
<file path=[Content_Types].xml><?xml version="1.0" encoding="utf-8"?>
<Types xmlns="http://schemas.openxmlformats.org/package/2006/content-types">
  <Override PartName="/ppt/embeddings/oleObject70.bin" ContentType="application/vnd.openxmlformats-officedocument.oleObject"/>
  <Override PartName="/ppt/embeddings/oleObject103.bin" ContentType="application/vnd.openxmlformats-officedocument.oleObject"/>
  <Override PartName="/ppt/embeddings/oleObject47.bin" ContentType="application/vnd.openxmlformats-officedocument.oleObject"/>
  <Override PartName="/ppt/embeddings/Microsoft_Equation3.bin" ContentType="application/vnd.openxmlformats-officedocument.oleObject"/>
  <Override PartName="/ppt/embeddings/oleObject112.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oleObject76.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Override PartName="/ppt/embeddings/oleObject109.bin" ContentType="application/vnd.openxmlformats-officedocument.oleObject"/>
  <Default Extension="vml" ContentType="application/vnd.openxmlformats-officedocument.vmlDrawing"/>
  <Override PartName="/ppt/slideLayouts/slideLayout15.xml" ContentType="application/vnd.openxmlformats-officedocument.presentationml.slideLayout+xml"/>
  <Override PartName="/ppt/embeddings/oleObject95.bin" ContentType="application/vnd.openxmlformats-officedocument.oleObject"/>
  <Override PartName="/ppt/theme/theme1.xml" ContentType="application/vnd.openxmlformats-officedocument.theme+xml"/>
  <Override PartName="/ppt/embeddings/oleObject118.bin" ContentType="application/vnd.openxmlformats-officedocument.oleObject"/>
  <Override PartName="/ppt/notesSlides/notesSlide2.xml" ContentType="application/vnd.openxmlformats-officedocument.presentationml.notesSlide+xml"/>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oleObject33.bin" ContentType="application/vnd.openxmlformats-officedocument.oleObject"/>
  <Default Extension="jpeg" ContentType="image/jpeg"/>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embeddings/oleObject104.bin" ContentType="application/vnd.openxmlformats-officedocument.oleObject"/>
  <Override PartName="/ppt/slideLayouts/slideLayout10.xml" ContentType="application/vnd.openxmlformats-officedocument.presentationml.slideLayout+xml"/>
  <Override PartName="/ppt/embeddings/oleObject90.bin" ContentType="application/vnd.openxmlformats-officedocument.oleObject"/>
  <Override PartName="/ppt/embeddings/oleObject58.bin" ContentType="application/vnd.openxmlformats-officedocument.oleObject"/>
  <Override PartName="/ppt/embeddings/Microsoft_Equation4.bin" ContentType="application/vnd.openxmlformats-officedocument.oleObject"/>
  <Override PartName="/ppt/embeddings/oleObject113.bin" ContentType="application/vnd.openxmlformats-officedocument.oleObject"/>
  <Override PartName="/ppt/embeddings/oleObject67.bin" ContentType="application/vnd.openxmlformats-officedocument.oleObject"/>
  <Override PartName="/ppt/embeddings/oleObject77.bin" ContentType="application/vnd.openxmlformats-officedocument.oleObject"/>
  <Override PartName="/ppt/embeddings/oleObject86.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oleObject2.bin" ContentType="application/vnd.openxmlformats-officedocument.oleObject"/>
  <Override PartName="/ppt/embeddings/oleObject14.bin" ContentType="application/vnd.openxmlformats-officedocument.oleObject"/>
  <Override PartName="/ppt/embeddings/oleObject24.bin" ContentType="application/vnd.openxmlformats-officedocument.oleObject"/>
  <Override PartName="/ppt/embeddings/oleObject34.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oleObject105.bin" ContentType="application/vnd.openxmlformats-officedocument.oleObject"/>
  <Override PartName="/ppt/embeddings/Microsoft_Equation5.bin" ContentType="application/vnd.openxmlformats-officedocument.oleObject"/>
  <Override PartName="/ppt/embeddings/oleObject91.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114.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oleObject97.bin" ContentType="application/vnd.openxmlformats-officedocument.oleObject"/>
  <Override PartName="/ppt/theme/theme3.xml" ContentType="application/vnd.openxmlformats-officedocument.theme+xml"/>
  <Override PartName="/ppt/embeddings/oleObject3.bin" ContentType="application/vnd.openxmlformats-officedocument.oleObject"/>
  <Override PartName="/ppt/embeddings/oleObject15.bin" ContentType="application/vnd.openxmlformats-officedocument.oleObject"/>
  <Override PartName="/ppt/embeddings/oleObject25.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oleObject106.bin" ContentType="application/vnd.openxmlformats-officedocument.oleObject"/>
  <Override PartName="/ppt/embeddings/Microsoft_Equation6.bin" ContentType="application/vnd.openxmlformats-officedocument.oleObject"/>
  <Override PartName="/ppt/embeddings/oleObject92.bin" ContentType="application/vnd.openxmlformats-officedocument.oleObject"/>
  <Override PartName="/ppt/slideLayouts/slideLayout12.xml" ContentType="application/vnd.openxmlformats-officedocument.presentationml.slideLayout+xml"/>
  <Override PartName="/ppt/embeddings/oleObject115.bin" ContentType="application/vnd.openxmlformats-officedocument.oleObject"/>
  <Override PartName="/ppt/embeddings/oleObject69.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6.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oleObject36.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viewProps.xml" ContentType="application/vnd.openxmlformats-officedocument.presentationml.viewProps+xml"/>
  <Override PartName="/ppt/embeddings/Microsoft_Equation1.bin" ContentType="application/vnd.openxmlformats-officedocument.oleObject"/>
  <Override PartName="/ppt/embeddings/oleObject110.bin" ContentType="application/vnd.openxmlformats-officedocument.oleObject"/>
  <Override PartName="/ppt/embeddings/oleObject55.bin" ContentType="application/vnd.openxmlformats-officedocument.oleObject"/>
  <Default Extension="pict" ContentType="image/pict"/>
  <Default Extension="rels" ContentType="application/vnd.openxmlformats-package.relationships+xml"/>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oleObject107.bin" ContentType="application/vnd.openxmlformats-officedocument.oleObject"/>
  <Override PartName="/ppt/slideLayouts/slideLayout13.xml" ContentType="application/vnd.openxmlformats-officedocument.presentationml.slideLayout+xml"/>
  <Override PartName="/ppt/embeddings/oleObject93.bin" ContentType="application/vnd.openxmlformats-officedocument.oleObject"/>
  <Override PartName="/ppt/presProps.xml" ContentType="application/vnd.openxmlformats-officedocument.presentationml.presProps+xml"/>
  <Override PartName="/ppt/embeddings/oleObject116.bin" ContentType="application/vnd.openxmlformats-officedocument.oleObject"/>
  <Override PartName="/ppt/presentation.xml" ContentType="application/vnd.openxmlformats-officedocument.presentationml.presentation.main+xml"/>
  <Override PartName="/ppt/embeddings/oleObject12.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oleObject37.bin" ContentType="application/vnd.openxmlformats-officedocument.oleObject"/>
  <Override PartName="/ppt/embeddings/oleObject102.bin" ContentType="application/vnd.openxmlformats-officedocument.oleObject"/>
  <Override PartName="/ppt/embeddings/oleObject46.bin" ContentType="application/vnd.openxmlformats-officedocument.oleObject"/>
  <Override PartName="/ppt/embeddings/Microsoft_Equation2.bin" ContentType="application/vnd.openxmlformats-officedocument.oleObject"/>
  <Override PartName="/ppt/embeddings/oleObject111.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embeddings/oleObject108.bin" ContentType="application/vnd.openxmlformats-officedocument.oleObject"/>
  <Override PartName="/ppt/slideLayouts/slideLayout14.xml" ContentType="application/vnd.openxmlformats-officedocument.presentationml.slideLayout+xml"/>
  <Override PartName="/ppt/embeddings/oleObject94.bin" ContentType="application/vnd.openxmlformats-officedocument.oleObject"/>
  <Override PartName="/ppt/embeddings/oleObject117.bin" ContentType="application/vnd.openxmlformats-officedocument.oleObject"/>
  <Override PartName="/ppt/notesSlides/notesSlide1.xml" ContentType="application/vnd.openxmlformats-officedocument.presentationml.notesSlide+xml"/>
  <Override PartName="/ppt/embeddings/oleObject22.bin" ContentType="application/vnd.openxmlformats-officedocument.oleObject"/>
  <Override PartName="/ppt/embeddings/oleObject32.bin" ContentType="application/vnd.openxmlformats-officedocument.oleObject"/>
  <Override PartName="/ppt/slides/slide12.xml" ContentType="application/vnd.openxmlformats-officedocument.presentationml.slide+xml"/>
  <Override PartName="/ppt/embeddings/oleObject41.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7"/>
  </p:notesMasterIdLst>
  <p:handoutMasterIdLst>
    <p:handoutMasterId r:id="rId18"/>
  </p:handoutMasterIdLst>
  <p:sldIdLst>
    <p:sldId id="256" r:id="rId2"/>
    <p:sldId id="558" r:id="rId3"/>
    <p:sldId id="609" r:id="rId4"/>
    <p:sldId id="610" r:id="rId5"/>
    <p:sldId id="611" r:id="rId6"/>
    <p:sldId id="612" r:id="rId7"/>
    <p:sldId id="613" r:id="rId8"/>
    <p:sldId id="614" r:id="rId9"/>
    <p:sldId id="615" r:id="rId10"/>
    <p:sldId id="616" r:id="rId11"/>
    <p:sldId id="617" r:id="rId12"/>
    <p:sldId id="618" r:id="rId13"/>
    <p:sldId id="619" r:id="rId14"/>
    <p:sldId id="620" r:id="rId15"/>
    <p:sldId id="621"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598" autoAdjust="0"/>
    <p:restoredTop sz="94728" autoAdjust="0"/>
  </p:normalViewPr>
  <p:slideViewPr>
    <p:cSldViewPr>
      <p:cViewPr varScale="1">
        <p:scale>
          <a:sx n="111" d="100"/>
          <a:sy n="111" d="100"/>
        </p:scale>
        <p:origin x="-128" y="-96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1" Type="http://schemas.openxmlformats.org/officeDocument/2006/relationships/image" Target="../media/image2.pict"/><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91.pict"/><Relationship Id="rId12" Type="http://schemas.openxmlformats.org/officeDocument/2006/relationships/image" Target="../media/image92.pict"/><Relationship Id="rId13" Type="http://schemas.openxmlformats.org/officeDocument/2006/relationships/image" Target="../media/image93.pict"/><Relationship Id="rId14" Type="http://schemas.openxmlformats.org/officeDocument/2006/relationships/image" Target="../media/image94.pict"/><Relationship Id="rId15" Type="http://schemas.openxmlformats.org/officeDocument/2006/relationships/image" Target="../media/image95.wmf"/><Relationship Id="rId1" Type="http://schemas.openxmlformats.org/officeDocument/2006/relationships/image" Target="../media/image81.wmf"/><Relationship Id="rId2" Type="http://schemas.openxmlformats.org/officeDocument/2006/relationships/image" Target="../media/image82.pict"/><Relationship Id="rId3" Type="http://schemas.openxmlformats.org/officeDocument/2006/relationships/image" Target="../media/image83.pict"/><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8" Type="http://schemas.openxmlformats.org/officeDocument/2006/relationships/image" Target="../media/image88.wmf"/><Relationship Id="rId9" Type="http://schemas.openxmlformats.org/officeDocument/2006/relationships/image" Target="../media/image89.pict"/><Relationship Id="rId10" Type="http://schemas.openxmlformats.org/officeDocument/2006/relationships/image" Target="../media/image90.pict"/></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06.pict"/><Relationship Id="rId12" Type="http://schemas.openxmlformats.org/officeDocument/2006/relationships/image" Target="../media/image107.pict"/><Relationship Id="rId13" Type="http://schemas.openxmlformats.org/officeDocument/2006/relationships/image" Target="../media/image108.wmf"/><Relationship Id="rId1" Type="http://schemas.openxmlformats.org/officeDocument/2006/relationships/image" Target="../media/image96.wmf"/><Relationship Id="rId2" Type="http://schemas.openxmlformats.org/officeDocument/2006/relationships/image" Target="../media/image97.wmf"/><Relationship Id="rId3" Type="http://schemas.openxmlformats.org/officeDocument/2006/relationships/image" Target="../media/image98.wmf"/><Relationship Id="rId4" Type="http://schemas.openxmlformats.org/officeDocument/2006/relationships/image" Target="../media/image99.wmf"/><Relationship Id="rId5" Type="http://schemas.openxmlformats.org/officeDocument/2006/relationships/image" Target="../media/image100.wmf"/><Relationship Id="rId6" Type="http://schemas.openxmlformats.org/officeDocument/2006/relationships/image" Target="../media/image101.wmf"/><Relationship Id="rId7" Type="http://schemas.openxmlformats.org/officeDocument/2006/relationships/image" Target="../media/image102.wmf"/><Relationship Id="rId8" Type="http://schemas.openxmlformats.org/officeDocument/2006/relationships/image" Target="../media/image103.pict"/><Relationship Id="rId9" Type="http://schemas.openxmlformats.org/officeDocument/2006/relationships/image" Target="../media/image104.pict"/><Relationship Id="rId10" Type="http://schemas.openxmlformats.org/officeDocument/2006/relationships/image" Target="../media/image105.pict"/></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20.wmf"/><Relationship Id="rId12" Type="http://schemas.openxmlformats.org/officeDocument/2006/relationships/image" Target="../media/image121.wmf"/><Relationship Id="rId13" Type="http://schemas.openxmlformats.org/officeDocument/2006/relationships/image" Target="../media/image122.wmf"/><Relationship Id="rId14" Type="http://schemas.openxmlformats.org/officeDocument/2006/relationships/image" Target="../media/image123.wmf"/><Relationship Id="rId15" Type="http://schemas.openxmlformats.org/officeDocument/2006/relationships/image" Target="../media/image124.wmf"/><Relationship Id="rId16" Type="http://schemas.openxmlformats.org/officeDocument/2006/relationships/image" Target="../media/image125.wmf"/><Relationship Id="rId17" Type="http://schemas.openxmlformats.org/officeDocument/2006/relationships/image" Target="../media/image126.wmf"/><Relationship Id="rId18" Type="http://schemas.openxmlformats.org/officeDocument/2006/relationships/image" Target="../media/image127.wmf"/><Relationship Id="rId1" Type="http://schemas.openxmlformats.org/officeDocument/2006/relationships/image" Target="../media/image110.wmf"/><Relationship Id="rId2" Type="http://schemas.openxmlformats.org/officeDocument/2006/relationships/image" Target="../media/image111.wmf"/><Relationship Id="rId3" Type="http://schemas.openxmlformats.org/officeDocument/2006/relationships/image" Target="../media/image112.wmf"/><Relationship Id="rId4" Type="http://schemas.openxmlformats.org/officeDocument/2006/relationships/image" Target="../media/image113.wmf"/><Relationship Id="rId5" Type="http://schemas.openxmlformats.org/officeDocument/2006/relationships/image" Target="../media/image114.wmf"/><Relationship Id="rId6" Type="http://schemas.openxmlformats.org/officeDocument/2006/relationships/image" Target="../media/image115.wmf"/><Relationship Id="rId7" Type="http://schemas.openxmlformats.org/officeDocument/2006/relationships/image" Target="../media/image116.pict"/><Relationship Id="rId8" Type="http://schemas.openxmlformats.org/officeDocument/2006/relationships/image" Target="../media/image117.wmf"/><Relationship Id="rId9" Type="http://schemas.openxmlformats.org/officeDocument/2006/relationships/image" Target="../media/image118.wmf"/><Relationship Id="rId10" Type="http://schemas.openxmlformats.org/officeDocument/2006/relationships/image" Target="../media/image119.pict"/></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pict"/><Relationship Id="rId4" Type="http://schemas.openxmlformats.org/officeDocument/2006/relationships/image" Target="../media/image13.pict"/><Relationship Id="rId5" Type="http://schemas.openxmlformats.org/officeDocument/2006/relationships/image" Target="../media/image14.pict"/><Relationship Id="rId1" Type="http://schemas.openxmlformats.org/officeDocument/2006/relationships/image" Target="../media/image10.pict"/><Relationship Id="rId2" Type="http://schemas.openxmlformats.org/officeDocument/2006/relationships/image" Target="../media/image11.pict"/></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pict"/><Relationship Id="rId4" Type="http://schemas.openxmlformats.org/officeDocument/2006/relationships/image" Target="../media/image18.pict"/><Relationship Id="rId5" Type="http://schemas.openxmlformats.org/officeDocument/2006/relationships/image" Target="../media/image19.pict"/><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1" Type="http://schemas.openxmlformats.org/officeDocument/2006/relationships/image" Target="../media/image15.wmf"/><Relationship Id="rId2" Type="http://schemas.openxmlformats.org/officeDocument/2006/relationships/image" Target="../media/image16.pict"/></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wmf"/><Relationship Id="rId6" Type="http://schemas.openxmlformats.org/officeDocument/2006/relationships/image" Target="../media/image28.pict"/><Relationship Id="rId7" Type="http://schemas.openxmlformats.org/officeDocument/2006/relationships/image" Target="../media/image29.pict"/><Relationship Id="rId8" Type="http://schemas.openxmlformats.org/officeDocument/2006/relationships/image" Target="../media/image30.pict"/><Relationship Id="rId1" Type="http://schemas.openxmlformats.org/officeDocument/2006/relationships/image" Target="../media/image23.pict"/><Relationship Id="rId2" Type="http://schemas.openxmlformats.org/officeDocument/2006/relationships/image" Target="../media/image24.pict"/></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4" Type="http://schemas.openxmlformats.org/officeDocument/2006/relationships/image" Target="../media/image34.wmf"/><Relationship Id="rId5" Type="http://schemas.openxmlformats.org/officeDocument/2006/relationships/image" Target="../media/image35.wmf"/><Relationship Id="rId1" Type="http://schemas.openxmlformats.org/officeDocument/2006/relationships/image" Target="../media/image31.wmf"/><Relationship Id="rId2"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47.pict"/><Relationship Id="rId12" Type="http://schemas.openxmlformats.org/officeDocument/2006/relationships/image" Target="../media/image48.pict"/><Relationship Id="rId13" Type="http://schemas.openxmlformats.org/officeDocument/2006/relationships/image" Target="../media/image49.pict"/><Relationship Id="rId1" Type="http://schemas.openxmlformats.org/officeDocument/2006/relationships/image" Target="../media/image37.pict"/><Relationship Id="rId2" Type="http://schemas.openxmlformats.org/officeDocument/2006/relationships/image" Target="../media/image38.pict"/><Relationship Id="rId3" Type="http://schemas.openxmlformats.org/officeDocument/2006/relationships/image" Target="../media/image39.pict"/><Relationship Id="rId4" Type="http://schemas.openxmlformats.org/officeDocument/2006/relationships/image" Target="../media/image40.wmf"/><Relationship Id="rId5" Type="http://schemas.openxmlformats.org/officeDocument/2006/relationships/image" Target="../media/image41.pict"/><Relationship Id="rId6" Type="http://schemas.openxmlformats.org/officeDocument/2006/relationships/image" Target="../media/image42.pict"/><Relationship Id="rId7" Type="http://schemas.openxmlformats.org/officeDocument/2006/relationships/image" Target="../media/image43.pict"/><Relationship Id="rId8" Type="http://schemas.openxmlformats.org/officeDocument/2006/relationships/image" Target="../media/image44.pict"/><Relationship Id="rId9" Type="http://schemas.openxmlformats.org/officeDocument/2006/relationships/image" Target="../media/image45.pict"/><Relationship Id="rId10" Type="http://schemas.openxmlformats.org/officeDocument/2006/relationships/image" Target="../media/image46.pict"/></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2.pict"/><Relationship Id="rId4" Type="http://schemas.openxmlformats.org/officeDocument/2006/relationships/image" Target="../media/image53.wmf"/><Relationship Id="rId5" Type="http://schemas.openxmlformats.org/officeDocument/2006/relationships/image" Target="../media/image54.pict"/><Relationship Id="rId6" Type="http://schemas.openxmlformats.org/officeDocument/2006/relationships/image" Target="../media/image55.pict"/><Relationship Id="rId7" Type="http://schemas.openxmlformats.org/officeDocument/2006/relationships/image" Target="../media/image56.pict"/><Relationship Id="rId8" Type="http://schemas.openxmlformats.org/officeDocument/2006/relationships/image" Target="../media/image57.pict"/><Relationship Id="rId9" Type="http://schemas.openxmlformats.org/officeDocument/2006/relationships/image" Target="../media/image40.wmf"/><Relationship Id="rId10" Type="http://schemas.openxmlformats.org/officeDocument/2006/relationships/image" Target="../media/image41.pict"/><Relationship Id="rId1" Type="http://schemas.openxmlformats.org/officeDocument/2006/relationships/image" Target="../media/image37.pict"/><Relationship Id="rId2" Type="http://schemas.openxmlformats.org/officeDocument/2006/relationships/image" Target="../media/image51.pict"/></Relationships>
</file>

<file path=ppt/drawings/_rels/vmlDrawing8.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65.pict"/><Relationship Id="rId5" Type="http://schemas.openxmlformats.org/officeDocument/2006/relationships/image" Target="../media/image66.pict"/><Relationship Id="rId6" Type="http://schemas.openxmlformats.org/officeDocument/2006/relationships/image" Target="../media/image67.wmf"/><Relationship Id="rId7" Type="http://schemas.openxmlformats.org/officeDocument/2006/relationships/image" Target="../media/image68.wmf"/><Relationship Id="rId8" Type="http://schemas.openxmlformats.org/officeDocument/2006/relationships/image" Target="../media/image69.wmf"/><Relationship Id="rId9" Type="http://schemas.openxmlformats.org/officeDocument/2006/relationships/image" Target="../media/image70.wmf"/><Relationship Id="rId1" Type="http://schemas.openxmlformats.org/officeDocument/2006/relationships/image" Target="../media/image62.wmf"/><Relationship Id="rId2" Type="http://schemas.openxmlformats.org/officeDocument/2006/relationships/image" Target="../media/image6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73.pict"/><Relationship Id="rId4" Type="http://schemas.openxmlformats.org/officeDocument/2006/relationships/image" Target="../media/image74.pict"/><Relationship Id="rId5" Type="http://schemas.openxmlformats.org/officeDocument/2006/relationships/image" Target="../media/image75.pict"/><Relationship Id="rId6" Type="http://schemas.openxmlformats.org/officeDocument/2006/relationships/image" Target="../media/image76.pict"/><Relationship Id="rId7" Type="http://schemas.openxmlformats.org/officeDocument/2006/relationships/image" Target="../media/image77.pict"/><Relationship Id="rId8" Type="http://schemas.openxmlformats.org/officeDocument/2006/relationships/image" Target="../media/image78.pict"/><Relationship Id="rId9" Type="http://schemas.openxmlformats.org/officeDocument/2006/relationships/image" Target="../media/image79.pict"/><Relationship Id="rId10" Type="http://schemas.openxmlformats.org/officeDocument/2006/relationships/image" Target="../media/image80.pict"/><Relationship Id="rId1" Type="http://schemas.openxmlformats.org/officeDocument/2006/relationships/image" Target="../media/image71.pict"/><Relationship Id="rId2" Type="http://schemas.openxmlformats.org/officeDocument/2006/relationships/image" Target="../media/image7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1DB31D4-40C8-9E45-9988-6BBCCDF6CE68}" type="slidenum">
              <a:rPr lang="en-US"/>
              <a:pPr/>
              <a:t>10</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D8A287E-1D44-E442-B53A-C703927B467B}" type="slidenum">
              <a:rPr lang="en-US"/>
              <a:pPr/>
              <a:t>11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June 27,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June 27,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June 27,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June 27,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June 27,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0.jpeg"/><Relationship Id="rId4" Type="http://schemas.openxmlformats.org/officeDocument/2006/relationships/image" Target="../media/image61.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59.bin"/><Relationship Id="rId12" Type="http://schemas.openxmlformats.org/officeDocument/2006/relationships/oleObject" Target="../embeddings/oleObject60.bin"/><Relationship Id="rId13" Type="http://schemas.openxmlformats.org/officeDocument/2006/relationships/oleObject" Target="../embeddings/oleObject61.bin"/><Relationship Id="rId1" Type="http://schemas.openxmlformats.org/officeDocument/2006/relationships/vmlDrawing" Target="../drawings/vmlDrawing8.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image" Target="../media/image61.jpeg"/><Relationship Id="rId9" Type="http://schemas.openxmlformats.org/officeDocument/2006/relationships/oleObject" Target="../embeddings/oleObject57.bin"/><Relationship Id="rId10" Type="http://schemas.openxmlformats.org/officeDocument/2006/relationships/oleObject" Target="../embeddings/oleObject58.bin"/></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70.bin"/><Relationship Id="rId12" Type="http://schemas.openxmlformats.org/officeDocument/2006/relationships/oleObject" Target="../embeddings/oleObject7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62.bin"/><Relationship Id="rId4" Type="http://schemas.openxmlformats.org/officeDocument/2006/relationships/oleObject" Target="../embeddings/oleObject63.bin"/><Relationship Id="rId5" Type="http://schemas.openxmlformats.org/officeDocument/2006/relationships/oleObject" Target="../embeddings/oleObject64.bin"/><Relationship Id="rId6" Type="http://schemas.openxmlformats.org/officeDocument/2006/relationships/oleObject" Target="../embeddings/oleObject65.bin"/><Relationship Id="rId7" Type="http://schemas.openxmlformats.org/officeDocument/2006/relationships/oleObject" Target="../embeddings/oleObject66.bin"/><Relationship Id="rId8" Type="http://schemas.openxmlformats.org/officeDocument/2006/relationships/oleObject" Target="../embeddings/oleObject67.bin"/><Relationship Id="rId9" Type="http://schemas.openxmlformats.org/officeDocument/2006/relationships/oleObject" Target="../embeddings/oleObject68.bin"/><Relationship Id="rId10" Type="http://schemas.openxmlformats.org/officeDocument/2006/relationships/oleObject" Target="../embeddings/oleObject69.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80.bin"/><Relationship Id="rId12" Type="http://schemas.openxmlformats.org/officeDocument/2006/relationships/oleObject" Target="../embeddings/oleObject81.bin"/><Relationship Id="rId13" Type="http://schemas.openxmlformats.org/officeDocument/2006/relationships/oleObject" Target="../embeddings/oleObject82.bin"/><Relationship Id="rId14" Type="http://schemas.openxmlformats.org/officeDocument/2006/relationships/oleObject" Target="../embeddings/oleObject83.bin"/><Relationship Id="rId15" Type="http://schemas.openxmlformats.org/officeDocument/2006/relationships/oleObject" Target="../embeddings/oleObject84.bin"/><Relationship Id="rId16" Type="http://schemas.openxmlformats.org/officeDocument/2006/relationships/oleObject" Target="../embeddings/oleObject85.bin"/><Relationship Id="rId17" Type="http://schemas.openxmlformats.org/officeDocument/2006/relationships/oleObject" Target="../embeddings/oleObject86.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72.bin"/><Relationship Id="rId4" Type="http://schemas.openxmlformats.org/officeDocument/2006/relationships/oleObject" Target="../embeddings/oleObject73.bin"/><Relationship Id="rId5" Type="http://schemas.openxmlformats.org/officeDocument/2006/relationships/oleObject" Target="../embeddings/oleObject74.bin"/><Relationship Id="rId6" Type="http://schemas.openxmlformats.org/officeDocument/2006/relationships/oleObject" Target="../embeddings/oleObject75.bin"/><Relationship Id="rId7" Type="http://schemas.openxmlformats.org/officeDocument/2006/relationships/oleObject" Target="../embeddings/oleObject76.bin"/><Relationship Id="rId8" Type="http://schemas.openxmlformats.org/officeDocument/2006/relationships/oleObject" Target="../embeddings/oleObject77.bin"/><Relationship Id="rId9" Type="http://schemas.openxmlformats.org/officeDocument/2006/relationships/oleObject" Target="../embeddings/oleObject78.bin"/><Relationship Id="rId10" Type="http://schemas.openxmlformats.org/officeDocument/2006/relationships/oleObject" Target="../embeddings/oleObject79.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94.bin"/><Relationship Id="rId12" Type="http://schemas.openxmlformats.org/officeDocument/2006/relationships/oleObject" Target="../embeddings/oleObject95.bin"/><Relationship Id="rId13" Type="http://schemas.openxmlformats.org/officeDocument/2006/relationships/oleObject" Target="../embeddings/oleObject96.bin"/><Relationship Id="rId14" Type="http://schemas.openxmlformats.org/officeDocument/2006/relationships/oleObject" Target="../embeddings/oleObject97.bin"/><Relationship Id="rId15" Type="http://schemas.openxmlformats.org/officeDocument/2006/relationships/oleObject" Target="../embeddings/oleObject98.bin"/><Relationship Id="rId16" Type="http://schemas.openxmlformats.org/officeDocument/2006/relationships/oleObject" Target="../embeddings/oleObject99.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109.jpeg"/><Relationship Id="rId4" Type="http://schemas.openxmlformats.org/officeDocument/2006/relationships/oleObject" Target="../embeddings/oleObject87.bin"/><Relationship Id="rId5" Type="http://schemas.openxmlformats.org/officeDocument/2006/relationships/oleObject" Target="../embeddings/oleObject88.bin"/><Relationship Id="rId6" Type="http://schemas.openxmlformats.org/officeDocument/2006/relationships/oleObject" Target="../embeddings/oleObject89.bin"/><Relationship Id="rId7" Type="http://schemas.openxmlformats.org/officeDocument/2006/relationships/oleObject" Target="../embeddings/oleObject90.bin"/><Relationship Id="rId8" Type="http://schemas.openxmlformats.org/officeDocument/2006/relationships/oleObject" Target="../embeddings/oleObject91.bin"/><Relationship Id="rId9" Type="http://schemas.openxmlformats.org/officeDocument/2006/relationships/oleObject" Target="../embeddings/oleObject92.bin"/><Relationship Id="rId10" Type="http://schemas.openxmlformats.org/officeDocument/2006/relationships/oleObject" Target="../embeddings/oleObject93.bin"/></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06.bin"/><Relationship Id="rId20" Type="http://schemas.openxmlformats.org/officeDocument/2006/relationships/oleObject" Target="../embeddings/oleObject117.bin"/><Relationship Id="rId21" Type="http://schemas.openxmlformats.org/officeDocument/2006/relationships/oleObject" Target="../embeddings/oleObject118.bin"/><Relationship Id="rId10" Type="http://schemas.openxmlformats.org/officeDocument/2006/relationships/oleObject" Target="../embeddings/oleObject107.bin"/><Relationship Id="rId11" Type="http://schemas.openxmlformats.org/officeDocument/2006/relationships/oleObject" Target="../embeddings/oleObject108.bin"/><Relationship Id="rId12" Type="http://schemas.openxmlformats.org/officeDocument/2006/relationships/oleObject" Target="../embeddings/oleObject109.bin"/><Relationship Id="rId13" Type="http://schemas.openxmlformats.org/officeDocument/2006/relationships/oleObject" Target="../embeddings/oleObject110.bin"/><Relationship Id="rId14" Type="http://schemas.openxmlformats.org/officeDocument/2006/relationships/oleObject" Target="../embeddings/oleObject111.bin"/><Relationship Id="rId15" Type="http://schemas.openxmlformats.org/officeDocument/2006/relationships/oleObject" Target="../embeddings/oleObject112.bin"/><Relationship Id="rId16" Type="http://schemas.openxmlformats.org/officeDocument/2006/relationships/oleObject" Target="../embeddings/oleObject113.bin"/><Relationship Id="rId17" Type="http://schemas.openxmlformats.org/officeDocument/2006/relationships/oleObject" Target="../embeddings/oleObject114.bin"/><Relationship Id="rId18" Type="http://schemas.openxmlformats.org/officeDocument/2006/relationships/oleObject" Target="../embeddings/oleObject115.bin"/><Relationship Id="rId19" Type="http://schemas.openxmlformats.org/officeDocument/2006/relationships/oleObject" Target="../embeddings/oleObject116.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100.bin"/><Relationship Id="rId4" Type="http://schemas.openxmlformats.org/officeDocument/2006/relationships/oleObject" Target="../embeddings/oleObject101.bin"/><Relationship Id="rId5" Type="http://schemas.openxmlformats.org/officeDocument/2006/relationships/oleObject" Target="../embeddings/oleObject102.bin"/><Relationship Id="rId6" Type="http://schemas.openxmlformats.org/officeDocument/2006/relationships/oleObject" Target="../embeddings/oleObject103.bin"/><Relationship Id="rId7" Type="http://schemas.openxmlformats.org/officeDocument/2006/relationships/oleObject" Target="../embeddings/oleObject104.bin"/><Relationship Id="rId8" Type="http://schemas.openxmlformats.org/officeDocument/2006/relationships/oleObject" Target="../embeddings/oleObject10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oleObject16.bin"/><Relationship Id="rId6" Type="http://schemas.openxmlformats.org/officeDocument/2006/relationships/oleObject" Target="../embeddings/oleObject17.bin"/><Relationship Id="rId7" Type="http://schemas.openxmlformats.org/officeDocument/2006/relationships/oleObject" Target="../embeddings/oleObject18.bin"/><Relationship Id="rId8" Type="http://schemas.openxmlformats.org/officeDocument/2006/relationships/oleObject" Target="../embeddings/oleObject19.bin"/><Relationship Id="rId9" Type="http://schemas.openxmlformats.org/officeDocument/2006/relationships/oleObject" Target="../embeddings/Microsoft_Equation1.bin"/><Relationship Id="rId10" Type="http://schemas.openxmlformats.org/officeDocument/2006/relationships/oleObject" Target="../embeddings/oleObject2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5" Type="http://schemas.openxmlformats.org/officeDocument/2006/relationships/oleObject" Target="../embeddings/Microsoft_Equation2.bin"/><Relationship Id="rId6" Type="http://schemas.openxmlformats.org/officeDocument/2006/relationships/oleObject" Target="../embeddings/Microsoft_Equation3.bin"/><Relationship Id="rId7" Type="http://schemas.openxmlformats.org/officeDocument/2006/relationships/oleObject" Target="../embeddings/Microsoft_Equation4.bin"/><Relationship Id="rId8" Type="http://schemas.openxmlformats.org/officeDocument/2006/relationships/oleObject" Target="../embeddings/oleObject23.bin"/><Relationship Id="rId9" Type="http://schemas.openxmlformats.org/officeDocument/2006/relationships/oleObject" Target="../embeddings/oleObject24.bin"/><Relationship Id="rId10" Type="http://schemas.openxmlformats.org/officeDocument/2006/relationships/oleObject" Target="../embeddings/oleObject25.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6.jpeg"/><Relationship Id="rId4" Type="http://schemas.openxmlformats.org/officeDocument/2006/relationships/oleObject" Target="../embeddings/oleObject26.bin"/><Relationship Id="rId5" Type="http://schemas.openxmlformats.org/officeDocument/2006/relationships/oleObject" Target="../embeddings/oleObject27.bin"/><Relationship Id="rId6" Type="http://schemas.openxmlformats.org/officeDocument/2006/relationships/oleObject" Target="../embeddings/oleObject28.bin"/><Relationship Id="rId7" Type="http://schemas.openxmlformats.org/officeDocument/2006/relationships/oleObject" Target="../embeddings/oleObject29.bin"/><Relationship Id="rId8" Type="http://schemas.openxmlformats.org/officeDocument/2006/relationships/oleObject" Target="../embeddings/oleObject30.bin"/><Relationship Id="rId9" Type="http://schemas.openxmlformats.org/officeDocument/2006/relationships/oleObject" Target="../embeddings/oleObject31.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38.bin"/><Relationship Id="rId12" Type="http://schemas.openxmlformats.org/officeDocument/2006/relationships/oleObject" Target="../embeddings/oleObject39.bin"/><Relationship Id="rId13" Type="http://schemas.openxmlformats.org/officeDocument/2006/relationships/oleObject" Target="../embeddings/oleObject40.bin"/><Relationship Id="rId14" Type="http://schemas.openxmlformats.org/officeDocument/2006/relationships/oleObject" Target="../embeddings/oleObject41.bin"/><Relationship Id="rId15" Type="http://schemas.openxmlformats.org/officeDocument/2006/relationships/oleObject" Target="../embeddings/oleObject42.bin"/><Relationship Id="rId16" Type="http://schemas.openxmlformats.org/officeDocument/2006/relationships/oleObject" Target="../embeddings/oleObject43.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2.bin"/><Relationship Id="rId4" Type="http://schemas.openxmlformats.org/officeDocument/2006/relationships/oleObject" Target="../embeddings/oleObject33.bin"/><Relationship Id="rId5" Type="http://schemas.openxmlformats.org/officeDocument/2006/relationships/oleObject" Target="../embeddings/oleObject34.bin"/><Relationship Id="rId6" Type="http://schemas.openxmlformats.org/officeDocument/2006/relationships/oleObject" Target="../embeddings/Microsoft_Equation5.bin"/><Relationship Id="rId7" Type="http://schemas.openxmlformats.org/officeDocument/2006/relationships/oleObject" Target="../embeddings/oleObject35.bin"/><Relationship Id="rId8" Type="http://schemas.openxmlformats.org/officeDocument/2006/relationships/image" Target="../media/image50.jpeg"/><Relationship Id="rId9" Type="http://schemas.openxmlformats.org/officeDocument/2006/relationships/oleObject" Target="../embeddings/oleObject36.bin"/><Relationship Id="rId10" Type="http://schemas.openxmlformats.org/officeDocument/2006/relationships/oleObject" Target="../embeddings/oleObject37.bin"/></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50.bin"/><Relationship Id="rId12" Type="http://schemas.openxmlformats.org/officeDocument/2006/relationships/oleObject" Target="../embeddings/oleObject51.bin"/><Relationship Id="rId13" Type="http://schemas.openxmlformats.org/officeDocument/2006/relationships/oleObject" Target="../embeddings/Microsoft_Equation6.bin"/><Relationship Id="rId14" Type="http://schemas.openxmlformats.org/officeDocument/2006/relationships/oleObject" Target="../embeddings/oleObject52.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4.bin"/><Relationship Id="rId4" Type="http://schemas.openxmlformats.org/officeDocument/2006/relationships/image" Target="../media/image58.wmf"/><Relationship Id="rId5" Type="http://schemas.openxmlformats.org/officeDocument/2006/relationships/image" Target="../media/image59.wmf"/><Relationship Id="rId6" Type="http://schemas.openxmlformats.org/officeDocument/2006/relationships/oleObject" Target="../embeddings/oleObject45.bin"/><Relationship Id="rId7" Type="http://schemas.openxmlformats.org/officeDocument/2006/relationships/oleObject" Target="../embeddings/oleObject46.bin"/><Relationship Id="rId8" Type="http://schemas.openxmlformats.org/officeDocument/2006/relationships/oleObject" Target="../embeddings/oleObject47.bin"/><Relationship Id="rId9" Type="http://schemas.openxmlformats.org/officeDocument/2006/relationships/oleObject" Target="../embeddings/oleObject48.bin"/><Relationship Id="rId10" Type="http://schemas.openxmlformats.org/officeDocument/2006/relationships/oleObject" Target="../embeddings/oleObject49.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Monday, June 27,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#12</a:t>
            </a:r>
            <a:endParaRPr lang="en-US" dirty="0"/>
          </a:p>
        </p:txBody>
      </p:sp>
      <p:sp>
        <p:nvSpPr>
          <p:cNvPr id="2052" name="Text Box 4"/>
          <p:cNvSpPr txBox="1">
            <a:spLocks noChangeArrowheads="1"/>
          </p:cNvSpPr>
          <p:nvPr/>
        </p:nvSpPr>
        <p:spPr bwMode="auto">
          <a:xfrm>
            <a:off x="2996719" y="1371600"/>
            <a:ext cx="284418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June 27,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3622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600" dirty="0" smtClean="0">
                <a:solidFill>
                  <a:srgbClr val="2D2DB9"/>
                </a:solidFill>
                <a:latin typeface="Arial Narrow" charset="0"/>
              </a:rPr>
              <a:t>Linear Momentum and Forces</a:t>
            </a:r>
          </a:p>
          <a:p>
            <a:pPr marL="609600" indent="-609600" eaLnBrk="0" hangingPunct="0">
              <a:spcBef>
                <a:spcPct val="20000"/>
              </a:spcBef>
              <a:buFontTx/>
              <a:buChar char="•"/>
            </a:pPr>
            <a:r>
              <a:rPr lang="en-US" sz="3600" dirty="0" smtClean="0">
                <a:solidFill>
                  <a:srgbClr val="2D2DB9"/>
                </a:solidFill>
                <a:latin typeface="Arial Narrow" charset="0"/>
              </a:rPr>
              <a:t>Linear Momentum Conservation</a:t>
            </a:r>
          </a:p>
          <a:p>
            <a:pPr marL="609600" indent="-609600" eaLnBrk="0" hangingPunct="0">
              <a:spcBef>
                <a:spcPct val="20000"/>
              </a:spcBef>
              <a:buFontTx/>
              <a:buChar char="•"/>
            </a:pPr>
            <a:r>
              <a:rPr lang="en-US" sz="3600" dirty="0" smtClean="0">
                <a:solidFill>
                  <a:srgbClr val="2D2DB9"/>
                </a:solidFill>
                <a:latin typeface="Arial Narrow" charset="0"/>
              </a:rPr>
              <a:t>Impulse and Linear Momentum</a:t>
            </a:r>
          </a:p>
          <a:p>
            <a:pPr marL="609600" indent="-609600" eaLnBrk="0" hangingPunct="0">
              <a:spcBef>
                <a:spcPct val="20000"/>
              </a:spcBef>
              <a:buFontTx/>
              <a:buChar char="•"/>
            </a:pPr>
            <a:r>
              <a:rPr lang="en-US" sz="3600" dirty="0" smtClean="0">
                <a:solidFill>
                  <a:srgbClr val="2D2DB9"/>
                </a:solidFill>
                <a:latin typeface="Arial Narrow" charset="0"/>
              </a:rPr>
              <a:t>Collisions</a:t>
            </a:r>
          </a:p>
        </p:txBody>
      </p:sp>
      <p:sp>
        <p:nvSpPr>
          <p:cNvPr id="8" name="Text Box 13"/>
          <p:cNvSpPr txBox="1">
            <a:spLocks noChangeArrowheads="1"/>
          </p:cNvSpPr>
          <p:nvPr/>
        </p:nvSpPr>
        <p:spPr bwMode="auto">
          <a:xfrm>
            <a:off x="838200" y="5715000"/>
            <a:ext cx="7719631"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#7, </a:t>
            </a:r>
            <a:r>
              <a:rPr lang="en-US" dirty="0">
                <a:solidFill>
                  <a:srgbClr val="003300"/>
                </a:solidFill>
                <a:latin typeface="Arial Narrow" charset="0"/>
              </a:rPr>
              <a:t>due 10pm,</a:t>
            </a:r>
            <a:r>
              <a:rPr lang="en-US" dirty="0" smtClean="0">
                <a:solidFill>
                  <a:srgbClr val="003300"/>
                </a:solidFill>
                <a:latin typeface="Arial Narrow" charset="0"/>
              </a:rPr>
              <a:t> Thursday</a:t>
            </a:r>
            <a:r>
              <a:rPr lang="en-US" dirty="0">
                <a:solidFill>
                  <a:srgbClr val="003300"/>
                </a:solidFill>
                <a:latin typeface="Arial Narrow" charset="0"/>
              </a:rPr>
              <a:t>,</a:t>
            </a:r>
            <a:r>
              <a:rPr lang="en-US" dirty="0" smtClean="0">
                <a:solidFill>
                  <a:srgbClr val="003300"/>
                </a:solidFill>
                <a:latin typeface="Arial Narrow" charset="0"/>
              </a:rPr>
              <a:t> June 30!</a:t>
            </a:r>
            <a:r>
              <a:rPr lang="en-US" dirty="0">
                <a:solidFill>
                  <a:srgbClr val="0033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down)">
                                      <p:cBhvr>
                                        <p:cTn id="7" dur="500"/>
                                        <p:tgtEl>
                                          <p:spTgt spid="2058">
                                            <p:txEl>
                                              <p:pRg st="0" end="0"/>
                                            </p:txEl>
                                          </p:spTgt>
                                        </p:tgtEl>
                                      </p:cBhvr>
                                    </p:animEffect>
                                  </p:childTnLst>
                                </p:cTn>
                              </p:par>
                              <p:par>
                                <p:cTn id="8" presetID="22" presetClass="entr" presetSubtype="4" fill="hold" grpId="2" nodeType="withEffect">
                                  <p:stCondLst>
                                    <p:cond delay="0"/>
                                  </p:stCondLst>
                                  <p:childTnLst>
                                    <p:set>
                                      <p:cBhvr>
                                        <p:cTn id="9" dur="1" fill="hold">
                                          <p:stCondLst>
                                            <p:cond delay="0"/>
                                          </p:stCondLst>
                                        </p:cTn>
                                        <p:tgtEl>
                                          <p:spTgt spid="2058">
                                            <p:txEl>
                                              <p:pRg st="1" end="1"/>
                                            </p:txEl>
                                          </p:spTgt>
                                        </p:tgtEl>
                                        <p:attrNameLst>
                                          <p:attrName>style.visibility</p:attrName>
                                        </p:attrNameLst>
                                      </p:cBhvr>
                                      <p:to>
                                        <p:strVal val="visible"/>
                                      </p:to>
                                    </p:set>
                                    <p:animEffect transition="in" filter="wipe(down)">
                                      <p:cBhvr>
                                        <p:cTn id="10" dur="500"/>
                                        <p:tgtEl>
                                          <p:spTgt spid="2058">
                                            <p:txEl>
                                              <p:pRg st="1" end="1"/>
                                            </p:txEl>
                                          </p:spTgt>
                                        </p:tgtEl>
                                      </p:cBhvr>
                                    </p:animEffect>
                                  </p:childTnLst>
                                </p:cTn>
                              </p:par>
                              <p:par>
                                <p:cTn id="11" presetID="22" presetClass="entr" presetSubtype="4" fill="hold" grpId="2" nodeType="withEffect">
                                  <p:stCondLst>
                                    <p:cond delay="0"/>
                                  </p:stCondLst>
                                  <p:childTnLst>
                                    <p:set>
                                      <p:cBhvr>
                                        <p:cTn id="12" dur="1" fill="hold">
                                          <p:stCondLst>
                                            <p:cond delay="0"/>
                                          </p:stCondLst>
                                        </p:cTn>
                                        <p:tgtEl>
                                          <p:spTgt spid="2058">
                                            <p:txEl>
                                              <p:pRg st="2" end="2"/>
                                            </p:txEl>
                                          </p:spTgt>
                                        </p:tgtEl>
                                        <p:attrNameLst>
                                          <p:attrName>style.visibility</p:attrName>
                                        </p:attrNameLst>
                                      </p:cBhvr>
                                      <p:to>
                                        <p:strVal val="visible"/>
                                      </p:to>
                                    </p:set>
                                    <p:animEffect transition="in" filter="wipe(down)">
                                      <p:cBhvr>
                                        <p:cTn id="13" dur="500"/>
                                        <p:tgtEl>
                                          <p:spTgt spid="2058">
                                            <p:txEl>
                                              <p:pRg st="2" end="2"/>
                                            </p:txEl>
                                          </p:spTgt>
                                        </p:tgtEl>
                                      </p:cBhvr>
                                    </p:animEffect>
                                  </p:childTnLst>
                                </p:cTn>
                              </p:par>
                              <p:par>
                                <p:cTn id="14" presetID="22" presetClass="entr" presetSubtype="4" fill="hold" grpId="2" nodeType="withEffect">
                                  <p:stCondLst>
                                    <p:cond delay="0"/>
                                  </p:stCondLst>
                                  <p:childTnLst>
                                    <p:set>
                                      <p:cBhvr>
                                        <p:cTn id="15" dur="1" fill="hold">
                                          <p:stCondLst>
                                            <p:cond delay="0"/>
                                          </p:stCondLst>
                                        </p:cTn>
                                        <p:tgtEl>
                                          <p:spTgt spid="2058">
                                            <p:txEl>
                                              <p:pRg st="3" end="3"/>
                                            </p:txEl>
                                          </p:spTgt>
                                        </p:tgtEl>
                                        <p:attrNameLst>
                                          <p:attrName>style.visibility</p:attrName>
                                        </p:attrNameLst>
                                      </p:cBhvr>
                                      <p:to>
                                        <p:strVal val="visible"/>
                                      </p:to>
                                    </p:set>
                                    <p:animEffect transition="in" filter="wipe(down)">
                                      <p:cBhvr>
                                        <p:cTn id="16" dur="500"/>
                                        <p:tgtEl>
                                          <p:spTgt spid="205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2" build="allAtOnce"/>
      <p:bldP spid="8" grpId="0" animBg="1"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Date Placeholder 2"/>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30723" name="Footer Placeholder 3"/>
          <p:cNvSpPr>
            <a:spLocks noGrp="1"/>
          </p:cNvSpPr>
          <p:nvPr>
            <p:ph type="ftr" sz="quarter" idx="11"/>
          </p:nvPr>
        </p:nvSpPr>
        <p:spPr>
          <a:noFill/>
        </p:spPr>
        <p:txBody>
          <a:bodyPr/>
          <a:lstStyle/>
          <a:p>
            <a:r>
              <a:rPr lang="en-US" smtClean="0"/>
              <a:t>PHYS 1443-001, Spring 2011 Dr. Jaehoon Yu</a:t>
            </a:r>
            <a:endParaRPr lang="en-US"/>
          </a:p>
        </p:txBody>
      </p:sp>
      <p:sp>
        <p:nvSpPr>
          <p:cNvPr id="30724" name="Slide Number Placeholder 4"/>
          <p:cNvSpPr>
            <a:spLocks noGrp="1"/>
          </p:cNvSpPr>
          <p:nvPr>
            <p:ph type="sldNum" sz="quarter" idx="12"/>
          </p:nvPr>
        </p:nvSpPr>
        <p:spPr>
          <a:noFill/>
        </p:spPr>
        <p:txBody>
          <a:bodyPr/>
          <a:lstStyle/>
          <a:p>
            <a:fld id="{5A19D0BF-5602-9446-B56C-94C986A98590}" type="slidenum">
              <a:rPr lang="en-US"/>
              <a:pPr/>
              <a:t>10</a:t>
            </a:fld>
            <a:endParaRPr lang="en-US"/>
          </a:p>
        </p:txBody>
      </p:sp>
      <p:pic>
        <p:nvPicPr>
          <p:cNvPr id="736259" name="Picture 3" descr="F07.01b"/>
          <p:cNvPicPr preferRelativeResize="0">
            <a:picLocks noChangeArrowheads="1"/>
          </p:cNvPicPr>
          <p:nvPr/>
        </p:nvPicPr>
        <p:blipFill>
          <a:blip r:embed="rId3"/>
          <a:srcRect/>
          <a:stretch>
            <a:fillRect/>
          </a:stretch>
        </p:blipFill>
        <p:spPr bwMode="auto">
          <a:xfrm>
            <a:off x="3276600" y="838200"/>
            <a:ext cx="4368800" cy="4953000"/>
          </a:xfrm>
          <a:prstGeom prst="rect">
            <a:avLst/>
          </a:prstGeom>
          <a:noFill/>
          <a:ln w="9525">
            <a:noFill/>
            <a:miter lim="800000"/>
            <a:headEnd/>
            <a:tailEnd/>
          </a:ln>
        </p:spPr>
      </p:pic>
      <p:sp>
        <p:nvSpPr>
          <p:cNvPr id="736260" name="Text Box 4"/>
          <p:cNvSpPr txBox="1">
            <a:spLocks noChangeArrowheads="1"/>
          </p:cNvSpPr>
          <p:nvPr/>
        </p:nvSpPr>
        <p:spPr bwMode="auto">
          <a:xfrm>
            <a:off x="2895600" y="4572000"/>
            <a:ext cx="6019800" cy="1200328"/>
          </a:xfrm>
          <a:prstGeom prst="rect">
            <a:avLst/>
          </a:prstGeom>
          <a:noFill/>
          <a:ln w="9525">
            <a:noFill/>
            <a:miter lim="800000"/>
            <a:headEnd/>
            <a:tailEnd/>
          </a:ln>
        </p:spPr>
        <p:txBody>
          <a:bodyPr>
            <a:prstTxWarp prst="textNoShape">
              <a:avLst/>
            </a:prstTxWarp>
            <a:spAutoFit/>
          </a:bodyPr>
          <a:lstStyle/>
          <a:p>
            <a:r>
              <a:rPr lang="en-US" dirty="0">
                <a:solidFill>
                  <a:srgbClr val="A50021"/>
                </a:solidFill>
                <a:latin typeface="Arial Narrow" charset="0"/>
              </a:rPr>
              <a:t>There are many situations </a:t>
            </a:r>
            <a:r>
              <a:rPr lang="en-US" dirty="0" smtClean="0">
                <a:solidFill>
                  <a:srgbClr val="A50021"/>
                </a:solidFill>
                <a:latin typeface="Arial Narrow" charset="0"/>
              </a:rPr>
              <a:t>where </a:t>
            </a:r>
            <a:r>
              <a:rPr lang="en-US" dirty="0">
                <a:solidFill>
                  <a:srgbClr val="A50021"/>
                </a:solidFill>
                <a:latin typeface="Arial Narrow" charset="0"/>
              </a:rPr>
              <a:t>the force on an object is not constant</a:t>
            </a:r>
            <a:r>
              <a:rPr lang="en-US" dirty="0" smtClean="0">
                <a:solidFill>
                  <a:srgbClr val="A50021"/>
                </a:solidFill>
                <a:latin typeface="Arial Narrow" charset="0"/>
              </a:rPr>
              <a:t> and </a:t>
            </a:r>
            <a:r>
              <a:rPr lang="en-US" dirty="0">
                <a:solidFill>
                  <a:srgbClr val="A50021"/>
                </a:solidFill>
                <a:latin typeface="Arial Narrow" charset="0"/>
              </a:rPr>
              <a:t>in fact quite </a:t>
            </a:r>
            <a:r>
              <a:rPr lang="en-US" dirty="0" smtClean="0">
                <a:solidFill>
                  <a:srgbClr val="A50021"/>
                </a:solidFill>
                <a:latin typeface="Arial Narrow" charset="0"/>
              </a:rPr>
              <a:t>complicated during the motion!</a:t>
            </a:r>
            <a:r>
              <a:rPr lang="en-US" dirty="0">
                <a:solidFill>
                  <a:srgbClr val="A50021"/>
                </a:solidFill>
                <a:latin typeface="Arial Narrow" charset="0"/>
              </a:rPr>
              <a:t>!</a:t>
            </a:r>
          </a:p>
        </p:txBody>
      </p:sp>
      <p:sp>
        <p:nvSpPr>
          <p:cNvPr id="30727" name="Rectangle 6"/>
          <p:cNvSpPr>
            <a:spLocks noGrp="1" noChangeArrowheads="1"/>
          </p:cNvSpPr>
          <p:nvPr>
            <p:ph type="title"/>
          </p:nvPr>
        </p:nvSpPr>
        <p:spPr>
          <a:xfrm>
            <a:off x="685800" y="76200"/>
            <a:ext cx="7772400" cy="609600"/>
          </a:xfrm>
        </p:spPr>
        <p:txBody>
          <a:bodyPr/>
          <a:lstStyle/>
          <a:p>
            <a:r>
              <a:rPr lang="en-US" altLang="ko-KR" sz="4000">
                <a:ea typeface="Gulim" pitchFamily="34" charset="-127"/>
                <a:cs typeface="Gulim" pitchFamily="34" charset="-127"/>
              </a:rPr>
              <a:t>Impulse</a:t>
            </a:r>
            <a:endParaRPr lang="en-US" sz="4000"/>
          </a:p>
        </p:txBody>
      </p:sp>
      <p:pic>
        <p:nvPicPr>
          <p:cNvPr id="736263" name="Picture 7" descr="afg004"/>
          <p:cNvPicPr>
            <a:picLocks noChangeAspect="1" noChangeArrowheads="1"/>
          </p:cNvPicPr>
          <p:nvPr/>
        </p:nvPicPr>
        <p:blipFill>
          <a:blip r:embed="rId4"/>
          <a:srcRect/>
          <a:stretch>
            <a:fillRect/>
          </a:stretch>
        </p:blipFill>
        <p:spPr bwMode="auto">
          <a:xfrm>
            <a:off x="609600" y="457200"/>
            <a:ext cx="1957388" cy="6019800"/>
          </a:xfrm>
          <a:prstGeom prst="rect">
            <a:avLst/>
          </a:prstGeom>
          <a:noFill/>
          <a:ln w="9525">
            <a:noFill/>
            <a:miter lim="800000"/>
            <a:headEnd/>
            <a:tailEnd/>
          </a:ln>
        </p:spPr>
      </p:pic>
      <p:sp>
        <p:nvSpPr>
          <p:cNvPr id="736264" name="Rectangle 8"/>
          <p:cNvSpPr>
            <a:spLocks noChangeArrowheads="1"/>
          </p:cNvSpPr>
          <p:nvPr/>
        </p:nvSpPr>
        <p:spPr bwMode="auto">
          <a:xfrm>
            <a:off x="228600" y="2514600"/>
            <a:ext cx="2590800" cy="1981200"/>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sp>
        <p:nvSpPr>
          <p:cNvPr id="736265" name="Rectangle 9"/>
          <p:cNvSpPr>
            <a:spLocks noChangeArrowheads="1"/>
          </p:cNvSpPr>
          <p:nvPr/>
        </p:nvSpPr>
        <p:spPr bwMode="auto">
          <a:xfrm>
            <a:off x="228600" y="4648200"/>
            <a:ext cx="2590800" cy="1981200"/>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36263"/>
                                        </p:tgtEl>
                                        <p:attrNameLst>
                                          <p:attrName>style.visibility</p:attrName>
                                        </p:attrNameLst>
                                      </p:cBhvr>
                                      <p:to>
                                        <p:strVal val="visible"/>
                                      </p:to>
                                    </p:set>
                                    <p:anim calcmode="lin" valueType="num">
                                      <p:cBhvr>
                                        <p:cTn id="7" dur="500" fill="hold"/>
                                        <p:tgtEl>
                                          <p:spTgt spid="736263"/>
                                        </p:tgtEl>
                                        <p:attrNameLst>
                                          <p:attrName>ppt_w</p:attrName>
                                        </p:attrNameLst>
                                      </p:cBhvr>
                                      <p:tavLst>
                                        <p:tav tm="0">
                                          <p:val>
                                            <p:fltVal val="0"/>
                                          </p:val>
                                        </p:tav>
                                        <p:tav tm="100000">
                                          <p:val>
                                            <p:strVal val="#ppt_w"/>
                                          </p:val>
                                        </p:tav>
                                      </p:tavLst>
                                    </p:anim>
                                    <p:anim calcmode="lin" valueType="num">
                                      <p:cBhvr>
                                        <p:cTn id="8" dur="500" fill="hold"/>
                                        <p:tgtEl>
                                          <p:spTgt spid="736263"/>
                                        </p:tgtEl>
                                        <p:attrNameLst>
                                          <p:attrName>ppt_h</p:attrName>
                                        </p:attrNameLst>
                                      </p:cBhvr>
                                      <p:tavLst>
                                        <p:tav tm="0">
                                          <p:val>
                                            <p:fltVal val="0"/>
                                          </p:val>
                                        </p:tav>
                                        <p:tav tm="100000">
                                          <p:val>
                                            <p:strVal val="#ppt_h"/>
                                          </p:val>
                                        </p:tav>
                                      </p:tavLst>
                                    </p:anim>
                                    <p:animEffect transition="in" filter="fade">
                                      <p:cBhvr>
                                        <p:cTn id="9" dur="500"/>
                                        <p:tgtEl>
                                          <p:spTgt spid="736263"/>
                                        </p:tgtEl>
                                      </p:cBhvr>
                                    </p:animEffect>
                                  </p:childTnLst>
                                </p:cTn>
                              </p:par>
                            </p:childTnLst>
                          </p:cTn>
                        </p:par>
                        <p:par>
                          <p:cTn id="10" fill="hold">
                            <p:stCondLst>
                              <p:cond delay="500"/>
                            </p:stCondLst>
                            <p:childTnLst>
                              <p:par>
                                <p:cTn id="11" presetID="5" presetClass="exit" presetSubtype="10" fill="hold" grpId="0" nodeType="afterEffect">
                                  <p:stCondLst>
                                    <p:cond delay="0"/>
                                  </p:stCondLst>
                                  <p:childTnLst>
                                    <p:animEffect transition="out" filter="checkerboard(across)">
                                      <p:cBhvr>
                                        <p:cTn id="12" dur="500"/>
                                        <p:tgtEl>
                                          <p:spTgt spid="736264"/>
                                        </p:tgtEl>
                                      </p:cBhvr>
                                    </p:animEffect>
                                    <p:set>
                                      <p:cBhvr>
                                        <p:cTn id="13" dur="1" fill="hold">
                                          <p:stCondLst>
                                            <p:cond delay="499"/>
                                          </p:stCondLst>
                                        </p:cTn>
                                        <p:tgtEl>
                                          <p:spTgt spid="736264"/>
                                        </p:tgtEl>
                                        <p:attrNameLst>
                                          <p:attrName>style.visibility</p:attrName>
                                        </p:attrNameLst>
                                      </p:cBhvr>
                                      <p:to>
                                        <p:strVal val="hidden"/>
                                      </p:to>
                                    </p:set>
                                  </p:childTnLst>
                                </p:cTn>
                              </p:par>
                            </p:childTnLst>
                          </p:cTn>
                        </p:par>
                        <p:par>
                          <p:cTn id="14" fill="hold">
                            <p:stCondLst>
                              <p:cond delay="1000"/>
                            </p:stCondLst>
                            <p:childTnLst>
                              <p:par>
                                <p:cTn id="15" presetID="5" presetClass="exit" presetSubtype="10" fill="hold" grpId="0" nodeType="afterEffect">
                                  <p:stCondLst>
                                    <p:cond delay="0"/>
                                  </p:stCondLst>
                                  <p:childTnLst>
                                    <p:animEffect transition="out" filter="checkerboard(across)">
                                      <p:cBhvr>
                                        <p:cTn id="16" dur="500"/>
                                        <p:tgtEl>
                                          <p:spTgt spid="736265"/>
                                        </p:tgtEl>
                                      </p:cBhvr>
                                    </p:animEffect>
                                    <p:set>
                                      <p:cBhvr>
                                        <p:cTn id="17" dur="1" fill="hold">
                                          <p:stCondLst>
                                            <p:cond delay="499"/>
                                          </p:stCondLst>
                                        </p:cTn>
                                        <p:tgtEl>
                                          <p:spTgt spid="73626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736259"/>
                                        </p:tgtEl>
                                        <p:attrNameLst>
                                          <p:attrName>style.visibility</p:attrName>
                                        </p:attrNameLst>
                                      </p:cBhvr>
                                      <p:to>
                                        <p:strVal val="visible"/>
                                      </p:to>
                                    </p:set>
                                    <p:anim calcmode="lin" valueType="num">
                                      <p:cBhvr>
                                        <p:cTn id="22" dur="500" fill="hold"/>
                                        <p:tgtEl>
                                          <p:spTgt spid="736259"/>
                                        </p:tgtEl>
                                        <p:attrNameLst>
                                          <p:attrName>ppt_w</p:attrName>
                                        </p:attrNameLst>
                                      </p:cBhvr>
                                      <p:tavLst>
                                        <p:tav tm="0">
                                          <p:val>
                                            <p:fltVal val="0"/>
                                          </p:val>
                                        </p:tav>
                                        <p:tav tm="100000">
                                          <p:val>
                                            <p:strVal val="#ppt_w"/>
                                          </p:val>
                                        </p:tav>
                                      </p:tavLst>
                                    </p:anim>
                                    <p:anim calcmode="lin" valueType="num">
                                      <p:cBhvr>
                                        <p:cTn id="23" dur="500" fill="hold"/>
                                        <p:tgtEl>
                                          <p:spTgt spid="736259"/>
                                        </p:tgtEl>
                                        <p:attrNameLst>
                                          <p:attrName>ppt_h</p:attrName>
                                        </p:attrNameLst>
                                      </p:cBhvr>
                                      <p:tavLst>
                                        <p:tav tm="0">
                                          <p:val>
                                            <p:fltVal val="0"/>
                                          </p:val>
                                        </p:tav>
                                        <p:tav tm="100000">
                                          <p:val>
                                            <p:strVal val="#ppt_h"/>
                                          </p:val>
                                        </p:tav>
                                      </p:tavLst>
                                    </p:anim>
                                    <p:animEffect transition="in" filter="fade">
                                      <p:cBhvr>
                                        <p:cTn id="24" dur="500"/>
                                        <p:tgtEl>
                                          <p:spTgt spid="73625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736260"/>
                                        </p:tgtEl>
                                        <p:attrNameLst>
                                          <p:attrName>style.visibility</p:attrName>
                                        </p:attrNameLst>
                                      </p:cBhvr>
                                      <p:to>
                                        <p:strVal val="visible"/>
                                      </p:to>
                                    </p:set>
                                    <p:animEffect transition="in" filter="wipe(left)">
                                      <p:cBhvr>
                                        <p:cTn id="29" dur="500"/>
                                        <p:tgtEl>
                                          <p:spTgt spid="736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60" grpId="0"/>
      <p:bldP spid="736264" grpId="0" animBg="1"/>
      <p:bldP spid="736265"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9" name="Date Placeholder 2"/>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32780" name="Footer Placeholder 3"/>
          <p:cNvSpPr>
            <a:spLocks noGrp="1"/>
          </p:cNvSpPr>
          <p:nvPr>
            <p:ph type="ftr" sz="quarter" idx="11"/>
          </p:nvPr>
        </p:nvSpPr>
        <p:spPr>
          <a:noFill/>
        </p:spPr>
        <p:txBody>
          <a:bodyPr/>
          <a:lstStyle/>
          <a:p>
            <a:r>
              <a:rPr lang="en-US" smtClean="0"/>
              <a:t>PHYS 1443-001, Spring 2011 Dr. Jaehoon Yu</a:t>
            </a:r>
            <a:endParaRPr lang="en-US"/>
          </a:p>
        </p:txBody>
      </p:sp>
      <p:sp>
        <p:nvSpPr>
          <p:cNvPr id="32781" name="Slide Number Placeholder 4"/>
          <p:cNvSpPr>
            <a:spLocks noGrp="1"/>
          </p:cNvSpPr>
          <p:nvPr>
            <p:ph type="sldNum" sz="quarter" idx="12"/>
          </p:nvPr>
        </p:nvSpPr>
        <p:spPr>
          <a:noFill/>
        </p:spPr>
        <p:txBody>
          <a:bodyPr/>
          <a:lstStyle/>
          <a:p>
            <a:fld id="{ED4E1CAD-40D1-6843-B36B-3218E487022F}" type="slidenum">
              <a:rPr lang="en-US"/>
              <a:pPr/>
              <a:t>11</a:t>
            </a:fld>
            <a:endParaRPr lang="en-US"/>
          </a:p>
        </p:txBody>
      </p:sp>
      <p:graphicFrame>
        <p:nvGraphicFramePr>
          <p:cNvPr id="744451" name="Object 2"/>
          <p:cNvGraphicFramePr>
            <a:graphicFrameLocks noChangeAspect="1"/>
          </p:cNvGraphicFramePr>
          <p:nvPr/>
        </p:nvGraphicFramePr>
        <p:xfrm>
          <a:off x="5791200" y="838200"/>
          <a:ext cx="577850" cy="490538"/>
        </p:xfrm>
        <a:graphic>
          <a:graphicData uri="http://schemas.openxmlformats.org/presentationml/2006/ole">
            <p:oleObj spid="_x0000_s523266" name="Equation" r:id="rId4" imgW="253800" imgH="215640" progId="Equation.DSMT4">
              <p:embed/>
            </p:oleObj>
          </a:graphicData>
        </a:graphic>
      </p:graphicFrame>
      <p:graphicFrame>
        <p:nvGraphicFramePr>
          <p:cNvPr id="744452" name="Object 3"/>
          <p:cNvGraphicFramePr>
            <a:graphicFrameLocks noChangeAspect="1"/>
          </p:cNvGraphicFramePr>
          <p:nvPr/>
        </p:nvGraphicFramePr>
        <p:xfrm>
          <a:off x="3105150" y="1862138"/>
          <a:ext cx="1009650" cy="695325"/>
        </p:xfrm>
        <a:graphic>
          <a:graphicData uri="http://schemas.openxmlformats.org/presentationml/2006/ole">
            <p:oleObj spid="_x0000_s523267" name="Equation" r:id="rId5" imgW="444240" imgH="304560" progId="Equation.DSMT4">
              <p:embed/>
            </p:oleObj>
          </a:graphicData>
        </a:graphic>
      </p:graphicFrame>
      <p:sp>
        <p:nvSpPr>
          <p:cNvPr id="744453" name="Freeform 5"/>
          <p:cNvSpPr>
            <a:spLocks/>
          </p:cNvSpPr>
          <p:nvPr/>
        </p:nvSpPr>
        <p:spPr bwMode="auto">
          <a:xfrm>
            <a:off x="4533900" y="800100"/>
            <a:ext cx="1181100" cy="1028700"/>
          </a:xfrm>
          <a:custGeom>
            <a:avLst/>
            <a:gdLst>
              <a:gd name="T0" fmla="*/ 2147483647 w 744"/>
              <a:gd name="T1" fmla="*/ 2147483647 h 648"/>
              <a:gd name="T2" fmla="*/ 2147483647 w 744"/>
              <a:gd name="T3" fmla="*/ 2147483647 h 648"/>
              <a:gd name="T4" fmla="*/ 2147483647 w 744"/>
              <a:gd name="T5" fmla="*/ 2147483647 h 648"/>
              <a:gd name="T6" fmla="*/ 0 60000 65536"/>
              <a:gd name="T7" fmla="*/ 0 60000 65536"/>
              <a:gd name="T8" fmla="*/ 0 60000 65536"/>
              <a:gd name="T9" fmla="*/ 0 w 744"/>
              <a:gd name="T10" fmla="*/ 0 h 648"/>
              <a:gd name="T11" fmla="*/ 744 w 744"/>
              <a:gd name="T12" fmla="*/ 648 h 648"/>
            </a:gdLst>
            <a:ahLst/>
            <a:cxnLst>
              <a:cxn ang="T6">
                <a:pos x="T0" y="T1"/>
              </a:cxn>
              <a:cxn ang="T7">
                <a:pos x="T2" y="T3"/>
              </a:cxn>
              <a:cxn ang="T8">
                <a:pos x="T4" y="T5"/>
              </a:cxn>
            </a:cxnLst>
            <a:rect l="T9" t="T10" r="T11" b="T12"/>
            <a:pathLst>
              <a:path w="744" h="648">
                <a:moveTo>
                  <a:pt x="744" y="216"/>
                </a:moveTo>
                <a:cubicBezTo>
                  <a:pt x="492" y="108"/>
                  <a:pt x="240" y="0"/>
                  <a:pt x="120" y="72"/>
                </a:cubicBezTo>
                <a:cubicBezTo>
                  <a:pt x="0" y="144"/>
                  <a:pt x="12" y="396"/>
                  <a:pt x="24" y="648"/>
                </a:cubicBezTo>
              </a:path>
            </a:pathLst>
          </a:custGeom>
          <a:noFill/>
          <a:ln w="9525">
            <a:solidFill>
              <a:srgbClr val="FF0000"/>
            </a:solidFill>
            <a:round/>
            <a:headEnd/>
            <a:tailEnd type="stealth" w="med" len="med"/>
          </a:ln>
        </p:spPr>
        <p:txBody>
          <a:bodyPr>
            <a:prstTxWarp prst="textNoShape">
              <a:avLst/>
            </a:prstTxWarp>
          </a:bodyPr>
          <a:lstStyle/>
          <a:p>
            <a:endParaRPr lang="en-US"/>
          </a:p>
        </p:txBody>
      </p:sp>
      <p:graphicFrame>
        <p:nvGraphicFramePr>
          <p:cNvPr id="744454" name="Object 4"/>
          <p:cNvGraphicFramePr>
            <a:graphicFrameLocks noChangeAspect="1"/>
          </p:cNvGraphicFramePr>
          <p:nvPr/>
        </p:nvGraphicFramePr>
        <p:xfrm>
          <a:off x="3733800" y="3511550"/>
          <a:ext cx="1011238" cy="693738"/>
        </p:xfrm>
        <a:graphic>
          <a:graphicData uri="http://schemas.openxmlformats.org/presentationml/2006/ole">
            <p:oleObj spid="_x0000_s523268" name="Equation" r:id="rId6" imgW="444240" imgH="304560" progId="Equation.DSMT4">
              <p:embed/>
            </p:oleObj>
          </a:graphicData>
        </a:graphic>
      </p:graphicFrame>
      <p:sp>
        <p:nvSpPr>
          <p:cNvPr id="744455" name="Freeform 7"/>
          <p:cNvSpPr>
            <a:spLocks/>
          </p:cNvSpPr>
          <p:nvPr/>
        </p:nvSpPr>
        <p:spPr bwMode="auto">
          <a:xfrm>
            <a:off x="3683000" y="2743200"/>
            <a:ext cx="355600" cy="685800"/>
          </a:xfrm>
          <a:custGeom>
            <a:avLst/>
            <a:gdLst>
              <a:gd name="T0" fmla="*/ 2147483647 w 224"/>
              <a:gd name="T1" fmla="*/ 0 h 432"/>
              <a:gd name="T2" fmla="*/ 2147483647 w 224"/>
              <a:gd name="T3" fmla="*/ 2147483647 h 432"/>
              <a:gd name="T4" fmla="*/ 2147483647 w 224"/>
              <a:gd name="T5" fmla="*/ 2147483647 h 432"/>
              <a:gd name="T6" fmla="*/ 0 60000 65536"/>
              <a:gd name="T7" fmla="*/ 0 60000 65536"/>
              <a:gd name="T8" fmla="*/ 0 60000 65536"/>
              <a:gd name="T9" fmla="*/ 0 w 224"/>
              <a:gd name="T10" fmla="*/ 0 h 432"/>
              <a:gd name="T11" fmla="*/ 224 w 224"/>
              <a:gd name="T12" fmla="*/ 432 h 432"/>
            </a:gdLst>
            <a:ahLst/>
            <a:cxnLst>
              <a:cxn ang="T6">
                <a:pos x="T0" y="T1"/>
              </a:cxn>
              <a:cxn ang="T7">
                <a:pos x="T2" y="T3"/>
              </a:cxn>
              <a:cxn ang="T8">
                <a:pos x="T4" y="T5"/>
              </a:cxn>
            </a:cxnLst>
            <a:rect l="T9" t="T10" r="T11" b="T12"/>
            <a:pathLst>
              <a:path w="224" h="432">
                <a:moveTo>
                  <a:pt x="32" y="0"/>
                </a:moveTo>
                <a:cubicBezTo>
                  <a:pt x="16" y="84"/>
                  <a:pt x="0" y="168"/>
                  <a:pt x="32" y="240"/>
                </a:cubicBezTo>
                <a:cubicBezTo>
                  <a:pt x="64" y="312"/>
                  <a:pt x="144" y="372"/>
                  <a:pt x="224" y="432"/>
                </a:cubicBezTo>
              </a:path>
            </a:pathLst>
          </a:custGeom>
          <a:noFill/>
          <a:ln w="9525">
            <a:solidFill>
              <a:srgbClr val="FF0000"/>
            </a:solidFill>
            <a:round/>
            <a:headEnd/>
            <a:tailEnd type="stealth" w="med" len="med"/>
          </a:ln>
        </p:spPr>
        <p:txBody>
          <a:bodyPr>
            <a:prstTxWarp prst="textNoShape">
              <a:avLst/>
            </a:prstTxWarp>
          </a:bodyPr>
          <a:lstStyle/>
          <a:p>
            <a:endParaRPr lang="en-US"/>
          </a:p>
        </p:txBody>
      </p:sp>
      <p:graphicFrame>
        <p:nvGraphicFramePr>
          <p:cNvPr id="744456" name="Object 5"/>
          <p:cNvGraphicFramePr>
            <a:graphicFrameLocks noChangeAspect="1"/>
          </p:cNvGraphicFramePr>
          <p:nvPr/>
        </p:nvGraphicFramePr>
        <p:xfrm>
          <a:off x="3429000" y="5181600"/>
          <a:ext cx="1779588" cy="838200"/>
        </p:xfrm>
        <a:graphic>
          <a:graphicData uri="http://schemas.openxmlformats.org/presentationml/2006/ole">
            <p:oleObj spid="_x0000_s523269" name="Equation" r:id="rId7" imgW="711200" imgH="368300" progId="Equation.DSMT4">
              <p:embed/>
            </p:oleObj>
          </a:graphicData>
        </a:graphic>
      </p:graphicFrame>
      <p:pic>
        <p:nvPicPr>
          <p:cNvPr id="744457" name="Picture 9" descr="afg004"/>
          <p:cNvPicPr>
            <a:picLocks noChangeAspect="1" noChangeArrowheads="1"/>
          </p:cNvPicPr>
          <p:nvPr/>
        </p:nvPicPr>
        <p:blipFill>
          <a:blip r:embed="rId8"/>
          <a:srcRect/>
          <a:stretch>
            <a:fillRect/>
          </a:stretch>
        </p:blipFill>
        <p:spPr bwMode="auto">
          <a:xfrm>
            <a:off x="609600" y="533400"/>
            <a:ext cx="1957388" cy="6019800"/>
          </a:xfrm>
          <a:prstGeom prst="rect">
            <a:avLst/>
          </a:prstGeom>
          <a:noFill/>
          <a:ln w="9525">
            <a:noFill/>
            <a:miter lim="800000"/>
            <a:headEnd/>
            <a:tailEnd/>
          </a:ln>
        </p:spPr>
      </p:pic>
      <p:graphicFrame>
        <p:nvGraphicFramePr>
          <p:cNvPr id="744458" name="Object 6"/>
          <p:cNvGraphicFramePr>
            <a:graphicFrameLocks noChangeAspect="1"/>
          </p:cNvGraphicFramePr>
          <p:nvPr/>
        </p:nvGraphicFramePr>
        <p:xfrm>
          <a:off x="6858000" y="5249863"/>
          <a:ext cx="568325" cy="571500"/>
        </p:xfrm>
        <a:graphic>
          <a:graphicData uri="http://schemas.openxmlformats.org/presentationml/2006/ole">
            <p:oleObj spid="_x0000_s523270" name="Equation" r:id="rId9" imgW="266700" imgH="241300" progId="Equation.DSMT4">
              <p:embed/>
            </p:oleObj>
          </a:graphicData>
        </a:graphic>
      </p:graphicFrame>
      <p:sp>
        <p:nvSpPr>
          <p:cNvPr id="744459" name="Rectangle 11"/>
          <p:cNvSpPr>
            <a:spLocks noChangeArrowheads="1"/>
          </p:cNvSpPr>
          <p:nvPr/>
        </p:nvSpPr>
        <p:spPr bwMode="auto">
          <a:xfrm>
            <a:off x="228600" y="2590800"/>
            <a:ext cx="2590800" cy="1981200"/>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sp>
        <p:nvSpPr>
          <p:cNvPr id="744460" name="Rectangle 12"/>
          <p:cNvSpPr>
            <a:spLocks noChangeArrowheads="1"/>
          </p:cNvSpPr>
          <p:nvPr/>
        </p:nvSpPr>
        <p:spPr bwMode="auto">
          <a:xfrm>
            <a:off x="228600" y="4724400"/>
            <a:ext cx="2590800" cy="1981200"/>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graphicFrame>
        <p:nvGraphicFramePr>
          <p:cNvPr id="744461" name="Object 7"/>
          <p:cNvGraphicFramePr>
            <a:graphicFrameLocks noChangeAspect="1"/>
          </p:cNvGraphicFramePr>
          <p:nvPr/>
        </p:nvGraphicFramePr>
        <p:xfrm>
          <a:off x="6340475" y="671513"/>
          <a:ext cx="1127125" cy="923925"/>
        </p:xfrm>
        <a:graphic>
          <a:graphicData uri="http://schemas.openxmlformats.org/presentationml/2006/ole">
            <p:oleObj spid="_x0000_s523271" name="Equation" r:id="rId10" imgW="495000" imgH="406080" progId="Equation.DSMT4">
              <p:embed/>
            </p:oleObj>
          </a:graphicData>
        </a:graphic>
      </p:graphicFrame>
      <p:graphicFrame>
        <p:nvGraphicFramePr>
          <p:cNvPr id="744462" name="Object 8"/>
          <p:cNvGraphicFramePr>
            <a:graphicFrameLocks noChangeAspect="1"/>
          </p:cNvGraphicFramePr>
          <p:nvPr/>
        </p:nvGraphicFramePr>
        <p:xfrm>
          <a:off x="4176713" y="1905000"/>
          <a:ext cx="547687" cy="490538"/>
        </p:xfrm>
        <a:graphic>
          <a:graphicData uri="http://schemas.openxmlformats.org/presentationml/2006/ole">
            <p:oleObj spid="_x0000_s523272" name="Equation" r:id="rId11" imgW="241200" imgH="215640" progId="Equation.DSMT4">
              <p:embed/>
            </p:oleObj>
          </a:graphicData>
        </a:graphic>
      </p:graphicFrame>
      <p:graphicFrame>
        <p:nvGraphicFramePr>
          <p:cNvPr id="744463" name="Object 9"/>
          <p:cNvGraphicFramePr>
            <a:graphicFrameLocks noChangeAspect="1"/>
          </p:cNvGraphicFramePr>
          <p:nvPr/>
        </p:nvGraphicFramePr>
        <p:xfrm>
          <a:off x="4783138" y="3414713"/>
          <a:ext cx="1617662" cy="923925"/>
        </p:xfrm>
        <a:graphic>
          <a:graphicData uri="http://schemas.openxmlformats.org/presentationml/2006/ole">
            <p:oleObj spid="_x0000_s523273" name="Equation" r:id="rId12" imgW="711000" imgH="406080" progId="Equation.DSMT4">
              <p:embed/>
            </p:oleObj>
          </a:graphicData>
        </a:graphic>
      </p:graphicFrame>
      <p:graphicFrame>
        <p:nvGraphicFramePr>
          <p:cNvPr id="744464" name="Object 10"/>
          <p:cNvGraphicFramePr>
            <a:graphicFrameLocks noChangeAspect="1"/>
          </p:cNvGraphicFramePr>
          <p:nvPr/>
        </p:nvGraphicFramePr>
        <p:xfrm>
          <a:off x="5249863" y="5334000"/>
          <a:ext cx="1531937" cy="520700"/>
        </p:xfrm>
        <a:graphic>
          <a:graphicData uri="http://schemas.openxmlformats.org/presentationml/2006/ole">
            <p:oleObj spid="_x0000_s523274" name="Equation" r:id="rId13" imgW="672840" imgH="228600" progId="Equation.DSMT4">
              <p:embed/>
            </p:oleObj>
          </a:graphicData>
        </a:graphic>
      </p:graphicFrame>
      <p:sp>
        <p:nvSpPr>
          <p:cNvPr id="32787" name="Rectangle 17"/>
          <p:cNvSpPr>
            <a:spLocks noGrp="1" noChangeArrowheads="1"/>
          </p:cNvSpPr>
          <p:nvPr>
            <p:ph type="title"/>
          </p:nvPr>
        </p:nvSpPr>
        <p:spPr>
          <a:xfrm>
            <a:off x="685800" y="0"/>
            <a:ext cx="7772400" cy="609600"/>
          </a:xfrm>
        </p:spPr>
        <p:txBody>
          <a:bodyPr/>
          <a:lstStyle/>
          <a:p>
            <a:r>
              <a:rPr lang="en-US" altLang="ko-KR" sz="4000">
                <a:ea typeface="Gulim" pitchFamily="34" charset="-127"/>
                <a:cs typeface="Gulim" pitchFamily="34" charset="-127"/>
              </a:rPr>
              <a:t>Ball Hit by a Bat</a:t>
            </a:r>
            <a:endParaRPr lang="en-US" sz="4000"/>
          </a:p>
        </p:txBody>
      </p:sp>
      <p:sp>
        <p:nvSpPr>
          <p:cNvPr id="744466" name="AutoShape 18"/>
          <p:cNvSpPr>
            <a:spLocks noChangeArrowheads="1"/>
          </p:cNvSpPr>
          <p:nvPr/>
        </p:nvSpPr>
        <p:spPr bwMode="auto">
          <a:xfrm>
            <a:off x="2844800" y="4491038"/>
            <a:ext cx="5311775" cy="454025"/>
          </a:xfrm>
          <a:prstGeom prst="down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spAutoFit/>
          </a:bodyPr>
          <a:lstStyle/>
          <a:p>
            <a:pPr algn="ctr"/>
            <a:r>
              <a:rPr lang="en-US" altLang="ko-KR" sz="2000" b="1">
                <a:solidFill>
                  <a:srgbClr val="A50021"/>
                </a:solidFill>
                <a:latin typeface="Arial Narrow" charset="0"/>
                <a:ea typeface="Gulim" pitchFamily="34" charset="-127"/>
                <a:cs typeface="Gulim" pitchFamily="34" charset="-127"/>
              </a:rPr>
              <a:t>Multiply either side by Δt</a:t>
            </a:r>
            <a:endParaRPr lang="en-US" sz="2000" b="1">
              <a:solidFill>
                <a:srgbClr val="A50021"/>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44457"/>
                                        </p:tgtEl>
                                        <p:attrNameLst>
                                          <p:attrName>style.visibility</p:attrName>
                                        </p:attrNameLst>
                                      </p:cBhvr>
                                      <p:to>
                                        <p:strVal val="visible"/>
                                      </p:to>
                                    </p:set>
                                    <p:anim calcmode="lin" valueType="num">
                                      <p:cBhvr>
                                        <p:cTn id="7" dur="500" fill="hold"/>
                                        <p:tgtEl>
                                          <p:spTgt spid="744457"/>
                                        </p:tgtEl>
                                        <p:attrNameLst>
                                          <p:attrName>ppt_w</p:attrName>
                                        </p:attrNameLst>
                                      </p:cBhvr>
                                      <p:tavLst>
                                        <p:tav tm="0">
                                          <p:val>
                                            <p:fltVal val="0"/>
                                          </p:val>
                                        </p:tav>
                                        <p:tav tm="100000">
                                          <p:val>
                                            <p:strVal val="#ppt_w"/>
                                          </p:val>
                                        </p:tav>
                                      </p:tavLst>
                                    </p:anim>
                                    <p:anim calcmode="lin" valueType="num">
                                      <p:cBhvr>
                                        <p:cTn id="8" dur="500" fill="hold"/>
                                        <p:tgtEl>
                                          <p:spTgt spid="744457"/>
                                        </p:tgtEl>
                                        <p:attrNameLst>
                                          <p:attrName>ppt_h</p:attrName>
                                        </p:attrNameLst>
                                      </p:cBhvr>
                                      <p:tavLst>
                                        <p:tav tm="0">
                                          <p:val>
                                            <p:fltVal val="0"/>
                                          </p:val>
                                        </p:tav>
                                        <p:tav tm="100000">
                                          <p:val>
                                            <p:strVal val="#ppt_h"/>
                                          </p:val>
                                        </p:tav>
                                      </p:tavLst>
                                    </p:anim>
                                    <p:animEffect transition="in" filter="fade">
                                      <p:cBhvr>
                                        <p:cTn id="9" dur="500"/>
                                        <p:tgtEl>
                                          <p:spTgt spid="744457"/>
                                        </p:tgtEl>
                                      </p:cBhvr>
                                    </p:animEffect>
                                  </p:childTnLst>
                                </p:cTn>
                              </p:par>
                            </p:childTnLst>
                          </p:cTn>
                        </p:par>
                        <p:par>
                          <p:cTn id="10" fill="hold">
                            <p:stCondLst>
                              <p:cond delay="500"/>
                            </p:stCondLst>
                            <p:childTnLst>
                              <p:par>
                                <p:cTn id="11" presetID="5" presetClass="exit" presetSubtype="10" fill="hold" grpId="0" nodeType="afterEffect">
                                  <p:stCondLst>
                                    <p:cond delay="0"/>
                                  </p:stCondLst>
                                  <p:childTnLst>
                                    <p:animEffect transition="out" filter="checkerboard(across)">
                                      <p:cBhvr>
                                        <p:cTn id="12" dur="500"/>
                                        <p:tgtEl>
                                          <p:spTgt spid="744459"/>
                                        </p:tgtEl>
                                      </p:cBhvr>
                                    </p:animEffect>
                                    <p:set>
                                      <p:cBhvr>
                                        <p:cTn id="13" dur="1" fill="hold">
                                          <p:stCondLst>
                                            <p:cond delay="499"/>
                                          </p:stCondLst>
                                        </p:cTn>
                                        <p:tgtEl>
                                          <p:spTgt spid="744459"/>
                                        </p:tgtEl>
                                        <p:attrNameLst>
                                          <p:attrName>style.visibility</p:attrName>
                                        </p:attrNameLst>
                                      </p:cBhvr>
                                      <p:to>
                                        <p:strVal val="hidden"/>
                                      </p:to>
                                    </p:set>
                                  </p:childTnLst>
                                </p:cTn>
                              </p:par>
                            </p:childTnLst>
                          </p:cTn>
                        </p:par>
                        <p:par>
                          <p:cTn id="14" fill="hold">
                            <p:stCondLst>
                              <p:cond delay="1000"/>
                            </p:stCondLst>
                            <p:childTnLst>
                              <p:par>
                                <p:cTn id="15" presetID="5" presetClass="exit" presetSubtype="10" fill="hold" grpId="0" nodeType="afterEffect">
                                  <p:stCondLst>
                                    <p:cond delay="0"/>
                                  </p:stCondLst>
                                  <p:childTnLst>
                                    <p:animEffect transition="out" filter="checkerboard(across)">
                                      <p:cBhvr>
                                        <p:cTn id="16" dur="500"/>
                                        <p:tgtEl>
                                          <p:spTgt spid="744460"/>
                                        </p:tgtEl>
                                      </p:cBhvr>
                                    </p:animEffect>
                                    <p:set>
                                      <p:cBhvr>
                                        <p:cTn id="17" dur="1" fill="hold">
                                          <p:stCondLst>
                                            <p:cond delay="499"/>
                                          </p:stCondLst>
                                        </p:cTn>
                                        <p:tgtEl>
                                          <p:spTgt spid="74446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44451"/>
                                        </p:tgtEl>
                                        <p:attrNameLst>
                                          <p:attrName>style.visibility</p:attrName>
                                        </p:attrNameLst>
                                      </p:cBhvr>
                                      <p:to>
                                        <p:strVal val="visible"/>
                                      </p:to>
                                    </p:set>
                                    <p:animEffect transition="in" filter="wipe(left)">
                                      <p:cBhvr>
                                        <p:cTn id="22" dur="500"/>
                                        <p:tgtEl>
                                          <p:spTgt spid="74445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44461"/>
                                        </p:tgtEl>
                                        <p:attrNameLst>
                                          <p:attrName>style.visibility</p:attrName>
                                        </p:attrNameLst>
                                      </p:cBhvr>
                                      <p:to>
                                        <p:strVal val="visible"/>
                                      </p:to>
                                    </p:set>
                                    <p:animEffect transition="in" filter="wipe(left)">
                                      <p:cBhvr>
                                        <p:cTn id="27" dur="500"/>
                                        <p:tgtEl>
                                          <p:spTgt spid="74446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744453"/>
                                        </p:tgtEl>
                                        <p:attrNameLst>
                                          <p:attrName>style.visibility</p:attrName>
                                        </p:attrNameLst>
                                      </p:cBhvr>
                                      <p:to>
                                        <p:strVal val="visible"/>
                                      </p:to>
                                    </p:set>
                                    <p:animEffect transition="in" filter="wipe(right)">
                                      <p:cBhvr>
                                        <p:cTn id="32" dur="500"/>
                                        <p:tgtEl>
                                          <p:spTgt spid="74445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44452"/>
                                        </p:tgtEl>
                                        <p:attrNameLst>
                                          <p:attrName>style.visibility</p:attrName>
                                        </p:attrNameLst>
                                      </p:cBhvr>
                                      <p:to>
                                        <p:strVal val="visible"/>
                                      </p:to>
                                    </p:set>
                                    <p:animEffect transition="in" filter="wipe(left)">
                                      <p:cBhvr>
                                        <p:cTn id="37" dur="500"/>
                                        <p:tgtEl>
                                          <p:spTgt spid="7444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44462"/>
                                        </p:tgtEl>
                                        <p:attrNameLst>
                                          <p:attrName>style.visibility</p:attrName>
                                        </p:attrNameLst>
                                      </p:cBhvr>
                                      <p:to>
                                        <p:strVal val="visible"/>
                                      </p:to>
                                    </p:set>
                                    <p:animEffect transition="in" filter="wipe(left)">
                                      <p:cBhvr>
                                        <p:cTn id="42" dur="500"/>
                                        <p:tgtEl>
                                          <p:spTgt spid="74446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44455"/>
                                        </p:tgtEl>
                                        <p:attrNameLst>
                                          <p:attrName>style.visibility</p:attrName>
                                        </p:attrNameLst>
                                      </p:cBhvr>
                                      <p:to>
                                        <p:strVal val="visible"/>
                                      </p:to>
                                    </p:set>
                                    <p:animEffect transition="in" filter="wipe(up)">
                                      <p:cBhvr>
                                        <p:cTn id="47" dur="500"/>
                                        <p:tgtEl>
                                          <p:spTgt spid="74445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44454"/>
                                        </p:tgtEl>
                                        <p:attrNameLst>
                                          <p:attrName>style.visibility</p:attrName>
                                        </p:attrNameLst>
                                      </p:cBhvr>
                                      <p:to>
                                        <p:strVal val="visible"/>
                                      </p:to>
                                    </p:set>
                                    <p:animEffect transition="in" filter="wipe(left)">
                                      <p:cBhvr>
                                        <p:cTn id="52" dur="500"/>
                                        <p:tgtEl>
                                          <p:spTgt spid="74445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744463"/>
                                        </p:tgtEl>
                                        <p:attrNameLst>
                                          <p:attrName>style.visibility</p:attrName>
                                        </p:attrNameLst>
                                      </p:cBhvr>
                                      <p:to>
                                        <p:strVal val="visible"/>
                                      </p:to>
                                    </p:set>
                                    <p:animEffect transition="in" filter="wipe(left)">
                                      <p:cBhvr>
                                        <p:cTn id="57" dur="500"/>
                                        <p:tgtEl>
                                          <p:spTgt spid="74446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744466"/>
                                        </p:tgtEl>
                                        <p:attrNameLst>
                                          <p:attrName>style.visibility</p:attrName>
                                        </p:attrNameLst>
                                      </p:cBhvr>
                                      <p:to>
                                        <p:strVal val="visible"/>
                                      </p:to>
                                    </p:set>
                                    <p:animEffect transition="in" filter="wipe(up)">
                                      <p:cBhvr>
                                        <p:cTn id="62" dur="500"/>
                                        <p:tgtEl>
                                          <p:spTgt spid="74446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744456"/>
                                        </p:tgtEl>
                                        <p:attrNameLst>
                                          <p:attrName>style.visibility</p:attrName>
                                        </p:attrNameLst>
                                      </p:cBhvr>
                                      <p:to>
                                        <p:strVal val="visible"/>
                                      </p:to>
                                    </p:set>
                                    <p:animEffect transition="in" filter="wipe(left)">
                                      <p:cBhvr>
                                        <p:cTn id="67" dur="500"/>
                                        <p:tgtEl>
                                          <p:spTgt spid="74445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744464"/>
                                        </p:tgtEl>
                                        <p:attrNameLst>
                                          <p:attrName>style.visibility</p:attrName>
                                        </p:attrNameLst>
                                      </p:cBhvr>
                                      <p:to>
                                        <p:strVal val="visible"/>
                                      </p:to>
                                    </p:set>
                                    <p:animEffect transition="in" filter="wipe(left)">
                                      <p:cBhvr>
                                        <p:cTn id="72" dur="500"/>
                                        <p:tgtEl>
                                          <p:spTgt spid="74446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744458"/>
                                        </p:tgtEl>
                                        <p:attrNameLst>
                                          <p:attrName>style.visibility</p:attrName>
                                        </p:attrNameLst>
                                      </p:cBhvr>
                                      <p:to>
                                        <p:strVal val="visible"/>
                                      </p:to>
                                    </p:set>
                                    <p:animEffect transition="in" filter="wipe(left)">
                                      <p:cBhvr>
                                        <p:cTn id="77" dur="500"/>
                                        <p:tgtEl>
                                          <p:spTgt spid="744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4453" grpId="0" animBg="1"/>
      <p:bldP spid="744455" grpId="0" animBg="1"/>
      <p:bldP spid="744459" grpId="0" animBg="1"/>
      <p:bldP spid="744460"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28" name="Date Placeholder 3"/>
          <p:cNvSpPr>
            <a:spLocks noGrp="1"/>
          </p:cNvSpPr>
          <p:nvPr>
            <p:ph type="dt" sz="quarter" idx="10"/>
          </p:nvPr>
        </p:nvSpPr>
        <p:spPr>
          <a:noFill/>
        </p:spPr>
        <p:txBody>
          <a:bodyPr/>
          <a:lstStyle/>
          <a:p>
            <a:r>
              <a:rPr lang="en-US" smtClean="0"/>
              <a:t>Monday, June 27, 2011</a:t>
            </a:r>
            <a:endParaRPr lang="en-US"/>
          </a:p>
        </p:txBody>
      </p:sp>
      <p:sp>
        <p:nvSpPr>
          <p:cNvPr id="34829"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4830" name="Slide Number Placeholder 5"/>
          <p:cNvSpPr>
            <a:spLocks noGrp="1"/>
          </p:cNvSpPr>
          <p:nvPr>
            <p:ph type="sldNum" sz="quarter" idx="12"/>
          </p:nvPr>
        </p:nvSpPr>
        <p:spPr>
          <a:noFill/>
        </p:spPr>
        <p:txBody>
          <a:bodyPr/>
          <a:lstStyle/>
          <a:p>
            <a:fld id="{DD6F5C1C-2FCC-BB4F-8E6A-4D8325BB29D5}" type="slidenum">
              <a:rPr lang="en-US"/>
              <a:pPr/>
              <a:t>12</a:t>
            </a:fld>
            <a:endParaRPr lang="en-US"/>
          </a:p>
        </p:txBody>
      </p:sp>
      <p:sp>
        <p:nvSpPr>
          <p:cNvPr id="350210" name="Rectangle 2"/>
          <p:cNvSpPr>
            <a:spLocks noChangeArrowheads="1"/>
          </p:cNvSpPr>
          <p:nvPr/>
        </p:nvSpPr>
        <p:spPr bwMode="auto">
          <a:xfrm>
            <a:off x="7239000" y="5410200"/>
            <a:ext cx="15240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50211" name="Rectangle 3"/>
          <p:cNvSpPr>
            <a:spLocks noChangeArrowheads="1"/>
          </p:cNvSpPr>
          <p:nvPr/>
        </p:nvSpPr>
        <p:spPr bwMode="auto">
          <a:xfrm>
            <a:off x="5257800" y="5334000"/>
            <a:ext cx="15240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50212" name="Rectangle 4"/>
          <p:cNvSpPr>
            <a:spLocks noChangeArrowheads="1"/>
          </p:cNvSpPr>
          <p:nvPr/>
        </p:nvSpPr>
        <p:spPr bwMode="auto">
          <a:xfrm>
            <a:off x="2362200" y="5334000"/>
            <a:ext cx="16764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4834" name="Rectangle 5"/>
          <p:cNvSpPr>
            <a:spLocks noGrp="1" noChangeArrowheads="1"/>
          </p:cNvSpPr>
          <p:nvPr>
            <p:ph type="title"/>
          </p:nvPr>
        </p:nvSpPr>
        <p:spPr>
          <a:xfrm>
            <a:off x="685800" y="228600"/>
            <a:ext cx="7848600" cy="609600"/>
          </a:xfrm>
        </p:spPr>
        <p:txBody>
          <a:bodyPr/>
          <a:lstStyle/>
          <a:p>
            <a:r>
              <a:rPr lang="en-US" sz="4000"/>
              <a:t>Impulse and Linear Momentum </a:t>
            </a:r>
          </a:p>
        </p:txBody>
      </p:sp>
      <p:sp>
        <p:nvSpPr>
          <p:cNvPr id="350214" name="Text Box 6"/>
          <p:cNvSpPr txBox="1">
            <a:spLocks noChangeArrowheads="1"/>
          </p:cNvSpPr>
          <p:nvPr/>
        </p:nvSpPr>
        <p:spPr bwMode="auto">
          <a:xfrm>
            <a:off x="533400" y="1828800"/>
            <a:ext cx="33528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By integrating the above equation in a time interval </a:t>
            </a:r>
            <a:r>
              <a:rPr lang="en-US" sz="2200">
                <a:solidFill>
                  <a:srgbClr val="FF0000"/>
                </a:solidFill>
                <a:latin typeface="Monotype Corsiva" charset="0"/>
              </a:rPr>
              <a:t>t</a:t>
            </a:r>
            <a:r>
              <a:rPr lang="en-US" sz="2200" baseline="-25000">
                <a:solidFill>
                  <a:srgbClr val="FF0000"/>
                </a:solidFill>
                <a:latin typeface="Monotype Corsiva" charset="0"/>
              </a:rPr>
              <a:t>i</a:t>
            </a:r>
            <a:r>
              <a:rPr lang="en-US" sz="2200">
                <a:solidFill>
                  <a:srgbClr val="FF0000"/>
                </a:solidFill>
                <a:latin typeface="Arial Narrow" charset="0"/>
              </a:rPr>
              <a:t> to </a:t>
            </a:r>
            <a:r>
              <a:rPr lang="en-US" sz="2200">
                <a:solidFill>
                  <a:srgbClr val="FF0000"/>
                </a:solidFill>
                <a:latin typeface="Monotype Corsiva" charset="0"/>
              </a:rPr>
              <a:t>t</a:t>
            </a:r>
            <a:r>
              <a:rPr lang="en-US" sz="2200" baseline="-25000">
                <a:solidFill>
                  <a:srgbClr val="FF0000"/>
                </a:solidFill>
                <a:latin typeface="Monotype Corsiva" charset="0"/>
              </a:rPr>
              <a:t>f</a:t>
            </a:r>
            <a:r>
              <a:rPr lang="en-US" sz="2200">
                <a:solidFill>
                  <a:srgbClr val="FF0000"/>
                </a:solidFill>
                <a:latin typeface="Arial Narrow" charset="0"/>
              </a:rPr>
              <a:t>, one can obtain impulse </a:t>
            </a:r>
            <a:r>
              <a:rPr lang="en-US" sz="2200" b="1">
                <a:solidFill>
                  <a:srgbClr val="FF0000"/>
                </a:solidFill>
                <a:latin typeface="Monotype Corsiva" charset="0"/>
              </a:rPr>
              <a:t>I.</a:t>
            </a:r>
          </a:p>
        </p:txBody>
      </p:sp>
      <p:sp>
        <p:nvSpPr>
          <p:cNvPr id="350215" name="Text Box 7"/>
          <p:cNvSpPr txBox="1">
            <a:spLocks noChangeArrowheads="1"/>
          </p:cNvSpPr>
          <p:nvPr/>
        </p:nvSpPr>
        <p:spPr bwMode="auto">
          <a:xfrm>
            <a:off x="2971800" y="2895600"/>
            <a:ext cx="6019800" cy="1446213"/>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Effect of the force </a:t>
            </a:r>
            <a:r>
              <a:rPr lang="en-US" sz="2200" b="1">
                <a:solidFill>
                  <a:srgbClr val="FF0000"/>
                </a:solidFill>
                <a:latin typeface="Monotype Corsiva" charset="0"/>
              </a:rPr>
              <a:t>F </a:t>
            </a:r>
            <a:r>
              <a:rPr lang="en-US" sz="2200">
                <a:solidFill>
                  <a:srgbClr val="FF0000"/>
                </a:solidFill>
                <a:latin typeface="Monotype Corsiva" charset="0"/>
              </a:rPr>
              <a:t>acting on an object over the time interval </a:t>
            </a:r>
            <a:r>
              <a:rPr lang="en-US" sz="2200">
                <a:solidFill>
                  <a:srgbClr val="FF0000"/>
                </a:solidFill>
                <a:latin typeface="Lucida Grande" charset="0"/>
                <a:ea typeface="Lucida Grande" charset="0"/>
                <a:cs typeface="Lucida Grande" charset="0"/>
              </a:rPr>
              <a:t>Δ</a:t>
            </a:r>
            <a:r>
              <a:rPr lang="en-US" sz="2200">
                <a:solidFill>
                  <a:srgbClr val="FF0000"/>
                </a:solidFill>
                <a:latin typeface="Monotype Corsiva" charset="0"/>
              </a:rPr>
              <a:t>t=t</a:t>
            </a:r>
            <a:r>
              <a:rPr lang="en-US" sz="2200" baseline="-25000">
                <a:solidFill>
                  <a:srgbClr val="FF0000"/>
                </a:solidFill>
                <a:latin typeface="Monotype Corsiva" charset="0"/>
              </a:rPr>
              <a:t>f</a:t>
            </a:r>
            <a:r>
              <a:rPr lang="en-US" sz="2200">
                <a:solidFill>
                  <a:srgbClr val="FF0000"/>
                </a:solidFill>
                <a:latin typeface="Monotype Corsiva" charset="0"/>
              </a:rPr>
              <a:t>-t</a:t>
            </a:r>
            <a:r>
              <a:rPr lang="en-US" sz="2200" baseline="-25000">
                <a:solidFill>
                  <a:srgbClr val="FF0000"/>
                </a:solidFill>
                <a:latin typeface="Monotype Corsiva" charset="0"/>
              </a:rPr>
              <a:t>i </a:t>
            </a:r>
            <a:r>
              <a:rPr lang="en-US" sz="2200">
                <a:solidFill>
                  <a:srgbClr val="FF0000"/>
                </a:solidFill>
                <a:latin typeface="Monotype Corsiva" charset="0"/>
              </a:rPr>
              <a:t>is equal to the change of the momentum of the object caused by that force.   </a:t>
            </a:r>
            <a:r>
              <a:rPr lang="en-US" sz="2200">
                <a:solidFill>
                  <a:srgbClr val="003300"/>
                </a:solidFill>
                <a:latin typeface="Monotype Corsiva" charset="0"/>
              </a:rPr>
              <a:t>Impulse is the degree of which an external force changes an object’s momentum</a:t>
            </a:r>
            <a:r>
              <a:rPr lang="en-US" sz="2200">
                <a:solidFill>
                  <a:srgbClr val="FF0000"/>
                </a:solidFill>
                <a:latin typeface="Monotype Corsiva" charset="0"/>
              </a:rPr>
              <a:t>.</a:t>
            </a:r>
          </a:p>
        </p:txBody>
      </p:sp>
      <p:sp>
        <p:nvSpPr>
          <p:cNvPr id="350216" name="Text Box 8"/>
          <p:cNvSpPr txBox="1">
            <a:spLocks noChangeArrowheads="1"/>
          </p:cNvSpPr>
          <p:nvPr/>
        </p:nvSpPr>
        <p:spPr bwMode="auto">
          <a:xfrm>
            <a:off x="304800" y="4391025"/>
            <a:ext cx="8686800" cy="39528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The above statement is called the impulse-momentum theorem and is equivalent to Newton’s second law.  </a:t>
            </a:r>
          </a:p>
        </p:txBody>
      </p:sp>
      <p:graphicFrame>
        <p:nvGraphicFramePr>
          <p:cNvPr id="350217" name="Object 2"/>
          <p:cNvGraphicFramePr>
            <a:graphicFrameLocks noChangeAspect="1"/>
          </p:cNvGraphicFramePr>
          <p:nvPr/>
        </p:nvGraphicFramePr>
        <p:xfrm>
          <a:off x="5548313" y="877888"/>
          <a:ext cx="1160462" cy="850900"/>
        </p:xfrm>
        <a:graphic>
          <a:graphicData uri="http://schemas.openxmlformats.org/presentationml/2006/ole">
            <p:oleObj spid="_x0000_s525314" name="Equation" r:id="rId3" imgW="508000" imgH="406400" progId="Equation.DSMT4">
              <p:embed/>
            </p:oleObj>
          </a:graphicData>
        </a:graphic>
      </p:graphicFrame>
      <p:sp>
        <p:nvSpPr>
          <p:cNvPr id="350218" name="Text Box 10"/>
          <p:cNvSpPr txBox="1">
            <a:spLocks noChangeArrowheads="1"/>
          </p:cNvSpPr>
          <p:nvPr/>
        </p:nvSpPr>
        <p:spPr bwMode="auto">
          <a:xfrm>
            <a:off x="533400" y="914400"/>
            <a:ext cx="4724400" cy="85090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Net force causes change of momentum </a:t>
            </a:r>
            <a:r>
              <a:rPr lang="en-US">
                <a:solidFill>
                  <a:srgbClr val="FF0000"/>
                </a:solidFill>
                <a:latin typeface="Monotype Corsiva" charset="0"/>
                <a:sym typeface="Wingdings" charset="2"/>
              </a:rPr>
              <a:t> Newton’s second law</a:t>
            </a:r>
            <a:endParaRPr lang="en-US">
              <a:solidFill>
                <a:srgbClr val="FF0000"/>
              </a:solidFill>
              <a:latin typeface="Monotype Corsiva" charset="0"/>
            </a:endParaRPr>
          </a:p>
        </p:txBody>
      </p:sp>
      <p:sp>
        <p:nvSpPr>
          <p:cNvPr id="350219" name="Text Box 11"/>
          <p:cNvSpPr txBox="1">
            <a:spLocks noChangeArrowheads="1"/>
          </p:cNvSpPr>
          <p:nvPr/>
        </p:nvSpPr>
        <p:spPr bwMode="auto">
          <a:xfrm>
            <a:off x="533400" y="3048000"/>
            <a:ext cx="2286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 what do you think an impulse is?</a:t>
            </a:r>
          </a:p>
        </p:txBody>
      </p:sp>
      <p:sp>
        <p:nvSpPr>
          <p:cNvPr id="350220" name="Text Box 12"/>
          <p:cNvSpPr txBox="1">
            <a:spLocks noChangeArrowheads="1"/>
          </p:cNvSpPr>
          <p:nvPr/>
        </p:nvSpPr>
        <p:spPr bwMode="auto">
          <a:xfrm>
            <a:off x="381000" y="4851400"/>
            <a:ext cx="1371600" cy="13970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400">
                <a:solidFill>
                  <a:srgbClr val="FF0000"/>
                </a:solidFill>
                <a:latin typeface="Arial Narrow" charset="0"/>
              </a:rPr>
              <a:t>What are the dimension and unit of Impulse?  What is the direction of an impulse vector? </a:t>
            </a:r>
          </a:p>
        </p:txBody>
      </p:sp>
      <p:sp>
        <p:nvSpPr>
          <p:cNvPr id="350221" name="Text Box 13"/>
          <p:cNvSpPr txBox="1">
            <a:spLocks noChangeArrowheads="1"/>
          </p:cNvSpPr>
          <p:nvPr/>
        </p:nvSpPr>
        <p:spPr bwMode="auto">
          <a:xfrm>
            <a:off x="1981200" y="4827588"/>
            <a:ext cx="27432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Defining a time-averaged force </a:t>
            </a:r>
          </a:p>
        </p:txBody>
      </p:sp>
      <p:graphicFrame>
        <p:nvGraphicFramePr>
          <p:cNvPr id="350222" name="Object 3"/>
          <p:cNvGraphicFramePr>
            <a:graphicFrameLocks noChangeAspect="1"/>
          </p:cNvGraphicFramePr>
          <p:nvPr/>
        </p:nvGraphicFramePr>
        <p:xfrm>
          <a:off x="2325688" y="5268913"/>
          <a:ext cx="1735137" cy="798512"/>
        </p:xfrm>
        <a:graphic>
          <a:graphicData uri="http://schemas.openxmlformats.org/presentationml/2006/ole">
            <p:oleObj spid="_x0000_s525315" name="Equation" r:id="rId4" imgW="952500" imgH="444500" progId="Equation.DSMT4">
              <p:embed/>
            </p:oleObj>
          </a:graphicData>
        </a:graphic>
      </p:graphicFrame>
      <p:sp>
        <p:nvSpPr>
          <p:cNvPr id="350223" name="Text Box 15"/>
          <p:cNvSpPr txBox="1">
            <a:spLocks noChangeArrowheads="1"/>
          </p:cNvSpPr>
          <p:nvPr/>
        </p:nvSpPr>
        <p:spPr bwMode="auto">
          <a:xfrm>
            <a:off x="4876800" y="4827588"/>
            <a:ext cx="22098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Impulse can be rewritten </a:t>
            </a:r>
          </a:p>
        </p:txBody>
      </p:sp>
      <p:graphicFrame>
        <p:nvGraphicFramePr>
          <p:cNvPr id="350224" name="Object 4"/>
          <p:cNvGraphicFramePr>
            <a:graphicFrameLocks noChangeAspect="1"/>
          </p:cNvGraphicFramePr>
          <p:nvPr/>
        </p:nvGraphicFramePr>
        <p:xfrm>
          <a:off x="5284788" y="5316538"/>
          <a:ext cx="1481137" cy="698500"/>
        </p:xfrm>
        <a:graphic>
          <a:graphicData uri="http://schemas.openxmlformats.org/presentationml/2006/ole">
            <p:oleObj spid="_x0000_s525316" name="Equation" r:id="rId5" imgW="558800" imgH="266700" progId="Equation.DSMT4">
              <p:embed/>
            </p:oleObj>
          </a:graphicData>
        </a:graphic>
      </p:graphicFrame>
      <p:sp>
        <p:nvSpPr>
          <p:cNvPr id="350225" name="Text Box 17"/>
          <p:cNvSpPr txBox="1">
            <a:spLocks noChangeArrowheads="1"/>
          </p:cNvSpPr>
          <p:nvPr/>
        </p:nvSpPr>
        <p:spPr bwMode="auto">
          <a:xfrm>
            <a:off x="7162800" y="4827588"/>
            <a:ext cx="17526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If force is constant  </a:t>
            </a:r>
          </a:p>
        </p:txBody>
      </p:sp>
      <p:graphicFrame>
        <p:nvGraphicFramePr>
          <p:cNvPr id="350226" name="Object 5"/>
          <p:cNvGraphicFramePr>
            <a:graphicFrameLocks noChangeAspect="1"/>
          </p:cNvGraphicFramePr>
          <p:nvPr/>
        </p:nvGraphicFramePr>
        <p:xfrm>
          <a:off x="7254875" y="5349875"/>
          <a:ext cx="1482725" cy="631825"/>
        </p:xfrm>
        <a:graphic>
          <a:graphicData uri="http://schemas.openxmlformats.org/presentationml/2006/ole">
            <p:oleObj spid="_x0000_s525317" name="Equation" r:id="rId6" imgW="558800" imgH="241300" progId="Equation.DSMT4">
              <p:embed/>
            </p:oleObj>
          </a:graphicData>
        </a:graphic>
      </p:graphicFrame>
      <p:sp>
        <p:nvSpPr>
          <p:cNvPr id="350227" name="Text Box 19"/>
          <p:cNvSpPr txBox="1">
            <a:spLocks noChangeArrowheads="1"/>
          </p:cNvSpPr>
          <p:nvPr/>
        </p:nvSpPr>
        <p:spPr bwMode="auto">
          <a:xfrm>
            <a:off x="3352800" y="6096000"/>
            <a:ext cx="4876800" cy="66992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It is generally assumed that the impulse force acts on a short time but much greater than any other forces present.</a:t>
            </a:r>
          </a:p>
        </p:txBody>
      </p:sp>
      <p:graphicFrame>
        <p:nvGraphicFramePr>
          <p:cNvPr id="350228" name="Object 6"/>
          <p:cNvGraphicFramePr>
            <a:graphicFrameLocks noChangeAspect="1"/>
          </p:cNvGraphicFramePr>
          <p:nvPr/>
        </p:nvGraphicFramePr>
        <p:xfrm>
          <a:off x="7577138" y="1066800"/>
          <a:ext cx="1284287" cy="476250"/>
        </p:xfrm>
        <a:graphic>
          <a:graphicData uri="http://schemas.openxmlformats.org/presentationml/2006/ole">
            <p:oleObj spid="_x0000_s525318" name="Equation" r:id="rId7" imgW="596900" imgH="241300" progId="Equation.DSMT4">
              <p:embed/>
            </p:oleObj>
          </a:graphicData>
        </a:graphic>
      </p:graphicFrame>
      <p:sp>
        <p:nvSpPr>
          <p:cNvPr id="350229" name="AutoShape 21"/>
          <p:cNvSpPr>
            <a:spLocks noChangeArrowheads="1"/>
          </p:cNvSpPr>
          <p:nvPr/>
        </p:nvSpPr>
        <p:spPr bwMode="auto">
          <a:xfrm>
            <a:off x="6781800" y="990600"/>
            <a:ext cx="685800" cy="685800"/>
          </a:xfrm>
          <a:prstGeom prst="rightArrow">
            <a:avLst>
              <a:gd name="adj1" fmla="val 50000"/>
              <a:gd name="adj2" fmla="val 25000"/>
            </a:avLst>
          </a:prstGeom>
          <a:solidFill>
            <a:srgbClr val="FFFF99"/>
          </a:solidFill>
          <a:ln w="28575">
            <a:solidFill>
              <a:srgbClr val="A50021"/>
            </a:solidFill>
            <a:miter lim="800000"/>
            <a:headEnd/>
            <a:tailEnd/>
          </a:ln>
        </p:spPr>
        <p:txBody>
          <a:bodyPr wrap="none" anchor="ctr">
            <a:prstTxWarp prst="textNoShape">
              <a:avLst/>
            </a:prstTxWarp>
          </a:bodyPr>
          <a:lstStyle/>
          <a:p>
            <a:endParaRPr lang="en-US"/>
          </a:p>
        </p:txBody>
      </p:sp>
      <p:graphicFrame>
        <p:nvGraphicFramePr>
          <p:cNvPr id="350230" name="Object 7"/>
          <p:cNvGraphicFramePr>
            <a:graphicFrameLocks noChangeAspect="1"/>
          </p:cNvGraphicFramePr>
          <p:nvPr/>
        </p:nvGraphicFramePr>
        <p:xfrm>
          <a:off x="3989388" y="1951038"/>
          <a:ext cx="1119187" cy="898525"/>
        </p:xfrm>
        <a:graphic>
          <a:graphicData uri="http://schemas.openxmlformats.org/presentationml/2006/ole">
            <p:oleObj spid="_x0000_s525319" name="Equation" r:id="rId8" imgW="520700" imgH="381000" progId="Equation.DSMT4">
              <p:embed/>
            </p:oleObj>
          </a:graphicData>
        </a:graphic>
      </p:graphicFrame>
      <p:graphicFrame>
        <p:nvGraphicFramePr>
          <p:cNvPr id="350231" name="Object 8"/>
          <p:cNvGraphicFramePr>
            <a:graphicFrameLocks noChangeAspect="1"/>
          </p:cNvGraphicFramePr>
          <p:nvPr/>
        </p:nvGraphicFramePr>
        <p:xfrm>
          <a:off x="5137150" y="2084388"/>
          <a:ext cx="1339850" cy="630237"/>
        </p:xfrm>
        <a:graphic>
          <a:graphicData uri="http://schemas.openxmlformats.org/presentationml/2006/ole">
            <p:oleObj spid="_x0000_s525320" name="Equation" r:id="rId9" imgW="622300" imgH="266700" progId="Equation.DSMT4">
              <p:embed/>
            </p:oleObj>
          </a:graphicData>
        </a:graphic>
      </p:graphicFrame>
      <p:graphicFrame>
        <p:nvGraphicFramePr>
          <p:cNvPr id="350232" name="Object 9"/>
          <p:cNvGraphicFramePr>
            <a:graphicFrameLocks noChangeAspect="1"/>
          </p:cNvGraphicFramePr>
          <p:nvPr/>
        </p:nvGraphicFramePr>
        <p:xfrm>
          <a:off x="6473825" y="2144713"/>
          <a:ext cx="738188" cy="508000"/>
        </p:xfrm>
        <a:graphic>
          <a:graphicData uri="http://schemas.openxmlformats.org/presentationml/2006/ole">
            <p:oleObj spid="_x0000_s525321" name="Equation" r:id="rId10" imgW="342900" imgH="215900" progId="Equation.DSMT4">
              <p:embed/>
            </p:oleObj>
          </a:graphicData>
        </a:graphic>
      </p:graphicFrame>
      <p:graphicFrame>
        <p:nvGraphicFramePr>
          <p:cNvPr id="350233" name="Object 10"/>
          <p:cNvGraphicFramePr>
            <a:graphicFrameLocks noChangeAspect="1"/>
          </p:cNvGraphicFramePr>
          <p:nvPr/>
        </p:nvGraphicFramePr>
        <p:xfrm>
          <a:off x="7197725" y="2028825"/>
          <a:ext cx="1339850" cy="896938"/>
        </p:xfrm>
        <a:graphic>
          <a:graphicData uri="http://schemas.openxmlformats.org/presentationml/2006/ole">
            <p:oleObj spid="_x0000_s525322" name="Equation" r:id="rId11" imgW="622300" imgH="381000" progId="Equation.DSMT4">
              <p:embed/>
            </p:oleObj>
          </a:graphicData>
        </a:graphic>
      </p:graphicFrame>
      <p:graphicFrame>
        <p:nvGraphicFramePr>
          <p:cNvPr id="350234" name="Object 11"/>
          <p:cNvGraphicFramePr>
            <a:graphicFrameLocks noChangeAspect="1"/>
          </p:cNvGraphicFramePr>
          <p:nvPr/>
        </p:nvGraphicFramePr>
        <p:xfrm>
          <a:off x="8459788" y="2114550"/>
          <a:ext cx="298450" cy="571500"/>
        </p:xfrm>
        <a:graphic>
          <a:graphicData uri="http://schemas.openxmlformats.org/presentationml/2006/ole">
            <p:oleObj spid="_x0000_s525323" name="Equation" r:id="rId12" imgW="139700" imgH="2413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50218"/>
                                        </p:tgtEl>
                                        <p:attrNameLst>
                                          <p:attrName>style.visibility</p:attrName>
                                        </p:attrNameLst>
                                      </p:cBhvr>
                                      <p:to>
                                        <p:strVal val="visible"/>
                                      </p:to>
                                    </p:set>
                                    <p:animEffect transition="in" filter="wipe(left)">
                                      <p:cBhvr>
                                        <p:cTn id="7" dur="500"/>
                                        <p:tgtEl>
                                          <p:spTgt spid="3502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50217"/>
                                        </p:tgtEl>
                                        <p:attrNameLst>
                                          <p:attrName>style.visibility</p:attrName>
                                        </p:attrNameLst>
                                      </p:cBhvr>
                                      <p:to>
                                        <p:strVal val="visible"/>
                                      </p:to>
                                    </p:set>
                                    <p:animEffect transition="in" filter="wipe(left)">
                                      <p:cBhvr>
                                        <p:cTn id="12" dur="500"/>
                                        <p:tgtEl>
                                          <p:spTgt spid="3502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50229"/>
                                        </p:tgtEl>
                                        <p:attrNameLst>
                                          <p:attrName>style.visibility</p:attrName>
                                        </p:attrNameLst>
                                      </p:cBhvr>
                                      <p:to>
                                        <p:strVal val="visible"/>
                                      </p:to>
                                    </p:set>
                                    <p:animEffect transition="in" filter="wipe(left)">
                                      <p:cBhvr>
                                        <p:cTn id="17" dur="500"/>
                                        <p:tgtEl>
                                          <p:spTgt spid="3502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50228"/>
                                        </p:tgtEl>
                                        <p:attrNameLst>
                                          <p:attrName>style.visibility</p:attrName>
                                        </p:attrNameLst>
                                      </p:cBhvr>
                                      <p:to>
                                        <p:strVal val="visible"/>
                                      </p:to>
                                    </p:set>
                                    <p:animEffect transition="in" filter="wipe(left)">
                                      <p:cBhvr>
                                        <p:cTn id="22" dur="500"/>
                                        <p:tgtEl>
                                          <p:spTgt spid="35022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50214"/>
                                        </p:tgtEl>
                                        <p:attrNameLst>
                                          <p:attrName>style.visibility</p:attrName>
                                        </p:attrNameLst>
                                      </p:cBhvr>
                                      <p:to>
                                        <p:strVal val="visible"/>
                                      </p:to>
                                    </p:set>
                                    <p:animEffect transition="in" filter="wipe(left)">
                                      <p:cBhvr>
                                        <p:cTn id="27" dur="500"/>
                                        <p:tgtEl>
                                          <p:spTgt spid="35021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350230"/>
                                        </p:tgtEl>
                                        <p:attrNameLst>
                                          <p:attrName>style.visibility</p:attrName>
                                        </p:attrNameLst>
                                      </p:cBhvr>
                                      <p:to>
                                        <p:strVal val="visible"/>
                                      </p:to>
                                    </p:set>
                                    <p:animEffect transition="in" filter="wipe(left)">
                                      <p:cBhvr>
                                        <p:cTn id="32" dur="500"/>
                                        <p:tgtEl>
                                          <p:spTgt spid="35023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50231"/>
                                        </p:tgtEl>
                                        <p:attrNameLst>
                                          <p:attrName>style.visibility</p:attrName>
                                        </p:attrNameLst>
                                      </p:cBhvr>
                                      <p:to>
                                        <p:strVal val="visible"/>
                                      </p:to>
                                    </p:set>
                                    <p:animEffect transition="in" filter="wipe(left)">
                                      <p:cBhvr>
                                        <p:cTn id="37" dur="500"/>
                                        <p:tgtEl>
                                          <p:spTgt spid="35023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50232"/>
                                        </p:tgtEl>
                                        <p:attrNameLst>
                                          <p:attrName>style.visibility</p:attrName>
                                        </p:attrNameLst>
                                      </p:cBhvr>
                                      <p:to>
                                        <p:strVal val="visible"/>
                                      </p:to>
                                    </p:set>
                                    <p:animEffect transition="in" filter="wipe(left)">
                                      <p:cBhvr>
                                        <p:cTn id="42" dur="500"/>
                                        <p:tgtEl>
                                          <p:spTgt spid="35023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350233"/>
                                        </p:tgtEl>
                                        <p:attrNameLst>
                                          <p:attrName>style.visibility</p:attrName>
                                        </p:attrNameLst>
                                      </p:cBhvr>
                                      <p:to>
                                        <p:strVal val="visible"/>
                                      </p:to>
                                    </p:set>
                                    <p:animEffect transition="in" filter="wipe(left)">
                                      <p:cBhvr>
                                        <p:cTn id="47" dur="500"/>
                                        <p:tgtEl>
                                          <p:spTgt spid="35023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350234"/>
                                        </p:tgtEl>
                                        <p:attrNameLst>
                                          <p:attrName>style.visibility</p:attrName>
                                        </p:attrNameLst>
                                      </p:cBhvr>
                                      <p:to>
                                        <p:strVal val="visible"/>
                                      </p:to>
                                    </p:set>
                                    <p:animEffect transition="in" filter="wipe(left)">
                                      <p:cBhvr>
                                        <p:cTn id="52" dur="500"/>
                                        <p:tgtEl>
                                          <p:spTgt spid="35023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50219"/>
                                        </p:tgtEl>
                                        <p:attrNameLst>
                                          <p:attrName>style.visibility</p:attrName>
                                        </p:attrNameLst>
                                      </p:cBhvr>
                                      <p:to>
                                        <p:strVal val="visible"/>
                                      </p:to>
                                    </p:set>
                                    <p:animEffect transition="in" filter="wipe(left)">
                                      <p:cBhvr>
                                        <p:cTn id="57" dur="500"/>
                                        <p:tgtEl>
                                          <p:spTgt spid="35021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50215">
                                            <p:txEl>
                                              <p:pRg st="0" end="0"/>
                                            </p:txEl>
                                          </p:spTgt>
                                        </p:tgtEl>
                                        <p:attrNameLst>
                                          <p:attrName>style.visibility</p:attrName>
                                        </p:attrNameLst>
                                      </p:cBhvr>
                                      <p:to>
                                        <p:strVal val="visible"/>
                                      </p:to>
                                    </p:set>
                                    <p:animEffect transition="in" filter="wipe(left)">
                                      <p:cBhvr>
                                        <p:cTn id="62" dur="500"/>
                                        <p:tgtEl>
                                          <p:spTgt spid="350215">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50216"/>
                                        </p:tgtEl>
                                        <p:attrNameLst>
                                          <p:attrName>style.visibility</p:attrName>
                                        </p:attrNameLst>
                                      </p:cBhvr>
                                      <p:to>
                                        <p:strVal val="visible"/>
                                      </p:to>
                                    </p:set>
                                    <p:animEffect transition="in" filter="wipe(left)">
                                      <p:cBhvr>
                                        <p:cTn id="67" dur="500"/>
                                        <p:tgtEl>
                                          <p:spTgt spid="3502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350220"/>
                                        </p:tgtEl>
                                        <p:attrNameLst>
                                          <p:attrName>style.visibility</p:attrName>
                                        </p:attrNameLst>
                                      </p:cBhvr>
                                      <p:to>
                                        <p:strVal val="visible"/>
                                      </p:to>
                                    </p:set>
                                    <p:animEffect transition="in" filter="wipe(left)">
                                      <p:cBhvr>
                                        <p:cTn id="72" dur="500"/>
                                        <p:tgtEl>
                                          <p:spTgt spid="35022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350221"/>
                                        </p:tgtEl>
                                        <p:attrNameLst>
                                          <p:attrName>style.visibility</p:attrName>
                                        </p:attrNameLst>
                                      </p:cBhvr>
                                      <p:to>
                                        <p:strVal val="visible"/>
                                      </p:to>
                                    </p:set>
                                    <p:animEffect transition="in" filter="wipe(left)">
                                      <p:cBhvr>
                                        <p:cTn id="77" dur="500"/>
                                        <p:tgtEl>
                                          <p:spTgt spid="350221"/>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350222"/>
                                        </p:tgtEl>
                                        <p:attrNameLst>
                                          <p:attrName>style.visibility</p:attrName>
                                        </p:attrNameLst>
                                      </p:cBhvr>
                                      <p:to>
                                        <p:strVal val="visible"/>
                                      </p:to>
                                    </p:set>
                                    <p:animEffect transition="in" filter="wipe(left)">
                                      <p:cBhvr>
                                        <p:cTn id="82" dur="500"/>
                                        <p:tgtEl>
                                          <p:spTgt spid="350222"/>
                                        </p:tgtEl>
                                      </p:cBhvr>
                                    </p:animEffect>
                                  </p:childTnLst>
                                </p:cTn>
                              </p:par>
                            </p:childTnLst>
                          </p:cTn>
                        </p:par>
                        <p:par>
                          <p:cTn id="83" fill="hold">
                            <p:stCondLst>
                              <p:cond delay="500"/>
                            </p:stCondLst>
                            <p:childTnLst>
                              <p:par>
                                <p:cTn id="84" presetID="53" presetClass="entr" presetSubtype="0" fill="hold" grpId="0" nodeType="afterEffect">
                                  <p:stCondLst>
                                    <p:cond delay="0"/>
                                  </p:stCondLst>
                                  <p:iterate type="wd">
                                    <p:tmPct val="10000"/>
                                  </p:iterate>
                                  <p:childTnLst>
                                    <p:set>
                                      <p:cBhvr>
                                        <p:cTn id="85" dur="1" fill="hold">
                                          <p:stCondLst>
                                            <p:cond delay="0"/>
                                          </p:stCondLst>
                                        </p:cTn>
                                        <p:tgtEl>
                                          <p:spTgt spid="350212"/>
                                        </p:tgtEl>
                                        <p:attrNameLst>
                                          <p:attrName>style.visibility</p:attrName>
                                        </p:attrNameLst>
                                      </p:cBhvr>
                                      <p:to>
                                        <p:strVal val="visible"/>
                                      </p:to>
                                    </p:set>
                                    <p:anim calcmode="lin" valueType="num">
                                      <p:cBhvr>
                                        <p:cTn id="86" dur="500" fill="hold"/>
                                        <p:tgtEl>
                                          <p:spTgt spid="350212"/>
                                        </p:tgtEl>
                                        <p:attrNameLst>
                                          <p:attrName>ppt_w</p:attrName>
                                        </p:attrNameLst>
                                      </p:cBhvr>
                                      <p:tavLst>
                                        <p:tav tm="0">
                                          <p:val>
                                            <p:fltVal val="0"/>
                                          </p:val>
                                        </p:tav>
                                        <p:tav tm="100000">
                                          <p:val>
                                            <p:strVal val="#ppt_w"/>
                                          </p:val>
                                        </p:tav>
                                      </p:tavLst>
                                    </p:anim>
                                    <p:anim calcmode="lin" valueType="num">
                                      <p:cBhvr>
                                        <p:cTn id="87" dur="500" fill="hold"/>
                                        <p:tgtEl>
                                          <p:spTgt spid="350212"/>
                                        </p:tgtEl>
                                        <p:attrNameLst>
                                          <p:attrName>ppt_h</p:attrName>
                                        </p:attrNameLst>
                                      </p:cBhvr>
                                      <p:tavLst>
                                        <p:tav tm="0">
                                          <p:val>
                                            <p:fltVal val="0"/>
                                          </p:val>
                                        </p:tav>
                                        <p:tav tm="100000">
                                          <p:val>
                                            <p:strVal val="#ppt_h"/>
                                          </p:val>
                                        </p:tav>
                                      </p:tavLst>
                                    </p:anim>
                                    <p:animEffect transition="in" filter="fade">
                                      <p:cBhvr>
                                        <p:cTn id="88" dur="500"/>
                                        <p:tgtEl>
                                          <p:spTgt spid="35021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350223"/>
                                        </p:tgtEl>
                                        <p:attrNameLst>
                                          <p:attrName>style.visibility</p:attrName>
                                        </p:attrNameLst>
                                      </p:cBhvr>
                                      <p:to>
                                        <p:strVal val="visible"/>
                                      </p:to>
                                    </p:set>
                                    <p:animEffect transition="in" filter="wipe(left)">
                                      <p:cBhvr>
                                        <p:cTn id="93" dur="500"/>
                                        <p:tgtEl>
                                          <p:spTgt spid="35022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350224"/>
                                        </p:tgtEl>
                                        <p:attrNameLst>
                                          <p:attrName>style.visibility</p:attrName>
                                        </p:attrNameLst>
                                      </p:cBhvr>
                                      <p:to>
                                        <p:strVal val="visible"/>
                                      </p:to>
                                    </p:set>
                                    <p:animEffect transition="in" filter="wipe(left)">
                                      <p:cBhvr>
                                        <p:cTn id="98" dur="500"/>
                                        <p:tgtEl>
                                          <p:spTgt spid="350224"/>
                                        </p:tgtEl>
                                      </p:cBhvr>
                                    </p:animEffect>
                                  </p:childTnLst>
                                </p:cTn>
                              </p:par>
                            </p:childTnLst>
                          </p:cTn>
                        </p:par>
                        <p:par>
                          <p:cTn id="99" fill="hold">
                            <p:stCondLst>
                              <p:cond delay="500"/>
                            </p:stCondLst>
                            <p:childTnLst>
                              <p:par>
                                <p:cTn id="100" presetID="53" presetClass="entr" presetSubtype="0" fill="hold" grpId="0" nodeType="afterEffect">
                                  <p:stCondLst>
                                    <p:cond delay="0"/>
                                  </p:stCondLst>
                                  <p:iterate type="wd">
                                    <p:tmPct val="10000"/>
                                  </p:iterate>
                                  <p:childTnLst>
                                    <p:set>
                                      <p:cBhvr>
                                        <p:cTn id="101" dur="1" fill="hold">
                                          <p:stCondLst>
                                            <p:cond delay="0"/>
                                          </p:stCondLst>
                                        </p:cTn>
                                        <p:tgtEl>
                                          <p:spTgt spid="350211"/>
                                        </p:tgtEl>
                                        <p:attrNameLst>
                                          <p:attrName>style.visibility</p:attrName>
                                        </p:attrNameLst>
                                      </p:cBhvr>
                                      <p:to>
                                        <p:strVal val="visible"/>
                                      </p:to>
                                    </p:set>
                                    <p:anim calcmode="lin" valueType="num">
                                      <p:cBhvr>
                                        <p:cTn id="102" dur="500" fill="hold"/>
                                        <p:tgtEl>
                                          <p:spTgt spid="350211"/>
                                        </p:tgtEl>
                                        <p:attrNameLst>
                                          <p:attrName>ppt_w</p:attrName>
                                        </p:attrNameLst>
                                      </p:cBhvr>
                                      <p:tavLst>
                                        <p:tav tm="0">
                                          <p:val>
                                            <p:fltVal val="0"/>
                                          </p:val>
                                        </p:tav>
                                        <p:tav tm="100000">
                                          <p:val>
                                            <p:strVal val="#ppt_w"/>
                                          </p:val>
                                        </p:tav>
                                      </p:tavLst>
                                    </p:anim>
                                    <p:anim calcmode="lin" valueType="num">
                                      <p:cBhvr>
                                        <p:cTn id="103" dur="500" fill="hold"/>
                                        <p:tgtEl>
                                          <p:spTgt spid="350211"/>
                                        </p:tgtEl>
                                        <p:attrNameLst>
                                          <p:attrName>ppt_h</p:attrName>
                                        </p:attrNameLst>
                                      </p:cBhvr>
                                      <p:tavLst>
                                        <p:tav tm="0">
                                          <p:val>
                                            <p:fltVal val="0"/>
                                          </p:val>
                                        </p:tav>
                                        <p:tav tm="100000">
                                          <p:val>
                                            <p:strVal val="#ppt_h"/>
                                          </p:val>
                                        </p:tav>
                                      </p:tavLst>
                                    </p:anim>
                                    <p:animEffect transition="in" filter="fade">
                                      <p:cBhvr>
                                        <p:cTn id="104" dur="500"/>
                                        <p:tgtEl>
                                          <p:spTgt spid="350211"/>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iterate type="wd">
                                    <p:tmPct val="10000"/>
                                  </p:iterate>
                                  <p:childTnLst>
                                    <p:set>
                                      <p:cBhvr>
                                        <p:cTn id="108" dur="1" fill="hold">
                                          <p:stCondLst>
                                            <p:cond delay="0"/>
                                          </p:stCondLst>
                                        </p:cTn>
                                        <p:tgtEl>
                                          <p:spTgt spid="350225"/>
                                        </p:tgtEl>
                                        <p:attrNameLst>
                                          <p:attrName>style.visibility</p:attrName>
                                        </p:attrNameLst>
                                      </p:cBhvr>
                                      <p:to>
                                        <p:strVal val="visible"/>
                                      </p:to>
                                    </p:set>
                                    <p:animEffect transition="in" filter="wipe(left)">
                                      <p:cBhvr>
                                        <p:cTn id="109" dur="500"/>
                                        <p:tgtEl>
                                          <p:spTgt spid="350225"/>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iterate type="wd">
                                    <p:tmPct val="10000"/>
                                  </p:iterate>
                                  <p:childTnLst>
                                    <p:set>
                                      <p:cBhvr>
                                        <p:cTn id="113" dur="1" fill="hold">
                                          <p:stCondLst>
                                            <p:cond delay="0"/>
                                          </p:stCondLst>
                                        </p:cTn>
                                        <p:tgtEl>
                                          <p:spTgt spid="350226"/>
                                        </p:tgtEl>
                                        <p:attrNameLst>
                                          <p:attrName>style.visibility</p:attrName>
                                        </p:attrNameLst>
                                      </p:cBhvr>
                                      <p:to>
                                        <p:strVal val="visible"/>
                                      </p:to>
                                    </p:set>
                                    <p:animEffect transition="in" filter="wipe(left)">
                                      <p:cBhvr>
                                        <p:cTn id="114" dur="500"/>
                                        <p:tgtEl>
                                          <p:spTgt spid="350226"/>
                                        </p:tgtEl>
                                      </p:cBhvr>
                                    </p:animEffect>
                                  </p:childTnLst>
                                </p:cTn>
                              </p:par>
                            </p:childTnLst>
                          </p:cTn>
                        </p:par>
                        <p:par>
                          <p:cTn id="115" fill="hold">
                            <p:stCondLst>
                              <p:cond delay="500"/>
                            </p:stCondLst>
                            <p:childTnLst>
                              <p:par>
                                <p:cTn id="116" presetID="53" presetClass="entr" presetSubtype="0" fill="hold" grpId="0" nodeType="afterEffect">
                                  <p:stCondLst>
                                    <p:cond delay="0"/>
                                  </p:stCondLst>
                                  <p:iterate type="wd">
                                    <p:tmPct val="10000"/>
                                  </p:iterate>
                                  <p:childTnLst>
                                    <p:set>
                                      <p:cBhvr>
                                        <p:cTn id="117" dur="1" fill="hold">
                                          <p:stCondLst>
                                            <p:cond delay="0"/>
                                          </p:stCondLst>
                                        </p:cTn>
                                        <p:tgtEl>
                                          <p:spTgt spid="350210"/>
                                        </p:tgtEl>
                                        <p:attrNameLst>
                                          <p:attrName>style.visibility</p:attrName>
                                        </p:attrNameLst>
                                      </p:cBhvr>
                                      <p:to>
                                        <p:strVal val="visible"/>
                                      </p:to>
                                    </p:set>
                                    <p:anim calcmode="lin" valueType="num">
                                      <p:cBhvr>
                                        <p:cTn id="118" dur="500" fill="hold"/>
                                        <p:tgtEl>
                                          <p:spTgt spid="350210"/>
                                        </p:tgtEl>
                                        <p:attrNameLst>
                                          <p:attrName>ppt_w</p:attrName>
                                        </p:attrNameLst>
                                      </p:cBhvr>
                                      <p:tavLst>
                                        <p:tav tm="0">
                                          <p:val>
                                            <p:fltVal val="0"/>
                                          </p:val>
                                        </p:tav>
                                        <p:tav tm="100000">
                                          <p:val>
                                            <p:strVal val="#ppt_w"/>
                                          </p:val>
                                        </p:tav>
                                      </p:tavLst>
                                    </p:anim>
                                    <p:anim calcmode="lin" valueType="num">
                                      <p:cBhvr>
                                        <p:cTn id="119" dur="500" fill="hold"/>
                                        <p:tgtEl>
                                          <p:spTgt spid="350210"/>
                                        </p:tgtEl>
                                        <p:attrNameLst>
                                          <p:attrName>ppt_h</p:attrName>
                                        </p:attrNameLst>
                                      </p:cBhvr>
                                      <p:tavLst>
                                        <p:tav tm="0">
                                          <p:val>
                                            <p:fltVal val="0"/>
                                          </p:val>
                                        </p:tav>
                                        <p:tav tm="100000">
                                          <p:val>
                                            <p:strVal val="#ppt_h"/>
                                          </p:val>
                                        </p:tav>
                                      </p:tavLst>
                                    </p:anim>
                                    <p:animEffect transition="in" filter="fade">
                                      <p:cBhvr>
                                        <p:cTn id="120" dur="500"/>
                                        <p:tgtEl>
                                          <p:spTgt spid="350210"/>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grpId="0" nodeType="clickEffect">
                                  <p:stCondLst>
                                    <p:cond delay="0"/>
                                  </p:stCondLst>
                                  <p:iterate type="wd">
                                    <p:tmPct val="10000"/>
                                  </p:iterate>
                                  <p:childTnLst>
                                    <p:set>
                                      <p:cBhvr>
                                        <p:cTn id="124" dur="1" fill="hold">
                                          <p:stCondLst>
                                            <p:cond delay="0"/>
                                          </p:stCondLst>
                                        </p:cTn>
                                        <p:tgtEl>
                                          <p:spTgt spid="350227"/>
                                        </p:tgtEl>
                                        <p:attrNameLst>
                                          <p:attrName>style.visibility</p:attrName>
                                        </p:attrNameLst>
                                      </p:cBhvr>
                                      <p:to>
                                        <p:strVal val="visible"/>
                                      </p:to>
                                    </p:set>
                                    <p:animEffect transition="in" filter="wipe(left)">
                                      <p:cBhvr>
                                        <p:cTn id="125" dur="500"/>
                                        <p:tgtEl>
                                          <p:spTgt spid="350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0" grpId="0" animBg="1"/>
      <p:bldP spid="350211" grpId="0" animBg="1"/>
      <p:bldP spid="350212" grpId="0" animBg="1"/>
      <p:bldP spid="350214" grpId="0" animBg="1" autoUpdateAnimBg="0"/>
      <p:bldP spid="350215" grpId="0" build="p" autoUpdateAnimBg="0"/>
      <p:bldP spid="350216" grpId="0" animBg="1" autoUpdateAnimBg="0"/>
      <p:bldP spid="350218" grpId="0" animBg="1" autoUpdateAnimBg="0"/>
      <p:bldP spid="350219" grpId="0" animBg="1" autoUpdateAnimBg="0"/>
      <p:bldP spid="350220" grpId="0" animBg="1" autoUpdateAnimBg="0"/>
      <p:bldP spid="350221" grpId="0" animBg="1" autoUpdateAnimBg="0"/>
      <p:bldP spid="350223" grpId="0" animBg="1" autoUpdateAnimBg="0"/>
      <p:bldP spid="350225" grpId="0" animBg="1" autoUpdateAnimBg="0"/>
      <p:bldP spid="350227" grpId="0" animBg="1" autoUpdateAnimBg="0"/>
      <p:bldP spid="350229"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57" name="Date Placeholder 3"/>
          <p:cNvSpPr>
            <a:spLocks noGrp="1"/>
          </p:cNvSpPr>
          <p:nvPr>
            <p:ph type="dt" sz="quarter" idx="10"/>
          </p:nvPr>
        </p:nvSpPr>
        <p:spPr>
          <a:noFill/>
        </p:spPr>
        <p:txBody>
          <a:bodyPr/>
          <a:lstStyle/>
          <a:p>
            <a:r>
              <a:rPr lang="en-US" smtClean="0"/>
              <a:t>Monday, June 27, 2011</a:t>
            </a:r>
            <a:endParaRPr lang="en-US"/>
          </a:p>
        </p:txBody>
      </p:sp>
      <p:sp>
        <p:nvSpPr>
          <p:cNvPr id="35858"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5859" name="Slide Number Placeholder 5"/>
          <p:cNvSpPr>
            <a:spLocks noGrp="1"/>
          </p:cNvSpPr>
          <p:nvPr>
            <p:ph type="sldNum" sz="quarter" idx="12"/>
          </p:nvPr>
        </p:nvSpPr>
        <p:spPr>
          <a:noFill/>
        </p:spPr>
        <p:txBody>
          <a:bodyPr/>
          <a:lstStyle/>
          <a:p>
            <a:fld id="{3AF8CB4A-C933-EC41-A0B3-766663D98D1C}" type="slidenum">
              <a:rPr lang="en-US"/>
              <a:pPr/>
              <a:t>13</a:t>
            </a:fld>
            <a:endParaRPr lang="en-US"/>
          </a:p>
        </p:txBody>
      </p:sp>
      <p:sp>
        <p:nvSpPr>
          <p:cNvPr id="35860" name="Rectangle 2"/>
          <p:cNvSpPr>
            <a:spLocks noGrp="1" noChangeArrowheads="1"/>
          </p:cNvSpPr>
          <p:nvPr>
            <p:ph type="title"/>
          </p:nvPr>
        </p:nvSpPr>
        <p:spPr>
          <a:xfrm>
            <a:off x="685800" y="152400"/>
            <a:ext cx="7772400" cy="609600"/>
          </a:xfrm>
        </p:spPr>
        <p:txBody>
          <a:bodyPr/>
          <a:lstStyle/>
          <a:p>
            <a:r>
              <a:rPr lang="en-US" sz="4000" smtClean="0"/>
              <a:t>An Example for Impulse</a:t>
            </a:r>
            <a:endParaRPr lang="en-US" smtClean="0"/>
          </a:p>
        </p:txBody>
      </p:sp>
      <p:sp>
        <p:nvSpPr>
          <p:cNvPr id="353283" name="Text Box 3"/>
          <p:cNvSpPr txBox="1">
            <a:spLocks noChangeArrowheads="1"/>
          </p:cNvSpPr>
          <p:nvPr/>
        </p:nvSpPr>
        <p:spPr bwMode="auto">
          <a:xfrm>
            <a:off x="685800" y="762000"/>
            <a:ext cx="80010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crash test, an automobile of mass 1500kg collides with a wall.  The initial and final velocities of the automobile are </a:t>
            </a:r>
            <a:r>
              <a:rPr lang="en-US" sz="2000" b="1">
                <a:solidFill>
                  <a:srgbClr val="800000"/>
                </a:solidFill>
                <a:latin typeface="Monotype Corsiva" charset="0"/>
              </a:rPr>
              <a:t>v</a:t>
            </a:r>
            <a:r>
              <a:rPr lang="en-US" sz="2000" b="1" baseline="-25000">
                <a:solidFill>
                  <a:srgbClr val="800000"/>
                </a:solidFill>
                <a:latin typeface="Monotype Corsiva" charset="0"/>
              </a:rPr>
              <a:t>i</a:t>
            </a:r>
            <a:r>
              <a:rPr lang="en-US" sz="2000">
                <a:solidFill>
                  <a:srgbClr val="800000"/>
                </a:solidFill>
                <a:latin typeface="Arial Narrow" charset="0"/>
              </a:rPr>
              <a:t>= -15.0</a:t>
            </a:r>
            <a:r>
              <a:rPr lang="en-US" sz="2000" b="1">
                <a:solidFill>
                  <a:srgbClr val="800000"/>
                </a:solidFill>
                <a:latin typeface="Monotype Corsiva" charset="0"/>
              </a:rPr>
              <a:t>i</a:t>
            </a:r>
            <a:r>
              <a:rPr lang="en-US" sz="2000">
                <a:solidFill>
                  <a:srgbClr val="800000"/>
                </a:solidFill>
                <a:latin typeface="Arial Narrow" charset="0"/>
              </a:rPr>
              <a:t> m/s and </a:t>
            </a:r>
            <a:r>
              <a:rPr lang="en-US" sz="2000" b="1">
                <a:solidFill>
                  <a:srgbClr val="800000"/>
                </a:solidFill>
                <a:latin typeface="Monotype Corsiva" charset="0"/>
              </a:rPr>
              <a:t>v</a:t>
            </a:r>
            <a:r>
              <a:rPr lang="en-US" sz="2000" b="1" baseline="-25000">
                <a:solidFill>
                  <a:srgbClr val="800000"/>
                </a:solidFill>
                <a:latin typeface="Monotype Corsiva" charset="0"/>
              </a:rPr>
              <a:t>f</a:t>
            </a:r>
            <a:r>
              <a:rPr lang="en-US" sz="2000">
                <a:solidFill>
                  <a:srgbClr val="800000"/>
                </a:solidFill>
                <a:latin typeface="Arial Narrow" charset="0"/>
              </a:rPr>
              <a:t>=2.60</a:t>
            </a:r>
            <a:r>
              <a:rPr lang="en-US" sz="2000" b="1">
                <a:solidFill>
                  <a:srgbClr val="800000"/>
                </a:solidFill>
                <a:latin typeface="Monotype Corsiva" charset="0"/>
              </a:rPr>
              <a:t>i</a:t>
            </a:r>
            <a:r>
              <a:rPr lang="en-US" sz="2000">
                <a:solidFill>
                  <a:srgbClr val="800000"/>
                </a:solidFill>
                <a:latin typeface="Arial Narrow" charset="0"/>
              </a:rPr>
              <a:t> m/s.  If the collision lasts for 0.150 seconds, what would be the impulse caused by the collision and the average force exerted on the automobile?</a:t>
            </a:r>
          </a:p>
        </p:txBody>
      </p:sp>
      <p:graphicFrame>
        <p:nvGraphicFramePr>
          <p:cNvPr id="353284" name="Object 2"/>
          <p:cNvGraphicFramePr>
            <a:graphicFrameLocks noChangeAspect="1"/>
          </p:cNvGraphicFramePr>
          <p:nvPr/>
        </p:nvGraphicFramePr>
        <p:xfrm>
          <a:off x="1612900" y="3235325"/>
          <a:ext cx="355600" cy="431800"/>
        </p:xfrm>
        <a:graphic>
          <a:graphicData uri="http://schemas.openxmlformats.org/presentationml/2006/ole">
            <p:oleObj spid="_x0000_s526338" name="Equation" r:id="rId3" imgW="164880" imgH="228600" progId="Equation.DSMT4">
              <p:embed/>
            </p:oleObj>
          </a:graphicData>
        </a:graphic>
      </p:graphicFrame>
      <p:sp>
        <p:nvSpPr>
          <p:cNvPr id="353285" name="Text Box 5"/>
          <p:cNvSpPr txBox="1">
            <a:spLocks noChangeArrowheads="1"/>
          </p:cNvSpPr>
          <p:nvPr/>
        </p:nvSpPr>
        <p:spPr bwMode="auto">
          <a:xfrm>
            <a:off x="685800" y="2193925"/>
            <a:ext cx="80772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Let’s assume that the force involved in the collision is a lot larger than any other forces in the system during the collision.   From the problem, the initial and final momentum of the automobile before and after the collision is </a:t>
            </a:r>
          </a:p>
        </p:txBody>
      </p:sp>
      <p:sp>
        <p:nvSpPr>
          <p:cNvPr id="353286" name="Text Box 6"/>
          <p:cNvSpPr txBox="1">
            <a:spLocks noChangeArrowheads="1"/>
          </p:cNvSpPr>
          <p:nvPr/>
        </p:nvSpPr>
        <p:spPr bwMode="auto">
          <a:xfrm>
            <a:off x="381000" y="4419600"/>
            <a:ext cx="38100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Arial Narrow" charset="0"/>
              </a:rPr>
              <a:t>Therefore the impulse on the automobile due to the collision  is</a:t>
            </a:r>
          </a:p>
        </p:txBody>
      </p:sp>
      <p:sp>
        <p:nvSpPr>
          <p:cNvPr id="353287" name="Text Box 7"/>
          <p:cNvSpPr txBox="1">
            <a:spLocks noChangeArrowheads="1"/>
          </p:cNvSpPr>
          <p:nvPr/>
        </p:nvSpPr>
        <p:spPr bwMode="auto">
          <a:xfrm>
            <a:off x="381000" y="5410200"/>
            <a:ext cx="36576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Arial Narrow" charset="0"/>
              </a:rPr>
              <a:t>The average force exerted on the automobile during the collision  is</a:t>
            </a:r>
          </a:p>
        </p:txBody>
      </p:sp>
      <p:graphicFrame>
        <p:nvGraphicFramePr>
          <p:cNvPr id="353288" name="Object 3"/>
          <p:cNvGraphicFramePr>
            <a:graphicFrameLocks noChangeAspect="1"/>
          </p:cNvGraphicFramePr>
          <p:nvPr/>
        </p:nvGraphicFramePr>
        <p:xfrm>
          <a:off x="4191000" y="5375275"/>
          <a:ext cx="388938" cy="461963"/>
        </p:xfrm>
        <a:graphic>
          <a:graphicData uri="http://schemas.openxmlformats.org/presentationml/2006/ole">
            <p:oleObj spid="_x0000_s526339" name="Equation" r:id="rId4" imgW="165100" imgH="266700" progId="Equation.DSMT4">
              <p:embed/>
            </p:oleObj>
          </a:graphicData>
        </a:graphic>
      </p:graphicFrame>
      <p:graphicFrame>
        <p:nvGraphicFramePr>
          <p:cNvPr id="353289" name="Object 4"/>
          <p:cNvGraphicFramePr>
            <a:graphicFrameLocks noChangeAspect="1"/>
          </p:cNvGraphicFramePr>
          <p:nvPr/>
        </p:nvGraphicFramePr>
        <p:xfrm>
          <a:off x="4027488" y="4471988"/>
          <a:ext cx="255587" cy="355600"/>
        </p:xfrm>
        <a:graphic>
          <a:graphicData uri="http://schemas.openxmlformats.org/presentationml/2006/ole">
            <p:oleObj spid="_x0000_s526340" name="Equation" r:id="rId5" imgW="139700" imgH="241300" progId="Equation.DSMT4">
              <p:embed/>
            </p:oleObj>
          </a:graphicData>
        </a:graphic>
      </p:graphicFrame>
      <p:graphicFrame>
        <p:nvGraphicFramePr>
          <p:cNvPr id="353290" name="Object 5"/>
          <p:cNvGraphicFramePr>
            <a:graphicFrameLocks noChangeAspect="1"/>
          </p:cNvGraphicFramePr>
          <p:nvPr/>
        </p:nvGraphicFramePr>
        <p:xfrm>
          <a:off x="1995488" y="3235325"/>
          <a:ext cx="820737" cy="431800"/>
        </p:xfrm>
        <a:graphic>
          <a:graphicData uri="http://schemas.openxmlformats.org/presentationml/2006/ole">
            <p:oleObj spid="_x0000_s526341" name="Equation" r:id="rId6" imgW="380880" imgH="228600" progId="Equation.DSMT4">
              <p:embed/>
            </p:oleObj>
          </a:graphicData>
        </a:graphic>
      </p:graphicFrame>
      <p:graphicFrame>
        <p:nvGraphicFramePr>
          <p:cNvPr id="353291" name="Object 6"/>
          <p:cNvGraphicFramePr>
            <a:graphicFrameLocks noChangeAspect="1"/>
          </p:cNvGraphicFramePr>
          <p:nvPr/>
        </p:nvGraphicFramePr>
        <p:xfrm>
          <a:off x="2778125" y="3189288"/>
          <a:ext cx="4945063" cy="527050"/>
        </p:xfrm>
        <a:graphic>
          <a:graphicData uri="http://schemas.openxmlformats.org/presentationml/2006/ole">
            <p:oleObj spid="_x0000_s526342" name="Equation" r:id="rId7" imgW="2298600" imgH="279360" progId="Equation.DSMT4">
              <p:embed/>
            </p:oleObj>
          </a:graphicData>
        </a:graphic>
      </p:graphicFrame>
      <p:graphicFrame>
        <p:nvGraphicFramePr>
          <p:cNvPr id="353292" name="Object 7"/>
          <p:cNvGraphicFramePr>
            <a:graphicFrameLocks noChangeAspect="1"/>
          </p:cNvGraphicFramePr>
          <p:nvPr/>
        </p:nvGraphicFramePr>
        <p:xfrm>
          <a:off x="1611313" y="3848100"/>
          <a:ext cx="358775" cy="455613"/>
        </p:xfrm>
        <a:graphic>
          <a:graphicData uri="http://schemas.openxmlformats.org/presentationml/2006/ole">
            <p:oleObj spid="_x0000_s526343" name="Equation" r:id="rId8" imgW="203040" imgH="241200" progId="Equation.DSMT4">
              <p:embed/>
            </p:oleObj>
          </a:graphicData>
        </a:graphic>
      </p:graphicFrame>
      <p:graphicFrame>
        <p:nvGraphicFramePr>
          <p:cNvPr id="353293" name="Object 8"/>
          <p:cNvGraphicFramePr>
            <a:graphicFrameLocks noChangeAspect="1"/>
          </p:cNvGraphicFramePr>
          <p:nvPr/>
        </p:nvGraphicFramePr>
        <p:xfrm>
          <a:off x="1981200" y="3810000"/>
          <a:ext cx="838200" cy="533400"/>
        </p:xfrm>
        <a:graphic>
          <a:graphicData uri="http://schemas.openxmlformats.org/presentationml/2006/ole">
            <p:oleObj spid="_x0000_s526344" name="Equation" r:id="rId9" imgW="419040" imgH="253800" progId="Equation.DSMT4">
              <p:embed/>
            </p:oleObj>
          </a:graphicData>
        </a:graphic>
      </p:graphicFrame>
      <p:graphicFrame>
        <p:nvGraphicFramePr>
          <p:cNvPr id="353294" name="Object 9"/>
          <p:cNvGraphicFramePr>
            <a:graphicFrameLocks noChangeAspect="1"/>
          </p:cNvGraphicFramePr>
          <p:nvPr/>
        </p:nvGraphicFramePr>
        <p:xfrm>
          <a:off x="2674938" y="3813175"/>
          <a:ext cx="4427537" cy="527050"/>
        </p:xfrm>
        <a:graphic>
          <a:graphicData uri="http://schemas.openxmlformats.org/presentationml/2006/ole">
            <p:oleObj spid="_x0000_s526345" name="Equation" r:id="rId10" imgW="2057400" imgH="279360" progId="Equation.DSMT4">
              <p:embed/>
            </p:oleObj>
          </a:graphicData>
        </a:graphic>
      </p:graphicFrame>
      <p:graphicFrame>
        <p:nvGraphicFramePr>
          <p:cNvPr id="353295" name="Object 10"/>
          <p:cNvGraphicFramePr>
            <a:graphicFrameLocks noChangeAspect="1"/>
          </p:cNvGraphicFramePr>
          <p:nvPr/>
        </p:nvGraphicFramePr>
        <p:xfrm>
          <a:off x="4268788" y="4400550"/>
          <a:ext cx="671512" cy="496888"/>
        </p:xfrm>
        <a:graphic>
          <a:graphicData uri="http://schemas.openxmlformats.org/presentationml/2006/ole">
            <p:oleObj spid="_x0000_s526346" name="Equation" r:id="rId11" imgW="368300" imgH="279400" progId="Equation.DSMT4">
              <p:embed/>
            </p:oleObj>
          </a:graphicData>
        </a:graphic>
      </p:graphicFrame>
      <p:graphicFrame>
        <p:nvGraphicFramePr>
          <p:cNvPr id="353296" name="Object 11"/>
          <p:cNvGraphicFramePr>
            <a:graphicFrameLocks noChangeAspect="1"/>
          </p:cNvGraphicFramePr>
          <p:nvPr/>
        </p:nvGraphicFramePr>
        <p:xfrm>
          <a:off x="4895850" y="4421188"/>
          <a:ext cx="955675" cy="452437"/>
        </p:xfrm>
        <a:graphic>
          <a:graphicData uri="http://schemas.openxmlformats.org/presentationml/2006/ole">
            <p:oleObj spid="_x0000_s526347" name="Equation" r:id="rId12" imgW="622300" imgH="304800" progId="Equation.DSMT4">
              <p:embed/>
            </p:oleObj>
          </a:graphicData>
        </a:graphic>
      </p:graphicFrame>
      <p:graphicFrame>
        <p:nvGraphicFramePr>
          <p:cNvPr id="353297" name="Object 12"/>
          <p:cNvGraphicFramePr>
            <a:graphicFrameLocks noChangeAspect="1"/>
          </p:cNvGraphicFramePr>
          <p:nvPr/>
        </p:nvGraphicFramePr>
        <p:xfrm>
          <a:off x="5754688" y="4414838"/>
          <a:ext cx="2490787" cy="469900"/>
        </p:xfrm>
        <a:graphic>
          <a:graphicData uri="http://schemas.openxmlformats.org/presentationml/2006/ole">
            <p:oleObj spid="_x0000_s526348" name="Equation" r:id="rId13" imgW="1727200" imgH="317500" progId="Equation.DSMT4">
              <p:embed/>
            </p:oleObj>
          </a:graphicData>
        </a:graphic>
      </p:graphicFrame>
      <p:graphicFrame>
        <p:nvGraphicFramePr>
          <p:cNvPr id="353298" name="Object 13"/>
          <p:cNvGraphicFramePr>
            <a:graphicFrameLocks noChangeAspect="1"/>
          </p:cNvGraphicFramePr>
          <p:nvPr/>
        </p:nvGraphicFramePr>
        <p:xfrm>
          <a:off x="4254500" y="4859338"/>
          <a:ext cx="3944938" cy="412750"/>
        </p:xfrm>
        <a:graphic>
          <a:graphicData uri="http://schemas.openxmlformats.org/presentationml/2006/ole">
            <p:oleObj spid="_x0000_s526349" name="Equation" r:id="rId14" imgW="2540000" imgH="279400" progId="Equation.DSMT4">
              <p:embed/>
            </p:oleObj>
          </a:graphicData>
        </a:graphic>
      </p:graphicFrame>
      <p:graphicFrame>
        <p:nvGraphicFramePr>
          <p:cNvPr id="353299" name="Object 14"/>
          <p:cNvGraphicFramePr>
            <a:graphicFrameLocks noChangeAspect="1"/>
          </p:cNvGraphicFramePr>
          <p:nvPr/>
        </p:nvGraphicFramePr>
        <p:xfrm>
          <a:off x="4557713" y="5154613"/>
          <a:ext cx="928687" cy="811212"/>
        </p:xfrm>
        <a:graphic>
          <a:graphicData uri="http://schemas.openxmlformats.org/presentationml/2006/ole">
            <p:oleObj spid="_x0000_s526350" name="Equation" r:id="rId15" imgW="393700" imgH="469900" progId="Equation.DSMT4">
              <p:embed/>
            </p:oleObj>
          </a:graphicData>
        </a:graphic>
      </p:graphicFrame>
      <p:graphicFrame>
        <p:nvGraphicFramePr>
          <p:cNvPr id="353300" name="Object 15"/>
          <p:cNvGraphicFramePr>
            <a:graphicFrameLocks noChangeAspect="1"/>
          </p:cNvGraphicFramePr>
          <p:nvPr/>
        </p:nvGraphicFramePr>
        <p:xfrm>
          <a:off x="5414963" y="5208588"/>
          <a:ext cx="2098675" cy="746125"/>
        </p:xfrm>
        <a:graphic>
          <a:graphicData uri="http://schemas.openxmlformats.org/presentationml/2006/ole">
            <p:oleObj spid="_x0000_s526351" name="Equation" r:id="rId16" imgW="889000" imgH="431800" progId="Equation.DSMT4">
              <p:embed/>
            </p:oleObj>
          </a:graphicData>
        </a:graphic>
      </p:graphicFrame>
      <p:graphicFrame>
        <p:nvGraphicFramePr>
          <p:cNvPr id="353301" name="Object 16"/>
          <p:cNvGraphicFramePr>
            <a:graphicFrameLocks noChangeAspect="1"/>
          </p:cNvGraphicFramePr>
          <p:nvPr/>
        </p:nvGraphicFramePr>
        <p:xfrm>
          <a:off x="4543425" y="5867400"/>
          <a:ext cx="3771900" cy="463550"/>
        </p:xfrm>
        <a:graphic>
          <a:graphicData uri="http://schemas.openxmlformats.org/presentationml/2006/ole">
            <p:oleObj spid="_x0000_s526352" name="Equation" r:id="rId17" imgW="2298600" imgH="2538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53283"/>
                                        </p:tgtEl>
                                        <p:attrNameLst>
                                          <p:attrName>style.visibility</p:attrName>
                                        </p:attrNameLst>
                                      </p:cBhvr>
                                      <p:to>
                                        <p:strVal val="visible"/>
                                      </p:to>
                                    </p:set>
                                    <p:animEffect transition="in" filter="wipe(left)">
                                      <p:cBhvr>
                                        <p:cTn id="7" dur="500"/>
                                        <p:tgtEl>
                                          <p:spTgt spid="3532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53285"/>
                                        </p:tgtEl>
                                        <p:attrNameLst>
                                          <p:attrName>style.visibility</p:attrName>
                                        </p:attrNameLst>
                                      </p:cBhvr>
                                      <p:to>
                                        <p:strVal val="visible"/>
                                      </p:to>
                                    </p:set>
                                    <p:animEffect transition="in" filter="wipe(left)">
                                      <p:cBhvr>
                                        <p:cTn id="12" dur="500"/>
                                        <p:tgtEl>
                                          <p:spTgt spid="35328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53284"/>
                                        </p:tgtEl>
                                        <p:attrNameLst>
                                          <p:attrName>style.visibility</p:attrName>
                                        </p:attrNameLst>
                                      </p:cBhvr>
                                      <p:to>
                                        <p:strVal val="visible"/>
                                      </p:to>
                                    </p:set>
                                    <p:animEffect transition="in" filter="wipe(left)">
                                      <p:cBhvr>
                                        <p:cTn id="17" dur="500"/>
                                        <p:tgtEl>
                                          <p:spTgt spid="35328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53290"/>
                                        </p:tgtEl>
                                        <p:attrNameLst>
                                          <p:attrName>style.visibility</p:attrName>
                                        </p:attrNameLst>
                                      </p:cBhvr>
                                      <p:to>
                                        <p:strVal val="visible"/>
                                      </p:to>
                                    </p:set>
                                    <p:animEffect transition="in" filter="wipe(left)">
                                      <p:cBhvr>
                                        <p:cTn id="22" dur="500"/>
                                        <p:tgtEl>
                                          <p:spTgt spid="35329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353291"/>
                                        </p:tgtEl>
                                        <p:attrNameLst>
                                          <p:attrName>style.visibility</p:attrName>
                                        </p:attrNameLst>
                                      </p:cBhvr>
                                      <p:to>
                                        <p:strVal val="visible"/>
                                      </p:to>
                                    </p:set>
                                    <p:animEffect transition="in" filter="wipe(left)">
                                      <p:cBhvr>
                                        <p:cTn id="27" dur="500"/>
                                        <p:tgtEl>
                                          <p:spTgt spid="35329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353292"/>
                                        </p:tgtEl>
                                        <p:attrNameLst>
                                          <p:attrName>style.visibility</p:attrName>
                                        </p:attrNameLst>
                                      </p:cBhvr>
                                      <p:to>
                                        <p:strVal val="visible"/>
                                      </p:to>
                                    </p:set>
                                    <p:animEffect transition="in" filter="wipe(left)">
                                      <p:cBhvr>
                                        <p:cTn id="32" dur="500"/>
                                        <p:tgtEl>
                                          <p:spTgt spid="35329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53293"/>
                                        </p:tgtEl>
                                        <p:attrNameLst>
                                          <p:attrName>style.visibility</p:attrName>
                                        </p:attrNameLst>
                                      </p:cBhvr>
                                      <p:to>
                                        <p:strVal val="visible"/>
                                      </p:to>
                                    </p:set>
                                    <p:animEffect transition="in" filter="wipe(left)">
                                      <p:cBhvr>
                                        <p:cTn id="37" dur="500"/>
                                        <p:tgtEl>
                                          <p:spTgt spid="3532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53294"/>
                                        </p:tgtEl>
                                        <p:attrNameLst>
                                          <p:attrName>style.visibility</p:attrName>
                                        </p:attrNameLst>
                                      </p:cBhvr>
                                      <p:to>
                                        <p:strVal val="visible"/>
                                      </p:to>
                                    </p:set>
                                    <p:animEffect transition="in" filter="wipe(left)">
                                      <p:cBhvr>
                                        <p:cTn id="42" dur="500"/>
                                        <p:tgtEl>
                                          <p:spTgt spid="3532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53286"/>
                                        </p:tgtEl>
                                        <p:attrNameLst>
                                          <p:attrName>style.visibility</p:attrName>
                                        </p:attrNameLst>
                                      </p:cBhvr>
                                      <p:to>
                                        <p:strVal val="visible"/>
                                      </p:to>
                                    </p:set>
                                    <p:animEffect transition="in" filter="wipe(left)">
                                      <p:cBhvr>
                                        <p:cTn id="47" dur="500"/>
                                        <p:tgtEl>
                                          <p:spTgt spid="35328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353289"/>
                                        </p:tgtEl>
                                        <p:attrNameLst>
                                          <p:attrName>style.visibility</p:attrName>
                                        </p:attrNameLst>
                                      </p:cBhvr>
                                      <p:to>
                                        <p:strVal val="visible"/>
                                      </p:to>
                                    </p:set>
                                    <p:animEffect transition="in" filter="wipe(left)">
                                      <p:cBhvr>
                                        <p:cTn id="52" dur="500"/>
                                        <p:tgtEl>
                                          <p:spTgt spid="35328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353295"/>
                                        </p:tgtEl>
                                        <p:attrNameLst>
                                          <p:attrName>style.visibility</p:attrName>
                                        </p:attrNameLst>
                                      </p:cBhvr>
                                      <p:to>
                                        <p:strVal val="visible"/>
                                      </p:to>
                                    </p:set>
                                    <p:animEffect transition="in" filter="wipe(left)">
                                      <p:cBhvr>
                                        <p:cTn id="57" dur="500"/>
                                        <p:tgtEl>
                                          <p:spTgt spid="35329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53296"/>
                                        </p:tgtEl>
                                        <p:attrNameLst>
                                          <p:attrName>style.visibility</p:attrName>
                                        </p:attrNameLst>
                                      </p:cBhvr>
                                      <p:to>
                                        <p:strVal val="visible"/>
                                      </p:to>
                                    </p:set>
                                    <p:animEffect transition="in" filter="wipe(left)">
                                      <p:cBhvr>
                                        <p:cTn id="62" dur="500"/>
                                        <p:tgtEl>
                                          <p:spTgt spid="35329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353297"/>
                                        </p:tgtEl>
                                        <p:attrNameLst>
                                          <p:attrName>style.visibility</p:attrName>
                                        </p:attrNameLst>
                                      </p:cBhvr>
                                      <p:to>
                                        <p:strVal val="visible"/>
                                      </p:to>
                                    </p:set>
                                    <p:animEffect transition="in" filter="wipe(left)">
                                      <p:cBhvr>
                                        <p:cTn id="67" dur="500"/>
                                        <p:tgtEl>
                                          <p:spTgt spid="3532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353298"/>
                                        </p:tgtEl>
                                        <p:attrNameLst>
                                          <p:attrName>style.visibility</p:attrName>
                                        </p:attrNameLst>
                                      </p:cBhvr>
                                      <p:to>
                                        <p:strVal val="visible"/>
                                      </p:to>
                                    </p:set>
                                    <p:animEffect transition="in" filter="wipe(left)">
                                      <p:cBhvr>
                                        <p:cTn id="72" dur="500"/>
                                        <p:tgtEl>
                                          <p:spTgt spid="3532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353287"/>
                                        </p:tgtEl>
                                        <p:attrNameLst>
                                          <p:attrName>style.visibility</p:attrName>
                                        </p:attrNameLst>
                                      </p:cBhvr>
                                      <p:to>
                                        <p:strVal val="visible"/>
                                      </p:to>
                                    </p:set>
                                    <p:animEffect transition="in" filter="wipe(left)">
                                      <p:cBhvr>
                                        <p:cTn id="77" dur="500"/>
                                        <p:tgtEl>
                                          <p:spTgt spid="35328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353288"/>
                                        </p:tgtEl>
                                        <p:attrNameLst>
                                          <p:attrName>style.visibility</p:attrName>
                                        </p:attrNameLst>
                                      </p:cBhvr>
                                      <p:to>
                                        <p:strVal val="visible"/>
                                      </p:to>
                                    </p:set>
                                    <p:animEffect transition="in" filter="wipe(left)">
                                      <p:cBhvr>
                                        <p:cTn id="82" dur="500"/>
                                        <p:tgtEl>
                                          <p:spTgt spid="35328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353299"/>
                                        </p:tgtEl>
                                        <p:attrNameLst>
                                          <p:attrName>style.visibility</p:attrName>
                                        </p:attrNameLst>
                                      </p:cBhvr>
                                      <p:to>
                                        <p:strVal val="visible"/>
                                      </p:to>
                                    </p:set>
                                    <p:animEffect transition="in" filter="wipe(left)">
                                      <p:cBhvr>
                                        <p:cTn id="87" dur="500"/>
                                        <p:tgtEl>
                                          <p:spTgt spid="353299"/>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353300"/>
                                        </p:tgtEl>
                                        <p:attrNameLst>
                                          <p:attrName>style.visibility</p:attrName>
                                        </p:attrNameLst>
                                      </p:cBhvr>
                                      <p:to>
                                        <p:strVal val="visible"/>
                                      </p:to>
                                    </p:set>
                                    <p:animEffect transition="in" filter="wipe(left)">
                                      <p:cBhvr>
                                        <p:cTn id="92" dur="500"/>
                                        <p:tgtEl>
                                          <p:spTgt spid="35330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353301"/>
                                        </p:tgtEl>
                                        <p:attrNameLst>
                                          <p:attrName>style.visibility</p:attrName>
                                        </p:attrNameLst>
                                      </p:cBhvr>
                                      <p:to>
                                        <p:strVal val="visible"/>
                                      </p:to>
                                    </p:set>
                                    <p:animEffect transition="in" filter="wipe(left)">
                                      <p:cBhvr>
                                        <p:cTn id="97" dur="500"/>
                                        <p:tgtEl>
                                          <p:spTgt spid="353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3" grpId="0" animBg="1"/>
      <p:bldP spid="353285" grpId="0"/>
      <p:bldP spid="353286" grpId="0"/>
      <p:bldP spid="353287"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6879" name="Date Placeholder 3"/>
          <p:cNvSpPr>
            <a:spLocks noGrp="1"/>
          </p:cNvSpPr>
          <p:nvPr>
            <p:ph type="dt" sz="quarter" idx="10"/>
          </p:nvPr>
        </p:nvSpPr>
        <p:spPr>
          <a:noFill/>
        </p:spPr>
        <p:txBody>
          <a:bodyPr/>
          <a:lstStyle/>
          <a:p>
            <a:r>
              <a:rPr lang="en-US" smtClean="0"/>
              <a:t>Monday, June 27, 2011</a:t>
            </a:r>
            <a:endParaRPr lang="en-US"/>
          </a:p>
        </p:txBody>
      </p:sp>
      <p:sp>
        <p:nvSpPr>
          <p:cNvPr id="36880"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6881" name="Slide Number Placeholder 5"/>
          <p:cNvSpPr>
            <a:spLocks noGrp="1"/>
          </p:cNvSpPr>
          <p:nvPr>
            <p:ph type="sldNum" sz="quarter" idx="12"/>
          </p:nvPr>
        </p:nvSpPr>
        <p:spPr>
          <a:noFill/>
        </p:spPr>
        <p:txBody>
          <a:bodyPr/>
          <a:lstStyle/>
          <a:p>
            <a:fld id="{8AE90976-00ED-4C43-8A24-79880182FF4A}" type="slidenum">
              <a:rPr lang="en-US"/>
              <a:pPr/>
              <a:t>14</a:t>
            </a:fld>
            <a:endParaRPr lang="en-US"/>
          </a:p>
        </p:txBody>
      </p:sp>
      <p:pic>
        <p:nvPicPr>
          <p:cNvPr id="351234" name="Picture 2" descr="FG09_012"/>
          <p:cNvPicPr>
            <a:picLocks noChangeAspect="1" noChangeArrowheads="1"/>
          </p:cNvPicPr>
          <p:nvPr/>
        </p:nvPicPr>
        <p:blipFill>
          <a:blip r:embed="rId3"/>
          <a:srcRect/>
          <a:stretch>
            <a:fillRect/>
          </a:stretch>
        </p:blipFill>
        <p:spPr bwMode="auto">
          <a:xfrm>
            <a:off x="-838200" y="1752600"/>
            <a:ext cx="4648200" cy="5105400"/>
          </a:xfrm>
          <a:prstGeom prst="rect">
            <a:avLst/>
          </a:prstGeom>
          <a:noFill/>
          <a:ln w="9525">
            <a:noFill/>
            <a:miter lim="800000"/>
            <a:headEnd/>
            <a:tailEnd/>
          </a:ln>
        </p:spPr>
      </p:pic>
      <p:sp>
        <p:nvSpPr>
          <p:cNvPr id="36883" name="Rectangle 3"/>
          <p:cNvSpPr>
            <a:spLocks noGrp="1" noChangeArrowheads="1"/>
          </p:cNvSpPr>
          <p:nvPr>
            <p:ph type="title"/>
          </p:nvPr>
        </p:nvSpPr>
        <p:spPr>
          <a:xfrm>
            <a:off x="685800" y="0"/>
            <a:ext cx="7772400" cy="609600"/>
          </a:xfrm>
        </p:spPr>
        <p:txBody>
          <a:bodyPr/>
          <a:lstStyle/>
          <a:p>
            <a:r>
              <a:rPr lang="en-US" sz="4000" smtClean="0"/>
              <a:t>Another Example for Impulse</a:t>
            </a:r>
            <a:endParaRPr lang="en-US" smtClean="0"/>
          </a:p>
        </p:txBody>
      </p:sp>
      <p:sp>
        <p:nvSpPr>
          <p:cNvPr id="351236" name="Text Box 4"/>
          <p:cNvSpPr txBox="1">
            <a:spLocks noChangeArrowheads="1"/>
          </p:cNvSpPr>
          <p:nvPr/>
        </p:nvSpPr>
        <p:spPr bwMode="auto">
          <a:xfrm>
            <a:off x="609600" y="565150"/>
            <a:ext cx="8001000" cy="16446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Calculate the impulse experienced when a 70 kg person lands on firm ground after jumping from a height of 3.0 m.  Then estimate the average force exerted on the person’s feet by the ground, if the landing is (b) stiff-legged and (c) with bent legs. In the former case, assume the body moves 1.0cm during the impact, and in the second case, when the legs are bent, about 50 cm.</a:t>
            </a:r>
          </a:p>
        </p:txBody>
      </p:sp>
      <p:sp>
        <p:nvSpPr>
          <p:cNvPr id="351237" name="Text Box 5"/>
          <p:cNvSpPr txBox="1">
            <a:spLocks noChangeArrowheads="1"/>
          </p:cNvSpPr>
          <p:nvPr/>
        </p:nvSpPr>
        <p:spPr bwMode="auto">
          <a:xfrm>
            <a:off x="3048000" y="2284413"/>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We don’t know the force.   How do we do this?</a:t>
            </a:r>
          </a:p>
        </p:txBody>
      </p:sp>
      <p:sp>
        <p:nvSpPr>
          <p:cNvPr id="351238" name="Text Box 6"/>
          <p:cNvSpPr txBox="1">
            <a:spLocks noChangeArrowheads="1"/>
          </p:cNvSpPr>
          <p:nvPr/>
        </p:nvSpPr>
        <p:spPr bwMode="auto">
          <a:xfrm>
            <a:off x="3048000" y="2649538"/>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Obtain velocity of the person before striking the ground.</a:t>
            </a:r>
          </a:p>
        </p:txBody>
      </p:sp>
      <p:graphicFrame>
        <p:nvGraphicFramePr>
          <p:cNvPr id="351239" name="Object 2"/>
          <p:cNvGraphicFramePr>
            <a:graphicFrameLocks noChangeAspect="1"/>
          </p:cNvGraphicFramePr>
          <p:nvPr/>
        </p:nvGraphicFramePr>
        <p:xfrm>
          <a:off x="3124200" y="3124200"/>
          <a:ext cx="820738" cy="311150"/>
        </p:xfrm>
        <a:graphic>
          <a:graphicData uri="http://schemas.openxmlformats.org/presentationml/2006/ole">
            <p:oleObj spid="_x0000_s527362" name="Equation" r:id="rId4" imgW="380880" imgH="164880" progId="Equation.DSMT4">
              <p:embed/>
            </p:oleObj>
          </a:graphicData>
        </a:graphic>
      </p:graphicFrame>
      <p:graphicFrame>
        <p:nvGraphicFramePr>
          <p:cNvPr id="351240" name="Object 3"/>
          <p:cNvGraphicFramePr>
            <a:graphicFrameLocks noChangeAspect="1"/>
          </p:cNvGraphicFramePr>
          <p:nvPr/>
        </p:nvGraphicFramePr>
        <p:xfrm>
          <a:off x="5105400" y="2913063"/>
          <a:ext cx="1035050" cy="742950"/>
        </p:xfrm>
        <a:graphic>
          <a:graphicData uri="http://schemas.openxmlformats.org/presentationml/2006/ole">
            <p:oleObj spid="_x0000_s527363" name="Equation" r:id="rId5" imgW="533160" imgH="393480" progId="Equation.DSMT4">
              <p:embed/>
            </p:oleObj>
          </a:graphicData>
        </a:graphic>
      </p:graphicFrame>
      <p:graphicFrame>
        <p:nvGraphicFramePr>
          <p:cNvPr id="351241" name="Object 4"/>
          <p:cNvGraphicFramePr>
            <a:graphicFrameLocks noChangeAspect="1"/>
          </p:cNvGraphicFramePr>
          <p:nvPr/>
        </p:nvGraphicFramePr>
        <p:xfrm>
          <a:off x="6172200" y="3048000"/>
          <a:ext cx="1825625" cy="479425"/>
        </p:xfrm>
        <a:graphic>
          <a:graphicData uri="http://schemas.openxmlformats.org/presentationml/2006/ole">
            <p:oleObj spid="_x0000_s527364" name="Equation" r:id="rId6" imgW="939600" imgH="253800" progId="Equation.DSMT4">
              <p:embed/>
            </p:oleObj>
          </a:graphicData>
        </a:graphic>
      </p:graphicFrame>
      <p:graphicFrame>
        <p:nvGraphicFramePr>
          <p:cNvPr id="351242" name="Object 5"/>
          <p:cNvGraphicFramePr>
            <a:graphicFrameLocks noChangeAspect="1"/>
          </p:cNvGraphicFramePr>
          <p:nvPr/>
        </p:nvGraphicFramePr>
        <p:xfrm>
          <a:off x="8001000" y="3046413"/>
          <a:ext cx="641350" cy="430212"/>
        </p:xfrm>
        <a:graphic>
          <a:graphicData uri="http://schemas.openxmlformats.org/presentationml/2006/ole">
            <p:oleObj spid="_x0000_s527365" name="Equation" r:id="rId7" imgW="330120" imgH="228600" progId="Equation.DSMT4">
              <p:embed/>
            </p:oleObj>
          </a:graphicData>
        </a:graphic>
      </p:graphicFrame>
      <p:graphicFrame>
        <p:nvGraphicFramePr>
          <p:cNvPr id="351243" name="Object 6"/>
          <p:cNvGraphicFramePr>
            <a:graphicFrameLocks noChangeAspect="1"/>
          </p:cNvGraphicFramePr>
          <p:nvPr/>
        </p:nvGraphicFramePr>
        <p:xfrm>
          <a:off x="3124200" y="4110038"/>
          <a:ext cx="468313" cy="263525"/>
        </p:xfrm>
        <a:graphic>
          <a:graphicData uri="http://schemas.openxmlformats.org/presentationml/2006/ole">
            <p:oleObj spid="_x0000_s527366" name="Equation" r:id="rId8" imgW="241200" imgH="139680" progId="Equation.DSMT4">
              <p:embed/>
            </p:oleObj>
          </a:graphicData>
        </a:graphic>
      </p:graphicFrame>
      <p:sp>
        <p:nvSpPr>
          <p:cNvPr id="351244" name="Text Box 12"/>
          <p:cNvSpPr txBox="1">
            <a:spLocks noChangeArrowheads="1"/>
          </p:cNvSpPr>
          <p:nvPr/>
        </p:nvSpPr>
        <p:spPr bwMode="auto">
          <a:xfrm>
            <a:off x="2971800" y="3563938"/>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Solving the above for velocity v, we obtain</a:t>
            </a:r>
          </a:p>
        </p:txBody>
      </p:sp>
      <p:graphicFrame>
        <p:nvGraphicFramePr>
          <p:cNvPr id="351245" name="Object 7"/>
          <p:cNvGraphicFramePr>
            <a:graphicFrameLocks noChangeAspect="1"/>
          </p:cNvGraphicFramePr>
          <p:nvPr/>
        </p:nvGraphicFramePr>
        <p:xfrm>
          <a:off x="3487738" y="3990975"/>
          <a:ext cx="1084262" cy="503238"/>
        </p:xfrm>
        <a:graphic>
          <a:graphicData uri="http://schemas.openxmlformats.org/presentationml/2006/ole">
            <p:oleObj spid="_x0000_s527367" name="Equation" r:id="rId9" imgW="558720" imgH="266400" progId="Equation.DSMT4">
              <p:embed/>
            </p:oleObj>
          </a:graphicData>
        </a:graphic>
      </p:graphicFrame>
      <p:graphicFrame>
        <p:nvGraphicFramePr>
          <p:cNvPr id="351246" name="Object 8"/>
          <p:cNvGraphicFramePr>
            <a:graphicFrameLocks noChangeAspect="1"/>
          </p:cNvGraphicFramePr>
          <p:nvPr/>
        </p:nvGraphicFramePr>
        <p:xfrm>
          <a:off x="4494213" y="3986213"/>
          <a:ext cx="2439987" cy="431800"/>
        </p:xfrm>
        <a:graphic>
          <a:graphicData uri="http://schemas.openxmlformats.org/presentationml/2006/ole">
            <p:oleObj spid="_x0000_s527368" name="Equation" r:id="rId10" imgW="1257120" imgH="228600" progId="Equation.DSMT4">
              <p:embed/>
            </p:oleObj>
          </a:graphicData>
        </a:graphic>
      </p:graphicFrame>
      <p:sp>
        <p:nvSpPr>
          <p:cNvPr id="351247" name="Text Box 15"/>
          <p:cNvSpPr txBox="1">
            <a:spLocks noChangeArrowheads="1"/>
          </p:cNvSpPr>
          <p:nvPr/>
        </p:nvSpPr>
        <p:spPr bwMode="auto">
          <a:xfrm>
            <a:off x="2971800" y="4478338"/>
            <a:ext cx="5029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Then as the person strikes the ground, the momentum becomes 0 quickly giving the impulse</a:t>
            </a:r>
          </a:p>
        </p:txBody>
      </p:sp>
      <p:graphicFrame>
        <p:nvGraphicFramePr>
          <p:cNvPr id="351248" name="Object 9"/>
          <p:cNvGraphicFramePr>
            <a:graphicFrameLocks noChangeAspect="1"/>
          </p:cNvGraphicFramePr>
          <p:nvPr/>
        </p:nvGraphicFramePr>
        <p:xfrm>
          <a:off x="2949575" y="5232400"/>
          <a:ext cx="1304925" cy="457200"/>
        </p:xfrm>
        <a:graphic>
          <a:graphicData uri="http://schemas.openxmlformats.org/presentationml/2006/ole">
            <p:oleObj spid="_x0000_s527369" name="Equation" r:id="rId11" imgW="673100" imgH="241300" progId="Equation.DSMT4">
              <p:embed/>
            </p:oleObj>
          </a:graphicData>
        </a:graphic>
      </p:graphicFrame>
      <p:graphicFrame>
        <p:nvGraphicFramePr>
          <p:cNvPr id="351249" name="Object 10"/>
          <p:cNvGraphicFramePr>
            <a:graphicFrameLocks noChangeAspect="1"/>
          </p:cNvGraphicFramePr>
          <p:nvPr/>
        </p:nvGraphicFramePr>
        <p:xfrm>
          <a:off x="4357688" y="5718175"/>
          <a:ext cx="3892550" cy="525463"/>
        </p:xfrm>
        <a:graphic>
          <a:graphicData uri="http://schemas.openxmlformats.org/presentationml/2006/ole">
            <p:oleObj spid="_x0000_s527370" name="Equation" r:id="rId12" imgW="2006600" imgH="279400" progId="Equation.DSMT4">
              <p:embed/>
            </p:oleObj>
          </a:graphicData>
        </a:graphic>
      </p:graphicFrame>
      <p:graphicFrame>
        <p:nvGraphicFramePr>
          <p:cNvPr id="351250" name="Object 11"/>
          <p:cNvGraphicFramePr>
            <a:graphicFrameLocks noChangeAspect="1"/>
          </p:cNvGraphicFramePr>
          <p:nvPr/>
        </p:nvGraphicFramePr>
        <p:xfrm>
          <a:off x="4243388" y="5259388"/>
          <a:ext cx="714375" cy="527050"/>
        </p:xfrm>
        <a:graphic>
          <a:graphicData uri="http://schemas.openxmlformats.org/presentationml/2006/ole">
            <p:oleObj spid="_x0000_s527371" name="Equation" r:id="rId13" imgW="368300" imgH="279400" progId="Equation.DSMT4">
              <p:embed/>
            </p:oleObj>
          </a:graphicData>
        </a:graphic>
      </p:graphicFrame>
      <p:graphicFrame>
        <p:nvGraphicFramePr>
          <p:cNvPr id="351251" name="Object 12"/>
          <p:cNvGraphicFramePr>
            <a:graphicFrameLocks noChangeAspect="1"/>
          </p:cNvGraphicFramePr>
          <p:nvPr/>
        </p:nvGraphicFramePr>
        <p:xfrm>
          <a:off x="5003800" y="5240338"/>
          <a:ext cx="1233488" cy="577850"/>
        </p:xfrm>
        <a:graphic>
          <a:graphicData uri="http://schemas.openxmlformats.org/presentationml/2006/ole">
            <p:oleObj spid="_x0000_s527372" name="Equation" r:id="rId14" imgW="635000" imgH="304800" progId="Equation.DSMT4">
              <p:embed/>
            </p:oleObj>
          </a:graphicData>
        </a:graphic>
      </p:graphicFrame>
      <p:graphicFrame>
        <p:nvGraphicFramePr>
          <p:cNvPr id="351252" name="Object 13"/>
          <p:cNvGraphicFramePr>
            <a:graphicFrameLocks noChangeAspect="1"/>
          </p:cNvGraphicFramePr>
          <p:nvPr/>
        </p:nvGraphicFramePr>
        <p:xfrm>
          <a:off x="6292850" y="5275263"/>
          <a:ext cx="1111250" cy="454025"/>
        </p:xfrm>
        <a:graphic>
          <a:graphicData uri="http://schemas.openxmlformats.org/presentationml/2006/ole">
            <p:oleObj spid="_x0000_s527373" name="Equation" r:id="rId15" imgW="571500" imgH="241300" progId="Equation.DSMT4">
              <p:embed/>
            </p:oleObj>
          </a:graphicData>
        </a:graphic>
      </p:graphicFrame>
      <p:graphicFrame>
        <p:nvGraphicFramePr>
          <p:cNvPr id="351253" name="Object 14"/>
          <p:cNvGraphicFramePr>
            <a:graphicFrameLocks noChangeAspect="1"/>
          </p:cNvGraphicFramePr>
          <p:nvPr/>
        </p:nvGraphicFramePr>
        <p:xfrm>
          <a:off x="3822700" y="3124200"/>
          <a:ext cx="901700" cy="311150"/>
        </p:xfrm>
        <a:graphic>
          <a:graphicData uri="http://schemas.openxmlformats.org/presentationml/2006/ole">
            <p:oleObj spid="_x0000_s527374" name="Equation" r:id="rId16" imgW="419040" imgH="164880" progId="Equation.DSMT4">
              <p:embed/>
            </p:oleObj>
          </a:graphicData>
        </a:graphic>
      </p:graphicFrame>
      <p:sp>
        <p:nvSpPr>
          <p:cNvPr id="25" name="Rectangle 24"/>
          <p:cNvSpPr>
            <a:spLocks noChangeArrowheads="1"/>
          </p:cNvSpPr>
          <p:nvPr/>
        </p:nvSpPr>
        <p:spPr bwMode="auto">
          <a:xfrm>
            <a:off x="1219200" y="3048000"/>
            <a:ext cx="1066800" cy="381000"/>
          </a:xfrm>
          <a:prstGeom prst="rect">
            <a:avLst/>
          </a:prstGeom>
          <a:solidFill>
            <a:srgbClr val="FFFFFF"/>
          </a:solidFill>
          <a:ln w="9525">
            <a:noFill/>
            <a:round/>
            <a:headEnd/>
            <a:tailEnd/>
          </a:ln>
        </p:spPr>
        <p:txBody>
          <a:bodyPr>
            <a:prstTxWarp prst="textNoShape">
              <a:avLst/>
            </a:prstTxWarp>
            <a:spAutoFit/>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wd">
                                    <p:tmPct val="50000"/>
                                  </p:iterate>
                                  <p:childTnLst>
                                    <p:set>
                                      <p:cBhvr>
                                        <p:cTn id="6" dur="1" fill="hold">
                                          <p:stCondLst>
                                            <p:cond delay="0"/>
                                          </p:stCondLst>
                                        </p:cTn>
                                        <p:tgtEl>
                                          <p:spTgt spid="351236"/>
                                        </p:tgtEl>
                                        <p:attrNameLst>
                                          <p:attrName>style.visibility</p:attrName>
                                        </p:attrNameLst>
                                      </p:cBhvr>
                                      <p:to>
                                        <p:strVal val="visible"/>
                                      </p:to>
                                    </p:set>
                                    <p:anim calcmode="discrete" valueType="clr">
                                      <p:cBhvr override="childStyle">
                                        <p:cTn id="7" dur="80"/>
                                        <p:tgtEl>
                                          <p:spTgt spid="3512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1236"/>
                                        </p:tgtEl>
                                        <p:attrNameLst>
                                          <p:attrName>fillcolor</p:attrName>
                                        </p:attrNameLst>
                                      </p:cBhvr>
                                      <p:tavLst>
                                        <p:tav tm="0">
                                          <p:val>
                                            <p:clrVal>
                                              <a:schemeClr val="accent2"/>
                                            </p:clrVal>
                                          </p:val>
                                        </p:tav>
                                        <p:tav tm="50000">
                                          <p:val>
                                            <p:clrVal>
                                              <a:schemeClr val="hlink"/>
                                            </p:clrVal>
                                          </p:val>
                                        </p:tav>
                                      </p:tavLst>
                                    </p:anim>
                                    <p:set>
                                      <p:cBhvr>
                                        <p:cTn id="9" dur="80"/>
                                        <p:tgtEl>
                                          <p:spTgt spid="35123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iterate type="wd">
                                    <p:tmPct val="10000"/>
                                  </p:iterate>
                                  <p:childTnLst>
                                    <p:set>
                                      <p:cBhvr>
                                        <p:cTn id="13" dur="1" fill="hold">
                                          <p:stCondLst>
                                            <p:cond delay="0"/>
                                          </p:stCondLst>
                                        </p:cTn>
                                        <p:tgtEl>
                                          <p:spTgt spid="351234"/>
                                        </p:tgtEl>
                                        <p:attrNameLst>
                                          <p:attrName>style.visibility</p:attrName>
                                        </p:attrNameLst>
                                      </p:cBhvr>
                                      <p:to>
                                        <p:strVal val="visible"/>
                                      </p:to>
                                    </p:set>
                                    <p:anim calcmode="lin" valueType="num">
                                      <p:cBhvr>
                                        <p:cTn id="14" dur="500" fill="hold"/>
                                        <p:tgtEl>
                                          <p:spTgt spid="351234"/>
                                        </p:tgtEl>
                                        <p:attrNameLst>
                                          <p:attrName>ppt_w</p:attrName>
                                        </p:attrNameLst>
                                      </p:cBhvr>
                                      <p:tavLst>
                                        <p:tav tm="0">
                                          <p:val>
                                            <p:fltVal val="0"/>
                                          </p:val>
                                        </p:tav>
                                        <p:tav tm="100000">
                                          <p:val>
                                            <p:strVal val="#ppt_w"/>
                                          </p:val>
                                        </p:tav>
                                      </p:tavLst>
                                    </p:anim>
                                    <p:anim calcmode="lin" valueType="num">
                                      <p:cBhvr>
                                        <p:cTn id="15" dur="500" fill="hold"/>
                                        <p:tgtEl>
                                          <p:spTgt spid="351234"/>
                                        </p:tgtEl>
                                        <p:attrNameLst>
                                          <p:attrName>ppt_h</p:attrName>
                                        </p:attrNameLst>
                                      </p:cBhvr>
                                      <p:tavLst>
                                        <p:tav tm="0">
                                          <p:val>
                                            <p:fltVal val="0"/>
                                          </p:val>
                                        </p:tav>
                                        <p:tav tm="100000">
                                          <p:val>
                                            <p:strVal val="#ppt_h"/>
                                          </p:val>
                                        </p:tav>
                                      </p:tavLst>
                                    </p:anim>
                                    <p:animEffect transition="in" filter="fade">
                                      <p:cBhvr>
                                        <p:cTn id="16" dur="500"/>
                                        <p:tgtEl>
                                          <p:spTgt spid="351234"/>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wd">
                                    <p:tmPct val="50000"/>
                                  </p:iterate>
                                  <p:childTnLst>
                                    <p:set>
                                      <p:cBhvr>
                                        <p:cTn id="20" dur="1" fill="hold">
                                          <p:stCondLst>
                                            <p:cond delay="0"/>
                                          </p:stCondLst>
                                        </p:cTn>
                                        <p:tgtEl>
                                          <p:spTgt spid="351237">
                                            <p:txEl>
                                              <p:pRg st="0" end="0"/>
                                            </p:txEl>
                                          </p:spTgt>
                                        </p:tgtEl>
                                        <p:attrNameLst>
                                          <p:attrName>style.visibility</p:attrName>
                                        </p:attrNameLst>
                                      </p:cBhvr>
                                      <p:to>
                                        <p:strVal val="visible"/>
                                      </p:to>
                                    </p:set>
                                    <p:anim calcmode="discrete" valueType="clr">
                                      <p:cBhvr override="childStyle">
                                        <p:cTn id="21" dur="80"/>
                                        <p:tgtEl>
                                          <p:spTgt spid="35123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51237">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351237">
                                            <p:txEl>
                                              <p:pRg st="0" end="0"/>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wd">
                                    <p:tmPct val="50000"/>
                                  </p:iterate>
                                  <p:childTnLst>
                                    <p:set>
                                      <p:cBhvr>
                                        <p:cTn id="27" dur="1" fill="hold">
                                          <p:stCondLst>
                                            <p:cond delay="0"/>
                                          </p:stCondLst>
                                        </p:cTn>
                                        <p:tgtEl>
                                          <p:spTgt spid="351238">
                                            <p:txEl>
                                              <p:pRg st="0" end="0"/>
                                            </p:txEl>
                                          </p:spTgt>
                                        </p:tgtEl>
                                        <p:attrNameLst>
                                          <p:attrName>style.visibility</p:attrName>
                                        </p:attrNameLst>
                                      </p:cBhvr>
                                      <p:to>
                                        <p:strVal val="visible"/>
                                      </p:to>
                                    </p:set>
                                    <p:anim calcmode="discrete" valueType="clr">
                                      <p:cBhvr override="childStyle">
                                        <p:cTn id="28" dur="80"/>
                                        <p:tgtEl>
                                          <p:spTgt spid="35123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51238">
                                            <p:txEl>
                                              <p:pRg st="0" end="0"/>
                                            </p:txEl>
                                          </p:spTgt>
                                        </p:tgtEl>
                                        <p:attrNameLst>
                                          <p:attrName>fillcolor</p:attrName>
                                        </p:attrNameLst>
                                      </p:cBhvr>
                                      <p:tavLst>
                                        <p:tav tm="0">
                                          <p:val>
                                            <p:clrVal>
                                              <a:schemeClr val="accent2"/>
                                            </p:clrVal>
                                          </p:val>
                                        </p:tav>
                                        <p:tav tm="50000">
                                          <p:val>
                                            <p:clrVal>
                                              <a:schemeClr val="hlink"/>
                                            </p:clrVal>
                                          </p:val>
                                        </p:tav>
                                      </p:tavLst>
                                    </p:anim>
                                    <p:set>
                                      <p:cBhvr>
                                        <p:cTn id="30" dur="80"/>
                                        <p:tgtEl>
                                          <p:spTgt spid="351238">
                                            <p:txEl>
                                              <p:pRg st="0" end="0"/>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iterate type="wd">
                                    <p:tmPct val="10000"/>
                                  </p:iterate>
                                  <p:childTnLst>
                                    <p:set>
                                      <p:cBhvr>
                                        <p:cTn id="34" dur="1" fill="hold">
                                          <p:stCondLst>
                                            <p:cond delay="0"/>
                                          </p:stCondLst>
                                        </p:cTn>
                                        <p:tgtEl>
                                          <p:spTgt spid="351239"/>
                                        </p:tgtEl>
                                        <p:attrNameLst>
                                          <p:attrName>style.visibility</p:attrName>
                                        </p:attrNameLst>
                                      </p:cBhvr>
                                      <p:to>
                                        <p:strVal val="visible"/>
                                      </p:to>
                                    </p:set>
                                    <p:animEffect transition="in" filter="wipe(left)">
                                      <p:cBhvr>
                                        <p:cTn id="35" dur="500"/>
                                        <p:tgtEl>
                                          <p:spTgt spid="35123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iterate type="wd">
                                    <p:tmPct val="10000"/>
                                  </p:iterate>
                                  <p:childTnLst>
                                    <p:set>
                                      <p:cBhvr>
                                        <p:cTn id="39" dur="1" fill="hold">
                                          <p:stCondLst>
                                            <p:cond delay="0"/>
                                          </p:stCondLst>
                                        </p:cTn>
                                        <p:tgtEl>
                                          <p:spTgt spid="351253"/>
                                        </p:tgtEl>
                                        <p:attrNameLst>
                                          <p:attrName>style.visibility</p:attrName>
                                        </p:attrNameLst>
                                      </p:cBhvr>
                                      <p:to>
                                        <p:strVal val="visible"/>
                                      </p:to>
                                    </p:set>
                                    <p:animEffect transition="in" filter="wipe(left)">
                                      <p:cBhvr>
                                        <p:cTn id="40" dur="500"/>
                                        <p:tgtEl>
                                          <p:spTgt spid="35125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iterate type="wd">
                                    <p:tmPct val="10000"/>
                                  </p:iterate>
                                  <p:childTnLst>
                                    <p:set>
                                      <p:cBhvr>
                                        <p:cTn id="44" dur="1" fill="hold">
                                          <p:stCondLst>
                                            <p:cond delay="0"/>
                                          </p:stCondLst>
                                        </p:cTn>
                                        <p:tgtEl>
                                          <p:spTgt spid="351240"/>
                                        </p:tgtEl>
                                        <p:attrNameLst>
                                          <p:attrName>style.visibility</p:attrName>
                                        </p:attrNameLst>
                                      </p:cBhvr>
                                      <p:to>
                                        <p:strVal val="visible"/>
                                      </p:to>
                                    </p:set>
                                    <p:animEffect transition="in" filter="wipe(left)">
                                      <p:cBhvr>
                                        <p:cTn id="45" dur="500"/>
                                        <p:tgtEl>
                                          <p:spTgt spid="35124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iterate type="wd">
                                    <p:tmPct val="10000"/>
                                  </p:iterate>
                                  <p:childTnLst>
                                    <p:set>
                                      <p:cBhvr>
                                        <p:cTn id="49" dur="1" fill="hold">
                                          <p:stCondLst>
                                            <p:cond delay="0"/>
                                          </p:stCondLst>
                                        </p:cTn>
                                        <p:tgtEl>
                                          <p:spTgt spid="351241"/>
                                        </p:tgtEl>
                                        <p:attrNameLst>
                                          <p:attrName>style.visibility</p:attrName>
                                        </p:attrNameLst>
                                      </p:cBhvr>
                                      <p:to>
                                        <p:strVal val="visible"/>
                                      </p:to>
                                    </p:set>
                                    <p:animEffect transition="in" filter="wipe(left)">
                                      <p:cBhvr>
                                        <p:cTn id="50" dur="500"/>
                                        <p:tgtEl>
                                          <p:spTgt spid="35124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iterate type="wd">
                                    <p:tmPct val="10000"/>
                                  </p:iterate>
                                  <p:childTnLst>
                                    <p:set>
                                      <p:cBhvr>
                                        <p:cTn id="54" dur="1" fill="hold">
                                          <p:stCondLst>
                                            <p:cond delay="0"/>
                                          </p:stCondLst>
                                        </p:cTn>
                                        <p:tgtEl>
                                          <p:spTgt spid="351242"/>
                                        </p:tgtEl>
                                        <p:attrNameLst>
                                          <p:attrName>style.visibility</p:attrName>
                                        </p:attrNameLst>
                                      </p:cBhvr>
                                      <p:to>
                                        <p:strVal val="visible"/>
                                      </p:to>
                                    </p:set>
                                    <p:animEffect transition="in" filter="wipe(left)">
                                      <p:cBhvr>
                                        <p:cTn id="55" dur="500"/>
                                        <p:tgtEl>
                                          <p:spTgt spid="351242"/>
                                        </p:tgtEl>
                                      </p:cBhvr>
                                    </p:animEffect>
                                  </p:childTnLst>
                                </p:cTn>
                              </p:par>
                            </p:childTnLst>
                          </p:cTn>
                        </p:par>
                      </p:childTnLst>
                    </p:cTn>
                  </p:par>
                  <p:par>
                    <p:cTn id="56" fill="hold">
                      <p:stCondLst>
                        <p:cond delay="indefinite"/>
                      </p:stCondLst>
                      <p:childTnLst>
                        <p:par>
                          <p:cTn id="57" fill="hold">
                            <p:stCondLst>
                              <p:cond delay="0"/>
                            </p:stCondLst>
                            <p:childTnLst>
                              <p:par>
                                <p:cTn id="58" presetID="27" presetClass="entr" presetSubtype="0" fill="hold" grpId="0" nodeType="clickEffect">
                                  <p:stCondLst>
                                    <p:cond delay="0"/>
                                  </p:stCondLst>
                                  <p:iterate type="wd">
                                    <p:tmPct val="50000"/>
                                  </p:iterate>
                                  <p:childTnLst>
                                    <p:set>
                                      <p:cBhvr>
                                        <p:cTn id="59" dur="1" fill="hold">
                                          <p:stCondLst>
                                            <p:cond delay="0"/>
                                          </p:stCondLst>
                                        </p:cTn>
                                        <p:tgtEl>
                                          <p:spTgt spid="351244">
                                            <p:txEl>
                                              <p:pRg st="0" end="0"/>
                                            </p:txEl>
                                          </p:spTgt>
                                        </p:tgtEl>
                                        <p:attrNameLst>
                                          <p:attrName>style.visibility</p:attrName>
                                        </p:attrNameLst>
                                      </p:cBhvr>
                                      <p:to>
                                        <p:strVal val="visible"/>
                                      </p:to>
                                    </p:set>
                                    <p:anim calcmode="discrete" valueType="clr">
                                      <p:cBhvr override="childStyle">
                                        <p:cTn id="60" dur="80"/>
                                        <p:tgtEl>
                                          <p:spTgt spid="35124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351244">
                                            <p:txEl>
                                              <p:pRg st="0" end="0"/>
                                            </p:txEl>
                                          </p:spTgt>
                                        </p:tgtEl>
                                        <p:attrNameLst>
                                          <p:attrName>fillcolor</p:attrName>
                                        </p:attrNameLst>
                                      </p:cBhvr>
                                      <p:tavLst>
                                        <p:tav tm="0">
                                          <p:val>
                                            <p:clrVal>
                                              <a:schemeClr val="accent2"/>
                                            </p:clrVal>
                                          </p:val>
                                        </p:tav>
                                        <p:tav tm="50000">
                                          <p:val>
                                            <p:clrVal>
                                              <a:schemeClr val="hlink"/>
                                            </p:clrVal>
                                          </p:val>
                                        </p:tav>
                                      </p:tavLst>
                                    </p:anim>
                                    <p:set>
                                      <p:cBhvr>
                                        <p:cTn id="62" dur="80"/>
                                        <p:tgtEl>
                                          <p:spTgt spid="351244">
                                            <p:txEl>
                                              <p:pRg st="0" end="0"/>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351243"/>
                                        </p:tgtEl>
                                        <p:attrNameLst>
                                          <p:attrName>style.visibility</p:attrName>
                                        </p:attrNameLst>
                                      </p:cBhvr>
                                      <p:to>
                                        <p:strVal val="visible"/>
                                      </p:to>
                                    </p:set>
                                    <p:animEffect transition="in" filter="wipe(left)">
                                      <p:cBhvr>
                                        <p:cTn id="67" dur="500"/>
                                        <p:tgtEl>
                                          <p:spTgt spid="35124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351245"/>
                                        </p:tgtEl>
                                        <p:attrNameLst>
                                          <p:attrName>style.visibility</p:attrName>
                                        </p:attrNameLst>
                                      </p:cBhvr>
                                      <p:to>
                                        <p:strVal val="visible"/>
                                      </p:to>
                                    </p:set>
                                    <p:animEffect transition="in" filter="wipe(left)">
                                      <p:cBhvr>
                                        <p:cTn id="72" dur="500"/>
                                        <p:tgtEl>
                                          <p:spTgt spid="35124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351246"/>
                                        </p:tgtEl>
                                        <p:attrNameLst>
                                          <p:attrName>style.visibility</p:attrName>
                                        </p:attrNameLst>
                                      </p:cBhvr>
                                      <p:to>
                                        <p:strVal val="visible"/>
                                      </p:to>
                                    </p:set>
                                    <p:animEffect transition="in" filter="wipe(left)">
                                      <p:cBhvr>
                                        <p:cTn id="77" dur="500"/>
                                        <p:tgtEl>
                                          <p:spTgt spid="351246"/>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25"/>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7" presetClass="entr" presetSubtype="0" fill="hold" grpId="0" nodeType="clickEffect">
                                  <p:stCondLst>
                                    <p:cond delay="0"/>
                                  </p:stCondLst>
                                  <p:iterate type="wd">
                                    <p:tmPct val="50000"/>
                                  </p:iterate>
                                  <p:childTnLst>
                                    <p:set>
                                      <p:cBhvr>
                                        <p:cTn id="85" dur="1" fill="hold">
                                          <p:stCondLst>
                                            <p:cond delay="0"/>
                                          </p:stCondLst>
                                        </p:cTn>
                                        <p:tgtEl>
                                          <p:spTgt spid="351247">
                                            <p:txEl>
                                              <p:pRg st="0" end="0"/>
                                            </p:txEl>
                                          </p:spTgt>
                                        </p:tgtEl>
                                        <p:attrNameLst>
                                          <p:attrName>style.visibility</p:attrName>
                                        </p:attrNameLst>
                                      </p:cBhvr>
                                      <p:to>
                                        <p:strVal val="visible"/>
                                      </p:to>
                                    </p:set>
                                    <p:anim calcmode="discrete" valueType="clr">
                                      <p:cBhvr override="childStyle">
                                        <p:cTn id="86" dur="80"/>
                                        <p:tgtEl>
                                          <p:spTgt spid="3512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7" dur="80"/>
                                        <p:tgtEl>
                                          <p:spTgt spid="351247">
                                            <p:txEl>
                                              <p:pRg st="0" end="0"/>
                                            </p:txEl>
                                          </p:spTgt>
                                        </p:tgtEl>
                                        <p:attrNameLst>
                                          <p:attrName>fillcolor</p:attrName>
                                        </p:attrNameLst>
                                      </p:cBhvr>
                                      <p:tavLst>
                                        <p:tav tm="0">
                                          <p:val>
                                            <p:clrVal>
                                              <a:schemeClr val="accent2"/>
                                            </p:clrVal>
                                          </p:val>
                                        </p:tav>
                                        <p:tav tm="50000">
                                          <p:val>
                                            <p:clrVal>
                                              <a:schemeClr val="hlink"/>
                                            </p:clrVal>
                                          </p:val>
                                        </p:tav>
                                      </p:tavLst>
                                    </p:anim>
                                    <p:set>
                                      <p:cBhvr>
                                        <p:cTn id="88" dur="80"/>
                                        <p:tgtEl>
                                          <p:spTgt spid="351247">
                                            <p:txEl>
                                              <p:pRg st="0" end="0"/>
                                            </p:txEl>
                                          </p:spTgt>
                                        </p:tgtEl>
                                        <p:attrNameLst>
                                          <p:attrName>fill.type</p:attrName>
                                        </p:attrNameLst>
                                      </p:cBhvr>
                                      <p:to>
                                        <p:strVal val="solid"/>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351248"/>
                                        </p:tgtEl>
                                        <p:attrNameLst>
                                          <p:attrName>style.visibility</p:attrName>
                                        </p:attrNameLst>
                                      </p:cBhvr>
                                      <p:to>
                                        <p:strVal val="visible"/>
                                      </p:to>
                                    </p:set>
                                    <p:animEffect transition="in" filter="wipe(left)">
                                      <p:cBhvr>
                                        <p:cTn id="93" dur="500"/>
                                        <p:tgtEl>
                                          <p:spTgt spid="35124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351250"/>
                                        </p:tgtEl>
                                        <p:attrNameLst>
                                          <p:attrName>style.visibility</p:attrName>
                                        </p:attrNameLst>
                                      </p:cBhvr>
                                      <p:to>
                                        <p:strVal val="visible"/>
                                      </p:to>
                                    </p:set>
                                    <p:animEffect transition="in" filter="wipe(left)">
                                      <p:cBhvr>
                                        <p:cTn id="98" dur="500"/>
                                        <p:tgtEl>
                                          <p:spTgt spid="351250"/>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351251"/>
                                        </p:tgtEl>
                                        <p:attrNameLst>
                                          <p:attrName>style.visibility</p:attrName>
                                        </p:attrNameLst>
                                      </p:cBhvr>
                                      <p:to>
                                        <p:strVal val="visible"/>
                                      </p:to>
                                    </p:set>
                                    <p:animEffect transition="in" filter="wipe(left)">
                                      <p:cBhvr>
                                        <p:cTn id="103" dur="500"/>
                                        <p:tgtEl>
                                          <p:spTgt spid="351251"/>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351252"/>
                                        </p:tgtEl>
                                        <p:attrNameLst>
                                          <p:attrName>style.visibility</p:attrName>
                                        </p:attrNameLst>
                                      </p:cBhvr>
                                      <p:to>
                                        <p:strVal val="visible"/>
                                      </p:to>
                                    </p:set>
                                    <p:animEffect transition="in" filter="wipe(left)">
                                      <p:cBhvr>
                                        <p:cTn id="108" dur="500"/>
                                        <p:tgtEl>
                                          <p:spTgt spid="351252"/>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351249"/>
                                        </p:tgtEl>
                                        <p:attrNameLst>
                                          <p:attrName>style.visibility</p:attrName>
                                        </p:attrNameLst>
                                      </p:cBhvr>
                                      <p:to>
                                        <p:strVal val="visible"/>
                                      </p:to>
                                    </p:set>
                                    <p:animEffect transition="in" filter="wipe(left)">
                                      <p:cBhvr>
                                        <p:cTn id="113" dur="500"/>
                                        <p:tgtEl>
                                          <p:spTgt spid="351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6" grpId="0" animBg="1" autoUpdateAnimBg="0"/>
      <p:bldP spid="351237" grpId="0" build="p" autoUpdateAnimBg="0"/>
      <p:bldP spid="351238" grpId="0" build="p" autoUpdateAnimBg="0"/>
      <p:bldP spid="351244" grpId="0" build="p" autoUpdateAnimBg="0"/>
      <p:bldP spid="351247" grpId="0" build="p" autoUpdateAnimBg="0"/>
      <p:bldP spid="25"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909" name="Date Placeholder 3"/>
          <p:cNvSpPr>
            <a:spLocks noGrp="1"/>
          </p:cNvSpPr>
          <p:nvPr>
            <p:ph type="dt" sz="quarter" idx="10"/>
          </p:nvPr>
        </p:nvSpPr>
        <p:spPr>
          <a:noFill/>
        </p:spPr>
        <p:txBody>
          <a:bodyPr/>
          <a:lstStyle/>
          <a:p>
            <a:r>
              <a:rPr lang="en-US" smtClean="0"/>
              <a:t>Monday, June 27, 2011</a:t>
            </a:r>
            <a:endParaRPr lang="en-US"/>
          </a:p>
        </p:txBody>
      </p:sp>
      <p:sp>
        <p:nvSpPr>
          <p:cNvPr id="37910"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7911" name="Slide Number Placeholder 5"/>
          <p:cNvSpPr>
            <a:spLocks noGrp="1"/>
          </p:cNvSpPr>
          <p:nvPr>
            <p:ph type="sldNum" sz="quarter" idx="12"/>
          </p:nvPr>
        </p:nvSpPr>
        <p:spPr>
          <a:noFill/>
        </p:spPr>
        <p:txBody>
          <a:bodyPr/>
          <a:lstStyle/>
          <a:p>
            <a:fld id="{A08A7082-F34C-BA4F-B0A9-45922FB5447F}" type="slidenum">
              <a:rPr lang="en-US"/>
              <a:pPr/>
              <a:t>15</a:t>
            </a:fld>
            <a:endParaRPr lang="en-US"/>
          </a:p>
        </p:txBody>
      </p:sp>
      <p:sp>
        <p:nvSpPr>
          <p:cNvPr id="37912" name="Rectangle 2"/>
          <p:cNvSpPr>
            <a:spLocks noGrp="1" noChangeArrowheads="1"/>
          </p:cNvSpPr>
          <p:nvPr>
            <p:ph type="title"/>
          </p:nvPr>
        </p:nvSpPr>
        <p:spPr>
          <a:xfrm>
            <a:off x="685800" y="0"/>
            <a:ext cx="7772400" cy="609600"/>
          </a:xfrm>
        </p:spPr>
        <p:txBody>
          <a:bodyPr/>
          <a:lstStyle/>
          <a:p>
            <a:r>
              <a:rPr lang="en-US" sz="4000"/>
              <a:t>Example cont’d</a:t>
            </a:r>
            <a:endParaRPr lang="en-US"/>
          </a:p>
        </p:txBody>
      </p:sp>
      <p:sp>
        <p:nvSpPr>
          <p:cNvPr id="352259" name="Text Box 3"/>
          <p:cNvSpPr txBox="1">
            <a:spLocks noChangeArrowheads="1"/>
          </p:cNvSpPr>
          <p:nvPr/>
        </p:nvSpPr>
        <p:spPr bwMode="auto">
          <a:xfrm>
            <a:off x="228600" y="609600"/>
            <a:ext cx="8763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In coming to rest, the body decelerates from 7.7m/s to 0m/s in a distance d=1.0cm=0.01m. </a:t>
            </a:r>
          </a:p>
        </p:txBody>
      </p:sp>
      <p:sp>
        <p:nvSpPr>
          <p:cNvPr id="352260" name="Text Box 4"/>
          <p:cNvSpPr txBox="1">
            <a:spLocks noChangeArrowheads="1"/>
          </p:cNvSpPr>
          <p:nvPr/>
        </p:nvSpPr>
        <p:spPr bwMode="auto">
          <a:xfrm>
            <a:off x="381000" y="1127125"/>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average speed during this period is</a:t>
            </a:r>
          </a:p>
        </p:txBody>
      </p:sp>
      <p:graphicFrame>
        <p:nvGraphicFramePr>
          <p:cNvPr id="352261" name="Object 2"/>
          <p:cNvGraphicFramePr>
            <a:graphicFrameLocks noChangeAspect="1"/>
          </p:cNvGraphicFramePr>
          <p:nvPr/>
        </p:nvGraphicFramePr>
        <p:xfrm>
          <a:off x="4559300" y="1190625"/>
          <a:ext cx="546100" cy="309563"/>
        </p:xfrm>
        <a:graphic>
          <a:graphicData uri="http://schemas.openxmlformats.org/presentationml/2006/ole">
            <p:oleObj spid="_x0000_s528386" name="Equation" r:id="rId3" imgW="253800" imgH="164880" progId="Equation.DSMT4">
              <p:embed/>
            </p:oleObj>
          </a:graphicData>
        </a:graphic>
      </p:graphicFrame>
      <p:sp>
        <p:nvSpPr>
          <p:cNvPr id="352262" name="Text Box 6"/>
          <p:cNvSpPr txBox="1">
            <a:spLocks noChangeArrowheads="1"/>
          </p:cNvSpPr>
          <p:nvPr/>
        </p:nvSpPr>
        <p:spPr bwMode="auto">
          <a:xfrm>
            <a:off x="381000" y="1905000"/>
            <a:ext cx="3581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time period the collision lasts is</a:t>
            </a:r>
          </a:p>
        </p:txBody>
      </p:sp>
      <p:graphicFrame>
        <p:nvGraphicFramePr>
          <p:cNvPr id="352263" name="Object 3"/>
          <p:cNvGraphicFramePr>
            <a:graphicFrameLocks noChangeAspect="1"/>
          </p:cNvGraphicFramePr>
          <p:nvPr/>
        </p:nvGraphicFramePr>
        <p:xfrm>
          <a:off x="4267200" y="1968500"/>
          <a:ext cx="684213" cy="334963"/>
        </p:xfrm>
        <a:graphic>
          <a:graphicData uri="http://schemas.openxmlformats.org/presentationml/2006/ole">
            <p:oleObj spid="_x0000_s528387" name="Equation" r:id="rId4" imgW="317160" imgH="177480" progId="Equation.DSMT4">
              <p:embed/>
            </p:oleObj>
          </a:graphicData>
        </a:graphic>
      </p:graphicFrame>
      <p:graphicFrame>
        <p:nvGraphicFramePr>
          <p:cNvPr id="352264" name="Object 4"/>
          <p:cNvGraphicFramePr>
            <a:graphicFrameLocks noChangeAspect="1"/>
          </p:cNvGraphicFramePr>
          <p:nvPr/>
        </p:nvGraphicFramePr>
        <p:xfrm>
          <a:off x="5029200" y="1009650"/>
          <a:ext cx="1093788" cy="742950"/>
        </p:xfrm>
        <a:graphic>
          <a:graphicData uri="http://schemas.openxmlformats.org/presentationml/2006/ole">
            <p:oleObj spid="_x0000_s528388" name="Equation" r:id="rId5" imgW="507960" imgH="393480" progId="Equation.DSMT4">
              <p:embed/>
            </p:oleObj>
          </a:graphicData>
        </a:graphic>
      </p:graphicFrame>
      <p:graphicFrame>
        <p:nvGraphicFramePr>
          <p:cNvPr id="352265" name="Object 5"/>
          <p:cNvGraphicFramePr>
            <a:graphicFrameLocks noChangeAspect="1"/>
          </p:cNvGraphicFramePr>
          <p:nvPr/>
        </p:nvGraphicFramePr>
        <p:xfrm>
          <a:off x="6115050" y="1009650"/>
          <a:ext cx="1885950" cy="742950"/>
        </p:xfrm>
        <a:graphic>
          <a:graphicData uri="http://schemas.openxmlformats.org/presentationml/2006/ole">
            <p:oleObj spid="_x0000_s528389" name="Equation" r:id="rId6" imgW="876240" imgH="393480" progId="Equation.DSMT4">
              <p:embed/>
            </p:oleObj>
          </a:graphicData>
        </a:graphic>
      </p:graphicFrame>
      <p:graphicFrame>
        <p:nvGraphicFramePr>
          <p:cNvPr id="352266" name="Object 6"/>
          <p:cNvGraphicFramePr>
            <a:graphicFrameLocks noChangeAspect="1"/>
          </p:cNvGraphicFramePr>
          <p:nvPr/>
        </p:nvGraphicFramePr>
        <p:xfrm>
          <a:off x="4876800" y="1765300"/>
          <a:ext cx="601663" cy="741363"/>
        </p:xfrm>
        <a:graphic>
          <a:graphicData uri="http://schemas.openxmlformats.org/presentationml/2006/ole">
            <p:oleObj spid="_x0000_s528390" name="Equation" r:id="rId7" imgW="279360" imgH="393480" progId="Equation.DSMT4">
              <p:embed/>
            </p:oleObj>
          </a:graphicData>
        </a:graphic>
      </p:graphicFrame>
      <p:graphicFrame>
        <p:nvGraphicFramePr>
          <p:cNvPr id="352267" name="Object 7"/>
          <p:cNvGraphicFramePr>
            <a:graphicFrameLocks noChangeAspect="1"/>
          </p:cNvGraphicFramePr>
          <p:nvPr/>
        </p:nvGraphicFramePr>
        <p:xfrm>
          <a:off x="5486400" y="1752600"/>
          <a:ext cx="2817813" cy="742950"/>
        </p:xfrm>
        <a:graphic>
          <a:graphicData uri="http://schemas.openxmlformats.org/presentationml/2006/ole">
            <p:oleObj spid="_x0000_s528391" name="Equation" r:id="rId8" imgW="1307880" imgH="393480" progId="Equation.DSMT4">
              <p:embed/>
            </p:oleObj>
          </a:graphicData>
        </a:graphic>
      </p:graphicFrame>
      <p:sp>
        <p:nvSpPr>
          <p:cNvPr id="352268" name="Text Box 12"/>
          <p:cNvSpPr txBox="1">
            <a:spLocks noChangeArrowheads="1"/>
          </p:cNvSpPr>
          <p:nvPr/>
        </p:nvSpPr>
        <p:spPr bwMode="auto">
          <a:xfrm>
            <a:off x="381000" y="2574925"/>
            <a:ext cx="3733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magnitude of impulse is</a:t>
            </a:r>
          </a:p>
        </p:txBody>
      </p:sp>
      <p:graphicFrame>
        <p:nvGraphicFramePr>
          <p:cNvPr id="352269" name="Object 8"/>
          <p:cNvGraphicFramePr>
            <a:graphicFrameLocks noChangeAspect="1"/>
          </p:cNvGraphicFramePr>
          <p:nvPr/>
        </p:nvGraphicFramePr>
        <p:xfrm>
          <a:off x="4273550" y="2370138"/>
          <a:ext cx="1477963" cy="696912"/>
        </p:xfrm>
        <a:graphic>
          <a:graphicData uri="http://schemas.openxmlformats.org/presentationml/2006/ole">
            <p:oleObj spid="_x0000_s528392" name="Equation" r:id="rId9" imgW="762000" imgH="368300" progId="Equation.DSMT4">
              <p:embed/>
            </p:oleObj>
          </a:graphicData>
        </a:graphic>
      </p:graphicFrame>
      <p:graphicFrame>
        <p:nvGraphicFramePr>
          <p:cNvPr id="352270" name="Object 9"/>
          <p:cNvGraphicFramePr>
            <a:graphicFrameLocks noChangeAspect="1"/>
          </p:cNvGraphicFramePr>
          <p:nvPr/>
        </p:nvGraphicFramePr>
        <p:xfrm>
          <a:off x="5791200" y="2590800"/>
          <a:ext cx="1058863" cy="334963"/>
        </p:xfrm>
        <a:graphic>
          <a:graphicData uri="http://schemas.openxmlformats.org/presentationml/2006/ole">
            <p:oleObj spid="_x0000_s528393" name="Equation" r:id="rId10" imgW="545760" imgH="177480" progId="Equation.DSMT4">
              <p:embed/>
            </p:oleObj>
          </a:graphicData>
        </a:graphic>
      </p:graphicFrame>
      <p:sp>
        <p:nvSpPr>
          <p:cNvPr id="352271" name="Text Box 15"/>
          <p:cNvSpPr txBox="1">
            <a:spLocks noChangeArrowheads="1"/>
          </p:cNvSpPr>
          <p:nvPr/>
        </p:nvSpPr>
        <p:spPr bwMode="auto">
          <a:xfrm>
            <a:off x="381000" y="3032125"/>
            <a:ext cx="3733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average force on the feet during this landing is</a:t>
            </a:r>
          </a:p>
        </p:txBody>
      </p:sp>
      <p:graphicFrame>
        <p:nvGraphicFramePr>
          <p:cNvPr id="352272" name="Object 10"/>
          <p:cNvGraphicFramePr>
            <a:graphicFrameLocks noChangeAspect="1"/>
          </p:cNvGraphicFramePr>
          <p:nvPr/>
        </p:nvGraphicFramePr>
        <p:xfrm>
          <a:off x="4038600" y="3135313"/>
          <a:ext cx="541338" cy="360362"/>
        </p:xfrm>
        <a:graphic>
          <a:graphicData uri="http://schemas.openxmlformats.org/presentationml/2006/ole">
            <p:oleObj spid="_x0000_s528394" name="Equation" r:id="rId11" imgW="279360" imgH="190440" progId="Equation.DSMT4">
              <p:embed/>
            </p:oleObj>
          </a:graphicData>
        </a:graphic>
      </p:graphicFrame>
      <p:graphicFrame>
        <p:nvGraphicFramePr>
          <p:cNvPr id="352273" name="Object 11"/>
          <p:cNvGraphicFramePr>
            <a:graphicFrameLocks noChangeAspect="1"/>
          </p:cNvGraphicFramePr>
          <p:nvPr/>
        </p:nvGraphicFramePr>
        <p:xfrm>
          <a:off x="4648200" y="2959100"/>
          <a:ext cx="665163" cy="769938"/>
        </p:xfrm>
        <a:graphic>
          <a:graphicData uri="http://schemas.openxmlformats.org/presentationml/2006/ole">
            <p:oleObj spid="_x0000_s528395" name="Equation" r:id="rId12" imgW="342900" imgH="406400" progId="Equation.DSMT4">
              <p:embed/>
            </p:oleObj>
          </a:graphicData>
        </a:graphic>
      </p:graphicFrame>
      <p:graphicFrame>
        <p:nvGraphicFramePr>
          <p:cNvPr id="352274" name="Object 12"/>
          <p:cNvGraphicFramePr>
            <a:graphicFrameLocks noChangeAspect="1"/>
          </p:cNvGraphicFramePr>
          <p:nvPr/>
        </p:nvGraphicFramePr>
        <p:xfrm>
          <a:off x="5264150" y="2989263"/>
          <a:ext cx="2736850" cy="744537"/>
        </p:xfrm>
        <a:graphic>
          <a:graphicData uri="http://schemas.openxmlformats.org/presentationml/2006/ole">
            <p:oleObj spid="_x0000_s528396" name="Equation" r:id="rId13" imgW="1409400" imgH="393480" progId="Equation.DSMT4">
              <p:embed/>
            </p:oleObj>
          </a:graphicData>
        </a:graphic>
      </p:graphicFrame>
      <p:sp>
        <p:nvSpPr>
          <p:cNvPr id="352275" name="Text Box 19"/>
          <p:cNvSpPr txBox="1">
            <a:spLocks noChangeArrowheads="1"/>
          </p:cNvSpPr>
          <p:nvPr/>
        </p:nvSpPr>
        <p:spPr bwMode="auto">
          <a:xfrm>
            <a:off x="304800" y="3794125"/>
            <a:ext cx="3276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How large is this average force?</a:t>
            </a:r>
          </a:p>
        </p:txBody>
      </p:sp>
      <p:graphicFrame>
        <p:nvGraphicFramePr>
          <p:cNvPr id="352276" name="Object 13"/>
          <p:cNvGraphicFramePr>
            <a:graphicFrameLocks noChangeAspect="1"/>
          </p:cNvGraphicFramePr>
          <p:nvPr/>
        </p:nvGraphicFramePr>
        <p:xfrm>
          <a:off x="3659188" y="3759200"/>
          <a:ext cx="4476750" cy="431800"/>
        </p:xfrm>
        <a:graphic>
          <a:graphicData uri="http://schemas.openxmlformats.org/presentationml/2006/ole">
            <p:oleObj spid="_x0000_s528397" name="Equation" r:id="rId14" imgW="2311200" imgH="228600" progId="Equation.DSMT4">
              <p:embed/>
            </p:oleObj>
          </a:graphicData>
        </a:graphic>
      </p:graphicFrame>
      <p:graphicFrame>
        <p:nvGraphicFramePr>
          <p:cNvPr id="352277" name="Object 14"/>
          <p:cNvGraphicFramePr>
            <a:graphicFrameLocks noChangeAspect="1"/>
          </p:cNvGraphicFramePr>
          <p:nvPr/>
        </p:nvGraphicFramePr>
        <p:xfrm>
          <a:off x="2209800" y="4278313"/>
          <a:ext cx="4241800" cy="384175"/>
        </p:xfrm>
        <a:graphic>
          <a:graphicData uri="http://schemas.openxmlformats.org/presentationml/2006/ole">
            <p:oleObj spid="_x0000_s528398" name="Equation" r:id="rId15" imgW="2184120" imgH="203040" progId="Equation.DSMT4">
              <p:embed/>
            </p:oleObj>
          </a:graphicData>
        </a:graphic>
      </p:graphicFrame>
      <p:graphicFrame>
        <p:nvGraphicFramePr>
          <p:cNvPr id="352278" name="Object 15"/>
          <p:cNvGraphicFramePr>
            <a:graphicFrameLocks noChangeAspect="1"/>
          </p:cNvGraphicFramePr>
          <p:nvPr/>
        </p:nvGraphicFramePr>
        <p:xfrm>
          <a:off x="6575425" y="4341813"/>
          <a:ext cx="1577975" cy="382587"/>
        </p:xfrm>
        <a:graphic>
          <a:graphicData uri="http://schemas.openxmlformats.org/presentationml/2006/ole">
            <p:oleObj spid="_x0000_s528399" name="Equation" r:id="rId16" imgW="812520" imgH="203040" progId="Equation.DSMT4">
              <p:embed/>
            </p:oleObj>
          </a:graphicData>
        </a:graphic>
      </p:graphicFrame>
      <p:sp>
        <p:nvSpPr>
          <p:cNvPr id="352279" name="Text Box 23"/>
          <p:cNvSpPr txBox="1">
            <a:spLocks noChangeArrowheads="1"/>
          </p:cNvSpPr>
          <p:nvPr/>
        </p:nvSpPr>
        <p:spPr bwMode="auto">
          <a:xfrm>
            <a:off x="304800" y="4800600"/>
            <a:ext cx="8534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landed in stiff legged, the feet must sustain 300 times the body weight.  The person will likely break his leg.</a:t>
            </a:r>
          </a:p>
        </p:txBody>
      </p:sp>
      <p:sp>
        <p:nvSpPr>
          <p:cNvPr id="352280" name="Text Box 24"/>
          <p:cNvSpPr txBox="1">
            <a:spLocks noChangeArrowheads="1"/>
          </p:cNvSpPr>
          <p:nvPr/>
        </p:nvSpPr>
        <p:spPr bwMode="auto">
          <a:xfrm>
            <a:off x="304800" y="5470525"/>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bent legged landing: </a:t>
            </a:r>
          </a:p>
        </p:txBody>
      </p:sp>
      <p:graphicFrame>
        <p:nvGraphicFramePr>
          <p:cNvPr id="352281" name="Object 16"/>
          <p:cNvGraphicFramePr>
            <a:graphicFrameLocks noChangeAspect="1"/>
          </p:cNvGraphicFramePr>
          <p:nvPr/>
        </p:nvGraphicFramePr>
        <p:xfrm>
          <a:off x="2971800" y="5410200"/>
          <a:ext cx="506413" cy="247650"/>
        </p:xfrm>
        <a:graphic>
          <a:graphicData uri="http://schemas.openxmlformats.org/presentationml/2006/ole">
            <p:oleObj spid="_x0000_s528400" name="Equation" r:id="rId17" imgW="317160" imgH="177480" progId="Equation.DSMT4">
              <p:embed/>
            </p:oleObj>
          </a:graphicData>
        </a:graphic>
      </p:graphicFrame>
      <p:graphicFrame>
        <p:nvGraphicFramePr>
          <p:cNvPr id="352282" name="Object 17"/>
          <p:cNvGraphicFramePr>
            <a:graphicFrameLocks noChangeAspect="1"/>
          </p:cNvGraphicFramePr>
          <p:nvPr/>
        </p:nvGraphicFramePr>
        <p:xfrm>
          <a:off x="3581400" y="5191125"/>
          <a:ext cx="538163" cy="665163"/>
        </p:xfrm>
        <a:graphic>
          <a:graphicData uri="http://schemas.openxmlformats.org/presentationml/2006/ole">
            <p:oleObj spid="_x0000_s528401" name="Equation" r:id="rId18" imgW="279360" imgH="393480" progId="Equation.DSMT4">
              <p:embed/>
            </p:oleObj>
          </a:graphicData>
        </a:graphic>
      </p:graphicFrame>
      <p:graphicFrame>
        <p:nvGraphicFramePr>
          <p:cNvPr id="352283" name="Object 18"/>
          <p:cNvGraphicFramePr>
            <a:graphicFrameLocks noChangeAspect="1"/>
          </p:cNvGraphicFramePr>
          <p:nvPr/>
        </p:nvGraphicFramePr>
        <p:xfrm>
          <a:off x="4038600" y="5257800"/>
          <a:ext cx="1600200" cy="550863"/>
        </p:xfrm>
        <a:graphic>
          <a:graphicData uri="http://schemas.openxmlformats.org/presentationml/2006/ole">
            <p:oleObj spid="_x0000_s528402" name="Equation" r:id="rId19" imgW="1002960" imgH="393480" progId="Equation.DSMT4">
              <p:embed/>
            </p:oleObj>
          </a:graphicData>
        </a:graphic>
      </p:graphicFrame>
      <p:graphicFrame>
        <p:nvGraphicFramePr>
          <p:cNvPr id="352284" name="Object 19"/>
          <p:cNvGraphicFramePr>
            <a:graphicFrameLocks noChangeAspect="1"/>
          </p:cNvGraphicFramePr>
          <p:nvPr/>
        </p:nvGraphicFramePr>
        <p:xfrm>
          <a:off x="5181600" y="5824538"/>
          <a:ext cx="496888" cy="330200"/>
        </p:xfrm>
        <a:graphic>
          <a:graphicData uri="http://schemas.openxmlformats.org/presentationml/2006/ole">
            <p:oleObj spid="_x0000_s528403" name="Equation" r:id="rId20" imgW="279360" imgH="190440" progId="Equation.DSMT4">
              <p:embed/>
            </p:oleObj>
          </a:graphicData>
        </a:graphic>
      </p:graphicFrame>
      <p:graphicFrame>
        <p:nvGraphicFramePr>
          <p:cNvPr id="352285" name="Object 20"/>
          <p:cNvGraphicFramePr>
            <a:graphicFrameLocks noChangeAspect="1"/>
          </p:cNvGraphicFramePr>
          <p:nvPr/>
        </p:nvGraphicFramePr>
        <p:xfrm>
          <a:off x="5715000" y="5716588"/>
          <a:ext cx="3325813" cy="684212"/>
        </p:xfrm>
        <a:graphic>
          <a:graphicData uri="http://schemas.openxmlformats.org/presentationml/2006/ole">
            <p:oleObj spid="_x0000_s528404" name="Equation" r:id="rId21" imgW="1866600" imgH="393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wd">
                                    <p:tmPct val="50000"/>
                                  </p:iterate>
                                  <p:childTnLst>
                                    <p:set>
                                      <p:cBhvr>
                                        <p:cTn id="6" dur="1" fill="hold">
                                          <p:stCondLst>
                                            <p:cond delay="0"/>
                                          </p:stCondLst>
                                        </p:cTn>
                                        <p:tgtEl>
                                          <p:spTgt spid="352259">
                                            <p:txEl>
                                              <p:pRg st="0" end="0"/>
                                            </p:txEl>
                                          </p:spTgt>
                                        </p:tgtEl>
                                        <p:attrNameLst>
                                          <p:attrName>style.visibility</p:attrName>
                                        </p:attrNameLst>
                                      </p:cBhvr>
                                      <p:to>
                                        <p:strVal val="visible"/>
                                      </p:to>
                                    </p:set>
                                    <p:anim calcmode="discrete" valueType="clr">
                                      <p:cBhvr override="childStyle">
                                        <p:cTn id="7" dur="80"/>
                                        <p:tgtEl>
                                          <p:spTgt spid="3522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225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52259">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wd">
                                    <p:tmPct val="50000"/>
                                  </p:iterate>
                                  <p:childTnLst>
                                    <p:set>
                                      <p:cBhvr>
                                        <p:cTn id="13" dur="1" fill="hold">
                                          <p:stCondLst>
                                            <p:cond delay="0"/>
                                          </p:stCondLst>
                                        </p:cTn>
                                        <p:tgtEl>
                                          <p:spTgt spid="352260">
                                            <p:txEl>
                                              <p:pRg st="0" end="0"/>
                                            </p:txEl>
                                          </p:spTgt>
                                        </p:tgtEl>
                                        <p:attrNameLst>
                                          <p:attrName>style.visibility</p:attrName>
                                        </p:attrNameLst>
                                      </p:cBhvr>
                                      <p:to>
                                        <p:strVal val="visible"/>
                                      </p:to>
                                    </p:set>
                                    <p:anim calcmode="discrete" valueType="clr">
                                      <p:cBhvr override="childStyle">
                                        <p:cTn id="14" dur="80"/>
                                        <p:tgtEl>
                                          <p:spTgt spid="35226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52260">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52260">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iterate type="wd">
                                    <p:tmPct val="10000"/>
                                  </p:iterate>
                                  <p:childTnLst>
                                    <p:set>
                                      <p:cBhvr>
                                        <p:cTn id="20" dur="1" fill="hold">
                                          <p:stCondLst>
                                            <p:cond delay="0"/>
                                          </p:stCondLst>
                                        </p:cTn>
                                        <p:tgtEl>
                                          <p:spTgt spid="352261"/>
                                        </p:tgtEl>
                                        <p:attrNameLst>
                                          <p:attrName>style.visibility</p:attrName>
                                        </p:attrNameLst>
                                      </p:cBhvr>
                                      <p:to>
                                        <p:strVal val="visible"/>
                                      </p:to>
                                    </p:set>
                                    <p:animEffect transition="in" filter="wipe(left)">
                                      <p:cBhvr>
                                        <p:cTn id="21" dur="500"/>
                                        <p:tgtEl>
                                          <p:spTgt spid="35226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iterate type="wd">
                                    <p:tmPct val="10000"/>
                                  </p:iterate>
                                  <p:childTnLst>
                                    <p:set>
                                      <p:cBhvr>
                                        <p:cTn id="25" dur="1" fill="hold">
                                          <p:stCondLst>
                                            <p:cond delay="0"/>
                                          </p:stCondLst>
                                        </p:cTn>
                                        <p:tgtEl>
                                          <p:spTgt spid="352264"/>
                                        </p:tgtEl>
                                        <p:attrNameLst>
                                          <p:attrName>style.visibility</p:attrName>
                                        </p:attrNameLst>
                                      </p:cBhvr>
                                      <p:to>
                                        <p:strVal val="visible"/>
                                      </p:to>
                                    </p:set>
                                    <p:animEffect transition="in" filter="wipe(left)">
                                      <p:cBhvr>
                                        <p:cTn id="26" dur="500"/>
                                        <p:tgtEl>
                                          <p:spTgt spid="35226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iterate type="wd">
                                    <p:tmPct val="10000"/>
                                  </p:iterate>
                                  <p:childTnLst>
                                    <p:set>
                                      <p:cBhvr>
                                        <p:cTn id="30" dur="1" fill="hold">
                                          <p:stCondLst>
                                            <p:cond delay="0"/>
                                          </p:stCondLst>
                                        </p:cTn>
                                        <p:tgtEl>
                                          <p:spTgt spid="352265"/>
                                        </p:tgtEl>
                                        <p:attrNameLst>
                                          <p:attrName>style.visibility</p:attrName>
                                        </p:attrNameLst>
                                      </p:cBhvr>
                                      <p:to>
                                        <p:strVal val="visible"/>
                                      </p:to>
                                    </p:set>
                                    <p:animEffect transition="in" filter="wipe(left)">
                                      <p:cBhvr>
                                        <p:cTn id="31" dur="500"/>
                                        <p:tgtEl>
                                          <p:spTgt spid="352265"/>
                                        </p:tgtEl>
                                      </p:cBhvr>
                                    </p:animEffec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wd">
                                    <p:tmPct val="50000"/>
                                  </p:iterate>
                                  <p:childTnLst>
                                    <p:set>
                                      <p:cBhvr>
                                        <p:cTn id="35" dur="1" fill="hold">
                                          <p:stCondLst>
                                            <p:cond delay="0"/>
                                          </p:stCondLst>
                                        </p:cTn>
                                        <p:tgtEl>
                                          <p:spTgt spid="352262">
                                            <p:txEl>
                                              <p:pRg st="0" end="0"/>
                                            </p:txEl>
                                          </p:spTgt>
                                        </p:tgtEl>
                                        <p:attrNameLst>
                                          <p:attrName>style.visibility</p:attrName>
                                        </p:attrNameLst>
                                      </p:cBhvr>
                                      <p:to>
                                        <p:strVal val="visible"/>
                                      </p:to>
                                    </p:set>
                                    <p:anim calcmode="discrete" valueType="clr">
                                      <p:cBhvr override="childStyle">
                                        <p:cTn id="36" dur="80"/>
                                        <p:tgtEl>
                                          <p:spTgt spid="35226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352262">
                                            <p:txEl>
                                              <p:pRg st="0" end="0"/>
                                            </p:txEl>
                                          </p:spTgt>
                                        </p:tgtEl>
                                        <p:attrNameLst>
                                          <p:attrName>fillcolor</p:attrName>
                                        </p:attrNameLst>
                                      </p:cBhvr>
                                      <p:tavLst>
                                        <p:tav tm="0">
                                          <p:val>
                                            <p:clrVal>
                                              <a:schemeClr val="accent2"/>
                                            </p:clrVal>
                                          </p:val>
                                        </p:tav>
                                        <p:tav tm="50000">
                                          <p:val>
                                            <p:clrVal>
                                              <a:schemeClr val="hlink"/>
                                            </p:clrVal>
                                          </p:val>
                                        </p:tav>
                                      </p:tavLst>
                                    </p:anim>
                                    <p:set>
                                      <p:cBhvr>
                                        <p:cTn id="38" dur="80"/>
                                        <p:tgtEl>
                                          <p:spTgt spid="352262">
                                            <p:txEl>
                                              <p:pRg st="0" end="0"/>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352263"/>
                                        </p:tgtEl>
                                        <p:attrNameLst>
                                          <p:attrName>style.visibility</p:attrName>
                                        </p:attrNameLst>
                                      </p:cBhvr>
                                      <p:to>
                                        <p:strVal val="visible"/>
                                      </p:to>
                                    </p:set>
                                    <p:animEffect transition="in" filter="wipe(left)">
                                      <p:cBhvr>
                                        <p:cTn id="43" dur="500"/>
                                        <p:tgtEl>
                                          <p:spTgt spid="35226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352266"/>
                                        </p:tgtEl>
                                        <p:attrNameLst>
                                          <p:attrName>style.visibility</p:attrName>
                                        </p:attrNameLst>
                                      </p:cBhvr>
                                      <p:to>
                                        <p:strVal val="visible"/>
                                      </p:to>
                                    </p:set>
                                    <p:animEffect transition="in" filter="wipe(left)">
                                      <p:cBhvr>
                                        <p:cTn id="48" dur="500"/>
                                        <p:tgtEl>
                                          <p:spTgt spid="35226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352267"/>
                                        </p:tgtEl>
                                        <p:attrNameLst>
                                          <p:attrName>style.visibility</p:attrName>
                                        </p:attrNameLst>
                                      </p:cBhvr>
                                      <p:to>
                                        <p:strVal val="visible"/>
                                      </p:to>
                                    </p:set>
                                    <p:animEffect transition="in" filter="wipe(left)">
                                      <p:cBhvr>
                                        <p:cTn id="53" dur="500"/>
                                        <p:tgtEl>
                                          <p:spTgt spid="352267"/>
                                        </p:tgtEl>
                                      </p:cBhvr>
                                    </p:animEffect>
                                  </p:childTnLst>
                                </p:cTn>
                              </p:par>
                            </p:childTnLst>
                          </p:cTn>
                        </p:par>
                      </p:childTnLst>
                    </p:cTn>
                  </p:par>
                  <p:par>
                    <p:cTn id="54" fill="hold">
                      <p:stCondLst>
                        <p:cond delay="indefinite"/>
                      </p:stCondLst>
                      <p:childTnLst>
                        <p:par>
                          <p:cTn id="55" fill="hold">
                            <p:stCondLst>
                              <p:cond delay="0"/>
                            </p:stCondLst>
                            <p:childTnLst>
                              <p:par>
                                <p:cTn id="56" presetID="27" presetClass="entr" presetSubtype="0" fill="hold" grpId="0" nodeType="clickEffect">
                                  <p:stCondLst>
                                    <p:cond delay="0"/>
                                  </p:stCondLst>
                                  <p:iterate type="wd">
                                    <p:tmPct val="50000"/>
                                  </p:iterate>
                                  <p:childTnLst>
                                    <p:set>
                                      <p:cBhvr>
                                        <p:cTn id="57" dur="1" fill="hold">
                                          <p:stCondLst>
                                            <p:cond delay="0"/>
                                          </p:stCondLst>
                                        </p:cTn>
                                        <p:tgtEl>
                                          <p:spTgt spid="352268">
                                            <p:txEl>
                                              <p:pRg st="0" end="0"/>
                                            </p:txEl>
                                          </p:spTgt>
                                        </p:tgtEl>
                                        <p:attrNameLst>
                                          <p:attrName>style.visibility</p:attrName>
                                        </p:attrNameLst>
                                      </p:cBhvr>
                                      <p:to>
                                        <p:strVal val="visible"/>
                                      </p:to>
                                    </p:set>
                                    <p:anim calcmode="discrete" valueType="clr">
                                      <p:cBhvr override="childStyle">
                                        <p:cTn id="58" dur="80"/>
                                        <p:tgtEl>
                                          <p:spTgt spid="35226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352268">
                                            <p:txEl>
                                              <p:pRg st="0" end="0"/>
                                            </p:txEl>
                                          </p:spTgt>
                                        </p:tgtEl>
                                        <p:attrNameLst>
                                          <p:attrName>fillcolor</p:attrName>
                                        </p:attrNameLst>
                                      </p:cBhvr>
                                      <p:tavLst>
                                        <p:tav tm="0">
                                          <p:val>
                                            <p:clrVal>
                                              <a:schemeClr val="accent2"/>
                                            </p:clrVal>
                                          </p:val>
                                        </p:tav>
                                        <p:tav tm="50000">
                                          <p:val>
                                            <p:clrVal>
                                              <a:schemeClr val="hlink"/>
                                            </p:clrVal>
                                          </p:val>
                                        </p:tav>
                                      </p:tavLst>
                                    </p:anim>
                                    <p:set>
                                      <p:cBhvr>
                                        <p:cTn id="60" dur="80"/>
                                        <p:tgtEl>
                                          <p:spTgt spid="352268">
                                            <p:txEl>
                                              <p:pRg st="0" end="0"/>
                                            </p:txEl>
                                          </p:spTgt>
                                        </p:tgtEl>
                                        <p:attrNameLst>
                                          <p:attrName>fill.type</p:attrName>
                                        </p:attrNameLst>
                                      </p:cBhvr>
                                      <p:to>
                                        <p:strVal val="solid"/>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iterate type="wd">
                                    <p:tmPct val="10000"/>
                                  </p:iterate>
                                  <p:childTnLst>
                                    <p:set>
                                      <p:cBhvr>
                                        <p:cTn id="64" dur="1" fill="hold">
                                          <p:stCondLst>
                                            <p:cond delay="0"/>
                                          </p:stCondLst>
                                        </p:cTn>
                                        <p:tgtEl>
                                          <p:spTgt spid="352269"/>
                                        </p:tgtEl>
                                        <p:attrNameLst>
                                          <p:attrName>style.visibility</p:attrName>
                                        </p:attrNameLst>
                                      </p:cBhvr>
                                      <p:to>
                                        <p:strVal val="visible"/>
                                      </p:to>
                                    </p:set>
                                    <p:animEffect transition="in" filter="wipe(left)">
                                      <p:cBhvr>
                                        <p:cTn id="65" dur="500"/>
                                        <p:tgtEl>
                                          <p:spTgt spid="35226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iterate type="wd">
                                    <p:tmPct val="10000"/>
                                  </p:iterate>
                                  <p:childTnLst>
                                    <p:set>
                                      <p:cBhvr>
                                        <p:cTn id="69" dur="1" fill="hold">
                                          <p:stCondLst>
                                            <p:cond delay="0"/>
                                          </p:stCondLst>
                                        </p:cTn>
                                        <p:tgtEl>
                                          <p:spTgt spid="352270"/>
                                        </p:tgtEl>
                                        <p:attrNameLst>
                                          <p:attrName>style.visibility</p:attrName>
                                        </p:attrNameLst>
                                      </p:cBhvr>
                                      <p:to>
                                        <p:strVal val="visible"/>
                                      </p:to>
                                    </p:set>
                                    <p:animEffect transition="in" filter="wipe(left)">
                                      <p:cBhvr>
                                        <p:cTn id="70" dur="500"/>
                                        <p:tgtEl>
                                          <p:spTgt spid="352270"/>
                                        </p:tgtEl>
                                      </p:cBhvr>
                                    </p:animEffect>
                                  </p:childTnLst>
                                </p:cTn>
                              </p:par>
                            </p:childTnLst>
                          </p:cTn>
                        </p:par>
                      </p:childTnLst>
                    </p:cTn>
                  </p:par>
                  <p:par>
                    <p:cTn id="71" fill="hold">
                      <p:stCondLst>
                        <p:cond delay="indefinite"/>
                      </p:stCondLst>
                      <p:childTnLst>
                        <p:par>
                          <p:cTn id="72" fill="hold">
                            <p:stCondLst>
                              <p:cond delay="0"/>
                            </p:stCondLst>
                            <p:childTnLst>
                              <p:par>
                                <p:cTn id="73" presetID="27" presetClass="entr" presetSubtype="0" fill="hold" grpId="0" nodeType="clickEffect">
                                  <p:stCondLst>
                                    <p:cond delay="0"/>
                                  </p:stCondLst>
                                  <p:iterate type="wd">
                                    <p:tmPct val="50000"/>
                                  </p:iterate>
                                  <p:childTnLst>
                                    <p:set>
                                      <p:cBhvr>
                                        <p:cTn id="74" dur="1" fill="hold">
                                          <p:stCondLst>
                                            <p:cond delay="0"/>
                                          </p:stCondLst>
                                        </p:cTn>
                                        <p:tgtEl>
                                          <p:spTgt spid="352271">
                                            <p:txEl>
                                              <p:pRg st="0" end="0"/>
                                            </p:txEl>
                                          </p:spTgt>
                                        </p:tgtEl>
                                        <p:attrNameLst>
                                          <p:attrName>style.visibility</p:attrName>
                                        </p:attrNameLst>
                                      </p:cBhvr>
                                      <p:to>
                                        <p:strVal val="visible"/>
                                      </p:to>
                                    </p:set>
                                    <p:anim calcmode="discrete" valueType="clr">
                                      <p:cBhvr override="childStyle">
                                        <p:cTn id="75" dur="80"/>
                                        <p:tgtEl>
                                          <p:spTgt spid="3522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352271">
                                            <p:txEl>
                                              <p:pRg st="0" end="0"/>
                                            </p:txEl>
                                          </p:spTgt>
                                        </p:tgtEl>
                                        <p:attrNameLst>
                                          <p:attrName>fillcolor</p:attrName>
                                        </p:attrNameLst>
                                      </p:cBhvr>
                                      <p:tavLst>
                                        <p:tav tm="0">
                                          <p:val>
                                            <p:clrVal>
                                              <a:schemeClr val="accent2"/>
                                            </p:clrVal>
                                          </p:val>
                                        </p:tav>
                                        <p:tav tm="50000">
                                          <p:val>
                                            <p:clrVal>
                                              <a:schemeClr val="hlink"/>
                                            </p:clrVal>
                                          </p:val>
                                        </p:tav>
                                      </p:tavLst>
                                    </p:anim>
                                    <p:set>
                                      <p:cBhvr>
                                        <p:cTn id="77" dur="80"/>
                                        <p:tgtEl>
                                          <p:spTgt spid="352271">
                                            <p:txEl>
                                              <p:pRg st="0" end="0"/>
                                            </p:txEl>
                                          </p:spTgt>
                                        </p:tgtEl>
                                        <p:attrNameLst>
                                          <p:attrName>fill.type</p:attrName>
                                        </p:attrNameLst>
                                      </p:cBhvr>
                                      <p:to>
                                        <p:strVal val="solid"/>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352272"/>
                                        </p:tgtEl>
                                        <p:attrNameLst>
                                          <p:attrName>style.visibility</p:attrName>
                                        </p:attrNameLst>
                                      </p:cBhvr>
                                      <p:to>
                                        <p:strVal val="visible"/>
                                      </p:to>
                                    </p:set>
                                    <p:animEffect transition="in" filter="wipe(left)">
                                      <p:cBhvr>
                                        <p:cTn id="82" dur="500"/>
                                        <p:tgtEl>
                                          <p:spTgt spid="35227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352273"/>
                                        </p:tgtEl>
                                        <p:attrNameLst>
                                          <p:attrName>style.visibility</p:attrName>
                                        </p:attrNameLst>
                                      </p:cBhvr>
                                      <p:to>
                                        <p:strVal val="visible"/>
                                      </p:to>
                                    </p:set>
                                    <p:animEffect transition="in" filter="wipe(left)">
                                      <p:cBhvr>
                                        <p:cTn id="87" dur="500"/>
                                        <p:tgtEl>
                                          <p:spTgt spid="352273"/>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352274"/>
                                        </p:tgtEl>
                                        <p:attrNameLst>
                                          <p:attrName>style.visibility</p:attrName>
                                        </p:attrNameLst>
                                      </p:cBhvr>
                                      <p:to>
                                        <p:strVal val="visible"/>
                                      </p:to>
                                    </p:set>
                                    <p:animEffect transition="in" filter="wipe(left)">
                                      <p:cBhvr>
                                        <p:cTn id="92" dur="500"/>
                                        <p:tgtEl>
                                          <p:spTgt spid="352274"/>
                                        </p:tgtEl>
                                      </p:cBhvr>
                                    </p:animEffect>
                                  </p:childTnLst>
                                </p:cTn>
                              </p:par>
                            </p:childTnLst>
                          </p:cTn>
                        </p:par>
                      </p:childTnLst>
                    </p:cTn>
                  </p:par>
                  <p:par>
                    <p:cTn id="93" fill="hold">
                      <p:stCondLst>
                        <p:cond delay="indefinite"/>
                      </p:stCondLst>
                      <p:childTnLst>
                        <p:par>
                          <p:cTn id="94" fill="hold">
                            <p:stCondLst>
                              <p:cond delay="0"/>
                            </p:stCondLst>
                            <p:childTnLst>
                              <p:par>
                                <p:cTn id="95" presetID="27" presetClass="entr" presetSubtype="0" fill="hold" grpId="0" nodeType="clickEffect">
                                  <p:stCondLst>
                                    <p:cond delay="0"/>
                                  </p:stCondLst>
                                  <p:iterate type="wd">
                                    <p:tmPct val="50000"/>
                                  </p:iterate>
                                  <p:childTnLst>
                                    <p:set>
                                      <p:cBhvr>
                                        <p:cTn id="96" dur="1" fill="hold">
                                          <p:stCondLst>
                                            <p:cond delay="0"/>
                                          </p:stCondLst>
                                        </p:cTn>
                                        <p:tgtEl>
                                          <p:spTgt spid="352275">
                                            <p:txEl>
                                              <p:pRg st="0" end="0"/>
                                            </p:txEl>
                                          </p:spTgt>
                                        </p:tgtEl>
                                        <p:attrNameLst>
                                          <p:attrName>style.visibility</p:attrName>
                                        </p:attrNameLst>
                                      </p:cBhvr>
                                      <p:to>
                                        <p:strVal val="visible"/>
                                      </p:to>
                                    </p:set>
                                    <p:anim calcmode="discrete" valueType="clr">
                                      <p:cBhvr override="childStyle">
                                        <p:cTn id="97" dur="80"/>
                                        <p:tgtEl>
                                          <p:spTgt spid="3522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8" dur="80"/>
                                        <p:tgtEl>
                                          <p:spTgt spid="352275">
                                            <p:txEl>
                                              <p:pRg st="0" end="0"/>
                                            </p:txEl>
                                          </p:spTgt>
                                        </p:tgtEl>
                                        <p:attrNameLst>
                                          <p:attrName>fillcolor</p:attrName>
                                        </p:attrNameLst>
                                      </p:cBhvr>
                                      <p:tavLst>
                                        <p:tav tm="0">
                                          <p:val>
                                            <p:clrVal>
                                              <a:schemeClr val="accent2"/>
                                            </p:clrVal>
                                          </p:val>
                                        </p:tav>
                                        <p:tav tm="50000">
                                          <p:val>
                                            <p:clrVal>
                                              <a:schemeClr val="hlink"/>
                                            </p:clrVal>
                                          </p:val>
                                        </p:tav>
                                      </p:tavLst>
                                    </p:anim>
                                    <p:set>
                                      <p:cBhvr>
                                        <p:cTn id="99" dur="80"/>
                                        <p:tgtEl>
                                          <p:spTgt spid="352275">
                                            <p:txEl>
                                              <p:pRg st="0" end="0"/>
                                            </p:txEl>
                                          </p:spTgt>
                                        </p:tgtEl>
                                        <p:attrNameLst>
                                          <p:attrName>fill.type</p:attrName>
                                        </p:attrNameLst>
                                      </p:cBhvr>
                                      <p:to>
                                        <p:strVal val="solid"/>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iterate type="wd">
                                    <p:tmPct val="10000"/>
                                  </p:iterate>
                                  <p:childTnLst>
                                    <p:set>
                                      <p:cBhvr>
                                        <p:cTn id="103" dur="1" fill="hold">
                                          <p:stCondLst>
                                            <p:cond delay="0"/>
                                          </p:stCondLst>
                                        </p:cTn>
                                        <p:tgtEl>
                                          <p:spTgt spid="352276"/>
                                        </p:tgtEl>
                                        <p:attrNameLst>
                                          <p:attrName>style.visibility</p:attrName>
                                        </p:attrNameLst>
                                      </p:cBhvr>
                                      <p:to>
                                        <p:strVal val="visible"/>
                                      </p:to>
                                    </p:set>
                                    <p:animEffect transition="in" filter="wipe(left)">
                                      <p:cBhvr>
                                        <p:cTn id="104" dur="500"/>
                                        <p:tgtEl>
                                          <p:spTgt spid="35227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iterate type="wd">
                                    <p:tmPct val="10000"/>
                                  </p:iterate>
                                  <p:childTnLst>
                                    <p:set>
                                      <p:cBhvr>
                                        <p:cTn id="108" dur="1" fill="hold">
                                          <p:stCondLst>
                                            <p:cond delay="0"/>
                                          </p:stCondLst>
                                        </p:cTn>
                                        <p:tgtEl>
                                          <p:spTgt spid="352277"/>
                                        </p:tgtEl>
                                        <p:attrNameLst>
                                          <p:attrName>style.visibility</p:attrName>
                                        </p:attrNameLst>
                                      </p:cBhvr>
                                      <p:to>
                                        <p:strVal val="visible"/>
                                      </p:to>
                                    </p:set>
                                    <p:animEffect transition="in" filter="wipe(left)">
                                      <p:cBhvr>
                                        <p:cTn id="109" dur="500"/>
                                        <p:tgtEl>
                                          <p:spTgt spid="352277"/>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iterate type="wd">
                                    <p:tmPct val="10000"/>
                                  </p:iterate>
                                  <p:childTnLst>
                                    <p:set>
                                      <p:cBhvr>
                                        <p:cTn id="113" dur="1" fill="hold">
                                          <p:stCondLst>
                                            <p:cond delay="0"/>
                                          </p:stCondLst>
                                        </p:cTn>
                                        <p:tgtEl>
                                          <p:spTgt spid="352278"/>
                                        </p:tgtEl>
                                        <p:attrNameLst>
                                          <p:attrName>style.visibility</p:attrName>
                                        </p:attrNameLst>
                                      </p:cBhvr>
                                      <p:to>
                                        <p:strVal val="visible"/>
                                      </p:to>
                                    </p:set>
                                    <p:animEffect transition="in" filter="wipe(left)">
                                      <p:cBhvr>
                                        <p:cTn id="114" dur="500"/>
                                        <p:tgtEl>
                                          <p:spTgt spid="352278"/>
                                        </p:tgtEl>
                                      </p:cBhvr>
                                    </p:animEffect>
                                  </p:childTnLst>
                                </p:cTn>
                              </p:par>
                            </p:childTnLst>
                          </p:cTn>
                        </p:par>
                      </p:childTnLst>
                    </p:cTn>
                  </p:par>
                  <p:par>
                    <p:cTn id="115" fill="hold">
                      <p:stCondLst>
                        <p:cond delay="indefinite"/>
                      </p:stCondLst>
                      <p:childTnLst>
                        <p:par>
                          <p:cTn id="116" fill="hold">
                            <p:stCondLst>
                              <p:cond delay="0"/>
                            </p:stCondLst>
                            <p:childTnLst>
                              <p:par>
                                <p:cTn id="117" presetID="27" presetClass="entr" presetSubtype="0" fill="hold" grpId="0" nodeType="clickEffect">
                                  <p:stCondLst>
                                    <p:cond delay="0"/>
                                  </p:stCondLst>
                                  <p:iterate type="wd">
                                    <p:tmPct val="50000"/>
                                  </p:iterate>
                                  <p:childTnLst>
                                    <p:set>
                                      <p:cBhvr>
                                        <p:cTn id="118" dur="1" fill="hold">
                                          <p:stCondLst>
                                            <p:cond delay="0"/>
                                          </p:stCondLst>
                                        </p:cTn>
                                        <p:tgtEl>
                                          <p:spTgt spid="352279">
                                            <p:txEl>
                                              <p:pRg st="0" end="0"/>
                                            </p:txEl>
                                          </p:spTgt>
                                        </p:tgtEl>
                                        <p:attrNameLst>
                                          <p:attrName>style.visibility</p:attrName>
                                        </p:attrNameLst>
                                      </p:cBhvr>
                                      <p:to>
                                        <p:strVal val="visible"/>
                                      </p:to>
                                    </p:set>
                                    <p:anim calcmode="discrete" valueType="clr">
                                      <p:cBhvr override="childStyle">
                                        <p:cTn id="119" dur="80"/>
                                        <p:tgtEl>
                                          <p:spTgt spid="35227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0" dur="80"/>
                                        <p:tgtEl>
                                          <p:spTgt spid="352279">
                                            <p:txEl>
                                              <p:pRg st="0" end="0"/>
                                            </p:txEl>
                                          </p:spTgt>
                                        </p:tgtEl>
                                        <p:attrNameLst>
                                          <p:attrName>fillcolor</p:attrName>
                                        </p:attrNameLst>
                                      </p:cBhvr>
                                      <p:tavLst>
                                        <p:tav tm="0">
                                          <p:val>
                                            <p:clrVal>
                                              <a:schemeClr val="accent2"/>
                                            </p:clrVal>
                                          </p:val>
                                        </p:tav>
                                        <p:tav tm="50000">
                                          <p:val>
                                            <p:clrVal>
                                              <a:schemeClr val="hlink"/>
                                            </p:clrVal>
                                          </p:val>
                                        </p:tav>
                                      </p:tavLst>
                                    </p:anim>
                                    <p:set>
                                      <p:cBhvr>
                                        <p:cTn id="121" dur="80"/>
                                        <p:tgtEl>
                                          <p:spTgt spid="352279">
                                            <p:txEl>
                                              <p:pRg st="0" end="0"/>
                                            </p:txEl>
                                          </p:spTgt>
                                        </p:tgtEl>
                                        <p:attrNameLst>
                                          <p:attrName>fill.type</p:attrName>
                                        </p:attrNameLst>
                                      </p:cBhvr>
                                      <p:to>
                                        <p:strVal val="solid"/>
                                      </p:to>
                                    </p:set>
                                  </p:childTnLst>
                                </p:cTn>
                              </p:par>
                            </p:childTnLst>
                          </p:cTn>
                        </p:par>
                      </p:childTnLst>
                    </p:cTn>
                  </p:par>
                  <p:par>
                    <p:cTn id="122" fill="hold">
                      <p:stCondLst>
                        <p:cond delay="indefinite"/>
                      </p:stCondLst>
                      <p:childTnLst>
                        <p:par>
                          <p:cTn id="123" fill="hold">
                            <p:stCondLst>
                              <p:cond delay="0"/>
                            </p:stCondLst>
                            <p:childTnLst>
                              <p:par>
                                <p:cTn id="124" presetID="27" presetClass="entr" presetSubtype="0" fill="hold" grpId="0" nodeType="clickEffect">
                                  <p:stCondLst>
                                    <p:cond delay="0"/>
                                  </p:stCondLst>
                                  <p:iterate type="wd">
                                    <p:tmPct val="50000"/>
                                  </p:iterate>
                                  <p:childTnLst>
                                    <p:set>
                                      <p:cBhvr>
                                        <p:cTn id="125" dur="1" fill="hold">
                                          <p:stCondLst>
                                            <p:cond delay="0"/>
                                          </p:stCondLst>
                                        </p:cTn>
                                        <p:tgtEl>
                                          <p:spTgt spid="352280">
                                            <p:txEl>
                                              <p:pRg st="0" end="0"/>
                                            </p:txEl>
                                          </p:spTgt>
                                        </p:tgtEl>
                                        <p:attrNameLst>
                                          <p:attrName>style.visibility</p:attrName>
                                        </p:attrNameLst>
                                      </p:cBhvr>
                                      <p:to>
                                        <p:strVal val="visible"/>
                                      </p:to>
                                    </p:set>
                                    <p:anim calcmode="discrete" valueType="clr">
                                      <p:cBhvr override="childStyle">
                                        <p:cTn id="126" dur="80"/>
                                        <p:tgtEl>
                                          <p:spTgt spid="35228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7" dur="80"/>
                                        <p:tgtEl>
                                          <p:spTgt spid="352280">
                                            <p:txEl>
                                              <p:pRg st="0" end="0"/>
                                            </p:txEl>
                                          </p:spTgt>
                                        </p:tgtEl>
                                        <p:attrNameLst>
                                          <p:attrName>fillcolor</p:attrName>
                                        </p:attrNameLst>
                                      </p:cBhvr>
                                      <p:tavLst>
                                        <p:tav tm="0">
                                          <p:val>
                                            <p:clrVal>
                                              <a:schemeClr val="accent2"/>
                                            </p:clrVal>
                                          </p:val>
                                        </p:tav>
                                        <p:tav tm="50000">
                                          <p:val>
                                            <p:clrVal>
                                              <a:schemeClr val="hlink"/>
                                            </p:clrVal>
                                          </p:val>
                                        </p:tav>
                                      </p:tavLst>
                                    </p:anim>
                                    <p:set>
                                      <p:cBhvr>
                                        <p:cTn id="128" dur="80"/>
                                        <p:tgtEl>
                                          <p:spTgt spid="352280">
                                            <p:txEl>
                                              <p:pRg st="0" end="0"/>
                                            </p:txEl>
                                          </p:spTgt>
                                        </p:tgtEl>
                                        <p:attrNameLst>
                                          <p:attrName>fill.type</p:attrName>
                                        </p:attrNameLst>
                                      </p:cBhvr>
                                      <p:to>
                                        <p:strVal val="solid"/>
                                      </p:to>
                                    </p:se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iterate type="wd">
                                    <p:tmPct val="10000"/>
                                  </p:iterate>
                                  <p:childTnLst>
                                    <p:set>
                                      <p:cBhvr>
                                        <p:cTn id="132" dur="1" fill="hold">
                                          <p:stCondLst>
                                            <p:cond delay="0"/>
                                          </p:stCondLst>
                                        </p:cTn>
                                        <p:tgtEl>
                                          <p:spTgt spid="352281"/>
                                        </p:tgtEl>
                                        <p:attrNameLst>
                                          <p:attrName>style.visibility</p:attrName>
                                        </p:attrNameLst>
                                      </p:cBhvr>
                                      <p:to>
                                        <p:strVal val="visible"/>
                                      </p:to>
                                    </p:set>
                                    <p:animEffect transition="in" filter="wipe(left)">
                                      <p:cBhvr>
                                        <p:cTn id="133" dur="500"/>
                                        <p:tgtEl>
                                          <p:spTgt spid="352281"/>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iterate type="wd">
                                    <p:tmPct val="10000"/>
                                  </p:iterate>
                                  <p:childTnLst>
                                    <p:set>
                                      <p:cBhvr>
                                        <p:cTn id="137" dur="1" fill="hold">
                                          <p:stCondLst>
                                            <p:cond delay="0"/>
                                          </p:stCondLst>
                                        </p:cTn>
                                        <p:tgtEl>
                                          <p:spTgt spid="352282"/>
                                        </p:tgtEl>
                                        <p:attrNameLst>
                                          <p:attrName>style.visibility</p:attrName>
                                        </p:attrNameLst>
                                      </p:cBhvr>
                                      <p:to>
                                        <p:strVal val="visible"/>
                                      </p:to>
                                    </p:set>
                                    <p:animEffect transition="in" filter="wipe(left)">
                                      <p:cBhvr>
                                        <p:cTn id="138" dur="500"/>
                                        <p:tgtEl>
                                          <p:spTgt spid="352282"/>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352283"/>
                                        </p:tgtEl>
                                        <p:attrNameLst>
                                          <p:attrName>style.visibility</p:attrName>
                                        </p:attrNameLst>
                                      </p:cBhvr>
                                      <p:to>
                                        <p:strVal val="visible"/>
                                      </p:to>
                                    </p:set>
                                    <p:animEffect transition="in" filter="wipe(left)">
                                      <p:cBhvr>
                                        <p:cTn id="143" dur="500"/>
                                        <p:tgtEl>
                                          <p:spTgt spid="352283"/>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352284"/>
                                        </p:tgtEl>
                                        <p:attrNameLst>
                                          <p:attrName>style.visibility</p:attrName>
                                        </p:attrNameLst>
                                      </p:cBhvr>
                                      <p:to>
                                        <p:strVal val="visible"/>
                                      </p:to>
                                    </p:set>
                                    <p:animEffect transition="in" filter="wipe(left)">
                                      <p:cBhvr>
                                        <p:cTn id="148" dur="500"/>
                                        <p:tgtEl>
                                          <p:spTgt spid="352284"/>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nodeType="clickEffect">
                                  <p:stCondLst>
                                    <p:cond delay="0"/>
                                  </p:stCondLst>
                                  <p:iterate type="wd">
                                    <p:tmPct val="10000"/>
                                  </p:iterate>
                                  <p:childTnLst>
                                    <p:set>
                                      <p:cBhvr>
                                        <p:cTn id="152" dur="1" fill="hold">
                                          <p:stCondLst>
                                            <p:cond delay="0"/>
                                          </p:stCondLst>
                                        </p:cTn>
                                        <p:tgtEl>
                                          <p:spTgt spid="352285"/>
                                        </p:tgtEl>
                                        <p:attrNameLst>
                                          <p:attrName>style.visibility</p:attrName>
                                        </p:attrNameLst>
                                      </p:cBhvr>
                                      <p:to>
                                        <p:strVal val="visible"/>
                                      </p:to>
                                    </p:set>
                                    <p:animEffect transition="in" filter="wipe(left)">
                                      <p:cBhvr>
                                        <p:cTn id="153" dur="500"/>
                                        <p:tgtEl>
                                          <p:spTgt spid="352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autoUpdateAnimBg="0"/>
      <p:bldP spid="352260" grpId="0" build="p" autoUpdateAnimBg="0"/>
      <p:bldP spid="352262" grpId="0" build="p" autoUpdateAnimBg="0"/>
      <p:bldP spid="352268" grpId="0" build="p" autoUpdateAnimBg="0"/>
      <p:bldP spid="352271" grpId="0" build="p" autoUpdateAnimBg="0"/>
      <p:bldP spid="352275" grpId="0" build="p" autoUpdateAnimBg="0"/>
      <p:bldP spid="352279" grpId="0" build="p" autoUpdateAnimBg="0"/>
      <p:bldP spid="352280"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Monday, June 27,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457200" y="762000"/>
            <a:ext cx="8382000" cy="5334000"/>
          </a:xfrm>
        </p:spPr>
        <p:txBody>
          <a:bodyPr/>
          <a:lstStyle/>
          <a:p>
            <a:pPr>
              <a:lnSpc>
                <a:spcPct val="90000"/>
              </a:lnSpc>
            </a:pPr>
            <a:r>
              <a:rPr lang="en-US" sz="3600" dirty="0" smtClean="0"/>
              <a:t>Quiz #3 tomorrow, Wednesday, June 29</a:t>
            </a:r>
          </a:p>
          <a:p>
            <a:pPr lvl="1">
              <a:lnSpc>
                <a:spcPct val="90000"/>
              </a:lnSpc>
            </a:pPr>
            <a:r>
              <a:rPr lang="en-US" dirty="0" smtClean="0"/>
              <a:t>Beginning of the class</a:t>
            </a:r>
          </a:p>
          <a:p>
            <a:pPr lvl="1">
              <a:lnSpc>
                <a:spcPct val="90000"/>
              </a:lnSpc>
            </a:pPr>
            <a:r>
              <a:rPr lang="en-US" dirty="0" smtClean="0"/>
              <a:t>Covers CH8.1 through what we learn tomorrow, Tuesday, June 28</a:t>
            </a:r>
          </a:p>
          <a:p>
            <a:pPr>
              <a:lnSpc>
                <a:spcPct val="90000"/>
              </a:lnSpc>
            </a:pPr>
            <a:r>
              <a:rPr lang="en-US" sz="3600" dirty="0" smtClean="0"/>
              <a:t>Mid-term grade discussions</a:t>
            </a:r>
          </a:p>
          <a:p>
            <a:pPr lvl="1">
              <a:lnSpc>
                <a:spcPct val="90000"/>
              </a:lnSpc>
            </a:pPr>
            <a:r>
              <a:rPr lang="en-US" dirty="0" smtClean="0"/>
              <a:t>Second half of the class</a:t>
            </a:r>
          </a:p>
          <a:p>
            <a:pPr lvl="1">
              <a:lnSpc>
                <a:spcPct val="90000"/>
              </a:lnSpc>
            </a:pPr>
            <a:r>
              <a:rPr lang="en-US" dirty="0" smtClean="0"/>
              <a:t>I strongly urge you all to come and discuss your grades</a:t>
            </a:r>
          </a:p>
          <a:p>
            <a:pPr>
              <a:lnSpc>
                <a:spcPct val="90000"/>
              </a:lnSpc>
            </a:pPr>
            <a:r>
              <a:rPr lang="en-US" dirty="0" smtClean="0"/>
              <a:t>Bring your special projects to the grade discussion if you haven’t already submitted</a:t>
            </a:r>
          </a:p>
          <a:p>
            <a:pPr lvl="1">
              <a:lnSpc>
                <a:spcPct val="90000"/>
              </a:lnSpc>
            </a:pPr>
            <a:endParaRPr lang="en-US" dirty="0"/>
          </a:p>
        </p:txBody>
      </p:sp>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left)">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left)">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left)">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left)">
                                      <p:cBhvr>
                                        <p:cTn id="22" dur="500"/>
                                        <p:tgtEl>
                                          <p:spTgt spid="921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92163">
                                            <p:txEl>
                                              <p:pRg st="4" end="4"/>
                                            </p:txEl>
                                          </p:spTgt>
                                        </p:tgtEl>
                                        <p:attrNameLst>
                                          <p:attrName>style.visibility</p:attrName>
                                        </p:attrNameLst>
                                      </p:cBhvr>
                                      <p:to>
                                        <p:strVal val="visible"/>
                                      </p:to>
                                    </p:set>
                                    <p:animEffect transition="in" filter="wipe(left)">
                                      <p:cBhvr>
                                        <p:cTn id="27" dur="500"/>
                                        <p:tgtEl>
                                          <p:spTgt spid="921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2163">
                                            <p:txEl>
                                              <p:pRg st="5" end="5"/>
                                            </p:txEl>
                                          </p:spTgt>
                                        </p:tgtEl>
                                        <p:attrNameLst>
                                          <p:attrName>style.visibility</p:attrName>
                                        </p:attrNameLst>
                                      </p:cBhvr>
                                      <p:to>
                                        <p:strVal val="visible"/>
                                      </p:to>
                                    </p:set>
                                    <p:animEffect transition="in" filter="wipe(left)">
                                      <p:cBhvr>
                                        <p:cTn id="32" dur="500"/>
                                        <p:tgtEl>
                                          <p:spTgt spid="921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2163">
                                            <p:txEl>
                                              <p:pRg st="6" end="6"/>
                                            </p:txEl>
                                          </p:spTgt>
                                        </p:tgtEl>
                                        <p:attrNameLst>
                                          <p:attrName>style.visibility</p:attrName>
                                        </p:attrNameLst>
                                      </p:cBhvr>
                                      <p:to>
                                        <p:strVal val="visible"/>
                                      </p:to>
                                    </p:set>
                                    <p:animEffect transition="in" filter="wipe(left)">
                                      <p:cBhvr>
                                        <p:cTn id="37" dur="500"/>
                                        <p:tgtEl>
                                          <p:spTgt spid="921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2" name="Date Placeholder 3"/>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23563"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3564" name="Slide Number Placeholder 5"/>
          <p:cNvSpPr>
            <a:spLocks noGrp="1"/>
          </p:cNvSpPr>
          <p:nvPr>
            <p:ph type="sldNum" sz="quarter" idx="12"/>
          </p:nvPr>
        </p:nvSpPr>
        <p:spPr>
          <a:noFill/>
        </p:spPr>
        <p:txBody>
          <a:bodyPr/>
          <a:lstStyle/>
          <a:p>
            <a:fld id="{92B6AC3F-AC9B-CD4D-867F-C0AB489A96D6}" type="slidenum">
              <a:rPr lang="en-US"/>
              <a:pPr/>
              <a:t>3</a:t>
            </a:fld>
            <a:endParaRPr lang="en-US"/>
          </a:p>
        </p:txBody>
      </p:sp>
      <p:sp>
        <p:nvSpPr>
          <p:cNvPr id="755714" name="Rectangle 2"/>
          <p:cNvSpPr>
            <a:spLocks noChangeArrowheads="1"/>
          </p:cNvSpPr>
          <p:nvPr/>
        </p:nvSpPr>
        <p:spPr bwMode="auto">
          <a:xfrm>
            <a:off x="7010400" y="2971800"/>
            <a:ext cx="14478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23566" name="Rectangle 3"/>
          <p:cNvSpPr>
            <a:spLocks noGrp="1" noChangeArrowheads="1"/>
          </p:cNvSpPr>
          <p:nvPr>
            <p:ph type="title"/>
          </p:nvPr>
        </p:nvSpPr>
        <p:spPr>
          <a:xfrm>
            <a:off x="685800" y="228600"/>
            <a:ext cx="7772400" cy="533400"/>
          </a:xfrm>
        </p:spPr>
        <p:txBody>
          <a:bodyPr/>
          <a:lstStyle/>
          <a:p>
            <a:r>
              <a:rPr lang="en-US" sz="3600"/>
              <a:t>Linear Momentum</a:t>
            </a:r>
          </a:p>
        </p:txBody>
      </p:sp>
      <p:sp>
        <p:nvSpPr>
          <p:cNvPr id="755716" name="Text Box 4"/>
          <p:cNvSpPr txBox="1">
            <a:spLocks noChangeArrowheads="1"/>
          </p:cNvSpPr>
          <p:nvPr/>
        </p:nvSpPr>
        <p:spPr bwMode="auto">
          <a:xfrm>
            <a:off x="381000" y="685800"/>
            <a:ext cx="8458200" cy="1282700"/>
          </a:xfrm>
          <a:prstGeom prst="rect">
            <a:avLst/>
          </a:prstGeom>
          <a:noFill/>
          <a:ln w="28575">
            <a:no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The principle of energy conservation can be used to solve problems that are harder to solve just using Newton’s laws.   It is used to describe motion of an object or a system of objects.</a:t>
            </a:r>
          </a:p>
        </p:txBody>
      </p:sp>
      <p:sp>
        <p:nvSpPr>
          <p:cNvPr id="755717" name="Text Box 5"/>
          <p:cNvSpPr txBox="1">
            <a:spLocks noChangeArrowheads="1"/>
          </p:cNvSpPr>
          <p:nvPr/>
        </p:nvSpPr>
        <p:spPr bwMode="auto">
          <a:xfrm>
            <a:off x="381000" y="1981200"/>
            <a:ext cx="84582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A new concept of linear momentum can also be used to solve physical problems, especially the problems involving collisions of objects.</a:t>
            </a:r>
          </a:p>
        </p:txBody>
      </p:sp>
      <p:graphicFrame>
        <p:nvGraphicFramePr>
          <p:cNvPr id="755718" name="Object 2"/>
          <p:cNvGraphicFramePr>
            <a:graphicFrameLocks noChangeAspect="1"/>
          </p:cNvGraphicFramePr>
          <p:nvPr/>
        </p:nvGraphicFramePr>
        <p:xfrm>
          <a:off x="6954838" y="2855913"/>
          <a:ext cx="893762" cy="862012"/>
        </p:xfrm>
        <a:graphic>
          <a:graphicData uri="http://schemas.openxmlformats.org/presentationml/2006/ole">
            <p:oleObj spid="_x0000_s514050" name="Equation" r:id="rId3" imgW="266700" imgH="279400" progId="Equation.DSMT4">
              <p:embed/>
            </p:oleObj>
          </a:graphicData>
        </a:graphic>
      </p:graphicFrame>
      <p:sp>
        <p:nvSpPr>
          <p:cNvPr id="755719" name="Text Box 7"/>
          <p:cNvSpPr txBox="1">
            <a:spLocks noChangeArrowheads="1"/>
          </p:cNvSpPr>
          <p:nvPr/>
        </p:nvSpPr>
        <p:spPr bwMode="auto">
          <a:xfrm>
            <a:off x="381000" y="2743200"/>
            <a:ext cx="6400800" cy="946150"/>
          </a:xfrm>
          <a:prstGeom prst="rect">
            <a:avLst/>
          </a:prstGeom>
          <a:noFill/>
          <a:ln w="28575">
            <a:noFill/>
            <a:miter lim="800000"/>
            <a:headEnd/>
            <a:tailEnd/>
          </a:ln>
        </p:spPr>
        <p:txBody>
          <a:bodyPr>
            <a:prstTxWarp prst="textNoShape">
              <a:avLst/>
            </a:prstTxWarp>
            <a:spAutoFit/>
          </a:bodyPr>
          <a:lstStyle/>
          <a:p>
            <a:pPr>
              <a:spcBef>
                <a:spcPct val="20000"/>
              </a:spcBef>
            </a:pPr>
            <a:r>
              <a:rPr lang="en-US" sz="2800" dirty="0">
                <a:solidFill>
                  <a:schemeClr val="accent2"/>
                </a:solidFill>
                <a:latin typeface="Monotype Corsiva" charset="0"/>
              </a:rPr>
              <a:t>Linear momentum of an object</a:t>
            </a:r>
            <a:r>
              <a:rPr lang="en-US" sz="2800" dirty="0" smtClean="0">
                <a:solidFill>
                  <a:schemeClr val="accent2"/>
                </a:solidFill>
                <a:latin typeface="Monotype Corsiva" charset="0"/>
              </a:rPr>
              <a:t> of mass </a:t>
            </a:r>
            <a:r>
              <a:rPr lang="en-US" sz="2800" dirty="0" err="1" smtClean="0">
                <a:solidFill>
                  <a:schemeClr val="accent2"/>
                </a:solidFill>
                <a:latin typeface="Monotype Corsiva" charset="0"/>
              </a:rPr>
              <a:t>m</a:t>
            </a:r>
            <a:r>
              <a:rPr lang="en-US" sz="2800" dirty="0" smtClean="0">
                <a:solidFill>
                  <a:schemeClr val="accent2"/>
                </a:solidFill>
                <a:latin typeface="Monotype Corsiva" charset="0"/>
              </a:rPr>
              <a:t> moving </a:t>
            </a:r>
            <a:r>
              <a:rPr lang="en-US" sz="2800" dirty="0">
                <a:solidFill>
                  <a:schemeClr val="accent2"/>
                </a:solidFill>
                <a:latin typeface="Monotype Corsiva" charset="0"/>
              </a:rPr>
              <a:t>at the velocity</a:t>
            </a:r>
            <a:r>
              <a:rPr lang="en-US" sz="2800" dirty="0" smtClean="0">
                <a:solidFill>
                  <a:schemeClr val="accent2"/>
                </a:solidFill>
                <a:latin typeface="Monotype Corsiva" charset="0"/>
              </a:rPr>
              <a:t> </a:t>
            </a:r>
            <a:r>
              <a:rPr lang="en-US" sz="2800" b="1" dirty="0" err="1" smtClean="0">
                <a:solidFill>
                  <a:schemeClr val="accent2"/>
                </a:solidFill>
                <a:latin typeface="Times New Roman"/>
                <a:cs typeface="Times New Roman"/>
              </a:rPr>
              <a:t>v</a:t>
            </a:r>
            <a:r>
              <a:rPr lang="en-US" sz="2800" b="1" dirty="0" smtClean="0">
                <a:solidFill>
                  <a:schemeClr val="accent2"/>
                </a:solidFill>
                <a:latin typeface="Monotype Corsiva" charset="0"/>
              </a:rPr>
              <a:t> </a:t>
            </a:r>
            <a:r>
              <a:rPr lang="en-US" sz="2800" dirty="0">
                <a:solidFill>
                  <a:schemeClr val="accent2"/>
                </a:solidFill>
                <a:latin typeface="Monotype Corsiva" charset="0"/>
              </a:rPr>
              <a:t>is defined as </a:t>
            </a:r>
          </a:p>
        </p:txBody>
      </p:sp>
      <p:sp>
        <p:nvSpPr>
          <p:cNvPr id="755720" name="Text Box 8"/>
          <p:cNvSpPr txBox="1">
            <a:spLocks noChangeArrowheads="1"/>
          </p:cNvSpPr>
          <p:nvPr/>
        </p:nvSpPr>
        <p:spPr bwMode="auto">
          <a:xfrm>
            <a:off x="381000" y="3857625"/>
            <a:ext cx="3276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can you tell from this definition about momentum?</a:t>
            </a:r>
          </a:p>
        </p:txBody>
      </p:sp>
      <p:sp>
        <p:nvSpPr>
          <p:cNvPr id="755721" name="Text Box 9"/>
          <p:cNvSpPr txBox="1">
            <a:spLocks noChangeArrowheads="1"/>
          </p:cNvSpPr>
          <p:nvPr/>
        </p:nvSpPr>
        <p:spPr bwMode="auto">
          <a:xfrm>
            <a:off x="381000" y="5229225"/>
            <a:ext cx="3429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else can use see from the definition?  Do you see force?</a:t>
            </a:r>
            <a:endParaRPr lang="en-US" sz="2200">
              <a:solidFill>
                <a:srgbClr val="FF0000"/>
              </a:solidFill>
              <a:latin typeface="Arial Narrow" charset="0"/>
            </a:endParaRPr>
          </a:p>
        </p:txBody>
      </p:sp>
      <p:sp>
        <p:nvSpPr>
          <p:cNvPr id="755722" name="Text Box 10"/>
          <p:cNvSpPr txBox="1">
            <a:spLocks noChangeArrowheads="1"/>
          </p:cNvSpPr>
          <p:nvPr/>
        </p:nvSpPr>
        <p:spPr bwMode="auto">
          <a:xfrm>
            <a:off x="4114800" y="5213350"/>
            <a:ext cx="47244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change of momentum in a given time interval</a:t>
            </a:r>
          </a:p>
        </p:txBody>
      </p:sp>
      <p:graphicFrame>
        <p:nvGraphicFramePr>
          <p:cNvPr id="755723" name="Object 3"/>
          <p:cNvGraphicFramePr>
            <a:graphicFrameLocks noChangeAspect="1"/>
          </p:cNvGraphicFramePr>
          <p:nvPr/>
        </p:nvGraphicFramePr>
        <p:xfrm>
          <a:off x="4029075" y="5751513"/>
          <a:ext cx="598488" cy="574675"/>
        </p:xfrm>
        <a:graphic>
          <a:graphicData uri="http://schemas.openxmlformats.org/presentationml/2006/ole">
            <p:oleObj spid="_x0000_s514051" name="Equation" r:id="rId4" imgW="368280" imgH="393480" progId="Equation.DSMT4">
              <p:embed/>
            </p:oleObj>
          </a:graphicData>
        </a:graphic>
      </p:graphicFrame>
      <p:graphicFrame>
        <p:nvGraphicFramePr>
          <p:cNvPr id="755724" name="Object 4"/>
          <p:cNvGraphicFramePr>
            <a:graphicFrameLocks noChangeAspect="1"/>
          </p:cNvGraphicFramePr>
          <p:nvPr/>
        </p:nvGraphicFramePr>
        <p:xfrm>
          <a:off x="4648200" y="5751513"/>
          <a:ext cx="1217613" cy="574675"/>
        </p:xfrm>
        <a:graphic>
          <a:graphicData uri="http://schemas.openxmlformats.org/presentationml/2006/ole">
            <p:oleObj spid="_x0000_s514052" name="Equation" r:id="rId5" imgW="749160" imgH="393480" progId="Equation.DSMT4">
              <p:embed/>
            </p:oleObj>
          </a:graphicData>
        </a:graphic>
      </p:graphicFrame>
      <p:graphicFrame>
        <p:nvGraphicFramePr>
          <p:cNvPr id="755725" name="Object 5"/>
          <p:cNvGraphicFramePr>
            <a:graphicFrameLocks noChangeAspect="1"/>
          </p:cNvGraphicFramePr>
          <p:nvPr/>
        </p:nvGraphicFramePr>
        <p:xfrm>
          <a:off x="5943600" y="5724525"/>
          <a:ext cx="1258888" cy="611188"/>
        </p:xfrm>
        <a:graphic>
          <a:graphicData uri="http://schemas.openxmlformats.org/presentationml/2006/ole">
            <p:oleObj spid="_x0000_s514053" name="Equation" r:id="rId6" imgW="774360" imgH="419040" progId="Equation.DSMT4">
              <p:embed/>
            </p:oleObj>
          </a:graphicData>
        </a:graphic>
      </p:graphicFrame>
      <p:graphicFrame>
        <p:nvGraphicFramePr>
          <p:cNvPr id="755726" name="Object 6"/>
          <p:cNvGraphicFramePr>
            <a:graphicFrameLocks noChangeAspect="1"/>
          </p:cNvGraphicFramePr>
          <p:nvPr/>
        </p:nvGraphicFramePr>
        <p:xfrm>
          <a:off x="7239000" y="5751513"/>
          <a:ext cx="804863" cy="574675"/>
        </p:xfrm>
        <a:graphic>
          <a:graphicData uri="http://schemas.openxmlformats.org/presentationml/2006/ole">
            <p:oleObj spid="_x0000_s514054" name="Equation" r:id="rId7" imgW="495000" imgH="393480" progId="Equation.DSMT4">
              <p:embed/>
            </p:oleObj>
          </a:graphicData>
        </a:graphic>
      </p:graphicFrame>
      <p:graphicFrame>
        <p:nvGraphicFramePr>
          <p:cNvPr id="755727" name="Object 7"/>
          <p:cNvGraphicFramePr>
            <a:graphicFrameLocks noChangeAspect="1"/>
          </p:cNvGraphicFramePr>
          <p:nvPr/>
        </p:nvGraphicFramePr>
        <p:xfrm>
          <a:off x="8510588" y="5876925"/>
          <a:ext cx="557212" cy="388938"/>
        </p:xfrm>
        <a:graphic>
          <a:graphicData uri="http://schemas.openxmlformats.org/presentationml/2006/ole">
            <p:oleObj spid="_x0000_s514055" name="Equation" r:id="rId8" imgW="342720" imgH="266400" progId="Equation.DSMT4">
              <p:embed/>
            </p:oleObj>
          </a:graphicData>
        </a:graphic>
      </p:graphicFrame>
      <p:graphicFrame>
        <p:nvGraphicFramePr>
          <p:cNvPr id="755728" name="Object 8"/>
          <p:cNvGraphicFramePr>
            <a:graphicFrameLocks noChangeAspect="1"/>
          </p:cNvGraphicFramePr>
          <p:nvPr/>
        </p:nvGraphicFramePr>
        <p:xfrm>
          <a:off x="7956550" y="5867400"/>
          <a:ext cx="577850" cy="333375"/>
        </p:xfrm>
        <a:graphic>
          <a:graphicData uri="http://schemas.openxmlformats.org/presentationml/2006/ole">
            <p:oleObj spid="_x0000_s514056" name="Equation" r:id="rId9" imgW="355320" imgH="228600" progId="Equation.DSMT4">
              <p:embed/>
            </p:oleObj>
          </a:graphicData>
        </a:graphic>
      </p:graphicFrame>
      <p:sp>
        <p:nvSpPr>
          <p:cNvPr id="755729" name="Rectangle 17"/>
          <p:cNvSpPr>
            <a:spLocks noGrp="1" noChangeArrowheads="1"/>
          </p:cNvSpPr>
          <p:nvPr>
            <p:ph type="body" idx="1"/>
          </p:nvPr>
        </p:nvSpPr>
        <p:spPr>
          <a:xfrm>
            <a:off x="4038600" y="3810000"/>
            <a:ext cx="4800600" cy="1143000"/>
          </a:xfrm>
          <a:solidFill>
            <a:srgbClr val="FFFFCC"/>
          </a:solidFill>
        </p:spPr>
        <p:txBody>
          <a:bodyPr/>
          <a:lstStyle/>
          <a:p>
            <a:pPr marL="609600" indent="-609600">
              <a:lnSpc>
                <a:spcPct val="80000"/>
              </a:lnSpc>
              <a:buFontTx/>
              <a:buAutoNum type="arabicPeriod"/>
            </a:pPr>
            <a:r>
              <a:rPr lang="en-US" sz="1800">
                <a:solidFill>
                  <a:srgbClr val="A50021"/>
                </a:solidFill>
                <a:latin typeface="Monotype Corsiva" charset="0"/>
              </a:rPr>
              <a:t>Momentum is a vector quantity.</a:t>
            </a:r>
          </a:p>
          <a:p>
            <a:pPr marL="609600" indent="-609600">
              <a:lnSpc>
                <a:spcPct val="80000"/>
              </a:lnSpc>
              <a:buFontTx/>
              <a:buAutoNum type="arabicPeriod"/>
            </a:pPr>
            <a:r>
              <a:rPr lang="en-US" sz="1800">
                <a:solidFill>
                  <a:srgbClr val="A50021"/>
                </a:solidFill>
                <a:latin typeface="Monotype Corsiva" charset="0"/>
              </a:rPr>
              <a:t>The heavier the object the higher the momentum</a:t>
            </a:r>
          </a:p>
          <a:p>
            <a:pPr marL="609600" indent="-609600">
              <a:lnSpc>
                <a:spcPct val="80000"/>
              </a:lnSpc>
              <a:buFontTx/>
              <a:buAutoNum type="arabicPeriod"/>
            </a:pPr>
            <a:r>
              <a:rPr lang="en-US" sz="1800">
                <a:solidFill>
                  <a:srgbClr val="A50021"/>
                </a:solidFill>
                <a:latin typeface="Monotype Corsiva" charset="0"/>
              </a:rPr>
              <a:t>The higher the velocity the higher the momentum</a:t>
            </a:r>
          </a:p>
          <a:p>
            <a:pPr marL="609600" indent="-609600">
              <a:lnSpc>
                <a:spcPct val="80000"/>
              </a:lnSpc>
              <a:buFontTx/>
              <a:buAutoNum type="arabicPeriod"/>
            </a:pPr>
            <a:r>
              <a:rPr lang="en-US" sz="1800">
                <a:solidFill>
                  <a:srgbClr val="A50021"/>
                </a:solidFill>
                <a:latin typeface="Monotype Corsiva" charset="0"/>
              </a:rPr>
              <a:t>Its unit is kg.m/s </a:t>
            </a:r>
          </a:p>
        </p:txBody>
      </p:sp>
      <p:graphicFrame>
        <p:nvGraphicFramePr>
          <p:cNvPr id="755730" name="Object 9"/>
          <p:cNvGraphicFramePr>
            <a:graphicFrameLocks noChangeAspect="1"/>
          </p:cNvGraphicFramePr>
          <p:nvPr/>
        </p:nvGraphicFramePr>
        <p:xfrm>
          <a:off x="7716838" y="2952750"/>
          <a:ext cx="765175" cy="704850"/>
        </p:xfrm>
        <a:graphic>
          <a:graphicData uri="http://schemas.openxmlformats.org/presentationml/2006/ole">
            <p:oleObj spid="_x0000_s514057" name="Equation" r:id="rId10" imgW="2286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55716">
                                            <p:txEl>
                                              <p:pRg st="0" end="0"/>
                                            </p:txEl>
                                          </p:spTgt>
                                        </p:tgtEl>
                                        <p:attrNameLst>
                                          <p:attrName>style.visibility</p:attrName>
                                        </p:attrNameLst>
                                      </p:cBhvr>
                                      <p:to>
                                        <p:strVal val="visible"/>
                                      </p:to>
                                    </p:set>
                                    <p:animEffect transition="in" filter="wipe(left)">
                                      <p:cBhvr>
                                        <p:cTn id="7" dur="500"/>
                                        <p:tgtEl>
                                          <p:spTgt spid="7557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55717"/>
                                        </p:tgtEl>
                                        <p:attrNameLst>
                                          <p:attrName>style.visibility</p:attrName>
                                        </p:attrNameLst>
                                      </p:cBhvr>
                                      <p:to>
                                        <p:strVal val="visible"/>
                                      </p:to>
                                    </p:set>
                                    <p:animEffect transition="in" filter="wipe(left)">
                                      <p:cBhvr>
                                        <p:cTn id="12" dur="500"/>
                                        <p:tgtEl>
                                          <p:spTgt spid="7557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55719">
                                            <p:txEl>
                                              <p:pRg st="0" end="0"/>
                                            </p:txEl>
                                          </p:spTgt>
                                        </p:tgtEl>
                                        <p:attrNameLst>
                                          <p:attrName>style.visibility</p:attrName>
                                        </p:attrNameLst>
                                      </p:cBhvr>
                                      <p:to>
                                        <p:strVal val="visible"/>
                                      </p:to>
                                    </p:set>
                                    <p:animEffect transition="in" filter="wipe(left)">
                                      <p:cBhvr>
                                        <p:cTn id="17" dur="500"/>
                                        <p:tgtEl>
                                          <p:spTgt spid="7557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755718"/>
                                        </p:tgtEl>
                                        <p:attrNameLst>
                                          <p:attrName>style.visibility</p:attrName>
                                        </p:attrNameLst>
                                      </p:cBhvr>
                                      <p:to>
                                        <p:strVal val="visible"/>
                                      </p:to>
                                    </p:set>
                                    <p:animEffect transition="in" filter="wipe(left)">
                                      <p:cBhvr>
                                        <p:cTn id="22" dur="500"/>
                                        <p:tgtEl>
                                          <p:spTgt spid="7557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755730"/>
                                        </p:tgtEl>
                                        <p:attrNameLst>
                                          <p:attrName>style.visibility</p:attrName>
                                        </p:attrNameLst>
                                      </p:cBhvr>
                                      <p:to>
                                        <p:strVal val="visible"/>
                                      </p:to>
                                    </p:set>
                                    <p:animEffect transition="in" filter="wipe(left)">
                                      <p:cBhvr>
                                        <p:cTn id="27" dur="500"/>
                                        <p:tgtEl>
                                          <p:spTgt spid="755730"/>
                                        </p:tgtEl>
                                      </p:cBhvr>
                                    </p:animEffect>
                                  </p:childTnLst>
                                </p:cTn>
                              </p:par>
                            </p:childTnLst>
                          </p:cTn>
                        </p:par>
                        <p:par>
                          <p:cTn id="28" fill="hold">
                            <p:stCondLst>
                              <p:cond delay="500"/>
                            </p:stCondLst>
                            <p:childTnLst>
                              <p:par>
                                <p:cTn id="29" presetID="53" presetClass="entr" presetSubtype="0" fill="hold" grpId="0" nodeType="afterEffect">
                                  <p:stCondLst>
                                    <p:cond delay="0"/>
                                  </p:stCondLst>
                                  <p:iterate type="wd">
                                    <p:tmPct val="10000"/>
                                  </p:iterate>
                                  <p:childTnLst>
                                    <p:set>
                                      <p:cBhvr>
                                        <p:cTn id="30" dur="1" fill="hold">
                                          <p:stCondLst>
                                            <p:cond delay="0"/>
                                          </p:stCondLst>
                                        </p:cTn>
                                        <p:tgtEl>
                                          <p:spTgt spid="755714"/>
                                        </p:tgtEl>
                                        <p:attrNameLst>
                                          <p:attrName>style.visibility</p:attrName>
                                        </p:attrNameLst>
                                      </p:cBhvr>
                                      <p:to>
                                        <p:strVal val="visible"/>
                                      </p:to>
                                    </p:set>
                                    <p:anim calcmode="lin" valueType="num">
                                      <p:cBhvr>
                                        <p:cTn id="31" dur="500" fill="hold"/>
                                        <p:tgtEl>
                                          <p:spTgt spid="755714"/>
                                        </p:tgtEl>
                                        <p:attrNameLst>
                                          <p:attrName>ppt_w</p:attrName>
                                        </p:attrNameLst>
                                      </p:cBhvr>
                                      <p:tavLst>
                                        <p:tav tm="0">
                                          <p:val>
                                            <p:fltVal val="0"/>
                                          </p:val>
                                        </p:tav>
                                        <p:tav tm="100000">
                                          <p:val>
                                            <p:strVal val="#ppt_w"/>
                                          </p:val>
                                        </p:tav>
                                      </p:tavLst>
                                    </p:anim>
                                    <p:anim calcmode="lin" valueType="num">
                                      <p:cBhvr>
                                        <p:cTn id="32" dur="500" fill="hold"/>
                                        <p:tgtEl>
                                          <p:spTgt spid="755714"/>
                                        </p:tgtEl>
                                        <p:attrNameLst>
                                          <p:attrName>ppt_h</p:attrName>
                                        </p:attrNameLst>
                                      </p:cBhvr>
                                      <p:tavLst>
                                        <p:tav tm="0">
                                          <p:val>
                                            <p:fltVal val="0"/>
                                          </p:val>
                                        </p:tav>
                                        <p:tav tm="100000">
                                          <p:val>
                                            <p:strVal val="#ppt_h"/>
                                          </p:val>
                                        </p:tav>
                                      </p:tavLst>
                                    </p:anim>
                                    <p:animEffect transition="in" filter="fade">
                                      <p:cBhvr>
                                        <p:cTn id="33" dur="500"/>
                                        <p:tgtEl>
                                          <p:spTgt spid="75571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755720"/>
                                        </p:tgtEl>
                                        <p:attrNameLst>
                                          <p:attrName>style.visibility</p:attrName>
                                        </p:attrNameLst>
                                      </p:cBhvr>
                                      <p:to>
                                        <p:strVal val="visible"/>
                                      </p:to>
                                    </p:set>
                                    <p:animEffect transition="in" filter="wipe(left)">
                                      <p:cBhvr>
                                        <p:cTn id="38" dur="500"/>
                                        <p:tgtEl>
                                          <p:spTgt spid="7557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755729">
                                            <p:txEl>
                                              <p:pRg st="0" end="0"/>
                                            </p:txEl>
                                          </p:spTgt>
                                        </p:tgtEl>
                                        <p:attrNameLst>
                                          <p:attrName>style.visibility</p:attrName>
                                        </p:attrNameLst>
                                      </p:cBhvr>
                                      <p:to>
                                        <p:strVal val="visible"/>
                                      </p:to>
                                    </p:set>
                                    <p:animEffect transition="in" filter="wipe(left)">
                                      <p:cBhvr>
                                        <p:cTn id="43" dur="500"/>
                                        <p:tgtEl>
                                          <p:spTgt spid="755729">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755729">
                                            <p:txEl>
                                              <p:pRg st="1" end="1"/>
                                            </p:txEl>
                                          </p:spTgt>
                                        </p:tgtEl>
                                        <p:attrNameLst>
                                          <p:attrName>style.visibility</p:attrName>
                                        </p:attrNameLst>
                                      </p:cBhvr>
                                      <p:to>
                                        <p:strVal val="visible"/>
                                      </p:to>
                                    </p:set>
                                    <p:animEffect transition="in" filter="wipe(left)">
                                      <p:cBhvr>
                                        <p:cTn id="48" dur="500"/>
                                        <p:tgtEl>
                                          <p:spTgt spid="755729">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755729">
                                            <p:txEl>
                                              <p:pRg st="2" end="2"/>
                                            </p:txEl>
                                          </p:spTgt>
                                        </p:tgtEl>
                                        <p:attrNameLst>
                                          <p:attrName>style.visibility</p:attrName>
                                        </p:attrNameLst>
                                      </p:cBhvr>
                                      <p:to>
                                        <p:strVal val="visible"/>
                                      </p:to>
                                    </p:set>
                                    <p:animEffect transition="in" filter="wipe(left)">
                                      <p:cBhvr>
                                        <p:cTn id="53" dur="500"/>
                                        <p:tgtEl>
                                          <p:spTgt spid="755729">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755729">
                                            <p:txEl>
                                              <p:pRg st="3" end="3"/>
                                            </p:txEl>
                                          </p:spTgt>
                                        </p:tgtEl>
                                        <p:attrNameLst>
                                          <p:attrName>style.visibility</p:attrName>
                                        </p:attrNameLst>
                                      </p:cBhvr>
                                      <p:to>
                                        <p:strVal val="visible"/>
                                      </p:to>
                                    </p:set>
                                    <p:animEffect transition="in" filter="wipe(left)">
                                      <p:cBhvr>
                                        <p:cTn id="58" dur="500"/>
                                        <p:tgtEl>
                                          <p:spTgt spid="755729">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755721"/>
                                        </p:tgtEl>
                                        <p:attrNameLst>
                                          <p:attrName>style.visibility</p:attrName>
                                        </p:attrNameLst>
                                      </p:cBhvr>
                                      <p:to>
                                        <p:strVal val="visible"/>
                                      </p:to>
                                    </p:set>
                                    <p:animEffect transition="in" filter="wipe(left)">
                                      <p:cBhvr>
                                        <p:cTn id="63" dur="500"/>
                                        <p:tgtEl>
                                          <p:spTgt spid="75572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755722"/>
                                        </p:tgtEl>
                                        <p:attrNameLst>
                                          <p:attrName>style.visibility</p:attrName>
                                        </p:attrNameLst>
                                      </p:cBhvr>
                                      <p:to>
                                        <p:strVal val="visible"/>
                                      </p:to>
                                    </p:set>
                                    <p:animEffect transition="in" filter="wipe(left)">
                                      <p:cBhvr>
                                        <p:cTn id="68" dur="500"/>
                                        <p:tgtEl>
                                          <p:spTgt spid="75572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755723"/>
                                        </p:tgtEl>
                                        <p:attrNameLst>
                                          <p:attrName>style.visibility</p:attrName>
                                        </p:attrNameLst>
                                      </p:cBhvr>
                                      <p:to>
                                        <p:strVal val="visible"/>
                                      </p:to>
                                    </p:set>
                                    <p:animEffect transition="in" filter="wipe(left)">
                                      <p:cBhvr>
                                        <p:cTn id="73" dur="500"/>
                                        <p:tgtEl>
                                          <p:spTgt spid="75572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755724"/>
                                        </p:tgtEl>
                                        <p:attrNameLst>
                                          <p:attrName>style.visibility</p:attrName>
                                        </p:attrNameLst>
                                      </p:cBhvr>
                                      <p:to>
                                        <p:strVal val="visible"/>
                                      </p:to>
                                    </p:set>
                                    <p:animEffect transition="in" filter="wipe(left)">
                                      <p:cBhvr>
                                        <p:cTn id="78" dur="500"/>
                                        <p:tgtEl>
                                          <p:spTgt spid="755724"/>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755725"/>
                                        </p:tgtEl>
                                        <p:attrNameLst>
                                          <p:attrName>style.visibility</p:attrName>
                                        </p:attrNameLst>
                                      </p:cBhvr>
                                      <p:to>
                                        <p:strVal val="visible"/>
                                      </p:to>
                                    </p:set>
                                    <p:animEffect transition="in" filter="wipe(left)">
                                      <p:cBhvr>
                                        <p:cTn id="83" dur="500"/>
                                        <p:tgtEl>
                                          <p:spTgt spid="755725"/>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755726"/>
                                        </p:tgtEl>
                                        <p:attrNameLst>
                                          <p:attrName>style.visibility</p:attrName>
                                        </p:attrNameLst>
                                      </p:cBhvr>
                                      <p:to>
                                        <p:strVal val="visible"/>
                                      </p:to>
                                    </p:set>
                                    <p:animEffect transition="in" filter="wipe(left)">
                                      <p:cBhvr>
                                        <p:cTn id="88" dur="500"/>
                                        <p:tgtEl>
                                          <p:spTgt spid="755726"/>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755728"/>
                                        </p:tgtEl>
                                        <p:attrNameLst>
                                          <p:attrName>style.visibility</p:attrName>
                                        </p:attrNameLst>
                                      </p:cBhvr>
                                      <p:to>
                                        <p:strVal val="visible"/>
                                      </p:to>
                                    </p:set>
                                    <p:animEffect transition="in" filter="wipe(left)">
                                      <p:cBhvr>
                                        <p:cTn id="93" dur="500"/>
                                        <p:tgtEl>
                                          <p:spTgt spid="75572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755727"/>
                                        </p:tgtEl>
                                        <p:attrNameLst>
                                          <p:attrName>style.visibility</p:attrName>
                                        </p:attrNameLst>
                                      </p:cBhvr>
                                      <p:to>
                                        <p:strVal val="visible"/>
                                      </p:to>
                                    </p:set>
                                    <p:animEffect transition="in" filter="wipe(left)">
                                      <p:cBhvr>
                                        <p:cTn id="98" dur="500"/>
                                        <p:tgtEl>
                                          <p:spTgt spid="755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5714" grpId="0" animBg="1"/>
      <p:bldP spid="755716" grpId="0" build="p" autoUpdateAnimBg="0"/>
      <p:bldP spid="755717" grpId="0" animBg="1" autoUpdateAnimBg="0"/>
      <p:bldP spid="755719" grpId="0" build="p" autoUpdateAnimBg="0"/>
      <p:bldP spid="755720" grpId="0" animBg="1" autoUpdateAnimBg="0"/>
      <p:bldP spid="755721" grpId="0" animBg="1" autoUpdateAnimBg="0"/>
      <p:bldP spid="755722" grpId="0" animBg="1" autoUpdateAnimBg="0"/>
      <p:bldP spid="75572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83" name="Date Placeholder 3"/>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24584"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4585" name="Slide Number Placeholder 5"/>
          <p:cNvSpPr>
            <a:spLocks noGrp="1"/>
          </p:cNvSpPr>
          <p:nvPr>
            <p:ph type="sldNum" sz="quarter" idx="12"/>
          </p:nvPr>
        </p:nvSpPr>
        <p:spPr>
          <a:noFill/>
        </p:spPr>
        <p:txBody>
          <a:bodyPr/>
          <a:lstStyle/>
          <a:p>
            <a:fld id="{9BCED20C-91AD-BC4F-83FF-651CEB8076AA}" type="slidenum">
              <a:rPr lang="en-US"/>
              <a:pPr/>
              <a:t>4</a:t>
            </a:fld>
            <a:endParaRPr lang="en-US"/>
          </a:p>
        </p:txBody>
      </p:sp>
      <p:sp>
        <p:nvSpPr>
          <p:cNvPr id="24586" name="Rectangle 3"/>
          <p:cNvSpPr>
            <a:spLocks noGrp="1" noChangeArrowheads="1"/>
          </p:cNvSpPr>
          <p:nvPr>
            <p:ph type="title"/>
          </p:nvPr>
        </p:nvSpPr>
        <p:spPr>
          <a:xfrm>
            <a:off x="685800" y="228600"/>
            <a:ext cx="7772400" cy="533400"/>
          </a:xfrm>
        </p:spPr>
        <p:txBody>
          <a:bodyPr/>
          <a:lstStyle/>
          <a:p>
            <a:r>
              <a:rPr lang="en-US" sz="3600"/>
              <a:t>Linear Momentum and Forces</a:t>
            </a:r>
          </a:p>
        </p:txBody>
      </p:sp>
      <p:sp>
        <p:nvSpPr>
          <p:cNvPr id="756740" name="Text Box 4"/>
          <p:cNvSpPr txBox="1">
            <a:spLocks noChangeArrowheads="1"/>
          </p:cNvSpPr>
          <p:nvPr/>
        </p:nvSpPr>
        <p:spPr bwMode="auto">
          <a:xfrm>
            <a:off x="3581400" y="962025"/>
            <a:ext cx="5181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can we learn from this </a:t>
            </a:r>
            <a:r>
              <a:rPr lang="en-US" altLang="ko-KR" sz="2200">
                <a:solidFill>
                  <a:srgbClr val="FF0000"/>
                </a:solidFill>
                <a:latin typeface="Arial Narrow" charset="0"/>
                <a:ea typeface="Gulim" pitchFamily="34" charset="-127"/>
                <a:cs typeface="Gulim" pitchFamily="34" charset="-127"/>
              </a:rPr>
              <a:t>force</a:t>
            </a:r>
            <a:r>
              <a:rPr lang="en-US" sz="2200">
                <a:solidFill>
                  <a:srgbClr val="FF0000"/>
                </a:solidFill>
                <a:latin typeface="Arial Narrow" charset="0"/>
              </a:rPr>
              <a:t>-momentum relationship?</a:t>
            </a:r>
          </a:p>
        </p:txBody>
      </p:sp>
      <p:sp>
        <p:nvSpPr>
          <p:cNvPr id="756741" name="Text Box 5"/>
          <p:cNvSpPr txBox="1">
            <a:spLocks noChangeArrowheads="1"/>
          </p:cNvSpPr>
          <p:nvPr/>
        </p:nvSpPr>
        <p:spPr bwMode="auto">
          <a:xfrm>
            <a:off x="685800" y="4191000"/>
            <a:ext cx="32766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Something else we can do with this relationship.  What do you think it is?</a:t>
            </a:r>
          </a:p>
        </p:txBody>
      </p:sp>
      <p:graphicFrame>
        <p:nvGraphicFramePr>
          <p:cNvPr id="756742" name="Object 2"/>
          <p:cNvGraphicFramePr>
            <a:graphicFrameLocks noChangeAspect="1"/>
          </p:cNvGraphicFramePr>
          <p:nvPr/>
        </p:nvGraphicFramePr>
        <p:xfrm>
          <a:off x="457200" y="879475"/>
          <a:ext cx="2905125" cy="873125"/>
        </p:xfrm>
        <a:graphic>
          <a:graphicData uri="http://schemas.openxmlformats.org/presentationml/2006/ole">
            <p:oleObj spid="_x0000_s515074" name="Equation" r:id="rId3" imgW="1358900" imgH="457200" progId="Equation.DSMT4">
              <p:embed/>
            </p:oleObj>
          </a:graphicData>
        </a:graphic>
      </p:graphicFrame>
      <p:sp>
        <p:nvSpPr>
          <p:cNvPr id="756743" name="Text Box 7"/>
          <p:cNvSpPr txBox="1">
            <a:spLocks noChangeArrowheads="1"/>
          </p:cNvSpPr>
          <p:nvPr/>
        </p:nvSpPr>
        <p:spPr bwMode="auto">
          <a:xfrm>
            <a:off x="4343400" y="4191000"/>
            <a:ext cx="4114800" cy="112553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The relationship can be used to study the case where the mass changes as a function of time.</a:t>
            </a:r>
          </a:p>
        </p:txBody>
      </p:sp>
      <p:sp>
        <p:nvSpPr>
          <p:cNvPr id="756744" name="Text Box 8"/>
          <p:cNvSpPr txBox="1">
            <a:spLocks noChangeArrowheads="1"/>
          </p:cNvSpPr>
          <p:nvPr/>
        </p:nvSpPr>
        <p:spPr bwMode="auto">
          <a:xfrm>
            <a:off x="685800" y="5610225"/>
            <a:ext cx="23622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Can you think of a few cases like this?</a:t>
            </a:r>
          </a:p>
        </p:txBody>
      </p:sp>
      <p:sp>
        <p:nvSpPr>
          <p:cNvPr id="756745" name="Text Box 9"/>
          <p:cNvSpPr txBox="1">
            <a:spLocks noChangeArrowheads="1"/>
          </p:cNvSpPr>
          <p:nvPr/>
        </p:nvSpPr>
        <p:spPr bwMode="auto">
          <a:xfrm>
            <a:off x="3429000" y="6173788"/>
            <a:ext cx="2590800" cy="455612"/>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Motion of a meteorite</a:t>
            </a:r>
          </a:p>
        </p:txBody>
      </p:sp>
      <p:sp>
        <p:nvSpPr>
          <p:cNvPr id="756746" name="Text Box 10"/>
          <p:cNvSpPr txBox="1">
            <a:spLocks noChangeArrowheads="1"/>
          </p:cNvSpPr>
          <p:nvPr/>
        </p:nvSpPr>
        <p:spPr bwMode="auto">
          <a:xfrm>
            <a:off x="6172200" y="6172200"/>
            <a:ext cx="2133600" cy="455613"/>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Motion of a rocket </a:t>
            </a:r>
          </a:p>
        </p:txBody>
      </p:sp>
      <p:sp>
        <p:nvSpPr>
          <p:cNvPr id="756747" name="Rectangle 11"/>
          <p:cNvSpPr>
            <a:spLocks noGrp="1" noChangeArrowheads="1"/>
          </p:cNvSpPr>
          <p:nvPr>
            <p:ph type="body" idx="1"/>
          </p:nvPr>
        </p:nvSpPr>
        <p:spPr>
          <a:xfrm>
            <a:off x="685800" y="1905000"/>
            <a:ext cx="7772400" cy="2133600"/>
          </a:xfrm>
          <a:noFill/>
        </p:spPr>
        <p:txBody>
          <a:bodyPr/>
          <a:lstStyle/>
          <a:p>
            <a:pPr marL="609600" indent="-609600">
              <a:lnSpc>
                <a:spcPct val="90000"/>
              </a:lnSpc>
            </a:pPr>
            <a:r>
              <a:rPr lang="en-US" sz="2400"/>
              <a:t>The rate of the change of particle’s momentum is the same as the net force exerted on it.</a:t>
            </a:r>
          </a:p>
          <a:p>
            <a:pPr marL="609600" indent="-609600">
              <a:lnSpc>
                <a:spcPct val="90000"/>
              </a:lnSpc>
            </a:pPr>
            <a:r>
              <a:rPr lang="en-US" sz="2400"/>
              <a:t>When the net force is 0, the particle’s linear momentum is a constant as a function of time.</a:t>
            </a:r>
          </a:p>
          <a:p>
            <a:pPr marL="609600" indent="-609600">
              <a:lnSpc>
                <a:spcPct val="90000"/>
              </a:lnSpc>
            </a:pPr>
            <a:r>
              <a:rPr lang="en-US" sz="2400"/>
              <a:t>If a particle is isolated, the particle experiences no net force. Therefore its momentum does not change and is conserved.</a:t>
            </a:r>
            <a:endParaRPr lang="en-US"/>
          </a:p>
        </p:txBody>
      </p:sp>
      <p:graphicFrame>
        <p:nvGraphicFramePr>
          <p:cNvPr id="756748" name="Object 3"/>
          <p:cNvGraphicFramePr>
            <a:graphicFrameLocks noChangeAspect="1"/>
          </p:cNvGraphicFramePr>
          <p:nvPr/>
        </p:nvGraphicFramePr>
        <p:xfrm>
          <a:off x="4102100" y="5402263"/>
          <a:ext cx="1060450" cy="641350"/>
        </p:xfrm>
        <a:graphic>
          <a:graphicData uri="http://schemas.openxmlformats.org/presentationml/2006/ole">
            <p:oleObj spid="_x0000_s515075" name="Equation" r:id="rId4" imgW="685800" imgH="406400" progId="Equation.DSMT4">
              <p:embed/>
            </p:oleObj>
          </a:graphicData>
        </a:graphic>
      </p:graphicFrame>
      <p:graphicFrame>
        <p:nvGraphicFramePr>
          <p:cNvPr id="756749" name="Object 4"/>
          <p:cNvGraphicFramePr>
            <a:graphicFrameLocks noChangeAspect="1"/>
          </p:cNvGraphicFramePr>
          <p:nvPr/>
        </p:nvGraphicFramePr>
        <p:xfrm>
          <a:off x="5257800" y="5334000"/>
          <a:ext cx="941388" cy="698500"/>
        </p:xfrm>
        <a:graphic>
          <a:graphicData uri="http://schemas.openxmlformats.org/presentationml/2006/ole">
            <p:oleObj spid="_x0000_s515076" name="Equation" r:id="rId5" imgW="609600" imgH="444500" progId="Equation.DSMT4">
              <p:embed/>
            </p:oleObj>
          </a:graphicData>
        </a:graphic>
      </p:graphicFrame>
      <p:graphicFrame>
        <p:nvGraphicFramePr>
          <p:cNvPr id="756750" name="Object 5"/>
          <p:cNvGraphicFramePr>
            <a:graphicFrameLocks noChangeAspect="1"/>
          </p:cNvGraphicFramePr>
          <p:nvPr/>
        </p:nvGraphicFramePr>
        <p:xfrm>
          <a:off x="6216650" y="5381625"/>
          <a:ext cx="744538" cy="638175"/>
        </p:xfrm>
        <a:graphic>
          <a:graphicData uri="http://schemas.openxmlformats.org/presentationml/2006/ole">
            <p:oleObj spid="_x0000_s515077" name="Equation" r:id="rId6" imgW="482600" imgH="406400" progId="Equation.DSMT4">
              <p:embed/>
            </p:oleObj>
          </a:graphicData>
        </a:graphic>
      </p:graphicFrame>
      <p:graphicFrame>
        <p:nvGraphicFramePr>
          <p:cNvPr id="756751" name="Object 6"/>
          <p:cNvGraphicFramePr>
            <a:graphicFrameLocks noChangeAspect="1"/>
          </p:cNvGraphicFramePr>
          <p:nvPr/>
        </p:nvGraphicFramePr>
        <p:xfrm>
          <a:off x="7027863" y="5364163"/>
          <a:ext cx="706437" cy="641350"/>
        </p:xfrm>
        <a:graphic>
          <a:graphicData uri="http://schemas.openxmlformats.org/presentationml/2006/ole">
            <p:oleObj spid="_x0000_s515078" name="Equation" r:id="rId7" imgW="457200" imgH="4064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iterate type="wd">
                                    <p:tmPct val="10000"/>
                                  </p:iterate>
                                  <p:childTnLst>
                                    <p:set>
                                      <p:cBhvr>
                                        <p:cTn id="6" dur="1" fill="hold">
                                          <p:stCondLst>
                                            <p:cond delay="0"/>
                                          </p:stCondLst>
                                        </p:cTn>
                                        <p:tgtEl>
                                          <p:spTgt spid="756742"/>
                                        </p:tgtEl>
                                        <p:attrNameLst>
                                          <p:attrName>style.visibility</p:attrName>
                                        </p:attrNameLst>
                                      </p:cBhvr>
                                      <p:to>
                                        <p:strVal val="visible"/>
                                      </p:to>
                                    </p:set>
                                    <p:animEffect transition="in" filter="wipe(left)">
                                      <p:cBhvr>
                                        <p:cTn id="7" dur="500"/>
                                        <p:tgtEl>
                                          <p:spTgt spid="7567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56740"/>
                                        </p:tgtEl>
                                        <p:attrNameLst>
                                          <p:attrName>style.visibility</p:attrName>
                                        </p:attrNameLst>
                                      </p:cBhvr>
                                      <p:to>
                                        <p:strVal val="visible"/>
                                      </p:to>
                                    </p:set>
                                    <p:animEffect transition="in" filter="wipe(left)">
                                      <p:cBhvr>
                                        <p:cTn id="12" dur="500"/>
                                        <p:tgtEl>
                                          <p:spTgt spid="7567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56747">
                                            <p:txEl>
                                              <p:pRg st="0" end="0"/>
                                            </p:txEl>
                                          </p:spTgt>
                                        </p:tgtEl>
                                        <p:attrNameLst>
                                          <p:attrName>style.visibility</p:attrName>
                                        </p:attrNameLst>
                                      </p:cBhvr>
                                      <p:to>
                                        <p:strVal val="visible"/>
                                      </p:to>
                                    </p:set>
                                    <p:animEffect transition="in" filter="wipe(left)">
                                      <p:cBhvr>
                                        <p:cTn id="17" dur="500"/>
                                        <p:tgtEl>
                                          <p:spTgt spid="75674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56747">
                                            <p:txEl>
                                              <p:pRg st="1" end="1"/>
                                            </p:txEl>
                                          </p:spTgt>
                                        </p:tgtEl>
                                        <p:attrNameLst>
                                          <p:attrName>style.visibility</p:attrName>
                                        </p:attrNameLst>
                                      </p:cBhvr>
                                      <p:to>
                                        <p:strVal val="visible"/>
                                      </p:to>
                                    </p:set>
                                    <p:animEffect transition="in" filter="wipe(left)">
                                      <p:cBhvr>
                                        <p:cTn id="22" dur="500"/>
                                        <p:tgtEl>
                                          <p:spTgt spid="75674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756747">
                                            <p:txEl>
                                              <p:pRg st="2" end="2"/>
                                            </p:txEl>
                                          </p:spTgt>
                                        </p:tgtEl>
                                        <p:attrNameLst>
                                          <p:attrName>style.visibility</p:attrName>
                                        </p:attrNameLst>
                                      </p:cBhvr>
                                      <p:to>
                                        <p:strVal val="visible"/>
                                      </p:to>
                                    </p:set>
                                    <p:animEffect transition="in" filter="wipe(left)">
                                      <p:cBhvr>
                                        <p:cTn id="27" dur="500"/>
                                        <p:tgtEl>
                                          <p:spTgt spid="75674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756741"/>
                                        </p:tgtEl>
                                        <p:attrNameLst>
                                          <p:attrName>style.visibility</p:attrName>
                                        </p:attrNameLst>
                                      </p:cBhvr>
                                      <p:to>
                                        <p:strVal val="visible"/>
                                      </p:to>
                                    </p:set>
                                    <p:animEffect transition="in" filter="wipe(left)">
                                      <p:cBhvr>
                                        <p:cTn id="32" dur="500"/>
                                        <p:tgtEl>
                                          <p:spTgt spid="7567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756743"/>
                                        </p:tgtEl>
                                        <p:attrNameLst>
                                          <p:attrName>style.visibility</p:attrName>
                                        </p:attrNameLst>
                                      </p:cBhvr>
                                      <p:to>
                                        <p:strVal val="visible"/>
                                      </p:to>
                                    </p:set>
                                    <p:animEffect transition="in" filter="wipe(left)">
                                      <p:cBhvr>
                                        <p:cTn id="37" dur="500"/>
                                        <p:tgtEl>
                                          <p:spTgt spid="75674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56748"/>
                                        </p:tgtEl>
                                        <p:attrNameLst>
                                          <p:attrName>style.visibility</p:attrName>
                                        </p:attrNameLst>
                                      </p:cBhvr>
                                      <p:to>
                                        <p:strVal val="visible"/>
                                      </p:to>
                                    </p:set>
                                    <p:animEffect transition="in" filter="wipe(left)">
                                      <p:cBhvr>
                                        <p:cTn id="42" dur="500"/>
                                        <p:tgtEl>
                                          <p:spTgt spid="75674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756749"/>
                                        </p:tgtEl>
                                        <p:attrNameLst>
                                          <p:attrName>style.visibility</p:attrName>
                                        </p:attrNameLst>
                                      </p:cBhvr>
                                      <p:to>
                                        <p:strVal val="visible"/>
                                      </p:to>
                                    </p:set>
                                    <p:animEffect transition="in" filter="wipe(left)">
                                      <p:cBhvr>
                                        <p:cTn id="47" dur="500"/>
                                        <p:tgtEl>
                                          <p:spTgt spid="75674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756751"/>
                                        </p:tgtEl>
                                        <p:attrNameLst>
                                          <p:attrName>style.visibility</p:attrName>
                                        </p:attrNameLst>
                                      </p:cBhvr>
                                      <p:to>
                                        <p:strVal val="visible"/>
                                      </p:to>
                                    </p:set>
                                    <p:animEffect transition="in" filter="wipe(left)">
                                      <p:cBhvr>
                                        <p:cTn id="52" dur="500"/>
                                        <p:tgtEl>
                                          <p:spTgt spid="7567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756750"/>
                                        </p:tgtEl>
                                        <p:attrNameLst>
                                          <p:attrName>style.visibility</p:attrName>
                                        </p:attrNameLst>
                                      </p:cBhvr>
                                      <p:to>
                                        <p:strVal val="visible"/>
                                      </p:to>
                                    </p:set>
                                    <p:animEffect transition="in" filter="wipe(left)">
                                      <p:cBhvr>
                                        <p:cTn id="57" dur="500"/>
                                        <p:tgtEl>
                                          <p:spTgt spid="75675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756744"/>
                                        </p:tgtEl>
                                        <p:attrNameLst>
                                          <p:attrName>style.visibility</p:attrName>
                                        </p:attrNameLst>
                                      </p:cBhvr>
                                      <p:to>
                                        <p:strVal val="visible"/>
                                      </p:to>
                                    </p:set>
                                    <p:animEffect transition="in" filter="wipe(left)">
                                      <p:cBhvr>
                                        <p:cTn id="62" dur="500"/>
                                        <p:tgtEl>
                                          <p:spTgt spid="75674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756745"/>
                                        </p:tgtEl>
                                        <p:attrNameLst>
                                          <p:attrName>style.visibility</p:attrName>
                                        </p:attrNameLst>
                                      </p:cBhvr>
                                      <p:to>
                                        <p:strVal val="visible"/>
                                      </p:to>
                                    </p:set>
                                    <p:animEffect transition="in" filter="wipe(left)">
                                      <p:cBhvr>
                                        <p:cTn id="67" dur="500"/>
                                        <p:tgtEl>
                                          <p:spTgt spid="75674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756746"/>
                                        </p:tgtEl>
                                        <p:attrNameLst>
                                          <p:attrName>style.visibility</p:attrName>
                                        </p:attrNameLst>
                                      </p:cBhvr>
                                      <p:to>
                                        <p:strVal val="visible"/>
                                      </p:to>
                                    </p:set>
                                    <p:animEffect transition="in" filter="wipe(left)">
                                      <p:cBhvr>
                                        <p:cTn id="72" dur="500"/>
                                        <p:tgtEl>
                                          <p:spTgt spid="756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40" grpId="0" animBg="1" autoUpdateAnimBg="0"/>
      <p:bldP spid="756741" grpId="0" animBg="1" autoUpdateAnimBg="0"/>
      <p:bldP spid="756743" grpId="0" animBg="1" autoUpdateAnimBg="0"/>
      <p:bldP spid="756744" grpId="0" animBg="1" autoUpdateAnimBg="0"/>
      <p:bldP spid="756745" grpId="0" animBg="1" autoUpdateAnimBg="0"/>
      <p:bldP spid="756746" grpId="0" animBg="1" autoUpdateAnimBg="0"/>
      <p:bldP spid="756747" grpId="0" build="p"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10" name="Date Placeholder 3"/>
          <p:cNvSpPr>
            <a:spLocks noGrp="1"/>
          </p:cNvSpPr>
          <p:nvPr>
            <p:ph type="dt" sz="quarter" idx="10"/>
          </p:nvPr>
        </p:nvSpPr>
        <p:spPr>
          <a:noFill/>
        </p:spPr>
        <p:txBody>
          <a:bodyPr/>
          <a:lstStyle/>
          <a:p>
            <a:r>
              <a:rPr lang="en-US" smtClean="0"/>
              <a:t>Monday, June 27, 2011</a:t>
            </a:r>
            <a:endParaRPr lang="en-US"/>
          </a:p>
        </p:txBody>
      </p:sp>
      <p:sp>
        <p:nvSpPr>
          <p:cNvPr id="25611"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5612" name="Slide Number Placeholder 5"/>
          <p:cNvSpPr>
            <a:spLocks noGrp="1"/>
          </p:cNvSpPr>
          <p:nvPr>
            <p:ph type="sldNum" sz="quarter" idx="12"/>
          </p:nvPr>
        </p:nvSpPr>
        <p:spPr>
          <a:noFill/>
        </p:spPr>
        <p:txBody>
          <a:bodyPr/>
          <a:lstStyle/>
          <a:p>
            <a:fld id="{7F9D1919-FF8B-F04F-B56A-35A764174F3A}" type="slidenum">
              <a:rPr lang="en-US"/>
              <a:pPr/>
              <a:t>5</a:t>
            </a:fld>
            <a:endParaRPr lang="en-US"/>
          </a:p>
        </p:txBody>
      </p:sp>
      <p:sp>
        <p:nvSpPr>
          <p:cNvPr id="25613" name="Rectangle 2"/>
          <p:cNvSpPr>
            <a:spLocks noGrp="1" noChangeArrowheads="1"/>
          </p:cNvSpPr>
          <p:nvPr>
            <p:ph type="title"/>
          </p:nvPr>
        </p:nvSpPr>
        <p:spPr>
          <a:xfrm>
            <a:off x="685800" y="228600"/>
            <a:ext cx="7848600" cy="914400"/>
          </a:xfrm>
        </p:spPr>
        <p:txBody>
          <a:bodyPr/>
          <a:lstStyle/>
          <a:p>
            <a:r>
              <a:rPr lang="en-US" sz="3600"/>
              <a:t>Conservation of Linear Momentum in a Two Particle System</a:t>
            </a:r>
          </a:p>
        </p:txBody>
      </p:sp>
      <p:sp>
        <p:nvSpPr>
          <p:cNvPr id="370691" name="Text Box 3"/>
          <p:cNvSpPr txBox="1">
            <a:spLocks noChangeArrowheads="1"/>
          </p:cNvSpPr>
          <p:nvPr/>
        </p:nvSpPr>
        <p:spPr bwMode="auto">
          <a:xfrm>
            <a:off x="838200" y="1266825"/>
            <a:ext cx="75438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Consider an isolated system with two particles that do not have any external forces exerting on it.    What is the impact of Newton’s 3</a:t>
            </a:r>
            <a:r>
              <a:rPr lang="en-US" sz="2200" baseline="30000">
                <a:solidFill>
                  <a:srgbClr val="FF0000"/>
                </a:solidFill>
                <a:latin typeface="Arial Narrow" charset="0"/>
              </a:rPr>
              <a:t>rd</a:t>
            </a:r>
            <a:r>
              <a:rPr lang="en-US" sz="2200">
                <a:solidFill>
                  <a:srgbClr val="FF0000"/>
                </a:solidFill>
                <a:latin typeface="Arial Narrow" charset="0"/>
              </a:rPr>
              <a:t> Law?</a:t>
            </a:r>
          </a:p>
        </p:txBody>
      </p:sp>
      <p:sp>
        <p:nvSpPr>
          <p:cNvPr id="370692" name="Text Box 4"/>
          <p:cNvSpPr txBox="1">
            <a:spLocks noChangeArrowheads="1"/>
          </p:cNvSpPr>
          <p:nvPr/>
        </p:nvSpPr>
        <p:spPr bwMode="auto">
          <a:xfrm>
            <a:off x="838200" y="3200400"/>
            <a:ext cx="3276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Now how would the momenta of these particles look like?</a:t>
            </a:r>
          </a:p>
        </p:txBody>
      </p:sp>
      <p:sp>
        <p:nvSpPr>
          <p:cNvPr id="370693" name="Text Box 5"/>
          <p:cNvSpPr txBox="1">
            <a:spLocks noChangeArrowheads="1"/>
          </p:cNvSpPr>
          <p:nvPr/>
        </p:nvSpPr>
        <p:spPr bwMode="auto">
          <a:xfrm>
            <a:off x="762000" y="2057400"/>
            <a:ext cx="7848600" cy="1108075"/>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Monotype Corsiva" charset="0"/>
              </a:rPr>
              <a:t>If particle#1 exerts force on particle #2, there must be </a:t>
            </a:r>
            <a:r>
              <a:rPr lang="en-US" sz="2200" dirty="0" smtClean="0">
                <a:solidFill>
                  <a:srgbClr val="FF0000"/>
                </a:solidFill>
                <a:latin typeface="Monotype Corsiva" charset="0"/>
              </a:rPr>
              <a:t>a reaction </a:t>
            </a:r>
            <a:r>
              <a:rPr lang="en-US" sz="2200" dirty="0">
                <a:solidFill>
                  <a:srgbClr val="FF0000"/>
                </a:solidFill>
                <a:latin typeface="Monotype Corsiva" charset="0"/>
              </a:rPr>
              <a:t>force that the particle #2 exerts on #</a:t>
            </a:r>
            <a:r>
              <a:rPr lang="en-US" sz="2200" dirty="0" smtClean="0">
                <a:solidFill>
                  <a:srgbClr val="FF0000"/>
                </a:solidFill>
                <a:latin typeface="Monotype Corsiva" charset="0"/>
              </a:rPr>
              <a:t>1.   </a:t>
            </a:r>
            <a:r>
              <a:rPr lang="en-US" sz="2200" dirty="0">
                <a:solidFill>
                  <a:srgbClr val="FF0000"/>
                </a:solidFill>
                <a:latin typeface="Monotype Corsiva" charset="0"/>
              </a:rPr>
              <a:t>Both the forces are internal forces, and</a:t>
            </a:r>
            <a:r>
              <a:rPr lang="en-US" sz="2200" dirty="0" smtClean="0">
                <a:solidFill>
                  <a:srgbClr val="FF0000"/>
                </a:solidFill>
                <a:latin typeface="Monotype Corsiva" charset="0"/>
              </a:rPr>
              <a:t> thus the </a:t>
            </a:r>
            <a:r>
              <a:rPr lang="en-US" sz="2200" dirty="0">
                <a:solidFill>
                  <a:schemeClr val="accent2"/>
                </a:solidFill>
                <a:latin typeface="Monotype Corsiva" charset="0"/>
              </a:rPr>
              <a:t>net force in the entire SYSTEM is </a:t>
            </a:r>
            <a:r>
              <a:rPr lang="en-US" sz="2200" b="1" u="sng" dirty="0">
                <a:solidFill>
                  <a:schemeClr val="accent2"/>
                </a:solidFill>
                <a:latin typeface="Monotype Corsiva" charset="0"/>
              </a:rPr>
              <a:t>still 0</a:t>
            </a:r>
            <a:r>
              <a:rPr lang="en-US" sz="2200" dirty="0">
                <a:solidFill>
                  <a:srgbClr val="FF0000"/>
                </a:solidFill>
                <a:latin typeface="Monotype Corsiva" charset="0"/>
              </a:rPr>
              <a:t>. </a:t>
            </a:r>
          </a:p>
        </p:txBody>
      </p:sp>
      <p:sp>
        <p:nvSpPr>
          <p:cNvPr id="370694" name="Text Box 6"/>
          <p:cNvSpPr txBox="1">
            <a:spLocks noChangeArrowheads="1"/>
          </p:cNvSpPr>
          <p:nvPr/>
        </p:nvSpPr>
        <p:spPr bwMode="auto">
          <a:xfrm>
            <a:off x="4419600" y="3200400"/>
            <a:ext cx="44958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Let say that the particle #1 has momentum </a:t>
            </a:r>
            <a:r>
              <a:rPr lang="en-US" sz="2200" b="1">
                <a:solidFill>
                  <a:srgbClr val="FF0000"/>
                </a:solidFill>
                <a:latin typeface="Monotype Corsiva" charset="0"/>
              </a:rPr>
              <a:t>p</a:t>
            </a:r>
            <a:r>
              <a:rPr lang="en-US" sz="2200" b="1" baseline="-25000">
                <a:solidFill>
                  <a:srgbClr val="FF0000"/>
                </a:solidFill>
                <a:latin typeface="Monotype Corsiva" charset="0"/>
              </a:rPr>
              <a:t>1</a:t>
            </a:r>
            <a:r>
              <a:rPr lang="en-US" sz="2200">
                <a:solidFill>
                  <a:srgbClr val="FF0000"/>
                </a:solidFill>
                <a:latin typeface="Monotype Corsiva" charset="0"/>
              </a:rPr>
              <a:t> and #2 has </a:t>
            </a:r>
            <a:r>
              <a:rPr lang="en-US" sz="2200" b="1">
                <a:solidFill>
                  <a:srgbClr val="FF0000"/>
                </a:solidFill>
                <a:latin typeface="Monotype Corsiva" charset="0"/>
              </a:rPr>
              <a:t>p</a:t>
            </a:r>
            <a:r>
              <a:rPr lang="en-US" sz="2200" b="1" baseline="-25000">
                <a:solidFill>
                  <a:srgbClr val="FF0000"/>
                </a:solidFill>
                <a:latin typeface="Monotype Corsiva" charset="0"/>
              </a:rPr>
              <a:t>2</a:t>
            </a:r>
            <a:r>
              <a:rPr lang="en-US" sz="2200" b="1">
                <a:solidFill>
                  <a:srgbClr val="FF0000"/>
                </a:solidFill>
                <a:latin typeface="Monotype Corsiva" charset="0"/>
              </a:rPr>
              <a:t> </a:t>
            </a:r>
            <a:r>
              <a:rPr lang="en-US" sz="2200">
                <a:solidFill>
                  <a:srgbClr val="FF0000"/>
                </a:solidFill>
                <a:latin typeface="Monotype Corsiva" charset="0"/>
              </a:rPr>
              <a:t>at some point of time.</a:t>
            </a:r>
          </a:p>
        </p:txBody>
      </p:sp>
      <p:sp>
        <p:nvSpPr>
          <p:cNvPr id="370695" name="Text Box 7"/>
          <p:cNvSpPr txBox="1">
            <a:spLocks noChangeArrowheads="1"/>
          </p:cNvSpPr>
          <p:nvPr/>
        </p:nvSpPr>
        <p:spPr bwMode="auto">
          <a:xfrm>
            <a:off x="838200" y="4086225"/>
            <a:ext cx="22860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Using momentum-force relationship</a:t>
            </a:r>
          </a:p>
        </p:txBody>
      </p:sp>
      <p:graphicFrame>
        <p:nvGraphicFramePr>
          <p:cNvPr id="370696" name="Object 2"/>
          <p:cNvGraphicFramePr>
            <a:graphicFrameLocks noChangeAspect="1"/>
          </p:cNvGraphicFramePr>
          <p:nvPr/>
        </p:nvGraphicFramePr>
        <p:xfrm>
          <a:off x="3359150" y="4164013"/>
          <a:ext cx="1120775" cy="712787"/>
        </p:xfrm>
        <a:graphic>
          <a:graphicData uri="http://schemas.openxmlformats.org/presentationml/2006/ole">
            <p:oleObj spid="_x0000_s516098" name="Equation" r:id="rId3" imgW="660240" imgH="393480" progId="Equation.DSMT4">
              <p:embed/>
            </p:oleObj>
          </a:graphicData>
        </a:graphic>
      </p:graphicFrame>
      <p:sp>
        <p:nvSpPr>
          <p:cNvPr id="370697" name="Text Box 9"/>
          <p:cNvSpPr txBox="1">
            <a:spLocks noChangeArrowheads="1"/>
          </p:cNvSpPr>
          <p:nvPr/>
        </p:nvSpPr>
        <p:spPr bwMode="auto">
          <a:xfrm>
            <a:off x="838200" y="4953000"/>
            <a:ext cx="22860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And since net force of this system is 0</a:t>
            </a:r>
          </a:p>
        </p:txBody>
      </p:sp>
      <p:graphicFrame>
        <p:nvGraphicFramePr>
          <p:cNvPr id="370698" name="Object 3"/>
          <p:cNvGraphicFramePr>
            <a:graphicFrameLocks noChangeAspect="1"/>
          </p:cNvGraphicFramePr>
          <p:nvPr/>
        </p:nvGraphicFramePr>
        <p:xfrm>
          <a:off x="2036763" y="5757863"/>
          <a:ext cx="1816100" cy="525462"/>
        </p:xfrm>
        <a:graphic>
          <a:graphicData uri="http://schemas.openxmlformats.org/presentationml/2006/ole">
            <p:oleObj spid="_x0000_s516099" name="Equation" r:id="rId4" imgW="990600" imgH="292100" progId="Equation.DSMT4">
              <p:embed/>
            </p:oleObj>
          </a:graphicData>
        </a:graphic>
      </p:graphicFrame>
      <p:sp>
        <p:nvSpPr>
          <p:cNvPr id="370699" name="Text Box 11"/>
          <p:cNvSpPr txBox="1">
            <a:spLocks noChangeArrowheads="1"/>
          </p:cNvSpPr>
          <p:nvPr/>
        </p:nvSpPr>
        <p:spPr bwMode="auto">
          <a:xfrm>
            <a:off x="838200" y="5791200"/>
            <a:ext cx="1143000" cy="455613"/>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Therefore</a:t>
            </a:r>
          </a:p>
        </p:txBody>
      </p:sp>
      <p:graphicFrame>
        <p:nvGraphicFramePr>
          <p:cNvPr id="370700" name="Object 4"/>
          <p:cNvGraphicFramePr>
            <a:graphicFrameLocks noChangeAspect="1"/>
          </p:cNvGraphicFramePr>
          <p:nvPr/>
        </p:nvGraphicFramePr>
        <p:xfrm>
          <a:off x="3332163" y="5072063"/>
          <a:ext cx="630237" cy="566737"/>
        </p:xfrm>
        <a:graphic>
          <a:graphicData uri="http://schemas.openxmlformats.org/presentationml/2006/ole">
            <p:oleObj spid="_x0000_s516100" name="Equation" r:id="rId5" imgW="342900" imgH="304800" progId="Equation.DSMT4">
              <p:embed/>
            </p:oleObj>
          </a:graphicData>
        </a:graphic>
      </p:graphicFrame>
      <p:sp>
        <p:nvSpPr>
          <p:cNvPr id="370701" name="Text Box 13"/>
          <p:cNvSpPr txBox="1">
            <a:spLocks noChangeArrowheads="1"/>
          </p:cNvSpPr>
          <p:nvPr/>
        </p:nvSpPr>
        <p:spPr bwMode="auto">
          <a:xfrm>
            <a:off x="3886200" y="5822950"/>
            <a:ext cx="5181600" cy="42545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total linear momentum of the system is conserved!!!</a:t>
            </a:r>
          </a:p>
        </p:txBody>
      </p:sp>
      <p:sp>
        <p:nvSpPr>
          <p:cNvPr id="370702" name="Text Box 14"/>
          <p:cNvSpPr txBox="1">
            <a:spLocks noChangeArrowheads="1"/>
          </p:cNvSpPr>
          <p:nvPr/>
        </p:nvSpPr>
        <p:spPr bwMode="auto">
          <a:xfrm>
            <a:off x="4502150" y="4252913"/>
            <a:ext cx="603250" cy="457200"/>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Arial Narrow" charset="0"/>
              </a:rPr>
              <a:t>and</a:t>
            </a:r>
          </a:p>
        </p:txBody>
      </p:sp>
      <p:graphicFrame>
        <p:nvGraphicFramePr>
          <p:cNvPr id="370703" name="Object 5"/>
          <p:cNvGraphicFramePr>
            <a:graphicFrameLocks noChangeAspect="1"/>
          </p:cNvGraphicFramePr>
          <p:nvPr/>
        </p:nvGraphicFramePr>
        <p:xfrm>
          <a:off x="3994150" y="5081588"/>
          <a:ext cx="1263650" cy="468312"/>
        </p:xfrm>
        <a:graphic>
          <a:graphicData uri="http://schemas.openxmlformats.org/presentationml/2006/ole">
            <p:oleObj spid="_x0000_s516101" name="Equation" r:id="rId6" imgW="736600" imgH="254000" progId="Equation.DSMT4">
              <p:embed/>
            </p:oleObj>
          </a:graphicData>
        </a:graphic>
      </p:graphicFrame>
      <p:graphicFrame>
        <p:nvGraphicFramePr>
          <p:cNvPr id="370704" name="Object 6"/>
          <p:cNvGraphicFramePr>
            <a:graphicFrameLocks noChangeAspect="1"/>
          </p:cNvGraphicFramePr>
          <p:nvPr/>
        </p:nvGraphicFramePr>
        <p:xfrm>
          <a:off x="5256213" y="4975225"/>
          <a:ext cx="1385887" cy="776288"/>
        </p:xfrm>
        <a:graphic>
          <a:graphicData uri="http://schemas.openxmlformats.org/presentationml/2006/ole">
            <p:oleObj spid="_x0000_s516102" name="Equation" r:id="rId7" imgW="774700" imgH="419100" progId="Equation.DSMT4">
              <p:embed/>
            </p:oleObj>
          </a:graphicData>
        </a:graphic>
      </p:graphicFrame>
      <p:graphicFrame>
        <p:nvGraphicFramePr>
          <p:cNvPr id="370705" name="Object 7"/>
          <p:cNvGraphicFramePr>
            <a:graphicFrameLocks noChangeAspect="1"/>
          </p:cNvGraphicFramePr>
          <p:nvPr/>
        </p:nvGraphicFramePr>
        <p:xfrm>
          <a:off x="6675438" y="5000625"/>
          <a:ext cx="1470025" cy="727075"/>
        </p:xfrm>
        <a:graphic>
          <a:graphicData uri="http://schemas.openxmlformats.org/presentationml/2006/ole">
            <p:oleObj spid="_x0000_s516103" name="Equation" r:id="rId8" imgW="876240" imgH="393480" progId="Equation.DSMT4">
              <p:embed/>
            </p:oleObj>
          </a:graphicData>
        </a:graphic>
      </p:graphicFrame>
      <p:graphicFrame>
        <p:nvGraphicFramePr>
          <p:cNvPr id="370706" name="Object 8"/>
          <p:cNvGraphicFramePr>
            <a:graphicFrameLocks noChangeAspect="1"/>
          </p:cNvGraphicFramePr>
          <p:nvPr/>
        </p:nvGraphicFramePr>
        <p:xfrm>
          <a:off x="8229600" y="5200650"/>
          <a:ext cx="442913" cy="328613"/>
        </p:xfrm>
        <a:graphic>
          <a:graphicData uri="http://schemas.openxmlformats.org/presentationml/2006/ole">
            <p:oleObj spid="_x0000_s516104" name="Equation" r:id="rId9" imgW="241200" imgH="177480" progId="Equation.3">
              <p:embed/>
            </p:oleObj>
          </a:graphicData>
        </a:graphic>
      </p:graphicFrame>
      <p:graphicFrame>
        <p:nvGraphicFramePr>
          <p:cNvPr id="370707" name="Object 9"/>
          <p:cNvGraphicFramePr>
            <a:graphicFrameLocks noChangeAspect="1"/>
          </p:cNvGraphicFramePr>
          <p:nvPr/>
        </p:nvGraphicFramePr>
        <p:xfrm>
          <a:off x="5241925" y="4167188"/>
          <a:ext cx="1096963" cy="673100"/>
        </p:xfrm>
        <a:graphic>
          <a:graphicData uri="http://schemas.openxmlformats.org/presentationml/2006/ole">
            <p:oleObj spid="_x0000_s516105" name="Equation" r:id="rId10" imgW="685800" imgH="393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0691"/>
                                        </p:tgtEl>
                                        <p:attrNameLst>
                                          <p:attrName>style.visibility</p:attrName>
                                        </p:attrNameLst>
                                      </p:cBhvr>
                                      <p:to>
                                        <p:strVal val="visible"/>
                                      </p:to>
                                    </p:set>
                                    <p:animEffect transition="in" filter="wipe(left)">
                                      <p:cBhvr>
                                        <p:cTn id="7" dur="500"/>
                                        <p:tgtEl>
                                          <p:spTgt spid="3706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0693"/>
                                        </p:tgtEl>
                                        <p:attrNameLst>
                                          <p:attrName>style.visibility</p:attrName>
                                        </p:attrNameLst>
                                      </p:cBhvr>
                                      <p:to>
                                        <p:strVal val="visible"/>
                                      </p:to>
                                    </p:set>
                                    <p:animEffect transition="in" filter="wipe(left)">
                                      <p:cBhvr>
                                        <p:cTn id="12" dur="500"/>
                                        <p:tgtEl>
                                          <p:spTgt spid="37069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70692"/>
                                        </p:tgtEl>
                                        <p:attrNameLst>
                                          <p:attrName>style.visibility</p:attrName>
                                        </p:attrNameLst>
                                      </p:cBhvr>
                                      <p:to>
                                        <p:strVal val="visible"/>
                                      </p:to>
                                    </p:set>
                                    <p:animEffect transition="in" filter="wipe(left)">
                                      <p:cBhvr>
                                        <p:cTn id="17" dur="500"/>
                                        <p:tgtEl>
                                          <p:spTgt spid="37069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70694"/>
                                        </p:tgtEl>
                                        <p:attrNameLst>
                                          <p:attrName>style.visibility</p:attrName>
                                        </p:attrNameLst>
                                      </p:cBhvr>
                                      <p:to>
                                        <p:strVal val="visible"/>
                                      </p:to>
                                    </p:set>
                                    <p:animEffect transition="in" filter="wipe(left)">
                                      <p:cBhvr>
                                        <p:cTn id="22" dur="500"/>
                                        <p:tgtEl>
                                          <p:spTgt spid="3706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70695"/>
                                        </p:tgtEl>
                                        <p:attrNameLst>
                                          <p:attrName>style.visibility</p:attrName>
                                        </p:attrNameLst>
                                      </p:cBhvr>
                                      <p:to>
                                        <p:strVal val="visible"/>
                                      </p:to>
                                    </p:set>
                                    <p:animEffect transition="in" filter="wipe(left)">
                                      <p:cBhvr>
                                        <p:cTn id="27" dur="500"/>
                                        <p:tgtEl>
                                          <p:spTgt spid="37069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70696"/>
                                        </p:tgtEl>
                                        <p:attrNameLst>
                                          <p:attrName>style.visibility</p:attrName>
                                        </p:attrNameLst>
                                      </p:cBhvr>
                                      <p:to>
                                        <p:strVal val="visible"/>
                                      </p:to>
                                    </p:set>
                                    <p:animEffect transition="in" filter="wipe(left)">
                                      <p:cBhvr>
                                        <p:cTn id="32" dur="500"/>
                                        <p:tgtEl>
                                          <p:spTgt spid="37069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0702"/>
                                        </p:tgtEl>
                                        <p:attrNameLst>
                                          <p:attrName>style.visibility</p:attrName>
                                        </p:attrNameLst>
                                      </p:cBhvr>
                                      <p:to>
                                        <p:strVal val="visible"/>
                                      </p:to>
                                    </p:set>
                                    <p:animEffect transition="in" filter="wipe(left)">
                                      <p:cBhvr>
                                        <p:cTn id="37" dur="500"/>
                                        <p:tgtEl>
                                          <p:spTgt spid="3707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70707"/>
                                        </p:tgtEl>
                                        <p:attrNameLst>
                                          <p:attrName>style.visibility</p:attrName>
                                        </p:attrNameLst>
                                      </p:cBhvr>
                                      <p:to>
                                        <p:strVal val="visible"/>
                                      </p:to>
                                    </p:set>
                                    <p:animEffect transition="in" filter="wipe(left)">
                                      <p:cBhvr>
                                        <p:cTn id="42" dur="500"/>
                                        <p:tgtEl>
                                          <p:spTgt spid="37070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70697"/>
                                        </p:tgtEl>
                                        <p:attrNameLst>
                                          <p:attrName>style.visibility</p:attrName>
                                        </p:attrNameLst>
                                      </p:cBhvr>
                                      <p:to>
                                        <p:strVal val="visible"/>
                                      </p:to>
                                    </p:set>
                                    <p:animEffect transition="in" filter="wipe(left)">
                                      <p:cBhvr>
                                        <p:cTn id="47" dur="500"/>
                                        <p:tgtEl>
                                          <p:spTgt spid="37069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70700"/>
                                        </p:tgtEl>
                                        <p:attrNameLst>
                                          <p:attrName>style.visibility</p:attrName>
                                        </p:attrNameLst>
                                      </p:cBhvr>
                                      <p:to>
                                        <p:strVal val="visible"/>
                                      </p:to>
                                    </p:set>
                                    <p:animEffect transition="in" filter="wipe(left)">
                                      <p:cBhvr>
                                        <p:cTn id="52" dur="500"/>
                                        <p:tgtEl>
                                          <p:spTgt spid="37070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70703"/>
                                        </p:tgtEl>
                                        <p:attrNameLst>
                                          <p:attrName>style.visibility</p:attrName>
                                        </p:attrNameLst>
                                      </p:cBhvr>
                                      <p:to>
                                        <p:strVal val="visible"/>
                                      </p:to>
                                    </p:set>
                                    <p:animEffect transition="in" filter="wipe(left)">
                                      <p:cBhvr>
                                        <p:cTn id="57" dur="500"/>
                                        <p:tgtEl>
                                          <p:spTgt spid="37070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70704"/>
                                        </p:tgtEl>
                                        <p:attrNameLst>
                                          <p:attrName>style.visibility</p:attrName>
                                        </p:attrNameLst>
                                      </p:cBhvr>
                                      <p:to>
                                        <p:strVal val="visible"/>
                                      </p:to>
                                    </p:set>
                                    <p:animEffect transition="in" filter="wipe(left)">
                                      <p:cBhvr>
                                        <p:cTn id="62" dur="500"/>
                                        <p:tgtEl>
                                          <p:spTgt spid="37070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70705"/>
                                        </p:tgtEl>
                                        <p:attrNameLst>
                                          <p:attrName>style.visibility</p:attrName>
                                        </p:attrNameLst>
                                      </p:cBhvr>
                                      <p:to>
                                        <p:strVal val="visible"/>
                                      </p:to>
                                    </p:set>
                                    <p:animEffect transition="in" filter="wipe(left)">
                                      <p:cBhvr>
                                        <p:cTn id="67" dur="500"/>
                                        <p:tgtEl>
                                          <p:spTgt spid="37070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70706"/>
                                        </p:tgtEl>
                                        <p:attrNameLst>
                                          <p:attrName>style.visibility</p:attrName>
                                        </p:attrNameLst>
                                      </p:cBhvr>
                                      <p:to>
                                        <p:strVal val="visible"/>
                                      </p:to>
                                    </p:set>
                                    <p:animEffect transition="in" filter="wipe(left)">
                                      <p:cBhvr>
                                        <p:cTn id="72" dur="500"/>
                                        <p:tgtEl>
                                          <p:spTgt spid="37070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70699"/>
                                        </p:tgtEl>
                                        <p:attrNameLst>
                                          <p:attrName>style.visibility</p:attrName>
                                        </p:attrNameLst>
                                      </p:cBhvr>
                                      <p:to>
                                        <p:strVal val="visible"/>
                                      </p:to>
                                    </p:set>
                                    <p:animEffect transition="in" filter="wipe(left)">
                                      <p:cBhvr>
                                        <p:cTn id="77" dur="500"/>
                                        <p:tgtEl>
                                          <p:spTgt spid="3706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70698"/>
                                        </p:tgtEl>
                                        <p:attrNameLst>
                                          <p:attrName>style.visibility</p:attrName>
                                        </p:attrNameLst>
                                      </p:cBhvr>
                                      <p:to>
                                        <p:strVal val="visible"/>
                                      </p:to>
                                    </p:set>
                                    <p:animEffect transition="in" filter="wipe(left)">
                                      <p:cBhvr>
                                        <p:cTn id="82" dur="500"/>
                                        <p:tgtEl>
                                          <p:spTgt spid="37069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70701"/>
                                        </p:tgtEl>
                                        <p:attrNameLst>
                                          <p:attrName>style.visibility</p:attrName>
                                        </p:attrNameLst>
                                      </p:cBhvr>
                                      <p:to>
                                        <p:strVal val="visible"/>
                                      </p:to>
                                    </p:set>
                                    <p:animEffect transition="in" filter="wipe(left)">
                                      <p:cBhvr>
                                        <p:cTn id="87" dur="500"/>
                                        <p:tgtEl>
                                          <p:spTgt spid="370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1" grpId="0" animBg="1"/>
      <p:bldP spid="370692" grpId="0" animBg="1"/>
      <p:bldP spid="370693" grpId="0"/>
      <p:bldP spid="370694" grpId="0" animBg="1"/>
      <p:bldP spid="370695" grpId="0" animBg="1"/>
      <p:bldP spid="370697" grpId="0" animBg="1"/>
      <p:bldP spid="370699" grpId="0" animBg="1"/>
      <p:bldP spid="370701" grpId="0" animBg="1"/>
      <p:bldP spid="370702"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4" name="Date Placeholder 3"/>
          <p:cNvSpPr>
            <a:spLocks noGrp="1"/>
          </p:cNvSpPr>
          <p:nvPr>
            <p:ph type="dt" sz="quarter" idx="10"/>
          </p:nvPr>
        </p:nvSpPr>
        <p:spPr>
          <a:noFill/>
        </p:spPr>
        <p:txBody>
          <a:bodyPr/>
          <a:lstStyle/>
          <a:p>
            <a:r>
              <a:rPr lang="en-US" smtClean="0"/>
              <a:t>Monday, June 27, 2011</a:t>
            </a:r>
            <a:endParaRPr lang="en-US"/>
          </a:p>
        </p:txBody>
      </p:sp>
      <p:sp>
        <p:nvSpPr>
          <p:cNvPr id="26635"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6636" name="Slide Number Placeholder 5"/>
          <p:cNvSpPr>
            <a:spLocks noGrp="1"/>
          </p:cNvSpPr>
          <p:nvPr>
            <p:ph type="sldNum" sz="quarter" idx="12"/>
          </p:nvPr>
        </p:nvSpPr>
        <p:spPr>
          <a:noFill/>
        </p:spPr>
        <p:txBody>
          <a:bodyPr/>
          <a:lstStyle/>
          <a:p>
            <a:fld id="{3C74CBF8-C83F-954E-B468-9C69961A5E60}" type="slidenum">
              <a:rPr lang="en-US"/>
              <a:pPr/>
              <a:t>6</a:t>
            </a:fld>
            <a:endParaRPr lang="en-US"/>
          </a:p>
        </p:txBody>
      </p:sp>
      <p:sp>
        <p:nvSpPr>
          <p:cNvPr id="348162" name="Rectangle 2"/>
          <p:cNvSpPr>
            <a:spLocks noChangeArrowheads="1"/>
          </p:cNvSpPr>
          <p:nvPr/>
        </p:nvSpPr>
        <p:spPr bwMode="auto">
          <a:xfrm>
            <a:off x="5638800" y="1447800"/>
            <a:ext cx="3124200" cy="6096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6638" name="Rectangle 3"/>
          <p:cNvSpPr>
            <a:spLocks noGrp="1" noChangeArrowheads="1"/>
          </p:cNvSpPr>
          <p:nvPr>
            <p:ph type="title"/>
          </p:nvPr>
        </p:nvSpPr>
        <p:spPr>
          <a:xfrm>
            <a:off x="685800" y="228600"/>
            <a:ext cx="7848600" cy="914400"/>
          </a:xfrm>
        </p:spPr>
        <p:txBody>
          <a:bodyPr/>
          <a:lstStyle/>
          <a:p>
            <a:r>
              <a:rPr lang="en-US" sz="3600"/>
              <a:t>More on Conservation of Linear Momentum in a Two Body System</a:t>
            </a:r>
          </a:p>
        </p:txBody>
      </p:sp>
      <p:sp>
        <p:nvSpPr>
          <p:cNvPr id="348164" name="Text Box 4"/>
          <p:cNvSpPr txBox="1">
            <a:spLocks noChangeArrowheads="1"/>
          </p:cNvSpPr>
          <p:nvPr/>
        </p:nvSpPr>
        <p:spPr bwMode="auto">
          <a:xfrm>
            <a:off x="609600" y="2362200"/>
            <a:ext cx="2514600" cy="45561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does this mean?</a:t>
            </a:r>
          </a:p>
        </p:txBody>
      </p:sp>
      <p:sp>
        <p:nvSpPr>
          <p:cNvPr id="348165" name="Text Box 5"/>
          <p:cNvSpPr txBox="1">
            <a:spLocks noChangeArrowheads="1"/>
          </p:cNvSpPr>
          <p:nvPr/>
        </p:nvSpPr>
        <p:spPr bwMode="auto">
          <a:xfrm>
            <a:off x="3352800" y="2286000"/>
            <a:ext cx="5334000" cy="1096963"/>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As in the case of energy conservation, this means that the total vector sum of all momenta in the system is the same before and after any interactions</a:t>
            </a:r>
          </a:p>
        </p:txBody>
      </p:sp>
      <p:sp>
        <p:nvSpPr>
          <p:cNvPr id="348166" name="Text Box 6"/>
          <p:cNvSpPr txBox="1">
            <a:spLocks noChangeArrowheads="1"/>
          </p:cNvSpPr>
          <p:nvPr/>
        </p:nvSpPr>
        <p:spPr bwMode="auto">
          <a:xfrm>
            <a:off x="457200" y="3506788"/>
            <a:ext cx="5029200" cy="455612"/>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Mathematically this statement can be written as </a:t>
            </a:r>
          </a:p>
        </p:txBody>
      </p:sp>
      <p:sp>
        <p:nvSpPr>
          <p:cNvPr id="348167" name="Text Box 7"/>
          <p:cNvSpPr txBox="1">
            <a:spLocks noChangeArrowheads="1"/>
          </p:cNvSpPr>
          <p:nvPr/>
        </p:nvSpPr>
        <p:spPr bwMode="auto">
          <a:xfrm>
            <a:off x="4343400" y="4953000"/>
            <a:ext cx="4495800" cy="112553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Whenever two or more particles in an </a:t>
            </a:r>
            <a:r>
              <a:rPr lang="en-US" sz="2200" b="1" u="sng">
                <a:solidFill>
                  <a:srgbClr val="FF0000"/>
                </a:solidFill>
                <a:latin typeface="Monotype Corsiva" charset="0"/>
              </a:rPr>
              <a:t>isolated system</a:t>
            </a:r>
            <a:r>
              <a:rPr lang="en-US" sz="2200">
                <a:solidFill>
                  <a:srgbClr val="FF0000"/>
                </a:solidFill>
                <a:latin typeface="Monotype Corsiva" charset="0"/>
              </a:rPr>
              <a:t> interact, the total momentum of the system remains constant.</a:t>
            </a:r>
          </a:p>
        </p:txBody>
      </p:sp>
      <p:graphicFrame>
        <p:nvGraphicFramePr>
          <p:cNvPr id="348168" name="Object 2"/>
          <p:cNvGraphicFramePr>
            <a:graphicFrameLocks noChangeAspect="1"/>
          </p:cNvGraphicFramePr>
          <p:nvPr/>
        </p:nvGraphicFramePr>
        <p:xfrm>
          <a:off x="5638800" y="1397000"/>
          <a:ext cx="1028700" cy="688975"/>
        </p:xfrm>
        <a:graphic>
          <a:graphicData uri="http://schemas.openxmlformats.org/presentationml/2006/ole">
            <p:oleObj spid="_x0000_s517122" name="Equation" r:id="rId3" imgW="444500" imgH="304800" progId="Equation.DSMT4">
              <p:embed/>
            </p:oleObj>
          </a:graphicData>
        </a:graphic>
      </p:graphicFrame>
      <p:sp>
        <p:nvSpPr>
          <p:cNvPr id="348169" name="Text Box 9"/>
          <p:cNvSpPr txBox="1">
            <a:spLocks noChangeArrowheads="1"/>
          </p:cNvSpPr>
          <p:nvPr/>
        </p:nvSpPr>
        <p:spPr bwMode="auto">
          <a:xfrm>
            <a:off x="533400" y="1219200"/>
            <a:ext cx="4953000" cy="103505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From the previous slide we’ve learned that the total momentum of the system is conserved if no external forces are exerted on the system.</a:t>
            </a:r>
          </a:p>
        </p:txBody>
      </p:sp>
      <p:graphicFrame>
        <p:nvGraphicFramePr>
          <p:cNvPr id="348170" name="Object 3"/>
          <p:cNvGraphicFramePr>
            <a:graphicFrameLocks noChangeAspect="1"/>
          </p:cNvGraphicFramePr>
          <p:nvPr/>
        </p:nvGraphicFramePr>
        <p:xfrm>
          <a:off x="5637213" y="3481388"/>
          <a:ext cx="1441450" cy="504825"/>
        </p:xfrm>
        <a:graphic>
          <a:graphicData uri="http://schemas.openxmlformats.org/presentationml/2006/ole">
            <p:oleObj spid="_x0000_s517123" name="Equation" r:id="rId4" imgW="673100" imgH="241300" progId="Equation.DSMT4">
              <p:embed/>
            </p:oleObj>
          </a:graphicData>
        </a:graphic>
      </p:graphicFrame>
      <p:sp>
        <p:nvSpPr>
          <p:cNvPr id="348171" name="Text Box 11"/>
          <p:cNvSpPr txBox="1">
            <a:spLocks noChangeArrowheads="1"/>
          </p:cNvSpPr>
          <p:nvPr/>
        </p:nvSpPr>
        <p:spPr bwMode="auto">
          <a:xfrm>
            <a:off x="381000" y="4953000"/>
            <a:ext cx="38100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This can be generalized into conservation of linear momentum in many particle systems.</a:t>
            </a:r>
          </a:p>
        </p:txBody>
      </p:sp>
      <p:graphicFrame>
        <p:nvGraphicFramePr>
          <p:cNvPr id="348172" name="Object 4"/>
          <p:cNvGraphicFramePr>
            <a:graphicFrameLocks noChangeAspect="1"/>
          </p:cNvGraphicFramePr>
          <p:nvPr/>
        </p:nvGraphicFramePr>
        <p:xfrm>
          <a:off x="1219200" y="4114800"/>
          <a:ext cx="2117725" cy="685800"/>
        </p:xfrm>
        <a:graphic>
          <a:graphicData uri="http://schemas.openxmlformats.org/presentationml/2006/ole">
            <p:oleObj spid="_x0000_s517124" name="Equation" r:id="rId5" imgW="990360" imgH="355320" progId="Equation.3">
              <p:embed/>
            </p:oleObj>
          </a:graphicData>
        </a:graphic>
      </p:graphicFrame>
      <p:graphicFrame>
        <p:nvGraphicFramePr>
          <p:cNvPr id="348173" name="Object 5"/>
          <p:cNvGraphicFramePr>
            <a:graphicFrameLocks noChangeAspect="1"/>
          </p:cNvGraphicFramePr>
          <p:nvPr/>
        </p:nvGraphicFramePr>
        <p:xfrm>
          <a:off x="3605213" y="4114800"/>
          <a:ext cx="2146300" cy="685800"/>
        </p:xfrm>
        <a:graphic>
          <a:graphicData uri="http://schemas.openxmlformats.org/presentationml/2006/ole">
            <p:oleObj spid="_x0000_s517125" name="Equation" r:id="rId6" imgW="1002960" imgH="355320" progId="Equation.3">
              <p:embed/>
            </p:oleObj>
          </a:graphicData>
        </a:graphic>
      </p:graphicFrame>
      <p:graphicFrame>
        <p:nvGraphicFramePr>
          <p:cNvPr id="348174" name="Object 6"/>
          <p:cNvGraphicFramePr>
            <a:graphicFrameLocks noChangeAspect="1"/>
          </p:cNvGraphicFramePr>
          <p:nvPr/>
        </p:nvGraphicFramePr>
        <p:xfrm>
          <a:off x="6019800" y="4114800"/>
          <a:ext cx="2090738" cy="685800"/>
        </p:xfrm>
        <a:graphic>
          <a:graphicData uri="http://schemas.openxmlformats.org/presentationml/2006/ole">
            <p:oleObj spid="_x0000_s517126" name="Equation" r:id="rId7" imgW="977760" imgH="355320" progId="Equation.3">
              <p:embed/>
            </p:oleObj>
          </a:graphicData>
        </a:graphic>
      </p:graphicFrame>
      <p:graphicFrame>
        <p:nvGraphicFramePr>
          <p:cNvPr id="348175" name="Object 7"/>
          <p:cNvGraphicFramePr>
            <a:graphicFrameLocks noChangeAspect="1"/>
          </p:cNvGraphicFramePr>
          <p:nvPr/>
        </p:nvGraphicFramePr>
        <p:xfrm>
          <a:off x="7064375" y="3478213"/>
          <a:ext cx="1303338" cy="558800"/>
        </p:xfrm>
        <a:graphic>
          <a:graphicData uri="http://schemas.openxmlformats.org/presentationml/2006/ole">
            <p:oleObj spid="_x0000_s517127" name="Equation" r:id="rId8" imgW="609600" imgH="266700" progId="Equation.DSMT4">
              <p:embed/>
            </p:oleObj>
          </a:graphicData>
        </a:graphic>
      </p:graphicFrame>
      <p:graphicFrame>
        <p:nvGraphicFramePr>
          <p:cNvPr id="348176" name="Object 8"/>
          <p:cNvGraphicFramePr>
            <a:graphicFrameLocks noChangeAspect="1"/>
          </p:cNvGraphicFramePr>
          <p:nvPr/>
        </p:nvGraphicFramePr>
        <p:xfrm>
          <a:off x="6600825" y="1392238"/>
          <a:ext cx="1438275" cy="660400"/>
        </p:xfrm>
        <a:graphic>
          <a:graphicData uri="http://schemas.openxmlformats.org/presentationml/2006/ole">
            <p:oleObj spid="_x0000_s517128" name="Equation" r:id="rId9" imgW="622300" imgH="292100" progId="Equation.DSMT4">
              <p:embed/>
            </p:oleObj>
          </a:graphicData>
        </a:graphic>
      </p:graphicFrame>
      <p:graphicFrame>
        <p:nvGraphicFramePr>
          <p:cNvPr id="348177" name="Object 9"/>
          <p:cNvGraphicFramePr>
            <a:graphicFrameLocks noChangeAspect="1"/>
          </p:cNvGraphicFramePr>
          <p:nvPr/>
        </p:nvGraphicFramePr>
        <p:xfrm>
          <a:off x="7939088" y="1614488"/>
          <a:ext cx="850900" cy="315912"/>
        </p:xfrm>
        <a:graphic>
          <a:graphicData uri="http://schemas.openxmlformats.org/presentationml/2006/ole">
            <p:oleObj spid="_x0000_s517129" name="Equation" r:id="rId10" imgW="368300" imgH="1397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8169"/>
                                        </p:tgtEl>
                                        <p:attrNameLst>
                                          <p:attrName>style.visibility</p:attrName>
                                        </p:attrNameLst>
                                      </p:cBhvr>
                                      <p:to>
                                        <p:strVal val="visible"/>
                                      </p:to>
                                    </p:set>
                                    <p:animEffect transition="in" filter="wipe(left)">
                                      <p:cBhvr>
                                        <p:cTn id="7" dur="500"/>
                                        <p:tgtEl>
                                          <p:spTgt spid="3481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48168"/>
                                        </p:tgtEl>
                                        <p:attrNameLst>
                                          <p:attrName>style.visibility</p:attrName>
                                        </p:attrNameLst>
                                      </p:cBhvr>
                                      <p:to>
                                        <p:strVal val="visible"/>
                                      </p:to>
                                    </p:set>
                                    <p:animEffect transition="in" filter="wipe(left)">
                                      <p:cBhvr>
                                        <p:cTn id="12" dur="500"/>
                                        <p:tgtEl>
                                          <p:spTgt spid="34816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48176"/>
                                        </p:tgtEl>
                                        <p:attrNameLst>
                                          <p:attrName>style.visibility</p:attrName>
                                        </p:attrNameLst>
                                      </p:cBhvr>
                                      <p:to>
                                        <p:strVal val="visible"/>
                                      </p:to>
                                    </p:set>
                                    <p:animEffect transition="in" filter="wipe(left)">
                                      <p:cBhvr>
                                        <p:cTn id="17" dur="500"/>
                                        <p:tgtEl>
                                          <p:spTgt spid="34817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48177"/>
                                        </p:tgtEl>
                                        <p:attrNameLst>
                                          <p:attrName>style.visibility</p:attrName>
                                        </p:attrNameLst>
                                      </p:cBhvr>
                                      <p:to>
                                        <p:strVal val="visible"/>
                                      </p:to>
                                    </p:set>
                                    <p:animEffect transition="in" filter="wipe(left)">
                                      <p:cBhvr>
                                        <p:cTn id="22" dur="500"/>
                                        <p:tgtEl>
                                          <p:spTgt spid="348177"/>
                                        </p:tgtEl>
                                      </p:cBhvr>
                                    </p:animEffect>
                                  </p:childTnLst>
                                </p:cTn>
                              </p:par>
                            </p:childTnLst>
                          </p:cTn>
                        </p:par>
                        <p:par>
                          <p:cTn id="23" fill="hold">
                            <p:stCondLst>
                              <p:cond delay="500"/>
                            </p:stCondLst>
                            <p:childTnLst>
                              <p:par>
                                <p:cTn id="24" presetID="53" presetClass="entr" presetSubtype="0" fill="hold" grpId="0" nodeType="afterEffect">
                                  <p:stCondLst>
                                    <p:cond delay="0"/>
                                  </p:stCondLst>
                                  <p:iterate type="wd">
                                    <p:tmPct val="10000"/>
                                  </p:iterate>
                                  <p:childTnLst>
                                    <p:set>
                                      <p:cBhvr>
                                        <p:cTn id="25" dur="1" fill="hold">
                                          <p:stCondLst>
                                            <p:cond delay="0"/>
                                          </p:stCondLst>
                                        </p:cTn>
                                        <p:tgtEl>
                                          <p:spTgt spid="348162"/>
                                        </p:tgtEl>
                                        <p:attrNameLst>
                                          <p:attrName>style.visibility</p:attrName>
                                        </p:attrNameLst>
                                      </p:cBhvr>
                                      <p:to>
                                        <p:strVal val="visible"/>
                                      </p:to>
                                    </p:set>
                                    <p:anim calcmode="lin" valueType="num">
                                      <p:cBhvr>
                                        <p:cTn id="26" dur="500" fill="hold"/>
                                        <p:tgtEl>
                                          <p:spTgt spid="348162"/>
                                        </p:tgtEl>
                                        <p:attrNameLst>
                                          <p:attrName>ppt_w</p:attrName>
                                        </p:attrNameLst>
                                      </p:cBhvr>
                                      <p:tavLst>
                                        <p:tav tm="0">
                                          <p:val>
                                            <p:fltVal val="0"/>
                                          </p:val>
                                        </p:tav>
                                        <p:tav tm="100000">
                                          <p:val>
                                            <p:strVal val="#ppt_w"/>
                                          </p:val>
                                        </p:tav>
                                      </p:tavLst>
                                    </p:anim>
                                    <p:anim calcmode="lin" valueType="num">
                                      <p:cBhvr>
                                        <p:cTn id="27" dur="500" fill="hold"/>
                                        <p:tgtEl>
                                          <p:spTgt spid="348162"/>
                                        </p:tgtEl>
                                        <p:attrNameLst>
                                          <p:attrName>ppt_h</p:attrName>
                                        </p:attrNameLst>
                                      </p:cBhvr>
                                      <p:tavLst>
                                        <p:tav tm="0">
                                          <p:val>
                                            <p:fltVal val="0"/>
                                          </p:val>
                                        </p:tav>
                                        <p:tav tm="100000">
                                          <p:val>
                                            <p:strVal val="#ppt_h"/>
                                          </p:val>
                                        </p:tav>
                                      </p:tavLst>
                                    </p:anim>
                                    <p:animEffect transition="in" filter="fade">
                                      <p:cBhvr>
                                        <p:cTn id="28" dur="500"/>
                                        <p:tgtEl>
                                          <p:spTgt spid="34816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348164"/>
                                        </p:tgtEl>
                                        <p:attrNameLst>
                                          <p:attrName>style.visibility</p:attrName>
                                        </p:attrNameLst>
                                      </p:cBhvr>
                                      <p:to>
                                        <p:strVal val="visible"/>
                                      </p:to>
                                    </p:set>
                                    <p:animEffect transition="in" filter="wipe(left)">
                                      <p:cBhvr>
                                        <p:cTn id="33" dur="500"/>
                                        <p:tgtEl>
                                          <p:spTgt spid="34816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348165">
                                            <p:txEl>
                                              <p:pRg st="0" end="0"/>
                                            </p:txEl>
                                          </p:spTgt>
                                        </p:tgtEl>
                                        <p:attrNameLst>
                                          <p:attrName>style.visibility</p:attrName>
                                        </p:attrNameLst>
                                      </p:cBhvr>
                                      <p:to>
                                        <p:strVal val="visible"/>
                                      </p:to>
                                    </p:set>
                                    <p:animEffect transition="in" filter="wipe(left)">
                                      <p:cBhvr>
                                        <p:cTn id="38" dur="500"/>
                                        <p:tgtEl>
                                          <p:spTgt spid="34816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348166"/>
                                        </p:tgtEl>
                                        <p:attrNameLst>
                                          <p:attrName>style.visibility</p:attrName>
                                        </p:attrNameLst>
                                      </p:cBhvr>
                                      <p:to>
                                        <p:strVal val="visible"/>
                                      </p:to>
                                    </p:set>
                                    <p:animEffect transition="in" filter="wipe(left)">
                                      <p:cBhvr>
                                        <p:cTn id="43" dur="500"/>
                                        <p:tgtEl>
                                          <p:spTgt spid="34816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348170"/>
                                        </p:tgtEl>
                                        <p:attrNameLst>
                                          <p:attrName>style.visibility</p:attrName>
                                        </p:attrNameLst>
                                      </p:cBhvr>
                                      <p:to>
                                        <p:strVal val="visible"/>
                                      </p:to>
                                    </p:set>
                                    <p:animEffect transition="in" filter="wipe(left)">
                                      <p:cBhvr>
                                        <p:cTn id="48" dur="500"/>
                                        <p:tgtEl>
                                          <p:spTgt spid="34817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348175"/>
                                        </p:tgtEl>
                                        <p:attrNameLst>
                                          <p:attrName>style.visibility</p:attrName>
                                        </p:attrNameLst>
                                      </p:cBhvr>
                                      <p:to>
                                        <p:strVal val="visible"/>
                                      </p:to>
                                    </p:set>
                                    <p:animEffect transition="in" filter="wipe(left)">
                                      <p:cBhvr>
                                        <p:cTn id="53" dur="500"/>
                                        <p:tgtEl>
                                          <p:spTgt spid="348175"/>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348172"/>
                                        </p:tgtEl>
                                        <p:attrNameLst>
                                          <p:attrName>style.visibility</p:attrName>
                                        </p:attrNameLst>
                                      </p:cBhvr>
                                      <p:to>
                                        <p:strVal val="visible"/>
                                      </p:to>
                                    </p:set>
                                    <p:animEffect transition="in" filter="wipe(left)">
                                      <p:cBhvr>
                                        <p:cTn id="58" dur="500"/>
                                        <p:tgtEl>
                                          <p:spTgt spid="34817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348173"/>
                                        </p:tgtEl>
                                        <p:attrNameLst>
                                          <p:attrName>style.visibility</p:attrName>
                                        </p:attrNameLst>
                                      </p:cBhvr>
                                      <p:to>
                                        <p:strVal val="visible"/>
                                      </p:to>
                                    </p:set>
                                    <p:animEffect transition="in" filter="wipe(left)">
                                      <p:cBhvr>
                                        <p:cTn id="63" dur="500"/>
                                        <p:tgtEl>
                                          <p:spTgt spid="348173"/>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348174"/>
                                        </p:tgtEl>
                                        <p:attrNameLst>
                                          <p:attrName>style.visibility</p:attrName>
                                        </p:attrNameLst>
                                      </p:cBhvr>
                                      <p:to>
                                        <p:strVal val="visible"/>
                                      </p:to>
                                    </p:set>
                                    <p:animEffect transition="in" filter="wipe(left)">
                                      <p:cBhvr>
                                        <p:cTn id="68" dur="500"/>
                                        <p:tgtEl>
                                          <p:spTgt spid="34817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348171"/>
                                        </p:tgtEl>
                                        <p:attrNameLst>
                                          <p:attrName>style.visibility</p:attrName>
                                        </p:attrNameLst>
                                      </p:cBhvr>
                                      <p:to>
                                        <p:strVal val="visible"/>
                                      </p:to>
                                    </p:set>
                                    <p:animEffect transition="in" filter="wipe(left)">
                                      <p:cBhvr>
                                        <p:cTn id="73" dur="500"/>
                                        <p:tgtEl>
                                          <p:spTgt spid="34817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348167"/>
                                        </p:tgtEl>
                                        <p:attrNameLst>
                                          <p:attrName>style.visibility</p:attrName>
                                        </p:attrNameLst>
                                      </p:cBhvr>
                                      <p:to>
                                        <p:strVal val="visible"/>
                                      </p:to>
                                    </p:set>
                                    <p:animEffect transition="in" filter="wipe(left)">
                                      <p:cBhvr>
                                        <p:cTn id="78" dur="500"/>
                                        <p:tgtEl>
                                          <p:spTgt spid="348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2" grpId="0" animBg="1"/>
      <p:bldP spid="348164" grpId="0" animBg="1" autoUpdateAnimBg="0"/>
      <p:bldP spid="348165" grpId="0" build="p" autoUpdateAnimBg="0"/>
      <p:bldP spid="348166" grpId="0" animBg="1" autoUpdateAnimBg="0"/>
      <p:bldP spid="348167" grpId="0" animBg="1" autoUpdateAnimBg="0"/>
      <p:bldP spid="348169" grpId="0" animBg="1" autoUpdateAnimBg="0"/>
      <p:bldP spid="348171" grpId="0" animBg="1"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6" name="Date Placeholder 3"/>
          <p:cNvSpPr>
            <a:spLocks noGrp="1"/>
          </p:cNvSpPr>
          <p:nvPr>
            <p:ph type="dt" sz="quarter" idx="10"/>
          </p:nvPr>
        </p:nvSpPr>
        <p:spPr>
          <a:noFill/>
        </p:spPr>
        <p:txBody>
          <a:bodyPr/>
          <a:lstStyle/>
          <a:p>
            <a:r>
              <a:rPr lang="en-US" smtClean="0"/>
              <a:t>Monday, June 27, 2011</a:t>
            </a:r>
            <a:endParaRPr lang="en-US"/>
          </a:p>
        </p:txBody>
      </p:sp>
      <p:sp>
        <p:nvSpPr>
          <p:cNvPr id="27657"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7658" name="Slide Number Placeholder 5"/>
          <p:cNvSpPr>
            <a:spLocks noGrp="1"/>
          </p:cNvSpPr>
          <p:nvPr>
            <p:ph type="sldNum" sz="quarter" idx="12"/>
          </p:nvPr>
        </p:nvSpPr>
        <p:spPr>
          <a:noFill/>
        </p:spPr>
        <p:txBody>
          <a:bodyPr/>
          <a:lstStyle/>
          <a:p>
            <a:fld id="{8CA2F156-7D48-E84D-9CF6-D7958F499158}" type="slidenum">
              <a:rPr lang="en-US"/>
              <a:pPr/>
              <a:t>7</a:t>
            </a:fld>
            <a:endParaRPr lang="en-US"/>
          </a:p>
        </p:txBody>
      </p:sp>
      <p:sp>
        <p:nvSpPr>
          <p:cNvPr id="27659" name="Rectangle 2"/>
          <p:cNvSpPr>
            <a:spLocks noGrp="1" noChangeArrowheads="1"/>
          </p:cNvSpPr>
          <p:nvPr>
            <p:ph type="title"/>
          </p:nvPr>
        </p:nvSpPr>
        <p:spPr>
          <a:xfrm>
            <a:off x="685800" y="0"/>
            <a:ext cx="7772400" cy="990600"/>
          </a:xfrm>
        </p:spPr>
        <p:txBody>
          <a:bodyPr/>
          <a:lstStyle/>
          <a:p>
            <a:r>
              <a:rPr lang="en-US"/>
              <a:t>Linear Momentum Conservation</a:t>
            </a:r>
          </a:p>
        </p:txBody>
      </p:sp>
      <p:pic>
        <p:nvPicPr>
          <p:cNvPr id="347139" name="Picture 3" descr="FG09_003"/>
          <p:cNvPicPr>
            <a:picLocks noChangeAspect="1" noChangeArrowheads="1"/>
          </p:cNvPicPr>
          <p:nvPr/>
        </p:nvPicPr>
        <p:blipFill>
          <a:blip r:embed="rId3"/>
          <a:srcRect/>
          <a:stretch>
            <a:fillRect/>
          </a:stretch>
        </p:blipFill>
        <p:spPr bwMode="auto">
          <a:xfrm>
            <a:off x="457200" y="1066800"/>
            <a:ext cx="8001000" cy="5257800"/>
          </a:xfrm>
          <a:prstGeom prst="rect">
            <a:avLst/>
          </a:prstGeom>
          <a:noFill/>
          <a:ln w="9525">
            <a:noFill/>
            <a:miter lim="800000"/>
            <a:headEnd/>
            <a:tailEnd/>
          </a:ln>
        </p:spPr>
      </p:pic>
      <p:graphicFrame>
        <p:nvGraphicFramePr>
          <p:cNvPr id="347141" name="Object 3"/>
          <p:cNvGraphicFramePr>
            <a:graphicFrameLocks noChangeAspect="1"/>
          </p:cNvGraphicFramePr>
          <p:nvPr/>
        </p:nvGraphicFramePr>
        <p:xfrm>
          <a:off x="5270500" y="5399088"/>
          <a:ext cx="1576388" cy="503237"/>
        </p:xfrm>
        <a:graphic>
          <a:graphicData uri="http://schemas.openxmlformats.org/presentationml/2006/ole">
            <p:oleObj spid="_x0000_s518147" name="Equation" r:id="rId4" imgW="736560" imgH="241200" progId="Equation.DSMT4">
              <p:embed/>
            </p:oleObj>
          </a:graphicData>
        </a:graphic>
      </p:graphicFrame>
      <p:graphicFrame>
        <p:nvGraphicFramePr>
          <p:cNvPr id="347143" name="Object 5"/>
          <p:cNvGraphicFramePr>
            <a:graphicFrameLocks noChangeAspect="1"/>
          </p:cNvGraphicFramePr>
          <p:nvPr/>
        </p:nvGraphicFramePr>
        <p:xfrm>
          <a:off x="6985000" y="5400675"/>
          <a:ext cx="1495425" cy="476250"/>
        </p:xfrm>
        <a:graphic>
          <a:graphicData uri="http://schemas.openxmlformats.org/presentationml/2006/ole">
            <p:oleObj spid="_x0000_s518149" name="Equation" r:id="rId5" imgW="698400" imgH="228600" progId="Equation.DSMT4">
              <p:embed/>
            </p:oleObj>
          </a:graphicData>
        </a:graphic>
      </p:graphicFrame>
      <p:sp>
        <p:nvSpPr>
          <p:cNvPr id="347144" name="Text Box 8"/>
          <p:cNvSpPr txBox="1">
            <a:spLocks noChangeArrowheads="1"/>
          </p:cNvSpPr>
          <p:nvPr/>
        </p:nvSpPr>
        <p:spPr bwMode="auto">
          <a:xfrm>
            <a:off x="212725" y="1255713"/>
            <a:ext cx="769938" cy="457200"/>
          </a:xfrm>
          <a:prstGeom prst="rect">
            <a:avLst/>
          </a:prstGeom>
          <a:noFill/>
          <a:ln w="9525">
            <a:noFill/>
            <a:miter lim="800000"/>
            <a:headEnd/>
            <a:tailEnd/>
          </a:ln>
        </p:spPr>
        <p:txBody>
          <a:bodyPr wrap="none">
            <a:prstTxWarp prst="textNoShape">
              <a:avLst/>
            </a:prstTxWarp>
            <a:spAutoFit/>
          </a:bodyPr>
          <a:lstStyle/>
          <a:p>
            <a:r>
              <a:rPr lang="en-US">
                <a:solidFill>
                  <a:schemeClr val="hlink"/>
                </a:solidFill>
                <a:latin typeface="Arial Narrow" charset="0"/>
              </a:rPr>
              <a:t>Initial</a:t>
            </a:r>
          </a:p>
        </p:txBody>
      </p:sp>
      <p:sp>
        <p:nvSpPr>
          <p:cNvPr id="347145" name="Text Box 9"/>
          <p:cNvSpPr txBox="1">
            <a:spLocks noChangeArrowheads="1"/>
          </p:cNvSpPr>
          <p:nvPr/>
        </p:nvSpPr>
        <p:spPr bwMode="auto">
          <a:xfrm>
            <a:off x="296863" y="4648200"/>
            <a:ext cx="727075" cy="457200"/>
          </a:xfrm>
          <a:prstGeom prst="rect">
            <a:avLst/>
          </a:prstGeom>
          <a:noFill/>
          <a:ln w="9525">
            <a:noFill/>
            <a:miter lim="800000"/>
            <a:headEnd/>
            <a:tailEnd/>
          </a:ln>
        </p:spPr>
        <p:txBody>
          <a:bodyPr wrap="none">
            <a:prstTxWarp prst="textNoShape">
              <a:avLst/>
            </a:prstTxWarp>
            <a:spAutoFit/>
          </a:bodyPr>
          <a:lstStyle/>
          <a:p>
            <a:r>
              <a:rPr lang="en-US">
                <a:solidFill>
                  <a:schemeClr val="hlink"/>
                </a:solidFill>
                <a:latin typeface="Arial Narrow" charset="0"/>
              </a:rPr>
              <a:t>Final</a:t>
            </a:r>
          </a:p>
        </p:txBody>
      </p:sp>
      <p:graphicFrame>
        <p:nvGraphicFramePr>
          <p:cNvPr id="347146" name="Object 6"/>
          <p:cNvGraphicFramePr>
            <a:graphicFrameLocks noChangeAspect="1"/>
          </p:cNvGraphicFramePr>
          <p:nvPr/>
        </p:nvGraphicFramePr>
        <p:xfrm>
          <a:off x="5246688" y="5932488"/>
          <a:ext cx="1611312" cy="544512"/>
        </p:xfrm>
        <a:graphic>
          <a:graphicData uri="http://schemas.openxmlformats.org/presentationml/2006/ole">
            <p:oleObj spid="_x0000_s518150" name="Equation" r:id="rId6" imgW="660240" imgH="228600" progId="Equation.DSMT4">
              <p:embed/>
            </p:oleObj>
          </a:graphicData>
        </a:graphic>
      </p:graphicFrame>
      <p:graphicFrame>
        <p:nvGraphicFramePr>
          <p:cNvPr id="347147" name="Object 7"/>
          <p:cNvGraphicFramePr>
            <a:graphicFrameLocks noChangeAspect="1"/>
          </p:cNvGraphicFramePr>
          <p:nvPr/>
        </p:nvGraphicFramePr>
        <p:xfrm>
          <a:off x="6784975" y="5930900"/>
          <a:ext cx="1444625" cy="546100"/>
        </p:xfrm>
        <a:graphic>
          <a:graphicData uri="http://schemas.openxmlformats.org/presentationml/2006/ole">
            <p:oleObj spid="_x0000_s518151" name="Equation" r:id="rId7" imgW="622080" imgH="241200" progId="Equation.DSMT4">
              <p:embed/>
            </p:oleObj>
          </a:graphicData>
        </a:graphic>
      </p:graphicFrame>
      <p:sp>
        <p:nvSpPr>
          <p:cNvPr id="15" name="Rectangle 14"/>
          <p:cNvSpPr/>
          <p:nvPr/>
        </p:nvSpPr>
        <p:spPr bwMode="auto">
          <a:xfrm>
            <a:off x="914400" y="838200"/>
            <a:ext cx="7543800" cy="1371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6" name="Rectangle 15"/>
          <p:cNvSpPr/>
          <p:nvPr/>
        </p:nvSpPr>
        <p:spPr bwMode="auto">
          <a:xfrm>
            <a:off x="685800" y="2209800"/>
            <a:ext cx="7543800" cy="1981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graphicFrame>
        <p:nvGraphicFramePr>
          <p:cNvPr id="347142" name="Object 4"/>
          <p:cNvGraphicFramePr>
            <a:graphicFrameLocks noChangeAspect="1"/>
          </p:cNvGraphicFramePr>
          <p:nvPr/>
        </p:nvGraphicFramePr>
        <p:xfrm>
          <a:off x="6911975" y="2325688"/>
          <a:ext cx="1493838" cy="477837"/>
        </p:xfrm>
        <a:graphic>
          <a:graphicData uri="http://schemas.openxmlformats.org/presentationml/2006/ole">
            <p:oleObj spid="_x0000_s518148" name="Equation" r:id="rId8" imgW="698400" imgH="228600" progId="Equation.DSMT4">
              <p:embed/>
            </p:oleObj>
          </a:graphicData>
        </a:graphic>
      </p:graphicFrame>
      <p:graphicFrame>
        <p:nvGraphicFramePr>
          <p:cNvPr id="347140" name="Object 2"/>
          <p:cNvGraphicFramePr>
            <a:graphicFrameLocks noChangeAspect="1"/>
          </p:cNvGraphicFramePr>
          <p:nvPr/>
        </p:nvGraphicFramePr>
        <p:xfrm>
          <a:off x="5422900" y="2338388"/>
          <a:ext cx="1412875" cy="477837"/>
        </p:xfrm>
        <a:graphic>
          <a:graphicData uri="http://schemas.openxmlformats.org/presentationml/2006/ole">
            <p:oleObj spid="_x0000_s518146" name="Equation" r:id="rId9" imgW="660240" imgH="228600" progId="Equation.DSMT4">
              <p:embed/>
            </p:oleObj>
          </a:graphicData>
        </a:graphic>
      </p:graphicFrame>
      <p:sp>
        <p:nvSpPr>
          <p:cNvPr id="17" name="Rectangle 16"/>
          <p:cNvSpPr/>
          <p:nvPr/>
        </p:nvSpPr>
        <p:spPr bwMode="auto">
          <a:xfrm>
            <a:off x="1066800" y="4038600"/>
            <a:ext cx="7543800" cy="1371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7144"/>
                                        </p:tgtEl>
                                        <p:attrNameLst>
                                          <p:attrName>style.visibility</p:attrName>
                                        </p:attrNameLst>
                                      </p:cBhvr>
                                      <p:to>
                                        <p:strVal val="visible"/>
                                      </p:to>
                                    </p:set>
                                    <p:animEffect transition="in" filter="wipe(left)">
                                      <p:cBhvr>
                                        <p:cTn id="7" dur="500"/>
                                        <p:tgtEl>
                                          <p:spTgt spid="34714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7140"/>
                                        </p:tgtEl>
                                        <p:attrNameLst>
                                          <p:attrName>style.visibility</p:attrName>
                                        </p:attrNameLst>
                                      </p:cBhvr>
                                      <p:to>
                                        <p:strVal val="visible"/>
                                      </p:to>
                                    </p:set>
                                    <p:animEffect transition="in" filter="wipe(left)">
                                      <p:cBhvr>
                                        <p:cTn id="17" dur="500"/>
                                        <p:tgtEl>
                                          <p:spTgt spid="3471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47142"/>
                                        </p:tgtEl>
                                        <p:attrNameLst>
                                          <p:attrName>style.visibility</p:attrName>
                                        </p:attrNameLst>
                                      </p:cBhvr>
                                      <p:to>
                                        <p:strVal val="visible"/>
                                      </p:to>
                                    </p:set>
                                    <p:animEffect transition="in" filter="wipe(left)">
                                      <p:cBhvr>
                                        <p:cTn id="22" dur="500"/>
                                        <p:tgtEl>
                                          <p:spTgt spid="34714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47145"/>
                                        </p:tgtEl>
                                        <p:attrNameLst>
                                          <p:attrName>style.visibility</p:attrName>
                                        </p:attrNameLst>
                                      </p:cBhvr>
                                      <p:to>
                                        <p:strVal val="visible"/>
                                      </p:to>
                                    </p:set>
                                    <p:animEffect transition="in" filter="wipe(left)">
                                      <p:cBhvr>
                                        <p:cTn id="31" dur="500"/>
                                        <p:tgtEl>
                                          <p:spTgt spid="347145"/>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xit" presetSubtype="37" fill="hold" grpId="1" nodeType="clickEffect">
                                  <p:stCondLst>
                                    <p:cond delay="0"/>
                                  </p:stCondLst>
                                  <p:childTnLst>
                                    <p:animEffect transition="out" filter="barn(outVertical)">
                                      <p:cBhvr>
                                        <p:cTn id="35" dur="500"/>
                                        <p:tgtEl>
                                          <p:spTgt spid="17"/>
                                        </p:tgtEl>
                                      </p:cBhvr>
                                    </p:animEffect>
                                    <p:set>
                                      <p:cBhvr>
                                        <p:cTn id="36" dur="1" fill="hold">
                                          <p:stCondLst>
                                            <p:cond delay="499"/>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47141"/>
                                        </p:tgtEl>
                                        <p:attrNameLst>
                                          <p:attrName>style.visibility</p:attrName>
                                        </p:attrNameLst>
                                      </p:cBhvr>
                                      <p:to>
                                        <p:strVal val="visible"/>
                                      </p:to>
                                    </p:set>
                                    <p:animEffect transition="in" filter="wipe(left)">
                                      <p:cBhvr>
                                        <p:cTn id="41" dur="500"/>
                                        <p:tgtEl>
                                          <p:spTgt spid="34714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47143"/>
                                        </p:tgtEl>
                                        <p:attrNameLst>
                                          <p:attrName>style.visibility</p:attrName>
                                        </p:attrNameLst>
                                      </p:cBhvr>
                                      <p:to>
                                        <p:strVal val="visible"/>
                                      </p:to>
                                    </p:set>
                                    <p:animEffect transition="in" filter="wipe(left)">
                                      <p:cBhvr>
                                        <p:cTn id="46" dur="500"/>
                                        <p:tgtEl>
                                          <p:spTgt spid="34714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47146"/>
                                        </p:tgtEl>
                                        <p:attrNameLst>
                                          <p:attrName>style.visibility</p:attrName>
                                        </p:attrNameLst>
                                      </p:cBhvr>
                                      <p:to>
                                        <p:strVal val="visible"/>
                                      </p:to>
                                    </p:set>
                                    <p:animEffect transition="in" filter="wipe(left)">
                                      <p:cBhvr>
                                        <p:cTn id="51" dur="500"/>
                                        <p:tgtEl>
                                          <p:spTgt spid="34714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47147"/>
                                        </p:tgtEl>
                                        <p:attrNameLst>
                                          <p:attrName>style.visibility</p:attrName>
                                        </p:attrNameLst>
                                      </p:cBhvr>
                                      <p:to>
                                        <p:strVal val="visible"/>
                                      </p:to>
                                    </p:set>
                                    <p:animEffect transition="in" filter="wipe(left)">
                                      <p:cBhvr>
                                        <p:cTn id="56" dur="500"/>
                                        <p:tgtEl>
                                          <p:spTgt spid="347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4" grpId="0"/>
      <p:bldP spid="347145" grpId="0"/>
      <p:bldP spid="15" grpId="0" animBg="1"/>
      <p:bldP spid="16" grpId="0" animBg="1"/>
      <p:bldP spid="17" grpId="1"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7" name="Date Placeholder 3"/>
          <p:cNvSpPr>
            <a:spLocks noGrp="1"/>
          </p:cNvSpPr>
          <p:nvPr>
            <p:ph type="dt" sz="quarter" idx="10"/>
          </p:nvPr>
        </p:nvSpPr>
        <p:spPr>
          <a:noFill/>
        </p:spPr>
        <p:txBody>
          <a:bodyPr/>
          <a:lstStyle/>
          <a:p>
            <a:r>
              <a:rPr lang="en-US" smtClean="0"/>
              <a:t>Monday, June 27, 2011</a:t>
            </a:r>
            <a:endParaRPr lang="en-US"/>
          </a:p>
        </p:txBody>
      </p:sp>
      <p:sp>
        <p:nvSpPr>
          <p:cNvPr id="28688"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8689" name="Slide Number Placeholder 5"/>
          <p:cNvSpPr>
            <a:spLocks noGrp="1"/>
          </p:cNvSpPr>
          <p:nvPr>
            <p:ph type="sldNum" sz="quarter" idx="12"/>
          </p:nvPr>
        </p:nvSpPr>
        <p:spPr>
          <a:noFill/>
        </p:spPr>
        <p:txBody>
          <a:bodyPr/>
          <a:lstStyle/>
          <a:p>
            <a:fld id="{245B32B5-30AD-6944-AB27-E8EBE66E7FB0}" type="slidenum">
              <a:rPr lang="en-US"/>
              <a:pPr/>
              <a:t>8</a:t>
            </a:fld>
            <a:endParaRPr lang="en-US"/>
          </a:p>
        </p:txBody>
      </p:sp>
      <p:sp>
        <p:nvSpPr>
          <p:cNvPr id="28690" name="Rectangle 2"/>
          <p:cNvSpPr>
            <a:spLocks noGrp="1" noChangeArrowheads="1"/>
          </p:cNvSpPr>
          <p:nvPr>
            <p:ph type="title"/>
          </p:nvPr>
        </p:nvSpPr>
        <p:spPr>
          <a:xfrm>
            <a:off x="381000" y="76200"/>
            <a:ext cx="8458200" cy="609600"/>
          </a:xfrm>
        </p:spPr>
        <p:txBody>
          <a:bodyPr/>
          <a:lstStyle/>
          <a:p>
            <a:r>
              <a:rPr lang="en-US" sz="4000" smtClean="0"/>
              <a:t>Example 9.4: Rifle Recoil</a:t>
            </a:r>
            <a:endParaRPr lang="en-US" smtClean="0"/>
          </a:p>
        </p:txBody>
      </p:sp>
      <p:sp>
        <p:nvSpPr>
          <p:cNvPr id="349187" name="Text Box 3"/>
          <p:cNvSpPr txBox="1">
            <a:spLocks noChangeArrowheads="1"/>
          </p:cNvSpPr>
          <p:nvPr/>
        </p:nvSpPr>
        <p:spPr bwMode="auto">
          <a:xfrm>
            <a:off x="609600" y="762000"/>
            <a:ext cx="8001000" cy="76993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Calculate the recoil velocity of a 5.0kg rifle that shoots a 0.020kg bullet at a speed of 620m/s. </a:t>
            </a:r>
            <a:endParaRPr lang="en-US" sz="2200" baseline="30000">
              <a:solidFill>
                <a:srgbClr val="800000"/>
              </a:solidFill>
              <a:latin typeface="Arial Narrow" charset="0"/>
            </a:endParaRPr>
          </a:p>
        </p:txBody>
      </p:sp>
      <p:graphicFrame>
        <p:nvGraphicFramePr>
          <p:cNvPr id="349188" name="Object 2"/>
          <p:cNvGraphicFramePr>
            <a:graphicFrameLocks noChangeAspect="1"/>
          </p:cNvGraphicFramePr>
          <p:nvPr/>
        </p:nvGraphicFramePr>
        <p:xfrm>
          <a:off x="3554413" y="2057400"/>
          <a:ext cx="442912" cy="785813"/>
        </p:xfrm>
        <a:graphic>
          <a:graphicData uri="http://schemas.openxmlformats.org/presentationml/2006/ole">
            <p:oleObj spid="_x0000_s519170" name="Equation" r:id="rId3" imgW="177800" imgH="292100" progId="Equation.DSMT4">
              <p:embed/>
            </p:oleObj>
          </a:graphicData>
        </a:graphic>
      </p:graphicFrame>
      <p:sp>
        <p:nvSpPr>
          <p:cNvPr id="349189" name="Text Box 5"/>
          <p:cNvSpPr txBox="1">
            <a:spLocks noChangeArrowheads="1"/>
          </p:cNvSpPr>
          <p:nvPr/>
        </p:nvSpPr>
        <p:spPr bwMode="auto">
          <a:xfrm>
            <a:off x="3505200" y="1752600"/>
            <a:ext cx="5181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From momentum conservation, we can write</a:t>
            </a:r>
          </a:p>
        </p:txBody>
      </p:sp>
      <p:sp>
        <p:nvSpPr>
          <p:cNvPr id="349198" name="Text Box 14"/>
          <p:cNvSpPr txBox="1">
            <a:spLocks noChangeArrowheads="1"/>
          </p:cNvSpPr>
          <p:nvPr/>
        </p:nvSpPr>
        <p:spPr bwMode="auto">
          <a:xfrm>
            <a:off x="228600" y="3733800"/>
            <a:ext cx="9372600" cy="430887"/>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Solving the above for v</a:t>
            </a:r>
            <a:r>
              <a:rPr lang="en-US" sz="2200" baseline="-25000">
                <a:solidFill>
                  <a:srgbClr val="FF0000"/>
                </a:solidFill>
                <a:latin typeface="Arial Narrow" charset="0"/>
              </a:rPr>
              <a:t>R</a:t>
            </a:r>
            <a:r>
              <a:rPr lang="en-US" sz="2200">
                <a:solidFill>
                  <a:srgbClr val="FF0000"/>
                </a:solidFill>
                <a:latin typeface="Arial Narrow" charset="0"/>
              </a:rPr>
              <a:t> and using the rifle’s mass and the bullet’s mass, we obtain</a:t>
            </a:r>
          </a:p>
        </p:txBody>
      </p:sp>
      <p:graphicFrame>
        <p:nvGraphicFramePr>
          <p:cNvPr id="349199" name="Object 3"/>
          <p:cNvGraphicFramePr>
            <a:graphicFrameLocks noChangeAspect="1"/>
          </p:cNvGraphicFramePr>
          <p:nvPr/>
        </p:nvGraphicFramePr>
        <p:xfrm>
          <a:off x="1981200" y="4487863"/>
          <a:ext cx="841375" cy="465137"/>
        </p:xfrm>
        <a:graphic>
          <a:graphicData uri="http://schemas.openxmlformats.org/presentationml/2006/ole">
            <p:oleObj spid="_x0000_s519171" name="Equation" r:id="rId4" imgW="317500" imgH="241300" progId="Equation.DSMT4">
              <p:embed/>
            </p:oleObj>
          </a:graphicData>
        </a:graphic>
      </p:graphicFrame>
      <p:graphicFrame>
        <p:nvGraphicFramePr>
          <p:cNvPr id="349202" name="Object 5"/>
          <p:cNvGraphicFramePr>
            <a:graphicFrameLocks noChangeAspect="1"/>
          </p:cNvGraphicFramePr>
          <p:nvPr/>
        </p:nvGraphicFramePr>
        <p:xfrm>
          <a:off x="5722938" y="2209800"/>
          <a:ext cx="1211262" cy="608013"/>
        </p:xfrm>
        <a:graphic>
          <a:graphicData uri="http://schemas.openxmlformats.org/presentationml/2006/ole">
            <p:oleObj spid="_x0000_s519172" name="Equation" r:id="rId5" imgW="609600" imgH="254000" progId="Equation.DSMT4">
              <p:embed/>
            </p:oleObj>
          </a:graphicData>
        </a:graphic>
      </p:graphicFrame>
      <p:graphicFrame>
        <p:nvGraphicFramePr>
          <p:cNvPr id="349207" name="Object 10"/>
          <p:cNvGraphicFramePr>
            <a:graphicFrameLocks noChangeAspect="1"/>
          </p:cNvGraphicFramePr>
          <p:nvPr/>
        </p:nvGraphicFramePr>
        <p:xfrm>
          <a:off x="4105275" y="2276475"/>
          <a:ext cx="603250" cy="481013"/>
        </p:xfrm>
        <a:graphic>
          <a:graphicData uri="http://schemas.openxmlformats.org/presentationml/2006/ole">
            <p:oleObj spid="_x0000_s519173" name="Equation" r:id="rId6" imgW="241200" imgH="177480" progId="Equation.3">
              <p:embed/>
            </p:oleObj>
          </a:graphicData>
        </a:graphic>
      </p:graphicFrame>
      <p:graphicFrame>
        <p:nvGraphicFramePr>
          <p:cNvPr id="349208" name="Object 11"/>
          <p:cNvGraphicFramePr>
            <a:graphicFrameLocks noChangeAspect="1"/>
          </p:cNvGraphicFramePr>
          <p:nvPr/>
        </p:nvGraphicFramePr>
        <p:xfrm>
          <a:off x="4819650" y="2070100"/>
          <a:ext cx="855663" cy="825500"/>
        </p:xfrm>
        <a:graphic>
          <a:graphicData uri="http://schemas.openxmlformats.org/presentationml/2006/ole">
            <p:oleObj spid="_x0000_s519174" name="Equation" r:id="rId7" imgW="342900" imgH="304800" progId="Equation.DSMT4">
              <p:embed/>
            </p:oleObj>
          </a:graphicData>
        </a:graphic>
      </p:graphicFrame>
      <p:pic>
        <p:nvPicPr>
          <p:cNvPr id="28694" name="Picture 27" descr="FG09_007.JPG"/>
          <p:cNvPicPr>
            <a:picLocks noChangeAspect="1"/>
          </p:cNvPicPr>
          <p:nvPr/>
        </p:nvPicPr>
        <p:blipFill>
          <a:blip r:embed="rId8"/>
          <a:srcRect/>
          <a:stretch>
            <a:fillRect/>
          </a:stretch>
        </p:blipFill>
        <p:spPr bwMode="auto">
          <a:xfrm>
            <a:off x="228600" y="1600200"/>
            <a:ext cx="3048000" cy="2209800"/>
          </a:xfrm>
          <a:prstGeom prst="rect">
            <a:avLst/>
          </a:prstGeom>
          <a:noFill/>
          <a:ln w="9525">
            <a:noFill/>
            <a:miter lim="800000"/>
            <a:headEnd/>
            <a:tailEnd/>
          </a:ln>
        </p:spPr>
      </p:pic>
      <p:graphicFrame>
        <p:nvGraphicFramePr>
          <p:cNvPr id="4" name="Object 7"/>
          <p:cNvGraphicFramePr>
            <a:graphicFrameLocks noChangeAspect="1"/>
          </p:cNvGraphicFramePr>
          <p:nvPr/>
        </p:nvGraphicFramePr>
        <p:xfrm>
          <a:off x="6823075" y="2133600"/>
          <a:ext cx="1939925" cy="700088"/>
        </p:xfrm>
        <a:graphic>
          <a:graphicData uri="http://schemas.openxmlformats.org/presentationml/2006/ole">
            <p:oleObj spid="_x0000_s519175" name="Equation" r:id="rId9" imgW="977900" imgH="292100" progId="Equation.DSMT4">
              <p:embed/>
            </p:oleObj>
          </a:graphicData>
        </a:graphic>
      </p:graphicFrame>
      <p:graphicFrame>
        <p:nvGraphicFramePr>
          <p:cNvPr id="5" name="Object 8"/>
          <p:cNvGraphicFramePr>
            <a:graphicFrameLocks noChangeAspect="1"/>
          </p:cNvGraphicFramePr>
          <p:nvPr/>
        </p:nvGraphicFramePr>
        <p:xfrm>
          <a:off x="4648200" y="2971800"/>
          <a:ext cx="957263" cy="577850"/>
        </p:xfrm>
        <a:graphic>
          <a:graphicData uri="http://schemas.openxmlformats.org/presentationml/2006/ole">
            <p:oleObj spid="_x0000_s519176" name="Equation" r:id="rId10" imgW="482600" imgH="241300" progId="Equation.DSMT4">
              <p:embed/>
            </p:oleObj>
          </a:graphicData>
        </a:graphic>
      </p:graphicFrame>
      <p:graphicFrame>
        <p:nvGraphicFramePr>
          <p:cNvPr id="7" name="Object 9"/>
          <p:cNvGraphicFramePr>
            <a:graphicFrameLocks noChangeAspect="1"/>
          </p:cNvGraphicFramePr>
          <p:nvPr/>
        </p:nvGraphicFramePr>
        <p:xfrm>
          <a:off x="3681413" y="5300663"/>
          <a:ext cx="2794000" cy="538162"/>
        </p:xfrm>
        <a:graphic>
          <a:graphicData uri="http://schemas.openxmlformats.org/presentationml/2006/ole">
            <p:oleObj spid="_x0000_s519177" name="Equation" r:id="rId11" imgW="1054100" imgH="279400" progId="Equation.DSMT4">
              <p:embed/>
            </p:oleObj>
          </a:graphicData>
        </a:graphic>
      </p:graphicFrame>
      <p:sp>
        <p:nvSpPr>
          <p:cNvPr id="34" name="Rectangle 33"/>
          <p:cNvSpPr>
            <a:spLocks noChangeArrowheads="1"/>
          </p:cNvSpPr>
          <p:nvPr/>
        </p:nvSpPr>
        <p:spPr bwMode="auto">
          <a:xfrm>
            <a:off x="228600" y="1600200"/>
            <a:ext cx="3048000" cy="914400"/>
          </a:xfrm>
          <a:prstGeom prst="rect">
            <a:avLst/>
          </a:prstGeom>
          <a:solidFill>
            <a:schemeClr val="bg1"/>
          </a:solidFill>
          <a:ln w="9525">
            <a:noFill/>
            <a:round/>
            <a:headEnd/>
            <a:tailEnd/>
          </a:ln>
        </p:spPr>
        <p:txBody>
          <a:bodyPr wrap="none">
            <a:prstTxWarp prst="textNoShape">
              <a:avLst/>
            </a:prstTxWarp>
            <a:spAutoFit/>
          </a:bodyPr>
          <a:lstStyle/>
          <a:p>
            <a:endParaRPr lang="en-US"/>
          </a:p>
        </p:txBody>
      </p:sp>
      <p:sp>
        <p:nvSpPr>
          <p:cNvPr id="35" name="Rectangle 34"/>
          <p:cNvSpPr>
            <a:spLocks noChangeArrowheads="1"/>
          </p:cNvSpPr>
          <p:nvPr/>
        </p:nvSpPr>
        <p:spPr bwMode="auto">
          <a:xfrm>
            <a:off x="228600" y="2514600"/>
            <a:ext cx="3048000" cy="914400"/>
          </a:xfrm>
          <a:prstGeom prst="rect">
            <a:avLst/>
          </a:prstGeom>
          <a:solidFill>
            <a:schemeClr val="bg1"/>
          </a:solidFill>
          <a:ln w="9525">
            <a:noFill/>
            <a:round/>
            <a:headEnd/>
            <a:tailEnd/>
          </a:ln>
        </p:spPr>
        <p:txBody>
          <a:bodyPr wrap="none">
            <a:prstTxWarp prst="textNoShape">
              <a:avLst/>
            </a:prstTxWarp>
            <a:spAutoFit/>
          </a:bodyPr>
          <a:lstStyle/>
          <a:p>
            <a:endParaRPr lang="en-US"/>
          </a:p>
        </p:txBody>
      </p:sp>
      <p:sp>
        <p:nvSpPr>
          <p:cNvPr id="31" name="Text Box 14"/>
          <p:cNvSpPr txBox="1">
            <a:spLocks noChangeArrowheads="1"/>
          </p:cNvSpPr>
          <p:nvPr/>
        </p:nvSpPr>
        <p:spPr bwMode="auto">
          <a:xfrm>
            <a:off x="2895600" y="3048000"/>
            <a:ext cx="1600200" cy="461963"/>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The x-comp</a:t>
            </a:r>
          </a:p>
        </p:txBody>
      </p:sp>
      <p:graphicFrame>
        <p:nvGraphicFramePr>
          <p:cNvPr id="8" name="Object 10"/>
          <p:cNvGraphicFramePr>
            <a:graphicFrameLocks noChangeAspect="1"/>
          </p:cNvGraphicFramePr>
          <p:nvPr/>
        </p:nvGraphicFramePr>
        <p:xfrm>
          <a:off x="5638800" y="2971800"/>
          <a:ext cx="1865313" cy="577850"/>
        </p:xfrm>
        <a:graphic>
          <a:graphicData uri="http://schemas.openxmlformats.org/presentationml/2006/ole">
            <p:oleObj spid="_x0000_s519178" name="Equation" r:id="rId12" imgW="939800" imgH="241300" progId="Equation.DSMT4">
              <p:embed/>
            </p:oleObj>
          </a:graphicData>
        </a:graphic>
      </p:graphicFrame>
      <p:graphicFrame>
        <p:nvGraphicFramePr>
          <p:cNvPr id="9" name="Object 11"/>
          <p:cNvGraphicFramePr>
            <a:graphicFrameLocks noChangeAspect="1"/>
          </p:cNvGraphicFramePr>
          <p:nvPr/>
        </p:nvGraphicFramePr>
        <p:xfrm>
          <a:off x="7523163" y="3065463"/>
          <a:ext cx="477837" cy="363537"/>
        </p:xfrm>
        <a:graphic>
          <a:graphicData uri="http://schemas.openxmlformats.org/presentationml/2006/ole">
            <p:oleObj spid="_x0000_s519179" name="Equation" r:id="rId13" imgW="241300" imgH="152400" progId="Equation.DSMT4">
              <p:embed/>
            </p:oleObj>
          </a:graphicData>
        </a:graphic>
      </p:graphicFrame>
      <p:graphicFrame>
        <p:nvGraphicFramePr>
          <p:cNvPr id="10" name="Object 12"/>
          <p:cNvGraphicFramePr>
            <a:graphicFrameLocks noChangeAspect="1"/>
          </p:cNvGraphicFramePr>
          <p:nvPr/>
        </p:nvGraphicFramePr>
        <p:xfrm>
          <a:off x="2778125" y="4267200"/>
          <a:ext cx="1412875" cy="928688"/>
        </p:xfrm>
        <a:graphic>
          <a:graphicData uri="http://schemas.openxmlformats.org/presentationml/2006/ole">
            <p:oleObj spid="_x0000_s519180" name="Equation" r:id="rId14" imgW="533400" imgH="482600" progId="Equation.DSMT4">
              <p:embed/>
            </p:oleObj>
          </a:graphicData>
        </a:graphic>
      </p:graphicFrame>
      <p:graphicFrame>
        <p:nvGraphicFramePr>
          <p:cNvPr id="11" name="Object 13"/>
          <p:cNvGraphicFramePr>
            <a:graphicFrameLocks noChangeAspect="1"/>
          </p:cNvGraphicFramePr>
          <p:nvPr/>
        </p:nvGraphicFramePr>
        <p:xfrm>
          <a:off x="4179888" y="4298950"/>
          <a:ext cx="2220912" cy="806450"/>
        </p:xfrm>
        <a:graphic>
          <a:graphicData uri="http://schemas.openxmlformats.org/presentationml/2006/ole">
            <p:oleObj spid="_x0000_s519181" name="Equation" r:id="rId15" imgW="838200" imgH="419100" progId="Equation.DSMT4">
              <p:embed/>
            </p:oleObj>
          </a:graphicData>
        </a:graphic>
      </p:graphicFrame>
      <p:graphicFrame>
        <p:nvGraphicFramePr>
          <p:cNvPr id="12" name="Object 14"/>
          <p:cNvGraphicFramePr>
            <a:graphicFrameLocks noChangeAspect="1"/>
          </p:cNvGraphicFramePr>
          <p:nvPr/>
        </p:nvGraphicFramePr>
        <p:xfrm>
          <a:off x="6410325" y="4495800"/>
          <a:ext cx="1514475" cy="439738"/>
        </p:xfrm>
        <a:graphic>
          <a:graphicData uri="http://schemas.openxmlformats.org/presentationml/2006/ole">
            <p:oleObj spid="_x0000_s519182" name="Equation" r:id="rId16" imgW="571500" imgH="2286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9187"/>
                                        </p:tgtEl>
                                        <p:attrNameLst>
                                          <p:attrName>style.visibility</p:attrName>
                                        </p:attrNameLst>
                                      </p:cBhvr>
                                      <p:to>
                                        <p:strVal val="visible"/>
                                      </p:to>
                                    </p:set>
                                    <p:animEffect transition="in" filter="wipe(left)">
                                      <p:cBhvr>
                                        <p:cTn id="7" dur="500"/>
                                        <p:tgtEl>
                                          <p:spTgt spid="349187"/>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xit" presetSubtype="32" fill="hold" grpId="0" nodeType="clickEffect">
                                  <p:stCondLst>
                                    <p:cond delay="0"/>
                                  </p:stCondLst>
                                  <p:childTnLst>
                                    <p:anim calcmode="lin" valueType="num">
                                      <p:cBhvr>
                                        <p:cTn id="11" dur="500"/>
                                        <p:tgtEl>
                                          <p:spTgt spid="34"/>
                                        </p:tgtEl>
                                        <p:attrNameLst>
                                          <p:attrName>ppt_w</p:attrName>
                                        </p:attrNameLst>
                                      </p:cBhvr>
                                      <p:tavLst>
                                        <p:tav tm="0">
                                          <p:val>
                                            <p:strVal val="ppt_w"/>
                                          </p:val>
                                        </p:tav>
                                        <p:tav tm="100000">
                                          <p:val>
                                            <p:fltVal val="0"/>
                                          </p:val>
                                        </p:tav>
                                      </p:tavLst>
                                    </p:anim>
                                    <p:anim calcmode="lin" valueType="num">
                                      <p:cBhvr>
                                        <p:cTn id="12" dur="500"/>
                                        <p:tgtEl>
                                          <p:spTgt spid="34"/>
                                        </p:tgtEl>
                                        <p:attrNameLst>
                                          <p:attrName>ppt_h</p:attrName>
                                        </p:attrNameLst>
                                      </p:cBhvr>
                                      <p:tavLst>
                                        <p:tav tm="0">
                                          <p:val>
                                            <p:strVal val="ppt_h"/>
                                          </p:val>
                                        </p:tav>
                                        <p:tav tm="100000">
                                          <p:val>
                                            <p:fltVal val="0"/>
                                          </p:val>
                                        </p:tav>
                                      </p:tavLst>
                                    </p:anim>
                                    <p:set>
                                      <p:cBhvr>
                                        <p:cTn id="13" dur="1" fill="hold">
                                          <p:stCondLst>
                                            <p:cond delay="499"/>
                                          </p:stCondLst>
                                        </p:cTn>
                                        <p:tgtEl>
                                          <p:spTgt spid="3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349189">
                                            <p:txEl>
                                              <p:pRg st="0" end="0"/>
                                            </p:txEl>
                                          </p:spTgt>
                                        </p:tgtEl>
                                        <p:attrNameLst>
                                          <p:attrName>style.visibility</p:attrName>
                                        </p:attrNameLst>
                                      </p:cBhvr>
                                      <p:to>
                                        <p:strVal val="visible"/>
                                      </p:to>
                                    </p:set>
                                    <p:animEffect transition="in" filter="wipe(left)">
                                      <p:cBhvr>
                                        <p:cTn id="18" dur="500"/>
                                        <p:tgtEl>
                                          <p:spTgt spid="34918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iterate type="wd">
                                    <p:tmPct val="10000"/>
                                  </p:iterate>
                                  <p:childTnLst>
                                    <p:set>
                                      <p:cBhvr>
                                        <p:cTn id="22" dur="1" fill="hold">
                                          <p:stCondLst>
                                            <p:cond delay="0"/>
                                          </p:stCondLst>
                                        </p:cTn>
                                        <p:tgtEl>
                                          <p:spTgt spid="349188"/>
                                        </p:tgtEl>
                                        <p:attrNameLst>
                                          <p:attrName>style.visibility</p:attrName>
                                        </p:attrNameLst>
                                      </p:cBhvr>
                                      <p:to>
                                        <p:strVal val="visible"/>
                                      </p:to>
                                    </p:set>
                                    <p:animEffect transition="in" filter="wipe(left)">
                                      <p:cBhvr>
                                        <p:cTn id="23" dur="500"/>
                                        <p:tgtEl>
                                          <p:spTgt spid="34918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349207"/>
                                        </p:tgtEl>
                                        <p:attrNameLst>
                                          <p:attrName>style.visibility</p:attrName>
                                        </p:attrNameLst>
                                      </p:cBhvr>
                                      <p:to>
                                        <p:strVal val="visible"/>
                                      </p:to>
                                    </p:set>
                                    <p:animEffect transition="in" filter="wipe(left)">
                                      <p:cBhvr>
                                        <p:cTn id="28" dur="500"/>
                                        <p:tgtEl>
                                          <p:spTgt spid="34920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349208"/>
                                        </p:tgtEl>
                                        <p:attrNameLst>
                                          <p:attrName>style.visibility</p:attrName>
                                        </p:attrNameLst>
                                      </p:cBhvr>
                                      <p:to>
                                        <p:strVal val="visible"/>
                                      </p:to>
                                    </p:set>
                                    <p:animEffect transition="in" filter="wipe(left)">
                                      <p:cBhvr>
                                        <p:cTn id="33" dur="500"/>
                                        <p:tgtEl>
                                          <p:spTgt spid="349208"/>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xit" presetSubtype="32" fill="hold" grpId="0" nodeType="clickEffect">
                                  <p:stCondLst>
                                    <p:cond delay="0"/>
                                  </p:stCondLst>
                                  <p:childTnLst>
                                    <p:anim calcmode="lin" valueType="num">
                                      <p:cBhvr>
                                        <p:cTn id="37" dur="500"/>
                                        <p:tgtEl>
                                          <p:spTgt spid="35"/>
                                        </p:tgtEl>
                                        <p:attrNameLst>
                                          <p:attrName>ppt_w</p:attrName>
                                        </p:attrNameLst>
                                      </p:cBhvr>
                                      <p:tavLst>
                                        <p:tav tm="0">
                                          <p:val>
                                            <p:strVal val="ppt_w"/>
                                          </p:val>
                                        </p:tav>
                                        <p:tav tm="100000">
                                          <p:val>
                                            <p:fltVal val="0"/>
                                          </p:val>
                                        </p:tav>
                                      </p:tavLst>
                                    </p:anim>
                                    <p:anim calcmode="lin" valueType="num">
                                      <p:cBhvr>
                                        <p:cTn id="38" dur="500"/>
                                        <p:tgtEl>
                                          <p:spTgt spid="35"/>
                                        </p:tgtEl>
                                        <p:attrNameLst>
                                          <p:attrName>ppt_h</p:attrName>
                                        </p:attrNameLst>
                                      </p:cBhvr>
                                      <p:tavLst>
                                        <p:tav tm="0">
                                          <p:val>
                                            <p:strVal val="ppt_h"/>
                                          </p:val>
                                        </p:tav>
                                        <p:tav tm="100000">
                                          <p:val>
                                            <p:fltVal val="0"/>
                                          </p:val>
                                        </p:tav>
                                      </p:tavLst>
                                    </p:anim>
                                    <p:set>
                                      <p:cBhvr>
                                        <p:cTn id="39" dur="1" fill="hold">
                                          <p:stCondLst>
                                            <p:cond delay="499"/>
                                          </p:stCondLst>
                                        </p:cTn>
                                        <p:tgtEl>
                                          <p:spTgt spid="35"/>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349202"/>
                                        </p:tgtEl>
                                        <p:attrNameLst>
                                          <p:attrName>style.visibility</p:attrName>
                                        </p:attrNameLst>
                                      </p:cBhvr>
                                      <p:to>
                                        <p:strVal val="visible"/>
                                      </p:to>
                                    </p:set>
                                    <p:animEffect transition="in" filter="wipe(left)">
                                      <p:cBhvr>
                                        <p:cTn id="44" dur="500"/>
                                        <p:tgtEl>
                                          <p:spTgt spid="34920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
                                        </p:tgtEl>
                                        <p:attrNameLst>
                                          <p:attrName>style.visibility</p:attrName>
                                        </p:attrNameLst>
                                      </p:cBhvr>
                                      <p:to>
                                        <p:strVal val="visible"/>
                                      </p:to>
                                    </p:set>
                                    <p:animEffect transition="in" filter="wipe(left)">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1">
                                            <p:txEl>
                                              <p:pRg st="0" end="0"/>
                                            </p:txEl>
                                          </p:spTgt>
                                        </p:tgtEl>
                                        <p:attrNameLst>
                                          <p:attrName>style.visibility</p:attrName>
                                        </p:attrNameLst>
                                      </p:cBhvr>
                                      <p:to>
                                        <p:strVal val="visible"/>
                                      </p:to>
                                    </p:set>
                                    <p:animEffect transition="in" filter="wipe(left)">
                                      <p:cBhvr>
                                        <p:cTn id="54" dur="500"/>
                                        <p:tgtEl>
                                          <p:spTgt spid="3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5"/>
                                        </p:tgtEl>
                                        <p:attrNameLst>
                                          <p:attrName>style.visibility</p:attrName>
                                        </p:attrNameLst>
                                      </p:cBhvr>
                                      <p:to>
                                        <p:strVal val="visible"/>
                                      </p:to>
                                    </p:set>
                                    <p:animEffect transition="in" filter="wipe(left)">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8"/>
                                        </p:tgtEl>
                                        <p:attrNameLst>
                                          <p:attrName>style.visibility</p:attrName>
                                        </p:attrNameLst>
                                      </p:cBhvr>
                                      <p:to>
                                        <p:strVal val="visible"/>
                                      </p:to>
                                    </p:set>
                                    <p:animEffect transition="in" filter="wipe(left)">
                                      <p:cBhvr>
                                        <p:cTn id="64" dur="500"/>
                                        <p:tgtEl>
                                          <p:spTgt spid="8"/>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9"/>
                                        </p:tgtEl>
                                        <p:attrNameLst>
                                          <p:attrName>style.visibility</p:attrName>
                                        </p:attrNameLst>
                                      </p:cBhvr>
                                      <p:to>
                                        <p:strVal val="visible"/>
                                      </p:to>
                                    </p:set>
                                    <p:animEffect transition="in" filter="wipe(left)">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349198">
                                            <p:txEl>
                                              <p:pRg st="0" end="0"/>
                                            </p:txEl>
                                          </p:spTgt>
                                        </p:tgtEl>
                                        <p:attrNameLst>
                                          <p:attrName>style.visibility</p:attrName>
                                        </p:attrNameLst>
                                      </p:cBhvr>
                                      <p:to>
                                        <p:strVal val="visible"/>
                                      </p:to>
                                    </p:set>
                                    <p:animEffect transition="in" filter="wipe(left)">
                                      <p:cBhvr>
                                        <p:cTn id="74" dur="500"/>
                                        <p:tgtEl>
                                          <p:spTgt spid="349198">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349199"/>
                                        </p:tgtEl>
                                        <p:attrNameLst>
                                          <p:attrName>style.visibility</p:attrName>
                                        </p:attrNameLst>
                                      </p:cBhvr>
                                      <p:to>
                                        <p:strVal val="visible"/>
                                      </p:to>
                                    </p:set>
                                    <p:animEffect transition="in" filter="wipe(left)">
                                      <p:cBhvr>
                                        <p:cTn id="79" dur="500"/>
                                        <p:tgtEl>
                                          <p:spTgt spid="349199"/>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10"/>
                                        </p:tgtEl>
                                        <p:attrNameLst>
                                          <p:attrName>style.visibility</p:attrName>
                                        </p:attrNameLst>
                                      </p:cBhvr>
                                      <p:to>
                                        <p:strVal val="visible"/>
                                      </p:to>
                                    </p:set>
                                    <p:animEffect transition="in" filter="wipe(left)">
                                      <p:cBhvr>
                                        <p:cTn id="84" dur="500"/>
                                        <p:tgtEl>
                                          <p:spTgt spid="10"/>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11"/>
                                        </p:tgtEl>
                                        <p:attrNameLst>
                                          <p:attrName>style.visibility</p:attrName>
                                        </p:attrNameLst>
                                      </p:cBhvr>
                                      <p:to>
                                        <p:strVal val="visible"/>
                                      </p:to>
                                    </p:set>
                                    <p:animEffect transition="in" filter="wipe(left)">
                                      <p:cBhvr>
                                        <p:cTn id="89" dur="500"/>
                                        <p:tgtEl>
                                          <p:spTgt spid="11"/>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12"/>
                                        </p:tgtEl>
                                        <p:attrNameLst>
                                          <p:attrName>style.visibility</p:attrName>
                                        </p:attrNameLst>
                                      </p:cBhvr>
                                      <p:to>
                                        <p:strVal val="visible"/>
                                      </p:to>
                                    </p:set>
                                    <p:animEffect transition="in" filter="wipe(left)">
                                      <p:cBhvr>
                                        <p:cTn id="94" dur="500"/>
                                        <p:tgtEl>
                                          <p:spTgt spid="12"/>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7"/>
                                        </p:tgtEl>
                                        <p:attrNameLst>
                                          <p:attrName>style.visibility</p:attrName>
                                        </p:attrNameLst>
                                      </p:cBhvr>
                                      <p:to>
                                        <p:strVal val="visible"/>
                                      </p:to>
                                    </p:set>
                                    <p:animEffect transition="in" filter="wipe(left)">
                                      <p:cBhvr>
                                        <p:cTn id="9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animBg="1" autoUpdateAnimBg="0"/>
      <p:bldP spid="349189" grpId="0" build="p" autoUpdateAnimBg="0"/>
      <p:bldP spid="349198" grpId="0" build="p" autoUpdateAnimBg="0"/>
      <p:bldP spid="34" grpId="0" animBg="1"/>
      <p:bldP spid="35" grpId="0" animBg="1"/>
      <p:bldP spid="31" grpId="0" build="p" autoUpdateAnimBg="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08" name="Date Placeholder 3"/>
          <p:cNvSpPr>
            <a:spLocks noGrp="1"/>
          </p:cNvSpPr>
          <p:nvPr>
            <p:ph type="dt" sz="quarter" idx="10"/>
          </p:nvPr>
        </p:nvSpPr>
        <p:spPr>
          <a:noFill/>
        </p:spPr>
        <p:txBody>
          <a:bodyPr/>
          <a:lstStyle/>
          <a:p>
            <a:r>
              <a:rPr lang="en-US" smtClean="0"/>
              <a:t>Monday, June 27, 2011</a:t>
            </a:r>
            <a:endParaRPr lang="en-US"/>
          </a:p>
        </p:txBody>
      </p:sp>
      <p:sp>
        <p:nvSpPr>
          <p:cNvPr id="29709"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9710" name="Slide Number Placeholder 5"/>
          <p:cNvSpPr>
            <a:spLocks noGrp="1"/>
          </p:cNvSpPr>
          <p:nvPr>
            <p:ph type="sldNum" sz="quarter" idx="12"/>
          </p:nvPr>
        </p:nvSpPr>
        <p:spPr>
          <a:noFill/>
        </p:spPr>
        <p:txBody>
          <a:bodyPr/>
          <a:lstStyle/>
          <a:p>
            <a:fld id="{09C46968-8D7A-5A49-990F-9E5C8EFB3D04}" type="slidenum">
              <a:rPr lang="en-US"/>
              <a:pPr/>
              <a:t>9</a:t>
            </a:fld>
            <a:endParaRPr lang="en-US"/>
          </a:p>
        </p:txBody>
      </p:sp>
      <p:sp>
        <p:nvSpPr>
          <p:cNvPr id="29711" name="Rectangle 2"/>
          <p:cNvSpPr>
            <a:spLocks noGrp="1" noChangeArrowheads="1"/>
          </p:cNvSpPr>
          <p:nvPr>
            <p:ph type="title"/>
          </p:nvPr>
        </p:nvSpPr>
        <p:spPr>
          <a:xfrm>
            <a:off x="381000" y="76200"/>
            <a:ext cx="8458200" cy="609600"/>
          </a:xfrm>
        </p:spPr>
        <p:txBody>
          <a:bodyPr/>
          <a:lstStyle/>
          <a:p>
            <a:r>
              <a:rPr lang="en-US" sz="4000"/>
              <a:t>Example for Linear Momentum Conservation</a:t>
            </a:r>
            <a:endParaRPr lang="en-US"/>
          </a:p>
        </p:txBody>
      </p:sp>
      <p:sp>
        <p:nvSpPr>
          <p:cNvPr id="349187" name="Text Box 3"/>
          <p:cNvSpPr txBox="1">
            <a:spLocks noChangeArrowheads="1"/>
          </p:cNvSpPr>
          <p:nvPr/>
        </p:nvSpPr>
        <p:spPr bwMode="auto">
          <a:xfrm>
            <a:off x="609600" y="762000"/>
            <a:ext cx="8001000" cy="7905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Estimate an astronaut’s (M=70kg) resulting velocity after he throws his book (m=1kg) to a direction in the space to move to another direction.</a:t>
            </a:r>
            <a:endParaRPr lang="en-US" sz="2200" baseline="30000">
              <a:solidFill>
                <a:srgbClr val="800000"/>
              </a:solidFill>
              <a:latin typeface="Arial Narrow" charset="0"/>
            </a:endParaRPr>
          </a:p>
        </p:txBody>
      </p:sp>
      <p:graphicFrame>
        <p:nvGraphicFramePr>
          <p:cNvPr id="349188" name="Object 2"/>
          <p:cNvGraphicFramePr>
            <a:graphicFrameLocks noChangeAspect="1"/>
          </p:cNvGraphicFramePr>
          <p:nvPr/>
        </p:nvGraphicFramePr>
        <p:xfrm>
          <a:off x="3927475" y="2143125"/>
          <a:ext cx="352425" cy="625475"/>
        </p:xfrm>
        <a:graphic>
          <a:graphicData uri="http://schemas.openxmlformats.org/presentationml/2006/ole">
            <p:oleObj spid="_x0000_s520194" name="Equation" r:id="rId3" imgW="177800" imgH="292100" progId="Equation.DSMT4">
              <p:embed/>
            </p:oleObj>
          </a:graphicData>
        </a:graphic>
      </p:graphicFrame>
      <p:sp>
        <p:nvSpPr>
          <p:cNvPr id="349189" name="Text Box 5"/>
          <p:cNvSpPr txBox="1">
            <a:spLocks noChangeArrowheads="1"/>
          </p:cNvSpPr>
          <p:nvPr/>
        </p:nvSpPr>
        <p:spPr bwMode="auto">
          <a:xfrm>
            <a:off x="3505200" y="1752600"/>
            <a:ext cx="5181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From momentum conservation, we can write</a:t>
            </a:r>
          </a:p>
        </p:txBody>
      </p:sp>
      <p:pic>
        <p:nvPicPr>
          <p:cNvPr id="349190" name="Picture 6" descr="bd06675_"/>
          <p:cNvPicPr>
            <a:picLocks noChangeAspect="1" noChangeArrowheads="1"/>
          </p:cNvPicPr>
          <p:nvPr/>
        </p:nvPicPr>
        <p:blipFill>
          <a:blip r:embed="rId4"/>
          <a:srcRect/>
          <a:stretch>
            <a:fillRect/>
          </a:stretch>
        </p:blipFill>
        <p:spPr bwMode="auto">
          <a:xfrm>
            <a:off x="1184275" y="1905000"/>
            <a:ext cx="492125" cy="609600"/>
          </a:xfrm>
          <a:prstGeom prst="rect">
            <a:avLst/>
          </a:prstGeom>
          <a:noFill/>
          <a:ln w="9525">
            <a:noFill/>
            <a:miter lim="800000"/>
            <a:headEnd/>
            <a:tailEnd/>
          </a:ln>
        </p:spPr>
      </p:pic>
      <p:pic>
        <p:nvPicPr>
          <p:cNvPr id="349191" name="Picture 7" descr="bs00554_"/>
          <p:cNvPicPr>
            <a:picLocks noChangeAspect="1" noChangeArrowheads="1"/>
          </p:cNvPicPr>
          <p:nvPr/>
        </p:nvPicPr>
        <p:blipFill>
          <a:blip r:embed="rId5"/>
          <a:srcRect/>
          <a:stretch>
            <a:fillRect/>
          </a:stretch>
        </p:blipFill>
        <p:spPr bwMode="auto">
          <a:xfrm>
            <a:off x="2057400" y="1909763"/>
            <a:ext cx="685800" cy="598487"/>
          </a:xfrm>
          <a:prstGeom prst="rect">
            <a:avLst/>
          </a:prstGeom>
          <a:noFill/>
          <a:ln w="9525">
            <a:noFill/>
            <a:miter lim="800000"/>
            <a:headEnd/>
            <a:tailEnd/>
          </a:ln>
        </p:spPr>
      </p:pic>
      <p:grpSp>
        <p:nvGrpSpPr>
          <p:cNvPr id="2" name="Group 8"/>
          <p:cNvGrpSpPr>
            <a:grpSpLocks/>
          </p:cNvGrpSpPr>
          <p:nvPr/>
        </p:nvGrpSpPr>
        <p:grpSpPr bwMode="auto">
          <a:xfrm>
            <a:off x="457200" y="1671638"/>
            <a:ext cx="762000" cy="538162"/>
            <a:chOff x="288" y="1053"/>
            <a:chExt cx="480" cy="339"/>
          </a:xfrm>
        </p:grpSpPr>
        <p:sp>
          <p:nvSpPr>
            <p:cNvPr id="29722" name="Line 9"/>
            <p:cNvSpPr>
              <a:spLocks noChangeShapeType="1"/>
            </p:cNvSpPr>
            <p:nvPr/>
          </p:nvSpPr>
          <p:spPr bwMode="auto">
            <a:xfrm rot="10800000">
              <a:off x="288" y="1392"/>
              <a:ext cx="480" cy="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9723" name="Text Box 10"/>
            <p:cNvSpPr txBox="1">
              <a:spLocks noChangeArrowheads="1"/>
            </p:cNvSpPr>
            <p:nvPr/>
          </p:nvSpPr>
          <p:spPr bwMode="auto">
            <a:xfrm>
              <a:off x="374" y="1053"/>
              <a:ext cx="280" cy="288"/>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latin typeface="Monotype Corsiva" charset="0"/>
                </a:rPr>
                <a:t>v</a:t>
              </a:r>
              <a:r>
                <a:rPr lang="en-US" b="1" baseline="-25000">
                  <a:solidFill>
                    <a:schemeClr val="accent2"/>
                  </a:solidFill>
                  <a:latin typeface="Monotype Corsiva" charset="0"/>
                </a:rPr>
                <a:t>A</a:t>
              </a:r>
            </a:p>
          </p:txBody>
        </p:sp>
      </p:grpSp>
      <p:grpSp>
        <p:nvGrpSpPr>
          <p:cNvPr id="3" name="Group 11"/>
          <p:cNvGrpSpPr>
            <a:grpSpLocks/>
          </p:cNvGrpSpPr>
          <p:nvPr/>
        </p:nvGrpSpPr>
        <p:grpSpPr bwMode="auto">
          <a:xfrm>
            <a:off x="2667000" y="1752600"/>
            <a:ext cx="762000" cy="457200"/>
            <a:chOff x="1680" y="1104"/>
            <a:chExt cx="480" cy="288"/>
          </a:xfrm>
        </p:grpSpPr>
        <p:sp>
          <p:nvSpPr>
            <p:cNvPr id="29720" name="Line 12"/>
            <p:cNvSpPr>
              <a:spLocks noChangeShapeType="1"/>
            </p:cNvSpPr>
            <p:nvPr/>
          </p:nvSpPr>
          <p:spPr bwMode="auto">
            <a:xfrm>
              <a:off x="1680" y="1392"/>
              <a:ext cx="480" cy="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9721" name="Text Box 13"/>
            <p:cNvSpPr txBox="1">
              <a:spLocks noChangeArrowheads="1"/>
            </p:cNvSpPr>
            <p:nvPr/>
          </p:nvSpPr>
          <p:spPr bwMode="auto">
            <a:xfrm>
              <a:off x="1718" y="1104"/>
              <a:ext cx="278" cy="288"/>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latin typeface="Monotype Corsiva" charset="0"/>
                </a:rPr>
                <a:t>v</a:t>
              </a:r>
              <a:r>
                <a:rPr lang="en-US" b="1" baseline="-25000">
                  <a:solidFill>
                    <a:schemeClr val="accent2"/>
                  </a:solidFill>
                  <a:latin typeface="Monotype Corsiva" charset="0"/>
                </a:rPr>
                <a:t>B</a:t>
              </a:r>
            </a:p>
          </p:txBody>
        </p:sp>
      </p:grpSp>
      <p:sp>
        <p:nvSpPr>
          <p:cNvPr id="349198" name="Text Box 14"/>
          <p:cNvSpPr txBox="1">
            <a:spLocks noChangeArrowheads="1"/>
          </p:cNvSpPr>
          <p:nvPr/>
        </p:nvSpPr>
        <p:spPr bwMode="auto">
          <a:xfrm>
            <a:off x="1143000" y="2895600"/>
            <a:ext cx="6477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Assuming the astronaut’s mass is 70kg, and the book’s mass is 1kg and using linear momentum conservation</a:t>
            </a:r>
          </a:p>
        </p:txBody>
      </p:sp>
      <p:graphicFrame>
        <p:nvGraphicFramePr>
          <p:cNvPr id="349199" name="Object 3"/>
          <p:cNvGraphicFramePr>
            <a:graphicFrameLocks noChangeAspect="1"/>
          </p:cNvGraphicFramePr>
          <p:nvPr/>
        </p:nvGraphicFramePr>
        <p:xfrm>
          <a:off x="2055813" y="4025900"/>
          <a:ext cx="839787" cy="463550"/>
        </p:xfrm>
        <a:graphic>
          <a:graphicData uri="http://schemas.openxmlformats.org/presentationml/2006/ole">
            <p:oleObj spid="_x0000_s520195" name="Equation" r:id="rId6" imgW="317500" imgH="241300" progId="Equation.DSMT4">
              <p:embed/>
            </p:oleObj>
          </a:graphicData>
        </a:graphic>
      </p:graphicFrame>
      <p:sp>
        <p:nvSpPr>
          <p:cNvPr id="349200" name="Text Box 16"/>
          <p:cNvSpPr txBox="1">
            <a:spLocks noChangeArrowheads="1"/>
          </p:cNvSpPr>
          <p:nvPr/>
        </p:nvSpPr>
        <p:spPr bwMode="auto">
          <a:xfrm>
            <a:off x="533400" y="4876800"/>
            <a:ext cx="38862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Now if the book gained a velocity of 20 m/s in +x-direction, the Astronaut’s velocity is</a:t>
            </a:r>
          </a:p>
        </p:txBody>
      </p:sp>
      <p:graphicFrame>
        <p:nvGraphicFramePr>
          <p:cNvPr id="349201" name="Object 4"/>
          <p:cNvGraphicFramePr>
            <a:graphicFrameLocks noChangeAspect="1"/>
          </p:cNvGraphicFramePr>
          <p:nvPr/>
        </p:nvGraphicFramePr>
        <p:xfrm>
          <a:off x="4641850" y="5218113"/>
          <a:ext cx="706438" cy="523875"/>
        </p:xfrm>
        <a:graphic>
          <a:graphicData uri="http://schemas.openxmlformats.org/presentationml/2006/ole">
            <p:oleObj spid="_x0000_s520196" name="Equation" r:id="rId7" imgW="330200" imgH="254000" progId="Equation.DSMT4">
              <p:embed/>
            </p:oleObj>
          </a:graphicData>
        </a:graphic>
      </p:graphicFrame>
      <p:graphicFrame>
        <p:nvGraphicFramePr>
          <p:cNvPr id="349202" name="Object 5"/>
          <p:cNvGraphicFramePr>
            <a:graphicFrameLocks noChangeAspect="1"/>
          </p:cNvGraphicFramePr>
          <p:nvPr/>
        </p:nvGraphicFramePr>
        <p:xfrm>
          <a:off x="5665788" y="2173288"/>
          <a:ext cx="1890712" cy="638175"/>
        </p:xfrm>
        <a:graphic>
          <a:graphicData uri="http://schemas.openxmlformats.org/presentationml/2006/ole">
            <p:oleObj spid="_x0000_s520197" name="Equation" r:id="rId8" imgW="952200" imgH="266400" progId="Equation.DSMT4">
              <p:embed/>
            </p:oleObj>
          </a:graphicData>
        </a:graphic>
      </p:graphicFrame>
      <p:graphicFrame>
        <p:nvGraphicFramePr>
          <p:cNvPr id="349203" name="Object 6"/>
          <p:cNvGraphicFramePr>
            <a:graphicFrameLocks noChangeAspect="1"/>
          </p:cNvGraphicFramePr>
          <p:nvPr/>
        </p:nvGraphicFramePr>
        <p:xfrm>
          <a:off x="2851150" y="3794125"/>
          <a:ext cx="1611313" cy="930275"/>
        </p:xfrm>
        <a:graphic>
          <a:graphicData uri="http://schemas.openxmlformats.org/presentationml/2006/ole">
            <p:oleObj spid="_x0000_s520198" name="Equation" r:id="rId9" imgW="609600" imgH="482600" progId="Equation.DSMT4">
              <p:embed/>
            </p:oleObj>
          </a:graphicData>
        </a:graphic>
      </p:graphicFrame>
      <p:graphicFrame>
        <p:nvGraphicFramePr>
          <p:cNvPr id="349204" name="Object 7"/>
          <p:cNvGraphicFramePr>
            <a:graphicFrameLocks noChangeAspect="1"/>
          </p:cNvGraphicFramePr>
          <p:nvPr/>
        </p:nvGraphicFramePr>
        <p:xfrm>
          <a:off x="4530725" y="3856038"/>
          <a:ext cx="1243013" cy="808037"/>
        </p:xfrm>
        <a:graphic>
          <a:graphicData uri="http://schemas.openxmlformats.org/presentationml/2006/ole">
            <p:oleObj spid="_x0000_s520199" name="Equation" r:id="rId10" imgW="469900" imgH="419100" progId="Equation.DSMT4">
              <p:embed/>
            </p:oleObj>
          </a:graphicData>
        </a:graphic>
      </p:graphicFrame>
      <p:graphicFrame>
        <p:nvGraphicFramePr>
          <p:cNvPr id="349205" name="Object 8"/>
          <p:cNvGraphicFramePr>
            <a:graphicFrameLocks noChangeAspect="1"/>
          </p:cNvGraphicFramePr>
          <p:nvPr/>
        </p:nvGraphicFramePr>
        <p:xfrm>
          <a:off x="5370513" y="5080000"/>
          <a:ext cx="1654175" cy="863600"/>
        </p:xfrm>
        <a:graphic>
          <a:graphicData uri="http://schemas.openxmlformats.org/presentationml/2006/ole">
            <p:oleObj spid="_x0000_s520200" name="Equation" r:id="rId11" imgW="774700" imgH="419100" progId="Equation.DSMT4">
              <p:embed/>
            </p:oleObj>
          </a:graphicData>
        </a:graphic>
      </p:graphicFrame>
      <p:graphicFrame>
        <p:nvGraphicFramePr>
          <p:cNvPr id="349206" name="Object 9"/>
          <p:cNvGraphicFramePr>
            <a:graphicFrameLocks noChangeAspect="1"/>
          </p:cNvGraphicFramePr>
          <p:nvPr/>
        </p:nvGraphicFramePr>
        <p:xfrm>
          <a:off x="6999288" y="5203825"/>
          <a:ext cx="1736725" cy="654050"/>
        </p:xfrm>
        <a:graphic>
          <a:graphicData uri="http://schemas.openxmlformats.org/presentationml/2006/ole">
            <p:oleObj spid="_x0000_s520201" name="Equation" r:id="rId12" imgW="812800" imgH="317500" progId="Equation.DSMT4">
              <p:embed/>
            </p:oleObj>
          </a:graphicData>
        </a:graphic>
      </p:graphicFrame>
      <p:graphicFrame>
        <p:nvGraphicFramePr>
          <p:cNvPr id="349207" name="Object 10"/>
          <p:cNvGraphicFramePr>
            <a:graphicFrameLocks noChangeAspect="1"/>
          </p:cNvGraphicFramePr>
          <p:nvPr/>
        </p:nvGraphicFramePr>
        <p:xfrm>
          <a:off x="4419600" y="2300288"/>
          <a:ext cx="479425" cy="382587"/>
        </p:xfrm>
        <a:graphic>
          <a:graphicData uri="http://schemas.openxmlformats.org/presentationml/2006/ole">
            <p:oleObj spid="_x0000_s520202" name="Equation" r:id="rId13" imgW="241200" imgH="177480" progId="Equation.3">
              <p:embed/>
            </p:oleObj>
          </a:graphicData>
        </a:graphic>
      </p:graphicFrame>
      <p:graphicFrame>
        <p:nvGraphicFramePr>
          <p:cNvPr id="349208" name="Object 11"/>
          <p:cNvGraphicFramePr>
            <a:graphicFrameLocks noChangeAspect="1"/>
          </p:cNvGraphicFramePr>
          <p:nvPr/>
        </p:nvGraphicFramePr>
        <p:xfrm>
          <a:off x="4957763" y="2163763"/>
          <a:ext cx="681037" cy="657225"/>
        </p:xfrm>
        <a:graphic>
          <a:graphicData uri="http://schemas.openxmlformats.org/presentationml/2006/ole">
            <p:oleObj spid="_x0000_s520203" name="Equation" r:id="rId14" imgW="342900" imgH="3048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9187"/>
                                        </p:tgtEl>
                                        <p:attrNameLst>
                                          <p:attrName>style.visibility</p:attrName>
                                        </p:attrNameLst>
                                      </p:cBhvr>
                                      <p:to>
                                        <p:strVal val="visible"/>
                                      </p:to>
                                    </p:set>
                                    <p:animEffect transition="in" filter="wipe(left)">
                                      <p:cBhvr>
                                        <p:cTn id="7" dur="500"/>
                                        <p:tgtEl>
                                          <p:spTgt spid="3491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49190"/>
                                        </p:tgtEl>
                                        <p:attrNameLst>
                                          <p:attrName>style.visibility</p:attrName>
                                        </p:attrNameLst>
                                      </p:cBhvr>
                                      <p:to>
                                        <p:strVal val="visible"/>
                                      </p:to>
                                    </p:set>
                                    <p:animEffect transition="in" filter="wipe(left)">
                                      <p:cBhvr>
                                        <p:cTn id="12" dur="500"/>
                                        <p:tgtEl>
                                          <p:spTgt spid="3491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49191"/>
                                        </p:tgtEl>
                                        <p:attrNameLst>
                                          <p:attrName>style.visibility</p:attrName>
                                        </p:attrNameLst>
                                      </p:cBhvr>
                                      <p:to>
                                        <p:strVal val="visible"/>
                                      </p:to>
                                    </p:set>
                                    <p:animEffect transition="in" filter="wipe(left)">
                                      <p:cBhvr>
                                        <p:cTn id="17" dur="500"/>
                                        <p:tgtEl>
                                          <p:spTgt spid="34919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49189">
                                            <p:txEl>
                                              <p:pRg st="0" end="0"/>
                                            </p:txEl>
                                          </p:spTgt>
                                        </p:tgtEl>
                                        <p:attrNameLst>
                                          <p:attrName>style.visibility</p:attrName>
                                        </p:attrNameLst>
                                      </p:cBhvr>
                                      <p:to>
                                        <p:strVal val="visible"/>
                                      </p:to>
                                    </p:set>
                                    <p:animEffect transition="in" filter="wipe(left)">
                                      <p:cBhvr>
                                        <p:cTn id="32" dur="500"/>
                                        <p:tgtEl>
                                          <p:spTgt spid="34918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49188"/>
                                        </p:tgtEl>
                                        <p:attrNameLst>
                                          <p:attrName>style.visibility</p:attrName>
                                        </p:attrNameLst>
                                      </p:cBhvr>
                                      <p:to>
                                        <p:strVal val="visible"/>
                                      </p:to>
                                    </p:set>
                                    <p:animEffect transition="in" filter="wipe(left)">
                                      <p:cBhvr>
                                        <p:cTn id="37" dur="500"/>
                                        <p:tgtEl>
                                          <p:spTgt spid="34918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49207"/>
                                        </p:tgtEl>
                                        <p:attrNameLst>
                                          <p:attrName>style.visibility</p:attrName>
                                        </p:attrNameLst>
                                      </p:cBhvr>
                                      <p:to>
                                        <p:strVal val="visible"/>
                                      </p:to>
                                    </p:set>
                                    <p:animEffect transition="in" filter="wipe(left)">
                                      <p:cBhvr>
                                        <p:cTn id="42" dur="500"/>
                                        <p:tgtEl>
                                          <p:spTgt spid="34920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349208"/>
                                        </p:tgtEl>
                                        <p:attrNameLst>
                                          <p:attrName>style.visibility</p:attrName>
                                        </p:attrNameLst>
                                      </p:cBhvr>
                                      <p:to>
                                        <p:strVal val="visible"/>
                                      </p:to>
                                    </p:set>
                                    <p:animEffect transition="in" filter="wipe(left)">
                                      <p:cBhvr>
                                        <p:cTn id="47" dur="500"/>
                                        <p:tgtEl>
                                          <p:spTgt spid="34920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349202"/>
                                        </p:tgtEl>
                                        <p:attrNameLst>
                                          <p:attrName>style.visibility</p:attrName>
                                        </p:attrNameLst>
                                      </p:cBhvr>
                                      <p:to>
                                        <p:strVal val="visible"/>
                                      </p:to>
                                    </p:set>
                                    <p:animEffect transition="in" filter="wipe(left)">
                                      <p:cBhvr>
                                        <p:cTn id="52" dur="500"/>
                                        <p:tgtEl>
                                          <p:spTgt spid="34920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49198">
                                            <p:txEl>
                                              <p:pRg st="0" end="0"/>
                                            </p:txEl>
                                          </p:spTgt>
                                        </p:tgtEl>
                                        <p:attrNameLst>
                                          <p:attrName>style.visibility</p:attrName>
                                        </p:attrNameLst>
                                      </p:cBhvr>
                                      <p:to>
                                        <p:strVal val="visible"/>
                                      </p:to>
                                    </p:set>
                                    <p:animEffect transition="in" filter="wipe(left)">
                                      <p:cBhvr>
                                        <p:cTn id="57" dur="500"/>
                                        <p:tgtEl>
                                          <p:spTgt spid="34919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49199"/>
                                        </p:tgtEl>
                                        <p:attrNameLst>
                                          <p:attrName>style.visibility</p:attrName>
                                        </p:attrNameLst>
                                      </p:cBhvr>
                                      <p:to>
                                        <p:strVal val="visible"/>
                                      </p:to>
                                    </p:set>
                                    <p:animEffect transition="in" filter="wipe(left)">
                                      <p:cBhvr>
                                        <p:cTn id="62" dur="500"/>
                                        <p:tgtEl>
                                          <p:spTgt spid="34919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349203"/>
                                        </p:tgtEl>
                                        <p:attrNameLst>
                                          <p:attrName>style.visibility</p:attrName>
                                        </p:attrNameLst>
                                      </p:cBhvr>
                                      <p:to>
                                        <p:strVal val="visible"/>
                                      </p:to>
                                    </p:set>
                                    <p:animEffect transition="in" filter="wipe(left)">
                                      <p:cBhvr>
                                        <p:cTn id="67" dur="500"/>
                                        <p:tgtEl>
                                          <p:spTgt spid="34920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349204"/>
                                        </p:tgtEl>
                                        <p:attrNameLst>
                                          <p:attrName>style.visibility</p:attrName>
                                        </p:attrNameLst>
                                      </p:cBhvr>
                                      <p:to>
                                        <p:strVal val="visible"/>
                                      </p:to>
                                    </p:set>
                                    <p:animEffect transition="in" filter="wipe(left)">
                                      <p:cBhvr>
                                        <p:cTn id="72" dur="500"/>
                                        <p:tgtEl>
                                          <p:spTgt spid="34920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349200">
                                            <p:txEl>
                                              <p:pRg st="0" end="0"/>
                                            </p:txEl>
                                          </p:spTgt>
                                        </p:tgtEl>
                                        <p:attrNameLst>
                                          <p:attrName>style.visibility</p:attrName>
                                        </p:attrNameLst>
                                      </p:cBhvr>
                                      <p:to>
                                        <p:strVal val="visible"/>
                                      </p:to>
                                    </p:set>
                                    <p:animEffect transition="in" filter="wipe(left)">
                                      <p:cBhvr>
                                        <p:cTn id="77" dur="500"/>
                                        <p:tgtEl>
                                          <p:spTgt spid="349200">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349201"/>
                                        </p:tgtEl>
                                        <p:attrNameLst>
                                          <p:attrName>style.visibility</p:attrName>
                                        </p:attrNameLst>
                                      </p:cBhvr>
                                      <p:to>
                                        <p:strVal val="visible"/>
                                      </p:to>
                                    </p:set>
                                    <p:animEffect transition="in" filter="wipe(left)">
                                      <p:cBhvr>
                                        <p:cTn id="82" dur="500"/>
                                        <p:tgtEl>
                                          <p:spTgt spid="34920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349205"/>
                                        </p:tgtEl>
                                        <p:attrNameLst>
                                          <p:attrName>style.visibility</p:attrName>
                                        </p:attrNameLst>
                                      </p:cBhvr>
                                      <p:to>
                                        <p:strVal val="visible"/>
                                      </p:to>
                                    </p:set>
                                    <p:animEffect transition="in" filter="wipe(left)">
                                      <p:cBhvr>
                                        <p:cTn id="87" dur="500"/>
                                        <p:tgtEl>
                                          <p:spTgt spid="34920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349206"/>
                                        </p:tgtEl>
                                        <p:attrNameLst>
                                          <p:attrName>style.visibility</p:attrName>
                                        </p:attrNameLst>
                                      </p:cBhvr>
                                      <p:to>
                                        <p:strVal val="visible"/>
                                      </p:to>
                                    </p:set>
                                    <p:animEffect transition="in" filter="wipe(left)">
                                      <p:cBhvr>
                                        <p:cTn id="92" dur="500"/>
                                        <p:tgtEl>
                                          <p:spTgt spid="349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animBg="1" autoUpdateAnimBg="0"/>
      <p:bldP spid="349189" grpId="0" build="p" autoUpdateAnimBg="0"/>
      <p:bldP spid="349198" grpId="0" build="p" autoUpdateAnimBg="0"/>
      <p:bldP spid="349200"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22456</TotalTime>
  <Words>1606</Words>
  <Application>Microsoft Macintosh PowerPoint</Application>
  <PresentationFormat>On-screen Show (4:3)</PresentationFormat>
  <Paragraphs>151</Paragraphs>
  <Slides>15</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1443 – Section 001 Lecture #12</vt:lpstr>
      <vt:lpstr>Announcements</vt:lpstr>
      <vt:lpstr>Linear Momentum</vt:lpstr>
      <vt:lpstr>Linear Momentum and Forces</vt:lpstr>
      <vt:lpstr>Conservation of Linear Momentum in a Two Particle System</vt:lpstr>
      <vt:lpstr>More on Conservation of Linear Momentum in a Two Body System</vt:lpstr>
      <vt:lpstr>Linear Momentum Conservation</vt:lpstr>
      <vt:lpstr>Example 9.4: Rifle Recoil</vt:lpstr>
      <vt:lpstr>Example for Linear Momentum Conservation</vt:lpstr>
      <vt:lpstr>Impulse</vt:lpstr>
      <vt:lpstr>Ball Hit by a Bat</vt:lpstr>
      <vt:lpstr>Impulse and Linear Momentum </vt:lpstr>
      <vt:lpstr>An Example for Impulse</vt:lpstr>
      <vt:lpstr>Another Example for Impulse</vt:lpstr>
      <vt:lpstr>Example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362</cp:revision>
  <dcterms:created xsi:type="dcterms:W3CDTF">2011-06-27T17:57:56Z</dcterms:created>
  <dcterms:modified xsi:type="dcterms:W3CDTF">2011-06-27T17:59:56Z</dcterms:modified>
</cp:coreProperties>
</file>