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Microsoft_Equation10.bin" ContentType="application/vnd.openxmlformats-officedocument.oleObject"/>
  <Override PartName="/ppt/embeddings/oleObject76.bin" ContentType="application/vnd.openxmlformats-officedocument.oleObject"/>
  <Override PartName="/ppt/embeddings/Microsoft_Equation20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embeddings/Microsoft_Equation9.bin" ContentType="application/vnd.openxmlformats-officedocument.oleObject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embeddings/Microsoft_Equation16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Microsoft_Equation35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Microsoft_Equation45.bin" ContentType="application/vnd.openxmlformats-officedocument.oleObject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Microsoft_Equation54.bin" ContentType="application/vnd.openxmlformats-officedocument.oleObject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embeddings/Microsoft_Equation4.bin" ContentType="application/vnd.openxmlformats-officedocument.oleObject"/>
  <Override PartName="/ppt/embeddings/oleObject58.bin" ContentType="application/vnd.openxmlformats-officedocument.oleObject"/>
  <Override PartName="/ppt/embeddings/oleObject90.bin" ContentType="application/vnd.openxmlformats-officedocument.oleObject"/>
  <Override PartName="/ppt/embeddings/oleObject67.bin" ContentType="application/vnd.openxmlformats-officedocument.oleObject"/>
  <Override PartName="/ppt/embeddings/Microsoft_Equation11.bin" ContentType="application/vnd.openxmlformats-officedocument.oleObject"/>
  <Override PartName="/ppt/embeddings/oleObject77.bin" ContentType="application/vnd.openxmlformats-officedocument.oleObject"/>
  <Override PartName="/ppt/embeddings/Microsoft_Equation21.bin" ContentType="application/vnd.openxmlformats-officedocument.oleObject"/>
  <Override PartName="/ppt/embeddings/oleObject86.bin" ContentType="application/vnd.openxmlformats-officedocument.oleObject"/>
  <Override PartName="/ppt/embeddings/Microsoft_Equation30.bin" ContentType="application/vnd.openxmlformats-officedocument.oleObject"/>
  <Override PartName="/ppt/theme/theme2.xml" ContentType="application/vnd.openxmlformats-officedocument.theme+xml"/>
  <Override PartName="/ppt/embeddings/Microsoft_Equation40.bin" ContentType="application/vnd.openxmlformats-officedocument.oleObject"/>
  <Override PartName="/ppt/embeddings/Microsoft_Equation17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Microsoft_Equation26.bin" ContentType="application/vnd.openxmlformats-officedocument.oleObject"/>
  <Override PartName="/ppt/embeddings/oleObject24.bin" ContentType="application/vnd.openxmlformats-officedocument.oleObject"/>
  <Override PartName="/ppt/embeddings/Microsoft_Equation36.bin" ContentType="application/vnd.openxmlformats-officedocument.oleObject"/>
  <Override PartName="/ppt/embeddings/oleObject34.bin" ContentType="application/vnd.openxmlformats-officedocument.oleObject"/>
  <Override PartName="/ppt/embeddings/Microsoft_Equation46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Microsoft_Equation55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Microsoft_Equation5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91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Microsoft_Equation12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Microsoft_Equation22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Microsoft_Equation31.bin" ContentType="application/vnd.openxmlformats-officedocument.oleObject"/>
  <Override PartName="/ppt/theme/theme3.xml" ContentType="application/vnd.openxmlformats-officedocument.theme+xml"/>
  <Override PartName="/ppt/embeddings/Microsoft_Equation41.bin" ContentType="application/vnd.openxmlformats-officedocument.oleObject"/>
  <Override PartName="/ppt/embeddings/Microsoft_Equation50.bin" ContentType="application/vnd.openxmlformats-officedocument.oleObject"/>
  <Override PartName="/ppt/embeddings/Microsoft_Equation18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Microsoft_Equation27.bin" ContentType="application/vnd.openxmlformats-officedocument.oleObject"/>
  <Override PartName="/ppt/embeddings/oleObject25.bin" ContentType="application/vnd.openxmlformats-officedocument.oleObject"/>
  <Override PartName="/ppt/embeddings/Microsoft_Equation37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Microsoft_Equation47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Microsoft_Equation56.bin" ContentType="application/vnd.openxmlformats-officedocument.oleObject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Microsoft_Equation6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Microsoft_Equation13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Microsoft_Equation23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Microsoft_Equation32.bin" ContentType="application/vnd.openxmlformats-officedocument.oleObject"/>
  <Override PartName="/ppt/embeddings/oleObject30.bin" ContentType="application/vnd.openxmlformats-officedocument.oleObject"/>
  <Override PartName="/ppt/embeddings/Microsoft_Equation42.bin" ContentType="application/vnd.openxmlformats-officedocument.oleObject"/>
  <Override PartName="/ppt/slides/slide10.xml" ContentType="application/vnd.openxmlformats-officedocument.presentationml.slide+xml"/>
  <Override PartName="/ppt/embeddings/Microsoft_Equation51.bin" ContentType="application/vnd.openxmlformats-officedocument.oleObject"/>
  <Override PartName="/ppt/embeddings/Microsoft_Equation19.bin" ContentType="application/vnd.openxmlformats-officedocument.oleObject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Microsoft_Equation28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Microsoft_Equation38.bin" ContentType="application/vnd.openxmlformats-officedocument.oleObject"/>
  <Override PartName="/ppt/embeddings/oleObject36.bin" ContentType="application/vnd.openxmlformats-officedocument.oleObject"/>
  <Override PartName="/ppt/embeddings/Microsoft_Equation48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embeddings/Microsoft_Equation57.bin" ContentType="application/vnd.openxmlformats-officedocument.oleObject"/>
  <Override PartName="/ppt/embeddings/oleObject55.bin" ContentType="application/vnd.openxmlformats-officedocument.oleObject"/>
  <Default Extension="pict" ContentType="image/pict"/>
  <Default Extension="rels" ContentType="application/vnd.openxmlformats-package.relationships+xml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Microsoft_Equation7.bin" ContentType="application/vnd.openxmlformats-officedocument.oleObject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embeddings/oleObject93.bin" ContentType="application/vnd.openxmlformats-officedocument.oleObject"/>
  <Override PartName="/ppt/presentation.xml" ContentType="application/vnd.openxmlformats-officedocument.presentationml.presentation.main+xml"/>
  <Override PartName="/ppt/embeddings/Microsoft_Equation14.bin" ContentType="application/vnd.openxmlformats-officedocument.oleObject"/>
  <Override PartName="/ppt/embeddings/oleObject12.bin" ContentType="application/vnd.openxmlformats-officedocument.oleObject"/>
  <Override PartName="/ppt/embeddings/Microsoft_Equation24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Microsoft_Equation33.bin" ContentType="application/vnd.openxmlformats-officedocument.oleObject"/>
  <Override PartName="/ppt/embeddings/oleObject31.bin" ContentType="application/vnd.openxmlformats-officedocument.oleObject"/>
  <Override PartName="/ppt/embeddings/Microsoft_Equation43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Microsoft_Equation52.bin" ContentType="application/vnd.openxmlformats-officedocument.oleObject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Microsoft_Equation29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Microsoft_Equation39.bin" ContentType="application/vnd.openxmlformats-officedocument.oleObject"/>
  <Override PartName="/ppt/embeddings/oleObject37.bin" ContentType="application/vnd.openxmlformats-officedocument.oleObject"/>
  <Override PartName="/ppt/embeddings/Microsoft_Equation49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58.bin" ContentType="application/vnd.openxmlformats-officedocument.oleObject"/>
  <Override PartName="/ppt/embeddings/Microsoft_Equation2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84.bin" ContentType="application/vnd.openxmlformats-officedocument.oleObject"/>
  <Override PartName="/ppt/slideLayouts/slideLayout14.xml" ContentType="application/vnd.openxmlformats-officedocument.presentationml.slideLayout+xml"/>
  <Override PartName="/ppt/embeddings/Microsoft_Equation8.bin" ContentType="application/vnd.openxmlformats-officedocument.oleObject"/>
  <Override PartName="/ppt/embeddings/oleObject94.bin" ContentType="application/vnd.openxmlformats-officedocument.oleObject"/>
  <Override PartName="/ppt/notesSlides/notesSlide1.xml" ContentType="application/vnd.openxmlformats-officedocument.presentationml.notesSlide+xml"/>
  <Override PartName="/ppt/embeddings/Microsoft_Equation15.bin" ContentType="application/vnd.openxmlformats-officedocument.oleObject"/>
  <Override PartName="/ppt/embeddings/Microsoft_Equation25.bin" ContentType="application/vnd.openxmlformats-officedocument.oleObject"/>
  <Override PartName="/ppt/embeddings/oleObject22.bin" ContentType="application/vnd.openxmlformats-officedocument.oleObject"/>
  <Override PartName="/ppt/embeddings/Microsoft_Equation34.bin" ContentType="application/vnd.openxmlformats-officedocument.oleObject"/>
  <Override PartName="/ppt/embeddings/oleObject32.bin" ContentType="application/vnd.openxmlformats-officedocument.oleObject"/>
  <Override PartName="/ppt/embeddings/Microsoft_Equation44.bin" ContentType="application/vnd.openxmlformats-officedocument.oleObject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Microsoft_Equation53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58" r:id="rId3"/>
    <p:sldId id="728" r:id="rId4"/>
    <p:sldId id="729" r:id="rId5"/>
    <p:sldId id="730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1" r:id="rId16"/>
    <p:sldId id="632" r:id="rId17"/>
    <p:sldId id="633" r:id="rId18"/>
    <p:sldId id="634" r:id="rId19"/>
    <p:sldId id="635" r:id="rId2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598" autoAdjust="0"/>
    <p:restoredTop sz="94728" autoAdjust="0"/>
  </p:normalViewPr>
  <p:slideViewPr>
    <p:cSldViewPr>
      <p:cViewPr varScale="1">
        <p:scale>
          <a:sx n="111" d="100"/>
          <a:sy n="111" d="100"/>
        </p:scale>
        <p:origin x="-120" y="-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pict"/><Relationship Id="rId4" Type="http://schemas.openxmlformats.org/officeDocument/2006/relationships/image" Target="../media/image5.pict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pict"/><Relationship Id="rId8" Type="http://schemas.openxmlformats.org/officeDocument/2006/relationships/image" Target="../media/image9.pict"/><Relationship Id="rId9" Type="http://schemas.openxmlformats.org/officeDocument/2006/relationships/image" Target="../media/image10.pict"/><Relationship Id="rId10" Type="http://schemas.openxmlformats.org/officeDocument/2006/relationships/image" Target="../media/image11.pict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3.wmf"/><Relationship Id="rId12" Type="http://schemas.openxmlformats.org/officeDocument/2006/relationships/image" Target="../media/image114.wmf"/><Relationship Id="rId13" Type="http://schemas.openxmlformats.org/officeDocument/2006/relationships/image" Target="../media/image115.wmf"/><Relationship Id="rId14" Type="http://schemas.openxmlformats.org/officeDocument/2006/relationships/image" Target="../media/image116.wmf"/><Relationship Id="rId15" Type="http://schemas.openxmlformats.org/officeDocument/2006/relationships/image" Target="../media/image117.wmf"/><Relationship Id="rId16" Type="http://schemas.openxmlformats.org/officeDocument/2006/relationships/image" Target="../media/image118.wmf"/><Relationship Id="rId1" Type="http://schemas.openxmlformats.org/officeDocument/2006/relationships/image" Target="../media/image95.wmf"/><Relationship Id="rId2" Type="http://schemas.openxmlformats.org/officeDocument/2006/relationships/image" Target="../media/image104.wmf"/><Relationship Id="rId3" Type="http://schemas.openxmlformats.org/officeDocument/2006/relationships/image" Target="../media/image105.wmf"/><Relationship Id="rId4" Type="http://schemas.openxmlformats.org/officeDocument/2006/relationships/image" Target="../media/image106.wmf"/><Relationship Id="rId5" Type="http://schemas.openxmlformats.org/officeDocument/2006/relationships/image" Target="../media/image107.wmf"/><Relationship Id="rId6" Type="http://schemas.openxmlformats.org/officeDocument/2006/relationships/image" Target="../media/image108.wmf"/><Relationship Id="rId7" Type="http://schemas.openxmlformats.org/officeDocument/2006/relationships/image" Target="../media/image109.wmf"/><Relationship Id="rId8" Type="http://schemas.openxmlformats.org/officeDocument/2006/relationships/image" Target="../media/image110.wmf"/><Relationship Id="rId9" Type="http://schemas.openxmlformats.org/officeDocument/2006/relationships/image" Target="../media/image111.wmf"/><Relationship Id="rId10" Type="http://schemas.openxmlformats.org/officeDocument/2006/relationships/image" Target="../media/image112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8.wmf"/><Relationship Id="rId12" Type="http://schemas.openxmlformats.org/officeDocument/2006/relationships/image" Target="../media/image129.pict"/><Relationship Id="rId13" Type="http://schemas.openxmlformats.org/officeDocument/2006/relationships/image" Target="../media/image130.wmf"/><Relationship Id="rId14" Type="http://schemas.openxmlformats.org/officeDocument/2006/relationships/image" Target="../media/image131.wmf"/><Relationship Id="rId15" Type="http://schemas.openxmlformats.org/officeDocument/2006/relationships/image" Target="../media/image132.wmf"/><Relationship Id="rId16" Type="http://schemas.openxmlformats.org/officeDocument/2006/relationships/image" Target="../media/image133.wmf"/><Relationship Id="rId1" Type="http://schemas.openxmlformats.org/officeDocument/2006/relationships/image" Target="../media/image119.wmf"/><Relationship Id="rId2" Type="http://schemas.openxmlformats.org/officeDocument/2006/relationships/image" Target="../media/image120.wmf"/><Relationship Id="rId3" Type="http://schemas.openxmlformats.org/officeDocument/2006/relationships/image" Target="../media/image121.wmf"/><Relationship Id="rId4" Type="http://schemas.openxmlformats.org/officeDocument/2006/relationships/image" Target="../media/image122.pict"/><Relationship Id="rId5" Type="http://schemas.openxmlformats.org/officeDocument/2006/relationships/image" Target="../media/image104.wmf"/><Relationship Id="rId6" Type="http://schemas.openxmlformats.org/officeDocument/2006/relationships/image" Target="../media/image123.wmf"/><Relationship Id="rId7" Type="http://schemas.openxmlformats.org/officeDocument/2006/relationships/image" Target="../media/image124.wmf"/><Relationship Id="rId8" Type="http://schemas.openxmlformats.org/officeDocument/2006/relationships/image" Target="../media/image125.wmf"/><Relationship Id="rId9" Type="http://schemas.openxmlformats.org/officeDocument/2006/relationships/image" Target="../media/image126.wmf"/><Relationship Id="rId10" Type="http://schemas.openxmlformats.org/officeDocument/2006/relationships/image" Target="../media/image127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41.wmf"/><Relationship Id="rId20" Type="http://schemas.openxmlformats.org/officeDocument/2006/relationships/image" Target="../media/image152.wmf"/><Relationship Id="rId10" Type="http://schemas.openxmlformats.org/officeDocument/2006/relationships/image" Target="../media/image142.wmf"/><Relationship Id="rId11" Type="http://schemas.openxmlformats.org/officeDocument/2006/relationships/image" Target="../media/image143.wmf"/><Relationship Id="rId12" Type="http://schemas.openxmlformats.org/officeDocument/2006/relationships/image" Target="../media/image144.wmf"/><Relationship Id="rId13" Type="http://schemas.openxmlformats.org/officeDocument/2006/relationships/image" Target="../media/image145.wmf"/><Relationship Id="rId14" Type="http://schemas.openxmlformats.org/officeDocument/2006/relationships/image" Target="../media/image146.wmf"/><Relationship Id="rId15" Type="http://schemas.openxmlformats.org/officeDocument/2006/relationships/image" Target="../media/image147.wmf"/><Relationship Id="rId16" Type="http://schemas.openxmlformats.org/officeDocument/2006/relationships/image" Target="../media/image148.wmf"/><Relationship Id="rId17" Type="http://schemas.openxmlformats.org/officeDocument/2006/relationships/image" Target="../media/image149.wmf"/><Relationship Id="rId18" Type="http://schemas.openxmlformats.org/officeDocument/2006/relationships/image" Target="../media/image150.wmf"/><Relationship Id="rId19" Type="http://schemas.openxmlformats.org/officeDocument/2006/relationships/image" Target="../media/image151.wmf"/><Relationship Id="rId1" Type="http://schemas.openxmlformats.org/officeDocument/2006/relationships/image" Target="../media/image134.wmf"/><Relationship Id="rId2" Type="http://schemas.openxmlformats.org/officeDocument/2006/relationships/image" Target="../media/image104.wmf"/><Relationship Id="rId3" Type="http://schemas.openxmlformats.org/officeDocument/2006/relationships/image" Target="../media/image135.wmf"/><Relationship Id="rId4" Type="http://schemas.openxmlformats.org/officeDocument/2006/relationships/image" Target="../media/image136.wmf"/><Relationship Id="rId5" Type="http://schemas.openxmlformats.org/officeDocument/2006/relationships/image" Target="../media/image137.wmf"/><Relationship Id="rId6" Type="http://schemas.openxmlformats.org/officeDocument/2006/relationships/image" Target="../media/image138.wmf"/><Relationship Id="rId7" Type="http://schemas.openxmlformats.org/officeDocument/2006/relationships/image" Target="../media/image139.wmf"/><Relationship Id="rId8" Type="http://schemas.openxmlformats.org/officeDocument/2006/relationships/image" Target="../media/image140.wmf"/></Relationships>
</file>

<file path=ppt/drawings/_rels/vmlDrawing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pict"/><Relationship Id="rId13" Type="http://schemas.openxmlformats.org/officeDocument/2006/relationships/image" Target="../media/image26.pict"/><Relationship Id="rId14" Type="http://schemas.openxmlformats.org/officeDocument/2006/relationships/image" Target="../media/image27.pict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pict"/><Relationship Id="rId5" Type="http://schemas.openxmlformats.org/officeDocument/2006/relationships/image" Target="../media/image18.pict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8.pict"/><Relationship Id="rId12" Type="http://schemas.openxmlformats.org/officeDocument/2006/relationships/image" Target="../media/image39.pict"/><Relationship Id="rId1" Type="http://schemas.openxmlformats.org/officeDocument/2006/relationships/image" Target="../media/image28.pict"/><Relationship Id="rId2" Type="http://schemas.openxmlformats.org/officeDocument/2006/relationships/image" Target="../media/image29.pict"/><Relationship Id="rId3" Type="http://schemas.openxmlformats.org/officeDocument/2006/relationships/image" Target="../media/image30.pict"/><Relationship Id="rId4" Type="http://schemas.openxmlformats.org/officeDocument/2006/relationships/image" Target="../media/image31.pict"/><Relationship Id="rId5" Type="http://schemas.openxmlformats.org/officeDocument/2006/relationships/image" Target="../media/image32.pict"/><Relationship Id="rId6" Type="http://schemas.openxmlformats.org/officeDocument/2006/relationships/image" Target="../media/image33.pict"/><Relationship Id="rId7" Type="http://schemas.openxmlformats.org/officeDocument/2006/relationships/image" Target="../media/image34.pict"/><Relationship Id="rId8" Type="http://schemas.openxmlformats.org/officeDocument/2006/relationships/image" Target="../media/image35.pict"/><Relationship Id="rId9" Type="http://schemas.openxmlformats.org/officeDocument/2006/relationships/image" Target="../media/image36.pict"/><Relationship Id="rId10" Type="http://schemas.openxmlformats.org/officeDocument/2006/relationships/image" Target="../media/image37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ict"/><Relationship Id="rId4" Type="http://schemas.openxmlformats.org/officeDocument/2006/relationships/image" Target="../media/image45.pict"/><Relationship Id="rId5" Type="http://schemas.openxmlformats.org/officeDocument/2006/relationships/image" Target="../media/image46.pict"/><Relationship Id="rId6" Type="http://schemas.openxmlformats.org/officeDocument/2006/relationships/image" Target="../media/image47.wmf"/><Relationship Id="rId7" Type="http://schemas.openxmlformats.org/officeDocument/2006/relationships/image" Target="../media/image48.wmf"/><Relationship Id="rId1" Type="http://schemas.openxmlformats.org/officeDocument/2006/relationships/image" Target="../media/image42.pict"/><Relationship Id="rId2" Type="http://schemas.openxmlformats.org/officeDocument/2006/relationships/image" Target="../media/image43.pict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wmf"/><Relationship Id="rId12" Type="http://schemas.openxmlformats.org/officeDocument/2006/relationships/image" Target="../media/image60.pict"/><Relationship Id="rId13" Type="http://schemas.openxmlformats.org/officeDocument/2006/relationships/image" Target="../media/image61.pict"/><Relationship Id="rId14" Type="http://schemas.openxmlformats.org/officeDocument/2006/relationships/image" Target="../media/image62.pict"/><Relationship Id="rId1" Type="http://schemas.openxmlformats.org/officeDocument/2006/relationships/image" Target="../media/image44.pict"/><Relationship Id="rId2" Type="http://schemas.openxmlformats.org/officeDocument/2006/relationships/image" Target="../media/image50.pict"/><Relationship Id="rId3" Type="http://schemas.openxmlformats.org/officeDocument/2006/relationships/image" Target="../media/image51.pict"/><Relationship Id="rId4" Type="http://schemas.openxmlformats.org/officeDocument/2006/relationships/image" Target="../media/image52.pict"/><Relationship Id="rId5" Type="http://schemas.openxmlformats.org/officeDocument/2006/relationships/image" Target="../media/image53.pict"/><Relationship Id="rId6" Type="http://schemas.openxmlformats.org/officeDocument/2006/relationships/image" Target="../media/image54.wmf"/><Relationship Id="rId7" Type="http://schemas.openxmlformats.org/officeDocument/2006/relationships/image" Target="../media/image55.pict"/><Relationship Id="rId8" Type="http://schemas.openxmlformats.org/officeDocument/2006/relationships/image" Target="../media/image56.pict"/><Relationship Id="rId9" Type="http://schemas.openxmlformats.org/officeDocument/2006/relationships/image" Target="../media/image57.pict"/><Relationship Id="rId10" Type="http://schemas.openxmlformats.org/officeDocument/2006/relationships/image" Target="../media/image58.pict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3" Type="http://schemas.openxmlformats.org/officeDocument/2006/relationships/image" Target="../media/image75.wmf"/><Relationship Id="rId14" Type="http://schemas.openxmlformats.org/officeDocument/2006/relationships/image" Target="../media/image76.wmf"/><Relationship Id="rId15" Type="http://schemas.openxmlformats.org/officeDocument/2006/relationships/image" Target="../media/image77.wmf"/><Relationship Id="rId16" Type="http://schemas.openxmlformats.org/officeDocument/2006/relationships/image" Target="../media/image78.wmf"/><Relationship Id="rId17" Type="http://schemas.openxmlformats.org/officeDocument/2006/relationships/image" Target="../media/image79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pict"/><Relationship Id="rId10" Type="http://schemas.openxmlformats.org/officeDocument/2006/relationships/image" Target="../media/image7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ict"/><Relationship Id="rId4" Type="http://schemas.openxmlformats.org/officeDocument/2006/relationships/image" Target="../media/image83.wmf"/><Relationship Id="rId5" Type="http://schemas.openxmlformats.org/officeDocument/2006/relationships/image" Target="../media/image84.wmf"/><Relationship Id="rId6" Type="http://schemas.openxmlformats.org/officeDocument/2006/relationships/image" Target="../media/image85.wmf"/><Relationship Id="rId7" Type="http://schemas.openxmlformats.org/officeDocument/2006/relationships/image" Target="../media/image86.wmf"/><Relationship Id="rId8" Type="http://schemas.openxmlformats.org/officeDocument/2006/relationships/image" Target="../media/image87.wmf"/><Relationship Id="rId9" Type="http://schemas.openxmlformats.org/officeDocument/2006/relationships/image" Target="../media/image88.wmf"/><Relationship Id="rId10" Type="http://schemas.openxmlformats.org/officeDocument/2006/relationships/image" Target="../media/image89.wmf"/><Relationship Id="rId1" Type="http://schemas.openxmlformats.org/officeDocument/2006/relationships/image" Target="../media/image80.wmf"/><Relationship Id="rId2" Type="http://schemas.openxmlformats.org/officeDocument/2006/relationships/image" Target="../media/image8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4" Type="http://schemas.openxmlformats.org/officeDocument/2006/relationships/image" Target="../media/image93.wmf"/><Relationship Id="rId1" Type="http://schemas.openxmlformats.org/officeDocument/2006/relationships/image" Target="../media/image90.wmf"/><Relationship Id="rId2" Type="http://schemas.openxmlformats.org/officeDocument/2006/relationships/image" Target="../media/image91.pict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4" Type="http://schemas.openxmlformats.org/officeDocument/2006/relationships/image" Target="../media/image98.wmf"/><Relationship Id="rId5" Type="http://schemas.openxmlformats.org/officeDocument/2006/relationships/image" Target="../media/image99.wmf"/><Relationship Id="rId6" Type="http://schemas.openxmlformats.org/officeDocument/2006/relationships/image" Target="../media/image100.wmf"/><Relationship Id="rId7" Type="http://schemas.openxmlformats.org/officeDocument/2006/relationships/image" Target="../media/image101.wmf"/><Relationship Id="rId8" Type="http://schemas.openxmlformats.org/officeDocument/2006/relationships/image" Target="../media/image102.wmf"/><Relationship Id="rId1" Type="http://schemas.openxmlformats.org/officeDocument/2006/relationships/image" Target="../media/image95.wmf"/><Relationship Id="rId2" Type="http://schemas.openxmlformats.org/officeDocument/2006/relationships/image" Target="../media/image9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D3495-5FF1-624A-BFAA-E1F2419611F4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A427D-F8D9-AD48-A5D3-DEDDCDDE4AD6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3EEDE-6DEF-6B43-B37A-4783C3126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34.bin"/><Relationship Id="rId6" Type="http://schemas.openxmlformats.org/officeDocument/2006/relationships/oleObject" Target="../embeddings/oleObject35.bin"/><Relationship Id="rId7" Type="http://schemas.openxmlformats.org/officeDocument/2006/relationships/oleObject" Target="../embeddings/oleObject36.bin"/><Relationship Id="rId8" Type="http://schemas.openxmlformats.org/officeDocument/2006/relationships/oleObject" Target="../embeddings/oleObject37.bin"/><Relationship Id="rId9" Type="http://schemas.openxmlformats.org/officeDocument/2006/relationships/oleObject" Target="../embeddings/oleObject38.bin"/><Relationship Id="rId10" Type="http://schemas.openxmlformats.org/officeDocument/2006/relationships/oleObject" Target="../embeddings/oleObject39.bin"/><Relationship Id="rId11" Type="http://schemas.openxmlformats.org/officeDocument/2006/relationships/oleObject" Target="../embeddings/oleObject4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6" Type="http://schemas.openxmlformats.org/officeDocument/2006/relationships/oleObject" Target="../embeddings/oleObject52.bin"/><Relationship Id="rId17" Type="http://schemas.openxmlformats.org/officeDocument/2006/relationships/oleObject" Target="../embeddings/oleObject53.bin"/><Relationship Id="rId18" Type="http://schemas.openxmlformats.org/officeDocument/2006/relationships/oleObject" Target="../embeddings/oleObject5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7.bin"/><Relationship Id="rId12" Type="http://schemas.openxmlformats.org/officeDocument/2006/relationships/oleObject" Target="../embeddings/oleObject58.bin"/><Relationship Id="rId13" Type="http://schemas.openxmlformats.org/officeDocument/2006/relationships/oleObject" Target="../embeddings/Microsoft_Equation12.bin"/><Relationship Id="rId14" Type="http://schemas.openxmlformats.org/officeDocument/2006/relationships/oleObject" Target="../embeddings/Microsoft_Equation13.bin"/><Relationship Id="rId15" Type="http://schemas.openxmlformats.org/officeDocument/2006/relationships/oleObject" Target="../embeddings/oleObject59.bin"/><Relationship Id="rId16" Type="http://schemas.openxmlformats.org/officeDocument/2006/relationships/oleObject" Target="../embeddings/oleObject60.bin"/><Relationship Id="rId17" Type="http://schemas.openxmlformats.org/officeDocument/2006/relationships/oleObject" Target="../embeddings/oleObject61.bin"/><Relationship Id="rId18" Type="http://schemas.openxmlformats.org/officeDocument/2006/relationships/oleObject" Target="../embeddings/oleObject62.bin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Relationship Id="rId4" Type="http://schemas.openxmlformats.org/officeDocument/2006/relationships/oleObject" Target="../embeddings/Microsoft_Equation6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Microsoft_Equation7.bin"/><Relationship Id="rId7" Type="http://schemas.openxmlformats.org/officeDocument/2006/relationships/oleObject" Target="../embeddings/Microsoft_Equation8.bin"/><Relationship Id="rId8" Type="http://schemas.openxmlformats.org/officeDocument/2006/relationships/oleObject" Target="../embeddings/Microsoft_Equation9.bin"/><Relationship Id="rId9" Type="http://schemas.openxmlformats.org/officeDocument/2006/relationships/oleObject" Target="../embeddings/Microsoft_Equation10.bin"/><Relationship Id="rId10" Type="http://schemas.openxmlformats.org/officeDocument/2006/relationships/oleObject" Target="../embeddings/Microsoft_Equation11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1.bin"/><Relationship Id="rId12" Type="http://schemas.openxmlformats.org/officeDocument/2006/relationships/oleObject" Target="../embeddings/oleObject6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5" Type="http://schemas.openxmlformats.org/officeDocument/2006/relationships/oleObject" Target="../embeddings/oleObject64.bin"/><Relationship Id="rId6" Type="http://schemas.openxmlformats.org/officeDocument/2006/relationships/oleObject" Target="../embeddings/Microsoft_Equation16.bin"/><Relationship Id="rId7" Type="http://schemas.openxmlformats.org/officeDocument/2006/relationships/oleObject" Target="../embeddings/Microsoft_Equation17.bin"/><Relationship Id="rId8" Type="http://schemas.openxmlformats.org/officeDocument/2006/relationships/oleObject" Target="../embeddings/Microsoft_Equation18.bin"/><Relationship Id="rId9" Type="http://schemas.openxmlformats.org/officeDocument/2006/relationships/oleObject" Target="../embeddings/Microsoft_Equation19.bin"/><Relationship Id="rId10" Type="http://schemas.openxmlformats.org/officeDocument/2006/relationships/oleObject" Target="../embeddings/Microsoft_Equation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4" Type="http://schemas.openxmlformats.org/officeDocument/2006/relationships/oleObject" Target="../embeddings/oleObject67.bin"/><Relationship Id="rId5" Type="http://schemas.openxmlformats.org/officeDocument/2006/relationships/oleObject" Target="../embeddings/oleObject68.bin"/><Relationship Id="rId6" Type="http://schemas.openxmlformats.org/officeDocument/2006/relationships/oleObject" Target="../embeddings/oleObject69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jpeg"/><Relationship Id="rId4" Type="http://schemas.openxmlformats.org/officeDocument/2006/relationships/oleObject" Target="../embeddings/Microsoft_Equation22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Relationship Id="rId11" Type="http://schemas.openxmlformats.org/officeDocument/2006/relationships/oleObject" Target="../embeddings/oleObject76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9.bin"/><Relationship Id="rId12" Type="http://schemas.openxmlformats.org/officeDocument/2006/relationships/oleObject" Target="../embeddings/Microsoft_Equation30.bin"/><Relationship Id="rId13" Type="http://schemas.openxmlformats.org/officeDocument/2006/relationships/oleObject" Target="../embeddings/Microsoft_Equation31.bin"/><Relationship Id="rId14" Type="http://schemas.openxmlformats.org/officeDocument/2006/relationships/oleObject" Target="../embeddings/Microsoft_Equation32.bin"/><Relationship Id="rId15" Type="http://schemas.openxmlformats.org/officeDocument/2006/relationships/oleObject" Target="../embeddings/Microsoft_Equation33.bin"/><Relationship Id="rId16" Type="http://schemas.openxmlformats.org/officeDocument/2006/relationships/oleObject" Target="../embeddings/oleObject79.bin"/><Relationship Id="rId17" Type="http://schemas.openxmlformats.org/officeDocument/2006/relationships/oleObject" Target="../embeddings/oleObject80.bin"/><Relationship Id="rId18" Type="http://schemas.openxmlformats.org/officeDocument/2006/relationships/oleObject" Target="../embeddings/oleObject81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3.bin"/><Relationship Id="rId4" Type="http://schemas.openxmlformats.org/officeDocument/2006/relationships/oleObject" Target="../embeddings/Microsoft_Equation24.bin"/><Relationship Id="rId5" Type="http://schemas.openxmlformats.org/officeDocument/2006/relationships/oleObject" Target="../embeddings/oleObject77.bin"/><Relationship Id="rId6" Type="http://schemas.openxmlformats.org/officeDocument/2006/relationships/oleObject" Target="../embeddings/Microsoft_Equation25.bin"/><Relationship Id="rId7" Type="http://schemas.openxmlformats.org/officeDocument/2006/relationships/oleObject" Target="../embeddings/oleObject78.bin"/><Relationship Id="rId8" Type="http://schemas.openxmlformats.org/officeDocument/2006/relationships/oleObject" Target="../embeddings/Microsoft_Equation26.bin"/><Relationship Id="rId9" Type="http://schemas.openxmlformats.org/officeDocument/2006/relationships/oleObject" Target="../embeddings/Microsoft_Equation27.bin"/><Relationship Id="rId10" Type="http://schemas.openxmlformats.org/officeDocument/2006/relationships/oleObject" Target="../embeddings/Microsoft_Equation28.bin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7.bin"/><Relationship Id="rId12" Type="http://schemas.openxmlformats.org/officeDocument/2006/relationships/oleObject" Target="../embeddings/oleObject88.bin"/><Relationship Id="rId13" Type="http://schemas.openxmlformats.org/officeDocument/2006/relationships/oleObject" Target="../embeddings/Microsoft_Equation37.bin"/><Relationship Id="rId14" Type="http://schemas.openxmlformats.org/officeDocument/2006/relationships/oleObject" Target="../embeddings/oleObject89.bin"/><Relationship Id="rId15" Type="http://schemas.openxmlformats.org/officeDocument/2006/relationships/oleObject" Target="../embeddings/oleObject90.bin"/><Relationship Id="rId16" Type="http://schemas.openxmlformats.org/officeDocument/2006/relationships/oleObject" Target="../embeddings/oleObject91.bin"/><Relationship Id="rId17" Type="http://schemas.openxmlformats.org/officeDocument/2006/relationships/oleObject" Target="../embeddings/oleObject92.bin"/><Relationship Id="rId18" Type="http://schemas.openxmlformats.org/officeDocument/2006/relationships/oleObject" Target="../embeddings/oleObject9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2.bin"/><Relationship Id="rId4" Type="http://schemas.openxmlformats.org/officeDocument/2006/relationships/oleObject" Target="../embeddings/Microsoft_Equation34.bin"/><Relationship Id="rId5" Type="http://schemas.openxmlformats.org/officeDocument/2006/relationships/oleObject" Target="../embeddings/oleObject83.bin"/><Relationship Id="rId6" Type="http://schemas.openxmlformats.org/officeDocument/2006/relationships/oleObject" Target="../embeddings/oleObject84.bin"/><Relationship Id="rId7" Type="http://schemas.openxmlformats.org/officeDocument/2006/relationships/oleObject" Target="../embeddings/Microsoft_Equation35.bin"/><Relationship Id="rId8" Type="http://schemas.openxmlformats.org/officeDocument/2006/relationships/oleObject" Target="../embeddings/oleObject85.bin"/><Relationship Id="rId9" Type="http://schemas.openxmlformats.org/officeDocument/2006/relationships/oleObject" Target="../embeddings/Microsoft_Equation36.bin"/><Relationship Id="rId10" Type="http://schemas.openxmlformats.org/officeDocument/2006/relationships/oleObject" Target="../embeddings/oleObject86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Microsoft_Equation44.bin"/><Relationship Id="rId20" Type="http://schemas.openxmlformats.org/officeDocument/2006/relationships/oleObject" Target="../embeddings/Microsoft_Equation55.bin"/><Relationship Id="rId21" Type="http://schemas.openxmlformats.org/officeDocument/2006/relationships/oleObject" Target="../embeddings/Microsoft_Equation56.bin"/><Relationship Id="rId22" Type="http://schemas.openxmlformats.org/officeDocument/2006/relationships/oleObject" Target="../embeddings/Microsoft_Equation57.bin"/><Relationship Id="rId23" Type="http://schemas.openxmlformats.org/officeDocument/2006/relationships/oleObject" Target="../embeddings/Microsoft_Equation58.bin"/><Relationship Id="rId24" Type="http://schemas.openxmlformats.org/officeDocument/2006/relationships/oleObject" Target="../embeddings/oleObject94.bin"/><Relationship Id="rId10" Type="http://schemas.openxmlformats.org/officeDocument/2006/relationships/oleObject" Target="../embeddings/Microsoft_Equation45.bin"/><Relationship Id="rId11" Type="http://schemas.openxmlformats.org/officeDocument/2006/relationships/oleObject" Target="../embeddings/Microsoft_Equation46.bin"/><Relationship Id="rId12" Type="http://schemas.openxmlformats.org/officeDocument/2006/relationships/oleObject" Target="../embeddings/Microsoft_Equation47.bin"/><Relationship Id="rId13" Type="http://schemas.openxmlformats.org/officeDocument/2006/relationships/oleObject" Target="../embeddings/Microsoft_Equation48.bin"/><Relationship Id="rId14" Type="http://schemas.openxmlformats.org/officeDocument/2006/relationships/oleObject" Target="../embeddings/Microsoft_Equation49.bin"/><Relationship Id="rId15" Type="http://schemas.openxmlformats.org/officeDocument/2006/relationships/oleObject" Target="../embeddings/Microsoft_Equation50.bin"/><Relationship Id="rId16" Type="http://schemas.openxmlformats.org/officeDocument/2006/relationships/oleObject" Target="../embeddings/Microsoft_Equation51.bin"/><Relationship Id="rId17" Type="http://schemas.openxmlformats.org/officeDocument/2006/relationships/oleObject" Target="../embeddings/Microsoft_Equation52.bin"/><Relationship Id="rId18" Type="http://schemas.openxmlformats.org/officeDocument/2006/relationships/oleObject" Target="../embeddings/Microsoft_Equation53.bin"/><Relationship Id="rId19" Type="http://schemas.openxmlformats.org/officeDocument/2006/relationships/oleObject" Target="../embeddings/Microsoft_Equation54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8.bin"/><Relationship Id="rId4" Type="http://schemas.openxmlformats.org/officeDocument/2006/relationships/oleObject" Target="../embeddings/Microsoft_Equation39.bin"/><Relationship Id="rId5" Type="http://schemas.openxmlformats.org/officeDocument/2006/relationships/oleObject" Target="../embeddings/Microsoft_Equation40.bin"/><Relationship Id="rId6" Type="http://schemas.openxmlformats.org/officeDocument/2006/relationships/oleObject" Target="../embeddings/Microsoft_Equation41.bin"/><Relationship Id="rId7" Type="http://schemas.openxmlformats.org/officeDocument/2006/relationships/oleObject" Target="../embeddings/Microsoft_Equation42.bin"/><Relationship Id="rId8" Type="http://schemas.openxmlformats.org/officeDocument/2006/relationships/oleObject" Target="../embeddings/Microsoft_Equation4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oleObject" Target="../embeddings/oleObject10.bin"/><Relationship Id="rId13" Type="http://schemas.openxmlformats.org/officeDocument/2006/relationships/oleObject" Target="../embeddings/Microsoft_Equation1.bin"/><Relationship Id="rId14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9" Type="http://schemas.openxmlformats.org/officeDocument/2006/relationships/oleObject" Target="../embeddings/oleObject7.bin"/><Relationship Id="rId10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3.bin"/><Relationship Id="rId12" Type="http://schemas.openxmlformats.org/officeDocument/2006/relationships/oleObject" Target="../embeddings/Microsoft_Equation4.bin"/><Relationship Id="rId13" Type="http://schemas.openxmlformats.org/officeDocument/2006/relationships/oleObject" Target="../embeddings/Microsoft_Equation5.bin"/><Relationship Id="rId14" Type="http://schemas.openxmlformats.org/officeDocument/2006/relationships/oleObject" Target="../embeddings/oleObject19.bin"/><Relationship Id="rId15" Type="http://schemas.openxmlformats.org/officeDocument/2006/relationships/oleObject" Target="../embeddings/oleObject20.bin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4" Type="http://schemas.openxmlformats.org/officeDocument/2006/relationships/oleObject" Target="../embeddings/oleObject13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8.bin"/><Relationship Id="rId12" Type="http://schemas.openxmlformats.org/officeDocument/2006/relationships/oleObject" Target="../embeddings/oleObject29.bin"/><Relationship Id="rId13" Type="http://schemas.openxmlformats.org/officeDocument/2006/relationships/oleObject" Target="../embeddings/oleObject30.bin"/><Relationship Id="rId14" Type="http://schemas.openxmlformats.org/officeDocument/2006/relationships/oleObject" Target="../embeddings/oleObject31.bin"/><Relationship Id="rId15" Type="http://schemas.openxmlformats.org/officeDocument/2006/relationships/oleObject" Target="../embeddings/oleObject32.bin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40.wmf"/><Relationship Id="rId5" Type="http://schemas.openxmlformats.org/officeDocument/2006/relationships/image" Target="../media/image41.wmf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0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#13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09042" y="1371600"/>
            <a:ext cx="2819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28,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2286000"/>
            <a:ext cx="7086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Collisions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Center of Mass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Rotational Motion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Rotational Kinematics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rgbClr val="2D2DB9"/>
                </a:solidFill>
                <a:latin typeface="Arial Narrow" charset="0"/>
              </a:rPr>
              <a:t>Relationship Between Angular and Linear quantities 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rgbClr val="2D2DB9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2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76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7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3C4149-684E-104F-BF83-BFAB53C00417}" type="slidenum">
              <a:rPr lang="en-US"/>
              <a:pPr/>
              <a:t>10</a:t>
            </a:fld>
            <a:endParaRPr lang="en-US"/>
          </a:p>
        </p:txBody>
      </p:sp>
      <p:sp>
        <p:nvSpPr>
          <p:cNvPr id="793603" name="Text Box 3"/>
          <p:cNvSpPr txBox="1">
            <a:spLocks noChangeArrowheads="1"/>
          </p:cNvSpPr>
          <p:nvPr/>
        </p:nvSpPr>
        <p:spPr bwMode="auto">
          <a:xfrm>
            <a:off x="228600" y="977900"/>
            <a:ext cx="4816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The mass of a block of wood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is 2.50-kg and the mass of the bullet is 0.0100-kg.  The block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swings to a maximum height of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0.650 </a:t>
            </a:r>
            <a:r>
              <a:rPr lang="en-US" sz="2000" dirty="0" err="1">
                <a:solidFill>
                  <a:schemeClr val="accent2"/>
                </a:solidFill>
                <a:latin typeface="Arial Narrow" charset="0"/>
              </a:rPr>
              <a:t>m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above the initial position.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Find the initial speed of the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bullet.</a:t>
            </a:r>
          </a:p>
        </p:txBody>
      </p:sp>
      <p:pic>
        <p:nvPicPr>
          <p:cNvPr id="793604" name="Picture 4" descr="afg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0175" y="1295400"/>
            <a:ext cx="36115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ko-KR">
                <a:ea typeface="Gulim" pitchFamily="34" charset="-127"/>
                <a:cs typeface="Gulim" pitchFamily="34" charset="-127"/>
              </a:rPr>
              <a:t>Ex.9 – 11: A Ballistic Pendulum</a:t>
            </a:r>
            <a:endParaRPr lang="en-US"/>
          </a:p>
        </p:txBody>
      </p:sp>
      <p:sp>
        <p:nvSpPr>
          <p:cNvPr id="793606" name="Rectangle 6"/>
          <p:cNvSpPr>
            <a:spLocks noChangeArrowheads="1"/>
          </p:cNvSpPr>
          <p:nvPr/>
        </p:nvSpPr>
        <p:spPr bwMode="auto">
          <a:xfrm>
            <a:off x="4953000" y="3657600"/>
            <a:ext cx="3886200" cy="2667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93607" name="Object 2"/>
          <p:cNvGraphicFramePr>
            <a:graphicFrameLocks noChangeAspect="1"/>
          </p:cNvGraphicFramePr>
          <p:nvPr/>
        </p:nvGraphicFramePr>
        <p:xfrm>
          <a:off x="596900" y="3021013"/>
          <a:ext cx="2079625" cy="561975"/>
        </p:xfrm>
        <a:graphic>
          <a:graphicData uri="http://schemas.openxmlformats.org/presentationml/2006/ole">
            <p:oleObj spid="_x0000_s533506" name="Equation" r:id="rId5" imgW="990600" imgH="266700" progId="Equation.DSMT4">
              <p:embed/>
            </p:oleObj>
          </a:graphicData>
        </a:graphic>
      </p:graphicFrame>
      <p:graphicFrame>
        <p:nvGraphicFramePr>
          <p:cNvPr id="793608" name="Object 3"/>
          <p:cNvGraphicFramePr>
            <a:graphicFrameLocks noChangeAspect="1"/>
          </p:cNvGraphicFramePr>
          <p:nvPr/>
        </p:nvGraphicFramePr>
        <p:xfrm>
          <a:off x="914400" y="3478213"/>
          <a:ext cx="1306513" cy="588962"/>
        </p:xfrm>
        <a:graphic>
          <a:graphicData uri="http://schemas.openxmlformats.org/presentationml/2006/ole">
            <p:oleObj spid="_x0000_s533507" name="Equation" r:id="rId6" imgW="622300" imgH="279400" progId="Equation.DSMT4">
              <p:embed/>
            </p:oleObj>
          </a:graphicData>
        </a:graphic>
      </p:graphicFrame>
      <p:graphicFrame>
        <p:nvGraphicFramePr>
          <p:cNvPr id="793609" name="Object 4"/>
          <p:cNvGraphicFramePr>
            <a:graphicFrameLocks noChangeAspect="1"/>
          </p:cNvGraphicFramePr>
          <p:nvPr/>
        </p:nvGraphicFramePr>
        <p:xfrm>
          <a:off x="2133600" y="4346575"/>
          <a:ext cx="635000" cy="466725"/>
        </p:xfrm>
        <a:graphic>
          <a:graphicData uri="http://schemas.openxmlformats.org/presentationml/2006/ole">
            <p:oleObj spid="_x0000_s533508" name="Equation" r:id="rId7" imgW="330200" imgH="241300" progId="Equation.DSMT4">
              <p:embed/>
            </p:oleObj>
          </a:graphicData>
        </a:graphic>
      </p:graphicFrame>
      <p:sp>
        <p:nvSpPr>
          <p:cNvPr id="793610" name="Text Box 10"/>
          <p:cNvSpPr txBox="1">
            <a:spLocks noChangeArrowheads="1"/>
          </p:cNvSpPr>
          <p:nvPr/>
        </p:nvSpPr>
        <p:spPr bwMode="auto">
          <a:xfrm>
            <a:off x="304800" y="22860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What kind of collision?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1" name="Text Box 11"/>
          <p:cNvSpPr txBox="1">
            <a:spLocks noChangeArrowheads="1"/>
          </p:cNvSpPr>
          <p:nvPr/>
        </p:nvSpPr>
        <p:spPr bwMode="auto">
          <a:xfrm>
            <a:off x="304800" y="2667000"/>
            <a:ext cx="481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No net external force </a:t>
            </a:r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  <a:sym typeface="Wingdings" charset="2"/>
              </a:rPr>
              <a:t> </a:t>
            </a:r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momentum conserved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2" name="Text Box 12"/>
          <p:cNvSpPr txBox="1">
            <a:spLocks noChangeArrowheads="1"/>
          </p:cNvSpPr>
          <p:nvPr/>
        </p:nvSpPr>
        <p:spPr bwMode="auto">
          <a:xfrm>
            <a:off x="2590800" y="22860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Perfectly inelastic collision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793613" name="Object 5"/>
          <p:cNvGraphicFramePr>
            <a:graphicFrameLocks noChangeAspect="1"/>
          </p:cNvGraphicFramePr>
          <p:nvPr/>
        </p:nvGraphicFramePr>
        <p:xfrm>
          <a:off x="2727325" y="3035300"/>
          <a:ext cx="1706563" cy="509588"/>
        </p:xfrm>
        <a:graphic>
          <a:graphicData uri="http://schemas.openxmlformats.org/presentationml/2006/ole">
            <p:oleObj spid="_x0000_s533509" name="Equation" r:id="rId8" imgW="812800" imgH="241300" progId="Equation.DSMT4">
              <p:embed/>
            </p:oleObj>
          </a:graphicData>
        </a:graphic>
      </p:graphicFrame>
      <p:graphicFrame>
        <p:nvGraphicFramePr>
          <p:cNvPr id="793614" name="Object 6"/>
          <p:cNvGraphicFramePr>
            <a:graphicFrameLocks noChangeAspect="1"/>
          </p:cNvGraphicFramePr>
          <p:nvPr/>
        </p:nvGraphicFramePr>
        <p:xfrm>
          <a:off x="2951163" y="3544888"/>
          <a:ext cx="720725" cy="506412"/>
        </p:xfrm>
        <a:graphic>
          <a:graphicData uri="http://schemas.openxmlformats.org/presentationml/2006/ole">
            <p:oleObj spid="_x0000_s533510" name="Equation" r:id="rId9" imgW="342900" imgH="241300" progId="Equation.DSMT4">
              <p:embed/>
            </p:oleObj>
          </a:graphicData>
        </a:graphic>
      </p:graphicFrame>
      <p:graphicFrame>
        <p:nvGraphicFramePr>
          <p:cNvPr id="793615" name="Object 7"/>
          <p:cNvGraphicFramePr>
            <a:graphicFrameLocks noChangeAspect="1"/>
          </p:cNvGraphicFramePr>
          <p:nvPr/>
        </p:nvGraphicFramePr>
        <p:xfrm>
          <a:off x="2255838" y="3529013"/>
          <a:ext cx="639762" cy="509587"/>
        </p:xfrm>
        <a:graphic>
          <a:graphicData uri="http://schemas.openxmlformats.org/presentationml/2006/ole">
            <p:oleObj spid="_x0000_s533511" name="Equation" r:id="rId10" imgW="304560" imgH="241200" progId="Equation.DSMT4">
              <p:embed/>
            </p:oleObj>
          </a:graphicData>
        </a:graphic>
      </p:graphicFrame>
      <p:sp>
        <p:nvSpPr>
          <p:cNvPr id="793616" name="AutoShape 16"/>
          <p:cNvSpPr>
            <a:spLocks noChangeArrowheads="1"/>
          </p:cNvSpPr>
          <p:nvPr/>
        </p:nvSpPr>
        <p:spPr bwMode="auto">
          <a:xfrm>
            <a:off x="457200" y="4191000"/>
            <a:ext cx="1524000" cy="671513"/>
          </a:xfrm>
          <a:prstGeom prst="rightArrow">
            <a:avLst>
              <a:gd name="adj1" fmla="val 50000"/>
              <a:gd name="adj2" fmla="val 56738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800" b="1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Solve for V</a:t>
            </a:r>
            <a:r>
              <a:rPr lang="en-US" altLang="ko-KR" sz="1800" b="1" baseline="-25000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01</a:t>
            </a:r>
            <a:endParaRPr lang="en-US" sz="1800" b="1" baseline="-25000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793617" name="Object 8"/>
          <p:cNvGraphicFramePr>
            <a:graphicFrameLocks noChangeAspect="1"/>
          </p:cNvGraphicFramePr>
          <p:nvPr/>
        </p:nvGraphicFramePr>
        <p:xfrm>
          <a:off x="2803525" y="4114800"/>
          <a:ext cx="1539875" cy="908050"/>
        </p:xfrm>
        <a:graphic>
          <a:graphicData uri="http://schemas.openxmlformats.org/presentationml/2006/ole">
            <p:oleObj spid="_x0000_s533512" name="Equation" r:id="rId11" imgW="799920" imgH="469800" progId="Equation.DSMT4">
              <p:embed/>
            </p:oleObj>
          </a:graphicData>
        </a:graphic>
      </p:graphicFrame>
      <p:sp>
        <p:nvSpPr>
          <p:cNvPr id="793618" name="Text Box 18"/>
          <p:cNvSpPr txBox="1">
            <a:spLocks noChangeArrowheads="1"/>
          </p:cNvSpPr>
          <p:nvPr/>
        </p:nvSpPr>
        <p:spPr bwMode="auto">
          <a:xfrm>
            <a:off x="381000" y="49530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What do we not know?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19" name="Text Box 19"/>
          <p:cNvSpPr txBox="1">
            <a:spLocks noChangeArrowheads="1"/>
          </p:cNvSpPr>
          <p:nvPr/>
        </p:nvSpPr>
        <p:spPr bwMode="auto">
          <a:xfrm>
            <a:off x="2743200" y="4953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The final speed!!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20" name="Text Box 20"/>
          <p:cNvSpPr txBox="1">
            <a:spLocks noChangeArrowheads="1"/>
          </p:cNvSpPr>
          <p:nvPr/>
        </p:nvSpPr>
        <p:spPr bwMode="auto">
          <a:xfrm>
            <a:off x="381000" y="53340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How can we get it?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2286000" y="53340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Using the mechanical energy conservation!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93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9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9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9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9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9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9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9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9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9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/>
      <p:bldP spid="793606" grpId="0" animBg="1"/>
      <p:bldP spid="793610" grpId="0"/>
      <p:bldP spid="793611" grpId="0"/>
      <p:bldP spid="793612" grpId="0"/>
      <p:bldP spid="793616" grpId="0" animBg="1"/>
      <p:bldP spid="793618" grpId="0"/>
      <p:bldP spid="793619" grpId="0"/>
      <p:bldP spid="793620" grpId="0"/>
      <p:bldP spid="7936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971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97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6FA805-85E0-674C-993F-B9F64900A3D1}" type="slidenum">
              <a:rPr lang="en-US"/>
              <a:pPr/>
              <a:t>11</a:t>
            </a:fld>
            <a:endParaRPr lang="en-US"/>
          </a:p>
        </p:txBody>
      </p:sp>
      <p:pic>
        <p:nvPicPr>
          <p:cNvPr id="801795" name="Picture 3" descr="afg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0038" y="990600"/>
            <a:ext cx="361156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 altLang="ko-KR">
                <a:ea typeface="Gulim" pitchFamily="34" charset="-127"/>
                <a:cs typeface="Gulim" pitchFamily="34" charset="-127"/>
              </a:rPr>
              <a:t>Ex.  A Ballistic Pendulum, cnt’d</a:t>
            </a:r>
            <a:endParaRPr lang="en-US"/>
          </a:p>
        </p:txBody>
      </p:sp>
      <p:graphicFrame>
        <p:nvGraphicFramePr>
          <p:cNvPr id="801800" name="Object 2"/>
          <p:cNvGraphicFramePr>
            <a:graphicFrameLocks noChangeAspect="1"/>
          </p:cNvGraphicFramePr>
          <p:nvPr/>
        </p:nvGraphicFramePr>
        <p:xfrm>
          <a:off x="381000" y="4254500"/>
          <a:ext cx="635000" cy="468313"/>
        </p:xfrm>
        <a:graphic>
          <a:graphicData uri="http://schemas.openxmlformats.org/presentationml/2006/ole">
            <p:oleObj spid="_x0000_s535554" name="Equation" r:id="rId5" imgW="330200" imgH="241300" progId="Equation.DSMT4">
              <p:embed/>
            </p:oleObj>
          </a:graphicData>
        </a:graphic>
      </p:graphicFrame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304800" y="3641725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Using the solution obtained previously, we obtain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801808" name="Object 3"/>
          <p:cNvGraphicFramePr>
            <a:graphicFrameLocks noChangeAspect="1"/>
          </p:cNvGraphicFramePr>
          <p:nvPr/>
        </p:nvGraphicFramePr>
        <p:xfrm>
          <a:off x="944563" y="4002088"/>
          <a:ext cx="1784350" cy="982662"/>
        </p:xfrm>
        <a:graphic>
          <a:graphicData uri="http://schemas.openxmlformats.org/presentationml/2006/ole">
            <p:oleObj spid="_x0000_s535555" name="Equation" r:id="rId6" imgW="927100" imgH="508000" progId="Equation.DSMT4">
              <p:embed/>
            </p:oleObj>
          </a:graphicData>
        </a:graphic>
      </p:graphicFrame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304800" y="990600"/>
            <a:ext cx="481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Now using the mechanical energy conservation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801810" name="Object 4"/>
          <p:cNvGraphicFramePr>
            <a:graphicFrameLocks noChangeAspect="1"/>
          </p:cNvGraphicFramePr>
          <p:nvPr/>
        </p:nvGraphicFramePr>
        <p:xfrm>
          <a:off x="2217738" y="1371600"/>
          <a:ext cx="906462" cy="428625"/>
        </p:xfrm>
        <a:graphic>
          <a:graphicData uri="http://schemas.openxmlformats.org/presentationml/2006/ole">
            <p:oleObj spid="_x0000_s535556" name="Equation" r:id="rId7" imgW="431800" imgH="203200" progId="Equation.DSMT4">
              <p:embed/>
            </p:oleObj>
          </a:graphicData>
        </a:graphic>
      </p:graphicFrame>
      <p:graphicFrame>
        <p:nvGraphicFramePr>
          <p:cNvPr id="801811" name="Object 5"/>
          <p:cNvGraphicFramePr>
            <a:graphicFrameLocks noChangeAspect="1"/>
          </p:cNvGraphicFramePr>
          <p:nvPr/>
        </p:nvGraphicFramePr>
        <p:xfrm>
          <a:off x="447675" y="1800225"/>
          <a:ext cx="2054225" cy="588963"/>
        </p:xfrm>
        <a:graphic>
          <a:graphicData uri="http://schemas.openxmlformats.org/presentationml/2006/ole">
            <p:oleObj spid="_x0000_s535557" name="Equation" r:id="rId8" imgW="977900" imgH="279400" progId="Equation.DSMT4">
              <p:embed/>
            </p:oleObj>
          </a:graphicData>
        </a:graphic>
      </p:graphicFrame>
      <p:graphicFrame>
        <p:nvGraphicFramePr>
          <p:cNvPr id="801812" name="Object 6"/>
          <p:cNvGraphicFramePr>
            <a:graphicFrameLocks noChangeAspect="1"/>
          </p:cNvGraphicFramePr>
          <p:nvPr/>
        </p:nvGraphicFramePr>
        <p:xfrm>
          <a:off x="1612900" y="2360613"/>
          <a:ext cx="825500" cy="561975"/>
        </p:xfrm>
        <a:graphic>
          <a:graphicData uri="http://schemas.openxmlformats.org/presentationml/2006/ole">
            <p:oleObj spid="_x0000_s535558" name="Equation" r:id="rId9" imgW="393700" imgH="266700" progId="Equation.DSMT4">
              <p:embed/>
            </p:oleObj>
          </a:graphicData>
        </a:graphic>
      </p:graphicFrame>
      <p:graphicFrame>
        <p:nvGraphicFramePr>
          <p:cNvPr id="801813" name="Object 7"/>
          <p:cNvGraphicFramePr>
            <a:graphicFrameLocks noChangeAspect="1"/>
          </p:cNvGraphicFramePr>
          <p:nvPr/>
        </p:nvGraphicFramePr>
        <p:xfrm>
          <a:off x="252413" y="2981325"/>
          <a:ext cx="585787" cy="465138"/>
        </p:xfrm>
        <a:graphic>
          <a:graphicData uri="http://schemas.openxmlformats.org/presentationml/2006/ole">
            <p:oleObj spid="_x0000_s535559" name="Equation" r:id="rId10" imgW="304560" imgH="241200" progId="Equation.DSMT4">
              <p:embed/>
            </p:oleObj>
          </a:graphicData>
        </a:graphic>
      </p:graphicFrame>
      <p:graphicFrame>
        <p:nvGraphicFramePr>
          <p:cNvPr id="801814" name="Object 8"/>
          <p:cNvGraphicFramePr>
            <a:graphicFrameLocks noChangeAspect="1"/>
          </p:cNvGraphicFramePr>
          <p:nvPr/>
        </p:nvGraphicFramePr>
        <p:xfrm>
          <a:off x="1512888" y="1295400"/>
          <a:ext cx="773112" cy="560388"/>
        </p:xfrm>
        <a:graphic>
          <a:graphicData uri="http://schemas.openxmlformats.org/presentationml/2006/ole">
            <p:oleObj spid="_x0000_s535560" name="Equation" r:id="rId11" imgW="368300" imgH="266700" progId="Equation.DSMT4">
              <p:embed/>
            </p:oleObj>
          </a:graphicData>
        </a:graphic>
      </p:graphicFrame>
      <p:sp>
        <p:nvSpPr>
          <p:cNvPr id="801815" name="Line 23"/>
          <p:cNvSpPr>
            <a:spLocks noChangeShapeType="1"/>
          </p:cNvSpPr>
          <p:nvPr/>
        </p:nvSpPr>
        <p:spPr bwMode="auto">
          <a:xfrm rot="563071" flipH="1">
            <a:off x="2743200" y="1676400"/>
            <a:ext cx="1295400" cy="7620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01817" name="Line 25"/>
          <p:cNvSpPr>
            <a:spLocks noChangeShapeType="1"/>
          </p:cNvSpPr>
          <p:nvPr/>
        </p:nvSpPr>
        <p:spPr bwMode="auto">
          <a:xfrm rot="563071" flipH="1">
            <a:off x="457200" y="1752600"/>
            <a:ext cx="1295400" cy="7620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01818" name="Object 9"/>
          <p:cNvGraphicFramePr>
            <a:graphicFrameLocks noChangeAspect="1"/>
          </p:cNvGraphicFramePr>
          <p:nvPr/>
        </p:nvGraphicFramePr>
        <p:xfrm>
          <a:off x="2527300" y="1801813"/>
          <a:ext cx="1785938" cy="588962"/>
        </p:xfrm>
        <a:graphic>
          <a:graphicData uri="http://schemas.openxmlformats.org/presentationml/2006/ole">
            <p:oleObj spid="_x0000_s535561" name="Equation" r:id="rId12" imgW="850900" imgH="279400" progId="Equation.DSMT4">
              <p:embed/>
            </p:oleObj>
          </a:graphicData>
        </a:graphic>
      </p:graphicFrame>
      <p:graphicFrame>
        <p:nvGraphicFramePr>
          <p:cNvPr id="801819" name="Object 10"/>
          <p:cNvGraphicFramePr>
            <a:graphicFrameLocks noChangeAspect="1"/>
          </p:cNvGraphicFramePr>
          <p:nvPr/>
        </p:nvGraphicFramePr>
        <p:xfrm>
          <a:off x="2489200" y="2335213"/>
          <a:ext cx="558800" cy="588962"/>
        </p:xfrm>
        <a:graphic>
          <a:graphicData uri="http://schemas.openxmlformats.org/presentationml/2006/ole">
            <p:oleObj spid="_x0000_s535562" name="Equation" r:id="rId13" imgW="266700" imgH="279400" progId="Equation.DSMT4">
              <p:embed/>
            </p:oleObj>
          </a:graphicData>
        </a:graphic>
      </p:graphicFrame>
      <p:graphicFrame>
        <p:nvGraphicFramePr>
          <p:cNvPr id="801820" name="Object 11"/>
          <p:cNvGraphicFramePr>
            <a:graphicFrameLocks noChangeAspect="1"/>
          </p:cNvGraphicFramePr>
          <p:nvPr/>
        </p:nvGraphicFramePr>
        <p:xfrm>
          <a:off x="838200" y="2935288"/>
          <a:ext cx="1146175" cy="612775"/>
        </p:xfrm>
        <a:graphic>
          <a:graphicData uri="http://schemas.openxmlformats.org/presentationml/2006/ole">
            <p:oleObj spid="_x0000_s535563" name="Equation" r:id="rId14" imgW="596900" imgH="317500" progId="Equation.DSMT4">
              <p:embed/>
            </p:oleObj>
          </a:graphicData>
        </a:graphic>
      </p:graphicFrame>
      <p:graphicFrame>
        <p:nvGraphicFramePr>
          <p:cNvPr id="801821" name="Object 12"/>
          <p:cNvGraphicFramePr>
            <a:graphicFrameLocks noChangeAspect="1"/>
          </p:cNvGraphicFramePr>
          <p:nvPr/>
        </p:nvGraphicFramePr>
        <p:xfrm>
          <a:off x="1957388" y="2895600"/>
          <a:ext cx="3071812" cy="636588"/>
        </p:xfrm>
        <a:graphic>
          <a:graphicData uri="http://schemas.openxmlformats.org/presentationml/2006/ole">
            <p:oleObj spid="_x0000_s535564" name="Equation" r:id="rId15" imgW="1600200" imgH="330120" progId="Equation.DSMT4">
              <p:embed/>
            </p:oleObj>
          </a:graphicData>
        </a:graphic>
      </p:graphicFrame>
      <p:sp>
        <p:nvSpPr>
          <p:cNvPr id="801822" name="AutoShape 30"/>
          <p:cNvSpPr>
            <a:spLocks noChangeArrowheads="1"/>
          </p:cNvSpPr>
          <p:nvPr/>
        </p:nvSpPr>
        <p:spPr bwMode="auto">
          <a:xfrm>
            <a:off x="3200400" y="2209800"/>
            <a:ext cx="1524000" cy="671513"/>
          </a:xfrm>
          <a:prstGeom prst="rightArrow">
            <a:avLst>
              <a:gd name="adj1" fmla="val 50000"/>
              <a:gd name="adj2" fmla="val 56738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800" b="1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Solve for V</a:t>
            </a:r>
            <a:r>
              <a:rPr lang="en-US" altLang="ko-KR" sz="1800" b="1" baseline="-25000">
                <a:solidFill>
                  <a:srgbClr val="A50021"/>
                </a:solidFill>
                <a:latin typeface="Arial Narrow" charset="0"/>
                <a:ea typeface="Gulim" pitchFamily="34" charset="-127"/>
                <a:cs typeface="Gulim" pitchFamily="34" charset="-127"/>
              </a:rPr>
              <a:t>f</a:t>
            </a:r>
            <a:endParaRPr lang="en-US" sz="1800" b="1" baseline="-25000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801823" name="Object 13"/>
          <p:cNvGraphicFramePr>
            <a:graphicFrameLocks noChangeAspect="1"/>
          </p:cNvGraphicFramePr>
          <p:nvPr/>
        </p:nvGraphicFramePr>
        <p:xfrm>
          <a:off x="2686050" y="3965575"/>
          <a:ext cx="2078038" cy="1054100"/>
        </p:xfrm>
        <a:graphic>
          <a:graphicData uri="http://schemas.openxmlformats.org/presentationml/2006/ole">
            <p:oleObj spid="_x0000_s535565" name="Equation" r:id="rId16" imgW="1079500" imgH="546100" progId="Equation.DSMT4">
              <p:embed/>
            </p:oleObj>
          </a:graphicData>
        </a:graphic>
      </p:graphicFrame>
      <p:graphicFrame>
        <p:nvGraphicFramePr>
          <p:cNvPr id="801824" name="Object 14"/>
          <p:cNvGraphicFramePr>
            <a:graphicFrameLocks noChangeAspect="1"/>
          </p:cNvGraphicFramePr>
          <p:nvPr/>
        </p:nvGraphicFramePr>
        <p:xfrm>
          <a:off x="762000" y="4857750"/>
          <a:ext cx="4876800" cy="752475"/>
        </p:xfrm>
        <a:graphic>
          <a:graphicData uri="http://schemas.openxmlformats.org/presentationml/2006/ole">
            <p:oleObj spid="_x0000_s535566" name="Equation" r:id="rId17" imgW="3136900" imgH="482600" progId="Equation.DSMT4">
              <p:embed/>
            </p:oleObj>
          </a:graphicData>
        </a:graphic>
      </p:graphicFrame>
      <p:graphicFrame>
        <p:nvGraphicFramePr>
          <p:cNvPr id="801825" name="Object 15"/>
          <p:cNvGraphicFramePr>
            <a:graphicFrameLocks noChangeAspect="1"/>
          </p:cNvGraphicFramePr>
          <p:nvPr/>
        </p:nvGraphicFramePr>
        <p:xfrm>
          <a:off x="803275" y="5634038"/>
          <a:ext cx="1573213" cy="479425"/>
        </p:xfrm>
        <a:graphic>
          <a:graphicData uri="http://schemas.openxmlformats.org/presentationml/2006/ole">
            <p:oleObj spid="_x0000_s535567" name="Equation" r:id="rId18" imgW="7493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0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0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0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0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0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0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0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0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0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0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0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0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0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0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0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/>
      <p:bldP spid="801809" grpId="0"/>
      <p:bldP spid="801815" grpId="0" animBg="1"/>
      <p:bldP spid="801817" grpId="0" animBg="1"/>
      <p:bldP spid="8018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17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17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D0315-173C-3D4F-903F-F55CEB1C1790}" type="slidenum">
              <a:rPr lang="en-US"/>
              <a:pPr/>
              <a:t>12</a:t>
            </a:fld>
            <a:endParaRPr lang="en-US"/>
          </a:p>
        </p:txBody>
      </p:sp>
      <p:sp>
        <p:nvSpPr>
          <p:cNvPr id="317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609600"/>
          </a:xfrm>
        </p:spPr>
        <p:txBody>
          <a:bodyPr/>
          <a:lstStyle/>
          <a:p>
            <a:r>
              <a:rPr lang="en-US" sz="3600"/>
              <a:t>Two dimensional Collisions </a:t>
            </a:r>
          </a:p>
        </p:txBody>
      </p:sp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762000" y="701675"/>
            <a:ext cx="73152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In two dimension, one needs to use components of momentum and apply momentum conservation to solve physical problems.</a:t>
            </a:r>
          </a:p>
        </p:txBody>
      </p:sp>
      <p:graphicFrame>
        <p:nvGraphicFramePr>
          <p:cNvPr id="358404" name="Object 2"/>
          <p:cNvGraphicFramePr>
            <a:graphicFrameLocks noChangeAspect="1"/>
          </p:cNvGraphicFramePr>
          <p:nvPr/>
        </p:nvGraphicFramePr>
        <p:xfrm>
          <a:off x="4446588" y="1503363"/>
          <a:ext cx="1827212" cy="433387"/>
        </p:xfrm>
        <a:graphic>
          <a:graphicData uri="http://schemas.openxmlformats.org/presentationml/2006/ole">
            <p:oleObj spid="_x0000_s537602" name="Equation" r:id="rId3" imgW="939600" imgH="266400" progId="Equation.DSMT4">
              <p:embed/>
            </p:oleObj>
          </a:graphicData>
        </a:graphic>
      </p:graphicFrame>
      <p:graphicFrame>
        <p:nvGraphicFramePr>
          <p:cNvPr id="358405" name="Object 3"/>
          <p:cNvGraphicFramePr>
            <a:graphicFrameLocks noChangeAspect="1"/>
          </p:cNvGraphicFramePr>
          <p:nvPr/>
        </p:nvGraphicFramePr>
        <p:xfrm>
          <a:off x="3581400" y="5665788"/>
          <a:ext cx="714375" cy="606425"/>
        </p:xfrm>
        <a:graphic>
          <a:graphicData uri="http://schemas.openxmlformats.org/presentationml/2006/ole">
            <p:oleObj spid="_x0000_s537603" name="Equation" r:id="rId4" imgW="444240" imgH="393480" progId="Equation.3">
              <p:embed/>
            </p:oleObj>
          </a:graphicData>
        </a:graphic>
      </p:graphicFrame>
      <p:sp>
        <p:nvSpPr>
          <p:cNvPr id="358406" name="Oval 6"/>
          <p:cNvSpPr>
            <a:spLocks noChangeArrowheads="1"/>
          </p:cNvSpPr>
          <p:nvPr/>
        </p:nvSpPr>
        <p:spPr bwMode="auto">
          <a:xfrm>
            <a:off x="2133600" y="2201863"/>
            <a:ext cx="304800" cy="304800"/>
          </a:xfrm>
          <a:prstGeom prst="ellipse">
            <a:avLst/>
          </a:prstGeom>
          <a:gradFill rotWithShape="0">
            <a:gsLst>
              <a:gs pos="0">
                <a:srgbClr val="FF3399"/>
              </a:gs>
              <a:gs pos="100000">
                <a:srgbClr val="7618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00"/>
                </a:solidFill>
                <a:latin typeface="Monotype Corsiva" charset="0"/>
              </a:rPr>
              <a:t>m</a:t>
            </a:r>
            <a:r>
              <a:rPr lang="en-US" sz="2000" baseline="-25000">
                <a:solidFill>
                  <a:srgbClr val="FFFF00"/>
                </a:solidFill>
                <a:latin typeface="Monotype Corsiva" charset="0"/>
              </a:rPr>
              <a:t>2</a:t>
            </a:r>
            <a:endParaRPr lang="en-US">
              <a:latin typeface="Monotype Corsiva" charset="0"/>
            </a:endParaRPr>
          </a:p>
        </p:txBody>
      </p:sp>
      <p:sp>
        <p:nvSpPr>
          <p:cNvPr id="358407" name="Line 7"/>
          <p:cNvSpPr>
            <a:spLocks noChangeShapeType="1"/>
          </p:cNvSpPr>
          <p:nvPr/>
        </p:nvSpPr>
        <p:spPr bwMode="auto">
          <a:xfrm>
            <a:off x="914400" y="2125663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9600" y="1706563"/>
            <a:ext cx="914400" cy="571500"/>
            <a:chOff x="384" y="936"/>
            <a:chExt cx="576" cy="360"/>
          </a:xfrm>
        </p:grpSpPr>
        <p:sp>
          <p:nvSpPr>
            <p:cNvPr id="358409" name="Oval 9"/>
            <p:cNvSpPr>
              <a:spLocks noChangeArrowheads="1"/>
            </p:cNvSpPr>
            <p:nvPr/>
          </p:nvSpPr>
          <p:spPr bwMode="auto">
            <a:xfrm>
              <a:off x="384" y="1104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1</a:t>
              </a:r>
              <a:endParaRPr lang="en-US" sz="2000">
                <a:solidFill>
                  <a:srgbClr val="FFFF00"/>
                </a:solidFill>
                <a:latin typeface="Monotype Corsiva" charset="0"/>
              </a:endParaRPr>
            </a:p>
          </p:txBody>
        </p:sp>
        <p:sp>
          <p:nvSpPr>
            <p:cNvPr id="31793" name="Line 10"/>
            <p:cNvSpPr>
              <a:spLocks noChangeShapeType="1"/>
            </p:cNvSpPr>
            <p:nvPr/>
          </p:nvSpPr>
          <p:spPr bwMode="auto">
            <a:xfrm>
              <a:off x="576" y="1200"/>
              <a:ext cx="3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4" name="Text Box 11"/>
            <p:cNvSpPr txBox="1">
              <a:spLocks noChangeArrowheads="1"/>
            </p:cNvSpPr>
            <p:nvPr/>
          </p:nvSpPr>
          <p:spPr bwMode="auto">
            <a:xfrm>
              <a:off x="662" y="936"/>
              <a:ext cx="2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1i</a:t>
              </a:r>
            </a:p>
          </p:txBody>
        </p:sp>
      </p:grpSp>
      <p:sp>
        <p:nvSpPr>
          <p:cNvPr id="358412" name="Line 12"/>
          <p:cNvSpPr>
            <a:spLocks noChangeShapeType="1"/>
          </p:cNvSpPr>
          <p:nvPr/>
        </p:nvSpPr>
        <p:spPr bwMode="auto">
          <a:xfrm>
            <a:off x="457200" y="3421063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0" y="2622550"/>
            <a:ext cx="1444625" cy="798513"/>
            <a:chOff x="480" y="1513"/>
            <a:chExt cx="910" cy="503"/>
          </a:xfrm>
        </p:grpSpPr>
        <p:sp>
          <p:nvSpPr>
            <p:cNvPr id="31785" name="Line 14"/>
            <p:cNvSpPr>
              <a:spLocks noChangeShapeType="1"/>
            </p:cNvSpPr>
            <p:nvPr/>
          </p:nvSpPr>
          <p:spPr bwMode="auto">
            <a:xfrm flipH="1">
              <a:off x="480" y="1824"/>
              <a:ext cx="432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1318034">
              <a:off x="720" y="1513"/>
              <a:ext cx="576" cy="359"/>
              <a:chOff x="384" y="937"/>
              <a:chExt cx="576" cy="359"/>
            </a:xfrm>
          </p:grpSpPr>
          <p:sp>
            <p:nvSpPr>
              <p:cNvPr id="358416" name="Oval 16"/>
              <p:cNvSpPr>
                <a:spLocks noChangeArrowheads="1"/>
              </p:cNvSpPr>
              <p:nvPr/>
            </p:nvSpPr>
            <p:spPr bwMode="auto">
              <a:xfrm>
                <a:off x="381" y="1097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  <a:endParaRPr lang="en-US" sz="2000">
                  <a:solidFill>
                    <a:srgbClr val="FFFF00"/>
                  </a:solidFill>
                  <a:latin typeface="Monotype Corsiva" charset="0"/>
                </a:endParaRPr>
              </a:p>
            </p:txBody>
          </p:sp>
          <p:sp>
            <p:nvSpPr>
              <p:cNvPr id="31790" name="Line 17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91" name="Text Box 18"/>
              <p:cNvSpPr txBox="1">
                <a:spLocks noChangeArrowheads="1"/>
              </p:cNvSpPr>
              <p:nvPr/>
            </p:nvSpPr>
            <p:spPr bwMode="auto">
              <a:xfrm>
                <a:off x="661" y="937"/>
                <a:ext cx="2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v</a:t>
                </a:r>
                <a:r>
                  <a:rPr lang="en-US" sz="2000" b="1" baseline="-25000">
                    <a:solidFill>
                      <a:schemeClr val="accent2"/>
                    </a:solidFill>
                    <a:latin typeface="Monotype Corsiva" charset="0"/>
                  </a:rPr>
                  <a:t>1f</a:t>
                </a:r>
              </a:p>
            </p:txBody>
          </p:sp>
        </p:grpSp>
        <p:sp>
          <p:nvSpPr>
            <p:cNvPr id="31787" name="Arc 19"/>
            <p:cNvSpPr>
              <a:spLocks/>
            </p:cNvSpPr>
            <p:nvPr/>
          </p:nvSpPr>
          <p:spPr bwMode="auto">
            <a:xfrm>
              <a:off x="1104" y="1776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8" name="Text Box 20"/>
            <p:cNvSpPr txBox="1">
              <a:spLocks noChangeArrowheads="1"/>
            </p:cNvSpPr>
            <p:nvPr/>
          </p:nvSpPr>
          <p:spPr bwMode="auto">
            <a:xfrm>
              <a:off x="1190" y="173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Symbol" charset="2"/>
                </a:rPr>
                <a:t>θ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" y="3352800"/>
            <a:ext cx="1309688" cy="1066800"/>
            <a:chOff x="480" y="1973"/>
            <a:chExt cx="825" cy="672"/>
          </a:xfrm>
        </p:grpSpPr>
        <p:sp>
          <p:nvSpPr>
            <p:cNvPr id="31779" name="Line 22"/>
            <p:cNvSpPr>
              <a:spLocks noChangeShapeType="1"/>
            </p:cNvSpPr>
            <p:nvPr/>
          </p:nvSpPr>
          <p:spPr bwMode="auto">
            <a:xfrm rot="1205196">
              <a:off x="873" y="2393"/>
              <a:ext cx="432" cy="9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Oval 23"/>
            <p:cNvSpPr>
              <a:spLocks noChangeArrowheads="1"/>
            </p:cNvSpPr>
            <p:nvPr/>
          </p:nvSpPr>
          <p:spPr bwMode="auto">
            <a:xfrm rot="1205196">
              <a:off x="762" y="2209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3399"/>
                </a:gs>
                <a:gs pos="100000">
                  <a:srgbClr val="761847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2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1781" name="Text Box 24"/>
            <p:cNvSpPr txBox="1">
              <a:spLocks noChangeArrowheads="1"/>
            </p:cNvSpPr>
            <p:nvPr/>
          </p:nvSpPr>
          <p:spPr bwMode="auto">
            <a:xfrm rot="1205196">
              <a:off x="879" y="2395"/>
              <a:ext cx="2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2f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1782" name="Line 25"/>
            <p:cNvSpPr>
              <a:spLocks noChangeShapeType="1"/>
            </p:cNvSpPr>
            <p:nvPr/>
          </p:nvSpPr>
          <p:spPr bwMode="auto">
            <a:xfrm>
              <a:off x="480" y="2016"/>
              <a:ext cx="336" cy="2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3" name="Arc 26"/>
            <p:cNvSpPr>
              <a:spLocks/>
            </p:cNvSpPr>
            <p:nvPr/>
          </p:nvSpPr>
          <p:spPr bwMode="auto">
            <a:xfrm flipV="1">
              <a:off x="768" y="2016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27"/>
            <p:cNvSpPr txBox="1">
              <a:spLocks noChangeArrowheads="1"/>
            </p:cNvSpPr>
            <p:nvPr/>
          </p:nvSpPr>
          <p:spPr bwMode="auto">
            <a:xfrm>
              <a:off x="902" y="197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>
                  <a:solidFill>
                    <a:schemeClr val="accent2"/>
                  </a:solidFill>
                  <a:latin typeface="Symbol" charset="2"/>
                </a:rPr>
                <a:t>φ</a:t>
              </a:r>
              <a:endParaRPr lang="en-US" sz="2000" dirty="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sp>
        <p:nvSpPr>
          <p:cNvPr id="358428" name="Text Box 28"/>
          <p:cNvSpPr txBox="1">
            <a:spLocks noChangeArrowheads="1"/>
          </p:cNvSpPr>
          <p:nvPr/>
        </p:nvSpPr>
        <p:spPr bwMode="auto">
          <a:xfrm>
            <a:off x="3505200" y="2895600"/>
            <a:ext cx="5410200" cy="1311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Consider a system of two particle collisions and scatters in two dimension as shown in the picture.  (This is the case at fixed target accelerator experiments.)  The momentum conservation tells us:</a:t>
            </a:r>
          </a:p>
        </p:txBody>
      </p:sp>
      <p:graphicFrame>
        <p:nvGraphicFramePr>
          <p:cNvPr id="358429" name="Object 4"/>
          <p:cNvGraphicFramePr>
            <a:graphicFrameLocks noChangeAspect="1"/>
          </p:cNvGraphicFramePr>
          <p:nvPr/>
        </p:nvGraphicFramePr>
        <p:xfrm>
          <a:off x="3524250" y="4179888"/>
          <a:ext cx="1255713" cy="422275"/>
        </p:xfrm>
        <a:graphic>
          <a:graphicData uri="http://schemas.openxmlformats.org/presentationml/2006/ole">
            <p:oleObj spid="_x0000_s537604" name="Equation" r:id="rId5" imgW="799920" imgH="266400" progId="Equation.DSMT4">
              <p:embed/>
            </p:oleObj>
          </a:graphicData>
        </a:graphic>
      </p:graphicFrame>
      <p:sp>
        <p:nvSpPr>
          <p:cNvPr id="358430" name="Text Box 30"/>
          <p:cNvSpPr txBox="1">
            <a:spLocks noChangeArrowheads="1"/>
          </p:cNvSpPr>
          <p:nvPr/>
        </p:nvSpPr>
        <p:spPr bwMode="auto">
          <a:xfrm>
            <a:off x="152400" y="5618163"/>
            <a:ext cx="3276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And for the elastic collisions, the kinetic energy is conserved:</a:t>
            </a:r>
          </a:p>
        </p:txBody>
      </p:sp>
      <p:sp>
        <p:nvSpPr>
          <p:cNvPr id="358431" name="Text Box 31"/>
          <p:cNvSpPr txBox="1">
            <a:spLocks noChangeArrowheads="1"/>
          </p:cNvSpPr>
          <p:nvPr/>
        </p:nvSpPr>
        <p:spPr bwMode="auto">
          <a:xfrm>
            <a:off x="6477000" y="5537200"/>
            <a:ext cx="1752600" cy="8636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solidFill>
                  <a:srgbClr val="FF0000"/>
                </a:solidFill>
                <a:latin typeface="Arial Narrow" charset="0"/>
              </a:rPr>
              <a:t>What do you think we can learn from these relationships?</a:t>
            </a:r>
          </a:p>
        </p:txBody>
      </p:sp>
      <p:graphicFrame>
        <p:nvGraphicFramePr>
          <p:cNvPr id="358432" name="Object 5"/>
          <p:cNvGraphicFramePr>
            <a:graphicFrameLocks noChangeAspect="1"/>
          </p:cNvGraphicFramePr>
          <p:nvPr/>
        </p:nvGraphicFramePr>
        <p:xfrm>
          <a:off x="4114800" y="4648200"/>
          <a:ext cx="1447800" cy="382588"/>
        </p:xfrm>
        <a:graphic>
          <a:graphicData uri="http://schemas.openxmlformats.org/presentationml/2006/ole">
            <p:oleObj spid="_x0000_s537605" name="Equation" r:id="rId6" imgW="1015920" imgH="241200" progId="Equation.3">
              <p:embed/>
            </p:oleObj>
          </a:graphicData>
        </a:graphic>
      </p:graphicFrame>
      <p:graphicFrame>
        <p:nvGraphicFramePr>
          <p:cNvPr id="358433" name="Object 6"/>
          <p:cNvGraphicFramePr>
            <a:graphicFrameLocks noChangeAspect="1"/>
          </p:cNvGraphicFramePr>
          <p:nvPr/>
        </p:nvGraphicFramePr>
        <p:xfrm>
          <a:off x="5562600" y="4648200"/>
          <a:ext cx="2514600" cy="381000"/>
        </p:xfrm>
        <a:graphic>
          <a:graphicData uri="http://schemas.openxmlformats.org/presentationml/2006/ole">
            <p:oleObj spid="_x0000_s537606" name="Equation" r:id="rId7" imgW="1638000" imgH="241200" progId="Equation.3">
              <p:embed/>
            </p:oleObj>
          </a:graphicData>
        </a:graphic>
      </p:graphicFrame>
      <p:graphicFrame>
        <p:nvGraphicFramePr>
          <p:cNvPr id="358434" name="Object 7"/>
          <p:cNvGraphicFramePr>
            <a:graphicFrameLocks noChangeAspect="1"/>
          </p:cNvGraphicFramePr>
          <p:nvPr/>
        </p:nvGraphicFramePr>
        <p:xfrm>
          <a:off x="3505200" y="5105400"/>
          <a:ext cx="671513" cy="381000"/>
        </p:xfrm>
        <a:graphic>
          <a:graphicData uri="http://schemas.openxmlformats.org/presentationml/2006/ole">
            <p:oleObj spid="_x0000_s537607" name="Equation" r:id="rId8" imgW="355320" imgH="241200" progId="Equation.3">
              <p:embed/>
            </p:oleObj>
          </a:graphicData>
        </a:graphic>
      </p:graphicFrame>
      <p:graphicFrame>
        <p:nvGraphicFramePr>
          <p:cNvPr id="358435" name="Object 8"/>
          <p:cNvGraphicFramePr>
            <a:graphicFrameLocks noChangeAspect="1"/>
          </p:cNvGraphicFramePr>
          <p:nvPr/>
        </p:nvGraphicFramePr>
        <p:xfrm>
          <a:off x="4191000" y="5154613"/>
          <a:ext cx="455613" cy="280987"/>
        </p:xfrm>
        <a:graphic>
          <a:graphicData uri="http://schemas.openxmlformats.org/presentationml/2006/ole">
            <p:oleObj spid="_x0000_s537608" name="Equation" r:id="rId9" imgW="241200" imgH="177480" progId="Equation.3">
              <p:embed/>
            </p:oleObj>
          </a:graphicData>
        </a:graphic>
      </p:graphicFrame>
      <p:graphicFrame>
        <p:nvGraphicFramePr>
          <p:cNvPr id="358436" name="Object 9"/>
          <p:cNvGraphicFramePr>
            <a:graphicFrameLocks noChangeAspect="1"/>
          </p:cNvGraphicFramePr>
          <p:nvPr/>
        </p:nvGraphicFramePr>
        <p:xfrm>
          <a:off x="4648200" y="5105400"/>
          <a:ext cx="1371600" cy="381000"/>
        </p:xfrm>
        <a:graphic>
          <a:graphicData uri="http://schemas.openxmlformats.org/presentationml/2006/ole">
            <p:oleObj spid="_x0000_s537609" name="Equation" r:id="rId10" imgW="1015920" imgH="241200" progId="Equation.3">
              <p:embed/>
            </p:oleObj>
          </a:graphicData>
        </a:graphic>
      </p:graphicFrame>
      <p:graphicFrame>
        <p:nvGraphicFramePr>
          <p:cNvPr id="358437" name="Object 10"/>
          <p:cNvGraphicFramePr>
            <a:graphicFrameLocks noChangeAspect="1"/>
          </p:cNvGraphicFramePr>
          <p:nvPr/>
        </p:nvGraphicFramePr>
        <p:xfrm>
          <a:off x="6037263" y="5114925"/>
          <a:ext cx="2276475" cy="360363"/>
        </p:xfrm>
        <a:graphic>
          <a:graphicData uri="http://schemas.openxmlformats.org/presentationml/2006/ole">
            <p:oleObj spid="_x0000_s537610" name="Equation" r:id="rId11" imgW="1562100" imgH="228600" progId="Equation.DSMT4">
              <p:embed/>
            </p:oleObj>
          </a:graphicData>
        </a:graphic>
      </p:graphicFrame>
      <p:graphicFrame>
        <p:nvGraphicFramePr>
          <p:cNvPr id="358438" name="Object 11"/>
          <p:cNvGraphicFramePr>
            <a:graphicFrameLocks noChangeAspect="1"/>
          </p:cNvGraphicFramePr>
          <p:nvPr/>
        </p:nvGraphicFramePr>
        <p:xfrm>
          <a:off x="4800600" y="4191000"/>
          <a:ext cx="685800" cy="422275"/>
        </p:xfrm>
        <a:graphic>
          <a:graphicData uri="http://schemas.openxmlformats.org/presentationml/2006/ole">
            <p:oleObj spid="_x0000_s537611" name="Equation" r:id="rId12" imgW="457200" imgH="266400" progId="Equation.DSMT4">
              <p:embed/>
            </p:oleObj>
          </a:graphicData>
        </a:graphic>
      </p:graphicFrame>
      <p:graphicFrame>
        <p:nvGraphicFramePr>
          <p:cNvPr id="358439" name="Object 12"/>
          <p:cNvGraphicFramePr>
            <a:graphicFrameLocks noChangeAspect="1"/>
          </p:cNvGraphicFramePr>
          <p:nvPr/>
        </p:nvGraphicFramePr>
        <p:xfrm>
          <a:off x="3519488" y="4657725"/>
          <a:ext cx="595312" cy="361950"/>
        </p:xfrm>
        <a:graphic>
          <a:graphicData uri="http://schemas.openxmlformats.org/presentationml/2006/ole">
            <p:oleObj spid="_x0000_s537612" name="Equation" r:id="rId13" imgW="355320" imgH="228600" progId="Equation.3">
              <p:embed/>
            </p:oleObj>
          </a:graphicData>
        </a:graphic>
      </p:graphicFrame>
      <p:graphicFrame>
        <p:nvGraphicFramePr>
          <p:cNvPr id="358440" name="Object 13"/>
          <p:cNvGraphicFramePr>
            <a:graphicFrameLocks noChangeAspect="1"/>
          </p:cNvGraphicFramePr>
          <p:nvPr/>
        </p:nvGraphicFramePr>
        <p:xfrm>
          <a:off x="4267200" y="5665788"/>
          <a:ext cx="1936750" cy="606425"/>
        </p:xfrm>
        <a:graphic>
          <a:graphicData uri="http://schemas.openxmlformats.org/presentationml/2006/ole">
            <p:oleObj spid="_x0000_s537613" name="Equation" r:id="rId14" imgW="1206360" imgH="393480" progId="Equation.3">
              <p:embed/>
            </p:oleObj>
          </a:graphicData>
        </a:graphic>
      </p:graphicFrame>
      <p:graphicFrame>
        <p:nvGraphicFramePr>
          <p:cNvPr id="358441" name="Object 14"/>
          <p:cNvGraphicFramePr>
            <a:graphicFrameLocks noChangeAspect="1"/>
          </p:cNvGraphicFramePr>
          <p:nvPr/>
        </p:nvGraphicFramePr>
        <p:xfrm>
          <a:off x="4495800" y="2054225"/>
          <a:ext cx="1878013" cy="373063"/>
        </p:xfrm>
        <a:graphic>
          <a:graphicData uri="http://schemas.openxmlformats.org/presentationml/2006/ole">
            <p:oleObj spid="_x0000_s537614" name="Equation" r:id="rId15" imgW="965160" imgH="228600" progId="Equation.DSMT4">
              <p:embed/>
            </p:oleObj>
          </a:graphicData>
        </a:graphic>
      </p:graphicFrame>
      <p:graphicFrame>
        <p:nvGraphicFramePr>
          <p:cNvPr id="358442" name="Object 15"/>
          <p:cNvGraphicFramePr>
            <a:graphicFrameLocks noChangeAspect="1"/>
          </p:cNvGraphicFramePr>
          <p:nvPr/>
        </p:nvGraphicFramePr>
        <p:xfrm>
          <a:off x="4495800" y="2501900"/>
          <a:ext cx="1878013" cy="393700"/>
        </p:xfrm>
        <a:graphic>
          <a:graphicData uri="http://schemas.openxmlformats.org/presentationml/2006/ole">
            <p:oleObj spid="_x0000_s537615" name="Equation" r:id="rId16" imgW="965160" imgH="241200" progId="Equation.DSMT4">
              <p:embed/>
            </p:oleObj>
          </a:graphicData>
        </a:graphic>
      </p:graphicFrame>
      <p:sp>
        <p:nvSpPr>
          <p:cNvPr id="358443" name="Text Box 43"/>
          <p:cNvSpPr txBox="1">
            <a:spLocks noChangeArrowheads="1"/>
          </p:cNvSpPr>
          <p:nvPr/>
        </p:nvSpPr>
        <p:spPr bwMode="auto">
          <a:xfrm>
            <a:off x="3421063" y="1981200"/>
            <a:ext cx="903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x-comp.</a:t>
            </a:r>
          </a:p>
        </p:txBody>
      </p:sp>
      <p:sp>
        <p:nvSpPr>
          <p:cNvPr id="358444" name="Text Box 44"/>
          <p:cNvSpPr txBox="1">
            <a:spLocks noChangeArrowheads="1"/>
          </p:cNvSpPr>
          <p:nvPr/>
        </p:nvSpPr>
        <p:spPr bwMode="auto">
          <a:xfrm>
            <a:off x="3421063" y="2484438"/>
            <a:ext cx="903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y-comp.</a:t>
            </a:r>
          </a:p>
        </p:txBody>
      </p:sp>
      <p:graphicFrame>
        <p:nvGraphicFramePr>
          <p:cNvPr id="358445" name="Object 16"/>
          <p:cNvGraphicFramePr>
            <a:graphicFrameLocks noChangeAspect="1"/>
          </p:cNvGraphicFramePr>
          <p:nvPr/>
        </p:nvGraphicFramePr>
        <p:xfrm>
          <a:off x="6335713" y="1503363"/>
          <a:ext cx="1704975" cy="433387"/>
        </p:xfrm>
        <a:graphic>
          <a:graphicData uri="http://schemas.openxmlformats.org/presentationml/2006/ole">
            <p:oleObj spid="_x0000_s537616" name="Equation" r:id="rId17" imgW="876240" imgH="266400" progId="Equation.DSMT4">
              <p:embed/>
            </p:oleObj>
          </a:graphicData>
        </a:graphic>
      </p:graphicFrame>
      <p:graphicFrame>
        <p:nvGraphicFramePr>
          <p:cNvPr id="358446" name="Object 17"/>
          <p:cNvGraphicFramePr>
            <a:graphicFrameLocks noChangeAspect="1"/>
          </p:cNvGraphicFramePr>
          <p:nvPr/>
        </p:nvGraphicFramePr>
        <p:xfrm>
          <a:off x="6372225" y="2057400"/>
          <a:ext cx="1704975" cy="393700"/>
        </p:xfrm>
        <a:graphic>
          <a:graphicData uri="http://schemas.openxmlformats.org/presentationml/2006/ole">
            <p:oleObj spid="_x0000_s537617" name="Equation" r:id="rId18" imgW="876240" imgH="241200" progId="Equation.DSMT4">
              <p:embed/>
            </p:oleObj>
          </a:graphicData>
        </a:graphic>
      </p:graphicFrame>
      <p:graphicFrame>
        <p:nvGraphicFramePr>
          <p:cNvPr id="358447" name="Object 18"/>
          <p:cNvGraphicFramePr>
            <a:graphicFrameLocks noChangeAspect="1"/>
          </p:cNvGraphicFramePr>
          <p:nvPr/>
        </p:nvGraphicFramePr>
        <p:xfrm>
          <a:off x="6372225" y="2501900"/>
          <a:ext cx="1704975" cy="393700"/>
        </p:xfrm>
        <a:graphic>
          <a:graphicData uri="http://schemas.openxmlformats.org/presentationml/2006/ole">
            <p:oleObj spid="_x0000_s537618" name="Equation" r:id="rId19" imgW="876240" imgH="241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5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5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5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5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/>
      <p:bldP spid="358406" grpId="0" animBg="1"/>
      <p:bldP spid="358407" grpId="0" animBg="1"/>
      <p:bldP spid="358412" grpId="0" animBg="1"/>
      <p:bldP spid="358428" grpId="0"/>
      <p:bldP spid="358430" grpId="0"/>
      <p:bldP spid="358431" grpId="0" animBg="1"/>
      <p:bldP spid="358443" grpId="0"/>
      <p:bldP spid="3584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27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27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583AC-7796-4C47-BDCB-B93D39F7D5A9}" type="slidenum">
              <a:rPr lang="en-US"/>
              <a:pPr/>
              <a:t>13</a:t>
            </a:fld>
            <a:endParaRPr lang="en-US"/>
          </a:p>
        </p:txBody>
      </p:sp>
      <p:sp>
        <p:nvSpPr>
          <p:cNvPr id="327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Ex. 9 – 13: Two Dimensional Collisions</a:t>
            </a:r>
            <a:endParaRPr lang="en-US" smtClean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13398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Proton #1 with a speed 3.50x10</a:t>
            </a:r>
            <a:r>
              <a:rPr lang="en-US" sz="2000" baseline="30000" dirty="0">
                <a:solidFill>
                  <a:srgbClr val="800000"/>
                </a:solidFill>
                <a:latin typeface="Arial Narrow" charset="0"/>
              </a:rPr>
              <a:t>5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>
                <a:solidFill>
                  <a:srgbClr val="800000"/>
                </a:solidFill>
                <a:latin typeface="Arial Narrow" charset="0"/>
              </a:rPr>
              <a:t>m/s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collides elastically with proton #2 initially at rest.  After the collision, proton #1 moves at an angle of 37</a:t>
            </a:r>
            <a:r>
              <a:rPr lang="en-US" sz="2000" baseline="30000" dirty="0">
                <a:solidFill>
                  <a:srgbClr val="800000"/>
                </a:solidFill>
                <a:latin typeface="Arial Narrow" charset="0"/>
              </a:rPr>
              <a:t>o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 to the horizontal axis and proton #2 deflects at an angle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>
                <a:solidFill>
                  <a:srgbClr val="800000"/>
                </a:solidFill>
                <a:latin typeface="Arial Narrow" charset="0"/>
              </a:rPr>
              <a:t>to the same axis.  Find the final speeds of the two protons and the scattering angle of proton #2,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000" dirty="0" err="1" smtClean="0">
                <a:solidFill>
                  <a:srgbClr val="800000"/>
                </a:solidFill>
                <a:latin typeface="Symbol" charset="2"/>
                <a:ea typeface="Lucida Grande"/>
                <a:cs typeface="Symbol" charset="2"/>
              </a:rPr>
              <a:t>φ</a:t>
            </a:r>
            <a:r>
              <a:rPr lang="en-US" sz="2000" dirty="0" smtClean="0">
                <a:solidFill>
                  <a:srgbClr val="800000"/>
                </a:solidFill>
                <a:latin typeface="Arial Narrow" charset="0"/>
              </a:rPr>
              <a:t>.</a:t>
            </a:r>
            <a:endParaRPr lang="en-US" sz="2000" dirty="0">
              <a:solidFill>
                <a:srgbClr val="800000"/>
              </a:solidFill>
              <a:latin typeface="Arial Narrow" charset="0"/>
            </a:endParaRP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3429000" y="2209800"/>
            <a:ext cx="47244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both the particles are protons 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1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=m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=m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.</a:t>
            </a: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3429000" y="2590800"/>
            <a:ext cx="4419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Using momentum conservation, one obtains</a:t>
            </a:r>
          </a:p>
        </p:txBody>
      </p:sp>
      <p:sp>
        <p:nvSpPr>
          <p:cNvPr id="359430" name="Oval 6"/>
          <p:cNvSpPr>
            <a:spLocks noChangeArrowheads="1"/>
          </p:cNvSpPr>
          <p:nvPr/>
        </p:nvSpPr>
        <p:spPr bwMode="auto">
          <a:xfrm>
            <a:off x="2133600" y="2659063"/>
            <a:ext cx="304800" cy="304800"/>
          </a:xfrm>
          <a:prstGeom prst="ellipse">
            <a:avLst/>
          </a:prstGeom>
          <a:gradFill rotWithShape="0">
            <a:gsLst>
              <a:gs pos="0">
                <a:srgbClr val="FF3399"/>
              </a:gs>
              <a:gs pos="100000">
                <a:srgbClr val="7618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00"/>
                </a:solidFill>
                <a:latin typeface="Monotype Corsiva" charset="0"/>
              </a:rPr>
              <a:t>m</a:t>
            </a:r>
            <a:r>
              <a:rPr lang="en-US" sz="2000" baseline="-25000">
                <a:solidFill>
                  <a:srgbClr val="FFFF00"/>
                </a:solidFill>
                <a:latin typeface="Monotype Corsiva" charset="0"/>
              </a:rPr>
              <a:t>2</a:t>
            </a:r>
            <a:endParaRPr lang="en-US">
              <a:latin typeface="Monotype Corsiva" charset="0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914400" y="2582863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9600" y="2163763"/>
            <a:ext cx="914400" cy="571500"/>
            <a:chOff x="384" y="936"/>
            <a:chExt cx="576" cy="360"/>
          </a:xfrm>
        </p:grpSpPr>
        <p:sp>
          <p:nvSpPr>
            <p:cNvPr id="359433" name="Oval 9"/>
            <p:cNvSpPr>
              <a:spLocks noChangeArrowheads="1"/>
            </p:cNvSpPr>
            <p:nvPr/>
          </p:nvSpPr>
          <p:spPr bwMode="auto">
            <a:xfrm>
              <a:off x="384" y="1104"/>
              <a:ext cx="192" cy="19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1</a:t>
              </a:r>
              <a:endParaRPr lang="en-US" sz="2000">
                <a:solidFill>
                  <a:srgbClr val="FFFF00"/>
                </a:solidFill>
                <a:latin typeface="Monotype Corsiva" charset="0"/>
              </a:endParaRPr>
            </a:p>
          </p:txBody>
        </p:sp>
        <p:sp>
          <p:nvSpPr>
            <p:cNvPr id="32813" name="Line 10"/>
            <p:cNvSpPr>
              <a:spLocks noChangeShapeType="1"/>
            </p:cNvSpPr>
            <p:nvPr/>
          </p:nvSpPr>
          <p:spPr bwMode="auto">
            <a:xfrm>
              <a:off x="576" y="1200"/>
              <a:ext cx="3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4" name="Text Box 11"/>
            <p:cNvSpPr txBox="1">
              <a:spLocks noChangeArrowheads="1"/>
            </p:cNvSpPr>
            <p:nvPr/>
          </p:nvSpPr>
          <p:spPr bwMode="auto">
            <a:xfrm>
              <a:off x="662" y="936"/>
              <a:ext cx="25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1i</a:t>
              </a:r>
            </a:p>
          </p:txBody>
        </p:sp>
      </p:grp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457200" y="3878263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0" y="3079750"/>
            <a:ext cx="1444625" cy="798513"/>
            <a:chOff x="480" y="1513"/>
            <a:chExt cx="910" cy="503"/>
          </a:xfrm>
        </p:grpSpPr>
        <p:sp>
          <p:nvSpPr>
            <p:cNvPr id="32805" name="Line 14"/>
            <p:cNvSpPr>
              <a:spLocks noChangeShapeType="1"/>
            </p:cNvSpPr>
            <p:nvPr/>
          </p:nvSpPr>
          <p:spPr bwMode="auto">
            <a:xfrm flipH="1">
              <a:off x="480" y="1824"/>
              <a:ext cx="432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1318034">
              <a:off x="720" y="1513"/>
              <a:ext cx="576" cy="359"/>
              <a:chOff x="384" y="937"/>
              <a:chExt cx="576" cy="359"/>
            </a:xfrm>
          </p:grpSpPr>
          <p:sp>
            <p:nvSpPr>
              <p:cNvPr id="359440" name="Oval 16"/>
              <p:cNvSpPr>
                <a:spLocks noChangeArrowheads="1"/>
              </p:cNvSpPr>
              <p:nvPr/>
            </p:nvSpPr>
            <p:spPr bwMode="auto">
              <a:xfrm>
                <a:off x="381" y="1097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  <a:endParaRPr lang="en-US" sz="2000">
                  <a:solidFill>
                    <a:srgbClr val="FFFF00"/>
                  </a:solidFill>
                  <a:latin typeface="Monotype Corsiva" charset="0"/>
                </a:endParaRPr>
              </a:p>
            </p:txBody>
          </p:sp>
          <p:sp>
            <p:nvSpPr>
              <p:cNvPr id="32810" name="Line 17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11" name="Text Box 18"/>
              <p:cNvSpPr txBox="1">
                <a:spLocks noChangeArrowheads="1"/>
              </p:cNvSpPr>
              <p:nvPr/>
            </p:nvSpPr>
            <p:spPr bwMode="auto">
              <a:xfrm>
                <a:off x="661" y="937"/>
                <a:ext cx="2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v</a:t>
                </a:r>
                <a:r>
                  <a:rPr lang="en-US" sz="2000" b="1" baseline="-25000">
                    <a:solidFill>
                      <a:schemeClr val="accent2"/>
                    </a:solidFill>
                    <a:latin typeface="Monotype Corsiva" charset="0"/>
                  </a:rPr>
                  <a:t>1f</a:t>
                </a:r>
              </a:p>
            </p:txBody>
          </p:sp>
        </p:grpSp>
        <p:sp>
          <p:nvSpPr>
            <p:cNvPr id="32807" name="Arc 19"/>
            <p:cNvSpPr>
              <a:spLocks/>
            </p:cNvSpPr>
            <p:nvPr/>
          </p:nvSpPr>
          <p:spPr bwMode="auto">
            <a:xfrm>
              <a:off x="1104" y="1776"/>
              <a:ext cx="96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Text Box 20"/>
            <p:cNvSpPr txBox="1">
              <a:spLocks noChangeArrowheads="1"/>
            </p:cNvSpPr>
            <p:nvPr/>
          </p:nvSpPr>
          <p:spPr bwMode="auto">
            <a:xfrm>
              <a:off x="1190" y="173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Symbol" charset="2"/>
                </a:rPr>
                <a:t>θ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2000" y="3810000"/>
            <a:ext cx="1309688" cy="1066800"/>
            <a:chOff x="480" y="1973"/>
            <a:chExt cx="825" cy="672"/>
          </a:xfrm>
        </p:grpSpPr>
        <p:sp>
          <p:nvSpPr>
            <p:cNvPr id="32799" name="Line 22"/>
            <p:cNvSpPr>
              <a:spLocks noChangeShapeType="1"/>
            </p:cNvSpPr>
            <p:nvPr/>
          </p:nvSpPr>
          <p:spPr bwMode="auto">
            <a:xfrm rot="1205196">
              <a:off x="873" y="2393"/>
              <a:ext cx="432" cy="9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0" name="Oval 23"/>
            <p:cNvSpPr>
              <a:spLocks noChangeArrowheads="1"/>
            </p:cNvSpPr>
            <p:nvPr/>
          </p:nvSpPr>
          <p:spPr bwMode="auto">
            <a:xfrm rot="1205196">
              <a:off x="762" y="2209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3399"/>
                </a:gs>
                <a:gs pos="100000">
                  <a:srgbClr val="761847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FFF00"/>
                  </a:solidFill>
                  <a:latin typeface="Monotype Corsiva" charset="0"/>
                </a:rPr>
                <a:t>m</a:t>
              </a:r>
              <a:r>
                <a:rPr lang="en-US" sz="2000" baseline="-25000">
                  <a:solidFill>
                    <a:srgbClr val="FFFF00"/>
                  </a:solidFill>
                  <a:latin typeface="Monotype Corsiva" charset="0"/>
                </a:rPr>
                <a:t>2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2801" name="Text Box 24"/>
            <p:cNvSpPr txBox="1">
              <a:spLocks noChangeArrowheads="1"/>
            </p:cNvSpPr>
            <p:nvPr/>
          </p:nvSpPr>
          <p:spPr bwMode="auto">
            <a:xfrm rot="1205196">
              <a:off x="879" y="2395"/>
              <a:ext cx="2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2f</a:t>
              </a:r>
              <a:endParaRPr lang="en-US">
                <a:latin typeface="Monotype Corsiva" charset="0"/>
              </a:endParaRPr>
            </a:p>
          </p:txBody>
        </p:sp>
        <p:sp>
          <p:nvSpPr>
            <p:cNvPr id="32802" name="Line 25"/>
            <p:cNvSpPr>
              <a:spLocks noChangeShapeType="1"/>
            </p:cNvSpPr>
            <p:nvPr/>
          </p:nvSpPr>
          <p:spPr bwMode="auto">
            <a:xfrm>
              <a:off x="480" y="2016"/>
              <a:ext cx="336" cy="24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3" name="Arc 26"/>
            <p:cNvSpPr>
              <a:spLocks/>
            </p:cNvSpPr>
            <p:nvPr/>
          </p:nvSpPr>
          <p:spPr bwMode="auto">
            <a:xfrm flipV="1">
              <a:off x="768" y="2016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4" name="Text Box 27"/>
            <p:cNvSpPr txBox="1">
              <a:spLocks noChangeArrowheads="1"/>
            </p:cNvSpPr>
            <p:nvPr/>
          </p:nvSpPr>
          <p:spPr bwMode="auto">
            <a:xfrm>
              <a:off x="902" y="1973"/>
              <a:ext cx="2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>
                  <a:solidFill>
                    <a:schemeClr val="accent2"/>
                  </a:solidFill>
                  <a:latin typeface="Symbol" charset="2"/>
                </a:rPr>
                <a:t>φ</a:t>
              </a:r>
              <a:endParaRPr lang="en-US" sz="2000" dirty="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graphicFrame>
        <p:nvGraphicFramePr>
          <p:cNvPr id="359452" name="Object 2"/>
          <p:cNvGraphicFramePr>
            <a:graphicFrameLocks noChangeAspect="1"/>
          </p:cNvGraphicFramePr>
          <p:nvPr/>
        </p:nvGraphicFramePr>
        <p:xfrm>
          <a:off x="4402138" y="3027363"/>
          <a:ext cx="627062" cy="382587"/>
        </p:xfrm>
        <a:graphic>
          <a:graphicData uri="http://schemas.openxmlformats.org/presentationml/2006/ole">
            <p:oleObj spid="_x0000_s538626" name="Equation" r:id="rId3" imgW="355320" imgH="241200" progId="Equation.3">
              <p:embed/>
            </p:oleObj>
          </a:graphicData>
        </a:graphic>
      </p:graphicFrame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3276600" y="3886200"/>
            <a:ext cx="58674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Canceling m</a:t>
            </a:r>
            <a:r>
              <a:rPr lang="en-US" sz="2000" baseline="-25000">
                <a:solidFill>
                  <a:srgbClr val="FF0000"/>
                </a:solidFill>
                <a:latin typeface="Arial Narrow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 and putting in all known quantities, one obtains</a:t>
            </a:r>
          </a:p>
        </p:txBody>
      </p:sp>
      <p:graphicFrame>
        <p:nvGraphicFramePr>
          <p:cNvPr id="359454" name="Object 3"/>
          <p:cNvGraphicFramePr>
            <a:graphicFrameLocks noChangeAspect="1"/>
          </p:cNvGraphicFramePr>
          <p:nvPr/>
        </p:nvGraphicFramePr>
        <p:xfrm>
          <a:off x="4876800" y="5257800"/>
          <a:ext cx="2514600" cy="431800"/>
        </p:xfrm>
        <a:graphic>
          <a:graphicData uri="http://schemas.openxmlformats.org/presentationml/2006/ole">
            <p:oleObj spid="_x0000_s538627" name="Equation" r:id="rId4" imgW="1231560" imgH="253800" progId="Equation.3">
              <p:embed/>
            </p:oleObj>
          </a:graphicData>
        </a:graphic>
      </p:graphicFrame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228600" y="4876800"/>
            <a:ext cx="2133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From kinetic energy conservation:</a:t>
            </a:r>
          </a:p>
        </p:txBody>
      </p:sp>
      <p:graphicFrame>
        <p:nvGraphicFramePr>
          <p:cNvPr id="359456" name="Object 4"/>
          <p:cNvGraphicFramePr>
            <a:graphicFrameLocks noChangeAspect="1"/>
          </p:cNvGraphicFramePr>
          <p:nvPr/>
        </p:nvGraphicFramePr>
        <p:xfrm>
          <a:off x="125413" y="5638800"/>
          <a:ext cx="2760662" cy="457200"/>
        </p:xfrm>
        <a:graphic>
          <a:graphicData uri="http://schemas.openxmlformats.org/presentationml/2006/ole">
            <p:oleObj spid="_x0000_s538628" name="Equation" r:id="rId5" imgW="1841500" imgH="292100" progId="Equation.DSMT4">
              <p:embed/>
            </p:oleObj>
          </a:graphicData>
        </a:graphic>
      </p:graphicFrame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2819400" y="5402263"/>
            <a:ext cx="21336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Solving Eqs. 1-3 equations, one gets</a:t>
            </a:r>
          </a:p>
        </p:txBody>
      </p:sp>
      <p:graphicFrame>
        <p:nvGraphicFramePr>
          <p:cNvPr id="359458" name="Object 5"/>
          <p:cNvGraphicFramePr>
            <a:graphicFrameLocks noChangeAspect="1"/>
          </p:cNvGraphicFramePr>
          <p:nvPr/>
        </p:nvGraphicFramePr>
        <p:xfrm>
          <a:off x="3505200" y="4297363"/>
          <a:ext cx="4495800" cy="503237"/>
        </p:xfrm>
        <a:graphic>
          <a:graphicData uri="http://schemas.openxmlformats.org/presentationml/2006/ole">
            <p:oleObj spid="_x0000_s538629" name="Equation" r:id="rId6" imgW="2349360" imgH="253800" progId="Equation.3">
              <p:embed/>
            </p:oleObj>
          </a:graphicData>
        </a:graphic>
      </p:graphicFrame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7620000" y="5410200"/>
            <a:ext cx="1295400" cy="7302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Do this at home</a:t>
            </a:r>
            <a:r>
              <a:rPr lang="en-US" sz="2000">
                <a:solidFill>
                  <a:srgbClr val="FF0000"/>
                </a:solidFill>
                <a:latin typeface="Arial Narrow" charset="0"/>
                <a:sym typeface="Wingdings" charset="2"/>
              </a:rPr>
              <a:t>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359460" name="Object 6"/>
          <p:cNvGraphicFramePr>
            <a:graphicFrameLocks noChangeAspect="1"/>
          </p:cNvGraphicFramePr>
          <p:nvPr/>
        </p:nvGraphicFramePr>
        <p:xfrm>
          <a:off x="5029200" y="3027363"/>
          <a:ext cx="2954338" cy="382587"/>
        </p:xfrm>
        <a:graphic>
          <a:graphicData uri="http://schemas.openxmlformats.org/presentationml/2006/ole">
            <p:oleObj spid="_x0000_s538630" name="Equation" r:id="rId7" imgW="1676160" imgH="241200" progId="Equation.3">
              <p:embed/>
            </p:oleObj>
          </a:graphicData>
        </a:graphic>
      </p:graphicFrame>
      <p:graphicFrame>
        <p:nvGraphicFramePr>
          <p:cNvPr id="359461" name="Object 7"/>
          <p:cNvGraphicFramePr>
            <a:graphicFrameLocks noChangeAspect="1"/>
          </p:cNvGraphicFramePr>
          <p:nvPr/>
        </p:nvGraphicFramePr>
        <p:xfrm>
          <a:off x="4422775" y="3532188"/>
          <a:ext cx="2663825" cy="382587"/>
        </p:xfrm>
        <a:graphic>
          <a:graphicData uri="http://schemas.openxmlformats.org/presentationml/2006/ole">
            <p:oleObj spid="_x0000_s538631" name="Equation" r:id="rId8" imgW="1511280" imgH="241200" progId="Equation.3">
              <p:embed/>
            </p:oleObj>
          </a:graphicData>
        </a:graphic>
      </p:graphicFrame>
      <p:graphicFrame>
        <p:nvGraphicFramePr>
          <p:cNvPr id="359462" name="Object 8"/>
          <p:cNvGraphicFramePr>
            <a:graphicFrameLocks noChangeAspect="1"/>
          </p:cNvGraphicFramePr>
          <p:nvPr/>
        </p:nvGraphicFramePr>
        <p:xfrm>
          <a:off x="7086600" y="3581400"/>
          <a:ext cx="425450" cy="282575"/>
        </p:xfrm>
        <a:graphic>
          <a:graphicData uri="http://schemas.openxmlformats.org/presentationml/2006/ole">
            <p:oleObj spid="_x0000_s538632" name="Equation" r:id="rId9" imgW="241200" imgH="177480" progId="Equation.3">
              <p:embed/>
            </p:oleObj>
          </a:graphicData>
        </a:graphic>
      </p:graphicFrame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421063" y="3035300"/>
            <a:ext cx="903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x-comp.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421063" y="3538538"/>
            <a:ext cx="903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y-comp.</a:t>
            </a:r>
          </a:p>
        </p:txBody>
      </p:sp>
      <p:graphicFrame>
        <p:nvGraphicFramePr>
          <p:cNvPr id="359465" name="Object 9"/>
          <p:cNvGraphicFramePr>
            <a:graphicFrameLocks noChangeAspect="1"/>
          </p:cNvGraphicFramePr>
          <p:nvPr/>
        </p:nvGraphicFramePr>
        <p:xfrm>
          <a:off x="3505200" y="4805363"/>
          <a:ext cx="3352800" cy="511175"/>
        </p:xfrm>
        <a:graphic>
          <a:graphicData uri="http://schemas.openxmlformats.org/presentationml/2006/ole">
            <p:oleObj spid="_x0000_s538633" name="Equation" r:id="rId10" imgW="1625400" imgH="253800" progId="Equation.3">
              <p:embed/>
            </p:oleObj>
          </a:graphicData>
        </a:graphic>
      </p:graphicFrame>
      <p:graphicFrame>
        <p:nvGraphicFramePr>
          <p:cNvPr id="359466" name="Object 10"/>
          <p:cNvGraphicFramePr>
            <a:graphicFrameLocks noChangeAspect="1"/>
          </p:cNvGraphicFramePr>
          <p:nvPr/>
        </p:nvGraphicFramePr>
        <p:xfrm>
          <a:off x="4876800" y="5626100"/>
          <a:ext cx="2590800" cy="469900"/>
        </p:xfrm>
        <a:graphic>
          <a:graphicData uri="http://schemas.openxmlformats.org/presentationml/2006/ole">
            <p:oleObj spid="_x0000_s538634" name="Equation" r:id="rId11" imgW="1244520" imgH="253800" progId="Equation.3">
              <p:embed/>
            </p:oleObj>
          </a:graphicData>
        </a:graphic>
      </p:graphicFrame>
      <p:graphicFrame>
        <p:nvGraphicFramePr>
          <p:cNvPr id="359467" name="Object 11"/>
          <p:cNvGraphicFramePr>
            <a:graphicFrameLocks noChangeAspect="1"/>
          </p:cNvGraphicFramePr>
          <p:nvPr/>
        </p:nvGraphicFramePr>
        <p:xfrm>
          <a:off x="5715000" y="6172200"/>
          <a:ext cx="1447800" cy="457200"/>
        </p:xfrm>
        <a:graphic>
          <a:graphicData uri="http://schemas.openxmlformats.org/presentationml/2006/ole">
            <p:oleObj spid="_x0000_s538635" name="Equation" r:id="rId12" imgW="58392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5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5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5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5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5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5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5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5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  <p:bldP spid="359428" grpId="0"/>
      <p:bldP spid="359429" grpId="0"/>
      <p:bldP spid="359430" grpId="0" animBg="1"/>
      <p:bldP spid="359431" grpId="0" animBg="1"/>
      <p:bldP spid="359436" grpId="0" animBg="1"/>
      <p:bldP spid="359453" grpId="0"/>
      <p:bldP spid="359455" grpId="0"/>
      <p:bldP spid="359457" grpId="0"/>
      <p:bldP spid="359459" grpId="0" animBg="1"/>
      <p:bldP spid="359463" grpId="0"/>
      <p:bldP spid="3594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62D9FE-2C27-A744-9DBB-6021B7906995}" type="slidenum">
              <a:rPr lang="en-US"/>
              <a:pPr/>
              <a:t>14</a:t>
            </a:fld>
            <a:endParaRPr lang="en-US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/>
              <a:t>Center of Mass</a:t>
            </a:r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077200" cy="12827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600">
                <a:solidFill>
                  <a:schemeClr val="accent2"/>
                </a:solidFill>
                <a:latin typeface="Monotype Corsiva" charset="0"/>
              </a:rPr>
              <a:t>We’ve been solving physical problems treating objects as sizeless points with masses, but in realistic situations objects have shapes with masses distributed throughout the body.    </a:t>
            </a:r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685800" y="2012950"/>
            <a:ext cx="73914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Center of mass of a system is the average position of the system’s mass and represents the motion of the system as if all the mass is on the point. </a:t>
            </a:r>
          </a:p>
        </p:txBody>
      </p:sp>
      <p:sp>
        <p:nvSpPr>
          <p:cNvPr id="360453" name="Text Box 5"/>
          <p:cNvSpPr txBox="1">
            <a:spLocks noChangeArrowheads="1"/>
          </p:cNvSpPr>
          <p:nvPr/>
        </p:nvSpPr>
        <p:spPr bwMode="auto">
          <a:xfrm>
            <a:off x="3124200" y="4419600"/>
            <a:ext cx="5943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Consider a massless rod with two balls attached at either end.</a:t>
            </a:r>
          </a:p>
        </p:txBody>
      </p:sp>
      <p:graphicFrame>
        <p:nvGraphicFramePr>
          <p:cNvPr id="360454" name="Object 2"/>
          <p:cNvGraphicFramePr>
            <a:graphicFrameLocks noChangeAspect="1"/>
          </p:cNvGraphicFramePr>
          <p:nvPr/>
        </p:nvGraphicFramePr>
        <p:xfrm>
          <a:off x="3962400" y="5675313"/>
          <a:ext cx="725488" cy="376237"/>
        </p:xfrm>
        <a:graphic>
          <a:graphicData uri="http://schemas.openxmlformats.org/presentationml/2006/ole">
            <p:oleObj spid="_x0000_s539650" name="Equation" r:id="rId3" imgW="406080" imgH="228600" progId="Equation.DSMT4">
              <p:embed/>
            </p:oleObj>
          </a:graphicData>
        </a:graphic>
      </p:graphicFrame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3810000" y="2803525"/>
            <a:ext cx="4648200" cy="1616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total external force exerted on the system of total mass M causes the center of mass to move at an acceleration given by                         as if all the mass of the system is concentrated on the center of mass.</a:t>
            </a:r>
          </a:p>
        </p:txBody>
      </p:sp>
      <p:graphicFrame>
        <p:nvGraphicFramePr>
          <p:cNvPr id="360456" name="Object 3"/>
          <p:cNvGraphicFramePr>
            <a:graphicFrameLocks noChangeAspect="1"/>
          </p:cNvGraphicFramePr>
          <p:nvPr/>
        </p:nvGraphicFramePr>
        <p:xfrm>
          <a:off x="6138863" y="3387725"/>
          <a:ext cx="1349375" cy="450850"/>
        </p:xfrm>
        <a:graphic>
          <a:graphicData uri="http://schemas.openxmlformats.org/presentationml/2006/ole">
            <p:oleObj spid="_x0000_s539651" name="Equation" r:id="rId4" imgW="850900" imgH="304800" progId="Equation.DSMT4">
              <p:embed/>
            </p:oleObj>
          </a:graphicData>
        </a:graphic>
      </p:graphicFrame>
      <p:sp>
        <p:nvSpPr>
          <p:cNvPr id="360457" name="Text Box 9"/>
          <p:cNvSpPr txBox="1">
            <a:spLocks noChangeArrowheads="1"/>
          </p:cNvSpPr>
          <p:nvPr/>
        </p:nvSpPr>
        <p:spPr bwMode="auto">
          <a:xfrm>
            <a:off x="685800" y="2879725"/>
            <a:ext cx="3048000" cy="14605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What does above statement tell you concerning the forces being exerted on the system?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" y="4572000"/>
            <a:ext cx="2667000" cy="914400"/>
            <a:chOff x="240" y="2736"/>
            <a:chExt cx="1680" cy="576"/>
          </a:xfrm>
        </p:grpSpPr>
        <p:sp>
          <p:nvSpPr>
            <p:cNvPr id="33813" name="Line 11"/>
            <p:cNvSpPr>
              <a:spLocks noChangeShapeType="1"/>
            </p:cNvSpPr>
            <p:nvPr/>
          </p:nvSpPr>
          <p:spPr bwMode="auto">
            <a:xfrm>
              <a:off x="240" y="3024"/>
              <a:ext cx="16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76" y="2880"/>
              <a:ext cx="1200" cy="288"/>
              <a:chOff x="336" y="2064"/>
              <a:chExt cx="1200" cy="288"/>
            </a:xfrm>
          </p:grpSpPr>
          <p:sp>
            <p:nvSpPr>
              <p:cNvPr id="360461" name="Oval 13"/>
              <p:cNvSpPr>
                <a:spLocks noChangeArrowheads="1"/>
              </p:cNvSpPr>
              <p:nvPr/>
            </p:nvSpPr>
            <p:spPr bwMode="auto">
              <a:xfrm>
                <a:off x="336" y="2112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sz="2000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sz="2000" baseline="-25000">
                    <a:solidFill>
                      <a:srgbClr val="FFFF00"/>
                    </a:solidFill>
                    <a:latin typeface="Monotype Corsiva" charset="0"/>
                  </a:rPr>
                  <a:t>1</a:t>
                </a:r>
              </a:p>
            </p:txBody>
          </p:sp>
          <p:sp>
            <p:nvSpPr>
              <p:cNvPr id="33819" name="Oval 14"/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288" cy="288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76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solidFill>
                      <a:srgbClr val="FFFF00"/>
                    </a:solidFill>
                    <a:latin typeface="Monotype Corsiva" charset="0"/>
                  </a:rPr>
                  <a:t>m</a:t>
                </a:r>
                <a:r>
                  <a:rPr lang="en-US" baseline="-25000">
                    <a:solidFill>
                      <a:srgbClr val="FFFF00"/>
                    </a:solidFill>
                    <a:latin typeface="Monotype Corsiva" charset="0"/>
                  </a:rPr>
                  <a:t>2</a:t>
                </a:r>
              </a:p>
            </p:txBody>
          </p:sp>
          <p:cxnSp>
            <p:nvCxnSpPr>
              <p:cNvPr id="33820" name="AutoShape 15"/>
              <p:cNvCxnSpPr>
                <a:cxnSpLocks noChangeShapeType="1"/>
                <a:stCxn id="360461" idx="6"/>
                <a:endCxn id="33819" idx="2"/>
              </p:cNvCxnSpPr>
              <p:nvPr/>
            </p:nvCxnSpPr>
            <p:spPr bwMode="auto">
              <a:xfrm>
                <a:off x="528" y="2208"/>
                <a:ext cx="720" cy="0"/>
              </a:xfrm>
              <a:prstGeom prst="straightConnector1">
                <a:avLst/>
              </a:prstGeom>
              <a:noFill/>
              <a:ln w="19050">
                <a:solidFill>
                  <a:srgbClr val="FF3399"/>
                </a:solidFill>
                <a:round/>
                <a:headEnd/>
                <a:tailEnd/>
              </a:ln>
            </p:spPr>
          </p:cxnSp>
        </p:grpSp>
        <p:sp>
          <p:nvSpPr>
            <p:cNvPr id="33815" name="Line 16"/>
            <p:cNvSpPr>
              <a:spLocks noChangeShapeType="1"/>
            </p:cNvSpPr>
            <p:nvPr/>
          </p:nvSpPr>
          <p:spPr bwMode="auto">
            <a:xfrm>
              <a:off x="240" y="2736"/>
              <a:ext cx="0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Text Box 17"/>
            <p:cNvSpPr txBox="1">
              <a:spLocks noChangeArrowheads="1"/>
            </p:cNvSpPr>
            <p:nvPr/>
          </p:nvSpPr>
          <p:spPr bwMode="auto">
            <a:xfrm>
              <a:off x="528" y="3062"/>
              <a:ext cx="2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</a:p>
          </p:txBody>
        </p:sp>
        <p:sp>
          <p:nvSpPr>
            <p:cNvPr id="33817" name="Text Box 18"/>
            <p:cNvSpPr txBox="1">
              <a:spLocks noChangeArrowheads="1"/>
            </p:cNvSpPr>
            <p:nvPr/>
          </p:nvSpPr>
          <p:spPr bwMode="auto">
            <a:xfrm>
              <a:off x="1488" y="3062"/>
              <a:ext cx="2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sp>
        <p:nvSpPr>
          <p:cNvPr id="360467" name="Text Box 19"/>
          <p:cNvSpPr txBox="1">
            <a:spLocks noChangeArrowheads="1"/>
          </p:cNvSpPr>
          <p:nvPr/>
        </p:nvSpPr>
        <p:spPr bwMode="auto">
          <a:xfrm>
            <a:off x="3276600" y="4724400"/>
            <a:ext cx="464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position of the center of mass of this system is the mass averaged position of the system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771650" y="5029200"/>
            <a:ext cx="514350" cy="838200"/>
            <a:chOff x="1116" y="3024"/>
            <a:chExt cx="324" cy="528"/>
          </a:xfrm>
        </p:grpSpPr>
        <p:sp>
          <p:nvSpPr>
            <p:cNvPr id="33811" name="Line 21"/>
            <p:cNvSpPr>
              <a:spLocks noChangeShapeType="1"/>
            </p:cNvSpPr>
            <p:nvPr/>
          </p:nvSpPr>
          <p:spPr bwMode="auto">
            <a:xfrm>
              <a:off x="1296" y="3024"/>
              <a:ext cx="0" cy="336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2" name="Text Box 22"/>
            <p:cNvSpPr txBox="1">
              <a:spLocks noChangeArrowheads="1"/>
            </p:cNvSpPr>
            <p:nvPr/>
          </p:nvSpPr>
          <p:spPr bwMode="auto">
            <a:xfrm>
              <a:off x="1116" y="3302"/>
              <a:ext cx="3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x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CM</a:t>
              </a:r>
              <a:endParaRPr lang="en-US">
                <a:latin typeface="Monotype Corsiva" charset="0"/>
              </a:endParaRPr>
            </a:p>
          </p:txBody>
        </p:sp>
      </p:grpSp>
      <p:sp>
        <p:nvSpPr>
          <p:cNvPr id="360471" name="Text Box 23"/>
          <p:cNvSpPr txBox="1">
            <a:spLocks noChangeArrowheads="1"/>
          </p:cNvSpPr>
          <p:nvPr/>
        </p:nvSpPr>
        <p:spPr bwMode="auto">
          <a:xfrm>
            <a:off x="6324600" y="5457825"/>
            <a:ext cx="22098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CM is closer to the heavier object</a:t>
            </a:r>
          </a:p>
        </p:txBody>
      </p:sp>
      <p:graphicFrame>
        <p:nvGraphicFramePr>
          <p:cNvPr id="360472" name="Object 4"/>
          <p:cNvGraphicFramePr>
            <a:graphicFrameLocks noChangeAspect="1"/>
          </p:cNvGraphicFramePr>
          <p:nvPr/>
        </p:nvGraphicFramePr>
        <p:xfrm>
          <a:off x="4748213" y="5457825"/>
          <a:ext cx="1271587" cy="376238"/>
        </p:xfrm>
        <a:graphic>
          <a:graphicData uri="http://schemas.openxmlformats.org/presentationml/2006/ole">
            <p:oleObj spid="_x0000_s539652" name="Equation" r:id="rId5" imgW="711000" imgH="228600" progId="Equation.DSMT4">
              <p:embed/>
            </p:oleObj>
          </a:graphicData>
        </a:graphic>
      </p:graphicFrame>
      <p:graphicFrame>
        <p:nvGraphicFramePr>
          <p:cNvPr id="360473" name="Object 5"/>
          <p:cNvGraphicFramePr>
            <a:graphicFrameLocks noChangeAspect="1"/>
          </p:cNvGraphicFramePr>
          <p:nvPr/>
        </p:nvGraphicFramePr>
        <p:xfrm>
          <a:off x="4724400" y="5534025"/>
          <a:ext cx="1362075" cy="711200"/>
        </p:xfrm>
        <a:graphic>
          <a:graphicData uri="http://schemas.openxmlformats.org/presentationml/2006/ole">
            <p:oleObj spid="_x0000_s539653" name="Equation" r:id="rId6" imgW="761760" imgH="4316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4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/>
      <p:bldP spid="360452" grpId="0" animBg="1"/>
      <p:bldP spid="360453" grpId="0"/>
      <p:bldP spid="360455" grpId="0"/>
      <p:bldP spid="360457" grpId="0" animBg="1"/>
      <p:bldP spid="360467" grpId="0"/>
      <p:bldP spid="3604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429236-1FE9-A34C-9963-4F7F29610B3A}" type="slidenum">
              <a:rPr lang="en-US"/>
              <a:pPr/>
              <a:t>15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143000"/>
          </a:xfrm>
        </p:spPr>
        <p:txBody>
          <a:bodyPr/>
          <a:lstStyle/>
          <a:p>
            <a:r>
              <a:rPr lang="en-US"/>
              <a:t>Motion of a Diver and the Center of Mass</a:t>
            </a:r>
          </a:p>
        </p:txBody>
      </p:sp>
      <p:pic>
        <p:nvPicPr>
          <p:cNvPr id="361475" name="Picture 3" descr="FG09_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24600" y="1143000"/>
            <a:ext cx="17754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4800600" y="1600200"/>
            <a:ext cx="388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Diver performs a simple dive.</a:t>
            </a:r>
          </a:p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The motion of the center of mass follows a parabola since it is a projectile motion.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4876800" y="3933825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Diver performs a complicated dive.</a:t>
            </a:r>
          </a:p>
          <a:p>
            <a:r>
              <a:rPr lang="en-US">
                <a:solidFill>
                  <a:srgbClr val="A50021"/>
                </a:solidFill>
                <a:latin typeface="Arial Narrow" charset="0"/>
              </a:rPr>
              <a:t>The motion of the center of mass still follows the same parabola since it still is a projectile motion.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4876800" y="5654675"/>
            <a:ext cx="41910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charset="0"/>
              </a:rPr>
              <a:t>The motion of the center of mass of the diver is always the same.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/>
      <p:bldP spid="361477" grpId="0"/>
      <p:bldP spid="3614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5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5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C292A-80C5-1446-AF1D-F9506472D8AB}" type="slidenum">
              <a:rPr lang="en-US"/>
              <a:pPr/>
              <a:t>16</a:t>
            </a:fld>
            <a:endParaRPr lang="en-US"/>
          </a:p>
        </p:txBody>
      </p:sp>
      <p:pic>
        <p:nvPicPr>
          <p:cNvPr id="362498" name="Picture 2" descr="FG09_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6019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/>
              <a:t>Example 9 – 14 </a:t>
            </a:r>
            <a:endParaRPr lang="en-US"/>
          </a:p>
        </p:txBody>
      </p:sp>
      <p:sp>
        <p:nvSpPr>
          <p:cNvPr id="362500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001000" cy="12160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Arial Narrow" charset="0"/>
              </a:rPr>
              <a:t>Thee people of roughly equivalent mass M on a lightweight (air-filled) banana boat sit along the x axis at positions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=1.0m,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=5.0m, and x</a:t>
            </a:r>
            <a:r>
              <a:rPr lang="en-US" baseline="-25000">
                <a:solidFill>
                  <a:srgbClr val="800000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=6.0m.  Find the position of CM. </a:t>
            </a:r>
          </a:p>
        </p:txBody>
      </p:sp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6553200" y="2209800"/>
            <a:ext cx="22098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Using the formula for CM</a:t>
            </a:r>
          </a:p>
        </p:txBody>
      </p:sp>
      <p:graphicFrame>
        <p:nvGraphicFramePr>
          <p:cNvPr id="362502" name="Object 2"/>
          <p:cNvGraphicFramePr>
            <a:graphicFrameLocks noChangeAspect="1"/>
          </p:cNvGraphicFramePr>
          <p:nvPr/>
        </p:nvGraphicFramePr>
        <p:xfrm>
          <a:off x="6019800" y="3027363"/>
          <a:ext cx="2743200" cy="1854200"/>
        </p:xfrm>
        <a:graphic>
          <a:graphicData uri="http://schemas.openxmlformats.org/presentationml/2006/ole">
            <p:oleObj spid="_x0000_s541698" name="Equation" r:id="rId4" imgW="901440" imgH="660240" progId="Equation.3">
              <p:embed/>
            </p:oleObj>
          </a:graphicData>
        </a:graphic>
      </p:graphicFrame>
      <p:graphicFrame>
        <p:nvGraphicFramePr>
          <p:cNvPr id="362503" name="Object 3"/>
          <p:cNvGraphicFramePr>
            <a:graphicFrameLocks noChangeAspect="1"/>
          </p:cNvGraphicFramePr>
          <p:nvPr/>
        </p:nvGraphicFramePr>
        <p:xfrm>
          <a:off x="1066800" y="4953000"/>
          <a:ext cx="1193800" cy="554038"/>
        </p:xfrm>
        <a:graphic>
          <a:graphicData uri="http://schemas.openxmlformats.org/presentationml/2006/ole">
            <p:oleObj spid="_x0000_s541699" name="Equation" r:id="rId5" imgW="444240" imgH="177480" progId="Equation.DSMT4">
              <p:embed/>
            </p:oleObj>
          </a:graphicData>
        </a:graphic>
      </p:graphicFrame>
      <p:graphicFrame>
        <p:nvGraphicFramePr>
          <p:cNvPr id="362504" name="Object 4"/>
          <p:cNvGraphicFramePr>
            <a:graphicFrameLocks noChangeAspect="1"/>
          </p:cNvGraphicFramePr>
          <p:nvPr/>
        </p:nvGraphicFramePr>
        <p:xfrm>
          <a:off x="5562600" y="4922838"/>
          <a:ext cx="1535113" cy="1173162"/>
        </p:xfrm>
        <a:graphic>
          <a:graphicData uri="http://schemas.openxmlformats.org/presentationml/2006/ole">
            <p:oleObj spid="_x0000_s541700" name="Equation" r:id="rId6" imgW="596880" imgH="393480" progId="Equation.DSMT4">
              <p:embed/>
            </p:oleObj>
          </a:graphicData>
        </a:graphic>
      </p:graphicFrame>
      <p:graphicFrame>
        <p:nvGraphicFramePr>
          <p:cNvPr id="362505" name="Object 5"/>
          <p:cNvGraphicFramePr>
            <a:graphicFrameLocks noChangeAspect="1"/>
          </p:cNvGraphicFramePr>
          <p:nvPr/>
        </p:nvGraphicFramePr>
        <p:xfrm>
          <a:off x="644525" y="4953000"/>
          <a:ext cx="4841875" cy="1227138"/>
        </p:xfrm>
        <a:graphic>
          <a:graphicData uri="http://schemas.openxmlformats.org/presentationml/2006/ole">
            <p:oleObj spid="_x0000_s541701" name="Equation" r:id="rId7" imgW="1803240" imgH="393480" progId="Equation.DSMT4">
              <p:embed/>
            </p:oleObj>
          </a:graphicData>
        </a:graphic>
      </p:graphicFrame>
      <p:graphicFrame>
        <p:nvGraphicFramePr>
          <p:cNvPr id="362506" name="Object 6"/>
          <p:cNvGraphicFramePr>
            <a:graphicFrameLocks noChangeAspect="1"/>
          </p:cNvGraphicFramePr>
          <p:nvPr/>
        </p:nvGraphicFramePr>
        <p:xfrm>
          <a:off x="1924050" y="5638800"/>
          <a:ext cx="2114550" cy="514350"/>
        </p:xfrm>
        <a:graphic>
          <a:graphicData uri="http://schemas.openxmlformats.org/presentationml/2006/ole">
            <p:oleObj spid="_x0000_s541702" name="Equation" r:id="rId8" imgW="787320" imgH="164880" progId="Equation.DSMT4">
              <p:embed/>
            </p:oleObj>
          </a:graphicData>
        </a:graphic>
      </p:graphicFrame>
      <p:graphicFrame>
        <p:nvGraphicFramePr>
          <p:cNvPr id="362507" name="Object 7"/>
          <p:cNvGraphicFramePr>
            <a:graphicFrameLocks noChangeAspect="1"/>
          </p:cNvGraphicFramePr>
          <p:nvPr/>
        </p:nvGraphicFramePr>
        <p:xfrm>
          <a:off x="7140575" y="5262563"/>
          <a:ext cx="1470025" cy="604837"/>
        </p:xfrm>
        <a:graphic>
          <a:graphicData uri="http://schemas.openxmlformats.org/presentationml/2006/ole">
            <p:oleObj spid="_x0000_s541703" name="Equation" r:id="rId9" imgW="571320" imgH="203040" progId="Equation.DSMT4">
              <p:embed/>
            </p:oleObj>
          </a:graphicData>
        </a:graphic>
      </p:graphicFrame>
      <p:graphicFrame>
        <p:nvGraphicFramePr>
          <p:cNvPr id="362508" name="Object 8"/>
          <p:cNvGraphicFramePr>
            <a:graphicFrameLocks noChangeAspect="1"/>
          </p:cNvGraphicFramePr>
          <p:nvPr/>
        </p:nvGraphicFramePr>
        <p:xfrm>
          <a:off x="2286000" y="4953000"/>
          <a:ext cx="1466850" cy="554038"/>
        </p:xfrm>
        <a:graphic>
          <a:graphicData uri="http://schemas.openxmlformats.org/presentationml/2006/ole">
            <p:oleObj spid="_x0000_s541704" name="Equation" r:id="rId10" imgW="545760" imgH="177480" progId="Equation.DSMT4">
              <p:embed/>
            </p:oleObj>
          </a:graphicData>
        </a:graphic>
      </p:graphicFrame>
      <p:graphicFrame>
        <p:nvGraphicFramePr>
          <p:cNvPr id="362509" name="Object 9"/>
          <p:cNvGraphicFramePr>
            <a:graphicFrameLocks noChangeAspect="1"/>
          </p:cNvGraphicFramePr>
          <p:nvPr/>
        </p:nvGraphicFramePr>
        <p:xfrm>
          <a:off x="3756025" y="4953000"/>
          <a:ext cx="1501775" cy="554038"/>
        </p:xfrm>
        <a:graphic>
          <a:graphicData uri="http://schemas.openxmlformats.org/presentationml/2006/ole">
            <p:oleObj spid="_x0000_s541705" name="Equation" r:id="rId11" imgW="55872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2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0" grpId="0" animBg="1" autoUpdateAnimBg="0"/>
      <p:bldP spid="36250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68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68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45012F-D3DA-8940-91CF-B3A5C9CDD87D}" type="slidenum">
              <a:rPr lang="en-US"/>
              <a:pPr/>
              <a:t>17</a:t>
            </a:fld>
            <a:endParaRPr lang="en-US"/>
          </a:p>
        </p:txBody>
      </p:sp>
      <p:sp>
        <p:nvSpPr>
          <p:cNvPr id="368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Ex9 – 15: Center of Mass in 2-D</a:t>
            </a:r>
            <a:endParaRPr lang="en-US" smtClean="0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Arial Narrow" charset="0"/>
              </a:rPr>
              <a:t>A system consists of three particles as shown in the figure.  Find the position of the center of mass of this system.</a:t>
            </a:r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4038600" y="1752600"/>
            <a:ext cx="41910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Using the formula for CM for each position vector component</a:t>
            </a:r>
          </a:p>
        </p:txBody>
      </p:sp>
      <p:graphicFrame>
        <p:nvGraphicFramePr>
          <p:cNvPr id="364549" name="Object 2"/>
          <p:cNvGraphicFramePr>
            <a:graphicFrameLocks noChangeAspect="1"/>
          </p:cNvGraphicFramePr>
          <p:nvPr/>
        </p:nvGraphicFramePr>
        <p:xfrm>
          <a:off x="4267200" y="2646363"/>
          <a:ext cx="1609725" cy="1087437"/>
        </p:xfrm>
        <a:graphic>
          <a:graphicData uri="http://schemas.openxmlformats.org/presentationml/2006/ole">
            <p:oleObj spid="_x0000_s542722" name="Equation" r:id="rId3" imgW="901440" imgH="660240" progId="Equation.3">
              <p:embed/>
            </p:oleObj>
          </a:graphicData>
        </a:graphic>
      </p:graphicFrame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3200400" y="4114800"/>
            <a:ext cx="14478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One obtains</a:t>
            </a:r>
          </a:p>
        </p:txBody>
      </p:sp>
      <p:graphicFrame>
        <p:nvGraphicFramePr>
          <p:cNvPr id="364551" name="Object 3"/>
          <p:cNvGraphicFramePr>
            <a:graphicFrameLocks noChangeAspect="1"/>
          </p:cNvGraphicFramePr>
          <p:nvPr/>
        </p:nvGraphicFramePr>
        <p:xfrm>
          <a:off x="693738" y="4862513"/>
          <a:ext cx="496887" cy="425450"/>
        </p:xfrm>
        <a:graphic>
          <a:graphicData uri="http://schemas.openxmlformats.org/presentationml/2006/ole">
            <p:oleObj spid="_x0000_s542723" name="Equation" r:id="rId4" imgW="266400" imgH="228600" progId="Equation.3">
              <p:embed/>
            </p:oleObj>
          </a:graphicData>
        </a:graphic>
      </p:graphicFrame>
      <p:graphicFrame>
        <p:nvGraphicFramePr>
          <p:cNvPr id="364552" name="Object 4"/>
          <p:cNvGraphicFramePr>
            <a:graphicFrameLocks noChangeAspect="1"/>
          </p:cNvGraphicFramePr>
          <p:nvPr/>
        </p:nvGraphicFramePr>
        <p:xfrm>
          <a:off x="4572000" y="4125913"/>
          <a:ext cx="433388" cy="430212"/>
        </p:xfrm>
        <a:graphic>
          <a:graphicData uri="http://schemas.openxmlformats.org/presentationml/2006/ole">
            <p:oleObj spid="_x0000_s542724" name="Equation" r:id="rId5" imgW="266400" imgH="228600" progId="Equation.DSMT4">
              <p:embed/>
            </p:oleObj>
          </a:graphicData>
        </a:graphic>
      </p:graphicFrame>
      <p:sp>
        <p:nvSpPr>
          <p:cNvPr id="364553" name="Text Box 9"/>
          <p:cNvSpPr txBox="1">
            <a:spLocks noChangeArrowheads="1"/>
          </p:cNvSpPr>
          <p:nvPr/>
        </p:nvSpPr>
        <p:spPr bwMode="auto">
          <a:xfrm>
            <a:off x="5638800" y="4876800"/>
            <a:ext cx="4572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If</a:t>
            </a:r>
          </a:p>
        </p:txBody>
      </p:sp>
      <p:graphicFrame>
        <p:nvGraphicFramePr>
          <p:cNvPr id="364554" name="Object 5"/>
          <p:cNvGraphicFramePr>
            <a:graphicFrameLocks noChangeAspect="1"/>
          </p:cNvGraphicFramePr>
          <p:nvPr/>
        </p:nvGraphicFramePr>
        <p:xfrm>
          <a:off x="6019800" y="4953000"/>
          <a:ext cx="2514600" cy="398463"/>
        </p:xfrm>
        <a:graphic>
          <a:graphicData uri="http://schemas.openxmlformats.org/presentationml/2006/ole">
            <p:oleObj spid="_x0000_s542725" name="Equation" r:id="rId6" imgW="1485720" imgH="228600" progId="Equation.3">
              <p:embed/>
            </p:oleObj>
          </a:graphicData>
        </a:graphic>
      </p:graphicFrame>
      <p:graphicFrame>
        <p:nvGraphicFramePr>
          <p:cNvPr id="364555" name="Object 6"/>
          <p:cNvGraphicFramePr>
            <a:graphicFrameLocks noChangeAspect="1"/>
          </p:cNvGraphicFramePr>
          <p:nvPr/>
        </p:nvGraphicFramePr>
        <p:xfrm>
          <a:off x="5640388" y="5486400"/>
          <a:ext cx="2894012" cy="827088"/>
        </p:xfrm>
        <a:graphic>
          <a:graphicData uri="http://schemas.openxmlformats.org/presentationml/2006/ole">
            <p:oleObj spid="_x0000_s542726" name="Equation" r:id="rId7" imgW="1536480" imgH="444240" progId="Equation.DSMT4">
              <p:embed/>
            </p:oleObj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" y="1676400"/>
            <a:ext cx="3505200" cy="2743200"/>
            <a:chOff x="48" y="1056"/>
            <a:chExt cx="2208" cy="1728"/>
          </a:xfrm>
        </p:grpSpPr>
        <p:sp>
          <p:nvSpPr>
            <p:cNvPr id="36891" name="Rectangle 13" descr="Large grid"/>
            <p:cNvSpPr>
              <a:spLocks noChangeArrowheads="1"/>
            </p:cNvSpPr>
            <p:nvPr/>
          </p:nvSpPr>
          <p:spPr bwMode="auto">
            <a:xfrm>
              <a:off x="432" y="1056"/>
              <a:ext cx="1824" cy="1440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8" y="1344"/>
              <a:ext cx="823" cy="269"/>
              <a:chOff x="48" y="1344"/>
              <a:chExt cx="823" cy="269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48" y="1344"/>
                <a:ext cx="487" cy="269"/>
                <a:chOff x="48" y="1344"/>
                <a:chExt cx="487" cy="269"/>
              </a:xfrm>
            </p:grpSpPr>
            <p:sp>
              <p:nvSpPr>
                <p:cNvPr id="364560" name="Oval 16"/>
                <p:cNvSpPr>
                  <a:spLocks noChangeArrowheads="1"/>
                </p:cNvSpPr>
                <p:nvPr/>
              </p:nvSpPr>
              <p:spPr bwMode="auto">
                <a:xfrm>
                  <a:off x="336" y="1392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>
                    <a:defRPr/>
                  </a:pPr>
                  <a:endParaRPr lang="en-US">
                    <a:latin typeface="Monotype Corsiva" charset="0"/>
                  </a:endParaRPr>
                </a:p>
              </p:txBody>
            </p:sp>
            <p:sp>
              <p:nvSpPr>
                <p:cNvPr id="3691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88" y="1382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1</a:t>
                  </a:r>
                </a:p>
              </p:txBody>
            </p:sp>
            <p:sp>
              <p:nvSpPr>
                <p:cNvPr id="3691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8" y="1344"/>
                  <a:ext cx="3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y=2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10" name="Text Box 19"/>
              <p:cNvSpPr txBox="1">
                <a:spLocks noChangeArrowheads="1"/>
              </p:cNvSpPr>
              <p:nvPr/>
            </p:nvSpPr>
            <p:spPr bwMode="auto">
              <a:xfrm>
                <a:off x="528" y="1353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(0,2)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816" y="2169"/>
              <a:ext cx="384" cy="615"/>
              <a:chOff x="816" y="2169"/>
              <a:chExt cx="384" cy="615"/>
            </a:xfrm>
          </p:grpSpPr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816" y="2361"/>
                <a:ext cx="314" cy="423"/>
                <a:chOff x="816" y="2361"/>
                <a:chExt cx="314" cy="423"/>
              </a:xfrm>
            </p:grpSpPr>
            <p:sp>
              <p:nvSpPr>
                <p:cNvPr id="36906" name="Oval 22"/>
                <p:cNvSpPr>
                  <a:spLocks noChangeArrowheads="1"/>
                </p:cNvSpPr>
                <p:nvPr/>
              </p:nvSpPr>
              <p:spPr bwMode="auto">
                <a:xfrm>
                  <a:off x="912" y="2400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3399"/>
                    </a:gs>
                    <a:gs pos="100000">
                      <a:srgbClr val="76184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90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4" y="2361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2</a:t>
                  </a:r>
                </a:p>
              </p:txBody>
            </p:sp>
            <p:sp>
              <p:nvSpPr>
                <p:cNvPr id="3690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16" y="2553"/>
                  <a:ext cx="31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x=1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05" name="Text Box 25"/>
              <p:cNvSpPr txBox="1">
                <a:spLocks noChangeArrowheads="1"/>
              </p:cNvSpPr>
              <p:nvPr/>
            </p:nvSpPr>
            <p:spPr bwMode="auto">
              <a:xfrm>
                <a:off x="857" y="2169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(1,0)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440" y="2160"/>
              <a:ext cx="343" cy="615"/>
              <a:chOff x="1440" y="2160"/>
              <a:chExt cx="343" cy="615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1462" y="2361"/>
                <a:ext cx="314" cy="414"/>
                <a:chOff x="1462" y="2361"/>
                <a:chExt cx="314" cy="414"/>
              </a:xfrm>
            </p:grpSpPr>
            <p:sp>
              <p:nvSpPr>
                <p:cNvPr id="36901" name="Oval 28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33CC33"/>
                    </a:gs>
                    <a:gs pos="100000">
                      <a:srgbClr val="185E18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90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488" y="2361"/>
                  <a:ext cx="24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rgbClr val="FFFF99"/>
                      </a:solidFill>
                      <a:latin typeface="Monotype Corsiva" charset="0"/>
                    </a:rPr>
                    <a:t>m</a:t>
                  </a:r>
                  <a:r>
                    <a:rPr lang="en-US" sz="1800" baseline="-25000">
                      <a:solidFill>
                        <a:srgbClr val="FFFF99"/>
                      </a:solidFill>
                      <a:latin typeface="Monotype Corsiva" charset="0"/>
                    </a:rPr>
                    <a:t>3</a:t>
                  </a:r>
                </a:p>
              </p:txBody>
            </p:sp>
            <p:sp>
              <p:nvSpPr>
                <p:cNvPr id="36903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462" y="2544"/>
                  <a:ext cx="31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>
                      <a:solidFill>
                        <a:schemeClr val="accent2"/>
                      </a:solidFill>
                      <a:latin typeface="Monotype Corsiva" charset="0"/>
                    </a:rPr>
                    <a:t>x=2</a:t>
                  </a:r>
                  <a:endParaRPr lang="en-US" sz="1800" baseline="-25000">
                    <a:solidFill>
                      <a:schemeClr val="accent2"/>
                    </a:solidFill>
                    <a:latin typeface="Monotype Corsiva" charset="0"/>
                  </a:endParaRPr>
                </a:p>
              </p:txBody>
            </p:sp>
          </p:grpSp>
          <p:sp>
            <p:nvSpPr>
              <p:cNvPr id="36900" name="Text Box 31"/>
              <p:cNvSpPr txBox="1">
                <a:spLocks noChangeArrowheads="1"/>
              </p:cNvSpPr>
              <p:nvPr/>
            </p:nvSpPr>
            <p:spPr bwMode="auto">
              <a:xfrm>
                <a:off x="1440" y="2160"/>
                <a:ext cx="34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(2,0)</a:t>
                </a:r>
                <a:endParaRPr lang="en-US" sz="1800" baseline="-25000">
                  <a:solidFill>
                    <a:srgbClr val="FF0000"/>
                  </a:solidFill>
                  <a:latin typeface="Monotype Corsiva" charset="0"/>
                </a:endParaRP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384" y="1776"/>
              <a:ext cx="718" cy="720"/>
              <a:chOff x="384" y="1776"/>
              <a:chExt cx="718" cy="720"/>
            </a:xfrm>
          </p:grpSpPr>
          <p:sp>
            <p:nvSpPr>
              <p:cNvPr id="36896" name="Line 33"/>
              <p:cNvSpPr>
                <a:spLocks noChangeShapeType="1"/>
              </p:cNvSpPr>
              <p:nvPr/>
            </p:nvSpPr>
            <p:spPr bwMode="auto">
              <a:xfrm flipV="1">
                <a:off x="432" y="1968"/>
                <a:ext cx="288" cy="52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97" name="Text Box 34"/>
              <p:cNvSpPr txBox="1">
                <a:spLocks noChangeArrowheads="1"/>
              </p:cNvSpPr>
              <p:nvPr/>
            </p:nvSpPr>
            <p:spPr bwMode="auto">
              <a:xfrm>
                <a:off x="555" y="1776"/>
                <a:ext cx="54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Monotype Corsiva" charset="0"/>
                  </a:rPr>
                  <a:t>(0.75,1)</a:t>
                </a:r>
                <a:endParaRPr lang="en-US">
                  <a:latin typeface="Monotype Corsiva" charset="0"/>
                </a:endParaRPr>
              </a:p>
            </p:txBody>
          </p:sp>
          <p:sp>
            <p:nvSpPr>
              <p:cNvPr id="36898" name="Text Box 35"/>
              <p:cNvSpPr txBox="1">
                <a:spLocks noChangeArrowheads="1"/>
              </p:cNvSpPr>
              <p:nvPr/>
            </p:nvSpPr>
            <p:spPr bwMode="auto">
              <a:xfrm>
                <a:off x="384" y="1948"/>
                <a:ext cx="2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>
                    <a:solidFill>
                      <a:srgbClr val="FF0000"/>
                    </a:solidFill>
                    <a:latin typeface="Monotype Corsiva" charset="0"/>
                  </a:rPr>
                  <a:t>r</a:t>
                </a:r>
                <a:r>
                  <a:rPr lang="en-US" sz="2000" baseline="-25000">
                    <a:solidFill>
                      <a:srgbClr val="FF0000"/>
                    </a:solidFill>
                    <a:latin typeface="Arial Narrow" charset="0"/>
                  </a:rPr>
                  <a:t>CM</a:t>
                </a:r>
                <a:endParaRPr lang="en-US" sz="2000">
                  <a:solidFill>
                    <a:srgbClr val="FF0000"/>
                  </a:solidFill>
                  <a:latin typeface="Arial Narrow" charset="0"/>
                </a:endParaRPr>
              </a:p>
            </p:txBody>
          </p:sp>
        </p:grpSp>
      </p:grpSp>
      <p:graphicFrame>
        <p:nvGraphicFramePr>
          <p:cNvPr id="364580" name="Object 7"/>
          <p:cNvGraphicFramePr>
            <a:graphicFrameLocks noChangeAspect="1"/>
          </p:cNvGraphicFramePr>
          <p:nvPr/>
        </p:nvGraphicFramePr>
        <p:xfrm>
          <a:off x="6096000" y="2646363"/>
          <a:ext cx="1655763" cy="1087437"/>
        </p:xfrm>
        <a:graphic>
          <a:graphicData uri="http://schemas.openxmlformats.org/presentationml/2006/ole">
            <p:oleObj spid="_x0000_s542727" name="Equation" r:id="rId8" imgW="927000" imgH="660240" progId="Equation.3">
              <p:embed/>
            </p:oleObj>
          </a:graphicData>
        </a:graphic>
      </p:graphicFrame>
      <p:graphicFrame>
        <p:nvGraphicFramePr>
          <p:cNvPr id="364581" name="Object 8"/>
          <p:cNvGraphicFramePr>
            <a:graphicFrameLocks noChangeAspect="1"/>
          </p:cNvGraphicFramePr>
          <p:nvPr/>
        </p:nvGraphicFramePr>
        <p:xfrm>
          <a:off x="1143000" y="4648200"/>
          <a:ext cx="819150" cy="854075"/>
        </p:xfrm>
        <a:graphic>
          <a:graphicData uri="http://schemas.openxmlformats.org/presentationml/2006/ole">
            <p:oleObj spid="_x0000_s542728" name="Equation" r:id="rId9" imgW="634680" imgH="660240" progId="Equation.3">
              <p:embed/>
            </p:oleObj>
          </a:graphicData>
        </a:graphic>
      </p:graphicFrame>
      <p:graphicFrame>
        <p:nvGraphicFramePr>
          <p:cNvPr id="364582" name="Object 9"/>
          <p:cNvGraphicFramePr>
            <a:graphicFrameLocks noChangeAspect="1"/>
          </p:cNvGraphicFramePr>
          <p:nvPr/>
        </p:nvGraphicFramePr>
        <p:xfrm>
          <a:off x="1905000" y="4795838"/>
          <a:ext cx="1687513" cy="558800"/>
        </p:xfrm>
        <a:graphic>
          <a:graphicData uri="http://schemas.openxmlformats.org/presentationml/2006/ole">
            <p:oleObj spid="_x0000_s542729" name="Equation" r:id="rId10" imgW="1307880" imgH="431640" progId="Equation.3">
              <p:embed/>
            </p:oleObj>
          </a:graphicData>
        </a:graphic>
      </p:graphicFrame>
      <p:graphicFrame>
        <p:nvGraphicFramePr>
          <p:cNvPr id="364583" name="Object 10"/>
          <p:cNvGraphicFramePr>
            <a:graphicFrameLocks noChangeAspect="1"/>
          </p:cNvGraphicFramePr>
          <p:nvPr/>
        </p:nvGraphicFramePr>
        <p:xfrm>
          <a:off x="3581400" y="4795838"/>
          <a:ext cx="1230313" cy="560387"/>
        </p:xfrm>
        <a:graphic>
          <a:graphicData uri="http://schemas.openxmlformats.org/presentationml/2006/ole">
            <p:oleObj spid="_x0000_s542730" name="Equation" r:id="rId11" imgW="952200" imgH="431640" progId="Equation.3">
              <p:embed/>
            </p:oleObj>
          </a:graphicData>
        </a:graphic>
      </p:graphicFrame>
      <p:graphicFrame>
        <p:nvGraphicFramePr>
          <p:cNvPr id="364584" name="Object 11"/>
          <p:cNvGraphicFramePr>
            <a:graphicFrameLocks noChangeAspect="1"/>
          </p:cNvGraphicFramePr>
          <p:nvPr/>
        </p:nvGraphicFramePr>
        <p:xfrm>
          <a:off x="676275" y="5778500"/>
          <a:ext cx="512763" cy="420688"/>
        </p:xfrm>
        <a:graphic>
          <a:graphicData uri="http://schemas.openxmlformats.org/presentationml/2006/ole">
            <p:oleObj spid="_x0000_s542731" name="Equation" r:id="rId12" imgW="279360" imgH="228600" progId="Equation.3">
              <p:embed/>
            </p:oleObj>
          </a:graphicData>
        </a:graphic>
      </p:graphicFrame>
      <p:graphicFrame>
        <p:nvGraphicFramePr>
          <p:cNvPr id="364585" name="Object 12"/>
          <p:cNvGraphicFramePr>
            <a:graphicFrameLocks noChangeAspect="1"/>
          </p:cNvGraphicFramePr>
          <p:nvPr/>
        </p:nvGraphicFramePr>
        <p:xfrm>
          <a:off x="1143000" y="5562600"/>
          <a:ext cx="836613" cy="854075"/>
        </p:xfrm>
        <a:graphic>
          <a:graphicData uri="http://schemas.openxmlformats.org/presentationml/2006/ole">
            <p:oleObj spid="_x0000_s542732" name="Equation" r:id="rId13" imgW="647640" imgH="660240" progId="Equation.3">
              <p:embed/>
            </p:oleObj>
          </a:graphicData>
        </a:graphic>
      </p:graphicFrame>
      <p:graphicFrame>
        <p:nvGraphicFramePr>
          <p:cNvPr id="364586" name="Object 13"/>
          <p:cNvGraphicFramePr>
            <a:graphicFrameLocks noChangeAspect="1"/>
          </p:cNvGraphicFramePr>
          <p:nvPr/>
        </p:nvGraphicFramePr>
        <p:xfrm>
          <a:off x="1981200" y="5710238"/>
          <a:ext cx="1738313" cy="560387"/>
        </p:xfrm>
        <a:graphic>
          <a:graphicData uri="http://schemas.openxmlformats.org/presentationml/2006/ole">
            <p:oleObj spid="_x0000_s542733" name="Equation" r:id="rId14" imgW="1346040" imgH="431640" progId="Equation.3">
              <p:embed/>
            </p:oleObj>
          </a:graphicData>
        </a:graphic>
      </p:graphicFrame>
      <p:graphicFrame>
        <p:nvGraphicFramePr>
          <p:cNvPr id="364587" name="Object 14"/>
          <p:cNvGraphicFramePr>
            <a:graphicFrameLocks noChangeAspect="1"/>
          </p:cNvGraphicFramePr>
          <p:nvPr/>
        </p:nvGraphicFramePr>
        <p:xfrm>
          <a:off x="3724275" y="5710238"/>
          <a:ext cx="1228725" cy="560387"/>
        </p:xfrm>
        <a:graphic>
          <a:graphicData uri="http://schemas.openxmlformats.org/presentationml/2006/ole">
            <p:oleObj spid="_x0000_s542734" name="Equation" r:id="rId15" imgW="952200" imgH="431640" progId="Equation.3">
              <p:embed/>
            </p:oleObj>
          </a:graphicData>
        </a:graphic>
      </p:graphicFrame>
      <p:graphicFrame>
        <p:nvGraphicFramePr>
          <p:cNvPr id="364588" name="Object 15"/>
          <p:cNvGraphicFramePr>
            <a:graphicFrameLocks noChangeAspect="1"/>
          </p:cNvGraphicFramePr>
          <p:nvPr/>
        </p:nvGraphicFramePr>
        <p:xfrm>
          <a:off x="5029200" y="4114800"/>
          <a:ext cx="844550" cy="501650"/>
        </p:xfrm>
        <a:graphic>
          <a:graphicData uri="http://schemas.openxmlformats.org/presentationml/2006/ole">
            <p:oleObj spid="_x0000_s542735" name="Equation" r:id="rId16" imgW="520560" imgH="266400" progId="Equation.DSMT4">
              <p:embed/>
            </p:oleObj>
          </a:graphicData>
        </a:graphic>
      </p:graphicFrame>
      <p:graphicFrame>
        <p:nvGraphicFramePr>
          <p:cNvPr id="364589" name="Object 16"/>
          <p:cNvGraphicFramePr>
            <a:graphicFrameLocks noChangeAspect="1"/>
          </p:cNvGraphicFramePr>
          <p:nvPr/>
        </p:nvGraphicFramePr>
        <p:xfrm>
          <a:off x="6500813" y="3873500"/>
          <a:ext cx="2290762" cy="935038"/>
        </p:xfrm>
        <a:graphic>
          <a:graphicData uri="http://schemas.openxmlformats.org/presentationml/2006/ole">
            <p:oleObj spid="_x0000_s542736" name="Equation" r:id="rId17" imgW="1409400" imgH="495000" progId="Equation.DSMT4">
              <p:embed/>
            </p:oleObj>
          </a:graphicData>
        </a:graphic>
      </p:graphicFrame>
      <p:graphicFrame>
        <p:nvGraphicFramePr>
          <p:cNvPr id="364590" name="Object 17"/>
          <p:cNvGraphicFramePr>
            <a:graphicFrameLocks noChangeAspect="1"/>
          </p:cNvGraphicFramePr>
          <p:nvPr/>
        </p:nvGraphicFramePr>
        <p:xfrm>
          <a:off x="5791200" y="4114800"/>
          <a:ext cx="760413" cy="501650"/>
        </p:xfrm>
        <a:graphic>
          <a:graphicData uri="http://schemas.openxmlformats.org/presentationml/2006/ole">
            <p:oleObj spid="_x0000_s542737" name="Equation" r:id="rId18" imgW="469800" imgH="2664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4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6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4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6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4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animBg="1"/>
      <p:bldP spid="364548" grpId="0"/>
      <p:bldP spid="364550" grpId="0" build="p" autoUpdateAnimBg="0"/>
      <p:bldP spid="36455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7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79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F453C2-04A1-3B41-9E7B-110DDF545CB2}" type="slidenum">
              <a:rPr lang="en-US"/>
              <a:pPr/>
              <a:t>18</a:t>
            </a:fld>
            <a:endParaRPr lang="en-US"/>
          </a:p>
        </p:txBody>
      </p:sp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685800" y="1752600"/>
            <a:ext cx="4038600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1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/>
              <a:t>Center of Mass of a Rigid Object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696200" cy="8509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The formula for CM can be extended to a system of many particles or</a:t>
            </a:r>
            <a:r>
              <a:rPr lang="en-US">
                <a:latin typeface="Arial Narrow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a Rigid Object 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1828800" y="4403725"/>
            <a:ext cx="3429000" cy="17684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A rigid body – an object with shape and size with mass spread throughout the body, ordinary objects – can be considered as a group of particles with mass </a:t>
            </a: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m</a:t>
            </a:r>
            <a:r>
              <a:rPr lang="en-US" sz="1800" baseline="-2500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1800">
                <a:solidFill>
                  <a:srgbClr val="FF0000"/>
                </a:solidFill>
                <a:latin typeface="Arial Narrow" charset="0"/>
              </a:rPr>
              <a:t> densely spread throughout the given shape of the object</a:t>
            </a:r>
          </a:p>
        </p:txBody>
      </p:sp>
      <p:graphicFrame>
        <p:nvGraphicFramePr>
          <p:cNvPr id="384006" name="Object 2"/>
          <p:cNvGraphicFramePr>
            <a:graphicFrameLocks noChangeAspect="1"/>
          </p:cNvGraphicFramePr>
          <p:nvPr/>
        </p:nvGraphicFramePr>
        <p:xfrm>
          <a:off x="725488" y="2062163"/>
          <a:ext cx="615950" cy="376237"/>
        </p:xfrm>
        <a:graphic>
          <a:graphicData uri="http://schemas.openxmlformats.org/presentationml/2006/ole">
            <p:oleObj spid="_x0000_s543746" name="Equation" r:id="rId3" imgW="393480" imgH="228600" progId="Equation.DSMT4">
              <p:embed/>
            </p:oleObj>
          </a:graphicData>
        </a:graphic>
      </p:graphicFrame>
      <p:graphicFrame>
        <p:nvGraphicFramePr>
          <p:cNvPr id="384007" name="Object 3"/>
          <p:cNvGraphicFramePr>
            <a:graphicFrameLocks noChangeAspect="1"/>
          </p:cNvGraphicFramePr>
          <p:nvPr/>
        </p:nvGraphicFramePr>
        <p:xfrm>
          <a:off x="4881563" y="1752600"/>
          <a:ext cx="1657350" cy="1087438"/>
        </p:xfrm>
        <a:graphic>
          <a:graphicData uri="http://schemas.openxmlformats.org/presentationml/2006/ole">
            <p:oleObj spid="_x0000_s543747" name="Equation" r:id="rId4" imgW="927000" imgH="660240" progId="Equation.3">
              <p:embed/>
            </p:oleObj>
          </a:graphicData>
        </a:graphic>
      </p:graphicFrame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685800" y="2971800"/>
            <a:ext cx="2590800" cy="10350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position vector of the center of mass of a many particle system is </a:t>
            </a:r>
          </a:p>
        </p:txBody>
      </p:sp>
      <p:graphicFrame>
        <p:nvGraphicFramePr>
          <p:cNvPr id="384009" name="Object 4"/>
          <p:cNvGraphicFramePr>
            <a:graphicFrameLocks noChangeAspect="1"/>
          </p:cNvGraphicFramePr>
          <p:nvPr/>
        </p:nvGraphicFramePr>
        <p:xfrm>
          <a:off x="3429000" y="2971800"/>
          <a:ext cx="468313" cy="381000"/>
        </p:xfrm>
        <a:graphic>
          <a:graphicData uri="http://schemas.openxmlformats.org/presentationml/2006/ole">
            <p:oleObj spid="_x0000_s543748" name="Equation" r:id="rId5" imgW="266400" imgH="228600" progId="Equation.DSMT4">
              <p:embed/>
            </p:oleObj>
          </a:graphicData>
        </a:graphic>
      </p:graphicFrame>
      <p:graphicFrame>
        <p:nvGraphicFramePr>
          <p:cNvPr id="384010" name="Object 5"/>
          <p:cNvGraphicFramePr>
            <a:graphicFrameLocks noChangeAspect="1"/>
          </p:cNvGraphicFramePr>
          <p:nvPr/>
        </p:nvGraphicFramePr>
        <p:xfrm>
          <a:off x="5410200" y="4038601"/>
          <a:ext cx="1842268" cy="788988"/>
        </p:xfrm>
        <a:graphic>
          <a:graphicData uri="http://schemas.openxmlformats.org/presentationml/2006/ole">
            <p:oleObj spid="_x0000_s543749" name="Equation" r:id="rId6" imgW="990600" imgH="533400" progId="Equation.DSMT4">
              <p:embed/>
            </p:oleObj>
          </a:graphicData>
        </a:graphic>
      </p:graphicFrame>
      <p:graphicFrame>
        <p:nvGraphicFramePr>
          <p:cNvPr id="384011" name="Object 6"/>
          <p:cNvGraphicFramePr>
            <a:graphicFrameLocks noChangeAspect="1"/>
          </p:cNvGraphicFramePr>
          <p:nvPr/>
        </p:nvGraphicFramePr>
        <p:xfrm>
          <a:off x="5410200" y="5164138"/>
          <a:ext cx="481013" cy="357187"/>
        </p:xfrm>
        <a:graphic>
          <a:graphicData uri="http://schemas.openxmlformats.org/presentationml/2006/ole">
            <p:oleObj spid="_x0000_s543750" name="Equation" r:id="rId7" imgW="266400" imgH="228600" progId="Equation.3">
              <p:embed/>
            </p:oleObj>
          </a:graphicData>
        </a:graphic>
      </p:graphicFrame>
      <p:graphicFrame>
        <p:nvGraphicFramePr>
          <p:cNvPr id="384012" name="Object 7"/>
          <p:cNvGraphicFramePr>
            <a:graphicFrameLocks noChangeAspect="1"/>
          </p:cNvGraphicFramePr>
          <p:nvPr/>
        </p:nvGraphicFramePr>
        <p:xfrm>
          <a:off x="5867400" y="5791200"/>
          <a:ext cx="1752600" cy="706438"/>
        </p:xfrm>
        <a:graphic>
          <a:graphicData uri="http://schemas.openxmlformats.org/presentationml/2006/ole">
            <p:oleObj spid="_x0000_s543751" name="Equation" r:id="rId8" imgW="977760" imgH="393480" progId="Equation.DSMT4">
              <p:embed/>
            </p:oleObj>
          </a:graphicData>
        </a:graphic>
      </p:graphicFrame>
      <p:sp>
        <p:nvSpPr>
          <p:cNvPr id="384013" name="Freeform 13"/>
          <p:cNvSpPr>
            <a:spLocks/>
          </p:cNvSpPr>
          <p:nvPr/>
        </p:nvSpPr>
        <p:spPr bwMode="auto">
          <a:xfrm>
            <a:off x="533400" y="4506913"/>
            <a:ext cx="942975" cy="979487"/>
          </a:xfrm>
          <a:custGeom>
            <a:avLst/>
            <a:gdLst>
              <a:gd name="T0" fmla="*/ 2147483647 w 354"/>
              <a:gd name="T1" fmla="*/ 2147483647 h 569"/>
              <a:gd name="T2" fmla="*/ 2147483647 w 354"/>
              <a:gd name="T3" fmla="*/ 2147483647 h 569"/>
              <a:gd name="T4" fmla="*/ 2147483647 w 354"/>
              <a:gd name="T5" fmla="*/ 2147483647 h 569"/>
              <a:gd name="T6" fmla="*/ 2147483647 w 354"/>
              <a:gd name="T7" fmla="*/ 2147483647 h 569"/>
              <a:gd name="T8" fmla="*/ 2147483647 w 354"/>
              <a:gd name="T9" fmla="*/ 2147483647 h 569"/>
              <a:gd name="T10" fmla="*/ 2147483647 w 354"/>
              <a:gd name="T11" fmla="*/ 2147483647 h 569"/>
              <a:gd name="T12" fmla="*/ 2147483647 w 354"/>
              <a:gd name="T13" fmla="*/ 2147483647 h 569"/>
              <a:gd name="T14" fmla="*/ 2147483647 w 354"/>
              <a:gd name="T15" fmla="*/ 2147483647 h 569"/>
              <a:gd name="T16" fmla="*/ 2147483647 w 354"/>
              <a:gd name="T17" fmla="*/ 2147483647 h 569"/>
              <a:gd name="T18" fmla="*/ 2147483647 w 354"/>
              <a:gd name="T19" fmla="*/ 2147483647 h 569"/>
              <a:gd name="T20" fmla="*/ 2147483647 w 354"/>
              <a:gd name="T21" fmla="*/ 2147483647 h 569"/>
              <a:gd name="T22" fmla="*/ 2147483647 w 354"/>
              <a:gd name="T23" fmla="*/ 2147483647 h 569"/>
              <a:gd name="T24" fmla="*/ 2147483647 w 354"/>
              <a:gd name="T25" fmla="*/ 2147483647 h 569"/>
              <a:gd name="T26" fmla="*/ 2147483647 w 354"/>
              <a:gd name="T27" fmla="*/ 2147483647 h 569"/>
              <a:gd name="T28" fmla="*/ 2147483647 w 354"/>
              <a:gd name="T29" fmla="*/ 2147483647 h 5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54"/>
              <a:gd name="T46" fmla="*/ 0 h 569"/>
              <a:gd name="T47" fmla="*/ 354 w 354"/>
              <a:gd name="T48" fmla="*/ 569 h 56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54" h="569">
                <a:moveTo>
                  <a:pt x="40" y="210"/>
                </a:moveTo>
                <a:cubicBezTo>
                  <a:pt x="61" y="215"/>
                  <a:pt x="97" y="220"/>
                  <a:pt x="115" y="233"/>
                </a:cubicBezTo>
                <a:cubicBezTo>
                  <a:pt x="131" y="244"/>
                  <a:pt x="138" y="263"/>
                  <a:pt x="152" y="277"/>
                </a:cubicBezTo>
                <a:cubicBezTo>
                  <a:pt x="166" y="342"/>
                  <a:pt x="182" y="407"/>
                  <a:pt x="197" y="472"/>
                </a:cubicBezTo>
                <a:cubicBezTo>
                  <a:pt x="206" y="513"/>
                  <a:pt x="222" y="556"/>
                  <a:pt x="264" y="569"/>
                </a:cubicBezTo>
                <a:cubicBezTo>
                  <a:pt x="277" y="564"/>
                  <a:pt x="299" y="567"/>
                  <a:pt x="302" y="554"/>
                </a:cubicBezTo>
                <a:cubicBezTo>
                  <a:pt x="315" y="498"/>
                  <a:pt x="305" y="439"/>
                  <a:pt x="309" y="382"/>
                </a:cubicBezTo>
                <a:cubicBezTo>
                  <a:pt x="312" y="347"/>
                  <a:pt x="335" y="303"/>
                  <a:pt x="347" y="270"/>
                </a:cubicBezTo>
                <a:cubicBezTo>
                  <a:pt x="344" y="225"/>
                  <a:pt x="354" y="175"/>
                  <a:pt x="332" y="135"/>
                </a:cubicBezTo>
                <a:cubicBezTo>
                  <a:pt x="300" y="76"/>
                  <a:pt x="240" y="22"/>
                  <a:pt x="175" y="1"/>
                </a:cubicBezTo>
                <a:cubicBezTo>
                  <a:pt x="152" y="3"/>
                  <a:pt x="128" y="0"/>
                  <a:pt x="107" y="8"/>
                </a:cubicBezTo>
                <a:cubicBezTo>
                  <a:pt x="92" y="14"/>
                  <a:pt x="97" y="38"/>
                  <a:pt x="92" y="53"/>
                </a:cubicBezTo>
                <a:cubicBezTo>
                  <a:pt x="72" y="112"/>
                  <a:pt x="70" y="145"/>
                  <a:pt x="17" y="180"/>
                </a:cubicBezTo>
                <a:cubicBezTo>
                  <a:pt x="12" y="188"/>
                  <a:pt x="0" y="194"/>
                  <a:pt x="2" y="203"/>
                </a:cubicBezTo>
                <a:cubicBezTo>
                  <a:pt x="8" y="233"/>
                  <a:pt x="30" y="215"/>
                  <a:pt x="40" y="210"/>
                </a:cubicBezTo>
                <a:close/>
              </a:path>
            </a:pathLst>
          </a:custGeom>
          <a:gradFill rotWithShape="0">
            <a:gsLst>
              <a:gs pos="0">
                <a:srgbClr val="2F1800"/>
              </a:gs>
              <a:gs pos="50000">
                <a:srgbClr val="663300"/>
              </a:gs>
              <a:gs pos="100000">
                <a:srgbClr val="2F1800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14400" y="4567238"/>
            <a:ext cx="646113" cy="338137"/>
            <a:chOff x="576" y="2877"/>
            <a:chExt cx="407" cy="213"/>
          </a:xfrm>
        </p:grpSpPr>
        <p:sp>
          <p:nvSpPr>
            <p:cNvPr id="37925" name="AutoShape 15"/>
            <p:cNvSpPr>
              <a:spLocks noChangeArrowheads="1"/>
            </p:cNvSpPr>
            <p:nvPr/>
          </p:nvSpPr>
          <p:spPr bwMode="auto">
            <a:xfrm>
              <a:off x="576" y="2928"/>
              <a:ext cx="96" cy="96"/>
            </a:xfrm>
            <a:prstGeom prst="cube">
              <a:avLst>
                <a:gd name="adj" fmla="val 25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6" name="Text Box 16"/>
            <p:cNvSpPr txBox="1">
              <a:spLocks noChangeArrowheads="1"/>
            </p:cNvSpPr>
            <p:nvPr/>
          </p:nvSpPr>
          <p:spPr bwMode="auto">
            <a:xfrm>
              <a:off x="618" y="2877"/>
              <a:ext cx="36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FFFF99"/>
                  </a:solidFill>
                  <a:latin typeface="Monotype Corsiva" charset="0"/>
                </a:rPr>
                <a:t>Δm</a:t>
              </a:r>
              <a:r>
                <a:rPr lang="en-US" sz="1600" baseline="-25000">
                  <a:solidFill>
                    <a:srgbClr val="FFFF99"/>
                  </a:solidFill>
                  <a:latin typeface="Monotype Corsiva" charset="0"/>
                </a:rPr>
                <a:t>i</a:t>
              </a:r>
              <a:endParaRPr lang="en-US" sz="1600">
                <a:solidFill>
                  <a:srgbClr val="FFFF99"/>
                </a:solidFill>
                <a:latin typeface="Monotype Corsiva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52400" y="4343400"/>
            <a:ext cx="1524000" cy="1524000"/>
            <a:chOff x="96" y="3120"/>
            <a:chExt cx="960" cy="960"/>
          </a:xfrm>
        </p:grpSpPr>
        <p:sp>
          <p:nvSpPr>
            <p:cNvPr id="37923" name="Line 18"/>
            <p:cNvSpPr>
              <a:spLocks noChangeShapeType="1"/>
            </p:cNvSpPr>
            <p:nvPr/>
          </p:nvSpPr>
          <p:spPr bwMode="auto">
            <a:xfrm>
              <a:off x="192" y="3120"/>
              <a:ext cx="0" cy="9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4" name="Line 19"/>
            <p:cNvSpPr>
              <a:spLocks noChangeShapeType="1"/>
            </p:cNvSpPr>
            <p:nvPr/>
          </p:nvSpPr>
          <p:spPr bwMode="auto">
            <a:xfrm rot="5400000">
              <a:off x="576" y="3504"/>
              <a:ext cx="0" cy="9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4724400"/>
            <a:ext cx="685800" cy="990600"/>
            <a:chOff x="192" y="2976"/>
            <a:chExt cx="432" cy="624"/>
          </a:xfrm>
        </p:grpSpPr>
        <p:sp>
          <p:nvSpPr>
            <p:cNvPr id="37921" name="Line 21"/>
            <p:cNvSpPr>
              <a:spLocks noChangeShapeType="1"/>
            </p:cNvSpPr>
            <p:nvPr/>
          </p:nvSpPr>
          <p:spPr bwMode="auto">
            <a:xfrm flipV="1">
              <a:off x="192" y="2976"/>
              <a:ext cx="432" cy="624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2" name="Text Box 22"/>
            <p:cNvSpPr txBox="1">
              <a:spLocks noChangeArrowheads="1"/>
            </p:cNvSpPr>
            <p:nvPr/>
          </p:nvSpPr>
          <p:spPr bwMode="auto">
            <a:xfrm>
              <a:off x="240" y="3072"/>
              <a:ext cx="1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FF3399"/>
                  </a:solidFill>
                  <a:latin typeface="Monotype Corsiva" charset="0"/>
                </a:rPr>
                <a:t>r</a:t>
              </a:r>
              <a:r>
                <a:rPr lang="en-US" sz="2000" baseline="-25000">
                  <a:solidFill>
                    <a:srgbClr val="FF3399"/>
                  </a:solidFill>
                  <a:latin typeface="Monotype Corsiva" charset="0"/>
                </a:rPr>
                <a:t>i</a:t>
              </a:r>
              <a:endParaRPr lang="en-US" sz="2000">
                <a:solidFill>
                  <a:srgbClr val="FF3399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304800" y="4953000"/>
            <a:ext cx="869950" cy="762000"/>
            <a:chOff x="192" y="3120"/>
            <a:chExt cx="548" cy="480"/>
          </a:xfrm>
        </p:grpSpPr>
        <p:sp>
          <p:nvSpPr>
            <p:cNvPr id="37919" name="Line 24"/>
            <p:cNvSpPr>
              <a:spLocks noChangeShapeType="1"/>
            </p:cNvSpPr>
            <p:nvPr/>
          </p:nvSpPr>
          <p:spPr bwMode="auto">
            <a:xfrm flipV="1">
              <a:off x="192" y="3120"/>
              <a:ext cx="528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0" name="Text Box 25"/>
            <p:cNvSpPr txBox="1">
              <a:spLocks noChangeArrowheads="1"/>
            </p:cNvSpPr>
            <p:nvPr/>
          </p:nvSpPr>
          <p:spPr bwMode="auto">
            <a:xfrm>
              <a:off x="435" y="3264"/>
              <a:ext cx="3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Monotype Corsiva" charset="0"/>
                </a:rPr>
                <a:t>r</a:t>
              </a:r>
              <a:r>
                <a:rPr lang="en-US" sz="2000" baseline="-25000">
                  <a:solidFill>
                    <a:srgbClr val="FF0000"/>
                  </a:solidFill>
                  <a:latin typeface="Monotype Corsiva" charset="0"/>
                </a:rPr>
                <a:t>CM</a:t>
              </a:r>
              <a:endParaRPr lang="en-US" sz="2000">
                <a:solidFill>
                  <a:srgbClr val="FF0000"/>
                </a:solidFill>
                <a:latin typeface="Monotype Corsiva" charset="0"/>
              </a:endParaRPr>
            </a:p>
          </p:txBody>
        </p:sp>
      </p:grpSp>
      <p:graphicFrame>
        <p:nvGraphicFramePr>
          <p:cNvPr id="384026" name="Object 8"/>
          <p:cNvGraphicFramePr>
            <a:graphicFrameLocks noChangeAspect="1"/>
          </p:cNvGraphicFramePr>
          <p:nvPr/>
        </p:nvGraphicFramePr>
        <p:xfrm>
          <a:off x="6696075" y="1752600"/>
          <a:ext cx="1609725" cy="1087438"/>
        </p:xfrm>
        <a:graphic>
          <a:graphicData uri="http://schemas.openxmlformats.org/presentationml/2006/ole">
            <p:oleObj spid="_x0000_s543752" name="Equation" r:id="rId9" imgW="901440" imgH="660240" progId="Equation.3">
              <p:embed/>
            </p:oleObj>
          </a:graphicData>
        </a:graphic>
      </p:graphicFrame>
      <p:graphicFrame>
        <p:nvGraphicFramePr>
          <p:cNvPr id="384027" name="Object 9"/>
          <p:cNvGraphicFramePr>
            <a:graphicFrameLocks noChangeAspect="1"/>
          </p:cNvGraphicFramePr>
          <p:nvPr/>
        </p:nvGraphicFramePr>
        <p:xfrm>
          <a:off x="3897313" y="2973388"/>
          <a:ext cx="2389187" cy="379412"/>
        </p:xfrm>
        <a:graphic>
          <a:graphicData uri="http://schemas.openxmlformats.org/presentationml/2006/ole">
            <p:oleObj spid="_x0000_s543753" name="Equation" r:id="rId10" imgW="1358640" imgH="266400" progId="Equation.DSMT4">
              <p:embed/>
            </p:oleObj>
          </a:graphicData>
        </a:graphic>
      </p:graphicFrame>
      <p:graphicFrame>
        <p:nvGraphicFramePr>
          <p:cNvPr id="384028" name="Object 10"/>
          <p:cNvGraphicFramePr>
            <a:graphicFrameLocks noChangeAspect="1"/>
          </p:cNvGraphicFramePr>
          <p:nvPr/>
        </p:nvGraphicFramePr>
        <p:xfrm>
          <a:off x="6294438" y="2903538"/>
          <a:ext cx="2552700" cy="760412"/>
        </p:xfrm>
        <a:graphic>
          <a:graphicData uri="http://schemas.openxmlformats.org/presentationml/2006/ole">
            <p:oleObj spid="_x0000_s543754" name="Equation" r:id="rId11" imgW="2019240" imgH="685800" progId="Equation.DSMT4">
              <p:embed/>
            </p:oleObj>
          </a:graphicData>
        </a:graphic>
      </p:graphicFrame>
      <p:graphicFrame>
        <p:nvGraphicFramePr>
          <p:cNvPr id="384029" name="Object 11"/>
          <p:cNvGraphicFramePr>
            <a:graphicFrameLocks noChangeAspect="1"/>
          </p:cNvGraphicFramePr>
          <p:nvPr/>
        </p:nvGraphicFramePr>
        <p:xfrm>
          <a:off x="3503613" y="3471863"/>
          <a:ext cx="1754187" cy="784225"/>
        </p:xfrm>
        <a:graphic>
          <a:graphicData uri="http://schemas.openxmlformats.org/presentationml/2006/ole">
            <p:oleObj spid="_x0000_s543755" name="Equation" r:id="rId12" imgW="914400" imgH="545760" progId="Equation.DSMT4">
              <p:embed/>
            </p:oleObj>
          </a:graphicData>
        </a:graphic>
      </p:graphicFrame>
      <p:graphicFrame>
        <p:nvGraphicFramePr>
          <p:cNvPr id="384030" name="Object 12"/>
          <p:cNvGraphicFramePr>
            <a:graphicFrameLocks noChangeAspect="1"/>
          </p:cNvGraphicFramePr>
          <p:nvPr/>
        </p:nvGraphicFramePr>
        <p:xfrm>
          <a:off x="5867400" y="4953000"/>
          <a:ext cx="1565275" cy="685800"/>
        </p:xfrm>
        <a:graphic>
          <a:graphicData uri="http://schemas.openxmlformats.org/presentationml/2006/ole">
            <p:oleObj spid="_x0000_s543756" name="Equation" r:id="rId13" imgW="1028520" imgH="520560" progId="Equation.3">
              <p:embed/>
            </p:oleObj>
          </a:graphicData>
        </a:graphic>
      </p:graphicFrame>
      <p:graphicFrame>
        <p:nvGraphicFramePr>
          <p:cNvPr id="384031" name="Object 13"/>
          <p:cNvGraphicFramePr>
            <a:graphicFrameLocks noChangeAspect="1"/>
          </p:cNvGraphicFramePr>
          <p:nvPr/>
        </p:nvGraphicFramePr>
        <p:xfrm>
          <a:off x="7362825" y="5105400"/>
          <a:ext cx="1139825" cy="519113"/>
        </p:xfrm>
        <a:graphic>
          <a:graphicData uri="http://schemas.openxmlformats.org/presentationml/2006/ole">
            <p:oleObj spid="_x0000_s543757" name="Equation" r:id="rId14" imgW="749300" imgH="393700" progId="Equation.DSMT4">
              <p:embed/>
            </p:oleObj>
          </a:graphicData>
        </a:graphic>
      </p:graphicFrame>
      <p:graphicFrame>
        <p:nvGraphicFramePr>
          <p:cNvPr id="384032" name="Object 14"/>
          <p:cNvGraphicFramePr>
            <a:graphicFrameLocks noChangeAspect="1"/>
          </p:cNvGraphicFramePr>
          <p:nvPr/>
        </p:nvGraphicFramePr>
        <p:xfrm>
          <a:off x="1433513" y="1905000"/>
          <a:ext cx="2203450" cy="377825"/>
        </p:xfrm>
        <a:graphic>
          <a:graphicData uri="http://schemas.openxmlformats.org/presentationml/2006/ole">
            <p:oleObj spid="_x0000_s543758" name="Equation" r:id="rId15" imgW="1409400" imgH="228600" progId="Equation.DSMT4">
              <p:embed/>
            </p:oleObj>
          </a:graphicData>
        </a:graphic>
      </p:graphicFrame>
      <p:graphicFrame>
        <p:nvGraphicFramePr>
          <p:cNvPr id="384033" name="Object 15"/>
          <p:cNvGraphicFramePr>
            <a:graphicFrameLocks noChangeAspect="1"/>
          </p:cNvGraphicFramePr>
          <p:nvPr/>
        </p:nvGraphicFramePr>
        <p:xfrm>
          <a:off x="3816350" y="1752600"/>
          <a:ext cx="755650" cy="565150"/>
        </p:xfrm>
        <a:graphic>
          <a:graphicData uri="http://schemas.openxmlformats.org/presentationml/2006/ole">
            <p:oleObj spid="_x0000_s543759" name="Equation" r:id="rId16" imgW="482400" imgH="342720" progId="Equation.DSMT4">
              <p:embed/>
            </p:oleObj>
          </a:graphicData>
        </a:graphic>
      </p:graphicFrame>
      <p:graphicFrame>
        <p:nvGraphicFramePr>
          <p:cNvPr id="384034" name="Object 16"/>
          <p:cNvGraphicFramePr>
            <a:graphicFrameLocks noChangeAspect="1"/>
          </p:cNvGraphicFramePr>
          <p:nvPr/>
        </p:nvGraphicFramePr>
        <p:xfrm>
          <a:off x="3813175" y="1981200"/>
          <a:ext cx="835025" cy="877888"/>
        </p:xfrm>
        <a:graphic>
          <a:graphicData uri="http://schemas.openxmlformats.org/presentationml/2006/ole">
            <p:oleObj spid="_x0000_s543760" name="Equation" r:id="rId17" imgW="533160" imgH="533160" progId="Equation.DSMT4">
              <p:embed/>
            </p:oleObj>
          </a:graphicData>
        </a:graphic>
      </p:graphicFrame>
      <p:graphicFrame>
        <p:nvGraphicFramePr>
          <p:cNvPr id="384035" name="Object 17"/>
          <p:cNvGraphicFramePr>
            <a:graphicFrameLocks noChangeAspect="1"/>
          </p:cNvGraphicFramePr>
          <p:nvPr/>
        </p:nvGraphicFramePr>
        <p:xfrm>
          <a:off x="1295400" y="1955800"/>
          <a:ext cx="2582863" cy="711200"/>
        </p:xfrm>
        <a:graphic>
          <a:graphicData uri="http://schemas.openxmlformats.org/presentationml/2006/ole">
            <p:oleObj spid="_x0000_s543761" name="Equation" r:id="rId18" imgW="1650960" imgH="4316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4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"/>
                                        <p:tgtEl>
                                          <p:spTgt spid="3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8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8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8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84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2" grpId="0" animBg="1"/>
      <p:bldP spid="384004" grpId="0" animBg="1" autoUpdateAnimBg="0"/>
      <p:bldP spid="384005" grpId="0" animBg="1" autoUpdateAnimBg="0"/>
      <p:bldP spid="384008" grpId="0" animBg="1" autoUpdateAnimBg="0"/>
      <p:bldP spid="3840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389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38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15E2E9-573C-2941-9B4A-EDDDC553CCF2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676400"/>
            <a:ext cx="2895600" cy="1447800"/>
            <a:chOff x="336" y="1200"/>
            <a:chExt cx="1824" cy="912"/>
          </a:xfrm>
        </p:grpSpPr>
        <p:sp>
          <p:nvSpPr>
            <p:cNvPr id="38962" name="Line 3"/>
            <p:cNvSpPr>
              <a:spLocks noChangeShapeType="1"/>
            </p:cNvSpPr>
            <p:nvPr/>
          </p:nvSpPr>
          <p:spPr bwMode="auto">
            <a:xfrm rot="5400000" flipV="1">
              <a:off x="1248" y="816"/>
              <a:ext cx="0" cy="18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63" name="Line 4"/>
            <p:cNvSpPr>
              <a:spLocks noChangeShapeType="1"/>
            </p:cNvSpPr>
            <p:nvPr/>
          </p:nvSpPr>
          <p:spPr bwMode="auto">
            <a:xfrm flipV="1">
              <a:off x="528" y="1200"/>
              <a:ext cx="0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94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 9 – 16: CM of a thin rod</a:t>
            </a:r>
            <a:endParaRPr lang="en-US" smtClean="0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4038600" y="1524000"/>
            <a:ext cx="44958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formula for CM of a continuous object is</a:t>
            </a:r>
          </a:p>
        </p:txBody>
      </p:sp>
      <p:graphicFrame>
        <p:nvGraphicFramePr>
          <p:cNvPr id="365575" name="Object 2"/>
          <p:cNvGraphicFramePr>
            <a:graphicFrameLocks noChangeAspect="1"/>
          </p:cNvGraphicFramePr>
          <p:nvPr/>
        </p:nvGraphicFramePr>
        <p:xfrm>
          <a:off x="5480050" y="1981200"/>
          <a:ext cx="2063750" cy="647700"/>
        </p:xfrm>
        <a:graphic>
          <a:graphicData uri="http://schemas.openxmlformats.org/presentationml/2006/ole">
            <p:oleObj spid="_x0000_s544770" name="Equation" r:id="rId3" imgW="1155600" imgH="393480" progId="Equation.3">
              <p:embed/>
            </p:oleObj>
          </a:graphicData>
        </a:graphic>
      </p:graphicFrame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1143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Therefore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38200" y="1638300"/>
            <a:ext cx="2133600" cy="952500"/>
            <a:chOff x="528" y="1032"/>
            <a:chExt cx="1344" cy="600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528" y="1200"/>
              <a:ext cx="1344" cy="432"/>
              <a:chOff x="528" y="1344"/>
              <a:chExt cx="1344" cy="432"/>
            </a:xfrm>
          </p:grpSpPr>
          <p:sp>
            <p:nvSpPr>
              <p:cNvPr id="38959" name="Rectangle 11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344" cy="96"/>
              </a:xfrm>
              <a:prstGeom prst="rect">
                <a:avLst/>
              </a:prstGeom>
              <a:solidFill>
                <a:srgbClr val="66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0" name="Line 12"/>
              <p:cNvSpPr>
                <a:spLocks noChangeShapeType="1"/>
              </p:cNvSpPr>
              <p:nvPr/>
            </p:nvSpPr>
            <p:spPr bwMode="auto">
              <a:xfrm>
                <a:off x="1872" y="134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1" name="Line 13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FF33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958" name="Text Box 14"/>
            <p:cNvSpPr txBox="1">
              <a:spLocks noChangeArrowheads="1"/>
            </p:cNvSpPr>
            <p:nvPr/>
          </p:nvSpPr>
          <p:spPr bwMode="auto">
            <a:xfrm>
              <a:off x="1094" y="1032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Monotype Corsiva" charset="0"/>
                </a:rPr>
                <a:t>L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838200" y="2438400"/>
            <a:ext cx="1700213" cy="781050"/>
            <a:chOff x="528" y="1680"/>
            <a:chExt cx="1071" cy="492"/>
          </a:xfrm>
        </p:grpSpPr>
        <p:sp>
          <p:nvSpPr>
            <p:cNvPr id="38952" name="Line 16"/>
            <p:cNvSpPr>
              <a:spLocks noChangeShapeType="1"/>
            </p:cNvSpPr>
            <p:nvPr/>
          </p:nvSpPr>
          <p:spPr bwMode="auto">
            <a:xfrm>
              <a:off x="1392" y="1728"/>
              <a:ext cx="0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3" name="Rectangle 17"/>
            <p:cNvSpPr>
              <a:spLocks noChangeArrowheads="1"/>
            </p:cNvSpPr>
            <p:nvPr/>
          </p:nvSpPr>
          <p:spPr bwMode="auto">
            <a:xfrm>
              <a:off x="1392" y="1680"/>
              <a:ext cx="96" cy="96"/>
            </a:xfrm>
            <a:prstGeom prst="rect">
              <a:avLst/>
            </a:prstGeom>
            <a:solidFill>
              <a:srgbClr val="FF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4" name="Line 18"/>
            <p:cNvSpPr>
              <a:spLocks noChangeShapeType="1"/>
            </p:cNvSpPr>
            <p:nvPr/>
          </p:nvSpPr>
          <p:spPr bwMode="auto">
            <a:xfrm>
              <a:off x="528" y="1920"/>
              <a:ext cx="864" cy="0"/>
            </a:xfrm>
            <a:prstGeom prst="line">
              <a:avLst/>
            </a:prstGeom>
            <a:noFill/>
            <a:ln w="28575">
              <a:solidFill>
                <a:srgbClr val="FF3399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5" name="Text Box 19"/>
            <p:cNvSpPr txBox="1">
              <a:spLocks noChangeArrowheads="1"/>
            </p:cNvSpPr>
            <p:nvPr/>
          </p:nvSpPr>
          <p:spPr bwMode="auto">
            <a:xfrm>
              <a:off x="864" y="1893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Arial Narrow" charset="0"/>
                </a:rPr>
                <a:t>x</a:t>
              </a:r>
            </a:p>
          </p:txBody>
        </p:sp>
        <p:sp>
          <p:nvSpPr>
            <p:cNvPr id="38956" name="Text Box 20"/>
            <p:cNvSpPr txBox="1">
              <a:spLocks noChangeArrowheads="1"/>
            </p:cNvSpPr>
            <p:nvPr/>
          </p:nvSpPr>
          <p:spPr bwMode="auto">
            <a:xfrm>
              <a:off x="1344" y="1922"/>
              <a:ext cx="2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3399"/>
                  </a:solidFill>
                  <a:latin typeface="Arial Narrow" charset="0"/>
                </a:rPr>
                <a:t>dx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362199" y="2590800"/>
            <a:ext cx="1120775" cy="857250"/>
            <a:chOff x="1488" y="1776"/>
            <a:chExt cx="706" cy="540"/>
          </a:xfrm>
        </p:grpSpPr>
        <p:sp>
          <p:nvSpPr>
            <p:cNvPr id="38950" name="Line 22"/>
            <p:cNvSpPr>
              <a:spLocks noChangeShapeType="1"/>
            </p:cNvSpPr>
            <p:nvPr/>
          </p:nvSpPr>
          <p:spPr bwMode="auto">
            <a:xfrm flipH="1" flipV="1">
              <a:off x="1488" y="1776"/>
              <a:ext cx="240" cy="336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1" name="Text Box 23"/>
            <p:cNvSpPr txBox="1">
              <a:spLocks noChangeArrowheads="1"/>
            </p:cNvSpPr>
            <p:nvPr/>
          </p:nvSpPr>
          <p:spPr bwMode="auto">
            <a:xfrm>
              <a:off x="1488" y="2064"/>
              <a:ext cx="7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rgbClr val="FF3399"/>
                  </a:solidFill>
                  <a:latin typeface="Arial Narrow"/>
                  <a:ea typeface="Lucida Grande" charset="0"/>
                  <a:cs typeface="Arial Narrow"/>
                </a:rPr>
                <a:t>d</a:t>
              </a:r>
              <a:r>
                <a:rPr lang="en-US" sz="2000" dirty="0" smtClean="0">
                  <a:solidFill>
                    <a:srgbClr val="FF3399"/>
                  </a:solidFill>
                  <a:latin typeface="Arial Narrow"/>
                  <a:cs typeface="Arial Narrow"/>
                </a:rPr>
                <a:t>m</a:t>
              </a:r>
              <a:r>
                <a:rPr lang="en-US" sz="2000" dirty="0">
                  <a:solidFill>
                    <a:srgbClr val="FF3399"/>
                  </a:solidFill>
                  <a:latin typeface="Monotype Corsiva" charset="0"/>
                </a:rPr>
                <a:t>=</a:t>
              </a:r>
              <a:r>
                <a:rPr lang="en-US" sz="2000" dirty="0" err="1">
                  <a:solidFill>
                    <a:srgbClr val="FF3399"/>
                  </a:solidFill>
                  <a:latin typeface="Monotype Corsiva" charset="0"/>
                </a:rPr>
                <a:t>λ</a:t>
              </a:r>
              <a:r>
                <a:rPr lang="en-US" sz="2000" dirty="0" err="1">
                  <a:solidFill>
                    <a:srgbClr val="FF3399"/>
                  </a:solidFill>
                  <a:latin typeface="Arial Narrow" charset="0"/>
                </a:rPr>
                <a:t>dx</a:t>
              </a:r>
              <a:endParaRPr lang="en-US" sz="2000" dirty="0">
                <a:solidFill>
                  <a:srgbClr val="FF3399"/>
                </a:solidFill>
                <a:latin typeface="Arial Narrow" charset="0"/>
              </a:endParaRPr>
            </a:p>
          </p:txBody>
        </p:sp>
      </p:grpSp>
      <p:sp>
        <p:nvSpPr>
          <p:cNvPr id="365592" name="Text Box 24"/>
          <p:cNvSpPr txBox="1">
            <a:spLocks noChangeArrowheads="1"/>
          </p:cNvSpPr>
          <p:nvPr/>
        </p:nvSpPr>
        <p:spPr bwMode="auto">
          <a:xfrm>
            <a:off x="3581400" y="2667000"/>
            <a:ext cx="4267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the density of the rod (λ) is constant;</a:t>
            </a:r>
          </a:p>
        </p:txBody>
      </p:sp>
      <p:graphicFrame>
        <p:nvGraphicFramePr>
          <p:cNvPr id="365593" name="Object 3"/>
          <p:cNvGraphicFramePr>
            <a:graphicFrameLocks noChangeAspect="1"/>
          </p:cNvGraphicFramePr>
          <p:nvPr/>
        </p:nvGraphicFramePr>
        <p:xfrm>
          <a:off x="1679575" y="3721100"/>
          <a:ext cx="454025" cy="450850"/>
        </p:xfrm>
        <a:graphic>
          <a:graphicData uri="http://schemas.openxmlformats.org/presentationml/2006/ole">
            <p:oleObj spid="_x0000_s544771" name="Equation" r:id="rId4" imgW="266400" imgH="228600" progId="Equation.3">
              <p:embed/>
            </p:oleObj>
          </a:graphicData>
        </a:graphic>
      </p:graphicFrame>
      <p:sp>
        <p:nvSpPr>
          <p:cNvPr id="365594" name="Text Box 26"/>
          <p:cNvSpPr txBox="1">
            <a:spLocks noChangeArrowheads="1"/>
          </p:cNvSpPr>
          <p:nvPr/>
        </p:nvSpPr>
        <p:spPr bwMode="auto">
          <a:xfrm>
            <a:off x="838200" y="762000"/>
            <a:ext cx="7315200" cy="7302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Show that the center of mass of a rod of mass </a:t>
            </a:r>
            <a:r>
              <a:rPr lang="en-US" sz="2000">
                <a:solidFill>
                  <a:srgbClr val="800000"/>
                </a:solidFill>
                <a:latin typeface="Monotype Corsiva" charset="0"/>
              </a:rPr>
              <a:t>M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 and length </a:t>
            </a:r>
            <a:r>
              <a:rPr lang="en-US" sz="2000">
                <a:solidFill>
                  <a:srgbClr val="800000"/>
                </a:solidFill>
                <a:latin typeface="Monotype Corsiva" charset="0"/>
              </a:rPr>
              <a:t>L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 lies in midway between its ends, assuming the rod has a uniform mass per unit length.</a:t>
            </a:r>
          </a:p>
        </p:txBody>
      </p:sp>
      <p:sp>
        <p:nvSpPr>
          <p:cNvPr id="365595" name="Text Box 27"/>
          <p:cNvSpPr txBox="1">
            <a:spLocks noChangeArrowheads="1"/>
          </p:cNvSpPr>
          <p:nvPr/>
        </p:nvSpPr>
        <p:spPr bwMode="auto">
          <a:xfrm>
            <a:off x="0" y="4495800"/>
            <a:ext cx="9144000" cy="4000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Find the CM when the density of the rod non-uniform but varies linearly as a function of x, λ</a:t>
            </a:r>
            <a:r>
              <a:rPr lang="en-US" sz="2000">
                <a:solidFill>
                  <a:srgbClr val="800000"/>
                </a:solidFill>
                <a:latin typeface="Symbol" charset="2"/>
              </a:rPr>
              <a:t>=α</a:t>
            </a:r>
            <a:r>
              <a:rPr lang="en-US" sz="2000">
                <a:solidFill>
                  <a:srgbClr val="800000"/>
                </a:solidFill>
                <a:latin typeface="Arial Narrow" charset="0"/>
              </a:rPr>
              <a:t>x</a:t>
            </a:r>
          </a:p>
        </p:txBody>
      </p:sp>
      <p:graphicFrame>
        <p:nvGraphicFramePr>
          <p:cNvPr id="365596" name="Object 4"/>
          <p:cNvGraphicFramePr>
            <a:graphicFrameLocks noChangeAspect="1"/>
          </p:cNvGraphicFramePr>
          <p:nvPr/>
        </p:nvGraphicFramePr>
        <p:xfrm>
          <a:off x="3429000" y="5219700"/>
          <a:ext cx="436563" cy="344488"/>
        </p:xfrm>
        <a:graphic>
          <a:graphicData uri="http://schemas.openxmlformats.org/presentationml/2006/ole">
            <p:oleObj spid="_x0000_s544772" name="Equation" r:id="rId5" imgW="266400" imgH="228600" progId="Equation.3">
              <p:embed/>
            </p:oleObj>
          </a:graphicData>
        </a:graphic>
      </p:graphicFrame>
      <p:graphicFrame>
        <p:nvGraphicFramePr>
          <p:cNvPr id="365597" name="Object 5"/>
          <p:cNvGraphicFramePr>
            <a:graphicFrameLocks noChangeAspect="1"/>
          </p:cNvGraphicFramePr>
          <p:nvPr/>
        </p:nvGraphicFramePr>
        <p:xfrm>
          <a:off x="304800" y="5030788"/>
          <a:ext cx="457200" cy="341312"/>
        </p:xfrm>
        <a:graphic>
          <a:graphicData uri="http://schemas.openxmlformats.org/presentationml/2006/ole">
            <p:oleObj spid="_x0000_s544773" name="Equation" r:id="rId6" imgW="203040" imgH="164880" progId="Equation.3">
              <p:embed/>
            </p:oleObj>
          </a:graphicData>
        </a:graphic>
      </p:graphicFrame>
      <p:graphicFrame>
        <p:nvGraphicFramePr>
          <p:cNvPr id="365598" name="Object 6"/>
          <p:cNvGraphicFramePr>
            <a:graphicFrameLocks noChangeAspect="1"/>
          </p:cNvGraphicFramePr>
          <p:nvPr/>
        </p:nvGraphicFramePr>
        <p:xfrm>
          <a:off x="6553200" y="3063875"/>
          <a:ext cx="1192213" cy="374650"/>
        </p:xfrm>
        <a:graphic>
          <a:graphicData uri="http://schemas.openxmlformats.org/presentationml/2006/ole">
            <p:oleObj spid="_x0000_s544774" name="Equation" r:id="rId7" imgW="622080" imgH="177480" progId="Equation.3">
              <p:embed/>
            </p:oleObj>
          </a:graphicData>
        </a:graphic>
      </p:graphicFrame>
      <p:graphicFrame>
        <p:nvGraphicFramePr>
          <p:cNvPr id="365599" name="Object 7"/>
          <p:cNvGraphicFramePr>
            <a:graphicFrameLocks noChangeAspect="1"/>
          </p:cNvGraphicFramePr>
          <p:nvPr/>
        </p:nvGraphicFramePr>
        <p:xfrm>
          <a:off x="7696200" y="2690813"/>
          <a:ext cx="1143000" cy="350837"/>
        </p:xfrm>
        <a:graphic>
          <a:graphicData uri="http://schemas.openxmlformats.org/presentationml/2006/ole">
            <p:oleObj spid="_x0000_s544775" name="Equation" r:id="rId8" imgW="634680" imgH="177480" progId="Equation.3">
              <p:embed/>
            </p:oleObj>
          </a:graphicData>
        </a:graphic>
      </p:graphicFrame>
      <p:sp>
        <p:nvSpPr>
          <p:cNvPr id="365600" name="Text Box 32"/>
          <p:cNvSpPr txBox="1">
            <a:spLocks noChangeArrowheads="1"/>
          </p:cNvSpPr>
          <p:nvPr/>
        </p:nvSpPr>
        <p:spPr bwMode="auto">
          <a:xfrm>
            <a:off x="3581400" y="3048000"/>
            <a:ext cx="3048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mass of a small segment</a:t>
            </a:r>
          </a:p>
        </p:txBody>
      </p:sp>
      <p:graphicFrame>
        <p:nvGraphicFramePr>
          <p:cNvPr id="365601" name="Object 8"/>
          <p:cNvGraphicFramePr>
            <a:graphicFrameLocks noChangeAspect="1"/>
          </p:cNvGraphicFramePr>
          <p:nvPr/>
        </p:nvGraphicFramePr>
        <p:xfrm>
          <a:off x="2133600" y="3622675"/>
          <a:ext cx="1295400" cy="647700"/>
        </p:xfrm>
        <a:graphic>
          <a:graphicData uri="http://schemas.openxmlformats.org/presentationml/2006/ole">
            <p:oleObj spid="_x0000_s544776" name="Equation" r:id="rId9" imgW="914400" imgH="393480" progId="Equation.3">
              <p:embed/>
            </p:oleObj>
          </a:graphicData>
        </a:graphic>
      </p:graphicFrame>
      <p:graphicFrame>
        <p:nvGraphicFramePr>
          <p:cNvPr id="365602" name="Object 9"/>
          <p:cNvGraphicFramePr>
            <a:graphicFrameLocks noChangeAspect="1"/>
          </p:cNvGraphicFramePr>
          <p:nvPr/>
        </p:nvGraphicFramePr>
        <p:xfrm>
          <a:off x="3429000" y="3549650"/>
          <a:ext cx="1420813" cy="793750"/>
        </p:xfrm>
        <a:graphic>
          <a:graphicData uri="http://schemas.openxmlformats.org/presentationml/2006/ole">
            <p:oleObj spid="_x0000_s544777" name="Equation" r:id="rId10" imgW="1002960" imgH="482400" progId="Equation.3">
              <p:embed/>
            </p:oleObj>
          </a:graphicData>
        </a:graphic>
      </p:graphicFrame>
      <p:graphicFrame>
        <p:nvGraphicFramePr>
          <p:cNvPr id="365603" name="Object 10"/>
          <p:cNvGraphicFramePr>
            <a:graphicFrameLocks noChangeAspect="1"/>
          </p:cNvGraphicFramePr>
          <p:nvPr/>
        </p:nvGraphicFramePr>
        <p:xfrm>
          <a:off x="4833938" y="3590925"/>
          <a:ext cx="1185862" cy="711200"/>
        </p:xfrm>
        <a:graphic>
          <a:graphicData uri="http://schemas.openxmlformats.org/presentationml/2006/ole">
            <p:oleObj spid="_x0000_s544778" name="Equation" r:id="rId11" imgW="838080" imgH="431640" progId="Equation.3">
              <p:embed/>
            </p:oleObj>
          </a:graphicData>
        </a:graphic>
      </p:graphicFrame>
      <p:graphicFrame>
        <p:nvGraphicFramePr>
          <p:cNvPr id="365604" name="Object 11"/>
          <p:cNvGraphicFramePr>
            <a:graphicFrameLocks noChangeAspect="1"/>
          </p:cNvGraphicFramePr>
          <p:nvPr/>
        </p:nvGraphicFramePr>
        <p:xfrm>
          <a:off x="6019800" y="3590925"/>
          <a:ext cx="1187450" cy="709613"/>
        </p:xfrm>
        <a:graphic>
          <a:graphicData uri="http://schemas.openxmlformats.org/presentationml/2006/ole">
            <p:oleObj spid="_x0000_s544779" name="Equation" r:id="rId12" imgW="838080" imgH="431640" progId="Equation.3">
              <p:embed/>
            </p:oleObj>
          </a:graphicData>
        </a:graphic>
      </p:graphicFrame>
      <p:graphicFrame>
        <p:nvGraphicFramePr>
          <p:cNvPr id="365605" name="Object 12"/>
          <p:cNvGraphicFramePr>
            <a:graphicFrameLocks noChangeAspect="1"/>
          </p:cNvGraphicFramePr>
          <p:nvPr/>
        </p:nvGraphicFramePr>
        <p:xfrm>
          <a:off x="7224713" y="3622675"/>
          <a:ext cx="395287" cy="647700"/>
        </p:xfrm>
        <a:graphic>
          <a:graphicData uri="http://schemas.openxmlformats.org/presentationml/2006/ole">
            <p:oleObj spid="_x0000_s544780" name="Equation" r:id="rId13" imgW="279360" imgH="393480" progId="Equation.3">
              <p:embed/>
            </p:oleObj>
          </a:graphicData>
        </a:graphic>
      </p:graphicFrame>
      <p:graphicFrame>
        <p:nvGraphicFramePr>
          <p:cNvPr id="365606" name="Object 13"/>
          <p:cNvGraphicFramePr>
            <a:graphicFrameLocks noChangeAspect="1"/>
          </p:cNvGraphicFramePr>
          <p:nvPr/>
        </p:nvGraphicFramePr>
        <p:xfrm>
          <a:off x="762000" y="4953000"/>
          <a:ext cx="1060450" cy="498475"/>
        </p:xfrm>
        <a:graphic>
          <a:graphicData uri="http://schemas.openxmlformats.org/presentationml/2006/ole">
            <p:oleObj spid="_x0000_s544781" name="Equation" r:id="rId14" imgW="647640" imgH="330120" progId="Equation.3">
              <p:embed/>
            </p:oleObj>
          </a:graphicData>
        </a:graphic>
      </p:graphicFrame>
      <p:graphicFrame>
        <p:nvGraphicFramePr>
          <p:cNvPr id="365607" name="Object 14"/>
          <p:cNvGraphicFramePr>
            <a:graphicFrameLocks noChangeAspect="1"/>
          </p:cNvGraphicFramePr>
          <p:nvPr/>
        </p:nvGraphicFramePr>
        <p:xfrm>
          <a:off x="1828800" y="4953000"/>
          <a:ext cx="1163638" cy="498475"/>
        </p:xfrm>
        <a:graphic>
          <a:graphicData uri="http://schemas.openxmlformats.org/presentationml/2006/ole">
            <p:oleObj spid="_x0000_s544782" name="Equation" r:id="rId15" imgW="711000" imgH="330120" progId="Equation.3">
              <p:embed/>
            </p:oleObj>
          </a:graphicData>
        </a:graphic>
      </p:graphicFrame>
      <p:graphicFrame>
        <p:nvGraphicFramePr>
          <p:cNvPr id="365608" name="Object 15"/>
          <p:cNvGraphicFramePr>
            <a:graphicFrameLocks noChangeAspect="1"/>
          </p:cNvGraphicFramePr>
          <p:nvPr/>
        </p:nvGraphicFramePr>
        <p:xfrm>
          <a:off x="747713" y="5486400"/>
          <a:ext cx="1309687" cy="728663"/>
        </p:xfrm>
        <a:graphic>
          <a:graphicData uri="http://schemas.openxmlformats.org/presentationml/2006/ole">
            <p:oleObj spid="_x0000_s544783" name="Equation" r:id="rId16" imgW="799920" imgH="482400" progId="Equation.3">
              <p:embed/>
            </p:oleObj>
          </a:graphicData>
        </a:graphic>
      </p:graphicFrame>
      <p:graphicFrame>
        <p:nvGraphicFramePr>
          <p:cNvPr id="365609" name="Object 16"/>
          <p:cNvGraphicFramePr>
            <a:graphicFrameLocks noChangeAspect="1"/>
          </p:cNvGraphicFramePr>
          <p:nvPr/>
        </p:nvGraphicFramePr>
        <p:xfrm>
          <a:off x="2057400" y="5562600"/>
          <a:ext cx="811213" cy="593725"/>
        </p:xfrm>
        <a:graphic>
          <a:graphicData uri="http://schemas.openxmlformats.org/presentationml/2006/ole">
            <p:oleObj spid="_x0000_s544784" name="Equation" r:id="rId17" imgW="495000" imgH="393480" progId="Equation.3">
              <p:embed/>
            </p:oleObj>
          </a:graphicData>
        </a:graphic>
      </p:graphicFrame>
      <p:graphicFrame>
        <p:nvGraphicFramePr>
          <p:cNvPr id="365610" name="Object 17"/>
          <p:cNvGraphicFramePr>
            <a:graphicFrameLocks noChangeAspect="1"/>
          </p:cNvGraphicFramePr>
          <p:nvPr/>
        </p:nvGraphicFramePr>
        <p:xfrm>
          <a:off x="3900488" y="5095875"/>
          <a:ext cx="1495425" cy="592138"/>
        </p:xfrm>
        <a:graphic>
          <a:graphicData uri="http://schemas.openxmlformats.org/presentationml/2006/ole">
            <p:oleObj spid="_x0000_s544785" name="Equation" r:id="rId18" imgW="914400" imgH="393480" progId="Equation.3">
              <p:embed/>
            </p:oleObj>
          </a:graphicData>
        </a:graphic>
      </p:graphicFrame>
      <p:graphicFrame>
        <p:nvGraphicFramePr>
          <p:cNvPr id="365611" name="Object 18"/>
          <p:cNvGraphicFramePr>
            <a:graphicFrameLocks noChangeAspect="1"/>
          </p:cNvGraphicFramePr>
          <p:nvPr/>
        </p:nvGraphicFramePr>
        <p:xfrm>
          <a:off x="5432425" y="5095875"/>
          <a:ext cx="1598613" cy="593725"/>
        </p:xfrm>
        <a:graphic>
          <a:graphicData uri="http://schemas.openxmlformats.org/presentationml/2006/ole">
            <p:oleObj spid="_x0000_s544786" name="Equation" r:id="rId19" imgW="977760" imgH="393480" progId="Equation.3">
              <p:embed/>
            </p:oleObj>
          </a:graphicData>
        </a:graphic>
      </p:graphicFrame>
      <p:graphicFrame>
        <p:nvGraphicFramePr>
          <p:cNvPr id="365612" name="Object 19"/>
          <p:cNvGraphicFramePr>
            <a:graphicFrameLocks noChangeAspect="1"/>
          </p:cNvGraphicFramePr>
          <p:nvPr/>
        </p:nvGraphicFramePr>
        <p:xfrm>
          <a:off x="7010400" y="5029200"/>
          <a:ext cx="1619250" cy="727075"/>
        </p:xfrm>
        <a:graphic>
          <a:graphicData uri="http://schemas.openxmlformats.org/presentationml/2006/ole">
            <p:oleObj spid="_x0000_s544787" name="Equation" r:id="rId20" imgW="990360" imgH="482400" progId="Equation.3">
              <p:embed/>
            </p:oleObj>
          </a:graphicData>
        </a:graphic>
      </p:graphicFrame>
      <p:graphicFrame>
        <p:nvGraphicFramePr>
          <p:cNvPr id="365613" name="Object 20"/>
          <p:cNvGraphicFramePr>
            <a:graphicFrameLocks noChangeAspect="1"/>
          </p:cNvGraphicFramePr>
          <p:nvPr/>
        </p:nvGraphicFramePr>
        <p:xfrm>
          <a:off x="4419600" y="5715000"/>
          <a:ext cx="1347788" cy="650875"/>
        </p:xfrm>
        <a:graphic>
          <a:graphicData uri="http://schemas.openxmlformats.org/presentationml/2006/ole">
            <p:oleObj spid="_x0000_s544788" name="Equation" r:id="rId21" imgW="825480" imgH="431640" progId="Equation.3">
              <p:embed/>
            </p:oleObj>
          </a:graphicData>
        </a:graphic>
      </p:graphicFrame>
      <p:graphicFrame>
        <p:nvGraphicFramePr>
          <p:cNvPr id="365614" name="Object 21"/>
          <p:cNvGraphicFramePr>
            <a:graphicFrameLocks noChangeAspect="1"/>
          </p:cNvGraphicFramePr>
          <p:nvPr/>
        </p:nvGraphicFramePr>
        <p:xfrm>
          <a:off x="5791200" y="5715000"/>
          <a:ext cx="1368425" cy="650875"/>
        </p:xfrm>
        <a:graphic>
          <a:graphicData uri="http://schemas.openxmlformats.org/presentationml/2006/ole">
            <p:oleObj spid="_x0000_s544789" name="Equation" r:id="rId22" imgW="838080" imgH="431640" progId="Equation.3">
              <p:embed/>
            </p:oleObj>
          </a:graphicData>
        </a:graphic>
      </p:graphicFrame>
      <p:graphicFrame>
        <p:nvGraphicFramePr>
          <p:cNvPr id="365615" name="Object 22"/>
          <p:cNvGraphicFramePr>
            <a:graphicFrameLocks noChangeAspect="1"/>
          </p:cNvGraphicFramePr>
          <p:nvPr/>
        </p:nvGraphicFramePr>
        <p:xfrm>
          <a:off x="7162800" y="5743575"/>
          <a:ext cx="601663" cy="593725"/>
        </p:xfrm>
        <a:graphic>
          <a:graphicData uri="http://schemas.openxmlformats.org/presentationml/2006/ole">
            <p:oleObj spid="_x0000_s544790" name="Equation" r:id="rId23" imgW="368280" imgH="393480" progId="Equation.3">
              <p:embed/>
            </p:oleObj>
          </a:graphicData>
        </a:graphic>
      </p:graphicFrame>
      <p:graphicFrame>
        <p:nvGraphicFramePr>
          <p:cNvPr id="365616" name="Object 23"/>
          <p:cNvGraphicFramePr>
            <a:graphicFrameLocks noChangeAspect="1"/>
          </p:cNvGraphicFramePr>
          <p:nvPr/>
        </p:nvGraphicFramePr>
        <p:xfrm>
          <a:off x="3983038" y="5867400"/>
          <a:ext cx="436562" cy="344488"/>
        </p:xfrm>
        <a:graphic>
          <a:graphicData uri="http://schemas.openxmlformats.org/presentationml/2006/ole">
            <p:oleObj spid="_x0000_s544791" name="Equation" r:id="rId24" imgW="2664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36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5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5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5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6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6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6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6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6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 build="p" autoUpdateAnimBg="0"/>
      <p:bldP spid="365576" grpId="0" build="p" autoUpdateAnimBg="0"/>
      <p:bldP spid="365592" grpId="0" build="p" autoUpdateAnimBg="0"/>
      <p:bldP spid="365594" grpId="0" animBg="1" autoUpdateAnimBg="0"/>
      <p:bldP spid="365595" grpId="0" animBg="1" autoUpdateAnimBg="0"/>
      <p:bldP spid="36560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4E773F-D092-6C4D-8EFB-7765E82DFB8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382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Reading Assignment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CH9.10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Quiz #3 tomorrow, Wednesday, June 29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Beginning of the class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Covers CH8.1 through CH9.9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Planetarium Show extra credit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Must obtain the signature of the “Star Instructor” AFTER watching the show on the ticket stub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Tape one side of the ticket stubs on a sheet of paper with your name on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Submit it on the last class Thursday, July 7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Late submissions will not be accepted!!!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151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Summer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3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Valid Planetarium Shows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410200"/>
          </a:xfrm>
        </p:spPr>
        <p:txBody>
          <a:bodyPr/>
          <a:lstStyle/>
          <a:p>
            <a:r>
              <a:rPr lang="en-US" dirty="0" smtClean="0"/>
              <a:t>Regular shows</a:t>
            </a:r>
          </a:p>
          <a:p>
            <a:pPr lvl="1"/>
            <a:r>
              <a:rPr lang="en-US" dirty="0" smtClean="0"/>
              <a:t>TX star gazing; </a:t>
            </a:r>
            <a:r>
              <a:rPr lang="en-US" dirty="0" err="1" smtClean="0"/>
              <a:t>Nanocam</a:t>
            </a:r>
            <a:r>
              <a:rPr lang="en-US" dirty="0" smtClean="0"/>
              <a:t>; Ice Worlds</a:t>
            </a:r>
          </a:p>
          <a:p>
            <a:r>
              <a:rPr lang="en-US" dirty="0" smtClean="0"/>
              <a:t>Private shows for a group of 15 or more</a:t>
            </a:r>
          </a:p>
          <a:p>
            <a:pPr lvl="1"/>
            <a:r>
              <a:rPr lang="en-US" dirty="0" smtClean="0"/>
              <a:t>Bad Astronomy; Black Holes; IBEX; Magnificent Sun</a:t>
            </a:r>
          </a:p>
          <a:p>
            <a:pPr lvl="1"/>
            <a:r>
              <a:rPr lang="en-US" dirty="0" smtClean="0"/>
              <a:t>Microcosm; Stars of the Pharaohs; Time Space</a:t>
            </a:r>
          </a:p>
          <a:p>
            <a:pPr lvl="1"/>
            <a:r>
              <a:rPr lang="en-US" dirty="0" smtClean="0"/>
              <a:t>Two Small Pieces of Glass; SOFIA</a:t>
            </a:r>
          </a:p>
          <a:p>
            <a:pPr lvl="1"/>
            <a:r>
              <a:rPr lang="en-US" dirty="0" smtClean="0"/>
              <a:t>Violent Universe; Wonders of the Universe</a:t>
            </a:r>
          </a:p>
          <a:p>
            <a:r>
              <a:rPr lang="en-US" dirty="0" smtClean="0"/>
              <a:t>Please watch the show and obtain the signature on the back of the ticket stub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굴림" charset="-127"/>
              <a:cs typeface="굴림" charset="-127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319C4-F8E2-B442-A4C3-363C524F0D14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r>
              <a:rPr lang="en-US" altLang="ko-KR" sz="4000" dirty="0" smtClean="0">
                <a:ea typeface="굴림" charset="-127"/>
                <a:cs typeface="굴림" charset="-127"/>
              </a:rPr>
              <a:t>Extra-Credit Special Project</a:t>
            </a:r>
            <a:endParaRPr lang="en-US" sz="4000" dirty="0" smtClean="0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r>
              <a:rPr lang="en-US" altLang="ko-KR" sz="2800" dirty="0">
                <a:ea typeface="굴림" charset="-127"/>
                <a:cs typeface="굴림" charset="-127"/>
              </a:rPr>
              <a:t>Derive the formula for the final velocity of two objects which underwent an elastic collision as a function of known quantities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1</a:t>
            </a:r>
            <a:r>
              <a:rPr lang="en-US" altLang="ko-KR" sz="2800" dirty="0">
                <a:ea typeface="굴림" charset="-127"/>
                <a:cs typeface="굴림" charset="-127"/>
              </a:rPr>
              <a:t>,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2</a:t>
            </a:r>
            <a:r>
              <a:rPr lang="en-US" altLang="ko-KR" sz="2800" dirty="0">
                <a:ea typeface="굴림" charset="-127"/>
                <a:cs typeface="굴림" charset="-127"/>
              </a:rPr>
              <a:t>, v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01</a:t>
            </a:r>
            <a:r>
              <a:rPr lang="en-US" altLang="ko-KR" sz="2800" dirty="0">
                <a:ea typeface="굴림" charset="-127"/>
                <a:cs typeface="굴림" charset="-127"/>
              </a:rPr>
              <a:t> and v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02</a:t>
            </a:r>
            <a:r>
              <a:rPr lang="en-US" altLang="ko-KR" sz="2800" dirty="0">
                <a:ea typeface="굴림" charset="-127"/>
                <a:cs typeface="굴림" charset="-127"/>
              </a:rPr>
              <a:t> in page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8 </a:t>
            </a:r>
            <a:r>
              <a:rPr lang="en-US" altLang="ko-KR" sz="2800" dirty="0">
                <a:ea typeface="굴림" charset="-127"/>
                <a:cs typeface="굴림" charset="-127"/>
              </a:rPr>
              <a:t>of this lecture note in a far greater detail than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in the </a:t>
            </a:r>
            <a:r>
              <a:rPr lang="en-US" altLang="ko-KR" sz="2800" dirty="0">
                <a:ea typeface="굴림" charset="-127"/>
                <a:cs typeface="굴림" charset="-127"/>
              </a:rPr>
              <a:t>note.</a:t>
            </a:r>
          </a:p>
          <a:p>
            <a:pPr lvl="1"/>
            <a:r>
              <a:rPr lang="en-US" altLang="ko-KR" sz="2400" dirty="0">
                <a:ea typeface="굴림" charset="-127"/>
                <a:cs typeface="굴림" charset="-127"/>
              </a:rPr>
              <a:t>20 points extra credit</a:t>
            </a:r>
          </a:p>
          <a:p>
            <a:r>
              <a:rPr lang="en-US" altLang="ko-KR" sz="2800" dirty="0">
                <a:ea typeface="굴림" charset="-127"/>
                <a:cs typeface="굴림" charset="-127"/>
              </a:rPr>
              <a:t>Show mathematically what happens to the final velocities if 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1</a:t>
            </a:r>
            <a:r>
              <a:rPr lang="en-US" altLang="ko-KR" sz="2800" dirty="0">
                <a:ea typeface="굴림" charset="-127"/>
                <a:cs typeface="굴림" charset="-127"/>
              </a:rPr>
              <a:t>=m</a:t>
            </a:r>
            <a:r>
              <a:rPr lang="en-US" altLang="ko-KR" sz="2800" baseline="-25000" dirty="0">
                <a:ea typeface="굴림" charset="-127"/>
                <a:cs typeface="굴림" charset="-127"/>
              </a:rPr>
              <a:t>2</a:t>
            </a:r>
            <a:r>
              <a:rPr lang="en-US" altLang="ko-KR" sz="2800" dirty="0">
                <a:ea typeface="굴림" charset="-127"/>
                <a:cs typeface="굴림" charset="-127"/>
              </a:rPr>
              <a:t> and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explain in detail </a:t>
            </a:r>
            <a:r>
              <a:rPr lang="en-US" altLang="ko-KR" sz="2800" dirty="0">
                <a:ea typeface="굴림" charset="-127"/>
                <a:cs typeface="굴림" charset="-127"/>
              </a:rPr>
              <a:t>in words the resulting motion.</a:t>
            </a:r>
          </a:p>
          <a:p>
            <a:pPr lvl="1"/>
            <a:r>
              <a:rPr lang="en-US" altLang="ko-KR" sz="2400" dirty="0">
                <a:ea typeface="굴림" charset="-127"/>
                <a:cs typeface="굴림" charset="-127"/>
              </a:rPr>
              <a:t>5 point extra credit</a:t>
            </a:r>
            <a:endParaRPr lang="en-US" altLang="ko-KR" sz="2400" dirty="0" smtClean="0">
              <a:ea typeface="굴림" charset="-127"/>
              <a:cs typeface="굴림" charset="-127"/>
            </a:endParaRPr>
          </a:p>
          <a:p>
            <a:r>
              <a:rPr lang="en-US" altLang="ko-KR" sz="2800" dirty="0" smtClean="0">
                <a:ea typeface="굴림" charset="-127"/>
                <a:cs typeface="굴림" charset="-127"/>
              </a:rPr>
              <a:t>NO Credit will be given if the process is too close to the note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!</a:t>
            </a:r>
            <a:endParaRPr lang="en-US" altLang="ko-KR" sz="2800" dirty="0" smtClean="0">
              <a:ea typeface="굴림" charset="-127"/>
              <a:cs typeface="굴림" charset="-127"/>
            </a:endParaRPr>
          </a:p>
          <a:p>
            <a:r>
              <a:rPr lang="en-US" altLang="ko-KR" sz="2800" dirty="0" smtClean="0">
                <a:ea typeface="굴림" charset="-127"/>
                <a:cs typeface="굴림" charset="-127"/>
              </a:rPr>
              <a:t>Due</a:t>
            </a:r>
            <a:r>
              <a:rPr lang="en-US" altLang="ko-KR" sz="2800" dirty="0">
                <a:ea typeface="굴림" charset="-127"/>
                <a:cs typeface="굴림" charset="-127"/>
              </a:rPr>
              <a:t>: Start of the class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Tuesday</a:t>
            </a:r>
            <a:r>
              <a:rPr lang="en-US" altLang="ko-KR" sz="2800" dirty="0">
                <a:ea typeface="굴림" charset="-127"/>
                <a:cs typeface="굴림" charset="-127"/>
              </a:rPr>
              <a:t>,</a:t>
            </a:r>
            <a:r>
              <a:rPr lang="en-US" altLang="ko-KR" sz="2800" dirty="0" smtClean="0">
                <a:ea typeface="굴림" charset="-127"/>
                <a:cs typeface="굴림" charset="-127"/>
              </a:rPr>
              <a:t> July 5 </a:t>
            </a:r>
            <a:endParaRPr lang="en-US" altLang="ko-KR" sz="2800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 smtClean="0"/>
              <a:t>Extra Credit: Two Dimensional Collisions</a:t>
            </a:r>
            <a:endParaRPr lang="en-US" smtClean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8001000" cy="41433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Proton #1 with a speed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5.0x10</a:t>
            </a:r>
            <a:r>
              <a:rPr lang="en-US" sz="2800" baseline="30000" dirty="0" smtClean="0">
                <a:solidFill>
                  <a:srgbClr val="800000"/>
                </a:solidFill>
                <a:latin typeface="Arial Narrow" charset="0"/>
              </a:rPr>
              <a:t>6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>
                <a:solidFill>
                  <a:srgbClr val="800000"/>
                </a:solidFill>
                <a:latin typeface="Arial Narrow" charset="0"/>
              </a:rPr>
              <a:t>m/s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 collides elastically with proton #2 initially at rest.  After the collision, proton #1 moves at an angle of 37</a:t>
            </a:r>
            <a:r>
              <a:rPr lang="en-US" sz="2800" baseline="30000" dirty="0">
                <a:solidFill>
                  <a:srgbClr val="800000"/>
                </a:solidFill>
                <a:latin typeface="Arial Narrow" charset="0"/>
              </a:rPr>
              <a:t>o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 to the horizontal axis and proton #2 deflects at an angle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to the same axis.  Find the final speeds of the two protons and the scattering angle of proton #2,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  <a:latin typeface="Symbol" charset="2"/>
              </a:rPr>
              <a:t>φ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.  </a:t>
            </a: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This must be done in much more detail than the book or on page 13 of this lecture note.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10 points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solidFill>
                  <a:srgbClr val="800000"/>
                </a:solidFill>
                <a:latin typeface="Arial Narrow" charset="0"/>
              </a:rPr>
              <a:t>Due beginning of the class</a:t>
            </a:r>
            <a:r>
              <a:rPr lang="en-US" sz="2800" dirty="0" smtClean="0">
                <a:solidFill>
                  <a:srgbClr val="800000"/>
                </a:solidFill>
                <a:latin typeface="Arial Narrow" charset="0"/>
              </a:rPr>
              <a:t> Wednesday, July 6</a:t>
            </a:r>
            <a:endParaRPr lang="en-US" sz="2800" dirty="0">
              <a:solidFill>
                <a:srgbClr val="800000"/>
              </a:solidFill>
              <a:latin typeface="Arial Narro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28,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8E3F-76BC-5D49-9282-EEB4A17A3D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1443-001, Summer 2011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235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35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DA9D8A-8F3C-EB40-969B-06BA993342C7}" type="slidenum">
              <a:rPr lang="en-US"/>
              <a:pPr/>
              <a:t>6</a:t>
            </a:fld>
            <a:endParaRPr lang="en-US"/>
          </a:p>
        </p:txBody>
      </p:sp>
      <p:sp>
        <p:nvSpPr>
          <p:cNvPr id="23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838200"/>
          </a:xfrm>
        </p:spPr>
        <p:txBody>
          <a:bodyPr/>
          <a:lstStyle/>
          <a:p>
            <a:r>
              <a:rPr lang="en-US"/>
              <a:t>Collisions 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36576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Consider a case of a collision between a proton on a helium ion. </a:t>
            </a:r>
            <a:endParaRPr lang="en-US" sz="22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4114800" y="1600200"/>
            <a:ext cx="4876800" cy="1431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The collisions of these ions never involve physical contact because the electromagnetic repulsive force between these two become great as they get closer causing a collision.</a:t>
            </a:r>
          </a:p>
        </p:txBody>
      </p:sp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8534400" cy="790575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Generalized collisions must cover not only the physical contact but also the collisions without physical contact such as that of electromagnetic ones on a microscopic scale.</a:t>
            </a:r>
          </a:p>
        </p:txBody>
      </p:sp>
      <p:graphicFrame>
        <p:nvGraphicFramePr>
          <p:cNvPr id="354310" name="Object 2"/>
          <p:cNvGraphicFramePr>
            <a:graphicFrameLocks noChangeAspect="1"/>
          </p:cNvGraphicFramePr>
          <p:nvPr/>
        </p:nvGraphicFramePr>
        <p:xfrm>
          <a:off x="7388225" y="3243263"/>
          <a:ext cx="1281113" cy="566737"/>
        </p:xfrm>
        <a:graphic>
          <a:graphicData uri="http://schemas.openxmlformats.org/presentationml/2006/ole">
            <p:oleObj spid="_x0000_s529410" name="Equation" r:id="rId3" imgW="698400" imgH="253800" progId="Equation.DSMT4">
              <p:embed/>
            </p:oleObj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3457575"/>
            <a:ext cx="2093913" cy="457200"/>
            <a:chOff x="288" y="2253"/>
            <a:chExt cx="1319" cy="288"/>
          </a:xfrm>
        </p:grpSpPr>
        <p:sp>
          <p:nvSpPr>
            <p:cNvPr id="23587" name="Line 8"/>
            <p:cNvSpPr>
              <a:spLocks noChangeShapeType="1"/>
            </p:cNvSpPr>
            <p:nvPr/>
          </p:nvSpPr>
          <p:spPr bwMode="auto">
            <a:xfrm>
              <a:off x="288" y="2400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Text Box 9"/>
            <p:cNvSpPr txBox="1">
              <a:spLocks noChangeArrowheads="1"/>
            </p:cNvSpPr>
            <p:nvPr/>
          </p:nvSpPr>
          <p:spPr bwMode="auto">
            <a:xfrm>
              <a:off x="1430" y="2253"/>
              <a:ext cx="1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t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800" y="2743200"/>
            <a:ext cx="381000" cy="1905000"/>
            <a:chOff x="192" y="1728"/>
            <a:chExt cx="240" cy="1200"/>
          </a:xfrm>
        </p:grpSpPr>
        <p:sp>
          <p:nvSpPr>
            <p:cNvPr id="23585" name="Line 11"/>
            <p:cNvSpPr>
              <a:spLocks noChangeShapeType="1"/>
            </p:cNvSpPr>
            <p:nvPr/>
          </p:nvSpPr>
          <p:spPr bwMode="auto">
            <a:xfrm rot="-5400000">
              <a:off x="-144" y="2352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6" name="Text Box 12"/>
            <p:cNvSpPr txBox="1">
              <a:spLocks noChangeArrowheads="1"/>
            </p:cNvSpPr>
            <p:nvPr/>
          </p:nvSpPr>
          <p:spPr bwMode="auto">
            <a:xfrm>
              <a:off x="192" y="1728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Monotype Corsiva" charset="0"/>
                </a:rPr>
                <a:t>F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2895600"/>
            <a:ext cx="1163638" cy="846138"/>
            <a:chOff x="528" y="1899"/>
            <a:chExt cx="733" cy="533"/>
          </a:xfrm>
        </p:grpSpPr>
        <p:sp>
          <p:nvSpPr>
            <p:cNvPr id="23583" name="Freeform 14"/>
            <p:cNvSpPr>
              <a:spLocks/>
            </p:cNvSpPr>
            <p:nvPr/>
          </p:nvSpPr>
          <p:spPr bwMode="auto">
            <a:xfrm>
              <a:off x="528" y="1920"/>
              <a:ext cx="672" cy="512"/>
            </a:xfrm>
            <a:custGeom>
              <a:avLst/>
              <a:gdLst>
                <a:gd name="T0" fmla="*/ 0 w 672"/>
                <a:gd name="T1" fmla="*/ 480 h 512"/>
                <a:gd name="T2" fmla="*/ 96 w 672"/>
                <a:gd name="T3" fmla="*/ 432 h 512"/>
                <a:gd name="T4" fmla="*/ 336 w 672"/>
                <a:gd name="T5" fmla="*/ 0 h 512"/>
                <a:gd name="T6" fmla="*/ 576 w 672"/>
                <a:gd name="T7" fmla="*/ 432 h 512"/>
                <a:gd name="T8" fmla="*/ 672 w 672"/>
                <a:gd name="T9" fmla="*/ 480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12"/>
                <a:gd name="T17" fmla="*/ 672 w 672"/>
                <a:gd name="T18" fmla="*/ 512 h 5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12">
                  <a:moveTo>
                    <a:pt x="0" y="480"/>
                  </a:moveTo>
                  <a:cubicBezTo>
                    <a:pt x="20" y="496"/>
                    <a:pt x="40" y="512"/>
                    <a:pt x="96" y="432"/>
                  </a:cubicBezTo>
                  <a:cubicBezTo>
                    <a:pt x="152" y="352"/>
                    <a:pt x="256" y="0"/>
                    <a:pt x="336" y="0"/>
                  </a:cubicBezTo>
                  <a:cubicBezTo>
                    <a:pt x="416" y="0"/>
                    <a:pt x="520" y="352"/>
                    <a:pt x="576" y="432"/>
                  </a:cubicBezTo>
                  <a:cubicBezTo>
                    <a:pt x="632" y="512"/>
                    <a:pt x="652" y="496"/>
                    <a:pt x="672" y="48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4" name="Text Box 15"/>
            <p:cNvSpPr txBox="1">
              <a:spLocks noChangeArrowheads="1"/>
            </p:cNvSpPr>
            <p:nvPr/>
          </p:nvSpPr>
          <p:spPr bwMode="auto">
            <a:xfrm>
              <a:off x="960" y="1899"/>
              <a:ext cx="3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12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838200" y="3716338"/>
            <a:ext cx="1239838" cy="812800"/>
            <a:chOff x="528" y="2416"/>
            <a:chExt cx="781" cy="512"/>
          </a:xfrm>
        </p:grpSpPr>
        <p:sp>
          <p:nvSpPr>
            <p:cNvPr id="23581" name="Freeform 17"/>
            <p:cNvSpPr>
              <a:spLocks/>
            </p:cNvSpPr>
            <p:nvPr/>
          </p:nvSpPr>
          <p:spPr bwMode="auto">
            <a:xfrm flipV="1">
              <a:off x="528" y="2416"/>
              <a:ext cx="672" cy="512"/>
            </a:xfrm>
            <a:custGeom>
              <a:avLst/>
              <a:gdLst>
                <a:gd name="T0" fmla="*/ 0 w 672"/>
                <a:gd name="T1" fmla="*/ 480 h 512"/>
                <a:gd name="T2" fmla="*/ 96 w 672"/>
                <a:gd name="T3" fmla="*/ 432 h 512"/>
                <a:gd name="T4" fmla="*/ 336 w 672"/>
                <a:gd name="T5" fmla="*/ 0 h 512"/>
                <a:gd name="T6" fmla="*/ 576 w 672"/>
                <a:gd name="T7" fmla="*/ 432 h 512"/>
                <a:gd name="T8" fmla="*/ 672 w 672"/>
                <a:gd name="T9" fmla="*/ 480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12"/>
                <a:gd name="T17" fmla="*/ 672 w 672"/>
                <a:gd name="T18" fmla="*/ 512 h 5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12">
                  <a:moveTo>
                    <a:pt x="0" y="480"/>
                  </a:moveTo>
                  <a:cubicBezTo>
                    <a:pt x="20" y="496"/>
                    <a:pt x="40" y="512"/>
                    <a:pt x="96" y="432"/>
                  </a:cubicBezTo>
                  <a:cubicBezTo>
                    <a:pt x="152" y="352"/>
                    <a:pt x="256" y="0"/>
                    <a:pt x="336" y="0"/>
                  </a:cubicBezTo>
                  <a:cubicBezTo>
                    <a:pt x="416" y="0"/>
                    <a:pt x="520" y="352"/>
                    <a:pt x="576" y="432"/>
                  </a:cubicBezTo>
                  <a:cubicBezTo>
                    <a:pt x="632" y="512"/>
                    <a:pt x="652" y="496"/>
                    <a:pt x="672" y="48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2" name="Text Box 18"/>
            <p:cNvSpPr txBox="1">
              <a:spLocks noChangeArrowheads="1"/>
            </p:cNvSpPr>
            <p:nvPr/>
          </p:nvSpPr>
          <p:spPr bwMode="auto">
            <a:xfrm>
              <a:off x="1008" y="2582"/>
              <a:ext cx="3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="1" baseline="-25000">
                  <a:solidFill>
                    <a:schemeClr val="accent2"/>
                  </a:solidFill>
                  <a:latin typeface="Monotype Corsiva" charset="0"/>
                </a:rPr>
                <a:t>21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2667000" y="3052763"/>
            <a:ext cx="4267200" cy="10350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Assuming no external forces, the force exerted on particle 1 by particle 2, </a:t>
            </a: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F</a:t>
            </a:r>
            <a:r>
              <a:rPr lang="en-US" sz="2000" b="1" baseline="-25000">
                <a:solidFill>
                  <a:srgbClr val="FF0000"/>
                </a:solidFill>
                <a:latin typeface="Monotype Corsiva" charset="0"/>
              </a:rPr>
              <a:t>21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, changes the momentum of particle 1 by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2667000" y="4148138"/>
            <a:ext cx="34290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Likewise for particle 2 by particle 1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354325" name="Object 3"/>
          <p:cNvGraphicFramePr>
            <a:graphicFrameLocks noChangeAspect="1"/>
          </p:cNvGraphicFramePr>
          <p:nvPr/>
        </p:nvGraphicFramePr>
        <p:xfrm>
          <a:off x="7407275" y="4129088"/>
          <a:ext cx="1300163" cy="565150"/>
        </p:xfrm>
        <a:graphic>
          <a:graphicData uri="http://schemas.openxmlformats.org/presentationml/2006/ole">
            <p:oleObj spid="_x0000_s529411" name="Equation" r:id="rId4" imgW="711000" imgH="253800" progId="Equation.DSMT4">
              <p:embed/>
            </p:oleObj>
          </a:graphicData>
        </a:graphic>
      </p:graphicFrame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228600" y="4876800"/>
            <a:ext cx="3276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Using Newton’s 3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rd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 law we obtain 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354327" name="Text Box 23"/>
          <p:cNvSpPr txBox="1">
            <a:spLocks noChangeArrowheads="1"/>
          </p:cNvSpPr>
          <p:nvPr/>
        </p:nvSpPr>
        <p:spPr bwMode="auto">
          <a:xfrm>
            <a:off x="228600" y="5486400"/>
            <a:ext cx="45720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So the momentum change of the system in a collision is 0, and the momentum is conserved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354328" name="Object 4"/>
          <p:cNvGraphicFramePr>
            <a:graphicFrameLocks noChangeAspect="1"/>
          </p:cNvGraphicFramePr>
          <p:nvPr/>
        </p:nvGraphicFramePr>
        <p:xfrm>
          <a:off x="3971925" y="4781550"/>
          <a:ext cx="454025" cy="536575"/>
        </p:xfrm>
        <a:graphic>
          <a:graphicData uri="http://schemas.openxmlformats.org/presentationml/2006/ole">
            <p:oleObj spid="_x0000_s529412" name="Equation" r:id="rId5" imgW="292100" imgH="292100" progId="Equation.DSMT4">
              <p:embed/>
            </p:oleObj>
          </a:graphicData>
        </a:graphic>
      </p:graphicFrame>
      <p:graphicFrame>
        <p:nvGraphicFramePr>
          <p:cNvPr id="354329" name="Object 5"/>
          <p:cNvGraphicFramePr>
            <a:graphicFrameLocks noChangeAspect="1"/>
          </p:cNvGraphicFramePr>
          <p:nvPr/>
        </p:nvGraphicFramePr>
        <p:xfrm>
          <a:off x="5257800" y="5318125"/>
          <a:ext cx="585788" cy="549275"/>
        </p:xfrm>
        <a:graphic>
          <a:graphicData uri="http://schemas.openxmlformats.org/presentationml/2006/ole">
            <p:oleObj spid="_x0000_s529413" name="Equation" r:id="rId6" imgW="241300" imgH="279400" progId="Equation.DSMT4">
              <p:embed/>
            </p:oleObj>
          </a:graphicData>
        </a:graphic>
      </p:graphicFrame>
      <p:graphicFrame>
        <p:nvGraphicFramePr>
          <p:cNvPr id="354330" name="Object 6"/>
          <p:cNvGraphicFramePr>
            <a:graphicFrameLocks noChangeAspect="1"/>
          </p:cNvGraphicFramePr>
          <p:nvPr/>
        </p:nvGraphicFramePr>
        <p:xfrm>
          <a:off x="4529138" y="4867275"/>
          <a:ext cx="728662" cy="466725"/>
        </p:xfrm>
        <a:graphic>
          <a:graphicData uri="http://schemas.openxmlformats.org/presentationml/2006/ole">
            <p:oleObj spid="_x0000_s529414" name="Equation" r:id="rId7" imgW="469800" imgH="253800" progId="Equation.DSMT4">
              <p:embed/>
            </p:oleObj>
          </a:graphicData>
        </a:graphic>
      </p:graphicFrame>
      <p:graphicFrame>
        <p:nvGraphicFramePr>
          <p:cNvPr id="354331" name="Object 7"/>
          <p:cNvGraphicFramePr>
            <a:graphicFrameLocks noChangeAspect="1"/>
          </p:cNvGraphicFramePr>
          <p:nvPr/>
        </p:nvGraphicFramePr>
        <p:xfrm>
          <a:off x="5334000" y="4867275"/>
          <a:ext cx="868363" cy="466725"/>
        </p:xfrm>
        <a:graphic>
          <a:graphicData uri="http://schemas.openxmlformats.org/presentationml/2006/ole">
            <p:oleObj spid="_x0000_s529415" name="Equation" r:id="rId8" imgW="558720" imgH="253800" progId="Equation.DSMT4">
              <p:embed/>
            </p:oleObj>
          </a:graphicData>
        </a:graphic>
      </p:graphicFrame>
      <p:graphicFrame>
        <p:nvGraphicFramePr>
          <p:cNvPr id="354332" name="Object 8"/>
          <p:cNvGraphicFramePr>
            <a:graphicFrameLocks noChangeAspect="1"/>
          </p:cNvGraphicFramePr>
          <p:nvPr/>
        </p:nvGraphicFramePr>
        <p:xfrm>
          <a:off x="6238875" y="4778375"/>
          <a:ext cx="768350" cy="534988"/>
        </p:xfrm>
        <a:graphic>
          <a:graphicData uri="http://schemas.openxmlformats.org/presentationml/2006/ole">
            <p:oleObj spid="_x0000_s529416" name="Equation" r:id="rId9" imgW="495300" imgH="292100" progId="Equation.DSMT4">
              <p:embed/>
            </p:oleObj>
          </a:graphicData>
        </a:graphic>
      </p:graphicFrame>
      <p:graphicFrame>
        <p:nvGraphicFramePr>
          <p:cNvPr id="354333" name="Object 9"/>
          <p:cNvGraphicFramePr>
            <a:graphicFrameLocks noChangeAspect="1"/>
          </p:cNvGraphicFramePr>
          <p:nvPr/>
        </p:nvGraphicFramePr>
        <p:xfrm>
          <a:off x="5837238" y="5299075"/>
          <a:ext cx="1630362" cy="577850"/>
        </p:xfrm>
        <a:graphic>
          <a:graphicData uri="http://schemas.openxmlformats.org/presentationml/2006/ole">
            <p:oleObj spid="_x0000_s529417" name="Equation" r:id="rId10" imgW="800100" imgH="292100" progId="Equation.DSMT4">
              <p:embed/>
            </p:oleObj>
          </a:graphicData>
        </a:graphic>
      </p:graphicFrame>
      <p:graphicFrame>
        <p:nvGraphicFramePr>
          <p:cNvPr id="354334" name="Object 10"/>
          <p:cNvGraphicFramePr>
            <a:graphicFrameLocks noChangeAspect="1"/>
          </p:cNvGraphicFramePr>
          <p:nvPr/>
        </p:nvGraphicFramePr>
        <p:xfrm>
          <a:off x="5268913" y="5784850"/>
          <a:ext cx="730250" cy="568325"/>
        </p:xfrm>
        <a:graphic>
          <a:graphicData uri="http://schemas.openxmlformats.org/presentationml/2006/ole">
            <p:oleObj spid="_x0000_s529418" name="Equation" r:id="rId11" imgW="381000" imgH="304800" progId="Equation.DSMT4">
              <p:embed/>
            </p:oleObj>
          </a:graphicData>
        </a:graphic>
      </p:graphicFrame>
      <p:graphicFrame>
        <p:nvGraphicFramePr>
          <p:cNvPr id="354335" name="Object 11"/>
          <p:cNvGraphicFramePr>
            <a:graphicFrameLocks noChangeAspect="1"/>
          </p:cNvGraphicFramePr>
          <p:nvPr/>
        </p:nvGraphicFramePr>
        <p:xfrm>
          <a:off x="6076950" y="5799138"/>
          <a:ext cx="1108075" cy="544512"/>
        </p:xfrm>
        <a:graphic>
          <a:graphicData uri="http://schemas.openxmlformats.org/presentationml/2006/ole">
            <p:oleObj spid="_x0000_s529419" name="Equation" r:id="rId12" imgW="609600" imgH="292100" progId="Equation.DSMT4">
              <p:embed/>
            </p:oleObj>
          </a:graphicData>
        </a:graphic>
      </p:graphicFrame>
      <p:graphicFrame>
        <p:nvGraphicFramePr>
          <p:cNvPr id="354336" name="Object 12"/>
          <p:cNvGraphicFramePr>
            <a:graphicFrameLocks noChangeAspect="1"/>
          </p:cNvGraphicFramePr>
          <p:nvPr/>
        </p:nvGraphicFramePr>
        <p:xfrm>
          <a:off x="7391400" y="5870575"/>
          <a:ext cx="1579563" cy="377825"/>
        </p:xfrm>
        <a:graphic>
          <a:graphicData uri="http://schemas.openxmlformats.org/presentationml/2006/ole">
            <p:oleObj spid="_x0000_s529420" name="Equation" r:id="rId13" imgW="672840" imgH="164880" progId="Equation.3">
              <p:embed/>
            </p:oleObj>
          </a:graphicData>
        </a:graphic>
      </p:graphicFrame>
      <p:graphicFrame>
        <p:nvGraphicFramePr>
          <p:cNvPr id="354337" name="Object 13"/>
          <p:cNvGraphicFramePr>
            <a:graphicFrameLocks noChangeAspect="1"/>
          </p:cNvGraphicFramePr>
          <p:nvPr/>
        </p:nvGraphicFramePr>
        <p:xfrm>
          <a:off x="7508875" y="5438775"/>
          <a:ext cx="492125" cy="352425"/>
        </p:xfrm>
        <a:graphic>
          <a:graphicData uri="http://schemas.openxmlformats.org/presentationml/2006/ole">
            <p:oleObj spid="_x0000_s529421" name="Equation" r:id="rId14" imgW="24120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54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54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54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5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5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animBg="1" autoUpdateAnimBg="0"/>
      <p:bldP spid="354308" grpId="0" build="p" autoUpdateAnimBg="0"/>
      <p:bldP spid="354309" grpId="0" animBg="1" autoUpdateAnimBg="0"/>
      <p:bldP spid="354323" grpId="0" animBg="1" autoUpdateAnimBg="0"/>
      <p:bldP spid="354324" grpId="0" animBg="1" autoUpdateAnimBg="0"/>
      <p:bldP spid="354326" grpId="0" animBg="1" autoUpdateAnimBg="0"/>
      <p:bldP spid="35432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66AA7E-CB77-0540-95D9-C9FE75B28BEF}" type="slidenum">
              <a:rPr lang="en-US"/>
              <a:pPr/>
              <a:t>7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838200"/>
          </a:xfrm>
        </p:spPr>
        <p:txBody>
          <a:bodyPr/>
          <a:lstStyle/>
          <a:p>
            <a:r>
              <a:rPr lang="en-US" sz="4000"/>
              <a:t>Elastic and Inelastic Collisions </a:t>
            </a:r>
          </a:p>
        </p:txBody>
      </p:sp>
      <p:sp>
        <p:nvSpPr>
          <p:cNvPr id="727043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153400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Collisions are classified as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elastic or inelastic</a:t>
            </a: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 based on whether the</a:t>
            </a:r>
            <a:r>
              <a:rPr lang="en-US" sz="2200" dirty="0" smtClean="0">
                <a:solidFill>
                  <a:schemeClr val="accent2"/>
                </a:solidFill>
                <a:latin typeface="Monotype Corsiva" charset="0"/>
              </a:rPr>
              <a:t> total </a:t>
            </a:r>
            <a:r>
              <a:rPr lang="en-US" sz="2200" b="1" u="sng" dirty="0" smtClean="0">
                <a:solidFill>
                  <a:srgbClr val="A50021"/>
                </a:solidFill>
                <a:latin typeface="Monotype Corsiva" charset="0"/>
              </a:rPr>
              <a:t>kinetic </a:t>
            </a:r>
            <a:r>
              <a:rPr lang="en-US" sz="2200" b="1" u="sng" dirty="0">
                <a:solidFill>
                  <a:srgbClr val="A50021"/>
                </a:solidFill>
                <a:latin typeface="Monotype Corsiva" charset="0"/>
              </a:rPr>
              <a:t>energy is conserved, meaning whether it is the same</a:t>
            </a:r>
            <a:r>
              <a:rPr lang="en-US" sz="2200" dirty="0">
                <a:solidFill>
                  <a:schemeClr val="accent2"/>
                </a:solidFill>
                <a:latin typeface="Monotype Corsiva" charset="0"/>
              </a:rPr>
              <a:t> before and after the collision.</a:t>
            </a: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2209800" y="2133600"/>
            <a:ext cx="6172200" cy="76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 collision in which </a:t>
            </a:r>
            <a:r>
              <a:rPr lang="en-US" sz="2200" b="1" u="sng">
                <a:solidFill>
                  <a:srgbClr val="0000FF"/>
                </a:solidFill>
                <a:latin typeface="Monotype Corsiva" charset="0"/>
              </a:rPr>
              <a:t>the total kinetic energy and momentum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are the same before and after the collision.  </a:t>
            </a:r>
          </a:p>
        </p:txBody>
      </p:sp>
      <p:sp>
        <p:nvSpPr>
          <p:cNvPr id="727045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153400" cy="455613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Momentum is conserved in any collisions as long as external forces are negligible.</a:t>
            </a:r>
          </a:p>
        </p:txBody>
      </p:sp>
      <p:sp>
        <p:nvSpPr>
          <p:cNvPr id="727046" name="Text Box 6"/>
          <p:cNvSpPr txBox="1">
            <a:spLocks noChangeArrowheads="1"/>
          </p:cNvSpPr>
          <p:nvPr/>
        </p:nvSpPr>
        <p:spPr bwMode="auto">
          <a:xfrm>
            <a:off x="762000" y="2133600"/>
            <a:ext cx="10668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Elastic Collision</a:t>
            </a:r>
          </a:p>
        </p:txBody>
      </p:sp>
      <p:sp>
        <p:nvSpPr>
          <p:cNvPr id="727047" name="Text Box 7"/>
          <p:cNvSpPr txBox="1">
            <a:spLocks noChangeArrowheads="1"/>
          </p:cNvSpPr>
          <p:nvPr/>
        </p:nvSpPr>
        <p:spPr bwMode="auto">
          <a:xfrm>
            <a:off x="762000" y="3810000"/>
            <a:ext cx="60198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Two types of inelastic collisions:Perfectly inelastic and inelastic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  <p:sp>
        <p:nvSpPr>
          <p:cNvPr id="727048" name="Text Box 8"/>
          <p:cNvSpPr txBox="1">
            <a:spLocks noChangeArrowheads="1"/>
          </p:cNvSpPr>
          <p:nvPr/>
        </p:nvSpPr>
        <p:spPr bwMode="auto">
          <a:xfrm>
            <a:off x="685800" y="4267200"/>
            <a:ext cx="7239000" cy="830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Perfectly Inelastic: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Two objects stick together after the collision, moving together with the same velocity.</a:t>
            </a:r>
            <a:endParaRPr lang="en-US" b="1">
              <a:solidFill>
                <a:srgbClr val="003300"/>
              </a:solidFill>
              <a:latin typeface="Monotype Corsiva" charset="0"/>
            </a:endParaRPr>
          </a:p>
        </p:txBody>
      </p:sp>
      <p:sp>
        <p:nvSpPr>
          <p:cNvPr id="727049" name="Text Box 9"/>
          <p:cNvSpPr txBox="1">
            <a:spLocks noChangeArrowheads="1"/>
          </p:cNvSpPr>
          <p:nvPr/>
        </p:nvSpPr>
        <p:spPr bwMode="auto">
          <a:xfrm>
            <a:off x="685800" y="4953000"/>
            <a:ext cx="78486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Inelastic: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Colliding objects do not stick together after the collision but some kinetic energy is lost.</a:t>
            </a:r>
            <a:endParaRPr lang="en-US" b="1">
              <a:solidFill>
                <a:srgbClr val="003300"/>
              </a:solidFill>
              <a:latin typeface="Monotype Corsiva" charset="0"/>
            </a:endParaRPr>
          </a:p>
        </p:txBody>
      </p:sp>
      <p:sp>
        <p:nvSpPr>
          <p:cNvPr id="727050" name="Text Box 10"/>
          <p:cNvSpPr txBox="1">
            <a:spLocks noChangeArrowheads="1"/>
          </p:cNvSpPr>
          <p:nvPr/>
        </p:nvSpPr>
        <p:spPr bwMode="auto">
          <a:xfrm>
            <a:off x="762000" y="2971800"/>
            <a:ext cx="1066800" cy="7302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Inelastic Collision</a:t>
            </a:r>
          </a:p>
        </p:txBody>
      </p:sp>
      <p:sp>
        <p:nvSpPr>
          <p:cNvPr id="727051" name="Text Box 11"/>
          <p:cNvSpPr txBox="1">
            <a:spLocks noChangeArrowheads="1"/>
          </p:cNvSpPr>
          <p:nvPr/>
        </p:nvSpPr>
        <p:spPr bwMode="auto">
          <a:xfrm>
            <a:off x="2209800" y="2971800"/>
            <a:ext cx="6172200" cy="769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 collision in which </a:t>
            </a:r>
            <a:r>
              <a:rPr lang="en-US" sz="2200" b="1" u="sng">
                <a:solidFill>
                  <a:srgbClr val="0000FF"/>
                </a:solidFill>
                <a:latin typeface="Monotype Corsiva" charset="0"/>
              </a:rPr>
              <a:t>the momentum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is the same before and after the collision but not the total kinetic energy .</a:t>
            </a:r>
          </a:p>
        </p:txBody>
      </p:sp>
      <p:sp>
        <p:nvSpPr>
          <p:cNvPr id="727052" name="Text Box 12"/>
          <p:cNvSpPr txBox="1">
            <a:spLocks noChangeArrowheads="1"/>
          </p:cNvSpPr>
          <p:nvPr/>
        </p:nvSpPr>
        <p:spPr bwMode="auto">
          <a:xfrm>
            <a:off x="457200" y="5746750"/>
            <a:ext cx="84582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Note: Momentum is constant in all collisions but kinetic energy is only in elastic collisions.  </a:t>
            </a:r>
            <a:endParaRPr lang="en-US" sz="2000" b="1">
              <a:solidFill>
                <a:srgbClr val="FF0000"/>
              </a:solidFill>
              <a:latin typeface="Monotype Corsiv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7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 autoUpdateAnimBg="0"/>
      <p:bldP spid="727044" grpId="0" build="p" autoUpdateAnimBg="0"/>
      <p:bldP spid="727045" grpId="0" animBg="1" autoUpdateAnimBg="0"/>
      <p:bldP spid="727046" grpId="0" animBg="1" autoUpdateAnimBg="0"/>
      <p:bldP spid="727047" grpId="0" animBg="1" autoUpdateAnimBg="0"/>
      <p:bldP spid="727048" grpId="0" build="p" autoUpdateAnimBg="0"/>
      <p:bldP spid="727049" grpId="0" build="p" autoUpdateAnimBg="0"/>
      <p:bldP spid="727050" grpId="0" animBg="1" autoUpdateAnimBg="0"/>
      <p:bldP spid="727051" grpId="0" build="p" autoUpdateAnimBg="0"/>
      <p:bldP spid="72705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172200"/>
            <a:ext cx="2209800" cy="457200"/>
          </a:xfrm>
          <a:noFill/>
        </p:spPr>
        <p:txBody>
          <a:bodyPr/>
          <a:lstStyle/>
          <a:p>
            <a:r>
              <a:rPr lang="en-US" smtClean="0"/>
              <a:t>Tuesday, June 28, 2011</a:t>
            </a:r>
            <a:endParaRPr lang="en-US" altLang="ko-KR" smtClean="0">
              <a:ea typeface="Gulim" pitchFamily="34" charset="-127"/>
              <a:cs typeface="Gulim" pitchFamily="34" charset="-127"/>
            </a:endParaRPr>
          </a:p>
        </p:txBody>
      </p:sp>
      <p:sp>
        <p:nvSpPr>
          <p:cNvPr id="256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56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  <a:noFill/>
        </p:spPr>
        <p:txBody>
          <a:bodyPr/>
          <a:lstStyle/>
          <a:p>
            <a:fld id="{7C975970-0E9E-6246-8F96-9045BB85DA4D}" type="slidenum">
              <a:rPr lang="en-US"/>
              <a:pPr/>
              <a:t>8</a:t>
            </a:fld>
            <a:endParaRPr lang="en-US"/>
          </a:p>
        </p:txBody>
      </p:sp>
      <p:sp>
        <p:nvSpPr>
          <p:cNvPr id="256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609600"/>
          </a:xfrm>
        </p:spPr>
        <p:txBody>
          <a:bodyPr/>
          <a:lstStyle/>
          <a:p>
            <a:r>
              <a:rPr lang="en-US" sz="3600"/>
              <a:t>Elastic and Perfectly Inelastic Collisions </a:t>
            </a:r>
          </a:p>
        </p:txBody>
      </p:sp>
      <p:sp>
        <p:nvSpPr>
          <p:cNvPr id="728067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5410200" cy="1570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In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perfectly inelastic collisions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, the objects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stick together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 after the collision, moving together.  Momentum is conserved in this collision, so the final velocity of the stuck system is</a:t>
            </a:r>
          </a:p>
        </p:txBody>
      </p:sp>
      <p:sp>
        <p:nvSpPr>
          <p:cNvPr id="728068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2895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How about elastic collisions?</a:t>
            </a:r>
          </a:p>
        </p:txBody>
      </p:sp>
      <p:graphicFrame>
        <p:nvGraphicFramePr>
          <p:cNvPr id="728069" name="Object 2"/>
          <p:cNvGraphicFramePr>
            <a:graphicFrameLocks noChangeAspect="1"/>
          </p:cNvGraphicFramePr>
          <p:nvPr/>
        </p:nvGraphicFramePr>
        <p:xfrm>
          <a:off x="5954713" y="827088"/>
          <a:ext cx="1381125" cy="466725"/>
        </p:xfrm>
        <a:graphic>
          <a:graphicData uri="http://schemas.openxmlformats.org/presentationml/2006/ole">
            <p:oleObj spid="_x0000_s531458" name="Equation" r:id="rId3" imgW="799920" imgH="266400" progId="Equation.DSMT4">
              <p:embed/>
            </p:oleObj>
          </a:graphicData>
        </a:graphic>
      </p:graphicFrame>
      <p:sp>
        <p:nvSpPr>
          <p:cNvPr id="728070" name="Text Box 6"/>
          <p:cNvSpPr txBox="1">
            <a:spLocks noChangeArrowheads="1"/>
          </p:cNvSpPr>
          <p:nvPr/>
        </p:nvSpPr>
        <p:spPr bwMode="auto">
          <a:xfrm>
            <a:off x="381000" y="2895600"/>
            <a:ext cx="3810000" cy="2282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In elastic collisions, both the momentum and the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kinetic energy are conserved.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  Therefore, the final speeds in an elastic collision can be obtained in terms of initial speeds as </a:t>
            </a:r>
          </a:p>
        </p:txBody>
      </p:sp>
      <p:graphicFrame>
        <p:nvGraphicFramePr>
          <p:cNvPr id="728071" name="Object 3"/>
          <p:cNvGraphicFramePr>
            <a:graphicFrameLocks noChangeAspect="1"/>
          </p:cNvGraphicFramePr>
          <p:nvPr/>
        </p:nvGraphicFramePr>
        <p:xfrm>
          <a:off x="4567238" y="2319338"/>
          <a:ext cx="1398587" cy="501650"/>
        </p:xfrm>
        <a:graphic>
          <a:graphicData uri="http://schemas.openxmlformats.org/presentationml/2006/ole">
            <p:oleObj spid="_x0000_s531459" name="Equation" r:id="rId4" imgW="799920" imgH="266400" progId="Equation.DSMT4">
              <p:embed/>
            </p:oleObj>
          </a:graphicData>
        </a:graphic>
      </p:graphicFrame>
      <p:graphicFrame>
        <p:nvGraphicFramePr>
          <p:cNvPr id="728072" name="Object 4"/>
          <p:cNvGraphicFramePr>
            <a:graphicFrameLocks noChangeAspect="1"/>
          </p:cNvGraphicFramePr>
          <p:nvPr/>
        </p:nvGraphicFramePr>
        <p:xfrm>
          <a:off x="4495800" y="3657600"/>
          <a:ext cx="1182688" cy="392113"/>
        </p:xfrm>
        <a:graphic>
          <a:graphicData uri="http://schemas.openxmlformats.org/presentationml/2006/ole">
            <p:oleObj spid="_x0000_s531460" name="Equation" r:id="rId5" imgW="736560" imgH="253800" progId="Equation.3">
              <p:embed/>
            </p:oleObj>
          </a:graphicData>
        </a:graphic>
      </p:graphicFrame>
      <p:graphicFrame>
        <p:nvGraphicFramePr>
          <p:cNvPr id="728073" name="Object 5"/>
          <p:cNvGraphicFramePr>
            <a:graphicFrameLocks noChangeAspect="1"/>
          </p:cNvGraphicFramePr>
          <p:nvPr/>
        </p:nvGraphicFramePr>
        <p:xfrm>
          <a:off x="6550025" y="4616450"/>
          <a:ext cx="2446338" cy="477838"/>
        </p:xfrm>
        <a:graphic>
          <a:graphicData uri="http://schemas.openxmlformats.org/presentationml/2006/ole">
            <p:oleObj spid="_x0000_s531461" name="Equation" r:id="rId6" imgW="1739900" imgH="279400" progId="Equation.DSMT4">
              <p:embed/>
            </p:oleObj>
          </a:graphicData>
        </a:graphic>
      </p:graphicFrame>
      <p:graphicFrame>
        <p:nvGraphicFramePr>
          <p:cNvPr id="728074" name="Object 6"/>
          <p:cNvGraphicFramePr>
            <a:graphicFrameLocks noChangeAspect="1"/>
          </p:cNvGraphicFramePr>
          <p:nvPr/>
        </p:nvGraphicFramePr>
        <p:xfrm>
          <a:off x="974725" y="5276850"/>
          <a:ext cx="3487738" cy="742950"/>
        </p:xfrm>
        <a:graphic>
          <a:graphicData uri="http://schemas.openxmlformats.org/presentationml/2006/ole">
            <p:oleObj spid="_x0000_s531462" name="Equation" r:id="rId7" imgW="2171700" imgH="482600" progId="Equation.DSMT4">
              <p:embed/>
            </p:oleObj>
          </a:graphicData>
        </a:graphic>
      </p:graphicFrame>
      <p:graphicFrame>
        <p:nvGraphicFramePr>
          <p:cNvPr id="728075" name="Object 7"/>
          <p:cNvGraphicFramePr>
            <a:graphicFrameLocks noChangeAspect="1"/>
          </p:cNvGraphicFramePr>
          <p:nvPr/>
        </p:nvGraphicFramePr>
        <p:xfrm>
          <a:off x="7402513" y="827088"/>
          <a:ext cx="1492250" cy="466725"/>
        </p:xfrm>
        <a:graphic>
          <a:graphicData uri="http://schemas.openxmlformats.org/presentationml/2006/ole">
            <p:oleObj spid="_x0000_s531463" name="Equation" r:id="rId8" imgW="863280" imgH="266400" progId="Equation.DSMT4">
              <p:embed/>
            </p:oleObj>
          </a:graphicData>
        </a:graphic>
      </p:graphicFrame>
      <p:graphicFrame>
        <p:nvGraphicFramePr>
          <p:cNvPr id="728076" name="Object 8"/>
          <p:cNvGraphicFramePr>
            <a:graphicFrameLocks noChangeAspect="1"/>
          </p:cNvGraphicFramePr>
          <p:nvPr/>
        </p:nvGraphicFramePr>
        <p:xfrm>
          <a:off x="5951538" y="1365250"/>
          <a:ext cx="2108200" cy="844550"/>
        </p:xfrm>
        <a:graphic>
          <a:graphicData uri="http://schemas.openxmlformats.org/presentationml/2006/ole">
            <p:oleObj spid="_x0000_s531464" name="Equation" r:id="rId9" imgW="1155600" imgH="482400" progId="Equation.DSMT4">
              <p:embed/>
            </p:oleObj>
          </a:graphicData>
        </a:graphic>
      </p:graphicFrame>
      <p:graphicFrame>
        <p:nvGraphicFramePr>
          <p:cNvPr id="728077" name="Object 9"/>
          <p:cNvGraphicFramePr>
            <a:graphicFrameLocks noChangeAspect="1"/>
          </p:cNvGraphicFramePr>
          <p:nvPr/>
        </p:nvGraphicFramePr>
        <p:xfrm>
          <a:off x="6015038" y="2317750"/>
          <a:ext cx="1604962" cy="501650"/>
        </p:xfrm>
        <a:graphic>
          <a:graphicData uri="http://schemas.openxmlformats.org/presentationml/2006/ole">
            <p:oleObj spid="_x0000_s531465" name="Equation" r:id="rId10" imgW="1002960" imgH="266400" progId="Equation.DSMT4">
              <p:embed/>
            </p:oleObj>
          </a:graphicData>
        </a:graphic>
      </p:graphicFrame>
      <p:graphicFrame>
        <p:nvGraphicFramePr>
          <p:cNvPr id="728078" name="Object 10"/>
          <p:cNvGraphicFramePr>
            <a:graphicFrameLocks noChangeAspect="1"/>
          </p:cNvGraphicFramePr>
          <p:nvPr/>
        </p:nvGraphicFramePr>
        <p:xfrm>
          <a:off x="4572000" y="2841625"/>
          <a:ext cx="1638300" cy="641350"/>
        </p:xfrm>
        <a:graphic>
          <a:graphicData uri="http://schemas.openxmlformats.org/presentationml/2006/ole">
            <p:oleObj spid="_x0000_s531466" name="Equation" r:id="rId11" imgW="1015920" imgH="393480" progId="Equation.3">
              <p:embed/>
            </p:oleObj>
          </a:graphicData>
        </a:graphic>
      </p:graphicFrame>
      <p:graphicFrame>
        <p:nvGraphicFramePr>
          <p:cNvPr id="728079" name="Object 11"/>
          <p:cNvGraphicFramePr>
            <a:graphicFrameLocks noChangeAspect="1"/>
          </p:cNvGraphicFramePr>
          <p:nvPr/>
        </p:nvGraphicFramePr>
        <p:xfrm>
          <a:off x="6284913" y="2841625"/>
          <a:ext cx="1944687" cy="641350"/>
        </p:xfrm>
        <a:graphic>
          <a:graphicData uri="http://schemas.openxmlformats.org/presentationml/2006/ole">
            <p:oleObj spid="_x0000_s531467" name="Equation" r:id="rId12" imgW="1206360" imgH="393480" progId="Equation.3">
              <p:embed/>
            </p:oleObj>
          </a:graphicData>
        </a:graphic>
      </p:graphicFrame>
      <p:graphicFrame>
        <p:nvGraphicFramePr>
          <p:cNvPr id="728080" name="Object 12"/>
          <p:cNvGraphicFramePr>
            <a:graphicFrameLocks noChangeAspect="1"/>
          </p:cNvGraphicFramePr>
          <p:nvPr/>
        </p:nvGraphicFramePr>
        <p:xfrm>
          <a:off x="5715000" y="3657600"/>
          <a:ext cx="1447800" cy="390525"/>
        </p:xfrm>
        <a:graphic>
          <a:graphicData uri="http://schemas.openxmlformats.org/presentationml/2006/ole">
            <p:oleObj spid="_x0000_s531468" name="Equation" r:id="rId13" imgW="901440" imgH="253800" progId="Equation.3">
              <p:embed/>
            </p:oleObj>
          </a:graphicData>
        </a:graphic>
      </p:graphicFrame>
      <p:graphicFrame>
        <p:nvGraphicFramePr>
          <p:cNvPr id="728081" name="Object 13"/>
          <p:cNvGraphicFramePr>
            <a:graphicFrameLocks noChangeAspect="1"/>
          </p:cNvGraphicFramePr>
          <p:nvPr/>
        </p:nvGraphicFramePr>
        <p:xfrm>
          <a:off x="4414838" y="4087813"/>
          <a:ext cx="2222500" cy="430212"/>
        </p:xfrm>
        <a:graphic>
          <a:graphicData uri="http://schemas.openxmlformats.org/presentationml/2006/ole">
            <p:oleObj spid="_x0000_s531469" name="Equation" r:id="rId14" imgW="1384300" imgH="279400" progId="Equation.DSMT4">
              <p:embed/>
            </p:oleObj>
          </a:graphicData>
        </a:graphic>
      </p:graphicFrame>
      <p:graphicFrame>
        <p:nvGraphicFramePr>
          <p:cNvPr id="728082" name="Object 14"/>
          <p:cNvGraphicFramePr>
            <a:graphicFrameLocks noChangeAspect="1"/>
          </p:cNvGraphicFramePr>
          <p:nvPr/>
        </p:nvGraphicFramePr>
        <p:xfrm>
          <a:off x="6616700" y="4086225"/>
          <a:ext cx="2527300" cy="430213"/>
        </p:xfrm>
        <a:graphic>
          <a:graphicData uri="http://schemas.openxmlformats.org/presentationml/2006/ole">
            <p:oleObj spid="_x0000_s531470" name="Equation" r:id="rId15" imgW="1574800" imgH="279400" progId="Equation.DSMT4">
              <p:embed/>
            </p:oleObj>
          </a:graphicData>
        </a:graphic>
      </p:graphicFrame>
      <p:sp>
        <p:nvSpPr>
          <p:cNvPr id="728083" name="AutoShape 19"/>
          <p:cNvSpPr>
            <a:spLocks noChangeArrowheads="1"/>
          </p:cNvSpPr>
          <p:nvPr/>
        </p:nvSpPr>
        <p:spPr bwMode="auto">
          <a:xfrm>
            <a:off x="4191000" y="4572000"/>
            <a:ext cx="2286000" cy="609600"/>
          </a:xfrm>
          <a:prstGeom prst="homePlate">
            <a:avLst>
              <a:gd name="adj" fmla="val 93750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0000"/>
                </a:solidFill>
                <a:latin typeface="Arial Narrow" charset="0"/>
              </a:rPr>
              <a:t>From momentum 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Arial Narrow" charset="0"/>
              </a:rPr>
              <a:t>conservation above</a:t>
            </a:r>
          </a:p>
        </p:txBody>
      </p:sp>
      <p:graphicFrame>
        <p:nvGraphicFramePr>
          <p:cNvPr id="728084" name="Object 15"/>
          <p:cNvGraphicFramePr>
            <a:graphicFrameLocks noChangeAspect="1"/>
          </p:cNvGraphicFramePr>
          <p:nvPr/>
        </p:nvGraphicFramePr>
        <p:xfrm>
          <a:off x="4568825" y="5276850"/>
          <a:ext cx="3508375" cy="742950"/>
        </p:xfrm>
        <a:graphic>
          <a:graphicData uri="http://schemas.openxmlformats.org/presentationml/2006/ole">
            <p:oleObj spid="_x0000_s531471" name="Equation" r:id="rId16" imgW="2184400" imgH="482600" progId="Equation.DSMT4">
              <p:embed/>
            </p:oleObj>
          </a:graphicData>
        </a:graphic>
      </p:graphicFrame>
      <p:sp>
        <p:nvSpPr>
          <p:cNvPr id="728085" name="Text Box 21"/>
          <p:cNvSpPr txBox="1">
            <a:spLocks noChangeArrowheads="1"/>
          </p:cNvSpPr>
          <p:nvPr/>
        </p:nvSpPr>
        <p:spPr bwMode="auto">
          <a:xfrm>
            <a:off x="2057400" y="6096000"/>
            <a:ext cx="4800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What happens when the two masses are the same?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2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2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2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2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2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067" grpId="0" build="p" autoUpdateAnimBg="0"/>
      <p:bldP spid="728068" grpId="0" animBg="1" autoUpdateAnimBg="0"/>
      <p:bldP spid="728070" grpId="0" build="p" autoUpdateAnimBg="0"/>
      <p:bldP spid="728083" grpId="0" animBg="1" autoUpdateAnimBg="0"/>
      <p:bldP spid="72808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Tuesday, June 28, 2011</a:t>
            </a:r>
          </a:p>
        </p:txBody>
      </p:sp>
      <p:sp>
        <p:nvSpPr>
          <p:cNvPr id="266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Summer 2011 Dr. Jaehoon Yu</a:t>
            </a:r>
          </a:p>
        </p:txBody>
      </p:sp>
      <p:sp>
        <p:nvSpPr>
          <p:cNvPr id="266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F1A0D-6799-3041-A6D6-F8AB7F91E05A}" type="slidenum">
              <a:rPr lang="en-US"/>
              <a:pPr/>
              <a:t>9</a:t>
            </a:fld>
            <a:endParaRPr lang="en-US"/>
          </a:p>
        </p:txBody>
      </p:sp>
      <p:sp>
        <p:nvSpPr>
          <p:cNvPr id="266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/>
              <a:t>Example for Collisions</a:t>
            </a:r>
            <a:endParaRPr lang="en-US"/>
          </a:p>
        </p:txBody>
      </p:sp>
      <p:sp>
        <p:nvSpPr>
          <p:cNvPr id="35737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10350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800000"/>
                </a:solidFill>
                <a:latin typeface="Arial Narrow" charset="0"/>
              </a:rPr>
              <a:t>A car of mass 1800kg stopped  at a traffic light is rear-ended by a 900kg car, and the two become entangled.  If the lighter car was moving at 20.0m/s before the collision what is the velocity of the entangled cars after the collision?</a:t>
            </a:r>
          </a:p>
        </p:txBody>
      </p:sp>
      <p:graphicFrame>
        <p:nvGraphicFramePr>
          <p:cNvPr id="357380" name="Object 2"/>
          <p:cNvGraphicFramePr>
            <a:graphicFrameLocks noChangeAspect="1"/>
          </p:cNvGraphicFramePr>
          <p:nvPr/>
        </p:nvGraphicFramePr>
        <p:xfrm>
          <a:off x="3975100" y="2235200"/>
          <a:ext cx="347663" cy="490538"/>
        </p:xfrm>
        <a:graphic>
          <a:graphicData uri="http://schemas.openxmlformats.org/presentationml/2006/ole">
            <p:oleObj spid="_x0000_s532482" name="Equation" r:id="rId3" imgW="165100" imgH="241300" progId="Equation.DSMT4">
              <p:embed/>
            </p:oleObj>
          </a:graphicData>
        </a:graphic>
      </p:graphicFrame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3314700" y="1828800"/>
            <a:ext cx="4762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 momenta before and after the collision are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228600" y="5334000"/>
            <a:ext cx="3657600" cy="915988"/>
          </a:xfrm>
          <a:prstGeom prst="rect">
            <a:avLst/>
          </a:prstGeom>
          <a:solidFill>
            <a:srgbClr val="CCFFFF"/>
          </a:solidFill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What can we learn from these equations on the direction and magnitude of the velocity before and after the collision?</a:t>
            </a:r>
          </a:p>
        </p:txBody>
      </p:sp>
      <p:pic>
        <p:nvPicPr>
          <p:cNvPr id="357383" name="Picture 7" descr="bd0730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09800"/>
            <a:ext cx="4572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2605088"/>
            <a:ext cx="914400" cy="671512"/>
            <a:chOff x="336" y="1440"/>
            <a:chExt cx="576" cy="423"/>
          </a:xfrm>
        </p:grpSpPr>
        <p:pic>
          <p:nvPicPr>
            <p:cNvPr id="26667" name="Picture 9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6" y="1440"/>
              <a:ext cx="57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68" name="Text Box 10"/>
            <p:cNvSpPr txBox="1">
              <a:spLocks noChangeArrowheads="1"/>
            </p:cNvSpPr>
            <p:nvPr/>
          </p:nvSpPr>
          <p:spPr bwMode="auto">
            <a:xfrm>
              <a:off x="432" y="1632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447800" y="2254250"/>
            <a:ext cx="1066800" cy="793750"/>
            <a:chOff x="912" y="1113"/>
            <a:chExt cx="672" cy="500"/>
          </a:xfrm>
        </p:grpSpPr>
        <p:pic>
          <p:nvPicPr>
            <p:cNvPr id="26663" name="Picture 12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52" y="1200"/>
              <a:ext cx="43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64" name="Line 13"/>
            <p:cNvSpPr>
              <a:spLocks noChangeShapeType="1"/>
            </p:cNvSpPr>
            <p:nvPr/>
          </p:nvSpPr>
          <p:spPr bwMode="auto">
            <a:xfrm flipH="1">
              <a:off x="960" y="1344"/>
              <a:ext cx="288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5" name="Text Box 14"/>
            <p:cNvSpPr txBox="1">
              <a:spLocks noChangeArrowheads="1"/>
            </p:cNvSpPr>
            <p:nvPr/>
          </p:nvSpPr>
          <p:spPr bwMode="auto">
            <a:xfrm>
              <a:off x="960" y="1382"/>
              <a:ext cx="5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20.0m/s</a:t>
              </a:r>
            </a:p>
          </p:txBody>
        </p:sp>
        <p:sp>
          <p:nvSpPr>
            <p:cNvPr id="26666" name="Text Box 15"/>
            <p:cNvSpPr txBox="1">
              <a:spLocks noChangeArrowheads="1"/>
            </p:cNvSpPr>
            <p:nvPr/>
          </p:nvSpPr>
          <p:spPr bwMode="auto">
            <a:xfrm>
              <a:off x="912" y="1113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98488" y="4510088"/>
            <a:ext cx="485775" cy="442912"/>
            <a:chOff x="377" y="2697"/>
            <a:chExt cx="306" cy="279"/>
          </a:xfrm>
        </p:grpSpPr>
        <p:sp>
          <p:nvSpPr>
            <p:cNvPr id="26661" name="Line 17"/>
            <p:cNvSpPr>
              <a:spLocks noChangeShapeType="1"/>
            </p:cNvSpPr>
            <p:nvPr/>
          </p:nvSpPr>
          <p:spPr bwMode="auto">
            <a:xfrm flipH="1">
              <a:off x="377" y="2697"/>
              <a:ext cx="288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2" name="Text Box 18"/>
            <p:cNvSpPr txBox="1">
              <a:spLocks noChangeArrowheads="1"/>
            </p:cNvSpPr>
            <p:nvPr/>
          </p:nvSpPr>
          <p:spPr bwMode="auto">
            <a:xfrm>
              <a:off x="473" y="2745"/>
              <a:ext cx="2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sz="1800" b="1" baseline="-2500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 sz="1800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055688" y="3976688"/>
            <a:ext cx="1611312" cy="823912"/>
            <a:chOff x="768" y="1824"/>
            <a:chExt cx="1015" cy="519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768" y="1920"/>
              <a:ext cx="576" cy="423"/>
              <a:chOff x="336" y="1440"/>
              <a:chExt cx="576" cy="423"/>
            </a:xfrm>
          </p:grpSpPr>
          <p:pic>
            <p:nvPicPr>
              <p:cNvPr id="26659" name="Picture 21" descr="tn00332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36" y="1440"/>
                <a:ext cx="576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60" name="Text Box 22"/>
              <p:cNvSpPr txBox="1">
                <a:spLocks noChangeArrowheads="1"/>
              </p:cNvSpPr>
              <p:nvPr/>
            </p:nvSpPr>
            <p:spPr bwMode="auto">
              <a:xfrm>
                <a:off x="432" y="1632"/>
                <a:ext cx="2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>
                    <a:solidFill>
                      <a:schemeClr val="accent2"/>
                    </a:solidFill>
                    <a:latin typeface="Monotype Corsiva" charset="0"/>
                  </a:rPr>
                  <a:t>m</a:t>
                </a:r>
                <a:r>
                  <a:rPr lang="en-US" sz="1800" baseline="-25000">
                    <a:solidFill>
                      <a:schemeClr val="accent2"/>
                    </a:solidFill>
                    <a:latin typeface="Monotype Corsiva" charset="0"/>
                  </a:rPr>
                  <a:t>1</a:t>
                </a:r>
              </a:p>
            </p:txBody>
          </p:sp>
        </p:grpSp>
        <p:pic>
          <p:nvPicPr>
            <p:cNvPr id="26657" name="Picture 23" descr="tn00332_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00" y="1920"/>
              <a:ext cx="43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58" name="Text Box 24"/>
            <p:cNvSpPr txBox="1">
              <a:spLocks noChangeArrowheads="1"/>
            </p:cNvSpPr>
            <p:nvPr/>
          </p:nvSpPr>
          <p:spPr bwMode="auto">
            <a:xfrm>
              <a:off x="1536" y="1824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1800" baseline="-25000">
                  <a:solidFill>
                    <a:schemeClr val="accent2"/>
                  </a:solidFill>
                  <a:latin typeface="Monotype Corsiva" charset="0"/>
                </a:rPr>
                <a:t>2</a:t>
              </a:r>
            </a:p>
          </p:txBody>
        </p:sp>
      </p:grpSp>
      <p:sp>
        <p:nvSpPr>
          <p:cNvPr id="357401" name="Text Box 25"/>
          <p:cNvSpPr txBox="1">
            <a:spLocks noChangeArrowheads="1"/>
          </p:cNvSpPr>
          <p:nvPr/>
        </p:nvSpPr>
        <p:spPr bwMode="auto">
          <a:xfrm>
            <a:off x="3086100" y="3429000"/>
            <a:ext cx="4953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Since momentum of the system must be conserved</a:t>
            </a:r>
          </a:p>
        </p:txBody>
      </p:sp>
      <p:graphicFrame>
        <p:nvGraphicFramePr>
          <p:cNvPr id="357402" name="Object 3"/>
          <p:cNvGraphicFramePr>
            <a:graphicFrameLocks noChangeAspect="1"/>
          </p:cNvGraphicFramePr>
          <p:nvPr/>
        </p:nvGraphicFramePr>
        <p:xfrm>
          <a:off x="3527425" y="3937000"/>
          <a:ext cx="863600" cy="508000"/>
        </p:xfrm>
        <a:graphic>
          <a:graphicData uri="http://schemas.openxmlformats.org/presentationml/2006/ole">
            <p:oleObj spid="_x0000_s532483" name="Equation" r:id="rId6" imgW="495300" imgH="266700" progId="Equation.DSMT4">
              <p:embed/>
            </p:oleObj>
          </a:graphicData>
        </a:graphic>
      </p:graphicFrame>
      <p:pic>
        <p:nvPicPr>
          <p:cNvPr id="357403" name="Picture 27" descr="bd0730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3584575"/>
            <a:ext cx="4572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404" name="Text Box 28"/>
          <p:cNvSpPr txBox="1">
            <a:spLocks noChangeArrowheads="1"/>
          </p:cNvSpPr>
          <p:nvPr/>
        </p:nvSpPr>
        <p:spPr bwMode="auto">
          <a:xfrm>
            <a:off x="3962400" y="5334000"/>
            <a:ext cx="4953000" cy="971550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The cars are moving in the same direction as the lighter car’s original direction to conserve momentum. </a:t>
            </a:r>
          </a:p>
          <a:p>
            <a:pPr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The magnitude is inversely proportional to its own mass.</a:t>
            </a:r>
          </a:p>
        </p:txBody>
      </p:sp>
      <p:sp>
        <p:nvSpPr>
          <p:cNvPr id="357405" name="Text Box 29"/>
          <p:cNvSpPr txBox="1">
            <a:spLocks noChangeArrowheads="1"/>
          </p:cNvSpPr>
          <p:nvPr/>
        </p:nvSpPr>
        <p:spPr bwMode="auto">
          <a:xfrm>
            <a:off x="762000" y="1889125"/>
            <a:ext cx="155098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Before collision</a:t>
            </a:r>
          </a:p>
        </p:txBody>
      </p:sp>
      <p:sp>
        <p:nvSpPr>
          <p:cNvPr id="357406" name="Text Box 30"/>
          <p:cNvSpPr txBox="1">
            <a:spLocks noChangeArrowheads="1"/>
          </p:cNvSpPr>
          <p:nvPr/>
        </p:nvSpPr>
        <p:spPr bwMode="auto">
          <a:xfrm>
            <a:off x="838200" y="3260725"/>
            <a:ext cx="155098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After collision</a:t>
            </a:r>
          </a:p>
        </p:txBody>
      </p:sp>
      <p:graphicFrame>
        <p:nvGraphicFramePr>
          <p:cNvPr id="357407" name="Object 4"/>
          <p:cNvGraphicFramePr>
            <a:graphicFrameLocks noChangeAspect="1"/>
          </p:cNvGraphicFramePr>
          <p:nvPr/>
        </p:nvGraphicFramePr>
        <p:xfrm>
          <a:off x="4440238" y="2235200"/>
          <a:ext cx="1903412" cy="490538"/>
        </p:xfrm>
        <a:graphic>
          <a:graphicData uri="http://schemas.openxmlformats.org/presentationml/2006/ole">
            <p:oleObj spid="_x0000_s532484" name="Equation" r:id="rId7" imgW="901700" imgH="241300" progId="Equation.DSMT4">
              <p:embed/>
            </p:oleObj>
          </a:graphicData>
        </a:graphic>
      </p:graphicFrame>
      <p:graphicFrame>
        <p:nvGraphicFramePr>
          <p:cNvPr id="357408" name="Object 5"/>
          <p:cNvGraphicFramePr>
            <a:graphicFrameLocks noChangeAspect="1"/>
          </p:cNvGraphicFramePr>
          <p:nvPr/>
        </p:nvGraphicFramePr>
        <p:xfrm>
          <a:off x="6448425" y="2235200"/>
          <a:ext cx="1476375" cy="490538"/>
        </p:xfrm>
        <a:graphic>
          <a:graphicData uri="http://schemas.openxmlformats.org/presentationml/2006/ole">
            <p:oleObj spid="_x0000_s532485" name="Equation" r:id="rId8" imgW="698500" imgH="241300" progId="Equation.DSMT4">
              <p:embed/>
            </p:oleObj>
          </a:graphicData>
        </a:graphic>
      </p:graphicFrame>
      <p:graphicFrame>
        <p:nvGraphicFramePr>
          <p:cNvPr id="357409" name="Object 6"/>
          <p:cNvGraphicFramePr>
            <a:graphicFrameLocks noChangeAspect="1"/>
          </p:cNvGraphicFramePr>
          <p:nvPr/>
        </p:nvGraphicFramePr>
        <p:xfrm>
          <a:off x="3946525" y="2908300"/>
          <a:ext cx="427038" cy="541338"/>
        </p:xfrm>
        <a:graphic>
          <a:graphicData uri="http://schemas.openxmlformats.org/presentationml/2006/ole">
            <p:oleObj spid="_x0000_s532486" name="Equation" r:id="rId9" imgW="203200" imgH="266700" progId="Equation.DSMT4">
              <p:embed/>
            </p:oleObj>
          </a:graphicData>
        </a:graphic>
      </p:graphicFrame>
      <p:graphicFrame>
        <p:nvGraphicFramePr>
          <p:cNvPr id="357410" name="Object 7"/>
          <p:cNvGraphicFramePr>
            <a:graphicFrameLocks noChangeAspect="1"/>
          </p:cNvGraphicFramePr>
          <p:nvPr/>
        </p:nvGraphicFramePr>
        <p:xfrm>
          <a:off x="4464050" y="2921000"/>
          <a:ext cx="2066925" cy="542925"/>
        </p:xfrm>
        <a:graphic>
          <a:graphicData uri="http://schemas.openxmlformats.org/presentationml/2006/ole">
            <p:oleObj spid="_x0000_s532487" name="Equation" r:id="rId10" imgW="977900" imgH="266700" progId="Equation.DSMT4">
              <p:embed/>
            </p:oleObj>
          </a:graphicData>
        </a:graphic>
      </p:graphicFrame>
      <p:graphicFrame>
        <p:nvGraphicFramePr>
          <p:cNvPr id="357411" name="Object 8"/>
          <p:cNvGraphicFramePr>
            <a:graphicFrameLocks noChangeAspect="1"/>
          </p:cNvGraphicFramePr>
          <p:nvPr/>
        </p:nvGraphicFramePr>
        <p:xfrm>
          <a:off x="6580188" y="2908300"/>
          <a:ext cx="1878012" cy="566738"/>
        </p:xfrm>
        <a:graphic>
          <a:graphicData uri="http://schemas.openxmlformats.org/presentationml/2006/ole">
            <p:oleObj spid="_x0000_s532488" name="Equation" r:id="rId11" imgW="889000" imgH="279400" progId="Equation.DSMT4">
              <p:embed/>
            </p:oleObj>
          </a:graphicData>
        </a:graphic>
      </p:graphicFrame>
      <p:graphicFrame>
        <p:nvGraphicFramePr>
          <p:cNvPr id="357412" name="Object 9"/>
          <p:cNvGraphicFramePr>
            <a:graphicFrameLocks noChangeAspect="1"/>
          </p:cNvGraphicFramePr>
          <p:nvPr/>
        </p:nvGraphicFramePr>
        <p:xfrm>
          <a:off x="5778500" y="3938588"/>
          <a:ext cx="1330325" cy="503237"/>
        </p:xfrm>
        <a:graphic>
          <a:graphicData uri="http://schemas.openxmlformats.org/presentationml/2006/ole">
            <p:oleObj spid="_x0000_s532489" name="Equation" r:id="rId12" imgW="762000" imgH="279400" progId="Equation.DSMT4">
              <p:embed/>
            </p:oleObj>
          </a:graphicData>
        </a:graphic>
      </p:graphicFrame>
      <p:graphicFrame>
        <p:nvGraphicFramePr>
          <p:cNvPr id="357413" name="Object 10"/>
          <p:cNvGraphicFramePr>
            <a:graphicFrameLocks noChangeAspect="1"/>
          </p:cNvGraphicFramePr>
          <p:nvPr/>
        </p:nvGraphicFramePr>
        <p:xfrm>
          <a:off x="7156450" y="3973513"/>
          <a:ext cx="822325" cy="436562"/>
        </p:xfrm>
        <a:graphic>
          <a:graphicData uri="http://schemas.openxmlformats.org/presentationml/2006/ole">
            <p:oleObj spid="_x0000_s532490" name="Equation" r:id="rId13" imgW="469900" imgH="241300" progId="Equation.DSMT4">
              <p:embed/>
            </p:oleObj>
          </a:graphicData>
        </a:graphic>
      </p:graphicFrame>
      <p:graphicFrame>
        <p:nvGraphicFramePr>
          <p:cNvPr id="357414" name="Object 11"/>
          <p:cNvGraphicFramePr>
            <a:graphicFrameLocks noChangeAspect="1"/>
          </p:cNvGraphicFramePr>
          <p:nvPr/>
        </p:nvGraphicFramePr>
        <p:xfrm>
          <a:off x="3595688" y="4699000"/>
          <a:ext cx="407987" cy="476250"/>
        </p:xfrm>
        <a:graphic>
          <a:graphicData uri="http://schemas.openxmlformats.org/presentationml/2006/ole">
            <p:oleObj spid="_x0000_s532491" name="Equation" r:id="rId14" imgW="177800" imgH="266700" progId="Equation.DSMT4">
              <p:embed/>
            </p:oleObj>
          </a:graphicData>
        </a:graphic>
      </p:graphicFrame>
      <p:graphicFrame>
        <p:nvGraphicFramePr>
          <p:cNvPr id="357415" name="Object 12"/>
          <p:cNvGraphicFramePr>
            <a:graphicFrameLocks noChangeAspect="1"/>
          </p:cNvGraphicFramePr>
          <p:nvPr/>
        </p:nvGraphicFramePr>
        <p:xfrm>
          <a:off x="4090988" y="4552950"/>
          <a:ext cx="1330325" cy="769938"/>
        </p:xfrm>
        <a:graphic>
          <a:graphicData uri="http://schemas.openxmlformats.org/presentationml/2006/ole">
            <p:oleObj spid="_x0000_s532492" name="Equation" r:id="rId15" imgW="762000" imgH="508000" progId="Equation.DSMT4">
              <p:embed/>
            </p:oleObj>
          </a:graphicData>
        </a:graphic>
      </p:graphicFrame>
      <p:graphicFrame>
        <p:nvGraphicFramePr>
          <p:cNvPr id="357416" name="Object 13"/>
          <p:cNvGraphicFramePr>
            <a:graphicFrameLocks noChangeAspect="1"/>
          </p:cNvGraphicFramePr>
          <p:nvPr/>
        </p:nvGraphicFramePr>
        <p:xfrm>
          <a:off x="5527675" y="4652963"/>
          <a:ext cx="2284413" cy="569912"/>
        </p:xfrm>
        <a:graphic>
          <a:graphicData uri="http://schemas.openxmlformats.org/presentationml/2006/ole">
            <p:oleObj spid="_x0000_s532493" name="Equation" r:id="rId16" imgW="1562100" imgH="419100" progId="Equation.DSMT4">
              <p:embed/>
            </p:oleObj>
          </a:graphicData>
        </a:graphic>
      </p:graphicFrame>
      <p:sp>
        <p:nvSpPr>
          <p:cNvPr id="357417" name="AutoShape 41"/>
          <p:cNvSpPr>
            <a:spLocks noChangeArrowheads="1"/>
          </p:cNvSpPr>
          <p:nvPr/>
        </p:nvSpPr>
        <p:spPr bwMode="auto">
          <a:xfrm>
            <a:off x="4572000" y="3886200"/>
            <a:ext cx="1066800" cy="6096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7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7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animBg="1" autoUpdateAnimBg="0"/>
      <p:bldP spid="357381" grpId="0" build="p" autoUpdateAnimBg="0"/>
      <p:bldP spid="357382" grpId="0" animBg="1" autoUpdateAnimBg="0"/>
      <p:bldP spid="357401" grpId="0" build="p" autoUpdateAnimBg="0"/>
      <p:bldP spid="357404" grpId="0" animBg="1" autoUpdateAnimBg="0"/>
      <p:bldP spid="357405" grpId="0" animBg="1" autoUpdateAnimBg="0"/>
      <p:bldP spid="357406" grpId="0" animBg="1" autoUpdateAnimBg="0"/>
      <p:bldP spid="357417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23899</TotalTime>
  <Words>2137</Words>
  <Application>Microsoft Macintosh PowerPoint</Application>
  <PresentationFormat>On-screen Show (4:3)</PresentationFormat>
  <Paragraphs>249</Paragraphs>
  <Slides>19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phys1443-spring02</vt:lpstr>
      <vt:lpstr>Equation</vt:lpstr>
      <vt:lpstr>PHYS 1443 – Section 001 Lecture #13</vt:lpstr>
      <vt:lpstr>Announcements</vt:lpstr>
      <vt:lpstr>Valid Planetarium Shows</vt:lpstr>
      <vt:lpstr>Extra-Credit Special Project</vt:lpstr>
      <vt:lpstr>Extra Credit: Two Dimensional Collisions</vt:lpstr>
      <vt:lpstr>Collisions </vt:lpstr>
      <vt:lpstr>Elastic and Inelastic Collisions </vt:lpstr>
      <vt:lpstr>Elastic and Perfectly Inelastic Collisions </vt:lpstr>
      <vt:lpstr>Example for Collisions</vt:lpstr>
      <vt:lpstr>Ex.9 – 11: A Ballistic Pendulum</vt:lpstr>
      <vt:lpstr>Ex.  A Ballistic Pendulum, cnt’d</vt:lpstr>
      <vt:lpstr>Two dimensional Collisions </vt:lpstr>
      <vt:lpstr>Ex. 9 – 13: Two Dimensional Collisions</vt:lpstr>
      <vt:lpstr>Center of Mass</vt:lpstr>
      <vt:lpstr>Motion of a Diver and the Center of Mass</vt:lpstr>
      <vt:lpstr>Example 9 – 14 </vt:lpstr>
      <vt:lpstr>Ex9 – 15: Center of Mass in 2-D</vt:lpstr>
      <vt:lpstr>Center of Mass of a Rigid Object</vt:lpstr>
      <vt:lpstr>Ex 9 – 16: CM of a thin rod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387</cp:revision>
  <dcterms:created xsi:type="dcterms:W3CDTF">2011-06-28T16:53:18Z</dcterms:created>
  <dcterms:modified xsi:type="dcterms:W3CDTF">2011-06-28T16:53:43Z</dcterms:modified>
</cp:coreProperties>
</file>