
<file path=[Content_Types].xml><?xml version="1.0" encoding="utf-8"?>
<Types xmlns="http://schemas.openxmlformats.org/package/2006/content-types">
  <Override PartName="/ppt/embeddings/Microsoft_Equation24.bin" ContentType="application/vnd.openxmlformats-officedocument.oleObject"/>
  <Override PartName="/ppt/slides/slide14.xml" ContentType="application/vnd.openxmlformats-officedocument.presentationml.slide+xml"/>
  <Override PartName="/ppt/embeddings/oleObject8.bin" ContentType="application/vnd.openxmlformats-officedocument.oleObject"/>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embeddings/Microsoft_Equation5.bin" ContentType="application/vnd.openxmlformats-officedocument.oleObject"/>
  <Override PartName="/ppt/embeddings/Microsoft_Equation16.bin" ContentType="application/vnd.openxmlformats-officedocument.oleObject"/>
  <Override PartName="/ppt/notesSlides/notesSlide1.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embeddings/Microsoft_Equation23.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Microsoft_Equation4.bin" ContentType="application/vnd.openxmlformats-officedocument.oleObject"/>
  <Override PartName="/ppt/embeddings/Microsoft_Equation15.bin" ContentType="application/vnd.openxmlformats-officedocument.oleObject"/>
  <Override PartName="/ppt/handoutMasters/handoutMaster1.xml" ContentType="application/vnd.openxmlformats-officedocument.presentationml.handoutMaster+xml"/>
  <Override PartName="/ppt/slideLayouts/slideLayout15.xml" ContentType="application/vnd.openxmlformats-officedocument.presentationml.slideLayout+xml"/>
  <Default Extension="vml" ContentType="application/vnd.openxmlformats-officedocument.vmlDrawing"/>
  <Override PartName="/ppt/slides/slide4.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Microsoft_Equation22.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Microsoft_Equation3.bin" ContentType="application/vnd.openxmlformats-officedocument.oleObject"/>
  <Override PartName="/ppt/embeddings/Microsoft_Equation14.bin" ContentType="application/vnd.openxmlformats-officedocument.oleObject"/>
  <Override PartName="/ppt/presProps.xml" ContentType="application/vnd.openxmlformats-officedocument.presentationml.presProps+xml"/>
  <Default Extension="pict" ContentType="image/pict"/>
  <Override PartName="/ppt/slideLayouts/slideLayout14.xml" ContentType="application/vnd.openxmlformats-officedocument.presentationml.slideLayout+xml"/>
  <Override PartName="/ppt/embeddings/oleObject12.bin" ContentType="application/vnd.openxmlformats-officedocument.oleObject"/>
  <Override PartName="/ppt/slides/slide3.xml" ContentType="application/vnd.openxmlformats-officedocument.presentationml.slide+xml"/>
  <Override PartName="/ppt/slideLayouts/slideLayout3.xml" ContentType="application/vnd.openxmlformats-officedocument.presentationml.slideLayout+xml"/>
  <Override PartName="/ppt/embeddings/Microsoft_Equation21.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Microsoft_Equation9.bin" ContentType="application/vnd.openxmlformats-officedocument.oleObject"/>
  <Override PartName="/ppt/embeddings/Microsoft_Equation13.bin" ContentType="application/vnd.openxmlformats-officedocument.oleObject"/>
  <Override PartName="/ppt/embeddings/Microsoft_Equation2.bin" ContentType="application/vnd.openxmlformats-officedocument.oleObject"/>
  <Override PartName="/ppt/embeddings/oleObject13.bin" ContentType="application/vnd.openxmlformats-officedocument.oleObject"/>
  <Override PartName="/ppt/slideLayouts/slideLayout13.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embeddings/oleObject11.bin" ContentType="application/vnd.openxmlformats-officedocument.oleObject"/>
  <Override PartName="/ppt/slides/slide2.xml" ContentType="application/vnd.openxmlformats-officedocument.presentationml.slide+xml"/>
  <Override PartName="/ppt/slideLayouts/slideLayout2.xml" ContentType="application/vnd.openxmlformats-officedocument.presentationml.slideLayout+xml"/>
  <Override PartName="/ppt/embeddings/Microsoft_Equation2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Microsoft_Equation8.bin" ContentType="application/vnd.openxmlformats-officedocument.oleObject"/>
  <Override PartName="/ppt/embeddings/Microsoft_Equation19.bin" ContentType="application/vnd.openxmlformats-officedocument.oleObject"/>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2.bin" ContentType="application/vnd.openxmlformats-officedocument.oleObject"/>
  <Override PartName="/ppt/embeddings/Microsoft_Equation1.bin" ContentType="application/vnd.openxmlformats-officedocument.oleObject"/>
  <Override PartName="/ppt/theme/theme3.xml" ContentType="application/vnd.openxmlformats-officedocument.theme+xml"/>
  <Override PartName="/ppt/slideLayouts/slideLayout12.xml" ContentType="application/vnd.openxmlformats-officedocument.presentationml.slideLayout+xml"/>
  <Override PartName="/ppt/slides/slide8.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Microsoft_Equation7.bin" ContentType="application/vnd.openxmlformats-officedocument.oleObject"/>
  <Override PartName="/ppt/embeddings/Microsoft_Equation18.bin" ContentType="application/vnd.openxmlformats-officedocument.oleObject"/>
  <Override PartName="/ppt/notesSlides/notesSlide3.xml" ContentType="application/vnd.openxmlformats-officedocument.presentationml.notesSlide+xml"/>
  <Override PartName="/ppt/embeddings/Microsoft_Equation11.bin" ContentType="application/vnd.openxmlformats-officedocument.oleObject"/>
  <Override PartName="/ppt/theme/theme2.xml" ContentType="application/vnd.openxmlformats-officedocument.them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embeddings/Microsoft_Equation25.bin" ContentType="application/vnd.openxmlformats-officedocument.oleObject"/>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9.bin" ContentType="application/vnd.openxmlformats-officedocument.oleObject"/>
  <Override PartName="/ppt/embeddings/oleObject2.bin" ContentType="application/vnd.openxmlformats-officedocument.oleObject"/>
  <Override PartName="/ppt/embeddings/Microsoft_Equation17.bin" ContentType="application/vnd.openxmlformats-officedocument.oleObject"/>
  <Override PartName="/ppt/embeddings/Microsoft_Equation6.bin" ContentType="application/vnd.openxmlformats-officedocument.oleObject"/>
  <Override PartName="/ppt/notesSlides/notesSlide2.xml" ContentType="application/vnd.openxmlformats-officedocument.presentationml.notesSlide+xml"/>
  <Override PartName="/ppt/embeddings/Microsoft_Equation10.bin" ContentType="application/vnd.openxmlformats-officedocument.oleObject"/>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6.xml" ContentType="application/vnd.openxmlformats-officedocument.presentationml.slide+xml"/>
  <Default Extension="rels" ContentType="application/vnd.openxmlformats-package.relationships+xml"/>
  <Override PartName="/ppt/slideLayouts/slideLayout6.xml" ContentType="application/vnd.openxmlformats-officedocument.presentationml.slideLayout+xml"/>
  <Default Extension="pdf" ContentType="application/pdf"/>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handoutMasterIdLst>
    <p:handoutMasterId r:id="rId19"/>
  </p:handoutMasterIdLst>
  <p:sldIdLst>
    <p:sldId id="256" r:id="rId2"/>
    <p:sldId id="558" r:id="rId3"/>
    <p:sldId id="728" r:id="rId4"/>
    <p:sldId id="729" r:id="rId5"/>
    <p:sldId id="636" r:id="rId6"/>
    <p:sldId id="637" r:id="rId7"/>
    <p:sldId id="638" r:id="rId8"/>
    <p:sldId id="639" r:id="rId9"/>
    <p:sldId id="640" r:id="rId10"/>
    <p:sldId id="641" r:id="rId11"/>
    <p:sldId id="642" r:id="rId12"/>
    <p:sldId id="643" r:id="rId13"/>
    <p:sldId id="644" r:id="rId14"/>
    <p:sldId id="645" r:id="rId15"/>
    <p:sldId id="646" r:id="rId16"/>
    <p:sldId id="647"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598" autoAdjust="0"/>
    <p:restoredTop sz="94728" autoAdjust="0"/>
  </p:normalViewPr>
  <p:slideViewPr>
    <p:cSldViewPr>
      <p:cViewPr varScale="1">
        <p:scale>
          <a:sx n="109" d="100"/>
          <a:sy n="109" d="100"/>
        </p:scale>
        <p:origin x="-19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4.pict"/><Relationship Id="rId2" Type="http://schemas.openxmlformats.org/officeDocument/2006/relationships/image" Target="../media/image95.pict"/></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111.wmf"/><Relationship Id="rId12" Type="http://schemas.openxmlformats.org/officeDocument/2006/relationships/image" Target="../media/image112.wmf"/><Relationship Id="rId13" Type="http://schemas.openxmlformats.org/officeDocument/2006/relationships/image" Target="../media/image113.wmf"/><Relationship Id="rId14" Type="http://schemas.openxmlformats.org/officeDocument/2006/relationships/image" Target="../media/image114.wmf"/><Relationship Id="rId1" Type="http://schemas.openxmlformats.org/officeDocument/2006/relationships/image" Target="../media/image101.wmf"/><Relationship Id="rId2" Type="http://schemas.openxmlformats.org/officeDocument/2006/relationships/image" Target="../media/image102.wmf"/><Relationship Id="rId3" Type="http://schemas.openxmlformats.org/officeDocument/2006/relationships/image" Target="../media/image103.wmf"/><Relationship Id="rId4" Type="http://schemas.openxmlformats.org/officeDocument/2006/relationships/image" Target="../media/image104.wmf"/><Relationship Id="rId5" Type="http://schemas.openxmlformats.org/officeDocument/2006/relationships/image" Target="../media/image105.wmf"/><Relationship Id="rId6" Type="http://schemas.openxmlformats.org/officeDocument/2006/relationships/image" Target="../media/image106.wmf"/><Relationship Id="rId7" Type="http://schemas.openxmlformats.org/officeDocument/2006/relationships/image" Target="../media/image107.wmf"/><Relationship Id="rId8" Type="http://schemas.openxmlformats.org/officeDocument/2006/relationships/image" Target="../media/image108.wmf"/><Relationship Id="rId9" Type="http://schemas.openxmlformats.org/officeDocument/2006/relationships/image" Target="../media/image109.wmf"/><Relationship Id="rId10" Type="http://schemas.openxmlformats.org/officeDocument/2006/relationships/image" Target="../media/image1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7.wmf"/><Relationship Id="rId4" Type="http://schemas.openxmlformats.org/officeDocument/2006/relationships/image" Target="../media/image148.wmf"/><Relationship Id="rId5" Type="http://schemas.openxmlformats.org/officeDocument/2006/relationships/image" Target="../media/image149.wmf"/><Relationship Id="rId6" Type="http://schemas.openxmlformats.org/officeDocument/2006/relationships/image" Target="../media/image150.wmf"/><Relationship Id="rId1" Type="http://schemas.openxmlformats.org/officeDocument/2006/relationships/image" Target="../media/image145.wmf"/><Relationship Id="rId2" Type="http://schemas.openxmlformats.org/officeDocument/2006/relationships/image" Target="../media/image146.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160.wmf"/><Relationship Id="rId12" Type="http://schemas.openxmlformats.org/officeDocument/2006/relationships/image" Target="../media/image161.wmf"/><Relationship Id="rId13" Type="http://schemas.openxmlformats.org/officeDocument/2006/relationships/image" Target="../media/image162.wmf"/><Relationship Id="rId14" Type="http://schemas.openxmlformats.org/officeDocument/2006/relationships/image" Target="../media/image163.wmf"/><Relationship Id="rId15" Type="http://schemas.openxmlformats.org/officeDocument/2006/relationships/image" Target="../media/image164.wmf"/><Relationship Id="rId16" Type="http://schemas.openxmlformats.org/officeDocument/2006/relationships/image" Target="../media/image165.wmf"/><Relationship Id="rId1" Type="http://schemas.openxmlformats.org/officeDocument/2006/relationships/image" Target="../media/image151.wmf"/><Relationship Id="rId2" Type="http://schemas.openxmlformats.org/officeDocument/2006/relationships/image" Target="../media/image152.wmf"/><Relationship Id="rId3" Type="http://schemas.openxmlformats.org/officeDocument/2006/relationships/image" Target="../media/image153.wmf"/><Relationship Id="rId4" Type="http://schemas.openxmlformats.org/officeDocument/2006/relationships/image" Target="../media/image154.wmf"/><Relationship Id="rId5" Type="http://schemas.openxmlformats.org/officeDocument/2006/relationships/image" Target="../media/image155.wmf"/><Relationship Id="rId6" Type="http://schemas.openxmlformats.org/officeDocument/2006/relationships/image" Target="../media/image156.wmf"/><Relationship Id="rId7" Type="http://schemas.openxmlformats.org/officeDocument/2006/relationships/image" Target="../media/image157.wmf"/><Relationship Id="rId8" Type="http://schemas.openxmlformats.org/officeDocument/2006/relationships/image" Target="../media/image158.wmf"/><Relationship Id="rId9" Type="http://schemas.openxmlformats.org/officeDocument/2006/relationships/image" Target="../media/image145.wmf"/><Relationship Id="rId10" Type="http://schemas.openxmlformats.org/officeDocument/2006/relationships/image" Target="../media/image1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1B2CB970-09B3-634F-9B73-22B1BE4ABCB4}"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D78BA90B-ED3F-924F-8F58-5B36847D356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6E6A072-1A56-1E41-99AA-2EA0EE6F8A3B}" type="slidenum">
              <a:rPr lang="en-US"/>
              <a:pPr/>
              <a:t>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8399E21-D958-AA43-B34F-8A91A8135599}" type="slidenum">
              <a:rPr lang="en-US"/>
              <a:pPr/>
              <a:t>8</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3AC0477-D37E-8640-8B21-674F80CD7305}" type="slidenum">
              <a:rPr lang="en-US"/>
              <a:pPr/>
              <a:t>10</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533E062-A416-D749-9CFD-B937A4B61297}"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Wednesday, June 29, 2011</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1443-001, Summer 2011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48FEECCF-B50A-EB48-AB33-2E5645B114AC}"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Wednesday, June 29,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D6EE390D-FED7-E44D-8A99-89D80ED1FF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Wednesday, June 29,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A7830452-10CF-344F-8189-D95CC4A3A0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Wednesday, June 29,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Summer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CCF8CA47-F877-5340-83BD-06638206CAD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Wednesday, June 29,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Summer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2B7AEC53-E8DC-784B-9F93-89DA1BFBC18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Wednesday, June 29,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1443-001, Summer 2011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FA5BD5B5-F054-E84C-9161-B4B6D12781A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2133600" cy="457200"/>
          </a:xfrm>
        </p:spPr>
        <p:txBody>
          <a:bodyPr/>
          <a:lstStyle>
            <a:lvl1pPr>
              <a:defRPr smtClean="0"/>
            </a:lvl1pPr>
          </a:lstStyle>
          <a:p>
            <a:pPr>
              <a:defRPr/>
            </a:pPr>
            <a:r>
              <a:rPr lang="en-US" smtClean="0"/>
              <a:t>Wednesday, June 29, 2011</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1443-001, Summer 2011 Dr. Jaehoon Yu</a:t>
            </a:r>
            <a:endParaRPr lang="en-US"/>
          </a:p>
        </p:txBody>
      </p:sp>
      <p:sp>
        <p:nvSpPr>
          <p:cNvPr id="7" name="Slide Number Placeholder 6"/>
          <p:cNvSpPr>
            <a:spLocks noGrp="1"/>
          </p:cNvSpPr>
          <p:nvPr>
            <p:ph type="sldNum" sz="quarter" idx="12"/>
          </p:nvPr>
        </p:nvSpPr>
        <p:spPr/>
        <p:txBody>
          <a:bodyPr/>
          <a:lstStyle>
            <a:lvl1pPr>
              <a:defRPr/>
            </a:lvl1pPr>
          </a:lstStyle>
          <a:p>
            <a:pPr>
              <a:defRPr/>
            </a:pPr>
            <a:fld id="{C223EEDE-6DEF-6B43-B37A-4783C31263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Wednesday, June 29,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4988E3F-76BC-5D49-9282-EEB4A17A3D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Wednesday, June 29,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36ACF21B-1675-4743-A8E5-88460E9BA6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Wednesday, June 29,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6FCD8365-8EEF-E049-92F3-866130E9CA8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Wednesday, June 29,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2D00DA67-367F-384B-921F-0DECAF0CD4E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Wednesday, June 29,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85E27D6F-0BF6-0E49-BA7E-511BCB481E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Wednesday, June 29,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E8E24A89-8747-DB49-A1CE-66B598834D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Wednesday, June 29,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A2FAFE4A-600B-FC4A-B473-0BAACA84FA0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Wednesday, June 29,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7DDB532F-30C1-3549-834B-E36B3DF357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Wednesday, June 29, 2011</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1443-001, Summer 2011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60FCF2FF-1218-5C43-A81D-AC61EB2749A7}" type="slidenum">
              <a:rPr lang="en-US"/>
              <a:pPr/>
              <a:t>‹#›</a:t>
            </a:fld>
            <a:endParaRPr lang="en-US"/>
          </a:p>
        </p:txBody>
      </p:sp>
      <p:pic>
        <p:nvPicPr>
          <p:cNvPr id="1031" name="Picture 7" descr="UTA_color_seal"/>
          <p:cNvPicPr>
            <a:picLocks noChangeAspect="1" noChangeArrowheads="1"/>
          </p:cNvPicPr>
          <p:nvPr/>
        </p:nvPicPr>
        <p:blipFill>
          <a:blip r:embed="rId17"/>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image" Target="../media/image91.wmf"/><Relationship Id="rId12" Type="http://schemas.openxmlformats.org/officeDocument/2006/relationships/image" Target="../media/image92.wmf"/><Relationship Id="rId13" Type="http://schemas.openxmlformats.org/officeDocument/2006/relationships/image" Target="../media/image93.wmf"/><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3.jpeg"/><Relationship Id="rId4" Type="http://schemas.openxmlformats.org/officeDocument/2006/relationships/image" Target="../media/image84.wmf"/><Relationship Id="rId5" Type="http://schemas.openxmlformats.org/officeDocument/2006/relationships/image" Target="../media/image85.wmf"/><Relationship Id="rId6" Type="http://schemas.openxmlformats.org/officeDocument/2006/relationships/image" Target="../media/image86.wmf"/><Relationship Id="rId7" Type="http://schemas.openxmlformats.org/officeDocument/2006/relationships/image" Target="../media/image87.wmf"/><Relationship Id="rId8" Type="http://schemas.openxmlformats.org/officeDocument/2006/relationships/image" Target="../media/image88.wmf"/><Relationship Id="rId9" Type="http://schemas.openxmlformats.org/officeDocument/2006/relationships/image" Target="../media/image89.wmf"/><Relationship Id="rId10" Type="http://schemas.openxmlformats.org/officeDocument/2006/relationships/image" Target="../media/image90.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96.jpeg"/><Relationship Id="rId5" Type="http://schemas.openxmlformats.org/officeDocument/2006/relationships/image" Target="../media/image97.wmf"/><Relationship Id="rId6" Type="http://schemas.openxmlformats.org/officeDocument/2006/relationships/image" Target="../media/image98.wmf"/><Relationship Id="rId7" Type="http://schemas.openxmlformats.org/officeDocument/2006/relationships/image" Target="../media/image99.pdf"/><Relationship Id="rId8" Type="http://schemas.openxmlformats.org/officeDocument/2006/relationships/image" Target="../media/image100.png"/><Relationship Id="rId9" Type="http://schemas.openxmlformats.org/officeDocument/2006/relationships/oleObject" Target="../embeddings/oleObject1.bin"/><Relationship Id="rId10"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Microsoft_Equation9.bin"/><Relationship Id="rId12" Type="http://schemas.openxmlformats.org/officeDocument/2006/relationships/oleObject" Target="../embeddings/Microsoft_Equation10.bin"/><Relationship Id="rId13" Type="http://schemas.openxmlformats.org/officeDocument/2006/relationships/oleObject" Target="../embeddings/Microsoft_Equation11.bin"/><Relationship Id="rId14" Type="http://schemas.openxmlformats.org/officeDocument/2006/relationships/oleObject" Target="../embeddings/Microsoft_Equation12.bin"/><Relationship Id="rId15" Type="http://schemas.openxmlformats.org/officeDocument/2006/relationships/oleObject" Target="../embeddings/Microsoft_Equation13.bin"/><Relationship Id="rId16"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quation1.bin"/><Relationship Id="rId4" Type="http://schemas.openxmlformats.org/officeDocument/2006/relationships/oleObject" Target="../embeddings/Microsoft_Equation2.bin"/><Relationship Id="rId5" Type="http://schemas.openxmlformats.org/officeDocument/2006/relationships/oleObject" Target="../embeddings/Microsoft_Equation3.bin"/><Relationship Id="rId6" Type="http://schemas.openxmlformats.org/officeDocument/2006/relationships/oleObject" Target="../embeddings/Microsoft_Equation4.bin"/><Relationship Id="rId7" Type="http://schemas.openxmlformats.org/officeDocument/2006/relationships/oleObject" Target="../embeddings/Microsoft_Equation5.bin"/><Relationship Id="rId8" Type="http://schemas.openxmlformats.org/officeDocument/2006/relationships/oleObject" Target="../embeddings/Microsoft_Equation6.bin"/><Relationship Id="rId9" Type="http://schemas.openxmlformats.org/officeDocument/2006/relationships/oleObject" Target="../embeddings/Microsoft_Equation7.bin"/><Relationship Id="rId10" Type="http://schemas.openxmlformats.org/officeDocument/2006/relationships/oleObject" Target="../embeddings/Microsoft_Equation8.bin"/></Relationships>
</file>

<file path=ppt/slides/_rels/slide13.xml.rels><?xml version="1.0" encoding="UTF-8" standalone="yes"?>
<Relationships xmlns="http://schemas.openxmlformats.org/package/2006/relationships"><Relationship Id="rId9" Type="http://schemas.openxmlformats.org/officeDocument/2006/relationships/image" Target="../media/image122.png"/><Relationship Id="rId20" Type="http://schemas.openxmlformats.org/officeDocument/2006/relationships/image" Target="../media/image133.pdf"/><Relationship Id="rId21" Type="http://schemas.openxmlformats.org/officeDocument/2006/relationships/image" Target="../media/image134.png"/><Relationship Id="rId22" Type="http://schemas.openxmlformats.org/officeDocument/2006/relationships/image" Target="../media/image135.pdf"/><Relationship Id="rId23" Type="http://schemas.openxmlformats.org/officeDocument/2006/relationships/image" Target="../media/image136.png"/><Relationship Id="rId24" Type="http://schemas.openxmlformats.org/officeDocument/2006/relationships/image" Target="../media/image137.pdf"/><Relationship Id="rId25" Type="http://schemas.openxmlformats.org/officeDocument/2006/relationships/image" Target="../media/image138.png"/><Relationship Id="rId26" Type="http://schemas.openxmlformats.org/officeDocument/2006/relationships/image" Target="../media/image139.pdf"/><Relationship Id="rId27" Type="http://schemas.openxmlformats.org/officeDocument/2006/relationships/image" Target="../media/image140.png"/><Relationship Id="rId28" Type="http://schemas.openxmlformats.org/officeDocument/2006/relationships/image" Target="../media/image141.pdf"/><Relationship Id="rId29" Type="http://schemas.openxmlformats.org/officeDocument/2006/relationships/image" Target="../media/image142.png"/><Relationship Id="rId30" Type="http://schemas.openxmlformats.org/officeDocument/2006/relationships/image" Target="../media/image143.pdf"/><Relationship Id="rId31" Type="http://schemas.openxmlformats.org/officeDocument/2006/relationships/image" Target="../media/image144.png"/><Relationship Id="rId10" Type="http://schemas.openxmlformats.org/officeDocument/2006/relationships/image" Target="../media/image123.pdf"/><Relationship Id="rId11" Type="http://schemas.openxmlformats.org/officeDocument/2006/relationships/image" Target="../media/image124.png"/><Relationship Id="rId12" Type="http://schemas.openxmlformats.org/officeDocument/2006/relationships/image" Target="../media/image125.pdf"/><Relationship Id="rId13" Type="http://schemas.openxmlformats.org/officeDocument/2006/relationships/image" Target="../media/image126.png"/><Relationship Id="rId14" Type="http://schemas.openxmlformats.org/officeDocument/2006/relationships/image" Target="../media/image127.pdf"/><Relationship Id="rId15" Type="http://schemas.openxmlformats.org/officeDocument/2006/relationships/image" Target="../media/image128.png"/><Relationship Id="rId16" Type="http://schemas.openxmlformats.org/officeDocument/2006/relationships/image" Target="../media/image129.pdf"/><Relationship Id="rId17" Type="http://schemas.openxmlformats.org/officeDocument/2006/relationships/image" Target="../media/image130.png"/><Relationship Id="rId18" Type="http://schemas.openxmlformats.org/officeDocument/2006/relationships/image" Target="../media/image131.pdf"/><Relationship Id="rId19" Type="http://schemas.openxmlformats.org/officeDocument/2006/relationships/image" Target="../media/image132.png"/><Relationship Id="rId1" Type="http://schemas.openxmlformats.org/officeDocument/2006/relationships/slideLayout" Target="../slideLayouts/slideLayout2.xml"/><Relationship Id="rId2" Type="http://schemas.openxmlformats.org/officeDocument/2006/relationships/image" Target="../media/image115.pdf"/><Relationship Id="rId3" Type="http://schemas.openxmlformats.org/officeDocument/2006/relationships/image" Target="../media/image116.png"/><Relationship Id="rId4" Type="http://schemas.openxmlformats.org/officeDocument/2006/relationships/image" Target="../media/image117.pdf"/><Relationship Id="rId5" Type="http://schemas.openxmlformats.org/officeDocument/2006/relationships/image" Target="../media/image118.png"/><Relationship Id="rId6" Type="http://schemas.openxmlformats.org/officeDocument/2006/relationships/image" Target="../media/image119.pdf"/><Relationship Id="rId7" Type="http://schemas.openxmlformats.org/officeDocument/2006/relationships/image" Target="../media/image120.png"/><Relationship Id="rId8" Type="http://schemas.openxmlformats.org/officeDocument/2006/relationships/image" Target="../media/image121.pd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quation14.bin"/><Relationship Id="rId4" Type="http://schemas.openxmlformats.org/officeDocument/2006/relationships/oleObject" Target="../embeddings/oleObject4.bin"/><Relationship Id="rId5" Type="http://schemas.openxmlformats.org/officeDocument/2006/relationships/oleObject" Target="../embeddings/Microsoft_Equation15.bin"/><Relationship Id="rId6" Type="http://schemas.openxmlformats.org/officeDocument/2006/relationships/oleObject" Target="../embeddings/Microsoft_Equation16.bin"/><Relationship Id="rId7" Type="http://schemas.openxmlformats.org/officeDocument/2006/relationships/oleObject" Target="../embeddings/Microsoft_Equation17.bin"/><Relationship Id="rId8" Type="http://schemas.openxmlformats.org/officeDocument/2006/relationships/oleObject" Target="../embeddings/oleObject5.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Microsoft_Equation24.bin"/><Relationship Id="rId12" Type="http://schemas.openxmlformats.org/officeDocument/2006/relationships/oleObject" Target="../embeddings/Microsoft_Equation25.bin"/><Relationship Id="rId13" Type="http://schemas.openxmlformats.org/officeDocument/2006/relationships/oleObject" Target="../embeddings/oleObject8.bin"/><Relationship Id="rId14" Type="http://schemas.openxmlformats.org/officeDocument/2006/relationships/oleObject" Target="../embeddings/oleObject9.bin"/><Relationship Id="rId15" Type="http://schemas.openxmlformats.org/officeDocument/2006/relationships/oleObject" Target="../embeddings/oleObject10.bin"/><Relationship Id="rId16" Type="http://schemas.openxmlformats.org/officeDocument/2006/relationships/oleObject" Target="../embeddings/oleObject11.bin"/><Relationship Id="rId17" Type="http://schemas.openxmlformats.org/officeDocument/2006/relationships/oleObject" Target="../embeddings/oleObject12.bin"/><Relationship Id="rId18" Type="http://schemas.openxmlformats.org/officeDocument/2006/relationships/oleObject" Target="../embeddings/oleObject13.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18.bin"/><Relationship Id="rId4" Type="http://schemas.openxmlformats.org/officeDocument/2006/relationships/oleObject" Target="../embeddings/oleObject6.bin"/><Relationship Id="rId5" Type="http://schemas.openxmlformats.org/officeDocument/2006/relationships/oleObject" Target="../embeddings/Microsoft_Equation19.bin"/><Relationship Id="rId6" Type="http://schemas.openxmlformats.org/officeDocument/2006/relationships/oleObject" Target="../embeddings/oleObject7.bin"/><Relationship Id="rId7" Type="http://schemas.openxmlformats.org/officeDocument/2006/relationships/oleObject" Target="../embeddings/Microsoft_Equation20.bin"/><Relationship Id="rId8" Type="http://schemas.openxmlformats.org/officeDocument/2006/relationships/oleObject" Target="../embeddings/Microsoft_Equation21.bin"/><Relationship Id="rId9" Type="http://schemas.openxmlformats.org/officeDocument/2006/relationships/oleObject" Target="../embeddings/Microsoft_Equation22.bin"/><Relationship Id="rId10" Type="http://schemas.openxmlformats.org/officeDocument/2006/relationships/oleObject" Target="../embeddings/Microsoft_Equation2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6" Type="http://schemas.openxmlformats.org/officeDocument/2006/relationships/image" Target="../media/image6.pdf"/><Relationship Id="rId7" Type="http://schemas.openxmlformats.org/officeDocument/2006/relationships/image" Target="../media/image7.png"/><Relationship Id="rId8" Type="http://schemas.openxmlformats.org/officeDocument/2006/relationships/image" Target="../media/image8.pdf"/><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pdf"/></Relationships>
</file>

<file path=ppt/slides/_rels/slide6.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wmf"/><Relationship Id="rId21" Type="http://schemas.openxmlformats.org/officeDocument/2006/relationships/image" Target="../media/image29.wmf"/><Relationship Id="rId22" Type="http://schemas.openxmlformats.org/officeDocument/2006/relationships/image" Target="../media/image30.wmf"/><Relationship Id="rId23" Type="http://schemas.openxmlformats.org/officeDocument/2006/relationships/image" Target="../media/image31.wmf"/><Relationship Id="rId24" Type="http://schemas.openxmlformats.org/officeDocument/2006/relationships/image" Target="../media/image32.wmf"/><Relationship Id="rId25" Type="http://schemas.openxmlformats.org/officeDocument/2006/relationships/image" Target="../media/image33.wmf"/><Relationship Id="rId26" Type="http://schemas.openxmlformats.org/officeDocument/2006/relationships/image" Target="../media/image34.pdf"/><Relationship Id="rId27" Type="http://schemas.openxmlformats.org/officeDocument/2006/relationships/image" Target="../media/image35.png"/><Relationship Id="rId28" Type="http://schemas.openxmlformats.org/officeDocument/2006/relationships/image" Target="../media/image36.pdf"/><Relationship Id="rId29" Type="http://schemas.openxmlformats.org/officeDocument/2006/relationships/image" Target="../media/image37.png"/><Relationship Id="rId10" Type="http://schemas.openxmlformats.org/officeDocument/2006/relationships/image" Target="../media/image18.wmf"/><Relationship Id="rId11" Type="http://schemas.openxmlformats.org/officeDocument/2006/relationships/image" Target="../media/image19.wmf"/><Relationship Id="rId12" Type="http://schemas.openxmlformats.org/officeDocument/2006/relationships/image" Target="../media/image20.wmf"/><Relationship Id="rId13" Type="http://schemas.openxmlformats.org/officeDocument/2006/relationships/image" Target="../media/image21.wmf"/><Relationship Id="rId14" Type="http://schemas.openxmlformats.org/officeDocument/2006/relationships/image" Target="../media/image22.pdf"/><Relationship Id="rId15" Type="http://schemas.openxmlformats.org/officeDocument/2006/relationships/image" Target="../media/image23.png"/><Relationship Id="rId16" Type="http://schemas.openxmlformats.org/officeDocument/2006/relationships/image" Target="../media/image24.wmf"/><Relationship Id="rId17" Type="http://schemas.openxmlformats.org/officeDocument/2006/relationships/image" Target="../media/image25.wmf"/><Relationship Id="rId18" Type="http://schemas.openxmlformats.org/officeDocument/2006/relationships/image" Target="../media/image26.pdf"/><Relationship Id="rId1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0.wmf"/><Relationship Id="rId3" Type="http://schemas.openxmlformats.org/officeDocument/2006/relationships/image" Target="../media/image11.pdf"/><Relationship Id="rId4" Type="http://schemas.openxmlformats.org/officeDocument/2006/relationships/image" Target="../media/image12.png"/><Relationship Id="rId5" Type="http://schemas.openxmlformats.org/officeDocument/2006/relationships/image" Target="../media/image13.wmf"/><Relationship Id="rId6" Type="http://schemas.openxmlformats.org/officeDocument/2006/relationships/image" Target="../media/image14.pdf"/><Relationship Id="rId7" Type="http://schemas.openxmlformats.org/officeDocument/2006/relationships/image" Target="../media/image15.png"/><Relationship Id="rId8" Type="http://schemas.openxmlformats.org/officeDocument/2006/relationships/image" Target="../media/image16.pdf"/></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wmf"/><Relationship Id="rId6" Type="http://schemas.openxmlformats.org/officeDocument/2006/relationships/image" Target="../media/image41.wmf"/><Relationship Id="rId7" Type="http://schemas.openxmlformats.org/officeDocument/2006/relationships/image" Target="../media/image42.w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9" Type="http://schemas.openxmlformats.org/officeDocument/2006/relationships/image" Target="../media/image49.wmf"/><Relationship Id="rId20" Type="http://schemas.openxmlformats.org/officeDocument/2006/relationships/image" Target="../media/image60.wmf"/><Relationship Id="rId21" Type="http://schemas.openxmlformats.org/officeDocument/2006/relationships/image" Target="../media/image61.pdf"/><Relationship Id="rId22" Type="http://schemas.openxmlformats.org/officeDocument/2006/relationships/image" Target="../media/image62.png"/><Relationship Id="rId23" Type="http://schemas.openxmlformats.org/officeDocument/2006/relationships/image" Target="../media/image63.wmf"/><Relationship Id="rId24" Type="http://schemas.openxmlformats.org/officeDocument/2006/relationships/image" Target="../media/image64.wmf"/><Relationship Id="rId25" Type="http://schemas.openxmlformats.org/officeDocument/2006/relationships/image" Target="../media/image65.pdf"/><Relationship Id="rId26" Type="http://schemas.openxmlformats.org/officeDocument/2006/relationships/image" Target="../media/image66.png"/><Relationship Id="rId27" Type="http://schemas.openxmlformats.org/officeDocument/2006/relationships/image" Target="../media/image67.wmf"/><Relationship Id="rId10" Type="http://schemas.openxmlformats.org/officeDocument/2006/relationships/image" Target="../media/image50.wmf"/><Relationship Id="rId11" Type="http://schemas.openxmlformats.org/officeDocument/2006/relationships/image" Target="../media/image51.wmf"/><Relationship Id="rId12" Type="http://schemas.openxmlformats.org/officeDocument/2006/relationships/image" Target="../media/image52.wmf"/><Relationship Id="rId13" Type="http://schemas.openxmlformats.org/officeDocument/2006/relationships/image" Target="../media/image53.pdf"/><Relationship Id="rId14" Type="http://schemas.openxmlformats.org/officeDocument/2006/relationships/image" Target="../media/image54.png"/><Relationship Id="rId15" Type="http://schemas.openxmlformats.org/officeDocument/2006/relationships/image" Target="../media/image55.wmf"/><Relationship Id="rId16" Type="http://schemas.openxmlformats.org/officeDocument/2006/relationships/image" Target="../media/image56.wmf"/><Relationship Id="rId17" Type="http://schemas.openxmlformats.org/officeDocument/2006/relationships/image" Target="../media/image57.wmf"/><Relationship Id="rId18" Type="http://schemas.openxmlformats.org/officeDocument/2006/relationships/image" Target="../media/image58.wmf"/><Relationship Id="rId19" Type="http://schemas.openxmlformats.org/officeDocument/2006/relationships/image" Target="../media/image59.wmf"/><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3.jpeg"/><Relationship Id="rId4" Type="http://schemas.openxmlformats.org/officeDocument/2006/relationships/image" Target="../media/image44.wmf"/><Relationship Id="rId5" Type="http://schemas.openxmlformats.org/officeDocument/2006/relationships/image" Target="../media/image45.wmf"/><Relationship Id="rId6" Type="http://schemas.openxmlformats.org/officeDocument/2006/relationships/image" Target="../media/image46.wmf"/><Relationship Id="rId7" Type="http://schemas.openxmlformats.org/officeDocument/2006/relationships/image" Target="../media/image47.wmf"/><Relationship Id="rId8" Type="http://schemas.openxmlformats.org/officeDocument/2006/relationships/image" Target="../media/image48.wmf"/></Relationships>
</file>

<file path=ppt/slides/_rels/slide9.xml.rels><?xml version="1.0" encoding="UTF-8" standalone="yes"?>
<Relationships xmlns="http://schemas.openxmlformats.org/package/2006/relationships"><Relationship Id="rId11" Type="http://schemas.openxmlformats.org/officeDocument/2006/relationships/image" Target="../media/image77.png"/><Relationship Id="rId12" Type="http://schemas.openxmlformats.org/officeDocument/2006/relationships/image" Target="../media/image78.wmf"/><Relationship Id="rId13" Type="http://schemas.openxmlformats.org/officeDocument/2006/relationships/image" Target="../media/image79.pdf"/><Relationship Id="rId14" Type="http://schemas.openxmlformats.org/officeDocument/2006/relationships/image" Target="../media/image80.png"/><Relationship Id="rId15" Type="http://schemas.openxmlformats.org/officeDocument/2006/relationships/image" Target="../media/image81.pdf"/><Relationship Id="rId16"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image" Target="../media/image68.jpeg"/><Relationship Id="rId3" Type="http://schemas.openxmlformats.org/officeDocument/2006/relationships/image" Target="../media/image69.pdf"/><Relationship Id="rId4" Type="http://schemas.openxmlformats.org/officeDocument/2006/relationships/image" Target="../media/image70.png"/><Relationship Id="rId5" Type="http://schemas.openxmlformats.org/officeDocument/2006/relationships/image" Target="../media/image71.wmf"/><Relationship Id="rId6" Type="http://schemas.openxmlformats.org/officeDocument/2006/relationships/image" Target="../media/image72.pdf"/><Relationship Id="rId7" Type="http://schemas.openxmlformats.org/officeDocument/2006/relationships/image" Target="../media/image73.png"/><Relationship Id="rId8" Type="http://schemas.openxmlformats.org/officeDocument/2006/relationships/image" Target="../media/image74.pdf"/><Relationship Id="rId9" Type="http://schemas.openxmlformats.org/officeDocument/2006/relationships/image" Target="../media/image75.png"/><Relationship Id="rId10" Type="http://schemas.openxmlformats.org/officeDocument/2006/relationships/image" Target="../media/image76.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p:txBody>
          <a:bodyPr/>
          <a:lstStyle/>
          <a:p>
            <a:r>
              <a:rPr lang="en-US" smtClean="0"/>
              <a:t>Wednesday, June 29, 2011</a:t>
            </a:r>
            <a:endParaRPr lang="en-US"/>
          </a:p>
        </p:txBody>
      </p:sp>
      <p:sp>
        <p:nvSpPr>
          <p:cNvPr id="6" name="Rectangle 5"/>
          <p:cNvSpPr>
            <a:spLocks noGrp="1" noChangeArrowheads="1"/>
          </p:cNvSpPr>
          <p:nvPr>
            <p:ph type="ftr" sz="quarter" idx="3"/>
          </p:nvPr>
        </p:nvSpPr>
        <p:spPr/>
        <p:txBody>
          <a:bodyPr/>
          <a:lstStyle/>
          <a:p>
            <a:r>
              <a:rPr lang="en-US" smtClean="0"/>
              <a:t>PHYS 1443-001, Summer 2011 Dr. Jaehoon Yu</a:t>
            </a:r>
            <a:endParaRPr lang="en-US"/>
          </a:p>
        </p:txBody>
      </p:sp>
      <p:sp>
        <p:nvSpPr>
          <p:cNvPr id="7" name="Rectangle 6"/>
          <p:cNvSpPr>
            <a:spLocks noGrp="1" noChangeArrowheads="1"/>
          </p:cNvSpPr>
          <p:nvPr>
            <p:ph type="sldNum" sz="quarter" idx="4"/>
          </p:nvPr>
        </p:nvSpPr>
        <p:spPr/>
        <p:txBody>
          <a:bodyPr/>
          <a:lstStyle/>
          <a:p>
            <a:fld id="{836B3EF7-D8FB-0B47-8A28-1039DE64DA84}" type="slidenum">
              <a:rPr lang="en-US"/>
              <a:pPr/>
              <a:t>1</a:t>
            </a:fld>
            <a:endParaRPr lang="en-US"/>
          </a:p>
        </p:txBody>
      </p:sp>
      <p:sp>
        <p:nvSpPr>
          <p:cNvPr id="2050" name="Rectangle 2"/>
          <p:cNvSpPr>
            <a:spLocks noGrp="1" noChangeArrowheads="1"/>
          </p:cNvSpPr>
          <p:nvPr>
            <p:ph type="ctrTitle"/>
          </p:nvPr>
        </p:nvSpPr>
        <p:spPr>
          <a:xfrm>
            <a:off x="685800" y="304800"/>
            <a:ext cx="7772400" cy="990600"/>
          </a:xfrm>
        </p:spPr>
        <p:txBody>
          <a:bodyPr/>
          <a:lstStyle/>
          <a:p>
            <a:r>
              <a:rPr lang="en-US" dirty="0"/>
              <a:t>PHYS 1443 – Section 001</a:t>
            </a:r>
            <a:br>
              <a:rPr lang="en-US" dirty="0"/>
            </a:br>
            <a:r>
              <a:rPr lang="en-US" dirty="0"/>
              <a:t>Lecture </a:t>
            </a:r>
            <a:r>
              <a:rPr lang="en-US" dirty="0" smtClean="0"/>
              <a:t>#14</a:t>
            </a:r>
            <a:endParaRPr lang="en-US" dirty="0"/>
          </a:p>
        </p:txBody>
      </p:sp>
      <p:sp>
        <p:nvSpPr>
          <p:cNvPr id="2052" name="Text Box 4"/>
          <p:cNvSpPr txBox="1">
            <a:spLocks noChangeArrowheads="1"/>
          </p:cNvSpPr>
          <p:nvPr/>
        </p:nvSpPr>
        <p:spPr bwMode="auto">
          <a:xfrm>
            <a:off x="2830583" y="1371600"/>
            <a:ext cx="3176455"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Wednesday</a:t>
            </a:r>
            <a:r>
              <a:rPr lang="en-US" dirty="0">
                <a:solidFill>
                  <a:schemeClr val="accent2"/>
                </a:solidFill>
                <a:latin typeface="Monotype Corsiva" charset="0"/>
              </a:rPr>
              <a:t>,</a:t>
            </a:r>
            <a:r>
              <a:rPr lang="en-US" dirty="0" smtClean="0">
                <a:solidFill>
                  <a:schemeClr val="accent2"/>
                </a:solidFill>
                <a:latin typeface="Monotype Corsiva" charset="0"/>
              </a:rPr>
              <a:t> June 29, 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371600" y="2286000"/>
            <a:ext cx="7086600" cy="3581400"/>
          </a:xfrm>
          <a:prstGeom prst="rect">
            <a:avLst/>
          </a:prstGeom>
          <a:noFill/>
          <a:ln w="9525">
            <a:noFill/>
            <a:miter lim="800000"/>
            <a:headEnd/>
            <a:tailEnd/>
          </a:ln>
          <a:effectLst/>
        </p:spPr>
        <p:txBody>
          <a:bodyPr>
            <a:prstTxWarp prst="textNoShape">
              <a:avLst/>
            </a:prstTxWarp>
          </a:bodyPr>
          <a:lstStyle/>
          <a:p>
            <a:pPr marL="609600" indent="-609600" eaLnBrk="0" hangingPunct="0">
              <a:spcBef>
                <a:spcPct val="20000"/>
              </a:spcBef>
              <a:buFontTx/>
              <a:buChar char="•"/>
            </a:pPr>
            <a:r>
              <a:rPr lang="en-US" sz="3600" dirty="0" smtClean="0">
                <a:solidFill>
                  <a:srgbClr val="2D2DB9"/>
                </a:solidFill>
                <a:latin typeface="Arial Narrow" charset="0"/>
              </a:rPr>
              <a:t>Motion of a Group of Particles</a:t>
            </a:r>
          </a:p>
          <a:p>
            <a:pPr marL="609600" indent="-609600" eaLnBrk="0" hangingPunct="0">
              <a:spcBef>
                <a:spcPct val="20000"/>
              </a:spcBef>
              <a:buFontTx/>
              <a:buChar char="•"/>
            </a:pPr>
            <a:r>
              <a:rPr lang="en-US" sz="3600" dirty="0" smtClean="0">
                <a:solidFill>
                  <a:srgbClr val="2D2DB9"/>
                </a:solidFill>
                <a:latin typeface="Arial Narrow" charset="0"/>
              </a:rPr>
              <a:t>Rotational Motion</a:t>
            </a:r>
          </a:p>
          <a:p>
            <a:pPr marL="609600" indent="-609600" eaLnBrk="0" hangingPunct="0">
              <a:spcBef>
                <a:spcPct val="20000"/>
              </a:spcBef>
              <a:buFontTx/>
              <a:buChar char="•"/>
            </a:pPr>
            <a:r>
              <a:rPr lang="en-US" sz="3600" dirty="0" smtClean="0">
                <a:solidFill>
                  <a:srgbClr val="2D2DB9"/>
                </a:solidFill>
                <a:latin typeface="Arial Narrow" charset="0"/>
              </a:rPr>
              <a:t>Rotational Kinematics</a:t>
            </a:r>
          </a:p>
          <a:p>
            <a:pPr marL="609600" indent="-609600" eaLnBrk="0" hangingPunct="0">
              <a:spcBef>
                <a:spcPct val="20000"/>
              </a:spcBef>
              <a:buFontTx/>
              <a:buChar char="•"/>
            </a:pPr>
            <a:r>
              <a:rPr lang="en-US" sz="3600" dirty="0" smtClean="0">
                <a:solidFill>
                  <a:srgbClr val="2D2DB9"/>
                </a:solidFill>
                <a:latin typeface="Arial Narrow" charset="0"/>
              </a:rPr>
              <a:t>Relationship Between Angular and Linear quantities</a:t>
            </a:r>
          </a:p>
          <a:p>
            <a:pPr marL="609600" indent="-609600" eaLnBrk="0" hangingPunct="0">
              <a:spcBef>
                <a:spcPct val="20000"/>
              </a:spcBef>
              <a:buFontTx/>
              <a:buChar char="•"/>
            </a:pPr>
            <a:r>
              <a:rPr lang="en-US" sz="3600" dirty="0" smtClean="0">
                <a:solidFill>
                  <a:srgbClr val="2D2DB9"/>
                </a:solidFill>
                <a:latin typeface="Arial Narrow" charset="0"/>
              </a:rPr>
              <a:t>Torque </a:t>
            </a:r>
          </a:p>
          <a:p>
            <a:pPr marL="609600" indent="-609600" eaLnBrk="0" hangingPunct="0">
              <a:spcBef>
                <a:spcPct val="20000"/>
              </a:spcBef>
              <a:buFontTx/>
              <a:buChar char="•"/>
            </a:pPr>
            <a:endParaRPr lang="en-US" sz="3600" dirty="0" smtClean="0">
              <a:solidFill>
                <a:srgbClr val="2D2DB9"/>
              </a:solidFill>
              <a:latin typeface="Arial Narrow" charset="0"/>
            </a:endParaRPr>
          </a:p>
          <a:p>
            <a:pPr marL="609600" indent="-609600" eaLnBrk="0" hangingPunct="0">
              <a:spcBef>
                <a:spcPct val="20000"/>
              </a:spcBef>
              <a:buFontTx/>
              <a:buChar char="•"/>
            </a:pPr>
            <a:endParaRPr lang="en-US" sz="3600" dirty="0" smtClean="0">
              <a:solidFill>
                <a:srgbClr val="2D2DB9"/>
              </a:solidFill>
              <a:latin typeface="Arial Narrow" charset="0"/>
            </a:endParaRPr>
          </a:p>
          <a:p>
            <a:pPr marL="609600" indent="-609600" eaLnBrk="0" hangingPunct="0">
              <a:spcBef>
                <a:spcPct val="20000"/>
              </a:spcBef>
              <a:buFontTx/>
              <a:buChar char="•"/>
            </a:pPr>
            <a:endParaRPr lang="en-US" sz="3600" dirty="0" smtClean="0">
              <a:solidFill>
                <a:srgbClr val="2D2DB9"/>
              </a:solidFill>
              <a:latin typeface="Arial Narro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down)">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down)">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2"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down)">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2"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down)">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2"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down)">
                                      <p:cBhvr>
                                        <p:cTn id="27" dur="500"/>
                                        <p:tgtEl>
                                          <p:spTgt spid="2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2" uiExpand="1" build="allAtOnce"/>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8" name="Date Placeholder 2"/>
          <p:cNvSpPr>
            <a:spLocks noGrp="1"/>
          </p:cNvSpPr>
          <p:nvPr>
            <p:ph type="dt" sz="quarter" idx="10"/>
          </p:nvPr>
        </p:nvSpPr>
        <p:spPr>
          <a:noFill/>
        </p:spPr>
        <p:txBody>
          <a:bodyPr/>
          <a:lstStyle/>
          <a:p>
            <a:r>
              <a:rPr lang="en-US" smtClean="0"/>
              <a:t>Wednesday, June 29, 2011</a:t>
            </a:r>
            <a:endParaRPr lang="en-US" altLang="ko-KR" smtClean="0">
              <a:ea typeface="굴림" charset="-127"/>
              <a:cs typeface="굴림" charset="-127"/>
            </a:endParaRPr>
          </a:p>
        </p:txBody>
      </p:sp>
      <p:sp>
        <p:nvSpPr>
          <p:cNvPr id="29709" name="Footer Placeholder 3"/>
          <p:cNvSpPr>
            <a:spLocks noGrp="1"/>
          </p:cNvSpPr>
          <p:nvPr>
            <p:ph type="ftr" sz="quarter" idx="11"/>
          </p:nvPr>
        </p:nvSpPr>
        <p:spPr>
          <a:noFill/>
        </p:spPr>
        <p:txBody>
          <a:bodyPr/>
          <a:lstStyle/>
          <a:p>
            <a:r>
              <a:rPr lang="en-US" smtClean="0"/>
              <a:t>PHYS 1443-001, Summer 2011 Dr. Jaehoon Yu</a:t>
            </a:r>
          </a:p>
        </p:txBody>
      </p:sp>
      <p:sp>
        <p:nvSpPr>
          <p:cNvPr id="29710" name="Slide Number Placeholder 4"/>
          <p:cNvSpPr>
            <a:spLocks noGrp="1"/>
          </p:cNvSpPr>
          <p:nvPr>
            <p:ph type="sldNum" sz="quarter" idx="12"/>
          </p:nvPr>
        </p:nvSpPr>
        <p:spPr>
          <a:noFill/>
        </p:spPr>
        <p:txBody>
          <a:bodyPr/>
          <a:lstStyle/>
          <a:p>
            <a:fld id="{463552FA-1CA8-6848-A8E5-6DC2096F0EE3}" type="slidenum">
              <a:rPr lang="en-US"/>
              <a:pPr/>
              <a:t>10</a:t>
            </a:fld>
            <a:endParaRPr lang="en-US"/>
          </a:p>
        </p:txBody>
      </p:sp>
      <p:pic>
        <p:nvPicPr>
          <p:cNvPr id="835587" name="Picture 3" descr="F08.04"/>
          <p:cNvPicPr>
            <a:picLocks noChangeAspect="1" noChangeArrowheads="1"/>
          </p:cNvPicPr>
          <p:nvPr/>
        </p:nvPicPr>
        <p:blipFill>
          <a:blip r:embed="rId3"/>
          <a:srcRect/>
          <a:stretch>
            <a:fillRect/>
          </a:stretch>
        </p:blipFill>
        <p:spPr bwMode="auto">
          <a:xfrm>
            <a:off x="5457825" y="990600"/>
            <a:ext cx="3330575" cy="5105400"/>
          </a:xfrm>
          <a:prstGeom prst="rect">
            <a:avLst/>
          </a:prstGeom>
          <a:noFill/>
          <a:ln w="9525">
            <a:noFill/>
            <a:miter lim="800000"/>
            <a:headEnd/>
            <a:tailEnd/>
          </a:ln>
        </p:spPr>
      </p:pic>
      <p:sp>
        <p:nvSpPr>
          <p:cNvPr id="835588" name="Text Box 4"/>
          <p:cNvSpPr txBox="1">
            <a:spLocks noChangeArrowheads="1"/>
          </p:cNvSpPr>
          <p:nvPr/>
        </p:nvSpPr>
        <p:spPr bwMode="auto">
          <a:xfrm>
            <a:off x="304800" y="838200"/>
            <a:ext cx="5410200" cy="1569660"/>
          </a:xfrm>
          <a:prstGeom prst="rect">
            <a:avLst/>
          </a:prstGeom>
          <a:noFill/>
          <a:ln w="9525">
            <a:noFill/>
            <a:miter lim="800000"/>
            <a:headEnd/>
            <a:tailEnd/>
          </a:ln>
        </p:spPr>
        <p:txBody>
          <a:bodyPr>
            <a:prstTxWarp prst="textNoShape">
              <a:avLst/>
            </a:prstTxWarp>
            <a:spAutoFit/>
          </a:bodyPr>
          <a:lstStyle/>
          <a:p>
            <a:pPr algn="just"/>
            <a:r>
              <a:rPr lang="en-US" dirty="0">
                <a:solidFill>
                  <a:schemeClr val="accent2"/>
                </a:solidFill>
                <a:latin typeface="Arial Narrow" charset="0"/>
              </a:rPr>
              <a:t>Synchronous satellites are put into an orbit</a:t>
            </a:r>
            <a:r>
              <a:rPr lang="en-US" dirty="0" smtClean="0">
                <a:solidFill>
                  <a:schemeClr val="accent2"/>
                </a:solidFill>
                <a:latin typeface="Arial Narrow" charset="0"/>
              </a:rPr>
              <a:t> of radius </a:t>
            </a:r>
            <a:r>
              <a:rPr lang="en-US" dirty="0">
                <a:solidFill>
                  <a:schemeClr val="accent2"/>
                </a:solidFill>
                <a:latin typeface="Arial Narrow" charset="0"/>
              </a:rPr>
              <a:t>4.23</a:t>
            </a:r>
            <a:r>
              <a:rPr lang="en-US" dirty="0">
                <a:solidFill>
                  <a:schemeClr val="accent2"/>
                </a:solidFill>
                <a:latin typeface="Arial Narrow" charset="0"/>
                <a:ea typeface="Arial" charset="0"/>
                <a:cs typeface="Arial" charset="0"/>
              </a:rPr>
              <a:t>×10</a:t>
            </a:r>
            <a:r>
              <a:rPr lang="en-US" baseline="30000" dirty="0">
                <a:solidFill>
                  <a:schemeClr val="accent2"/>
                </a:solidFill>
                <a:latin typeface="Arial Narrow" charset="0"/>
                <a:ea typeface="Arial" charset="0"/>
                <a:cs typeface="Arial" charset="0"/>
              </a:rPr>
              <a:t>7</a:t>
            </a:r>
            <a:r>
              <a:rPr lang="en-US" dirty="0">
                <a:solidFill>
                  <a:schemeClr val="accent2"/>
                </a:solidFill>
                <a:latin typeface="Arial Narrow" charset="0"/>
                <a:ea typeface="Arial" charset="0"/>
                <a:cs typeface="Arial" charset="0"/>
              </a:rPr>
              <a:t>m.</a:t>
            </a:r>
            <a:r>
              <a:rPr lang="en-US" altLang="ko-KR" dirty="0">
                <a:solidFill>
                  <a:schemeClr val="accent2"/>
                </a:solidFill>
                <a:latin typeface="Arial Narrow" charset="0"/>
                <a:ea typeface="Arial" charset="0"/>
                <a:cs typeface="Arial" charset="0"/>
              </a:rPr>
              <a:t> </a:t>
            </a:r>
            <a:r>
              <a:rPr lang="en-US" dirty="0">
                <a:solidFill>
                  <a:schemeClr val="accent2"/>
                </a:solidFill>
                <a:latin typeface="Arial Narrow" charset="0"/>
                <a:ea typeface="Arial" charset="0"/>
                <a:cs typeface="Arial" charset="0"/>
              </a:rPr>
              <a:t>If the angular separation of the two</a:t>
            </a:r>
            <a:r>
              <a:rPr lang="en-US" altLang="ko-KR" dirty="0">
                <a:solidFill>
                  <a:schemeClr val="accent2"/>
                </a:solidFill>
                <a:latin typeface="Arial Narrow" charset="0"/>
                <a:ea typeface="굴림" charset="-127"/>
                <a:cs typeface="굴림" charset="-127"/>
              </a:rPr>
              <a:t> </a:t>
            </a:r>
            <a:r>
              <a:rPr lang="en-US" dirty="0">
                <a:solidFill>
                  <a:schemeClr val="accent2"/>
                </a:solidFill>
                <a:latin typeface="Arial Narrow" charset="0"/>
                <a:ea typeface="Arial" charset="0"/>
                <a:cs typeface="Arial" charset="0"/>
              </a:rPr>
              <a:t>satellites is 2.00 degrees, find the arc length that separates them.</a:t>
            </a:r>
          </a:p>
        </p:txBody>
      </p:sp>
      <p:sp>
        <p:nvSpPr>
          <p:cNvPr id="29713" name="Rectangle 5"/>
          <p:cNvSpPr>
            <a:spLocks noGrp="1" noChangeArrowheads="1"/>
          </p:cNvSpPr>
          <p:nvPr>
            <p:ph type="title"/>
          </p:nvPr>
        </p:nvSpPr>
        <p:spPr>
          <a:xfrm>
            <a:off x="457200" y="76200"/>
            <a:ext cx="7772400" cy="914400"/>
          </a:xfrm>
        </p:spPr>
        <p:txBody>
          <a:bodyPr/>
          <a:lstStyle/>
          <a:p>
            <a:r>
              <a:rPr lang="en-US" altLang="ko-KR" sz="4000">
                <a:ea typeface="굴림" charset="-127"/>
                <a:cs typeface="굴림" charset="-127"/>
              </a:rPr>
              <a:t>Ex. Adjacent Synchronous Satellites</a:t>
            </a:r>
            <a:endParaRPr lang="en-US" sz="4000"/>
          </a:p>
        </p:txBody>
      </p:sp>
      <p:pic>
        <p:nvPicPr>
          <p:cNvPr id="835590" name="Object 2"/>
          <p:cNvPicPr>
            <a:picLocks noChangeAspect="1" noChangeArrowheads="1"/>
          </p:cNvPicPr>
          <p:nvPr/>
        </p:nvPicPr>
        <p:blipFill>
          <a:blip r:embed="rId4"/>
          <a:srcRect/>
          <a:stretch>
            <a:fillRect/>
          </a:stretch>
        </p:blipFill>
        <p:spPr bwMode="auto">
          <a:xfrm>
            <a:off x="1293813" y="4298950"/>
            <a:ext cx="1144587" cy="415925"/>
          </a:xfrm>
          <a:prstGeom prst="rect">
            <a:avLst/>
          </a:prstGeom>
          <a:noFill/>
        </p:spPr>
      </p:pic>
      <p:pic>
        <p:nvPicPr>
          <p:cNvPr id="835591" name="Object 3"/>
          <p:cNvPicPr>
            <a:picLocks noChangeAspect="1" noChangeArrowheads="1"/>
          </p:cNvPicPr>
          <p:nvPr/>
        </p:nvPicPr>
        <p:blipFill>
          <a:blip r:embed="rId5"/>
          <a:srcRect/>
          <a:stretch>
            <a:fillRect/>
          </a:stretch>
        </p:blipFill>
        <p:spPr bwMode="auto">
          <a:xfrm>
            <a:off x="457200" y="5334000"/>
            <a:ext cx="468313" cy="285750"/>
          </a:xfrm>
          <a:prstGeom prst="rect">
            <a:avLst/>
          </a:prstGeom>
          <a:noFill/>
        </p:spPr>
      </p:pic>
      <p:pic>
        <p:nvPicPr>
          <p:cNvPr id="835592" name="Object 4"/>
          <p:cNvPicPr>
            <a:picLocks noChangeAspect="1" noChangeArrowheads="1"/>
          </p:cNvPicPr>
          <p:nvPr/>
        </p:nvPicPr>
        <p:blipFill>
          <a:blip r:embed="rId6"/>
          <a:srcRect/>
          <a:stretch>
            <a:fillRect/>
          </a:stretch>
        </p:blipFill>
        <p:spPr bwMode="auto">
          <a:xfrm>
            <a:off x="882650" y="3317875"/>
            <a:ext cx="2030413" cy="417513"/>
          </a:xfrm>
          <a:prstGeom prst="rect">
            <a:avLst/>
          </a:prstGeom>
          <a:noFill/>
        </p:spPr>
      </p:pic>
      <p:pic>
        <p:nvPicPr>
          <p:cNvPr id="835593" name="Object 5"/>
          <p:cNvPicPr>
            <a:picLocks noChangeAspect="1" noChangeArrowheads="1"/>
          </p:cNvPicPr>
          <p:nvPr/>
        </p:nvPicPr>
        <p:blipFill>
          <a:blip r:embed="rId7"/>
          <a:srcRect/>
          <a:stretch>
            <a:fillRect/>
          </a:stretch>
        </p:blipFill>
        <p:spPr bwMode="auto">
          <a:xfrm>
            <a:off x="2989263" y="3124200"/>
            <a:ext cx="1717675" cy="806450"/>
          </a:xfrm>
          <a:prstGeom prst="rect">
            <a:avLst/>
          </a:prstGeom>
          <a:noFill/>
        </p:spPr>
      </p:pic>
      <p:pic>
        <p:nvPicPr>
          <p:cNvPr id="835594" name="Object 6"/>
          <p:cNvPicPr>
            <a:picLocks noChangeAspect="1" noChangeArrowheads="1"/>
          </p:cNvPicPr>
          <p:nvPr/>
        </p:nvPicPr>
        <p:blipFill>
          <a:blip r:embed="rId8"/>
          <a:srcRect/>
          <a:stretch>
            <a:fillRect/>
          </a:stretch>
        </p:blipFill>
        <p:spPr bwMode="auto">
          <a:xfrm>
            <a:off x="4665663" y="3124200"/>
            <a:ext cx="287337" cy="806450"/>
          </a:xfrm>
          <a:prstGeom prst="rect">
            <a:avLst/>
          </a:prstGeom>
          <a:noFill/>
        </p:spPr>
      </p:pic>
      <p:sp>
        <p:nvSpPr>
          <p:cNvPr id="835595" name="AutoShape 11"/>
          <p:cNvSpPr>
            <a:spLocks noChangeArrowheads="1"/>
          </p:cNvSpPr>
          <p:nvPr/>
        </p:nvSpPr>
        <p:spPr bwMode="auto">
          <a:xfrm>
            <a:off x="76200" y="3670300"/>
            <a:ext cx="1143000" cy="1587500"/>
          </a:xfrm>
          <a:prstGeom prst="rightArrow">
            <a:avLst>
              <a:gd name="adj1" fmla="val 50000"/>
              <a:gd name="adj2" fmla="val 25000"/>
            </a:avLst>
          </a:prstGeom>
          <a:solidFill>
            <a:srgbClr val="FFFFCC"/>
          </a:solidFill>
          <a:ln w="28575">
            <a:solidFill>
              <a:srgbClr val="A50021"/>
            </a:solidFill>
            <a:miter lim="800000"/>
            <a:headEnd/>
            <a:tailEnd/>
          </a:ln>
        </p:spPr>
        <p:txBody>
          <a:bodyPr anchor="ctr">
            <a:prstTxWarp prst="textNoShape">
              <a:avLst/>
            </a:prstTxWarp>
            <a:spAutoFit/>
          </a:bodyPr>
          <a:lstStyle/>
          <a:p>
            <a:pPr algn="ctr"/>
            <a:r>
              <a:rPr lang="en-US" altLang="ko-KR" sz="1600">
                <a:solidFill>
                  <a:srgbClr val="A50021"/>
                </a:solidFill>
                <a:latin typeface="Arial Narrow" charset="0"/>
                <a:ea typeface="굴림" charset="-127"/>
                <a:cs typeface="굴림" charset="-127"/>
              </a:rPr>
              <a:t>Convert degrees to radians</a:t>
            </a:r>
            <a:endParaRPr lang="en-US" sz="1600">
              <a:solidFill>
                <a:srgbClr val="A50021"/>
              </a:solidFill>
              <a:latin typeface="Arial Narrow" charset="0"/>
            </a:endParaRPr>
          </a:p>
        </p:txBody>
      </p:sp>
      <p:pic>
        <p:nvPicPr>
          <p:cNvPr id="835596" name="Object 7"/>
          <p:cNvPicPr>
            <a:picLocks noChangeAspect="1" noChangeArrowheads="1"/>
          </p:cNvPicPr>
          <p:nvPr/>
        </p:nvPicPr>
        <p:blipFill>
          <a:blip r:embed="rId9"/>
          <a:srcRect/>
          <a:stretch>
            <a:fillRect/>
          </a:stretch>
        </p:blipFill>
        <p:spPr bwMode="auto">
          <a:xfrm>
            <a:off x="2362200" y="4038600"/>
            <a:ext cx="1638300" cy="936625"/>
          </a:xfrm>
          <a:prstGeom prst="rect">
            <a:avLst/>
          </a:prstGeom>
          <a:noFill/>
        </p:spPr>
      </p:pic>
      <p:pic>
        <p:nvPicPr>
          <p:cNvPr id="835597" name="Object 8"/>
          <p:cNvPicPr>
            <a:picLocks noChangeAspect="1" noChangeArrowheads="1"/>
          </p:cNvPicPr>
          <p:nvPr/>
        </p:nvPicPr>
        <p:blipFill>
          <a:blip r:embed="rId10"/>
          <a:srcRect/>
          <a:stretch>
            <a:fillRect/>
          </a:stretch>
        </p:blipFill>
        <p:spPr bwMode="auto">
          <a:xfrm>
            <a:off x="3962400" y="4267200"/>
            <a:ext cx="1430338" cy="363538"/>
          </a:xfrm>
          <a:prstGeom prst="rect">
            <a:avLst/>
          </a:prstGeom>
          <a:noFill/>
        </p:spPr>
      </p:pic>
      <p:pic>
        <p:nvPicPr>
          <p:cNvPr id="835598" name="Object 9"/>
          <p:cNvPicPr>
            <a:picLocks noChangeAspect="1" noChangeArrowheads="1"/>
          </p:cNvPicPr>
          <p:nvPr/>
        </p:nvPicPr>
        <p:blipFill>
          <a:blip r:embed="rId11"/>
          <a:srcRect/>
          <a:stretch>
            <a:fillRect/>
          </a:stretch>
        </p:blipFill>
        <p:spPr bwMode="auto">
          <a:xfrm>
            <a:off x="949325" y="5257800"/>
            <a:ext cx="650875" cy="365125"/>
          </a:xfrm>
          <a:prstGeom prst="rect">
            <a:avLst/>
          </a:prstGeom>
          <a:noFill/>
        </p:spPr>
      </p:pic>
      <p:pic>
        <p:nvPicPr>
          <p:cNvPr id="835599" name="Object 10"/>
          <p:cNvPicPr>
            <a:picLocks noChangeAspect="1" noChangeArrowheads="1"/>
          </p:cNvPicPr>
          <p:nvPr/>
        </p:nvPicPr>
        <p:blipFill>
          <a:blip r:embed="rId12"/>
          <a:srcRect/>
          <a:stretch>
            <a:fillRect/>
          </a:stretch>
        </p:blipFill>
        <p:spPr bwMode="auto">
          <a:xfrm>
            <a:off x="1600200" y="5181600"/>
            <a:ext cx="3408363" cy="573088"/>
          </a:xfrm>
          <a:prstGeom prst="rect">
            <a:avLst/>
          </a:prstGeom>
          <a:noFill/>
        </p:spPr>
      </p:pic>
      <p:pic>
        <p:nvPicPr>
          <p:cNvPr id="835600" name="Object 11"/>
          <p:cNvPicPr>
            <a:picLocks noChangeAspect="1" noChangeArrowheads="1"/>
          </p:cNvPicPr>
          <p:nvPr/>
        </p:nvPicPr>
        <p:blipFill>
          <a:blip r:embed="rId13"/>
          <a:srcRect/>
          <a:stretch>
            <a:fillRect/>
          </a:stretch>
        </p:blipFill>
        <p:spPr bwMode="auto">
          <a:xfrm>
            <a:off x="533400" y="5778500"/>
            <a:ext cx="3330575" cy="469900"/>
          </a:xfrm>
          <a:prstGeom prst="rect">
            <a:avLst/>
          </a:prstGeom>
          <a:noFill/>
        </p:spPr>
      </p:pic>
      <p:sp>
        <p:nvSpPr>
          <p:cNvPr id="835601" name="Text Box 17"/>
          <p:cNvSpPr txBox="1">
            <a:spLocks noChangeArrowheads="1"/>
          </p:cNvSpPr>
          <p:nvPr/>
        </p:nvSpPr>
        <p:spPr bwMode="auto">
          <a:xfrm>
            <a:off x="304800" y="2743200"/>
            <a:ext cx="3048000" cy="396875"/>
          </a:xfrm>
          <a:prstGeom prst="rect">
            <a:avLst/>
          </a:prstGeom>
          <a:noFill/>
          <a:ln w="9525">
            <a:noFill/>
            <a:miter lim="800000"/>
            <a:headEnd/>
            <a:tailEnd/>
          </a:ln>
        </p:spPr>
        <p:txBody>
          <a:bodyPr>
            <a:prstTxWarp prst="textNoShape">
              <a:avLst/>
            </a:prstTxWarp>
            <a:spAutoFit/>
          </a:bodyPr>
          <a:lstStyle/>
          <a:p>
            <a:r>
              <a:rPr lang="en-US" altLang="ko-KR" sz="2000">
                <a:solidFill>
                  <a:schemeClr val="accent2"/>
                </a:solidFill>
                <a:latin typeface="Arial Narrow" charset="0"/>
                <a:ea typeface="굴림" charset="-127"/>
                <a:cs typeface="굴림" charset="-127"/>
              </a:rPr>
              <a:t>What do we need to find out?</a:t>
            </a:r>
            <a:endParaRPr lang="en-US" sz="2000">
              <a:solidFill>
                <a:schemeClr val="accent2"/>
              </a:solidFill>
              <a:latin typeface="Arial Narrow" charset="0"/>
              <a:ea typeface="Arial" charset="0"/>
              <a:cs typeface="Arial" charset="0"/>
            </a:endParaRPr>
          </a:p>
        </p:txBody>
      </p:sp>
      <p:sp>
        <p:nvSpPr>
          <p:cNvPr id="835602" name="Text Box 18"/>
          <p:cNvSpPr txBox="1">
            <a:spLocks noChangeArrowheads="1"/>
          </p:cNvSpPr>
          <p:nvPr/>
        </p:nvSpPr>
        <p:spPr bwMode="auto">
          <a:xfrm>
            <a:off x="3200400" y="2727325"/>
            <a:ext cx="1752600" cy="396875"/>
          </a:xfrm>
          <a:prstGeom prst="rect">
            <a:avLst/>
          </a:prstGeom>
          <a:noFill/>
          <a:ln w="9525">
            <a:noFill/>
            <a:miter lim="800000"/>
            <a:headEnd/>
            <a:tailEnd/>
          </a:ln>
        </p:spPr>
        <p:txBody>
          <a:bodyPr>
            <a:prstTxWarp prst="textNoShape">
              <a:avLst/>
            </a:prstTxWarp>
            <a:spAutoFit/>
          </a:bodyPr>
          <a:lstStyle/>
          <a:p>
            <a:r>
              <a:rPr lang="en-US" altLang="ko-KR" sz="2000">
                <a:solidFill>
                  <a:schemeClr val="accent2"/>
                </a:solidFill>
                <a:latin typeface="Arial Narrow" charset="0"/>
                <a:ea typeface="굴림" charset="-127"/>
                <a:cs typeface="굴림" charset="-127"/>
              </a:rPr>
              <a:t>The Arc length!!!</a:t>
            </a:r>
            <a:endParaRPr lang="en-US" sz="2000">
              <a:solidFill>
                <a:schemeClr val="accent2"/>
              </a:solidFill>
              <a:latin typeface="Arial Narrow" charset="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35588"/>
                                        </p:tgtEl>
                                        <p:attrNameLst>
                                          <p:attrName>style.visibility</p:attrName>
                                        </p:attrNameLst>
                                      </p:cBhvr>
                                      <p:to>
                                        <p:strVal val="visible"/>
                                      </p:to>
                                    </p:set>
                                    <p:animEffect transition="in" filter="wipe(left)">
                                      <p:cBhvr>
                                        <p:cTn id="7" dur="500"/>
                                        <p:tgtEl>
                                          <p:spTgt spid="835588"/>
                                        </p:tgtEl>
                                      </p:cBhvr>
                                    </p:animEffect>
                                  </p:childTnLst>
                                </p:cTn>
                              </p:par>
                            </p:childTnLst>
                          </p:cTn>
                        </p:par>
                        <p:par>
                          <p:cTn id="8" fill="hold">
                            <p:stCondLst>
                              <p:cond delay="2100"/>
                            </p:stCondLst>
                            <p:childTnLst>
                              <p:par>
                                <p:cTn id="9" presetID="53" presetClass="entr" presetSubtype="0" fill="hold" nodeType="afterEffect">
                                  <p:stCondLst>
                                    <p:cond delay="0"/>
                                  </p:stCondLst>
                                  <p:childTnLst>
                                    <p:set>
                                      <p:cBhvr>
                                        <p:cTn id="10" dur="1" fill="hold">
                                          <p:stCondLst>
                                            <p:cond delay="0"/>
                                          </p:stCondLst>
                                        </p:cTn>
                                        <p:tgtEl>
                                          <p:spTgt spid="835587"/>
                                        </p:tgtEl>
                                        <p:attrNameLst>
                                          <p:attrName>style.visibility</p:attrName>
                                        </p:attrNameLst>
                                      </p:cBhvr>
                                      <p:to>
                                        <p:strVal val="visible"/>
                                      </p:to>
                                    </p:set>
                                    <p:anim calcmode="lin" valueType="num">
                                      <p:cBhvr>
                                        <p:cTn id="11" dur="500" fill="hold"/>
                                        <p:tgtEl>
                                          <p:spTgt spid="835587"/>
                                        </p:tgtEl>
                                        <p:attrNameLst>
                                          <p:attrName>ppt_w</p:attrName>
                                        </p:attrNameLst>
                                      </p:cBhvr>
                                      <p:tavLst>
                                        <p:tav tm="0">
                                          <p:val>
                                            <p:fltVal val="0"/>
                                          </p:val>
                                        </p:tav>
                                        <p:tav tm="100000">
                                          <p:val>
                                            <p:strVal val="#ppt_w"/>
                                          </p:val>
                                        </p:tav>
                                      </p:tavLst>
                                    </p:anim>
                                    <p:anim calcmode="lin" valueType="num">
                                      <p:cBhvr>
                                        <p:cTn id="12" dur="500" fill="hold"/>
                                        <p:tgtEl>
                                          <p:spTgt spid="835587"/>
                                        </p:tgtEl>
                                        <p:attrNameLst>
                                          <p:attrName>ppt_h</p:attrName>
                                        </p:attrNameLst>
                                      </p:cBhvr>
                                      <p:tavLst>
                                        <p:tav tm="0">
                                          <p:val>
                                            <p:fltVal val="0"/>
                                          </p:val>
                                        </p:tav>
                                        <p:tav tm="100000">
                                          <p:val>
                                            <p:strVal val="#ppt_h"/>
                                          </p:val>
                                        </p:tav>
                                      </p:tavLst>
                                    </p:anim>
                                    <p:animEffect transition="in" filter="fade">
                                      <p:cBhvr>
                                        <p:cTn id="13" dur="500"/>
                                        <p:tgtEl>
                                          <p:spTgt spid="83558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835601"/>
                                        </p:tgtEl>
                                        <p:attrNameLst>
                                          <p:attrName>style.visibility</p:attrName>
                                        </p:attrNameLst>
                                      </p:cBhvr>
                                      <p:to>
                                        <p:strVal val="visible"/>
                                      </p:to>
                                    </p:set>
                                    <p:animEffect transition="in" filter="wipe(left)">
                                      <p:cBhvr>
                                        <p:cTn id="18" dur="500"/>
                                        <p:tgtEl>
                                          <p:spTgt spid="83560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835602"/>
                                        </p:tgtEl>
                                        <p:attrNameLst>
                                          <p:attrName>style.visibility</p:attrName>
                                        </p:attrNameLst>
                                      </p:cBhvr>
                                      <p:to>
                                        <p:strVal val="visible"/>
                                      </p:to>
                                    </p:set>
                                    <p:animEffect transition="in" filter="wipe(left)">
                                      <p:cBhvr>
                                        <p:cTn id="23" dur="500"/>
                                        <p:tgtEl>
                                          <p:spTgt spid="83560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35592"/>
                                        </p:tgtEl>
                                        <p:attrNameLst>
                                          <p:attrName>style.visibility</p:attrName>
                                        </p:attrNameLst>
                                      </p:cBhvr>
                                      <p:to>
                                        <p:strVal val="visible"/>
                                      </p:to>
                                    </p:set>
                                    <p:animEffect transition="in" filter="wipe(left)">
                                      <p:cBhvr>
                                        <p:cTn id="28" dur="500"/>
                                        <p:tgtEl>
                                          <p:spTgt spid="83559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35593"/>
                                        </p:tgtEl>
                                        <p:attrNameLst>
                                          <p:attrName>style.visibility</p:attrName>
                                        </p:attrNameLst>
                                      </p:cBhvr>
                                      <p:to>
                                        <p:strVal val="visible"/>
                                      </p:to>
                                    </p:set>
                                    <p:animEffect transition="in" filter="wipe(left)">
                                      <p:cBhvr>
                                        <p:cTn id="33" dur="500"/>
                                        <p:tgtEl>
                                          <p:spTgt spid="83559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35594"/>
                                        </p:tgtEl>
                                        <p:attrNameLst>
                                          <p:attrName>style.visibility</p:attrName>
                                        </p:attrNameLst>
                                      </p:cBhvr>
                                      <p:to>
                                        <p:strVal val="visible"/>
                                      </p:to>
                                    </p:set>
                                    <p:animEffect transition="in" filter="wipe(left)">
                                      <p:cBhvr>
                                        <p:cTn id="38" dur="500"/>
                                        <p:tgtEl>
                                          <p:spTgt spid="83559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35595"/>
                                        </p:tgtEl>
                                        <p:attrNameLst>
                                          <p:attrName>style.visibility</p:attrName>
                                        </p:attrNameLst>
                                      </p:cBhvr>
                                      <p:to>
                                        <p:strVal val="visible"/>
                                      </p:to>
                                    </p:set>
                                    <p:animEffect transition="in" filter="wipe(left)">
                                      <p:cBhvr>
                                        <p:cTn id="43" dur="500"/>
                                        <p:tgtEl>
                                          <p:spTgt spid="83559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835590"/>
                                        </p:tgtEl>
                                        <p:attrNameLst>
                                          <p:attrName>style.visibility</p:attrName>
                                        </p:attrNameLst>
                                      </p:cBhvr>
                                      <p:to>
                                        <p:strVal val="visible"/>
                                      </p:to>
                                    </p:set>
                                    <p:animEffect transition="in" filter="wipe(left)">
                                      <p:cBhvr>
                                        <p:cTn id="48" dur="500"/>
                                        <p:tgtEl>
                                          <p:spTgt spid="83559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835596"/>
                                        </p:tgtEl>
                                        <p:attrNameLst>
                                          <p:attrName>style.visibility</p:attrName>
                                        </p:attrNameLst>
                                      </p:cBhvr>
                                      <p:to>
                                        <p:strVal val="visible"/>
                                      </p:to>
                                    </p:set>
                                    <p:animEffect transition="in" filter="wipe(left)">
                                      <p:cBhvr>
                                        <p:cTn id="53" dur="500"/>
                                        <p:tgtEl>
                                          <p:spTgt spid="83559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835597"/>
                                        </p:tgtEl>
                                        <p:attrNameLst>
                                          <p:attrName>style.visibility</p:attrName>
                                        </p:attrNameLst>
                                      </p:cBhvr>
                                      <p:to>
                                        <p:strVal val="visible"/>
                                      </p:to>
                                    </p:set>
                                    <p:animEffect transition="in" filter="wipe(left)">
                                      <p:cBhvr>
                                        <p:cTn id="58" dur="500"/>
                                        <p:tgtEl>
                                          <p:spTgt spid="83559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835591"/>
                                        </p:tgtEl>
                                        <p:attrNameLst>
                                          <p:attrName>style.visibility</p:attrName>
                                        </p:attrNameLst>
                                      </p:cBhvr>
                                      <p:to>
                                        <p:strVal val="visible"/>
                                      </p:to>
                                    </p:set>
                                    <p:animEffect transition="in" filter="wipe(left)">
                                      <p:cBhvr>
                                        <p:cTn id="63" dur="500"/>
                                        <p:tgtEl>
                                          <p:spTgt spid="83559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835598"/>
                                        </p:tgtEl>
                                        <p:attrNameLst>
                                          <p:attrName>style.visibility</p:attrName>
                                        </p:attrNameLst>
                                      </p:cBhvr>
                                      <p:to>
                                        <p:strVal val="visible"/>
                                      </p:to>
                                    </p:set>
                                    <p:animEffect transition="in" filter="wipe(left)">
                                      <p:cBhvr>
                                        <p:cTn id="68" dur="500"/>
                                        <p:tgtEl>
                                          <p:spTgt spid="83559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835599"/>
                                        </p:tgtEl>
                                        <p:attrNameLst>
                                          <p:attrName>style.visibility</p:attrName>
                                        </p:attrNameLst>
                                      </p:cBhvr>
                                      <p:to>
                                        <p:strVal val="visible"/>
                                      </p:to>
                                    </p:set>
                                    <p:animEffect transition="in" filter="wipe(left)">
                                      <p:cBhvr>
                                        <p:cTn id="73" dur="500"/>
                                        <p:tgtEl>
                                          <p:spTgt spid="835599"/>
                                        </p:tgtEl>
                                      </p:cBhvr>
                                    </p:animEffec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835600"/>
                                        </p:tgtEl>
                                        <p:attrNameLst>
                                          <p:attrName>style.visibility</p:attrName>
                                        </p:attrNameLst>
                                      </p:cBhvr>
                                      <p:to>
                                        <p:strVal val="visible"/>
                                      </p:to>
                                    </p:set>
                                    <p:animEffect transition="in" filter="wipe(left)">
                                      <p:cBhvr>
                                        <p:cTn id="77" dur="500"/>
                                        <p:tgtEl>
                                          <p:spTgt spid="835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8" grpId="0"/>
      <p:bldP spid="835595" grpId="0" animBg="1"/>
      <p:bldP spid="835601" grpId="0"/>
      <p:bldP spid="835602"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39684" name="Picture 4" descr="F08.05"/>
          <p:cNvPicPr>
            <a:picLocks noChangeAspect="1" noChangeArrowheads="1"/>
          </p:cNvPicPr>
          <p:nvPr/>
        </p:nvPicPr>
        <p:blipFill>
          <a:blip r:embed="rId4"/>
          <a:srcRect/>
          <a:stretch>
            <a:fillRect/>
          </a:stretch>
        </p:blipFill>
        <p:spPr bwMode="auto">
          <a:xfrm>
            <a:off x="3048000" y="2895600"/>
            <a:ext cx="5334000" cy="3657600"/>
          </a:xfrm>
          <a:prstGeom prst="rect">
            <a:avLst/>
          </a:prstGeom>
          <a:noFill/>
          <a:ln w="9525">
            <a:noFill/>
            <a:miter lim="800000"/>
            <a:headEnd/>
            <a:tailEnd/>
          </a:ln>
        </p:spPr>
      </p:pic>
      <p:sp>
        <p:nvSpPr>
          <p:cNvPr id="13" name="Rectangle 12"/>
          <p:cNvSpPr>
            <a:spLocks noChangeArrowheads="1"/>
          </p:cNvSpPr>
          <p:nvPr/>
        </p:nvSpPr>
        <p:spPr bwMode="auto">
          <a:xfrm>
            <a:off x="3048000" y="4343400"/>
            <a:ext cx="5867400" cy="17526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31751" name="Date Placeholder 2"/>
          <p:cNvSpPr>
            <a:spLocks noGrp="1"/>
          </p:cNvSpPr>
          <p:nvPr>
            <p:ph type="dt" sz="quarter" idx="10"/>
          </p:nvPr>
        </p:nvSpPr>
        <p:spPr>
          <a:noFill/>
        </p:spPr>
        <p:txBody>
          <a:bodyPr/>
          <a:lstStyle/>
          <a:p>
            <a:r>
              <a:rPr lang="en-US" smtClean="0"/>
              <a:t>Wednesday, June 29, 2011</a:t>
            </a:r>
            <a:endParaRPr lang="en-US" altLang="ko-KR" smtClean="0">
              <a:ea typeface="굴림" charset="-127"/>
              <a:cs typeface="굴림" charset="-127"/>
            </a:endParaRPr>
          </a:p>
        </p:txBody>
      </p:sp>
      <p:sp>
        <p:nvSpPr>
          <p:cNvPr id="31752" name="Footer Placeholder 3"/>
          <p:cNvSpPr>
            <a:spLocks noGrp="1"/>
          </p:cNvSpPr>
          <p:nvPr>
            <p:ph type="ftr" sz="quarter" idx="11"/>
          </p:nvPr>
        </p:nvSpPr>
        <p:spPr>
          <a:noFill/>
        </p:spPr>
        <p:txBody>
          <a:bodyPr/>
          <a:lstStyle/>
          <a:p>
            <a:r>
              <a:rPr lang="en-US" smtClean="0"/>
              <a:t>PHYS 1443-001, Summer 2011 Dr. Jaehoon Yu</a:t>
            </a:r>
          </a:p>
        </p:txBody>
      </p:sp>
      <p:sp>
        <p:nvSpPr>
          <p:cNvPr id="31753" name="Slide Number Placeholder 4"/>
          <p:cNvSpPr>
            <a:spLocks noGrp="1"/>
          </p:cNvSpPr>
          <p:nvPr>
            <p:ph type="sldNum" sz="quarter" idx="12"/>
          </p:nvPr>
        </p:nvSpPr>
        <p:spPr>
          <a:noFill/>
        </p:spPr>
        <p:txBody>
          <a:bodyPr/>
          <a:lstStyle/>
          <a:p>
            <a:fld id="{12CCFFDB-2A6D-4A4B-BD46-03D311DD5DAC}" type="slidenum">
              <a:rPr lang="en-US"/>
              <a:pPr/>
              <a:t>11</a:t>
            </a:fld>
            <a:endParaRPr lang="en-US"/>
          </a:p>
        </p:txBody>
      </p:sp>
      <p:sp>
        <p:nvSpPr>
          <p:cNvPr id="839683" name="Text Box 3"/>
          <p:cNvSpPr txBox="1">
            <a:spLocks noChangeArrowheads="1"/>
          </p:cNvSpPr>
          <p:nvPr/>
        </p:nvSpPr>
        <p:spPr bwMode="auto">
          <a:xfrm>
            <a:off x="381000" y="685800"/>
            <a:ext cx="8305800" cy="1938992"/>
          </a:xfrm>
          <a:prstGeom prst="rect">
            <a:avLst/>
          </a:prstGeom>
          <a:noFill/>
          <a:ln w="9525">
            <a:noFill/>
            <a:miter lim="800000"/>
            <a:headEnd/>
            <a:tailEnd/>
          </a:ln>
        </p:spPr>
        <p:txBody>
          <a:bodyPr>
            <a:prstTxWarp prst="textNoShape">
              <a:avLst/>
            </a:prstTxWarp>
            <a:spAutoFit/>
          </a:bodyPr>
          <a:lstStyle/>
          <a:p>
            <a:pPr algn="just"/>
            <a:r>
              <a:rPr lang="en-US" dirty="0">
                <a:solidFill>
                  <a:schemeClr val="accent2"/>
                </a:solidFill>
                <a:latin typeface="Arial Narrow" charset="0"/>
              </a:rPr>
              <a:t>The diameter of the sun is about 400 times greater than that of the moon.  By coincidence, the sun is also about 400 times farther from the earth than is the moon.</a:t>
            </a:r>
            <a:r>
              <a:rPr lang="en-US" altLang="ko-KR" dirty="0">
                <a:solidFill>
                  <a:schemeClr val="accent2"/>
                </a:solidFill>
                <a:latin typeface="Arial Narrow" charset="0"/>
                <a:ea typeface="굴림" charset="-127"/>
                <a:cs typeface="굴림" charset="-127"/>
              </a:rPr>
              <a:t> </a:t>
            </a:r>
            <a:r>
              <a:rPr lang="en-US" dirty="0">
                <a:solidFill>
                  <a:schemeClr val="accent2"/>
                </a:solidFill>
                <a:latin typeface="Arial Narrow" charset="0"/>
              </a:rPr>
              <a:t>For an observer on the earth, compare the angle subtended</a:t>
            </a:r>
            <a:r>
              <a:rPr lang="en-US" altLang="ko-KR" dirty="0">
                <a:solidFill>
                  <a:schemeClr val="accent2"/>
                </a:solidFill>
                <a:latin typeface="Arial Narrow" charset="0"/>
                <a:ea typeface="굴림" charset="-127"/>
                <a:cs typeface="굴림" charset="-127"/>
              </a:rPr>
              <a:t> </a:t>
            </a:r>
            <a:r>
              <a:rPr lang="en-US" dirty="0">
                <a:solidFill>
                  <a:schemeClr val="accent2"/>
                </a:solidFill>
                <a:latin typeface="Arial Narrow" charset="0"/>
              </a:rPr>
              <a:t>by the moon to the angle subtended by the sun and explain</a:t>
            </a:r>
            <a:r>
              <a:rPr lang="en-US" altLang="ko-KR" dirty="0">
                <a:solidFill>
                  <a:schemeClr val="accent2"/>
                </a:solidFill>
                <a:latin typeface="Arial Narrow" charset="0"/>
                <a:ea typeface="굴림" charset="-127"/>
                <a:cs typeface="굴림" charset="-127"/>
              </a:rPr>
              <a:t> </a:t>
            </a:r>
            <a:r>
              <a:rPr lang="en-US" dirty="0">
                <a:solidFill>
                  <a:schemeClr val="accent2"/>
                </a:solidFill>
                <a:latin typeface="Arial Narrow" charset="0"/>
              </a:rPr>
              <a:t>why this result leads to a total solar eclipse.</a:t>
            </a:r>
          </a:p>
        </p:txBody>
      </p:sp>
      <p:sp>
        <p:nvSpPr>
          <p:cNvPr id="31755" name="Rectangle 5"/>
          <p:cNvSpPr>
            <a:spLocks noGrp="1" noChangeArrowheads="1"/>
          </p:cNvSpPr>
          <p:nvPr>
            <p:ph type="title"/>
          </p:nvPr>
        </p:nvSpPr>
        <p:spPr>
          <a:xfrm>
            <a:off x="685800" y="0"/>
            <a:ext cx="7772400" cy="685800"/>
          </a:xfrm>
        </p:spPr>
        <p:txBody>
          <a:bodyPr/>
          <a:lstStyle/>
          <a:p>
            <a:r>
              <a:rPr lang="en-US" altLang="ko-KR" sz="4000">
                <a:ea typeface="굴림" charset="-127"/>
                <a:cs typeface="굴림" charset="-127"/>
              </a:rPr>
              <a:t>Ex.  A Total Eclipse of the Sun</a:t>
            </a:r>
            <a:endParaRPr lang="en-US" sz="4000"/>
          </a:p>
        </p:txBody>
      </p:sp>
      <p:pic>
        <p:nvPicPr>
          <p:cNvPr id="839686" name="Object 2"/>
          <p:cNvPicPr>
            <a:picLocks noChangeAspect="1" noChangeArrowheads="1"/>
          </p:cNvPicPr>
          <p:nvPr/>
        </p:nvPicPr>
        <p:blipFill>
          <a:blip r:embed="rId5"/>
          <a:srcRect/>
          <a:stretch>
            <a:fillRect/>
          </a:stretch>
        </p:blipFill>
        <p:spPr bwMode="auto">
          <a:xfrm>
            <a:off x="533400" y="2784475"/>
            <a:ext cx="2028825" cy="415925"/>
          </a:xfrm>
          <a:prstGeom prst="rect">
            <a:avLst/>
          </a:prstGeom>
          <a:noFill/>
        </p:spPr>
      </p:pic>
      <p:pic>
        <p:nvPicPr>
          <p:cNvPr id="839688" name="Object 3"/>
          <p:cNvPicPr>
            <a:picLocks noChangeAspect="1" noChangeArrowheads="1"/>
          </p:cNvPicPr>
          <p:nvPr/>
        </p:nvPicPr>
        <p:blipFill>
          <a:blip r:embed="rId6"/>
          <a:srcRect/>
          <a:stretch>
            <a:fillRect/>
          </a:stretch>
        </p:blipFill>
        <p:spPr bwMode="auto">
          <a:xfrm>
            <a:off x="609600" y="3232150"/>
            <a:ext cx="1717675" cy="806450"/>
          </a:xfrm>
          <a:prstGeom prst="rect">
            <a:avLst/>
          </a:prstGeom>
          <a:noFill/>
        </p:spPr>
      </p:pic>
      <p:pic>
        <p:nvPicPr>
          <p:cNvPr id="839689" name="Object 4"/>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381000" y="3886200"/>
            <a:ext cx="784225" cy="989013"/>
          </a:xfrm>
          <a:prstGeom prst="rect">
            <a:avLst/>
          </a:prstGeom>
          <a:noFill/>
        </p:spPr>
      </p:pic>
      <p:sp>
        <p:nvSpPr>
          <p:cNvPr id="839690" name="Text Box 10"/>
          <p:cNvSpPr txBox="1">
            <a:spLocks noChangeArrowheads="1"/>
          </p:cNvSpPr>
          <p:nvPr/>
        </p:nvSpPr>
        <p:spPr bwMode="auto">
          <a:xfrm>
            <a:off x="228600" y="5578475"/>
            <a:ext cx="3276600" cy="822325"/>
          </a:xfrm>
          <a:prstGeom prst="rect">
            <a:avLst/>
          </a:prstGeom>
          <a:noFill/>
          <a:ln w="9525">
            <a:noFill/>
            <a:miter lim="800000"/>
            <a:headEnd/>
            <a:tailEnd/>
          </a:ln>
        </p:spPr>
        <p:txBody>
          <a:bodyPr>
            <a:prstTxWarp prst="textNoShape">
              <a:avLst/>
            </a:prstTxWarp>
            <a:spAutoFit/>
          </a:bodyPr>
          <a:lstStyle/>
          <a:p>
            <a:r>
              <a:rPr lang="en-US" altLang="ko-KR">
                <a:solidFill>
                  <a:schemeClr val="accent2"/>
                </a:solidFill>
                <a:latin typeface="Arial Narrow" charset="0"/>
                <a:ea typeface="굴림" charset="-127"/>
                <a:cs typeface="굴림" charset="-127"/>
              </a:rPr>
              <a:t>I can even cover the entire sun with my thumb!!  Why?</a:t>
            </a:r>
            <a:endParaRPr lang="en-US">
              <a:solidFill>
                <a:schemeClr val="accent2"/>
              </a:solidFill>
              <a:latin typeface="Arial Narrow" charset="0"/>
            </a:endParaRPr>
          </a:p>
        </p:txBody>
      </p:sp>
      <p:sp>
        <p:nvSpPr>
          <p:cNvPr id="839691" name="Text Box 11"/>
          <p:cNvSpPr txBox="1">
            <a:spLocks noChangeArrowheads="1"/>
          </p:cNvSpPr>
          <p:nvPr/>
        </p:nvSpPr>
        <p:spPr bwMode="auto">
          <a:xfrm>
            <a:off x="3505200" y="5562600"/>
            <a:ext cx="5334000" cy="822325"/>
          </a:xfrm>
          <a:prstGeom prst="rect">
            <a:avLst/>
          </a:prstGeom>
          <a:noFill/>
          <a:ln w="9525">
            <a:noFill/>
            <a:miter lim="800000"/>
            <a:headEnd/>
            <a:tailEnd/>
          </a:ln>
        </p:spPr>
        <p:txBody>
          <a:bodyPr>
            <a:prstTxWarp prst="textNoShape">
              <a:avLst/>
            </a:prstTxWarp>
            <a:spAutoFit/>
          </a:bodyPr>
          <a:lstStyle/>
          <a:p>
            <a:r>
              <a:rPr lang="en-US" altLang="ko-KR" dirty="0">
                <a:solidFill>
                  <a:schemeClr val="accent2"/>
                </a:solidFill>
                <a:latin typeface="Arial Narrow" charset="0"/>
                <a:ea typeface="굴림" charset="-127"/>
                <a:cs typeface="굴림" charset="-127"/>
              </a:rPr>
              <a:t>Because the distance (</a:t>
            </a:r>
            <a:r>
              <a:rPr lang="en-US" altLang="ko-KR" dirty="0" err="1">
                <a:solidFill>
                  <a:schemeClr val="accent2"/>
                </a:solidFill>
                <a:latin typeface="Arial Narrow" charset="0"/>
                <a:ea typeface="굴림" charset="-127"/>
                <a:cs typeface="굴림" charset="-127"/>
              </a:rPr>
              <a:t>r</a:t>
            </a:r>
            <a:r>
              <a:rPr lang="en-US" altLang="ko-KR" dirty="0">
                <a:solidFill>
                  <a:schemeClr val="accent2"/>
                </a:solidFill>
                <a:latin typeface="Arial Narrow" charset="0"/>
                <a:ea typeface="굴림" charset="-127"/>
                <a:cs typeface="굴림" charset="-127"/>
              </a:rPr>
              <a:t>) from my eyes to my thumb is far shorter than that to the sun.</a:t>
            </a:r>
            <a:endParaRPr lang="en-US" dirty="0">
              <a:solidFill>
                <a:schemeClr val="accent2"/>
              </a:solidFill>
              <a:latin typeface="Arial Narrow" charset="0"/>
            </a:endParaRPr>
          </a:p>
        </p:txBody>
      </p:sp>
      <p:graphicFrame>
        <p:nvGraphicFramePr>
          <p:cNvPr id="2" name="Object 4"/>
          <p:cNvGraphicFramePr>
            <a:graphicFrameLocks noChangeAspect="1"/>
          </p:cNvGraphicFramePr>
          <p:nvPr/>
        </p:nvGraphicFramePr>
        <p:xfrm>
          <a:off x="1143000" y="3963988"/>
          <a:ext cx="889000" cy="989012"/>
        </p:xfrm>
        <a:graphic>
          <a:graphicData uri="http://schemas.openxmlformats.org/presentationml/2006/ole">
            <p:oleObj spid="_x0000_s555010" name="Equation" r:id="rId9" imgW="431800" imgH="482600" progId="Equation.DSMT4">
              <p:embed/>
            </p:oleObj>
          </a:graphicData>
        </a:graphic>
      </p:graphicFrame>
      <p:graphicFrame>
        <p:nvGraphicFramePr>
          <p:cNvPr id="3" name="Object 4"/>
          <p:cNvGraphicFramePr>
            <a:graphicFrameLocks noChangeAspect="1"/>
          </p:cNvGraphicFramePr>
          <p:nvPr/>
        </p:nvGraphicFramePr>
        <p:xfrm>
          <a:off x="920750" y="4724400"/>
          <a:ext cx="679450" cy="989013"/>
        </p:xfrm>
        <a:graphic>
          <a:graphicData uri="http://schemas.openxmlformats.org/presentationml/2006/ole">
            <p:oleObj spid="_x0000_s555011" name="Equation" r:id="rId10" imgW="330200" imgH="482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39683"/>
                                        </p:tgtEl>
                                        <p:attrNameLst>
                                          <p:attrName>style.visibility</p:attrName>
                                        </p:attrNameLst>
                                      </p:cBhvr>
                                      <p:to>
                                        <p:strVal val="visible"/>
                                      </p:to>
                                    </p:set>
                                    <p:animEffect transition="in" filter="wipe(left)">
                                      <p:cBhvr>
                                        <p:cTn id="7" dur="500"/>
                                        <p:tgtEl>
                                          <p:spTgt spid="83968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839684"/>
                                        </p:tgtEl>
                                        <p:attrNameLst>
                                          <p:attrName>style.visibility</p:attrName>
                                        </p:attrNameLst>
                                      </p:cBhvr>
                                      <p:to>
                                        <p:strVal val="visible"/>
                                      </p:to>
                                    </p:set>
                                    <p:anim calcmode="lin" valueType="num">
                                      <p:cBhvr>
                                        <p:cTn id="12" dur="500" fill="hold"/>
                                        <p:tgtEl>
                                          <p:spTgt spid="839684"/>
                                        </p:tgtEl>
                                        <p:attrNameLst>
                                          <p:attrName>ppt_w</p:attrName>
                                        </p:attrNameLst>
                                      </p:cBhvr>
                                      <p:tavLst>
                                        <p:tav tm="0">
                                          <p:val>
                                            <p:fltVal val="0"/>
                                          </p:val>
                                        </p:tav>
                                        <p:tav tm="100000">
                                          <p:val>
                                            <p:strVal val="#ppt_w"/>
                                          </p:val>
                                        </p:tav>
                                      </p:tavLst>
                                    </p:anim>
                                    <p:anim calcmode="lin" valueType="num">
                                      <p:cBhvr>
                                        <p:cTn id="13" dur="500" fill="hold"/>
                                        <p:tgtEl>
                                          <p:spTgt spid="839684"/>
                                        </p:tgtEl>
                                        <p:attrNameLst>
                                          <p:attrName>ppt_h</p:attrName>
                                        </p:attrNameLst>
                                      </p:cBhvr>
                                      <p:tavLst>
                                        <p:tav tm="0">
                                          <p:val>
                                            <p:fltVal val="0"/>
                                          </p:val>
                                        </p:tav>
                                        <p:tav tm="100000">
                                          <p:val>
                                            <p:strVal val="#ppt_h"/>
                                          </p:val>
                                        </p:tav>
                                      </p:tavLst>
                                    </p:anim>
                                    <p:animEffect transition="in" filter="fade">
                                      <p:cBhvr>
                                        <p:cTn id="14" dur="500"/>
                                        <p:tgtEl>
                                          <p:spTgt spid="83968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39686"/>
                                        </p:tgtEl>
                                        <p:attrNameLst>
                                          <p:attrName>style.visibility</p:attrName>
                                        </p:attrNameLst>
                                      </p:cBhvr>
                                      <p:to>
                                        <p:strVal val="visible"/>
                                      </p:to>
                                    </p:set>
                                    <p:animEffect transition="in" filter="wipe(left)">
                                      <p:cBhvr>
                                        <p:cTn id="19" dur="500"/>
                                        <p:tgtEl>
                                          <p:spTgt spid="83968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39688"/>
                                        </p:tgtEl>
                                        <p:attrNameLst>
                                          <p:attrName>style.visibility</p:attrName>
                                        </p:attrNameLst>
                                      </p:cBhvr>
                                      <p:to>
                                        <p:strVal val="visible"/>
                                      </p:to>
                                    </p:set>
                                    <p:animEffect transition="in" filter="wipe(left)">
                                      <p:cBhvr>
                                        <p:cTn id="24" dur="500"/>
                                        <p:tgtEl>
                                          <p:spTgt spid="83968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39689"/>
                                        </p:tgtEl>
                                        <p:attrNameLst>
                                          <p:attrName>style.visibility</p:attrName>
                                        </p:attrNameLst>
                                      </p:cBhvr>
                                      <p:to>
                                        <p:strVal val="visible"/>
                                      </p:to>
                                    </p:set>
                                    <p:animEffect transition="in" filter="wipe(left)">
                                      <p:cBhvr>
                                        <p:cTn id="29" dur="500"/>
                                        <p:tgtEl>
                                          <p:spTgt spid="83968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2000"/>
                                        <p:tgtEl>
                                          <p:spTgt spid="13"/>
                                        </p:tgtEl>
                                      </p:cBhvr>
                                    </p:animEffect>
                                    <p:set>
                                      <p:cBhvr>
                                        <p:cTn id="44" dur="1" fill="hold">
                                          <p:stCondLst>
                                            <p:cond delay="19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839690"/>
                                        </p:tgtEl>
                                        <p:attrNameLst>
                                          <p:attrName>style.visibility</p:attrName>
                                        </p:attrNameLst>
                                      </p:cBhvr>
                                      <p:to>
                                        <p:strVal val="visible"/>
                                      </p:to>
                                    </p:set>
                                    <p:animEffect transition="in" filter="wipe(left)">
                                      <p:cBhvr>
                                        <p:cTn id="49" dur="500"/>
                                        <p:tgtEl>
                                          <p:spTgt spid="83969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839691"/>
                                        </p:tgtEl>
                                        <p:attrNameLst>
                                          <p:attrName>style.visibility</p:attrName>
                                        </p:attrNameLst>
                                      </p:cBhvr>
                                      <p:to>
                                        <p:strVal val="visible"/>
                                      </p:to>
                                    </p:set>
                                    <p:animEffect transition="in" filter="wipe(left)">
                                      <p:cBhvr>
                                        <p:cTn id="54" dur="500"/>
                                        <p:tgtEl>
                                          <p:spTgt spid="839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39683" grpId="0"/>
      <p:bldP spid="839690" grpId="0"/>
      <p:bldP spid="839691"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 name="Date Placeholder 3"/>
          <p:cNvSpPr>
            <a:spLocks noGrp="1"/>
          </p:cNvSpPr>
          <p:nvPr>
            <p:ph type="dt" sz="half" idx="10"/>
          </p:nvPr>
        </p:nvSpPr>
        <p:spPr/>
        <p:txBody>
          <a:bodyPr/>
          <a:lstStyle/>
          <a:p>
            <a:r>
              <a:rPr lang="en-US" smtClean="0"/>
              <a:t>Wednesday, June 29, 2011</a:t>
            </a:r>
            <a:endParaRPr lang="en-US"/>
          </a:p>
        </p:txBody>
      </p:sp>
      <p:sp>
        <p:nvSpPr>
          <p:cNvPr id="42" name="Footer Placeholder 4"/>
          <p:cNvSpPr>
            <a:spLocks noGrp="1"/>
          </p:cNvSpPr>
          <p:nvPr>
            <p:ph type="ftr" sz="quarter" idx="11"/>
          </p:nvPr>
        </p:nvSpPr>
        <p:spPr/>
        <p:txBody>
          <a:bodyPr/>
          <a:lstStyle/>
          <a:p>
            <a:r>
              <a:rPr lang="en-US" smtClean="0"/>
              <a:t>PHYS 1443-001, Summer 2011 Dr. Jaehoon Yu</a:t>
            </a:r>
            <a:endParaRPr lang="en-US"/>
          </a:p>
        </p:txBody>
      </p:sp>
      <p:sp>
        <p:nvSpPr>
          <p:cNvPr id="43" name="Slide Number Placeholder 5"/>
          <p:cNvSpPr>
            <a:spLocks noGrp="1"/>
          </p:cNvSpPr>
          <p:nvPr>
            <p:ph type="sldNum" sz="quarter" idx="12"/>
          </p:nvPr>
        </p:nvSpPr>
        <p:spPr/>
        <p:txBody>
          <a:bodyPr/>
          <a:lstStyle/>
          <a:p>
            <a:fld id="{43436560-03A6-3A45-A8B2-8C1B07443A30}" type="slidenum">
              <a:rPr lang="en-US"/>
              <a:pPr/>
              <a:t>12</a:t>
            </a:fld>
            <a:endParaRPr lang="en-US"/>
          </a:p>
        </p:txBody>
      </p:sp>
      <p:sp>
        <p:nvSpPr>
          <p:cNvPr id="371714" name="Text Box 2"/>
          <p:cNvSpPr txBox="1">
            <a:spLocks noChangeArrowheads="1"/>
          </p:cNvSpPr>
          <p:nvPr/>
        </p:nvSpPr>
        <p:spPr bwMode="auto">
          <a:xfrm>
            <a:off x="457200" y="762000"/>
            <a:ext cx="5715000" cy="7620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dirty="0">
                <a:solidFill>
                  <a:schemeClr val="accent2"/>
                </a:solidFill>
                <a:latin typeface="Arial Narrow" charset="0"/>
              </a:rPr>
              <a:t>Using what we have learned</a:t>
            </a:r>
            <a:r>
              <a:rPr lang="en-US" sz="2200" dirty="0" smtClean="0">
                <a:solidFill>
                  <a:schemeClr val="accent2"/>
                </a:solidFill>
                <a:latin typeface="Arial Narrow" charset="0"/>
              </a:rPr>
              <a:t> earlier, </a:t>
            </a:r>
            <a:r>
              <a:rPr lang="en-US" sz="2200" dirty="0">
                <a:solidFill>
                  <a:schemeClr val="accent2"/>
                </a:solidFill>
                <a:latin typeface="Arial Narrow" charset="0"/>
              </a:rPr>
              <a:t>how would you define the angular displacement?</a:t>
            </a:r>
          </a:p>
        </p:txBody>
      </p:sp>
      <p:graphicFrame>
        <p:nvGraphicFramePr>
          <p:cNvPr id="371715" name="Object 3"/>
          <p:cNvGraphicFramePr>
            <a:graphicFrameLocks noChangeAspect="1"/>
          </p:cNvGraphicFramePr>
          <p:nvPr/>
        </p:nvGraphicFramePr>
        <p:xfrm>
          <a:off x="6477000" y="892175"/>
          <a:ext cx="963613" cy="471488"/>
        </p:xfrm>
        <a:graphic>
          <a:graphicData uri="http://schemas.openxmlformats.org/presentationml/2006/ole">
            <p:oleObj spid="_x0000_s557058" name="Equation" r:id="rId3" imgW="355320" imgH="177480" progId="Equation.3">
              <p:embed/>
            </p:oleObj>
          </a:graphicData>
        </a:graphic>
      </p:graphicFrame>
      <p:sp>
        <p:nvSpPr>
          <p:cNvPr id="371716" name="Rectangle 4"/>
          <p:cNvSpPr>
            <a:spLocks noGrp="1" noChangeArrowheads="1"/>
          </p:cNvSpPr>
          <p:nvPr>
            <p:ph type="title"/>
          </p:nvPr>
        </p:nvSpPr>
        <p:spPr>
          <a:xfrm>
            <a:off x="152400" y="152400"/>
            <a:ext cx="8839200" cy="685800"/>
          </a:xfrm>
          <a:noFill/>
          <a:ln/>
        </p:spPr>
        <p:txBody>
          <a:bodyPr/>
          <a:lstStyle/>
          <a:p>
            <a:r>
              <a:rPr lang="en-US" sz="3600"/>
              <a:t>Angular Displacement, Velocity, and Acceleration</a:t>
            </a:r>
          </a:p>
        </p:txBody>
      </p:sp>
      <p:sp>
        <p:nvSpPr>
          <p:cNvPr id="371717" name="Text Box 5"/>
          <p:cNvSpPr txBox="1">
            <a:spLocks noChangeArrowheads="1"/>
          </p:cNvSpPr>
          <p:nvPr/>
        </p:nvSpPr>
        <p:spPr bwMode="auto">
          <a:xfrm>
            <a:off x="457200" y="1828800"/>
            <a:ext cx="43434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How about the average angular speed?</a:t>
            </a:r>
          </a:p>
        </p:txBody>
      </p:sp>
      <p:graphicFrame>
        <p:nvGraphicFramePr>
          <p:cNvPr id="371718" name="Object 6"/>
          <p:cNvGraphicFramePr>
            <a:graphicFrameLocks noChangeAspect="1"/>
          </p:cNvGraphicFramePr>
          <p:nvPr/>
        </p:nvGraphicFramePr>
        <p:xfrm>
          <a:off x="5092700" y="1778000"/>
          <a:ext cx="546100" cy="431800"/>
        </p:xfrm>
        <a:graphic>
          <a:graphicData uri="http://schemas.openxmlformats.org/presentationml/2006/ole">
            <p:oleObj spid="_x0000_s557059" name="Equation" r:id="rId4" imgW="266400" imgH="215640" progId="Equation.3">
              <p:embed/>
            </p:oleObj>
          </a:graphicData>
        </a:graphic>
      </p:graphicFrame>
      <p:sp>
        <p:nvSpPr>
          <p:cNvPr id="371719" name="Text Box 7"/>
          <p:cNvSpPr txBox="1">
            <a:spLocks noChangeArrowheads="1"/>
          </p:cNvSpPr>
          <p:nvPr/>
        </p:nvSpPr>
        <p:spPr bwMode="auto">
          <a:xfrm>
            <a:off x="457200" y="2857500"/>
            <a:ext cx="43434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And the instantaneous angular speed?</a:t>
            </a:r>
          </a:p>
        </p:txBody>
      </p:sp>
      <p:graphicFrame>
        <p:nvGraphicFramePr>
          <p:cNvPr id="371720" name="Object 8"/>
          <p:cNvGraphicFramePr>
            <a:graphicFrameLocks noChangeAspect="1"/>
          </p:cNvGraphicFramePr>
          <p:nvPr/>
        </p:nvGraphicFramePr>
        <p:xfrm>
          <a:off x="5092700" y="2921000"/>
          <a:ext cx="544513" cy="279400"/>
        </p:xfrm>
        <a:graphic>
          <a:graphicData uri="http://schemas.openxmlformats.org/presentationml/2006/ole">
            <p:oleObj spid="_x0000_s557060" name="Equation" r:id="rId5" imgW="266400" imgH="139680" progId="Equation.3">
              <p:embed/>
            </p:oleObj>
          </a:graphicData>
        </a:graphic>
      </p:graphicFrame>
      <p:sp>
        <p:nvSpPr>
          <p:cNvPr id="371721" name="Text Box 9"/>
          <p:cNvSpPr txBox="1">
            <a:spLocks noChangeArrowheads="1"/>
          </p:cNvSpPr>
          <p:nvPr/>
        </p:nvSpPr>
        <p:spPr bwMode="auto">
          <a:xfrm>
            <a:off x="457200" y="3657600"/>
            <a:ext cx="4343400" cy="7620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By the same token, the average angular acceleration is defined as…</a:t>
            </a:r>
          </a:p>
        </p:txBody>
      </p:sp>
      <p:graphicFrame>
        <p:nvGraphicFramePr>
          <p:cNvPr id="371722" name="Object 10"/>
          <p:cNvGraphicFramePr>
            <a:graphicFrameLocks noChangeAspect="1"/>
          </p:cNvGraphicFramePr>
          <p:nvPr/>
        </p:nvGraphicFramePr>
        <p:xfrm>
          <a:off x="5092700" y="3759200"/>
          <a:ext cx="544513" cy="431800"/>
        </p:xfrm>
        <a:graphic>
          <a:graphicData uri="http://schemas.openxmlformats.org/presentationml/2006/ole">
            <p:oleObj spid="_x0000_s557061" name="Equation" r:id="rId6" imgW="266400" imgH="215640" progId="Equation.3">
              <p:embed/>
            </p:oleObj>
          </a:graphicData>
        </a:graphic>
      </p:graphicFrame>
      <p:sp>
        <p:nvSpPr>
          <p:cNvPr id="371723" name="Text Box 11"/>
          <p:cNvSpPr txBox="1">
            <a:spLocks noChangeArrowheads="1"/>
          </p:cNvSpPr>
          <p:nvPr/>
        </p:nvSpPr>
        <p:spPr bwMode="auto">
          <a:xfrm>
            <a:off x="457200" y="4648200"/>
            <a:ext cx="4343400" cy="7620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chemeClr val="accent2"/>
                </a:solidFill>
                <a:latin typeface="Arial Narrow" charset="0"/>
              </a:rPr>
              <a:t>And the instantaneous angular acceleration?</a:t>
            </a:r>
          </a:p>
        </p:txBody>
      </p:sp>
      <p:graphicFrame>
        <p:nvGraphicFramePr>
          <p:cNvPr id="371724" name="Object 12"/>
          <p:cNvGraphicFramePr>
            <a:graphicFrameLocks noChangeAspect="1"/>
          </p:cNvGraphicFramePr>
          <p:nvPr/>
        </p:nvGraphicFramePr>
        <p:xfrm>
          <a:off x="5092700" y="4914900"/>
          <a:ext cx="546100" cy="279400"/>
        </p:xfrm>
        <a:graphic>
          <a:graphicData uri="http://schemas.openxmlformats.org/presentationml/2006/ole">
            <p:oleObj spid="_x0000_s557062" name="Equation" r:id="rId7" imgW="266400" imgH="139680" progId="Equation.3">
              <p:embed/>
            </p:oleObj>
          </a:graphicData>
        </a:graphic>
      </p:graphicFrame>
      <p:sp>
        <p:nvSpPr>
          <p:cNvPr id="371725" name="Text Box 13"/>
          <p:cNvSpPr txBox="1">
            <a:spLocks noChangeArrowheads="1"/>
          </p:cNvSpPr>
          <p:nvPr/>
        </p:nvSpPr>
        <p:spPr bwMode="auto">
          <a:xfrm>
            <a:off x="304800" y="5562600"/>
            <a:ext cx="8534400" cy="7620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200">
                <a:solidFill>
                  <a:srgbClr val="FF0000"/>
                </a:solidFill>
                <a:latin typeface="Arial Narrow" charset="0"/>
              </a:rPr>
              <a:t>When rotating about a fixed axis, every particle on a rigid object rotates through  the same angle and has the same angular speed and angular acceleration.</a:t>
            </a:r>
          </a:p>
        </p:txBody>
      </p:sp>
      <p:grpSp>
        <p:nvGrpSpPr>
          <p:cNvPr id="2" name="Group 14"/>
          <p:cNvGrpSpPr>
            <a:grpSpLocks/>
          </p:cNvGrpSpPr>
          <p:nvPr/>
        </p:nvGrpSpPr>
        <p:grpSpPr bwMode="auto">
          <a:xfrm>
            <a:off x="7543800" y="1600200"/>
            <a:ext cx="1371600" cy="1143000"/>
            <a:chOff x="4752" y="1008"/>
            <a:chExt cx="864" cy="720"/>
          </a:xfrm>
        </p:grpSpPr>
        <p:sp>
          <p:nvSpPr>
            <p:cNvPr id="371727" name="Line 15"/>
            <p:cNvSpPr>
              <a:spLocks noChangeShapeType="1"/>
            </p:cNvSpPr>
            <p:nvPr/>
          </p:nvSpPr>
          <p:spPr bwMode="auto">
            <a:xfrm rot="-5400000">
              <a:off x="4584" y="1368"/>
              <a:ext cx="720"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71728" name="Line 16"/>
            <p:cNvSpPr>
              <a:spLocks noChangeShapeType="1"/>
            </p:cNvSpPr>
            <p:nvPr/>
          </p:nvSpPr>
          <p:spPr bwMode="auto">
            <a:xfrm>
              <a:off x="4752" y="1632"/>
              <a:ext cx="864"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grpSp>
        <p:nvGrpSpPr>
          <p:cNvPr id="3" name="Group 17"/>
          <p:cNvGrpSpPr>
            <a:grpSpLocks/>
          </p:cNvGrpSpPr>
          <p:nvPr/>
        </p:nvGrpSpPr>
        <p:grpSpPr bwMode="auto">
          <a:xfrm>
            <a:off x="7848600" y="1828800"/>
            <a:ext cx="876300" cy="773113"/>
            <a:chOff x="4944" y="1152"/>
            <a:chExt cx="552" cy="487"/>
          </a:xfrm>
        </p:grpSpPr>
        <p:sp>
          <p:nvSpPr>
            <p:cNvPr id="371730" name="Text Box 18"/>
            <p:cNvSpPr txBox="1">
              <a:spLocks noChangeArrowheads="1"/>
            </p:cNvSpPr>
            <p:nvPr/>
          </p:nvSpPr>
          <p:spPr bwMode="auto">
            <a:xfrm>
              <a:off x="5185" y="1440"/>
              <a:ext cx="270" cy="174"/>
            </a:xfrm>
            <a:prstGeom prst="rect">
              <a:avLst/>
            </a:prstGeom>
            <a:noFill/>
            <a:ln w="9525">
              <a:noFill/>
              <a:miter lim="800000"/>
              <a:headEnd/>
              <a:tailEnd/>
            </a:ln>
            <a:effectLst/>
          </p:spPr>
          <p:txBody>
            <a:bodyPr wrap="none">
              <a:prstTxWarp prst="textNoShape">
                <a:avLst/>
              </a:prstTxWarp>
              <a:spAutoFit/>
            </a:bodyPr>
            <a:lstStyle/>
            <a:p>
              <a:r>
                <a:rPr lang="en-US" sz="1800" i="1" baseline="-25000" dirty="0" err="1" smtClean="0">
                  <a:solidFill>
                    <a:schemeClr val="folHlink"/>
                  </a:solidFill>
                  <a:latin typeface="Monotype Corsiva" charset="0"/>
                </a:rPr>
                <a:t>θi</a:t>
              </a:r>
              <a:endParaRPr lang="en-US" sz="1800" dirty="0">
                <a:solidFill>
                  <a:schemeClr val="folHlink"/>
                </a:solidFill>
                <a:latin typeface="Symbol" charset="2"/>
              </a:endParaRPr>
            </a:p>
          </p:txBody>
        </p:sp>
        <p:sp>
          <p:nvSpPr>
            <p:cNvPr id="371731" name="Line 19"/>
            <p:cNvSpPr>
              <a:spLocks noChangeShapeType="1"/>
            </p:cNvSpPr>
            <p:nvPr/>
          </p:nvSpPr>
          <p:spPr bwMode="auto">
            <a:xfrm flipV="1">
              <a:off x="4944" y="1344"/>
              <a:ext cx="480" cy="288"/>
            </a:xfrm>
            <a:prstGeom prst="line">
              <a:avLst/>
            </a:prstGeom>
            <a:noFill/>
            <a:ln w="28575">
              <a:solidFill>
                <a:srgbClr val="800000"/>
              </a:solidFill>
              <a:round/>
              <a:headEnd/>
              <a:tailEnd type="oval" w="med" len="med"/>
            </a:ln>
            <a:effectLst/>
          </p:spPr>
          <p:txBody>
            <a:bodyPr>
              <a:prstTxWarp prst="textNoShape">
                <a:avLst/>
              </a:prstTxWarp>
            </a:bodyPr>
            <a:lstStyle/>
            <a:p>
              <a:endParaRPr lang="en-US"/>
            </a:p>
          </p:txBody>
        </p:sp>
        <p:sp>
          <p:nvSpPr>
            <p:cNvPr id="371732" name="Line 20"/>
            <p:cNvSpPr>
              <a:spLocks noChangeShapeType="1"/>
            </p:cNvSpPr>
            <p:nvPr/>
          </p:nvSpPr>
          <p:spPr bwMode="auto">
            <a:xfrm flipV="1">
              <a:off x="4944" y="1200"/>
              <a:ext cx="240" cy="432"/>
            </a:xfrm>
            <a:prstGeom prst="line">
              <a:avLst/>
            </a:prstGeom>
            <a:noFill/>
            <a:ln w="28575">
              <a:solidFill>
                <a:srgbClr val="0000FF"/>
              </a:solidFill>
              <a:round/>
              <a:headEnd/>
              <a:tailEnd type="oval" w="med" len="med"/>
            </a:ln>
            <a:effectLst/>
          </p:spPr>
          <p:txBody>
            <a:bodyPr>
              <a:prstTxWarp prst="textNoShape">
                <a:avLst/>
              </a:prstTxWarp>
            </a:bodyPr>
            <a:lstStyle/>
            <a:p>
              <a:endParaRPr lang="en-US"/>
            </a:p>
          </p:txBody>
        </p:sp>
        <p:sp>
          <p:nvSpPr>
            <p:cNvPr id="371733" name="Arc 21"/>
            <p:cNvSpPr>
              <a:spLocks/>
            </p:cNvSpPr>
            <p:nvPr/>
          </p:nvSpPr>
          <p:spPr bwMode="auto">
            <a:xfrm>
              <a:off x="5136" y="1536"/>
              <a:ext cx="48"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folHlink"/>
              </a:solidFill>
              <a:round/>
              <a:headEnd/>
              <a:tailEnd/>
            </a:ln>
            <a:effectLst/>
          </p:spPr>
          <p:txBody>
            <a:bodyPr wrap="none" anchor="ctr">
              <a:prstTxWarp prst="textNoShape">
                <a:avLst/>
              </a:prstTxWarp>
            </a:bodyPr>
            <a:lstStyle/>
            <a:p>
              <a:endParaRPr lang="en-US"/>
            </a:p>
          </p:txBody>
        </p:sp>
        <p:sp>
          <p:nvSpPr>
            <p:cNvPr id="371734" name="Text Box 22"/>
            <p:cNvSpPr txBox="1">
              <a:spLocks noChangeArrowheads="1"/>
            </p:cNvSpPr>
            <p:nvPr/>
          </p:nvSpPr>
          <p:spPr bwMode="auto">
            <a:xfrm>
              <a:off x="5210" y="1152"/>
              <a:ext cx="286" cy="174"/>
            </a:xfrm>
            <a:prstGeom prst="rect">
              <a:avLst/>
            </a:prstGeom>
            <a:noFill/>
            <a:ln w="9525">
              <a:noFill/>
              <a:miter lim="800000"/>
              <a:headEnd/>
              <a:tailEnd/>
            </a:ln>
            <a:effectLst/>
          </p:spPr>
          <p:txBody>
            <a:bodyPr wrap="none">
              <a:prstTxWarp prst="textNoShape">
                <a:avLst/>
              </a:prstTxWarp>
              <a:spAutoFit/>
            </a:bodyPr>
            <a:lstStyle/>
            <a:p>
              <a:r>
                <a:rPr lang="en-US" sz="1800" i="1" baseline="-25000" dirty="0" err="1" smtClean="0">
                  <a:solidFill>
                    <a:schemeClr val="accent2"/>
                  </a:solidFill>
                  <a:latin typeface="Monotype Corsiva" charset="0"/>
                </a:rPr>
                <a:t>θf</a:t>
              </a:r>
              <a:endParaRPr lang="en-US" sz="1800" dirty="0">
                <a:solidFill>
                  <a:schemeClr val="accent2"/>
                </a:solidFill>
                <a:latin typeface="Symbol" charset="2"/>
              </a:endParaRPr>
            </a:p>
          </p:txBody>
        </p:sp>
        <p:sp>
          <p:nvSpPr>
            <p:cNvPr id="371735" name="Arc 23"/>
            <p:cNvSpPr>
              <a:spLocks/>
            </p:cNvSpPr>
            <p:nvPr/>
          </p:nvSpPr>
          <p:spPr bwMode="auto">
            <a:xfrm>
              <a:off x="5121" y="1349"/>
              <a:ext cx="303" cy="290"/>
            </a:xfrm>
            <a:custGeom>
              <a:avLst/>
              <a:gdLst>
                <a:gd name="G0" fmla="+- 1136 0 0"/>
                <a:gd name="G1" fmla="+- 21600 0 0"/>
                <a:gd name="G2" fmla="+- 21600 0 0"/>
                <a:gd name="T0" fmla="*/ 0 w 22736"/>
                <a:gd name="T1" fmla="*/ 30 h 26136"/>
                <a:gd name="T2" fmla="*/ 22254 w 22736"/>
                <a:gd name="T3" fmla="*/ 26136 h 26136"/>
                <a:gd name="T4" fmla="*/ 1136 w 22736"/>
                <a:gd name="T5" fmla="*/ 21600 h 26136"/>
              </a:gdLst>
              <a:ahLst/>
              <a:cxnLst>
                <a:cxn ang="0">
                  <a:pos x="T0" y="T1"/>
                </a:cxn>
                <a:cxn ang="0">
                  <a:pos x="T2" y="T3"/>
                </a:cxn>
                <a:cxn ang="0">
                  <a:pos x="T4" y="T5"/>
                </a:cxn>
              </a:cxnLst>
              <a:rect l="0" t="0" r="r" b="b"/>
              <a:pathLst>
                <a:path w="22736" h="26136" fill="none" extrusionOk="0">
                  <a:moveTo>
                    <a:pt x="-1" y="29"/>
                  </a:moveTo>
                  <a:cubicBezTo>
                    <a:pt x="378" y="9"/>
                    <a:pt x="757" y="-1"/>
                    <a:pt x="1136" y="-1"/>
                  </a:cubicBezTo>
                  <a:cubicBezTo>
                    <a:pt x="13065" y="0"/>
                    <a:pt x="22736" y="9670"/>
                    <a:pt x="22736" y="21600"/>
                  </a:cubicBezTo>
                  <a:cubicBezTo>
                    <a:pt x="22736" y="23124"/>
                    <a:pt x="22574" y="24645"/>
                    <a:pt x="22254" y="26136"/>
                  </a:cubicBezTo>
                </a:path>
                <a:path w="22736" h="26136" stroke="0" extrusionOk="0">
                  <a:moveTo>
                    <a:pt x="-1" y="29"/>
                  </a:moveTo>
                  <a:cubicBezTo>
                    <a:pt x="378" y="9"/>
                    <a:pt x="757" y="-1"/>
                    <a:pt x="1136" y="-1"/>
                  </a:cubicBezTo>
                  <a:cubicBezTo>
                    <a:pt x="13065" y="0"/>
                    <a:pt x="22736" y="9670"/>
                    <a:pt x="22736" y="21600"/>
                  </a:cubicBezTo>
                  <a:cubicBezTo>
                    <a:pt x="22736" y="23124"/>
                    <a:pt x="22574" y="24645"/>
                    <a:pt x="22254" y="26136"/>
                  </a:cubicBezTo>
                  <a:lnTo>
                    <a:pt x="1136" y="21600"/>
                  </a:lnTo>
                  <a:close/>
                </a:path>
              </a:pathLst>
            </a:custGeom>
            <a:noFill/>
            <a:ln w="28575">
              <a:solidFill>
                <a:schemeClr val="accent2"/>
              </a:solidFill>
              <a:round/>
              <a:headEnd/>
              <a:tailEnd/>
            </a:ln>
            <a:effectLst/>
          </p:spPr>
          <p:txBody>
            <a:bodyPr wrap="none" anchor="ctr">
              <a:prstTxWarp prst="textNoShape">
                <a:avLst/>
              </a:prstTxWarp>
            </a:bodyPr>
            <a:lstStyle/>
            <a:p>
              <a:endParaRPr lang="en-US"/>
            </a:p>
          </p:txBody>
        </p:sp>
      </p:grpSp>
      <p:graphicFrame>
        <p:nvGraphicFramePr>
          <p:cNvPr id="371736" name="Object 24"/>
          <p:cNvGraphicFramePr>
            <a:graphicFrameLocks noChangeAspect="1"/>
          </p:cNvGraphicFramePr>
          <p:nvPr/>
        </p:nvGraphicFramePr>
        <p:xfrm>
          <a:off x="7364413" y="838200"/>
          <a:ext cx="1169987" cy="639763"/>
        </p:xfrm>
        <a:graphic>
          <a:graphicData uri="http://schemas.openxmlformats.org/presentationml/2006/ole">
            <p:oleObj spid="_x0000_s557063" name="Equation" r:id="rId8" imgW="431640" imgH="241200" progId="Equation.3">
              <p:embed/>
            </p:oleObj>
          </a:graphicData>
        </a:graphic>
      </p:graphicFrame>
      <p:graphicFrame>
        <p:nvGraphicFramePr>
          <p:cNvPr id="371737" name="Object 25"/>
          <p:cNvGraphicFramePr>
            <a:graphicFrameLocks noChangeAspect="1"/>
          </p:cNvGraphicFramePr>
          <p:nvPr/>
        </p:nvGraphicFramePr>
        <p:xfrm>
          <a:off x="5638800" y="1600200"/>
          <a:ext cx="1219200" cy="939800"/>
        </p:xfrm>
        <a:graphic>
          <a:graphicData uri="http://schemas.openxmlformats.org/presentationml/2006/ole">
            <p:oleObj spid="_x0000_s557064" name="Equation" r:id="rId9" imgW="596880" imgH="469800" progId="Equation.3">
              <p:embed/>
            </p:oleObj>
          </a:graphicData>
        </a:graphic>
      </p:graphicFrame>
      <p:graphicFrame>
        <p:nvGraphicFramePr>
          <p:cNvPr id="371738" name="Object 26"/>
          <p:cNvGraphicFramePr>
            <a:graphicFrameLocks noChangeAspect="1"/>
          </p:cNvGraphicFramePr>
          <p:nvPr/>
        </p:nvGraphicFramePr>
        <p:xfrm>
          <a:off x="6846888" y="1651000"/>
          <a:ext cx="544512" cy="787400"/>
        </p:xfrm>
        <a:graphic>
          <a:graphicData uri="http://schemas.openxmlformats.org/presentationml/2006/ole">
            <p:oleObj spid="_x0000_s557065" name="Equation" r:id="rId10" imgW="266400" imgH="393480" progId="Equation.3">
              <p:embed/>
            </p:oleObj>
          </a:graphicData>
        </a:graphic>
      </p:graphicFrame>
      <p:graphicFrame>
        <p:nvGraphicFramePr>
          <p:cNvPr id="371739" name="Object 27"/>
          <p:cNvGraphicFramePr>
            <a:graphicFrameLocks noChangeAspect="1"/>
          </p:cNvGraphicFramePr>
          <p:nvPr/>
        </p:nvGraphicFramePr>
        <p:xfrm>
          <a:off x="5638800" y="2654300"/>
          <a:ext cx="1428750" cy="812800"/>
        </p:xfrm>
        <a:graphic>
          <a:graphicData uri="http://schemas.openxmlformats.org/presentationml/2006/ole">
            <p:oleObj spid="_x0000_s557066" name="Equation" r:id="rId11" imgW="698400" imgH="406080" progId="Equation.3">
              <p:embed/>
            </p:oleObj>
          </a:graphicData>
        </a:graphic>
      </p:graphicFrame>
      <p:graphicFrame>
        <p:nvGraphicFramePr>
          <p:cNvPr id="371740" name="Object 28"/>
          <p:cNvGraphicFramePr>
            <a:graphicFrameLocks noChangeAspect="1"/>
          </p:cNvGraphicFramePr>
          <p:nvPr/>
        </p:nvGraphicFramePr>
        <p:xfrm>
          <a:off x="7086600" y="2667000"/>
          <a:ext cx="519113" cy="787400"/>
        </p:xfrm>
        <a:graphic>
          <a:graphicData uri="http://schemas.openxmlformats.org/presentationml/2006/ole">
            <p:oleObj spid="_x0000_s557067" name="Equation" r:id="rId12" imgW="253800" imgH="393480" progId="Equation.3">
              <p:embed/>
            </p:oleObj>
          </a:graphicData>
        </a:graphic>
      </p:graphicFrame>
      <p:graphicFrame>
        <p:nvGraphicFramePr>
          <p:cNvPr id="371741" name="Object 29"/>
          <p:cNvGraphicFramePr>
            <a:graphicFrameLocks noChangeAspect="1"/>
          </p:cNvGraphicFramePr>
          <p:nvPr/>
        </p:nvGraphicFramePr>
        <p:xfrm>
          <a:off x="5638800" y="3581400"/>
          <a:ext cx="1323975" cy="939800"/>
        </p:xfrm>
        <a:graphic>
          <a:graphicData uri="http://schemas.openxmlformats.org/presentationml/2006/ole">
            <p:oleObj spid="_x0000_s557068" name="Equation" r:id="rId13" imgW="647640" imgH="469800" progId="Equation.3">
              <p:embed/>
            </p:oleObj>
          </a:graphicData>
        </a:graphic>
      </p:graphicFrame>
      <p:graphicFrame>
        <p:nvGraphicFramePr>
          <p:cNvPr id="371742" name="Object 30"/>
          <p:cNvGraphicFramePr>
            <a:graphicFrameLocks noChangeAspect="1"/>
          </p:cNvGraphicFramePr>
          <p:nvPr/>
        </p:nvGraphicFramePr>
        <p:xfrm>
          <a:off x="6934200" y="3632200"/>
          <a:ext cx="571500" cy="787400"/>
        </p:xfrm>
        <a:graphic>
          <a:graphicData uri="http://schemas.openxmlformats.org/presentationml/2006/ole">
            <p:oleObj spid="_x0000_s557069" name="Equation" r:id="rId14" imgW="279360" imgH="393480" progId="Equation.3">
              <p:embed/>
            </p:oleObj>
          </a:graphicData>
        </a:graphic>
      </p:graphicFrame>
      <p:graphicFrame>
        <p:nvGraphicFramePr>
          <p:cNvPr id="371743" name="Object 31"/>
          <p:cNvGraphicFramePr>
            <a:graphicFrameLocks noChangeAspect="1"/>
          </p:cNvGraphicFramePr>
          <p:nvPr/>
        </p:nvGraphicFramePr>
        <p:xfrm>
          <a:off x="5638800" y="4648200"/>
          <a:ext cx="1454150" cy="812800"/>
        </p:xfrm>
        <a:graphic>
          <a:graphicData uri="http://schemas.openxmlformats.org/presentationml/2006/ole">
            <p:oleObj spid="_x0000_s557070" name="Equation" r:id="rId15" imgW="711000" imgH="406080" progId="Equation.3">
              <p:embed/>
            </p:oleObj>
          </a:graphicData>
        </a:graphic>
      </p:graphicFrame>
      <p:graphicFrame>
        <p:nvGraphicFramePr>
          <p:cNvPr id="371744" name="Object 32"/>
          <p:cNvGraphicFramePr>
            <a:graphicFrameLocks noChangeAspect="1"/>
          </p:cNvGraphicFramePr>
          <p:nvPr/>
        </p:nvGraphicFramePr>
        <p:xfrm>
          <a:off x="7075488" y="4648200"/>
          <a:ext cx="544512" cy="787400"/>
        </p:xfrm>
        <a:graphic>
          <a:graphicData uri="http://schemas.openxmlformats.org/presentationml/2006/ole">
            <p:oleObj spid="_x0000_s557071" name="Equation" r:id="rId16" imgW="266400" imgH="393480" progId="Equation.DSMT4">
              <p:embed/>
            </p:oleObj>
          </a:graphicData>
        </a:graphic>
      </p:graphicFrame>
      <p:sp>
        <p:nvSpPr>
          <p:cNvPr id="371745" name="Text Box 33"/>
          <p:cNvSpPr txBox="1">
            <a:spLocks noChangeArrowheads="1"/>
          </p:cNvSpPr>
          <p:nvPr/>
        </p:nvSpPr>
        <p:spPr bwMode="auto">
          <a:xfrm>
            <a:off x="533400" y="2239963"/>
            <a:ext cx="7620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46" name="Text Box 34"/>
          <p:cNvSpPr txBox="1">
            <a:spLocks noChangeArrowheads="1"/>
          </p:cNvSpPr>
          <p:nvPr/>
        </p:nvSpPr>
        <p:spPr bwMode="auto">
          <a:xfrm>
            <a:off x="1371600" y="2239963"/>
            <a:ext cx="8382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p>
        </p:txBody>
      </p:sp>
      <p:sp>
        <p:nvSpPr>
          <p:cNvPr id="371747" name="Text Box 35"/>
          <p:cNvSpPr txBox="1">
            <a:spLocks noChangeArrowheads="1"/>
          </p:cNvSpPr>
          <p:nvPr/>
        </p:nvSpPr>
        <p:spPr bwMode="auto">
          <a:xfrm>
            <a:off x="533400" y="3230563"/>
            <a:ext cx="7620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48" name="Text Box 36"/>
          <p:cNvSpPr txBox="1">
            <a:spLocks noChangeArrowheads="1"/>
          </p:cNvSpPr>
          <p:nvPr/>
        </p:nvSpPr>
        <p:spPr bwMode="auto">
          <a:xfrm>
            <a:off x="1371600" y="3230563"/>
            <a:ext cx="838200" cy="42703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p>
        </p:txBody>
      </p:sp>
      <p:sp>
        <p:nvSpPr>
          <p:cNvPr id="371749" name="Text Box 37"/>
          <p:cNvSpPr txBox="1">
            <a:spLocks noChangeArrowheads="1"/>
          </p:cNvSpPr>
          <p:nvPr/>
        </p:nvSpPr>
        <p:spPr bwMode="auto">
          <a:xfrm>
            <a:off x="533400" y="4343400"/>
            <a:ext cx="7620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50" name="Text Box 38"/>
          <p:cNvSpPr txBox="1">
            <a:spLocks noChangeArrowheads="1"/>
          </p:cNvSpPr>
          <p:nvPr/>
        </p:nvSpPr>
        <p:spPr bwMode="auto">
          <a:xfrm>
            <a:off x="1371600" y="4343400"/>
            <a:ext cx="8382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r>
              <a:rPr lang="en-US" sz="2200" baseline="30000">
                <a:solidFill>
                  <a:srgbClr val="A50021"/>
                </a:solidFill>
                <a:latin typeface="Arial Narrow" charset="0"/>
              </a:rPr>
              <a:t>2</a:t>
            </a:r>
            <a:endParaRPr lang="en-US" sz="2200">
              <a:solidFill>
                <a:srgbClr val="A50021"/>
              </a:solidFill>
              <a:latin typeface="Arial Narrow" charset="0"/>
            </a:endParaRPr>
          </a:p>
        </p:txBody>
      </p:sp>
      <p:sp>
        <p:nvSpPr>
          <p:cNvPr id="371751" name="Text Box 39"/>
          <p:cNvSpPr txBox="1">
            <a:spLocks noChangeArrowheads="1"/>
          </p:cNvSpPr>
          <p:nvPr/>
        </p:nvSpPr>
        <p:spPr bwMode="auto">
          <a:xfrm>
            <a:off x="2057400" y="5029200"/>
            <a:ext cx="7620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Unit?</a:t>
            </a:r>
          </a:p>
        </p:txBody>
      </p:sp>
      <p:sp>
        <p:nvSpPr>
          <p:cNvPr id="371752" name="Text Box 40"/>
          <p:cNvSpPr txBox="1">
            <a:spLocks noChangeArrowheads="1"/>
          </p:cNvSpPr>
          <p:nvPr/>
        </p:nvSpPr>
        <p:spPr bwMode="auto">
          <a:xfrm>
            <a:off x="2895600" y="5029200"/>
            <a:ext cx="8382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a:solidFill>
                  <a:srgbClr val="A50021"/>
                </a:solidFill>
                <a:latin typeface="Arial Narrow" charset="0"/>
              </a:rPr>
              <a:t>rad/s</a:t>
            </a:r>
            <a:r>
              <a:rPr lang="en-US" sz="2200" baseline="30000">
                <a:solidFill>
                  <a:srgbClr val="A50021"/>
                </a:solidFill>
                <a:latin typeface="Arial Narrow" charset="0"/>
              </a:rPr>
              <a:t>2</a:t>
            </a:r>
            <a:endParaRPr lang="en-US" sz="2200">
              <a:solidFill>
                <a:srgbClr val="A50021"/>
              </a:solidFill>
              <a:latin typeface="Arial Narro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1714"/>
                                        </p:tgtEl>
                                        <p:attrNameLst>
                                          <p:attrName>style.visibility</p:attrName>
                                        </p:attrNameLst>
                                      </p:cBhvr>
                                      <p:to>
                                        <p:strVal val="visible"/>
                                      </p:to>
                                    </p:set>
                                    <p:animEffect transition="in" filter="wipe(left)">
                                      <p:cBhvr>
                                        <p:cTn id="7" dur="500"/>
                                        <p:tgtEl>
                                          <p:spTgt spid="3717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iterate type="wd">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371715"/>
                                        </p:tgtEl>
                                        <p:attrNameLst>
                                          <p:attrName>style.visibility</p:attrName>
                                        </p:attrNameLst>
                                      </p:cBhvr>
                                      <p:to>
                                        <p:strVal val="visible"/>
                                      </p:to>
                                    </p:set>
                                    <p:animEffect transition="in" filter="wipe(left)">
                                      <p:cBhvr>
                                        <p:cTn id="26" dur="500"/>
                                        <p:tgtEl>
                                          <p:spTgt spid="3717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371736"/>
                                        </p:tgtEl>
                                        <p:attrNameLst>
                                          <p:attrName>style.visibility</p:attrName>
                                        </p:attrNameLst>
                                      </p:cBhvr>
                                      <p:to>
                                        <p:strVal val="visible"/>
                                      </p:to>
                                    </p:set>
                                    <p:animEffect transition="in" filter="wipe(left)">
                                      <p:cBhvr>
                                        <p:cTn id="31" dur="500"/>
                                        <p:tgtEl>
                                          <p:spTgt spid="3717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71717"/>
                                        </p:tgtEl>
                                        <p:attrNameLst>
                                          <p:attrName>style.visibility</p:attrName>
                                        </p:attrNameLst>
                                      </p:cBhvr>
                                      <p:to>
                                        <p:strVal val="visible"/>
                                      </p:to>
                                    </p:set>
                                    <p:animEffect transition="in" filter="wipe(left)">
                                      <p:cBhvr>
                                        <p:cTn id="36" dur="500"/>
                                        <p:tgtEl>
                                          <p:spTgt spid="3717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iterate type="wd">
                                    <p:tmPct val="10000"/>
                                  </p:iterate>
                                  <p:childTnLst>
                                    <p:set>
                                      <p:cBhvr>
                                        <p:cTn id="40" dur="1" fill="hold">
                                          <p:stCondLst>
                                            <p:cond delay="0"/>
                                          </p:stCondLst>
                                        </p:cTn>
                                        <p:tgtEl>
                                          <p:spTgt spid="371718"/>
                                        </p:tgtEl>
                                        <p:attrNameLst>
                                          <p:attrName>style.visibility</p:attrName>
                                        </p:attrNameLst>
                                      </p:cBhvr>
                                      <p:to>
                                        <p:strVal val="visible"/>
                                      </p:to>
                                    </p:set>
                                    <p:animEffect transition="in" filter="wipe(left)">
                                      <p:cBhvr>
                                        <p:cTn id="41" dur="500"/>
                                        <p:tgtEl>
                                          <p:spTgt spid="3717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371737"/>
                                        </p:tgtEl>
                                        <p:attrNameLst>
                                          <p:attrName>style.visibility</p:attrName>
                                        </p:attrNameLst>
                                      </p:cBhvr>
                                      <p:to>
                                        <p:strVal val="visible"/>
                                      </p:to>
                                    </p:set>
                                    <p:animEffect transition="in" filter="wipe(left)">
                                      <p:cBhvr>
                                        <p:cTn id="46" dur="500"/>
                                        <p:tgtEl>
                                          <p:spTgt spid="3717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iterate type="wd">
                                    <p:tmPct val="10000"/>
                                  </p:iterate>
                                  <p:childTnLst>
                                    <p:set>
                                      <p:cBhvr>
                                        <p:cTn id="50" dur="1" fill="hold">
                                          <p:stCondLst>
                                            <p:cond delay="0"/>
                                          </p:stCondLst>
                                        </p:cTn>
                                        <p:tgtEl>
                                          <p:spTgt spid="371738"/>
                                        </p:tgtEl>
                                        <p:attrNameLst>
                                          <p:attrName>style.visibility</p:attrName>
                                        </p:attrNameLst>
                                      </p:cBhvr>
                                      <p:to>
                                        <p:strVal val="visible"/>
                                      </p:to>
                                    </p:set>
                                    <p:animEffect transition="in" filter="wipe(left)">
                                      <p:cBhvr>
                                        <p:cTn id="51" dur="500"/>
                                        <p:tgtEl>
                                          <p:spTgt spid="3717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71745"/>
                                        </p:tgtEl>
                                        <p:attrNameLst>
                                          <p:attrName>style.visibility</p:attrName>
                                        </p:attrNameLst>
                                      </p:cBhvr>
                                      <p:to>
                                        <p:strVal val="visible"/>
                                      </p:to>
                                    </p:set>
                                    <p:animEffect transition="in" filter="wipe(left)">
                                      <p:cBhvr>
                                        <p:cTn id="56" dur="500"/>
                                        <p:tgtEl>
                                          <p:spTgt spid="37174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71746"/>
                                        </p:tgtEl>
                                        <p:attrNameLst>
                                          <p:attrName>style.visibility</p:attrName>
                                        </p:attrNameLst>
                                      </p:cBhvr>
                                      <p:to>
                                        <p:strVal val="visible"/>
                                      </p:to>
                                    </p:set>
                                    <p:animEffect transition="in" filter="wipe(left)">
                                      <p:cBhvr>
                                        <p:cTn id="61" dur="500"/>
                                        <p:tgtEl>
                                          <p:spTgt spid="37174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71719"/>
                                        </p:tgtEl>
                                        <p:attrNameLst>
                                          <p:attrName>style.visibility</p:attrName>
                                        </p:attrNameLst>
                                      </p:cBhvr>
                                      <p:to>
                                        <p:strVal val="visible"/>
                                      </p:to>
                                    </p:set>
                                    <p:animEffect transition="in" filter="wipe(left)">
                                      <p:cBhvr>
                                        <p:cTn id="66" dur="500"/>
                                        <p:tgtEl>
                                          <p:spTgt spid="37171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371720"/>
                                        </p:tgtEl>
                                        <p:attrNameLst>
                                          <p:attrName>style.visibility</p:attrName>
                                        </p:attrNameLst>
                                      </p:cBhvr>
                                      <p:to>
                                        <p:strVal val="visible"/>
                                      </p:to>
                                    </p:set>
                                    <p:animEffect transition="in" filter="wipe(left)">
                                      <p:cBhvr>
                                        <p:cTn id="71" dur="500"/>
                                        <p:tgtEl>
                                          <p:spTgt spid="37172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iterate type="wd">
                                    <p:tmPct val="10000"/>
                                  </p:iterate>
                                  <p:childTnLst>
                                    <p:set>
                                      <p:cBhvr>
                                        <p:cTn id="75" dur="1" fill="hold">
                                          <p:stCondLst>
                                            <p:cond delay="0"/>
                                          </p:stCondLst>
                                        </p:cTn>
                                        <p:tgtEl>
                                          <p:spTgt spid="371739"/>
                                        </p:tgtEl>
                                        <p:attrNameLst>
                                          <p:attrName>style.visibility</p:attrName>
                                        </p:attrNameLst>
                                      </p:cBhvr>
                                      <p:to>
                                        <p:strVal val="visible"/>
                                      </p:to>
                                    </p:set>
                                    <p:animEffect transition="in" filter="wipe(left)">
                                      <p:cBhvr>
                                        <p:cTn id="76" dur="500"/>
                                        <p:tgtEl>
                                          <p:spTgt spid="37173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371740"/>
                                        </p:tgtEl>
                                        <p:attrNameLst>
                                          <p:attrName>style.visibility</p:attrName>
                                        </p:attrNameLst>
                                      </p:cBhvr>
                                      <p:to>
                                        <p:strVal val="visible"/>
                                      </p:to>
                                    </p:set>
                                    <p:animEffect transition="in" filter="wipe(left)">
                                      <p:cBhvr>
                                        <p:cTn id="81" dur="500"/>
                                        <p:tgtEl>
                                          <p:spTgt spid="37174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371747"/>
                                        </p:tgtEl>
                                        <p:attrNameLst>
                                          <p:attrName>style.visibility</p:attrName>
                                        </p:attrNameLst>
                                      </p:cBhvr>
                                      <p:to>
                                        <p:strVal val="visible"/>
                                      </p:to>
                                    </p:set>
                                    <p:animEffect transition="in" filter="wipe(left)">
                                      <p:cBhvr>
                                        <p:cTn id="86" dur="500"/>
                                        <p:tgtEl>
                                          <p:spTgt spid="37174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371748"/>
                                        </p:tgtEl>
                                        <p:attrNameLst>
                                          <p:attrName>style.visibility</p:attrName>
                                        </p:attrNameLst>
                                      </p:cBhvr>
                                      <p:to>
                                        <p:strVal val="visible"/>
                                      </p:to>
                                    </p:set>
                                    <p:animEffect transition="in" filter="wipe(left)">
                                      <p:cBhvr>
                                        <p:cTn id="91" dur="500"/>
                                        <p:tgtEl>
                                          <p:spTgt spid="37174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371721"/>
                                        </p:tgtEl>
                                        <p:attrNameLst>
                                          <p:attrName>style.visibility</p:attrName>
                                        </p:attrNameLst>
                                      </p:cBhvr>
                                      <p:to>
                                        <p:strVal val="visible"/>
                                      </p:to>
                                    </p:set>
                                    <p:animEffect transition="in" filter="wipe(left)">
                                      <p:cBhvr>
                                        <p:cTn id="96" dur="500"/>
                                        <p:tgtEl>
                                          <p:spTgt spid="37172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iterate type="wd">
                                    <p:tmPct val="10000"/>
                                  </p:iterate>
                                  <p:childTnLst>
                                    <p:set>
                                      <p:cBhvr>
                                        <p:cTn id="100" dur="1" fill="hold">
                                          <p:stCondLst>
                                            <p:cond delay="0"/>
                                          </p:stCondLst>
                                        </p:cTn>
                                        <p:tgtEl>
                                          <p:spTgt spid="371722"/>
                                        </p:tgtEl>
                                        <p:attrNameLst>
                                          <p:attrName>style.visibility</p:attrName>
                                        </p:attrNameLst>
                                      </p:cBhvr>
                                      <p:to>
                                        <p:strVal val="visible"/>
                                      </p:to>
                                    </p:set>
                                    <p:animEffect transition="in" filter="wipe(left)">
                                      <p:cBhvr>
                                        <p:cTn id="101" dur="500"/>
                                        <p:tgtEl>
                                          <p:spTgt spid="37172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iterate type="wd">
                                    <p:tmPct val="10000"/>
                                  </p:iterate>
                                  <p:childTnLst>
                                    <p:set>
                                      <p:cBhvr>
                                        <p:cTn id="105" dur="1" fill="hold">
                                          <p:stCondLst>
                                            <p:cond delay="0"/>
                                          </p:stCondLst>
                                        </p:cTn>
                                        <p:tgtEl>
                                          <p:spTgt spid="371741"/>
                                        </p:tgtEl>
                                        <p:attrNameLst>
                                          <p:attrName>style.visibility</p:attrName>
                                        </p:attrNameLst>
                                      </p:cBhvr>
                                      <p:to>
                                        <p:strVal val="visible"/>
                                      </p:to>
                                    </p:set>
                                    <p:animEffect transition="in" filter="wipe(left)">
                                      <p:cBhvr>
                                        <p:cTn id="106" dur="500"/>
                                        <p:tgtEl>
                                          <p:spTgt spid="37174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371742"/>
                                        </p:tgtEl>
                                        <p:attrNameLst>
                                          <p:attrName>style.visibility</p:attrName>
                                        </p:attrNameLst>
                                      </p:cBhvr>
                                      <p:to>
                                        <p:strVal val="visible"/>
                                      </p:to>
                                    </p:set>
                                    <p:animEffect transition="in" filter="wipe(left)">
                                      <p:cBhvr>
                                        <p:cTn id="111" dur="500"/>
                                        <p:tgtEl>
                                          <p:spTgt spid="371742"/>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iterate type="wd">
                                    <p:tmPct val="10000"/>
                                  </p:iterate>
                                  <p:childTnLst>
                                    <p:set>
                                      <p:cBhvr>
                                        <p:cTn id="115" dur="1" fill="hold">
                                          <p:stCondLst>
                                            <p:cond delay="0"/>
                                          </p:stCondLst>
                                        </p:cTn>
                                        <p:tgtEl>
                                          <p:spTgt spid="371749"/>
                                        </p:tgtEl>
                                        <p:attrNameLst>
                                          <p:attrName>style.visibility</p:attrName>
                                        </p:attrNameLst>
                                      </p:cBhvr>
                                      <p:to>
                                        <p:strVal val="visible"/>
                                      </p:to>
                                    </p:set>
                                    <p:animEffect transition="in" filter="wipe(left)">
                                      <p:cBhvr>
                                        <p:cTn id="116" dur="500"/>
                                        <p:tgtEl>
                                          <p:spTgt spid="371749"/>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iterate type="wd">
                                    <p:tmPct val="10000"/>
                                  </p:iterate>
                                  <p:childTnLst>
                                    <p:set>
                                      <p:cBhvr>
                                        <p:cTn id="120" dur="1" fill="hold">
                                          <p:stCondLst>
                                            <p:cond delay="0"/>
                                          </p:stCondLst>
                                        </p:cTn>
                                        <p:tgtEl>
                                          <p:spTgt spid="371750"/>
                                        </p:tgtEl>
                                        <p:attrNameLst>
                                          <p:attrName>style.visibility</p:attrName>
                                        </p:attrNameLst>
                                      </p:cBhvr>
                                      <p:to>
                                        <p:strVal val="visible"/>
                                      </p:to>
                                    </p:set>
                                    <p:animEffect transition="in" filter="wipe(left)">
                                      <p:cBhvr>
                                        <p:cTn id="121" dur="500"/>
                                        <p:tgtEl>
                                          <p:spTgt spid="371750"/>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iterate type="wd">
                                    <p:tmPct val="10000"/>
                                  </p:iterate>
                                  <p:childTnLst>
                                    <p:set>
                                      <p:cBhvr>
                                        <p:cTn id="125" dur="1" fill="hold">
                                          <p:stCondLst>
                                            <p:cond delay="0"/>
                                          </p:stCondLst>
                                        </p:cTn>
                                        <p:tgtEl>
                                          <p:spTgt spid="371723"/>
                                        </p:tgtEl>
                                        <p:attrNameLst>
                                          <p:attrName>style.visibility</p:attrName>
                                        </p:attrNameLst>
                                      </p:cBhvr>
                                      <p:to>
                                        <p:strVal val="visible"/>
                                      </p:to>
                                    </p:set>
                                    <p:animEffect transition="in" filter="wipe(left)">
                                      <p:cBhvr>
                                        <p:cTn id="126" dur="500"/>
                                        <p:tgtEl>
                                          <p:spTgt spid="37172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iterate type="wd">
                                    <p:tmPct val="10000"/>
                                  </p:iterate>
                                  <p:childTnLst>
                                    <p:set>
                                      <p:cBhvr>
                                        <p:cTn id="130" dur="1" fill="hold">
                                          <p:stCondLst>
                                            <p:cond delay="0"/>
                                          </p:stCondLst>
                                        </p:cTn>
                                        <p:tgtEl>
                                          <p:spTgt spid="371724"/>
                                        </p:tgtEl>
                                        <p:attrNameLst>
                                          <p:attrName>style.visibility</p:attrName>
                                        </p:attrNameLst>
                                      </p:cBhvr>
                                      <p:to>
                                        <p:strVal val="visible"/>
                                      </p:to>
                                    </p:set>
                                    <p:animEffect transition="in" filter="wipe(left)">
                                      <p:cBhvr>
                                        <p:cTn id="131" dur="500"/>
                                        <p:tgtEl>
                                          <p:spTgt spid="371724"/>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iterate type="wd">
                                    <p:tmPct val="10000"/>
                                  </p:iterate>
                                  <p:childTnLst>
                                    <p:set>
                                      <p:cBhvr>
                                        <p:cTn id="135" dur="1" fill="hold">
                                          <p:stCondLst>
                                            <p:cond delay="0"/>
                                          </p:stCondLst>
                                        </p:cTn>
                                        <p:tgtEl>
                                          <p:spTgt spid="371743"/>
                                        </p:tgtEl>
                                        <p:attrNameLst>
                                          <p:attrName>style.visibility</p:attrName>
                                        </p:attrNameLst>
                                      </p:cBhvr>
                                      <p:to>
                                        <p:strVal val="visible"/>
                                      </p:to>
                                    </p:set>
                                    <p:animEffect transition="in" filter="wipe(left)">
                                      <p:cBhvr>
                                        <p:cTn id="136" dur="500"/>
                                        <p:tgtEl>
                                          <p:spTgt spid="371743"/>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nodeType="clickEffect">
                                  <p:stCondLst>
                                    <p:cond delay="0"/>
                                  </p:stCondLst>
                                  <p:iterate type="wd">
                                    <p:tmPct val="10000"/>
                                  </p:iterate>
                                  <p:childTnLst>
                                    <p:set>
                                      <p:cBhvr>
                                        <p:cTn id="140" dur="1" fill="hold">
                                          <p:stCondLst>
                                            <p:cond delay="0"/>
                                          </p:stCondLst>
                                        </p:cTn>
                                        <p:tgtEl>
                                          <p:spTgt spid="371744"/>
                                        </p:tgtEl>
                                        <p:attrNameLst>
                                          <p:attrName>style.visibility</p:attrName>
                                        </p:attrNameLst>
                                      </p:cBhvr>
                                      <p:to>
                                        <p:strVal val="visible"/>
                                      </p:to>
                                    </p:set>
                                    <p:animEffect transition="in" filter="wipe(left)">
                                      <p:cBhvr>
                                        <p:cTn id="141" dur="500"/>
                                        <p:tgtEl>
                                          <p:spTgt spid="371744"/>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iterate type="wd">
                                    <p:tmPct val="10000"/>
                                  </p:iterate>
                                  <p:childTnLst>
                                    <p:set>
                                      <p:cBhvr>
                                        <p:cTn id="145" dur="1" fill="hold">
                                          <p:stCondLst>
                                            <p:cond delay="0"/>
                                          </p:stCondLst>
                                        </p:cTn>
                                        <p:tgtEl>
                                          <p:spTgt spid="371751"/>
                                        </p:tgtEl>
                                        <p:attrNameLst>
                                          <p:attrName>style.visibility</p:attrName>
                                        </p:attrNameLst>
                                      </p:cBhvr>
                                      <p:to>
                                        <p:strVal val="visible"/>
                                      </p:to>
                                    </p:set>
                                    <p:animEffect transition="in" filter="wipe(left)">
                                      <p:cBhvr>
                                        <p:cTn id="146" dur="500"/>
                                        <p:tgtEl>
                                          <p:spTgt spid="371751"/>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iterate type="wd">
                                    <p:tmPct val="10000"/>
                                  </p:iterate>
                                  <p:childTnLst>
                                    <p:set>
                                      <p:cBhvr>
                                        <p:cTn id="150" dur="1" fill="hold">
                                          <p:stCondLst>
                                            <p:cond delay="0"/>
                                          </p:stCondLst>
                                        </p:cTn>
                                        <p:tgtEl>
                                          <p:spTgt spid="371752"/>
                                        </p:tgtEl>
                                        <p:attrNameLst>
                                          <p:attrName>style.visibility</p:attrName>
                                        </p:attrNameLst>
                                      </p:cBhvr>
                                      <p:to>
                                        <p:strVal val="visible"/>
                                      </p:to>
                                    </p:set>
                                    <p:animEffect transition="in" filter="wipe(left)">
                                      <p:cBhvr>
                                        <p:cTn id="151" dur="500"/>
                                        <p:tgtEl>
                                          <p:spTgt spid="371752"/>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iterate type="wd">
                                    <p:tmPct val="10000"/>
                                  </p:iterate>
                                  <p:childTnLst>
                                    <p:set>
                                      <p:cBhvr>
                                        <p:cTn id="155" dur="1" fill="hold">
                                          <p:stCondLst>
                                            <p:cond delay="0"/>
                                          </p:stCondLst>
                                        </p:cTn>
                                        <p:tgtEl>
                                          <p:spTgt spid="371725"/>
                                        </p:tgtEl>
                                        <p:attrNameLst>
                                          <p:attrName>style.visibility</p:attrName>
                                        </p:attrNameLst>
                                      </p:cBhvr>
                                      <p:to>
                                        <p:strVal val="visible"/>
                                      </p:to>
                                    </p:set>
                                    <p:animEffect transition="in" filter="wipe(left)">
                                      <p:cBhvr>
                                        <p:cTn id="156" dur="300"/>
                                        <p:tgtEl>
                                          <p:spTgt spid="371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p:bldP spid="371717" grpId="0"/>
      <p:bldP spid="371719" grpId="0"/>
      <p:bldP spid="371721" grpId="0"/>
      <p:bldP spid="371723" grpId="0"/>
      <p:bldP spid="371725" grpId="0" animBg="1" autoUpdateAnimBg="0"/>
      <p:bldP spid="371745" grpId="0"/>
      <p:bldP spid="371746" grpId="0"/>
      <p:bldP spid="371747" grpId="0"/>
      <p:bldP spid="371748" grpId="0"/>
      <p:bldP spid="371749" grpId="0"/>
      <p:bldP spid="371750" grpId="0"/>
      <p:bldP spid="371751" grpId="0"/>
      <p:bldP spid="371752"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8929" name="Date Placeholder 3"/>
          <p:cNvSpPr>
            <a:spLocks noGrp="1"/>
          </p:cNvSpPr>
          <p:nvPr>
            <p:ph type="dt" sz="quarter" idx="10"/>
          </p:nvPr>
        </p:nvSpPr>
        <p:spPr>
          <a:noFill/>
        </p:spPr>
        <p:txBody>
          <a:bodyPr/>
          <a:lstStyle/>
          <a:p>
            <a:r>
              <a:rPr lang="en-US" smtClean="0"/>
              <a:t>Wednesday, June 29, 2011</a:t>
            </a:r>
            <a:endParaRPr lang="en-US" altLang="ko-KR" smtClean="0">
              <a:ea typeface="굴림" charset="-127"/>
              <a:cs typeface="굴림" charset="-127"/>
            </a:endParaRPr>
          </a:p>
        </p:txBody>
      </p:sp>
      <p:sp>
        <p:nvSpPr>
          <p:cNvPr id="38930" name="Footer Placeholder 4"/>
          <p:cNvSpPr>
            <a:spLocks noGrp="1"/>
          </p:cNvSpPr>
          <p:nvPr>
            <p:ph type="ftr" sz="quarter" idx="11"/>
          </p:nvPr>
        </p:nvSpPr>
        <p:spPr>
          <a:noFill/>
        </p:spPr>
        <p:txBody>
          <a:bodyPr/>
          <a:lstStyle/>
          <a:p>
            <a:r>
              <a:rPr lang="en-US" smtClean="0"/>
              <a:t>PHYS 1443-001, Summer 2011 Dr. Jaehoon Yu</a:t>
            </a:r>
          </a:p>
        </p:txBody>
      </p:sp>
      <p:sp>
        <p:nvSpPr>
          <p:cNvPr id="38931" name="Slide Number Placeholder 5"/>
          <p:cNvSpPr>
            <a:spLocks noGrp="1"/>
          </p:cNvSpPr>
          <p:nvPr>
            <p:ph type="sldNum" sz="quarter" idx="12"/>
          </p:nvPr>
        </p:nvSpPr>
        <p:spPr>
          <a:noFill/>
        </p:spPr>
        <p:txBody>
          <a:bodyPr/>
          <a:lstStyle/>
          <a:p>
            <a:fld id="{5BF373DF-F3A4-0740-9941-CFA54EC602FF}" type="slidenum">
              <a:rPr lang="en-US"/>
              <a:pPr/>
              <a:t>13</a:t>
            </a:fld>
            <a:endParaRPr lang="en-US"/>
          </a:p>
        </p:txBody>
      </p:sp>
      <p:sp>
        <p:nvSpPr>
          <p:cNvPr id="851970" name="Rectangle 2"/>
          <p:cNvSpPr>
            <a:spLocks noChangeArrowheads="1"/>
          </p:cNvSpPr>
          <p:nvPr/>
        </p:nvSpPr>
        <p:spPr bwMode="auto">
          <a:xfrm>
            <a:off x="4648200" y="4038600"/>
            <a:ext cx="3810000" cy="1066800"/>
          </a:xfrm>
          <a:prstGeom prst="rect">
            <a:avLst/>
          </a:prstGeom>
          <a:solidFill>
            <a:srgbClr val="FFFFCC"/>
          </a:solidFill>
          <a:ln w="28575">
            <a:solidFill>
              <a:srgbClr val="A50021"/>
            </a:solidFill>
            <a:miter lim="800000"/>
            <a:headEnd/>
            <a:tailEnd/>
          </a:ln>
        </p:spPr>
        <p:txBody>
          <a:bodyPr anchor="ctr">
            <a:prstTxWarp prst="textNoShape">
              <a:avLst/>
            </a:prstTxWarp>
            <a:spAutoFit/>
          </a:bodyPr>
          <a:lstStyle/>
          <a:p>
            <a:endParaRPr lang="en-US"/>
          </a:p>
        </p:txBody>
      </p:sp>
      <p:sp>
        <p:nvSpPr>
          <p:cNvPr id="851971" name="Rectangle 3"/>
          <p:cNvSpPr>
            <a:spLocks noChangeArrowheads="1"/>
          </p:cNvSpPr>
          <p:nvPr/>
        </p:nvSpPr>
        <p:spPr bwMode="auto">
          <a:xfrm>
            <a:off x="4648200" y="5316538"/>
            <a:ext cx="4343400" cy="838200"/>
          </a:xfrm>
          <a:prstGeom prst="rect">
            <a:avLst/>
          </a:prstGeom>
          <a:solidFill>
            <a:srgbClr val="FFFFCC"/>
          </a:solidFill>
          <a:ln w="28575">
            <a:solidFill>
              <a:srgbClr val="A50021"/>
            </a:solidFill>
            <a:miter lim="800000"/>
            <a:headEnd/>
            <a:tailEnd/>
          </a:ln>
        </p:spPr>
        <p:txBody>
          <a:bodyPr anchor="ctr">
            <a:prstTxWarp prst="textNoShape">
              <a:avLst/>
            </a:prstTxWarp>
            <a:spAutoFit/>
          </a:bodyPr>
          <a:lstStyle/>
          <a:p>
            <a:endParaRPr lang="en-US"/>
          </a:p>
        </p:txBody>
      </p:sp>
      <p:sp>
        <p:nvSpPr>
          <p:cNvPr id="851972" name="Rectangle 4"/>
          <p:cNvSpPr>
            <a:spLocks noChangeArrowheads="1"/>
          </p:cNvSpPr>
          <p:nvPr/>
        </p:nvSpPr>
        <p:spPr bwMode="auto">
          <a:xfrm>
            <a:off x="4648200" y="3087688"/>
            <a:ext cx="2514600" cy="685800"/>
          </a:xfrm>
          <a:prstGeom prst="rect">
            <a:avLst/>
          </a:prstGeom>
          <a:solidFill>
            <a:srgbClr val="FFFFCC"/>
          </a:solidFill>
          <a:ln w="28575">
            <a:solidFill>
              <a:srgbClr val="A50021"/>
            </a:solidFill>
            <a:miter lim="800000"/>
            <a:headEnd/>
            <a:tailEnd/>
          </a:ln>
        </p:spPr>
        <p:txBody>
          <a:bodyPr wrap="none" anchor="ctr">
            <a:prstTxWarp prst="textNoShape">
              <a:avLst/>
            </a:prstTxWarp>
            <a:spAutoFit/>
          </a:bodyPr>
          <a:lstStyle/>
          <a:p>
            <a:endParaRPr lang="en-US"/>
          </a:p>
        </p:txBody>
      </p:sp>
      <p:pic>
        <p:nvPicPr>
          <p:cNvPr id="851973" name="Object 2"/>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4648200" y="3051175"/>
            <a:ext cx="1128713" cy="723900"/>
          </a:xfrm>
          <a:prstGeom prst="rect">
            <a:avLst/>
          </a:prstGeom>
          <a:noFill/>
          <a:ln w="28575">
            <a:miter lim="800000"/>
            <a:headEnd/>
            <a:tailEnd/>
          </a:ln>
        </p:spPr>
      </p:pic>
      <p:sp>
        <p:nvSpPr>
          <p:cNvPr id="38935" name="Rectangle 6"/>
          <p:cNvSpPr>
            <a:spLocks noGrp="1" noChangeArrowheads="1"/>
          </p:cNvSpPr>
          <p:nvPr>
            <p:ph type="title"/>
          </p:nvPr>
        </p:nvSpPr>
        <p:spPr>
          <a:xfrm>
            <a:off x="685800" y="152400"/>
            <a:ext cx="7772400" cy="609600"/>
          </a:xfrm>
        </p:spPr>
        <p:txBody>
          <a:bodyPr/>
          <a:lstStyle/>
          <a:p>
            <a:r>
              <a:rPr lang="en-US" sz="4000"/>
              <a:t>Rotational Kinematics</a:t>
            </a:r>
          </a:p>
        </p:txBody>
      </p:sp>
      <p:sp>
        <p:nvSpPr>
          <p:cNvPr id="851975" name="Text Box 7"/>
          <p:cNvSpPr txBox="1">
            <a:spLocks noChangeArrowheads="1"/>
          </p:cNvSpPr>
          <p:nvPr/>
        </p:nvSpPr>
        <p:spPr bwMode="auto">
          <a:xfrm>
            <a:off x="381000" y="781050"/>
            <a:ext cx="8382000" cy="1581150"/>
          </a:xfrm>
          <a:prstGeom prst="rect">
            <a:avLst/>
          </a:prstGeom>
          <a:solidFill>
            <a:srgbClr val="CCFFFF"/>
          </a:solidFill>
          <a:ln w="28575">
            <a:solidFill>
              <a:srgbClr val="990000"/>
            </a:solidFill>
            <a:miter lim="800000"/>
            <a:headEnd/>
            <a:tailEnd/>
          </a:ln>
        </p:spPr>
        <p:txBody>
          <a:bodyPr wrap="square">
            <a:prstTxWarp prst="textNoShape">
              <a:avLst/>
            </a:prstTxWarp>
            <a:spAutoFit/>
          </a:bodyPr>
          <a:lstStyle/>
          <a:p>
            <a:pPr algn="just">
              <a:spcBef>
                <a:spcPct val="20000"/>
              </a:spcBef>
            </a:pPr>
            <a:r>
              <a:rPr lang="en-US" dirty="0">
                <a:solidFill>
                  <a:srgbClr val="800000"/>
                </a:solidFill>
                <a:latin typeface="Arial Narrow" charset="0"/>
              </a:rPr>
              <a:t>The first type of motion we have learned in</a:t>
            </a:r>
            <a:r>
              <a:rPr lang="en-US" dirty="0" smtClean="0">
                <a:solidFill>
                  <a:srgbClr val="800000"/>
                </a:solidFill>
                <a:latin typeface="Arial Narrow" charset="0"/>
              </a:rPr>
              <a:t> linear </a:t>
            </a:r>
            <a:r>
              <a:rPr lang="en-US" dirty="0">
                <a:solidFill>
                  <a:srgbClr val="800000"/>
                </a:solidFill>
                <a:latin typeface="Arial Narrow" charset="0"/>
              </a:rPr>
              <a:t>kinematics was under the constant acceleration.  We will learn about the rotational motion under constant angular acceleration, because these are the simplest motions in both cases.</a:t>
            </a:r>
          </a:p>
        </p:txBody>
      </p:sp>
      <p:sp>
        <p:nvSpPr>
          <p:cNvPr id="851976" name="Text Box 8"/>
          <p:cNvSpPr txBox="1">
            <a:spLocks noChangeArrowheads="1"/>
          </p:cNvSpPr>
          <p:nvPr/>
        </p:nvSpPr>
        <p:spPr bwMode="auto">
          <a:xfrm>
            <a:off x="685800" y="2519363"/>
            <a:ext cx="5791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Just like the case in linear motion, one can obtain</a:t>
            </a:r>
          </a:p>
        </p:txBody>
      </p:sp>
      <p:sp>
        <p:nvSpPr>
          <p:cNvPr id="851977" name="Text Box 9"/>
          <p:cNvSpPr txBox="1">
            <a:spLocks noChangeArrowheads="1"/>
          </p:cNvSpPr>
          <p:nvPr/>
        </p:nvSpPr>
        <p:spPr bwMode="auto">
          <a:xfrm>
            <a:off x="685800" y="29718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dirty="0">
                <a:solidFill>
                  <a:srgbClr val="FF0000"/>
                </a:solidFill>
                <a:latin typeface="Arial Narrow" charset="0"/>
              </a:rPr>
              <a:t>Angular </a:t>
            </a:r>
            <a:r>
              <a:rPr lang="en-US" altLang="ko-KR" dirty="0">
                <a:solidFill>
                  <a:srgbClr val="FF0000"/>
                </a:solidFill>
                <a:latin typeface="Arial Narrow" charset="0"/>
                <a:ea typeface="굴림" charset="-127"/>
                <a:cs typeface="굴림" charset="-127"/>
              </a:rPr>
              <a:t>velocity</a:t>
            </a:r>
            <a:r>
              <a:rPr lang="en-US" dirty="0">
                <a:solidFill>
                  <a:srgbClr val="FF0000"/>
                </a:solidFill>
                <a:latin typeface="Arial Narrow" charset="0"/>
              </a:rPr>
              <a:t> under constant angular acceleration:</a:t>
            </a:r>
          </a:p>
        </p:txBody>
      </p:sp>
      <p:sp>
        <p:nvSpPr>
          <p:cNvPr id="851978" name="Text Box 10"/>
          <p:cNvSpPr txBox="1">
            <a:spLocks noChangeArrowheads="1"/>
          </p:cNvSpPr>
          <p:nvPr/>
        </p:nvSpPr>
        <p:spPr bwMode="auto">
          <a:xfrm>
            <a:off x="685800" y="41148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Angular displacement under constant angular acceleration:</a:t>
            </a:r>
          </a:p>
        </p:txBody>
      </p:sp>
      <p:pic>
        <p:nvPicPr>
          <p:cNvPr id="851979" name="Object 3"/>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4648200" y="4208463"/>
            <a:ext cx="962025" cy="668337"/>
          </a:xfrm>
          <a:prstGeom prst="rect">
            <a:avLst/>
          </a:prstGeom>
          <a:noFill/>
          <a:ln w="28575">
            <a:miter lim="800000"/>
            <a:headEnd/>
            <a:tailEnd/>
          </a:ln>
        </p:spPr>
      </p:pic>
      <p:sp>
        <p:nvSpPr>
          <p:cNvPr id="851980" name="Text Box 12"/>
          <p:cNvSpPr txBox="1">
            <a:spLocks noChangeArrowheads="1"/>
          </p:cNvSpPr>
          <p:nvPr/>
        </p:nvSpPr>
        <p:spPr bwMode="auto">
          <a:xfrm>
            <a:off x="685800" y="5354638"/>
            <a:ext cx="3276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One can also obtain </a:t>
            </a:r>
          </a:p>
        </p:txBody>
      </p:sp>
      <p:pic>
        <p:nvPicPr>
          <p:cNvPr id="851981" name="Object 4"/>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676775" y="5392738"/>
            <a:ext cx="1038225" cy="741362"/>
          </a:xfrm>
          <a:prstGeom prst="rect">
            <a:avLst/>
          </a:prstGeom>
          <a:noFill/>
          <a:ln w="28575">
            <a:miter lim="800000"/>
            <a:headEnd/>
            <a:tailEnd/>
          </a:ln>
        </p:spPr>
      </p:pic>
      <p:pic>
        <p:nvPicPr>
          <p:cNvPr id="851982" name="Object 5"/>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5605463" y="2990850"/>
            <a:ext cx="1087437" cy="765175"/>
          </a:xfrm>
          <a:prstGeom prst="rect">
            <a:avLst/>
          </a:prstGeom>
          <a:noFill/>
          <a:ln w="28575">
            <a:miter lim="800000"/>
            <a:headEnd/>
            <a:tailEnd/>
          </a:ln>
        </p:spPr>
      </p:pic>
      <p:pic>
        <p:nvPicPr>
          <p:cNvPr id="851983" name="Object 6"/>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5524500" y="4189413"/>
            <a:ext cx="884238" cy="706437"/>
          </a:xfrm>
          <a:prstGeom prst="rect">
            <a:avLst/>
          </a:prstGeom>
          <a:noFill/>
          <a:ln w="28575">
            <a:miter lim="800000"/>
            <a:headEnd/>
            <a:tailEnd/>
          </a:ln>
        </p:spPr>
      </p:pic>
      <p:pic>
        <p:nvPicPr>
          <p:cNvPr id="851984" name="Object 7"/>
          <p:cNvPicPr>
            <a:picLocks noChangeAspect="1" noChangeArrowheads="1"/>
          </p:cNvPicPr>
          <p:nvPr/>
        </p:nvPicPr>
        <mc:AlternateContent>
          <mc:Choice xmlns:ma="http://schemas.microsoft.com/office/mac/drawingml/2008/main" Requires="ma">
            <p:blipFill>
              <a:blip r:embed="rId12"/>
              <a:srcRect/>
              <a:stretch>
                <a:fillRect/>
              </a:stretch>
            </p:blipFill>
          </mc:Choice>
          <mc:Fallback>
            <p:blipFill>
              <a:blip r:embed="rId13"/>
              <a:srcRect/>
              <a:stretch>
                <a:fillRect/>
              </a:stretch>
            </p:blipFill>
          </mc:Fallback>
        </mc:AlternateContent>
        <p:spPr bwMode="auto">
          <a:xfrm>
            <a:off x="5600700" y="5319713"/>
            <a:ext cx="3306763" cy="889000"/>
          </a:xfrm>
          <a:prstGeom prst="rect">
            <a:avLst/>
          </a:prstGeom>
          <a:noFill/>
          <a:ln w="28575">
            <a:miter lim="800000"/>
            <a:headEnd/>
            <a:tailEnd/>
          </a:ln>
        </p:spPr>
      </p:pic>
      <p:pic>
        <p:nvPicPr>
          <p:cNvPr id="851985" name="Object 8"/>
          <p:cNvPicPr>
            <a:picLocks noChangeAspect="1" noChangeArrowheads="1"/>
          </p:cNvPicPr>
          <p:nvPr/>
        </p:nvPicPr>
        <mc:AlternateContent>
          <mc:Choice xmlns:ma="http://schemas.microsoft.com/office/mac/drawingml/2008/main" Requires="ma">
            <p:blipFill>
              <a:blip r:embed="rId14"/>
              <a:srcRect/>
              <a:stretch>
                <a:fillRect/>
              </a:stretch>
            </p:blipFill>
          </mc:Choice>
          <mc:Fallback>
            <p:blipFill>
              <a:blip r:embed="rId15"/>
              <a:srcRect/>
              <a:stretch>
                <a:fillRect/>
              </a:stretch>
            </p:blipFill>
          </mc:Fallback>
        </mc:AlternateContent>
        <p:spPr bwMode="auto">
          <a:xfrm>
            <a:off x="6535738" y="3138488"/>
            <a:ext cx="627062" cy="482600"/>
          </a:xfrm>
          <a:prstGeom prst="rect">
            <a:avLst/>
          </a:prstGeom>
          <a:noFill/>
          <a:ln w="28575">
            <a:miter lim="800000"/>
            <a:headEnd/>
            <a:tailEnd/>
          </a:ln>
        </p:spPr>
      </p:pic>
      <p:pic>
        <p:nvPicPr>
          <p:cNvPr id="851986" name="Object 9"/>
          <p:cNvPicPr>
            <a:picLocks noChangeAspect="1" noChangeArrowheads="1"/>
          </p:cNvPicPr>
          <p:nvPr/>
        </p:nvPicPr>
        <mc:AlternateContent>
          <mc:Choice xmlns:ma="http://schemas.microsoft.com/office/mac/drawingml/2008/main" Requires="ma">
            <p:blipFill>
              <a:blip r:embed="rId16"/>
              <a:srcRect/>
              <a:stretch>
                <a:fillRect/>
              </a:stretch>
            </p:blipFill>
          </mc:Choice>
          <mc:Fallback>
            <p:blipFill>
              <a:blip r:embed="rId17"/>
              <a:srcRect/>
              <a:stretch>
                <a:fillRect/>
              </a:stretch>
            </p:blipFill>
          </mc:Fallback>
        </mc:AlternateContent>
        <p:spPr bwMode="auto">
          <a:xfrm>
            <a:off x="6267450" y="4191000"/>
            <a:ext cx="1119188" cy="704850"/>
          </a:xfrm>
          <a:prstGeom prst="rect">
            <a:avLst/>
          </a:prstGeom>
          <a:noFill/>
          <a:ln w="28575">
            <a:miter lim="800000"/>
            <a:headEnd/>
            <a:tailEnd/>
          </a:ln>
        </p:spPr>
      </p:pic>
      <p:pic>
        <p:nvPicPr>
          <p:cNvPr id="851987" name="Object 10"/>
          <p:cNvPicPr>
            <a:picLocks noChangeAspect="1" noChangeArrowheads="1"/>
          </p:cNvPicPr>
          <p:nvPr/>
        </p:nvPicPr>
        <mc:AlternateContent>
          <mc:Choice xmlns:ma="http://schemas.microsoft.com/office/mac/drawingml/2008/main" Requires="ma">
            <p:blipFill>
              <a:blip r:embed="rId18"/>
              <a:srcRect/>
              <a:stretch>
                <a:fillRect/>
              </a:stretch>
            </p:blipFill>
          </mc:Choice>
          <mc:Fallback>
            <p:blipFill>
              <a:blip r:embed="rId19"/>
              <a:srcRect/>
              <a:stretch>
                <a:fillRect/>
              </a:stretch>
            </p:blipFill>
          </mc:Fallback>
        </mc:AlternateContent>
        <p:spPr bwMode="auto">
          <a:xfrm>
            <a:off x="7305675" y="3925888"/>
            <a:ext cx="1076325" cy="1223962"/>
          </a:xfrm>
          <a:prstGeom prst="rect">
            <a:avLst/>
          </a:prstGeom>
          <a:noFill/>
          <a:ln w="28575">
            <a:miter lim="800000"/>
            <a:headEnd/>
            <a:tailEnd/>
          </a:ln>
        </p:spPr>
      </p:pic>
      <p:pic>
        <p:nvPicPr>
          <p:cNvPr id="851988" name="Object 11"/>
          <p:cNvPicPr>
            <a:picLocks noChangeAspect="1" noChangeArrowheads="1"/>
          </p:cNvPicPr>
          <p:nvPr/>
        </p:nvPicPr>
        <mc:AlternateContent>
          <mc:Choice xmlns:ma="http://schemas.microsoft.com/office/mac/drawingml/2008/main" Requires="ma">
            <p:blipFill>
              <a:blip r:embed="rId20"/>
              <a:srcRect/>
              <a:stretch>
                <a:fillRect/>
              </a:stretch>
            </p:blipFill>
          </mc:Choice>
          <mc:Fallback>
            <p:blipFill>
              <a:blip r:embed="rId21"/>
              <a:srcRect/>
              <a:stretch>
                <a:fillRect/>
              </a:stretch>
            </p:blipFill>
          </mc:Fallback>
        </mc:AlternateContent>
        <p:spPr bwMode="auto">
          <a:xfrm>
            <a:off x="2209800" y="3913188"/>
            <a:ext cx="501650" cy="263525"/>
          </a:xfrm>
          <a:prstGeom prst="rect">
            <a:avLst/>
          </a:prstGeom>
          <a:noFill/>
        </p:spPr>
      </p:pic>
      <p:sp>
        <p:nvSpPr>
          <p:cNvPr id="851989" name="Text Box 21"/>
          <p:cNvSpPr txBox="1">
            <a:spLocks noChangeArrowheads="1"/>
          </p:cNvSpPr>
          <p:nvPr/>
        </p:nvSpPr>
        <p:spPr bwMode="auto">
          <a:xfrm>
            <a:off x="533400" y="38100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dirty="0" smtClean="0">
                <a:solidFill>
                  <a:schemeClr val="accent2"/>
                </a:solidFill>
                <a:latin typeface="Monotype Corsiva" charset="0"/>
                <a:ea typeface="굴림" charset="-127"/>
                <a:cs typeface="굴림" charset="-127"/>
              </a:rPr>
              <a:t>Linear kinematics</a:t>
            </a:r>
            <a:endParaRPr lang="en-US" sz="1800" dirty="0">
              <a:solidFill>
                <a:schemeClr val="accent2"/>
              </a:solidFill>
              <a:latin typeface="Monotype Corsiva" charset="0"/>
            </a:endParaRPr>
          </a:p>
        </p:txBody>
      </p:sp>
      <p:sp>
        <p:nvSpPr>
          <p:cNvPr id="851990" name="Text Box 22"/>
          <p:cNvSpPr txBox="1">
            <a:spLocks noChangeArrowheads="1"/>
          </p:cNvSpPr>
          <p:nvPr/>
        </p:nvSpPr>
        <p:spPr bwMode="auto">
          <a:xfrm>
            <a:off x="457200" y="49530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dirty="0">
                <a:solidFill>
                  <a:schemeClr val="accent2"/>
                </a:solidFill>
                <a:latin typeface="Monotype Corsiva" charset="0"/>
                <a:ea typeface="굴림" charset="-127"/>
                <a:cs typeface="굴림" charset="-127"/>
              </a:rPr>
              <a:t>Linear kinematics</a:t>
            </a:r>
            <a:endParaRPr lang="en-US" sz="1800" dirty="0">
              <a:solidFill>
                <a:schemeClr val="accent2"/>
              </a:solidFill>
              <a:latin typeface="Monotype Corsiva" charset="0"/>
            </a:endParaRPr>
          </a:p>
        </p:txBody>
      </p:sp>
      <p:pic>
        <p:nvPicPr>
          <p:cNvPr id="851991" name="Object 12"/>
          <p:cNvPicPr>
            <a:picLocks noChangeAspect="1" noChangeArrowheads="1"/>
          </p:cNvPicPr>
          <p:nvPr/>
        </p:nvPicPr>
        <mc:AlternateContent>
          <mc:Choice xmlns:ma="http://schemas.microsoft.com/office/mac/drawingml/2008/main" Requires="ma">
            <p:blipFill>
              <a:blip r:embed="rId22"/>
              <a:srcRect/>
              <a:stretch>
                <a:fillRect/>
              </a:stretch>
            </p:blipFill>
          </mc:Choice>
          <mc:Fallback>
            <p:blipFill>
              <a:blip r:embed="rId23"/>
              <a:srcRect/>
              <a:stretch>
                <a:fillRect/>
              </a:stretch>
            </p:blipFill>
          </mc:Fallback>
        </mc:AlternateContent>
        <p:spPr bwMode="auto">
          <a:xfrm>
            <a:off x="2114550" y="4892675"/>
            <a:ext cx="628650" cy="530225"/>
          </a:xfrm>
          <a:prstGeom prst="rect">
            <a:avLst/>
          </a:prstGeom>
          <a:noFill/>
        </p:spPr>
      </p:pic>
      <p:pic>
        <p:nvPicPr>
          <p:cNvPr id="851992" name="Object 13"/>
          <p:cNvPicPr>
            <a:picLocks noChangeAspect="1" noChangeArrowheads="1"/>
          </p:cNvPicPr>
          <p:nvPr/>
        </p:nvPicPr>
        <mc:AlternateContent>
          <mc:Choice xmlns:ma="http://schemas.microsoft.com/office/mac/drawingml/2008/main" Requires="ma">
            <p:blipFill>
              <a:blip r:embed="rId24"/>
              <a:srcRect/>
              <a:stretch>
                <a:fillRect/>
              </a:stretch>
            </p:blipFill>
          </mc:Choice>
          <mc:Fallback>
            <p:blipFill>
              <a:blip r:embed="rId25"/>
              <a:srcRect/>
              <a:stretch>
                <a:fillRect/>
              </a:stretch>
            </p:blipFill>
          </mc:Fallback>
        </mc:AlternateContent>
        <p:spPr bwMode="auto">
          <a:xfrm>
            <a:off x="2724150" y="4851400"/>
            <a:ext cx="1784350" cy="528638"/>
          </a:xfrm>
          <a:prstGeom prst="rect">
            <a:avLst/>
          </a:prstGeom>
          <a:noFill/>
        </p:spPr>
      </p:pic>
      <p:sp>
        <p:nvSpPr>
          <p:cNvPr id="851993" name="Text Box 25"/>
          <p:cNvSpPr txBox="1">
            <a:spLocks noChangeArrowheads="1"/>
          </p:cNvSpPr>
          <p:nvPr/>
        </p:nvSpPr>
        <p:spPr bwMode="auto">
          <a:xfrm>
            <a:off x="457200" y="57912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a:solidFill>
                  <a:schemeClr val="accent2"/>
                </a:solidFill>
                <a:latin typeface="Monotype Corsiva" charset="0"/>
                <a:ea typeface="굴림" charset="-127"/>
                <a:cs typeface="굴림" charset="-127"/>
              </a:rPr>
              <a:t>Linear kinematics</a:t>
            </a:r>
            <a:endParaRPr lang="en-US" sz="1800">
              <a:solidFill>
                <a:schemeClr val="accent2"/>
              </a:solidFill>
              <a:latin typeface="Monotype Corsiva" charset="0"/>
            </a:endParaRPr>
          </a:p>
        </p:txBody>
      </p:sp>
      <p:pic>
        <p:nvPicPr>
          <p:cNvPr id="851995" name="Object 14"/>
          <p:cNvPicPr>
            <a:picLocks noChangeAspect="1" noChangeArrowheads="1"/>
          </p:cNvPicPr>
          <p:nvPr/>
        </p:nvPicPr>
        <mc:AlternateContent>
          <mc:Choice xmlns:ma="http://schemas.microsoft.com/office/mac/drawingml/2008/main" Requires="ma">
            <p:blipFill>
              <a:blip r:embed="rId26"/>
              <a:srcRect/>
              <a:stretch>
                <a:fillRect/>
              </a:stretch>
            </p:blipFill>
          </mc:Choice>
          <mc:Fallback>
            <p:blipFill>
              <a:blip r:embed="rId27"/>
              <a:srcRect/>
              <a:stretch>
                <a:fillRect/>
              </a:stretch>
            </p:blipFill>
          </mc:Fallback>
        </mc:AlternateContent>
        <p:spPr bwMode="auto">
          <a:xfrm>
            <a:off x="2046288" y="5727700"/>
            <a:ext cx="592137" cy="520700"/>
          </a:xfrm>
          <a:prstGeom prst="rect">
            <a:avLst/>
          </a:prstGeom>
          <a:noFill/>
        </p:spPr>
      </p:pic>
      <p:pic>
        <p:nvPicPr>
          <p:cNvPr id="851996" name="Object 15"/>
          <p:cNvPicPr>
            <a:picLocks noChangeAspect="1" noChangeArrowheads="1"/>
          </p:cNvPicPr>
          <p:nvPr/>
        </p:nvPicPr>
        <mc:AlternateContent>
          <mc:Choice xmlns:ma="http://schemas.microsoft.com/office/mac/drawingml/2008/main" Requires="ma">
            <p:blipFill>
              <a:blip r:embed="rId28"/>
              <a:srcRect/>
              <a:stretch>
                <a:fillRect/>
              </a:stretch>
            </p:blipFill>
          </mc:Choice>
          <mc:Fallback>
            <p:blipFill>
              <a:blip r:embed="rId29"/>
              <a:srcRect/>
              <a:stretch>
                <a:fillRect/>
              </a:stretch>
            </p:blipFill>
          </mc:Fallback>
        </mc:AlternateContent>
        <p:spPr bwMode="auto">
          <a:xfrm>
            <a:off x="2667000" y="5703888"/>
            <a:ext cx="1917700" cy="568325"/>
          </a:xfrm>
          <a:prstGeom prst="rect">
            <a:avLst/>
          </a:prstGeom>
          <a:noFill/>
        </p:spPr>
      </p:pic>
      <p:pic>
        <p:nvPicPr>
          <p:cNvPr id="851997" name="Object 16"/>
          <p:cNvPicPr>
            <a:picLocks noChangeAspect="1" noChangeArrowheads="1"/>
          </p:cNvPicPr>
          <p:nvPr/>
        </p:nvPicPr>
        <mc:AlternateContent>
          <mc:Choice xmlns:ma="http://schemas.microsoft.com/office/mac/drawingml/2008/main" Requires="ma">
            <p:blipFill>
              <a:blip r:embed="rId30"/>
              <a:srcRect/>
              <a:stretch>
                <a:fillRect/>
              </a:stretch>
            </p:blipFill>
          </mc:Choice>
          <mc:Fallback>
            <p:blipFill>
              <a:blip r:embed="rId31"/>
              <a:srcRect/>
              <a:stretch>
                <a:fillRect/>
              </a:stretch>
            </p:blipFill>
          </mc:Fallback>
        </mc:AlternateContent>
        <p:spPr bwMode="auto">
          <a:xfrm>
            <a:off x="2717800" y="3779838"/>
            <a:ext cx="949325" cy="5000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51975"/>
                                        </p:tgtEl>
                                        <p:attrNameLst>
                                          <p:attrName>style.visibility</p:attrName>
                                        </p:attrNameLst>
                                      </p:cBhvr>
                                      <p:to>
                                        <p:strVal val="visible"/>
                                      </p:to>
                                    </p:set>
                                    <p:animEffect transition="in" filter="wipe(left)">
                                      <p:cBhvr>
                                        <p:cTn id="7" dur="500"/>
                                        <p:tgtEl>
                                          <p:spTgt spid="8519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51976">
                                            <p:txEl>
                                              <p:pRg st="0" end="0"/>
                                            </p:txEl>
                                          </p:spTgt>
                                        </p:tgtEl>
                                        <p:attrNameLst>
                                          <p:attrName>style.visibility</p:attrName>
                                        </p:attrNameLst>
                                      </p:cBhvr>
                                      <p:to>
                                        <p:strVal val="visible"/>
                                      </p:to>
                                    </p:set>
                                    <p:animEffect transition="in" filter="wipe(left)">
                                      <p:cBhvr>
                                        <p:cTn id="12" dur="500"/>
                                        <p:tgtEl>
                                          <p:spTgt spid="8519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51977">
                                            <p:txEl>
                                              <p:pRg st="0" end="0"/>
                                            </p:txEl>
                                          </p:spTgt>
                                        </p:tgtEl>
                                        <p:attrNameLst>
                                          <p:attrName>style.visibility</p:attrName>
                                        </p:attrNameLst>
                                      </p:cBhvr>
                                      <p:to>
                                        <p:strVal val="visible"/>
                                      </p:to>
                                    </p:set>
                                    <p:animEffect transition="in" filter="wipe(left)">
                                      <p:cBhvr>
                                        <p:cTn id="17" dur="500"/>
                                        <p:tgtEl>
                                          <p:spTgt spid="8519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51989">
                                            <p:txEl>
                                              <p:pRg st="0" end="0"/>
                                            </p:txEl>
                                          </p:spTgt>
                                        </p:tgtEl>
                                        <p:attrNameLst>
                                          <p:attrName>style.visibility</p:attrName>
                                        </p:attrNameLst>
                                      </p:cBhvr>
                                      <p:to>
                                        <p:strVal val="visible"/>
                                      </p:to>
                                    </p:set>
                                    <p:animEffect transition="in" filter="wipe(left)">
                                      <p:cBhvr>
                                        <p:cTn id="22" dur="500"/>
                                        <p:tgtEl>
                                          <p:spTgt spid="85198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51988"/>
                                        </p:tgtEl>
                                        <p:attrNameLst>
                                          <p:attrName>style.visibility</p:attrName>
                                        </p:attrNameLst>
                                      </p:cBhvr>
                                      <p:to>
                                        <p:strVal val="visible"/>
                                      </p:to>
                                    </p:set>
                                    <p:animEffect transition="in" filter="wipe(left)">
                                      <p:cBhvr>
                                        <p:cTn id="27" dur="500"/>
                                        <p:tgtEl>
                                          <p:spTgt spid="8519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51997"/>
                                        </p:tgtEl>
                                        <p:attrNameLst>
                                          <p:attrName>style.visibility</p:attrName>
                                        </p:attrNameLst>
                                      </p:cBhvr>
                                      <p:to>
                                        <p:strVal val="visible"/>
                                      </p:to>
                                    </p:set>
                                    <p:animEffect transition="in" filter="wipe(left)">
                                      <p:cBhvr>
                                        <p:cTn id="32" dur="500"/>
                                        <p:tgtEl>
                                          <p:spTgt spid="85199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851973"/>
                                        </p:tgtEl>
                                        <p:attrNameLst>
                                          <p:attrName>style.visibility</p:attrName>
                                        </p:attrNameLst>
                                      </p:cBhvr>
                                      <p:to>
                                        <p:strVal val="visible"/>
                                      </p:to>
                                    </p:set>
                                    <p:animEffect transition="in" filter="wipe(left)">
                                      <p:cBhvr>
                                        <p:cTn id="37" dur="500"/>
                                        <p:tgtEl>
                                          <p:spTgt spid="85197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851982"/>
                                        </p:tgtEl>
                                        <p:attrNameLst>
                                          <p:attrName>style.visibility</p:attrName>
                                        </p:attrNameLst>
                                      </p:cBhvr>
                                      <p:to>
                                        <p:strVal val="visible"/>
                                      </p:to>
                                    </p:set>
                                    <p:animEffect transition="in" filter="wipe(left)">
                                      <p:cBhvr>
                                        <p:cTn id="42" dur="500"/>
                                        <p:tgtEl>
                                          <p:spTgt spid="85198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851985"/>
                                        </p:tgtEl>
                                        <p:attrNameLst>
                                          <p:attrName>style.visibility</p:attrName>
                                        </p:attrNameLst>
                                      </p:cBhvr>
                                      <p:to>
                                        <p:strVal val="visible"/>
                                      </p:to>
                                    </p:set>
                                    <p:animEffect transition="in" filter="wipe(left)">
                                      <p:cBhvr>
                                        <p:cTn id="47" dur="500"/>
                                        <p:tgtEl>
                                          <p:spTgt spid="851985"/>
                                        </p:tgtEl>
                                      </p:cBhvr>
                                    </p:animEffect>
                                  </p:childTnLst>
                                </p:cTn>
                              </p:par>
                            </p:childTnLst>
                          </p:cTn>
                        </p:par>
                        <p:par>
                          <p:cTn id="48" fill="hold">
                            <p:stCondLst>
                              <p:cond delay="500"/>
                            </p:stCondLst>
                            <p:childTnLst>
                              <p:par>
                                <p:cTn id="49" presetID="53" presetClass="entr" presetSubtype="0" fill="hold" grpId="0" nodeType="afterEffect">
                                  <p:stCondLst>
                                    <p:cond delay="0"/>
                                  </p:stCondLst>
                                  <p:iterate type="wd">
                                    <p:tmPct val="10000"/>
                                  </p:iterate>
                                  <p:childTnLst>
                                    <p:set>
                                      <p:cBhvr>
                                        <p:cTn id="50" dur="1" fill="hold">
                                          <p:stCondLst>
                                            <p:cond delay="0"/>
                                          </p:stCondLst>
                                        </p:cTn>
                                        <p:tgtEl>
                                          <p:spTgt spid="851972"/>
                                        </p:tgtEl>
                                        <p:attrNameLst>
                                          <p:attrName>style.visibility</p:attrName>
                                        </p:attrNameLst>
                                      </p:cBhvr>
                                      <p:to>
                                        <p:strVal val="visible"/>
                                      </p:to>
                                    </p:set>
                                    <p:anim calcmode="lin" valueType="num">
                                      <p:cBhvr>
                                        <p:cTn id="51" dur="500" fill="hold"/>
                                        <p:tgtEl>
                                          <p:spTgt spid="851972"/>
                                        </p:tgtEl>
                                        <p:attrNameLst>
                                          <p:attrName>ppt_w</p:attrName>
                                        </p:attrNameLst>
                                      </p:cBhvr>
                                      <p:tavLst>
                                        <p:tav tm="0">
                                          <p:val>
                                            <p:fltVal val="0"/>
                                          </p:val>
                                        </p:tav>
                                        <p:tav tm="100000">
                                          <p:val>
                                            <p:strVal val="#ppt_w"/>
                                          </p:val>
                                        </p:tav>
                                      </p:tavLst>
                                    </p:anim>
                                    <p:anim calcmode="lin" valueType="num">
                                      <p:cBhvr>
                                        <p:cTn id="52" dur="500" fill="hold"/>
                                        <p:tgtEl>
                                          <p:spTgt spid="851972"/>
                                        </p:tgtEl>
                                        <p:attrNameLst>
                                          <p:attrName>ppt_h</p:attrName>
                                        </p:attrNameLst>
                                      </p:cBhvr>
                                      <p:tavLst>
                                        <p:tav tm="0">
                                          <p:val>
                                            <p:fltVal val="0"/>
                                          </p:val>
                                        </p:tav>
                                        <p:tav tm="100000">
                                          <p:val>
                                            <p:strVal val="#ppt_h"/>
                                          </p:val>
                                        </p:tav>
                                      </p:tavLst>
                                    </p:anim>
                                    <p:animEffect transition="in" filter="fade">
                                      <p:cBhvr>
                                        <p:cTn id="53" dur="500"/>
                                        <p:tgtEl>
                                          <p:spTgt spid="85197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851978">
                                            <p:txEl>
                                              <p:pRg st="0" end="0"/>
                                            </p:txEl>
                                          </p:spTgt>
                                        </p:tgtEl>
                                        <p:attrNameLst>
                                          <p:attrName>style.visibility</p:attrName>
                                        </p:attrNameLst>
                                      </p:cBhvr>
                                      <p:to>
                                        <p:strVal val="visible"/>
                                      </p:to>
                                    </p:set>
                                    <p:animEffect transition="in" filter="wipe(left)">
                                      <p:cBhvr>
                                        <p:cTn id="58" dur="500"/>
                                        <p:tgtEl>
                                          <p:spTgt spid="85197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851990">
                                            <p:txEl>
                                              <p:pRg st="0" end="0"/>
                                            </p:txEl>
                                          </p:spTgt>
                                        </p:tgtEl>
                                        <p:attrNameLst>
                                          <p:attrName>style.visibility</p:attrName>
                                        </p:attrNameLst>
                                      </p:cBhvr>
                                      <p:to>
                                        <p:strVal val="visible"/>
                                      </p:to>
                                    </p:set>
                                    <p:animEffect transition="in" filter="wipe(left)">
                                      <p:cBhvr>
                                        <p:cTn id="63" dur="500"/>
                                        <p:tgtEl>
                                          <p:spTgt spid="851990">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851991"/>
                                        </p:tgtEl>
                                        <p:attrNameLst>
                                          <p:attrName>style.visibility</p:attrName>
                                        </p:attrNameLst>
                                      </p:cBhvr>
                                      <p:to>
                                        <p:strVal val="visible"/>
                                      </p:to>
                                    </p:set>
                                    <p:animEffect transition="in" filter="wipe(left)">
                                      <p:cBhvr>
                                        <p:cTn id="68" dur="500"/>
                                        <p:tgtEl>
                                          <p:spTgt spid="85199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851992"/>
                                        </p:tgtEl>
                                        <p:attrNameLst>
                                          <p:attrName>style.visibility</p:attrName>
                                        </p:attrNameLst>
                                      </p:cBhvr>
                                      <p:to>
                                        <p:strVal val="visible"/>
                                      </p:to>
                                    </p:set>
                                    <p:animEffect transition="in" filter="wipe(left)">
                                      <p:cBhvr>
                                        <p:cTn id="73" dur="500"/>
                                        <p:tgtEl>
                                          <p:spTgt spid="85199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851979"/>
                                        </p:tgtEl>
                                        <p:attrNameLst>
                                          <p:attrName>style.visibility</p:attrName>
                                        </p:attrNameLst>
                                      </p:cBhvr>
                                      <p:to>
                                        <p:strVal val="visible"/>
                                      </p:to>
                                    </p:set>
                                    <p:animEffect transition="in" filter="wipe(left)">
                                      <p:cBhvr>
                                        <p:cTn id="78" dur="500"/>
                                        <p:tgtEl>
                                          <p:spTgt spid="85197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851983"/>
                                        </p:tgtEl>
                                        <p:attrNameLst>
                                          <p:attrName>style.visibility</p:attrName>
                                        </p:attrNameLst>
                                      </p:cBhvr>
                                      <p:to>
                                        <p:strVal val="visible"/>
                                      </p:to>
                                    </p:set>
                                    <p:animEffect transition="in" filter="wipe(left)">
                                      <p:cBhvr>
                                        <p:cTn id="83" dur="500"/>
                                        <p:tgtEl>
                                          <p:spTgt spid="85198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851986"/>
                                        </p:tgtEl>
                                        <p:attrNameLst>
                                          <p:attrName>style.visibility</p:attrName>
                                        </p:attrNameLst>
                                      </p:cBhvr>
                                      <p:to>
                                        <p:strVal val="visible"/>
                                      </p:to>
                                    </p:set>
                                    <p:animEffect transition="in" filter="wipe(left)">
                                      <p:cBhvr>
                                        <p:cTn id="88" dur="500"/>
                                        <p:tgtEl>
                                          <p:spTgt spid="85198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851987"/>
                                        </p:tgtEl>
                                        <p:attrNameLst>
                                          <p:attrName>style.visibility</p:attrName>
                                        </p:attrNameLst>
                                      </p:cBhvr>
                                      <p:to>
                                        <p:strVal val="visible"/>
                                      </p:to>
                                    </p:set>
                                    <p:animEffect transition="in" filter="wipe(left)">
                                      <p:cBhvr>
                                        <p:cTn id="93" dur="500"/>
                                        <p:tgtEl>
                                          <p:spTgt spid="851987"/>
                                        </p:tgtEl>
                                      </p:cBhvr>
                                    </p:animEffect>
                                  </p:childTnLst>
                                </p:cTn>
                              </p:par>
                            </p:childTnLst>
                          </p:cTn>
                        </p:par>
                        <p:par>
                          <p:cTn id="94" fill="hold">
                            <p:stCondLst>
                              <p:cond delay="500"/>
                            </p:stCondLst>
                            <p:childTnLst>
                              <p:par>
                                <p:cTn id="95" presetID="53" presetClass="entr" presetSubtype="0" fill="hold" grpId="0" nodeType="afterEffect">
                                  <p:stCondLst>
                                    <p:cond delay="0"/>
                                  </p:stCondLst>
                                  <p:iterate type="wd">
                                    <p:tmPct val="10000"/>
                                  </p:iterate>
                                  <p:childTnLst>
                                    <p:set>
                                      <p:cBhvr>
                                        <p:cTn id="96" dur="1" fill="hold">
                                          <p:stCondLst>
                                            <p:cond delay="0"/>
                                          </p:stCondLst>
                                        </p:cTn>
                                        <p:tgtEl>
                                          <p:spTgt spid="851970"/>
                                        </p:tgtEl>
                                        <p:attrNameLst>
                                          <p:attrName>style.visibility</p:attrName>
                                        </p:attrNameLst>
                                      </p:cBhvr>
                                      <p:to>
                                        <p:strVal val="visible"/>
                                      </p:to>
                                    </p:set>
                                    <p:anim calcmode="lin" valueType="num">
                                      <p:cBhvr>
                                        <p:cTn id="97" dur="500" fill="hold"/>
                                        <p:tgtEl>
                                          <p:spTgt spid="851970"/>
                                        </p:tgtEl>
                                        <p:attrNameLst>
                                          <p:attrName>ppt_w</p:attrName>
                                        </p:attrNameLst>
                                      </p:cBhvr>
                                      <p:tavLst>
                                        <p:tav tm="0">
                                          <p:val>
                                            <p:fltVal val="0"/>
                                          </p:val>
                                        </p:tav>
                                        <p:tav tm="100000">
                                          <p:val>
                                            <p:strVal val="#ppt_w"/>
                                          </p:val>
                                        </p:tav>
                                      </p:tavLst>
                                    </p:anim>
                                    <p:anim calcmode="lin" valueType="num">
                                      <p:cBhvr>
                                        <p:cTn id="98" dur="500" fill="hold"/>
                                        <p:tgtEl>
                                          <p:spTgt spid="851970"/>
                                        </p:tgtEl>
                                        <p:attrNameLst>
                                          <p:attrName>ppt_h</p:attrName>
                                        </p:attrNameLst>
                                      </p:cBhvr>
                                      <p:tavLst>
                                        <p:tav tm="0">
                                          <p:val>
                                            <p:fltVal val="0"/>
                                          </p:val>
                                        </p:tav>
                                        <p:tav tm="100000">
                                          <p:val>
                                            <p:strVal val="#ppt_h"/>
                                          </p:val>
                                        </p:tav>
                                      </p:tavLst>
                                    </p:anim>
                                    <p:animEffect transition="in" filter="fade">
                                      <p:cBhvr>
                                        <p:cTn id="99" dur="500"/>
                                        <p:tgtEl>
                                          <p:spTgt spid="85197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851980">
                                            <p:txEl>
                                              <p:pRg st="0" end="0"/>
                                            </p:txEl>
                                          </p:spTgt>
                                        </p:tgtEl>
                                        <p:attrNameLst>
                                          <p:attrName>style.visibility</p:attrName>
                                        </p:attrNameLst>
                                      </p:cBhvr>
                                      <p:to>
                                        <p:strVal val="visible"/>
                                      </p:to>
                                    </p:set>
                                    <p:animEffect transition="in" filter="wipe(left)">
                                      <p:cBhvr>
                                        <p:cTn id="104" dur="500"/>
                                        <p:tgtEl>
                                          <p:spTgt spid="851980">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851993">
                                            <p:txEl>
                                              <p:pRg st="0" end="0"/>
                                            </p:txEl>
                                          </p:spTgt>
                                        </p:tgtEl>
                                        <p:attrNameLst>
                                          <p:attrName>style.visibility</p:attrName>
                                        </p:attrNameLst>
                                      </p:cBhvr>
                                      <p:to>
                                        <p:strVal val="visible"/>
                                      </p:to>
                                    </p:set>
                                    <p:animEffect transition="in" filter="wipe(left)">
                                      <p:cBhvr>
                                        <p:cTn id="109" dur="500"/>
                                        <p:tgtEl>
                                          <p:spTgt spid="851993">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851995"/>
                                        </p:tgtEl>
                                        <p:attrNameLst>
                                          <p:attrName>style.visibility</p:attrName>
                                        </p:attrNameLst>
                                      </p:cBhvr>
                                      <p:to>
                                        <p:strVal val="visible"/>
                                      </p:to>
                                    </p:set>
                                    <p:animEffect transition="in" filter="wipe(left)">
                                      <p:cBhvr>
                                        <p:cTn id="114" dur="500"/>
                                        <p:tgtEl>
                                          <p:spTgt spid="851995"/>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851996"/>
                                        </p:tgtEl>
                                        <p:attrNameLst>
                                          <p:attrName>style.visibility</p:attrName>
                                        </p:attrNameLst>
                                      </p:cBhvr>
                                      <p:to>
                                        <p:strVal val="visible"/>
                                      </p:to>
                                    </p:set>
                                    <p:animEffect transition="in" filter="wipe(left)">
                                      <p:cBhvr>
                                        <p:cTn id="119" dur="500"/>
                                        <p:tgtEl>
                                          <p:spTgt spid="85199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851981"/>
                                        </p:tgtEl>
                                        <p:attrNameLst>
                                          <p:attrName>style.visibility</p:attrName>
                                        </p:attrNameLst>
                                      </p:cBhvr>
                                      <p:to>
                                        <p:strVal val="visible"/>
                                      </p:to>
                                    </p:set>
                                    <p:animEffect transition="in" filter="wipe(left)">
                                      <p:cBhvr>
                                        <p:cTn id="124" dur="500"/>
                                        <p:tgtEl>
                                          <p:spTgt spid="851981"/>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851984"/>
                                        </p:tgtEl>
                                        <p:attrNameLst>
                                          <p:attrName>style.visibility</p:attrName>
                                        </p:attrNameLst>
                                      </p:cBhvr>
                                      <p:to>
                                        <p:strVal val="visible"/>
                                      </p:to>
                                    </p:set>
                                    <p:animEffect transition="in" filter="wipe(left)">
                                      <p:cBhvr>
                                        <p:cTn id="129" dur="500"/>
                                        <p:tgtEl>
                                          <p:spTgt spid="851984"/>
                                        </p:tgtEl>
                                      </p:cBhvr>
                                    </p:animEffect>
                                  </p:childTnLst>
                                </p:cTn>
                              </p:par>
                            </p:childTnLst>
                          </p:cTn>
                        </p:par>
                        <p:par>
                          <p:cTn id="130" fill="hold">
                            <p:stCondLst>
                              <p:cond delay="500"/>
                            </p:stCondLst>
                            <p:childTnLst>
                              <p:par>
                                <p:cTn id="131" presetID="53" presetClass="entr" presetSubtype="0" fill="hold" grpId="0" nodeType="afterEffect">
                                  <p:stCondLst>
                                    <p:cond delay="0"/>
                                  </p:stCondLst>
                                  <p:iterate type="wd">
                                    <p:tmPct val="10000"/>
                                  </p:iterate>
                                  <p:childTnLst>
                                    <p:set>
                                      <p:cBhvr>
                                        <p:cTn id="132" dur="1" fill="hold">
                                          <p:stCondLst>
                                            <p:cond delay="0"/>
                                          </p:stCondLst>
                                        </p:cTn>
                                        <p:tgtEl>
                                          <p:spTgt spid="851971"/>
                                        </p:tgtEl>
                                        <p:attrNameLst>
                                          <p:attrName>style.visibility</p:attrName>
                                        </p:attrNameLst>
                                      </p:cBhvr>
                                      <p:to>
                                        <p:strVal val="visible"/>
                                      </p:to>
                                    </p:set>
                                    <p:anim calcmode="lin" valueType="num">
                                      <p:cBhvr>
                                        <p:cTn id="133" dur="500" fill="hold"/>
                                        <p:tgtEl>
                                          <p:spTgt spid="851971"/>
                                        </p:tgtEl>
                                        <p:attrNameLst>
                                          <p:attrName>ppt_w</p:attrName>
                                        </p:attrNameLst>
                                      </p:cBhvr>
                                      <p:tavLst>
                                        <p:tav tm="0">
                                          <p:val>
                                            <p:fltVal val="0"/>
                                          </p:val>
                                        </p:tav>
                                        <p:tav tm="100000">
                                          <p:val>
                                            <p:strVal val="#ppt_w"/>
                                          </p:val>
                                        </p:tav>
                                      </p:tavLst>
                                    </p:anim>
                                    <p:anim calcmode="lin" valueType="num">
                                      <p:cBhvr>
                                        <p:cTn id="134" dur="500" fill="hold"/>
                                        <p:tgtEl>
                                          <p:spTgt spid="851971"/>
                                        </p:tgtEl>
                                        <p:attrNameLst>
                                          <p:attrName>ppt_h</p:attrName>
                                        </p:attrNameLst>
                                      </p:cBhvr>
                                      <p:tavLst>
                                        <p:tav tm="0">
                                          <p:val>
                                            <p:fltVal val="0"/>
                                          </p:val>
                                        </p:tav>
                                        <p:tav tm="100000">
                                          <p:val>
                                            <p:strVal val="#ppt_h"/>
                                          </p:val>
                                        </p:tav>
                                      </p:tavLst>
                                    </p:anim>
                                    <p:animEffect transition="in" filter="fade">
                                      <p:cBhvr>
                                        <p:cTn id="135" dur="500"/>
                                        <p:tgtEl>
                                          <p:spTgt spid="851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0" grpId="0" animBg="1"/>
      <p:bldP spid="851971" grpId="0" animBg="1"/>
      <p:bldP spid="851972" grpId="0" animBg="1"/>
      <p:bldP spid="851975" grpId="0" animBg="1" autoUpdateAnimBg="0"/>
      <p:bldP spid="851976" grpId="0" build="p" autoUpdateAnimBg="0"/>
      <p:bldP spid="851977" grpId="0" build="p" autoUpdateAnimBg="0"/>
      <p:bldP spid="851978" grpId="0" build="p" autoUpdateAnimBg="0"/>
      <p:bldP spid="851980" grpId="0" build="p" autoUpdateAnimBg="0"/>
      <p:bldP spid="851989" grpId="0" build="p" autoUpdateAnimBg="0"/>
      <p:bldP spid="851990" grpId="0" build="p" autoUpdateAnimBg="0"/>
      <p:bldP spid="851993"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smtClean="0"/>
              <a:t>Wednesday, June 29, 2011</a:t>
            </a:r>
            <a:endParaRPr lang="en-US" altLang="ko-KR" smtClean="0">
              <a:ea typeface="굴림" charset="-127"/>
              <a:cs typeface="굴림" charset="-127"/>
            </a:endParaRPr>
          </a:p>
        </p:txBody>
      </p:sp>
      <p:sp>
        <p:nvSpPr>
          <p:cNvPr id="39939" name="Footer Placeholder 4"/>
          <p:cNvSpPr>
            <a:spLocks noGrp="1"/>
          </p:cNvSpPr>
          <p:nvPr>
            <p:ph type="ftr" sz="quarter" idx="11"/>
          </p:nvPr>
        </p:nvSpPr>
        <p:spPr>
          <a:noFill/>
        </p:spPr>
        <p:txBody>
          <a:bodyPr/>
          <a:lstStyle/>
          <a:p>
            <a:r>
              <a:rPr lang="en-US" smtClean="0"/>
              <a:t>PHYS 1443-001, Summer 2011 Dr. Jaehoon Yu</a:t>
            </a:r>
          </a:p>
        </p:txBody>
      </p:sp>
      <p:sp>
        <p:nvSpPr>
          <p:cNvPr id="39940" name="Slide Number Placeholder 5"/>
          <p:cNvSpPr>
            <a:spLocks noGrp="1"/>
          </p:cNvSpPr>
          <p:nvPr>
            <p:ph type="sldNum" sz="quarter" idx="12"/>
          </p:nvPr>
        </p:nvSpPr>
        <p:spPr>
          <a:noFill/>
        </p:spPr>
        <p:txBody>
          <a:bodyPr/>
          <a:lstStyle/>
          <a:p>
            <a:fld id="{0445090F-ACA6-144F-83AF-E6C5C5C5F50A}" type="slidenum">
              <a:rPr lang="en-US"/>
              <a:pPr/>
              <a:t>14</a:t>
            </a:fld>
            <a:endParaRPr lang="en-US"/>
          </a:p>
        </p:txBody>
      </p:sp>
      <p:sp>
        <p:nvSpPr>
          <p:cNvPr id="39941" name="Rectangle 2"/>
          <p:cNvSpPr>
            <a:spLocks noGrp="1" noChangeArrowheads="1"/>
          </p:cNvSpPr>
          <p:nvPr>
            <p:ph type="title"/>
          </p:nvPr>
        </p:nvSpPr>
        <p:spPr>
          <a:xfrm>
            <a:off x="685800" y="76200"/>
            <a:ext cx="7772400" cy="685800"/>
          </a:xfrm>
        </p:spPr>
        <p:txBody>
          <a:bodyPr/>
          <a:lstStyle/>
          <a:p>
            <a:r>
              <a:rPr lang="en-US" altLang="ko-KR" sz="4000">
                <a:ea typeface="굴림" charset="-127"/>
                <a:cs typeface="굴림" charset="-127"/>
              </a:rPr>
              <a:t>Problem Solving Strategy</a:t>
            </a:r>
            <a:endParaRPr lang="en-US" sz="4000"/>
          </a:p>
        </p:txBody>
      </p:sp>
      <p:sp>
        <p:nvSpPr>
          <p:cNvPr id="859139" name="Rectangle 3"/>
          <p:cNvSpPr>
            <a:spLocks noGrp="1" noChangeArrowheads="1"/>
          </p:cNvSpPr>
          <p:nvPr>
            <p:ph type="body" idx="1"/>
          </p:nvPr>
        </p:nvSpPr>
        <p:spPr>
          <a:xfrm>
            <a:off x="381000" y="685800"/>
            <a:ext cx="8458200" cy="5562600"/>
          </a:xfrm>
        </p:spPr>
        <p:txBody>
          <a:bodyPr/>
          <a:lstStyle/>
          <a:p>
            <a:pPr algn="just">
              <a:lnSpc>
                <a:spcPct val="80000"/>
              </a:lnSpc>
              <a:spcAft>
                <a:spcPts val="600"/>
              </a:spcAft>
            </a:pPr>
            <a:r>
              <a:rPr lang="en-US" altLang="ko-KR" dirty="0">
                <a:ea typeface="굴림" charset="-127"/>
                <a:cs typeface="굴림" charset="-127"/>
              </a:rPr>
              <a:t>Visualize the problem by drawing a picture.</a:t>
            </a:r>
          </a:p>
          <a:p>
            <a:pPr algn="just">
              <a:lnSpc>
                <a:spcPct val="80000"/>
              </a:lnSpc>
              <a:spcAft>
                <a:spcPts val="600"/>
              </a:spcAft>
            </a:pPr>
            <a:r>
              <a:rPr lang="en-US" dirty="0"/>
              <a:t>Write down the values that are given for any of the five</a:t>
            </a:r>
            <a:r>
              <a:rPr lang="en-US" altLang="ko-KR" dirty="0">
                <a:ea typeface="굴림" charset="-127"/>
                <a:cs typeface="굴림" charset="-127"/>
              </a:rPr>
              <a:t> </a:t>
            </a:r>
            <a:r>
              <a:rPr lang="en-US" dirty="0"/>
              <a:t>kinematic variables</a:t>
            </a:r>
            <a:r>
              <a:rPr lang="en-US" altLang="ko-KR" dirty="0">
                <a:ea typeface="굴림" charset="-127"/>
                <a:cs typeface="굴림" charset="-127"/>
              </a:rPr>
              <a:t> and convert them to SI units.</a:t>
            </a:r>
          </a:p>
          <a:p>
            <a:pPr lvl="1" algn="just">
              <a:lnSpc>
                <a:spcPct val="80000"/>
              </a:lnSpc>
              <a:spcAft>
                <a:spcPts val="600"/>
              </a:spcAft>
            </a:pPr>
            <a:r>
              <a:rPr lang="en-US" dirty="0">
                <a:ea typeface="굴림" charset="-127"/>
                <a:cs typeface="굴림" charset="-127"/>
              </a:rPr>
              <a:t>Remember that the unit of the angle must be radians!!</a:t>
            </a:r>
            <a:endParaRPr lang="en-US" dirty="0"/>
          </a:p>
          <a:p>
            <a:pPr algn="just">
              <a:lnSpc>
                <a:spcPct val="80000"/>
              </a:lnSpc>
              <a:spcAft>
                <a:spcPts val="600"/>
              </a:spcAft>
            </a:pPr>
            <a:r>
              <a:rPr lang="en-US" dirty="0"/>
              <a:t>Verify that the information contains values for at least three</a:t>
            </a:r>
            <a:r>
              <a:rPr lang="en-US" altLang="ko-KR" dirty="0">
                <a:ea typeface="굴림" charset="-127"/>
                <a:cs typeface="굴림" charset="-127"/>
              </a:rPr>
              <a:t> </a:t>
            </a:r>
            <a:r>
              <a:rPr lang="en-US" dirty="0"/>
              <a:t>of the five kinematic variables.  Select the appropriate equation.</a:t>
            </a:r>
          </a:p>
          <a:p>
            <a:pPr algn="just">
              <a:lnSpc>
                <a:spcPct val="80000"/>
              </a:lnSpc>
              <a:spcAft>
                <a:spcPts val="600"/>
              </a:spcAft>
            </a:pPr>
            <a:r>
              <a:rPr lang="en-US" dirty="0"/>
              <a:t>When the motion is divided into segments, remember that</a:t>
            </a:r>
            <a:r>
              <a:rPr lang="en-US" altLang="ko-KR" dirty="0">
                <a:ea typeface="굴림" charset="-127"/>
                <a:cs typeface="굴림" charset="-127"/>
              </a:rPr>
              <a:t> </a:t>
            </a:r>
            <a:r>
              <a:rPr lang="en-US" dirty="0"/>
              <a:t>the final angular</a:t>
            </a:r>
            <a:r>
              <a:rPr lang="en-US" altLang="ko-KR" dirty="0">
                <a:ea typeface="굴림" charset="-127"/>
                <a:cs typeface="굴림" charset="-127"/>
              </a:rPr>
              <a:t> </a:t>
            </a:r>
            <a:r>
              <a:rPr lang="en-US" dirty="0"/>
              <a:t>velocity of one segment is the initial velocity </a:t>
            </a:r>
            <a:r>
              <a:rPr lang="en-US" altLang="ko-KR" dirty="0">
                <a:ea typeface="굴림" charset="-127"/>
                <a:cs typeface="굴림" charset="-127"/>
              </a:rPr>
              <a:t> </a:t>
            </a:r>
            <a:r>
              <a:rPr lang="en-US" dirty="0"/>
              <a:t>for the next.</a:t>
            </a:r>
            <a:endParaRPr lang="en-US" altLang="ko-KR" dirty="0">
              <a:ea typeface="굴림" charset="-127"/>
              <a:cs typeface="굴림" charset="-127"/>
            </a:endParaRPr>
          </a:p>
          <a:p>
            <a:pPr algn="just">
              <a:lnSpc>
                <a:spcPct val="80000"/>
              </a:lnSpc>
              <a:spcAft>
                <a:spcPts val="600"/>
              </a:spcAft>
            </a:pPr>
            <a:r>
              <a:rPr lang="en-US" dirty="0"/>
              <a:t>Keep in mind that there may be two possible answers to a kinematics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59139">
                                            <p:txEl>
                                              <p:pRg st="0" end="0"/>
                                            </p:txEl>
                                          </p:spTgt>
                                        </p:tgtEl>
                                        <p:attrNameLst>
                                          <p:attrName>style.visibility</p:attrName>
                                        </p:attrNameLst>
                                      </p:cBhvr>
                                      <p:to>
                                        <p:strVal val="visible"/>
                                      </p:to>
                                    </p:set>
                                    <p:animEffect transition="in" filter="wipe(left)">
                                      <p:cBhvr>
                                        <p:cTn id="7" dur="500"/>
                                        <p:tgtEl>
                                          <p:spTgt spid="859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59139">
                                            <p:txEl>
                                              <p:pRg st="1" end="1"/>
                                            </p:txEl>
                                          </p:spTgt>
                                        </p:tgtEl>
                                        <p:attrNameLst>
                                          <p:attrName>style.visibility</p:attrName>
                                        </p:attrNameLst>
                                      </p:cBhvr>
                                      <p:to>
                                        <p:strVal val="visible"/>
                                      </p:to>
                                    </p:set>
                                    <p:animEffect transition="in" filter="wipe(left)">
                                      <p:cBhvr>
                                        <p:cTn id="12" dur="500"/>
                                        <p:tgtEl>
                                          <p:spTgt spid="859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59139">
                                            <p:txEl>
                                              <p:pRg st="2" end="2"/>
                                            </p:txEl>
                                          </p:spTgt>
                                        </p:tgtEl>
                                        <p:attrNameLst>
                                          <p:attrName>style.visibility</p:attrName>
                                        </p:attrNameLst>
                                      </p:cBhvr>
                                      <p:to>
                                        <p:strVal val="visible"/>
                                      </p:to>
                                    </p:set>
                                    <p:animEffect transition="in" filter="wipe(left)">
                                      <p:cBhvr>
                                        <p:cTn id="17" dur="500"/>
                                        <p:tgtEl>
                                          <p:spTgt spid="859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59139">
                                            <p:txEl>
                                              <p:pRg st="3" end="3"/>
                                            </p:txEl>
                                          </p:spTgt>
                                        </p:tgtEl>
                                        <p:attrNameLst>
                                          <p:attrName>style.visibility</p:attrName>
                                        </p:attrNameLst>
                                      </p:cBhvr>
                                      <p:to>
                                        <p:strVal val="visible"/>
                                      </p:to>
                                    </p:set>
                                    <p:animEffect transition="in" filter="wipe(left)">
                                      <p:cBhvr>
                                        <p:cTn id="22" dur="500"/>
                                        <p:tgtEl>
                                          <p:spTgt spid="859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59139">
                                            <p:txEl>
                                              <p:pRg st="4" end="4"/>
                                            </p:txEl>
                                          </p:spTgt>
                                        </p:tgtEl>
                                        <p:attrNameLst>
                                          <p:attrName>style.visibility</p:attrName>
                                        </p:attrNameLst>
                                      </p:cBhvr>
                                      <p:to>
                                        <p:strVal val="visible"/>
                                      </p:to>
                                    </p:set>
                                    <p:animEffect transition="in" filter="wipe(left)">
                                      <p:cBhvr>
                                        <p:cTn id="27" dur="500"/>
                                        <p:tgtEl>
                                          <p:spTgt spid="859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59139">
                                            <p:txEl>
                                              <p:pRg st="5" end="5"/>
                                            </p:txEl>
                                          </p:spTgt>
                                        </p:tgtEl>
                                        <p:attrNameLst>
                                          <p:attrName>style.visibility</p:attrName>
                                        </p:attrNameLst>
                                      </p:cBhvr>
                                      <p:to>
                                        <p:strVal val="visible"/>
                                      </p:to>
                                    </p:set>
                                    <p:animEffect transition="in" filter="wipe(left)">
                                      <p:cBhvr>
                                        <p:cTn id="32" dur="500"/>
                                        <p:tgtEl>
                                          <p:spTgt spid="859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9"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Wednesday, June 29, 2011</a:t>
            </a:r>
            <a:endParaRPr lang="en-US"/>
          </a:p>
        </p:txBody>
      </p:sp>
      <p:sp>
        <p:nvSpPr>
          <p:cNvPr id="12" name="Footer Placeholder 4"/>
          <p:cNvSpPr>
            <a:spLocks noGrp="1"/>
          </p:cNvSpPr>
          <p:nvPr>
            <p:ph type="ftr" sz="quarter" idx="11"/>
          </p:nvPr>
        </p:nvSpPr>
        <p:spPr/>
        <p:txBody>
          <a:bodyPr/>
          <a:lstStyle/>
          <a:p>
            <a:r>
              <a:rPr lang="en-US" smtClean="0"/>
              <a:t>PHYS 1443-001, Summer 2011 Dr. Jaehoon Yu</a:t>
            </a:r>
            <a:endParaRPr lang="en-US"/>
          </a:p>
        </p:txBody>
      </p:sp>
      <p:sp>
        <p:nvSpPr>
          <p:cNvPr id="13" name="Slide Number Placeholder 5"/>
          <p:cNvSpPr>
            <a:spLocks noGrp="1"/>
          </p:cNvSpPr>
          <p:nvPr>
            <p:ph type="sldNum" sz="quarter" idx="12"/>
          </p:nvPr>
        </p:nvSpPr>
        <p:spPr/>
        <p:txBody>
          <a:bodyPr/>
          <a:lstStyle/>
          <a:p>
            <a:fld id="{FAC138FC-7714-E34A-A624-33A405FDEF4E}" type="slidenum">
              <a:rPr lang="en-US"/>
              <a:pPr/>
              <a:t>15</a:t>
            </a:fld>
            <a:endParaRPr lang="en-US"/>
          </a:p>
        </p:txBody>
      </p:sp>
      <p:sp>
        <p:nvSpPr>
          <p:cNvPr id="372738" name="Rectangle 2"/>
          <p:cNvSpPr>
            <a:spLocks noGrp="1" noChangeArrowheads="1"/>
          </p:cNvSpPr>
          <p:nvPr>
            <p:ph type="title"/>
          </p:nvPr>
        </p:nvSpPr>
        <p:spPr>
          <a:xfrm>
            <a:off x="685800" y="152400"/>
            <a:ext cx="7772400" cy="609600"/>
          </a:xfrm>
        </p:spPr>
        <p:txBody>
          <a:bodyPr/>
          <a:lstStyle/>
          <a:p>
            <a:r>
              <a:rPr lang="en-US" sz="4000" dirty="0" smtClean="0"/>
              <a:t>Ex. 10 – 4: </a:t>
            </a:r>
            <a:r>
              <a:rPr lang="en-US" sz="4000" dirty="0"/>
              <a:t>Rotational Kinematics</a:t>
            </a:r>
            <a:endParaRPr lang="en-US" dirty="0"/>
          </a:p>
        </p:txBody>
      </p:sp>
      <p:sp>
        <p:nvSpPr>
          <p:cNvPr id="372739" name="Text Box 3"/>
          <p:cNvSpPr txBox="1">
            <a:spLocks noChangeArrowheads="1"/>
          </p:cNvSpPr>
          <p:nvPr/>
        </p:nvSpPr>
        <p:spPr bwMode="auto">
          <a:xfrm>
            <a:off x="609600" y="762000"/>
            <a:ext cx="8001000" cy="121602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A wheel rotates with a constant angular acceleration of 3.50 rad/s</a:t>
            </a:r>
            <a:r>
              <a:rPr lang="en-US" baseline="30000" dirty="0">
                <a:solidFill>
                  <a:srgbClr val="800000"/>
                </a:solidFill>
                <a:latin typeface="Arial Narrow" charset="0"/>
              </a:rPr>
              <a:t>2</a:t>
            </a:r>
            <a:r>
              <a:rPr lang="en-US" dirty="0">
                <a:solidFill>
                  <a:srgbClr val="800000"/>
                </a:solidFill>
                <a:latin typeface="Arial Narrow" charset="0"/>
              </a:rPr>
              <a:t>.  If the angular speed of the wheel is 2.00 </a:t>
            </a:r>
            <a:r>
              <a:rPr lang="en-US" dirty="0" err="1">
                <a:solidFill>
                  <a:srgbClr val="800000"/>
                </a:solidFill>
                <a:latin typeface="Arial Narrow" charset="0"/>
              </a:rPr>
              <a:t>rad/s</a:t>
            </a:r>
            <a:r>
              <a:rPr lang="en-US" dirty="0">
                <a:solidFill>
                  <a:srgbClr val="800000"/>
                </a:solidFill>
                <a:latin typeface="Arial Narrow" charset="0"/>
              </a:rPr>
              <a:t> at </a:t>
            </a:r>
            <a:r>
              <a:rPr lang="en-US" dirty="0" err="1">
                <a:solidFill>
                  <a:srgbClr val="800000"/>
                </a:solidFill>
                <a:latin typeface="Monotype Corsiva" charset="0"/>
              </a:rPr>
              <a:t>t</a:t>
            </a:r>
            <a:r>
              <a:rPr lang="en-US" baseline="-25000" dirty="0" err="1">
                <a:solidFill>
                  <a:srgbClr val="800000"/>
                </a:solidFill>
                <a:latin typeface="Monotype Corsiva" charset="0"/>
              </a:rPr>
              <a:t>i</a:t>
            </a:r>
            <a:r>
              <a:rPr lang="en-US" dirty="0">
                <a:solidFill>
                  <a:srgbClr val="800000"/>
                </a:solidFill>
                <a:latin typeface="Arial Narrow" charset="0"/>
              </a:rPr>
              <a:t>=0, a) through what angle does the wheel rotate in 2.00s?</a:t>
            </a:r>
          </a:p>
        </p:txBody>
      </p:sp>
      <p:graphicFrame>
        <p:nvGraphicFramePr>
          <p:cNvPr id="372740" name="Object 4"/>
          <p:cNvGraphicFramePr>
            <a:graphicFrameLocks noChangeAspect="1"/>
          </p:cNvGraphicFramePr>
          <p:nvPr/>
        </p:nvGraphicFramePr>
        <p:xfrm>
          <a:off x="762000" y="2819400"/>
          <a:ext cx="1295400" cy="819150"/>
        </p:xfrm>
        <a:graphic>
          <a:graphicData uri="http://schemas.openxmlformats.org/presentationml/2006/ole">
            <p:oleObj spid="_x0000_s560130" name="Equation" r:id="rId3" imgW="431640" imgH="241200" progId="Equation.3">
              <p:embed/>
            </p:oleObj>
          </a:graphicData>
        </a:graphic>
      </p:graphicFrame>
      <p:sp>
        <p:nvSpPr>
          <p:cNvPr id="372741" name="Text Box 5"/>
          <p:cNvSpPr txBox="1">
            <a:spLocks noChangeArrowheads="1"/>
          </p:cNvSpPr>
          <p:nvPr/>
        </p:nvSpPr>
        <p:spPr bwMode="auto">
          <a:xfrm>
            <a:off x="533400" y="2133600"/>
            <a:ext cx="81534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displacement formula in the previous slide, one gets</a:t>
            </a:r>
          </a:p>
        </p:txBody>
      </p:sp>
      <p:graphicFrame>
        <p:nvGraphicFramePr>
          <p:cNvPr id="372742" name="Object 6"/>
          <p:cNvGraphicFramePr>
            <a:graphicFrameLocks noChangeAspect="1"/>
          </p:cNvGraphicFramePr>
          <p:nvPr/>
        </p:nvGraphicFramePr>
        <p:xfrm>
          <a:off x="2362200" y="2944813"/>
          <a:ext cx="1128713" cy="446087"/>
        </p:xfrm>
        <a:graphic>
          <a:graphicData uri="http://schemas.openxmlformats.org/presentationml/2006/ole">
            <p:oleObj spid="_x0000_s560131" name="Equation" r:id="rId4" imgW="317160" imgH="152280" progId="Equation.DSMT4">
              <p:embed/>
            </p:oleObj>
          </a:graphicData>
        </a:graphic>
      </p:graphicFrame>
      <p:graphicFrame>
        <p:nvGraphicFramePr>
          <p:cNvPr id="372743" name="Object 7"/>
          <p:cNvGraphicFramePr>
            <a:graphicFrameLocks noChangeAspect="1"/>
          </p:cNvGraphicFramePr>
          <p:nvPr/>
        </p:nvGraphicFramePr>
        <p:xfrm>
          <a:off x="762000" y="3511550"/>
          <a:ext cx="5029200" cy="1212850"/>
        </p:xfrm>
        <a:graphic>
          <a:graphicData uri="http://schemas.openxmlformats.org/presentationml/2006/ole">
            <p:oleObj spid="_x0000_s560132" name="Equation" r:id="rId5" imgW="1866600" imgH="393480" progId="Equation.3">
              <p:embed/>
            </p:oleObj>
          </a:graphicData>
        </a:graphic>
      </p:graphicFrame>
      <p:graphicFrame>
        <p:nvGraphicFramePr>
          <p:cNvPr id="372744" name="Object 8"/>
          <p:cNvGraphicFramePr>
            <a:graphicFrameLocks noChangeAspect="1"/>
          </p:cNvGraphicFramePr>
          <p:nvPr/>
        </p:nvGraphicFramePr>
        <p:xfrm>
          <a:off x="6096000" y="3810000"/>
          <a:ext cx="2509838" cy="627063"/>
        </p:xfrm>
        <a:graphic>
          <a:graphicData uri="http://schemas.openxmlformats.org/presentationml/2006/ole">
            <p:oleObj spid="_x0000_s560133" name="Equation" r:id="rId6" imgW="647640" imgH="177480" progId="Equation.3">
              <p:embed/>
            </p:oleObj>
          </a:graphicData>
        </a:graphic>
      </p:graphicFrame>
      <p:graphicFrame>
        <p:nvGraphicFramePr>
          <p:cNvPr id="372745" name="Object 9"/>
          <p:cNvGraphicFramePr>
            <a:graphicFrameLocks noChangeAspect="1"/>
          </p:cNvGraphicFramePr>
          <p:nvPr/>
        </p:nvGraphicFramePr>
        <p:xfrm>
          <a:off x="762000" y="4656138"/>
          <a:ext cx="4264025" cy="1211262"/>
        </p:xfrm>
        <a:graphic>
          <a:graphicData uri="http://schemas.openxmlformats.org/presentationml/2006/ole">
            <p:oleObj spid="_x0000_s560134" name="Equation" r:id="rId7" imgW="1307880" imgH="393480" progId="Equation.3">
              <p:embed/>
            </p:oleObj>
          </a:graphicData>
        </a:graphic>
      </p:graphicFrame>
      <p:graphicFrame>
        <p:nvGraphicFramePr>
          <p:cNvPr id="372746" name="Object 10"/>
          <p:cNvGraphicFramePr>
            <a:graphicFrameLocks noChangeAspect="1"/>
          </p:cNvGraphicFramePr>
          <p:nvPr/>
        </p:nvGraphicFramePr>
        <p:xfrm>
          <a:off x="3429000" y="2590800"/>
          <a:ext cx="1670050" cy="1154113"/>
        </p:xfrm>
        <a:graphic>
          <a:graphicData uri="http://schemas.openxmlformats.org/presentationml/2006/ole">
            <p:oleObj spid="_x0000_s560135" name="Equation" r:id="rId8" imgW="46980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2739"/>
                                        </p:tgtEl>
                                        <p:attrNameLst>
                                          <p:attrName>style.visibility</p:attrName>
                                        </p:attrNameLst>
                                      </p:cBhvr>
                                      <p:to>
                                        <p:strVal val="visible"/>
                                      </p:to>
                                    </p:set>
                                    <p:animEffect transition="in" filter="wipe(left)">
                                      <p:cBhvr>
                                        <p:cTn id="7" dur="300"/>
                                        <p:tgtEl>
                                          <p:spTgt spid="3727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2741"/>
                                        </p:tgtEl>
                                        <p:attrNameLst>
                                          <p:attrName>style.visibility</p:attrName>
                                        </p:attrNameLst>
                                      </p:cBhvr>
                                      <p:to>
                                        <p:strVal val="visible"/>
                                      </p:to>
                                    </p:set>
                                    <p:animEffect transition="in" filter="wipe(left)">
                                      <p:cBhvr>
                                        <p:cTn id="12" dur="500"/>
                                        <p:tgtEl>
                                          <p:spTgt spid="3727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2740"/>
                                        </p:tgtEl>
                                        <p:attrNameLst>
                                          <p:attrName>style.visibility</p:attrName>
                                        </p:attrNameLst>
                                      </p:cBhvr>
                                      <p:to>
                                        <p:strVal val="visible"/>
                                      </p:to>
                                    </p:set>
                                    <p:animEffect transition="in" filter="wipe(left)">
                                      <p:cBhvr>
                                        <p:cTn id="17" dur="500"/>
                                        <p:tgtEl>
                                          <p:spTgt spid="3727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2742"/>
                                        </p:tgtEl>
                                        <p:attrNameLst>
                                          <p:attrName>style.visibility</p:attrName>
                                        </p:attrNameLst>
                                      </p:cBhvr>
                                      <p:to>
                                        <p:strVal val="visible"/>
                                      </p:to>
                                    </p:set>
                                    <p:animEffect transition="in" filter="wipe(left)">
                                      <p:cBhvr>
                                        <p:cTn id="22" dur="500"/>
                                        <p:tgtEl>
                                          <p:spTgt spid="3727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72746"/>
                                        </p:tgtEl>
                                        <p:attrNameLst>
                                          <p:attrName>style.visibility</p:attrName>
                                        </p:attrNameLst>
                                      </p:cBhvr>
                                      <p:to>
                                        <p:strVal val="visible"/>
                                      </p:to>
                                    </p:set>
                                    <p:animEffect transition="in" filter="wipe(left)">
                                      <p:cBhvr>
                                        <p:cTn id="27" dur="500"/>
                                        <p:tgtEl>
                                          <p:spTgt spid="3727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72743"/>
                                        </p:tgtEl>
                                        <p:attrNameLst>
                                          <p:attrName>style.visibility</p:attrName>
                                        </p:attrNameLst>
                                      </p:cBhvr>
                                      <p:to>
                                        <p:strVal val="visible"/>
                                      </p:to>
                                    </p:set>
                                    <p:animEffect transition="in" filter="wipe(left)">
                                      <p:cBhvr>
                                        <p:cTn id="32" dur="500"/>
                                        <p:tgtEl>
                                          <p:spTgt spid="3727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2744"/>
                                        </p:tgtEl>
                                        <p:attrNameLst>
                                          <p:attrName>style.visibility</p:attrName>
                                        </p:attrNameLst>
                                      </p:cBhvr>
                                      <p:to>
                                        <p:strVal val="visible"/>
                                      </p:to>
                                    </p:set>
                                    <p:animEffect transition="in" filter="wipe(left)">
                                      <p:cBhvr>
                                        <p:cTn id="37" dur="500"/>
                                        <p:tgtEl>
                                          <p:spTgt spid="3727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72745"/>
                                        </p:tgtEl>
                                        <p:attrNameLst>
                                          <p:attrName>style.visibility</p:attrName>
                                        </p:attrNameLst>
                                      </p:cBhvr>
                                      <p:to>
                                        <p:strVal val="visible"/>
                                      </p:to>
                                    </p:set>
                                    <p:animEffect transition="in" filter="wipe(left)">
                                      <p:cBhvr>
                                        <p:cTn id="42" dur="500"/>
                                        <p:tgtEl>
                                          <p:spTgt spid="372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animBg="1" autoUpdateAnimBg="0"/>
      <p:bldP spid="372741" grpId="0" animBg="1"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Wednesday, June 29, 2011</a:t>
            </a:r>
            <a:endParaRPr lang="en-US"/>
          </a:p>
        </p:txBody>
      </p:sp>
      <p:sp>
        <p:nvSpPr>
          <p:cNvPr id="27" name="Footer Placeholder 4"/>
          <p:cNvSpPr>
            <a:spLocks noGrp="1"/>
          </p:cNvSpPr>
          <p:nvPr>
            <p:ph type="ftr" sz="quarter" idx="11"/>
          </p:nvPr>
        </p:nvSpPr>
        <p:spPr/>
        <p:txBody>
          <a:bodyPr/>
          <a:lstStyle/>
          <a:p>
            <a:r>
              <a:rPr lang="en-US" smtClean="0"/>
              <a:t>PHYS 1443-001, Summer 2011 Dr. Jaehoon Yu</a:t>
            </a:r>
            <a:endParaRPr lang="en-US"/>
          </a:p>
        </p:txBody>
      </p:sp>
      <p:sp>
        <p:nvSpPr>
          <p:cNvPr id="28" name="Slide Number Placeholder 5"/>
          <p:cNvSpPr>
            <a:spLocks noGrp="1"/>
          </p:cNvSpPr>
          <p:nvPr>
            <p:ph type="sldNum" sz="quarter" idx="12"/>
          </p:nvPr>
        </p:nvSpPr>
        <p:spPr/>
        <p:txBody>
          <a:bodyPr/>
          <a:lstStyle/>
          <a:p>
            <a:fld id="{3922590F-F5A9-F041-94EA-D8BA247EB146}" type="slidenum">
              <a:rPr lang="en-US"/>
              <a:pPr/>
              <a:t>16</a:t>
            </a:fld>
            <a:endParaRPr lang="en-US"/>
          </a:p>
        </p:txBody>
      </p:sp>
      <p:sp>
        <p:nvSpPr>
          <p:cNvPr id="373762" name="Rectangle 2"/>
          <p:cNvSpPr>
            <a:spLocks noGrp="1" noChangeArrowheads="1"/>
          </p:cNvSpPr>
          <p:nvPr>
            <p:ph type="title"/>
          </p:nvPr>
        </p:nvSpPr>
        <p:spPr>
          <a:xfrm>
            <a:off x="685800" y="152400"/>
            <a:ext cx="7772400" cy="609600"/>
          </a:xfrm>
        </p:spPr>
        <p:txBody>
          <a:bodyPr/>
          <a:lstStyle/>
          <a:p>
            <a:r>
              <a:rPr lang="en-US" sz="4000"/>
              <a:t>Example for Rotational Kinematics cnt’d</a:t>
            </a:r>
            <a:endParaRPr lang="en-US"/>
          </a:p>
        </p:txBody>
      </p:sp>
      <p:sp>
        <p:nvSpPr>
          <p:cNvPr id="373763" name="Text Box 3"/>
          <p:cNvSpPr txBox="1">
            <a:spLocks noChangeArrowheads="1"/>
          </p:cNvSpPr>
          <p:nvPr/>
        </p:nvSpPr>
        <p:spPr bwMode="auto">
          <a:xfrm>
            <a:off x="457200" y="914400"/>
            <a:ext cx="4572000" cy="48577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What is the angular speed at t=2.00s?</a:t>
            </a:r>
          </a:p>
        </p:txBody>
      </p:sp>
      <p:graphicFrame>
        <p:nvGraphicFramePr>
          <p:cNvPr id="373764" name="Object 4"/>
          <p:cNvGraphicFramePr>
            <a:graphicFrameLocks noChangeAspect="1"/>
          </p:cNvGraphicFramePr>
          <p:nvPr/>
        </p:nvGraphicFramePr>
        <p:xfrm>
          <a:off x="457200" y="2057400"/>
          <a:ext cx="2133600" cy="661988"/>
        </p:xfrm>
        <a:graphic>
          <a:graphicData uri="http://schemas.openxmlformats.org/presentationml/2006/ole">
            <p:oleObj spid="_x0000_s561154" name="Equation" r:id="rId3" imgW="787320" imgH="241200" progId="Equation.3">
              <p:embed/>
            </p:oleObj>
          </a:graphicData>
        </a:graphic>
      </p:graphicFrame>
      <p:sp>
        <p:nvSpPr>
          <p:cNvPr id="373765" name="Text Box 5"/>
          <p:cNvSpPr txBox="1">
            <a:spLocks noChangeArrowheads="1"/>
          </p:cNvSpPr>
          <p:nvPr/>
        </p:nvSpPr>
        <p:spPr bwMode="auto">
          <a:xfrm>
            <a:off x="457200" y="1600200"/>
            <a:ext cx="6324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speed and acceleration relationship</a:t>
            </a:r>
          </a:p>
        </p:txBody>
      </p:sp>
      <p:sp>
        <p:nvSpPr>
          <p:cNvPr id="373766" name="Text Box 6"/>
          <p:cNvSpPr txBox="1">
            <a:spLocks noChangeArrowheads="1"/>
          </p:cNvSpPr>
          <p:nvPr/>
        </p:nvSpPr>
        <p:spPr bwMode="auto">
          <a:xfrm>
            <a:off x="457200" y="2819400"/>
            <a:ext cx="79248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Find the angle through which the wheel rotates between t=2.00s and t=3.00s.</a:t>
            </a:r>
          </a:p>
        </p:txBody>
      </p:sp>
      <p:graphicFrame>
        <p:nvGraphicFramePr>
          <p:cNvPr id="373767" name="Object 7"/>
          <p:cNvGraphicFramePr>
            <a:graphicFrameLocks noChangeAspect="1"/>
          </p:cNvGraphicFramePr>
          <p:nvPr/>
        </p:nvGraphicFramePr>
        <p:xfrm>
          <a:off x="2074863" y="4346575"/>
          <a:ext cx="712787" cy="431800"/>
        </p:xfrm>
        <a:graphic>
          <a:graphicData uri="http://schemas.openxmlformats.org/presentationml/2006/ole">
            <p:oleObj spid="_x0000_s561155" name="Equation" r:id="rId4" imgW="380880" imgH="228600" progId="Equation.DSMT4">
              <p:embed/>
            </p:oleObj>
          </a:graphicData>
        </a:graphic>
      </p:graphicFrame>
      <p:graphicFrame>
        <p:nvGraphicFramePr>
          <p:cNvPr id="373768" name="Object 8"/>
          <p:cNvGraphicFramePr>
            <a:graphicFrameLocks noChangeAspect="1"/>
          </p:cNvGraphicFramePr>
          <p:nvPr/>
        </p:nvGraphicFramePr>
        <p:xfrm>
          <a:off x="2590800" y="2205038"/>
          <a:ext cx="4343400" cy="385762"/>
        </p:xfrm>
        <a:graphic>
          <a:graphicData uri="http://schemas.openxmlformats.org/presentationml/2006/ole">
            <p:oleObj spid="_x0000_s561156" name="Equation" r:id="rId5" imgW="2019240" imgH="177480" progId="Equation.3">
              <p:embed/>
            </p:oleObj>
          </a:graphicData>
        </a:graphic>
      </p:graphicFrame>
      <p:graphicFrame>
        <p:nvGraphicFramePr>
          <p:cNvPr id="373769" name="Object 9"/>
          <p:cNvGraphicFramePr>
            <a:graphicFrameLocks noChangeAspect="1"/>
          </p:cNvGraphicFramePr>
          <p:nvPr/>
        </p:nvGraphicFramePr>
        <p:xfrm>
          <a:off x="2209800" y="5006975"/>
          <a:ext cx="676275" cy="407988"/>
        </p:xfrm>
        <a:graphic>
          <a:graphicData uri="http://schemas.openxmlformats.org/presentationml/2006/ole">
            <p:oleObj spid="_x0000_s561157" name="Equation" r:id="rId6" imgW="380880" imgH="228600" progId="Equation.DSMT4">
              <p:embed/>
            </p:oleObj>
          </a:graphicData>
        </a:graphic>
      </p:graphicFrame>
      <p:graphicFrame>
        <p:nvGraphicFramePr>
          <p:cNvPr id="373770" name="Object 10"/>
          <p:cNvGraphicFramePr>
            <a:graphicFrameLocks noChangeAspect="1"/>
          </p:cNvGraphicFramePr>
          <p:nvPr/>
        </p:nvGraphicFramePr>
        <p:xfrm>
          <a:off x="2540000" y="5638800"/>
          <a:ext cx="736600" cy="434975"/>
        </p:xfrm>
        <a:graphic>
          <a:graphicData uri="http://schemas.openxmlformats.org/presentationml/2006/ole">
            <p:oleObj spid="_x0000_s561158" name="Equation" r:id="rId7" imgW="241200" imgH="177480" progId="Equation.3">
              <p:embed/>
            </p:oleObj>
          </a:graphicData>
        </a:graphic>
      </p:graphicFrame>
      <p:graphicFrame>
        <p:nvGraphicFramePr>
          <p:cNvPr id="373771" name="Object 11"/>
          <p:cNvGraphicFramePr>
            <a:graphicFrameLocks noChangeAspect="1"/>
          </p:cNvGraphicFramePr>
          <p:nvPr/>
        </p:nvGraphicFramePr>
        <p:xfrm>
          <a:off x="3209925" y="5557838"/>
          <a:ext cx="1209675" cy="614362"/>
        </p:xfrm>
        <a:graphic>
          <a:graphicData uri="http://schemas.openxmlformats.org/presentationml/2006/ole">
            <p:oleObj spid="_x0000_s561159" name="Equation" r:id="rId8" imgW="545760" imgH="228600" progId="Equation.3">
              <p:embed/>
            </p:oleObj>
          </a:graphicData>
        </a:graphic>
      </p:graphicFrame>
      <p:graphicFrame>
        <p:nvGraphicFramePr>
          <p:cNvPr id="373772" name="Object 12"/>
          <p:cNvGraphicFramePr>
            <a:graphicFrameLocks noChangeAspect="1"/>
          </p:cNvGraphicFramePr>
          <p:nvPr/>
        </p:nvGraphicFramePr>
        <p:xfrm>
          <a:off x="4432300" y="5613400"/>
          <a:ext cx="1435100" cy="434975"/>
        </p:xfrm>
        <a:graphic>
          <a:graphicData uri="http://schemas.openxmlformats.org/presentationml/2006/ole">
            <p:oleObj spid="_x0000_s561160" name="Equation" r:id="rId9" imgW="647640" imgH="177480" progId="Equation.3">
              <p:embed/>
            </p:oleObj>
          </a:graphicData>
        </a:graphic>
      </p:graphicFrame>
      <p:graphicFrame>
        <p:nvGraphicFramePr>
          <p:cNvPr id="373773" name="Object 13"/>
          <p:cNvGraphicFramePr>
            <a:graphicFrameLocks noChangeAspect="1"/>
          </p:cNvGraphicFramePr>
          <p:nvPr/>
        </p:nvGraphicFramePr>
        <p:xfrm>
          <a:off x="5943600" y="5465763"/>
          <a:ext cx="2895600" cy="858837"/>
        </p:xfrm>
        <a:graphic>
          <a:graphicData uri="http://schemas.openxmlformats.org/presentationml/2006/ole">
            <p:oleObj spid="_x0000_s561161" name="Equation" r:id="rId10" imgW="1307880" imgH="393480" progId="Equation.3">
              <p:embed/>
            </p:oleObj>
          </a:graphicData>
        </a:graphic>
      </p:graphicFrame>
      <p:graphicFrame>
        <p:nvGraphicFramePr>
          <p:cNvPr id="373774" name="Object 14"/>
          <p:cNvGraphicFramePr>
            <a:graphicFrameLocks noChangeAspect="1"/>
          </p:cNvGraphicFramePr>
          <p:nvPr/>
        </p:nvGraphicFramePr>
        <p:xfrm>
          <a:off x="5029200" y="3748088"/>
          <a:ext cx="1063625" cy="671512"/>
        </p:xfrm>
        <a:graphic>
          <a:graphicData uri="http://schemas.openxmlformats.org/presentationml/2006/ole">
            <p:oleObj spid="_x0000_s561162" name="Equation" r:id="rId11" imgW="431640" imgH="241200" progId="Equation.3">
              <p:embed/>
            </p:oleObj>
          </a:graphicData>
        </a:graphic>
      </p:graphicFrame>
      <p:graphicFrame>
        <p:nvGraphicFramePr>
          <p:cNvPr id="373775" name="Object 15"/>
          <p:cNvGraphicFramePr>
            <a:graphicFrameLocks noChangeAspect="1"/>
          </p:cNvGraphicFramePr>
          <p:nvPr/>
        </p:nvGraphicFramePr>
        <p:xfrm>
          <a:off x="6172200" y="3581400"/>
          <a:ext cx="2057400" cy="892175"/>
        </p:xfrm>
        <a:graphic>
          <a:graphicData uri="http://schemas.openxmlformats.org/presentationml/2006/ole">
            <p:oleObj spid="_x0000_s561163" name="Equation" r:id="rId12" imgW="749160" imgH="393480" progId="Equation.3">
              <p:embed/>
            </p:oleObj>
          </a:graphicData>
        </a:graphic>
      </p:graphicFrame>
      <p:sp>
        <p:nvSpPr>
          <p:cNvPr id="373776" name="Text Box 16"/>
          <p:cNvSpPr txBox="1">
            <a:spLocks noChangeArrowheads="1"/>
          </p:cNvSpPr>
          <p:nvPr/>
        </p:nvSpPr>
        <p:spPr bwMode="auto">
          <a:xfrm>
            <a:off x="457200" y="3810000"/>
            <a:ext cx="42672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kinematic formula</a:t>
            </a:r>
          </a:p>
        </p:txBody>
      </p:sp>
      <p:sp>
        <p:nvSpPr>
          <p:cNvPr id="373777" name="Text Box 17"/>
          <p:cNvSpPr txBox="1">
            <a:spLocks noChangeArrowheads="1"/>
          </p:cNvSpPr>
          <p:nvPr/>
        </p:nvSpPr>
        <p:spPr bwMode="auto">
          <a:xfrm>
            <a:off x="457200" y="44196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t=2.00s</a:t>
            </a:r>
          </a:p>
        </p:txBody>
      </p:sp>
      <p:sp>
        <p:nvSpPr>
          <p:cNvPr id="373778" name="Text Box 18"/>
          <p:cNvSpPr txBox="1">
            <a:spLocks noChangeArrowheads="1"/>
          </p:cNvSpPr>
          <p:nvPr/>
        </p:nvSpPr>
        <p:spPr bwMode="auto">
          <a:xfrm>
            <a:off x="457200" y="50292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t=3.00s</a:t>
            </a:r>
          </a:p>
        </p:txBody>
      </p:sp>
      <p:sp>
        <p:nvSpPr>
          <p:cNvPr id="373779" name="Text Box 19"/>
          <p:cNvSpPr txBox="1">
            <a:spLocks noChangeArrowheads="1"/>
          </p:cNvSpPr>
          <p:nvPr/>
        </p:nvSpPr>
        <p:spPr bwMode="auto">
          <a:xfrm>
            <a:off x="457200" y="5562600"/>
            <a:ext cx="1752600" cy="8223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Angular displacement</a:t>
            </a:r>
          </a:p>
        </p:txBody>
      </p:sp>
      <p:graphicFrame>
        <p:nvGraphicFramePr>
          <p:cNvPr id="373780" name="Object 20"/>
          <p:cNvGraphicFramePr>
            <a:graphicFrameLocks noChangeAspect="1"/>
          </p:cNvGraphicFramePr>
          <p:nvPr/>
        </p:nvGraphicFramePr>
        <p:xfrm>
          <a:off x="2900363" y="4394200"/>
          <a:ext cx="1308100" cy="336550"/>
        </p:xfrm>
        <a:graphic>
          <a:graphicData uri="http://schemas.openxmlformats.org/presentationml/2006/ole">
            <p:oleObj spid="_x0000_s561164" name="Equation" r:id="rId13" imgW="698400" imgH="177480" progId="Equation.DSMT4">
              <p:embed/>
            </p:oleObj>
          </a:graphicData>
        </a:graphic>
      </p:graphicFrame>
      <p:graphicFrame>
        <p:nvGraphicFramePr>
          <p:cNvPr id="373781" name="Object 21"/>
          <p:cNvGraphicFramePr>
            <a:graphicFrameLocks noChangeAspect="1"/>
          </p:cNvGraphicFramePr>
          <p:nvPr/>
        </p:nvGraphicFramePr>
        <p:xfrm>
          <a:off x="4224338" y="4191000"/>
          <a:ext cx="1736725" cy="742950"/>
        </p:xfrm>
        <a:graphic>
          <a:graphicData uri="http://schemas.openxmlformats.org/presentationml/2006/ole">
            <p:oleObj spid="_x0000_s561165" name="Equation" r:id="rId14" imgW="927000" imgH="393480" progId="Equation.DSMT4">
              <p:embed/>
            </p:oleObj>
          </a:graphicData>
        </a:graphic>
      </p:graphicFrame>
      <p:graphicFrame>
        <p:nvGraphicFramePr>
          <p:cNvPr id="373782" name="Object 22"/>
          <p:cNvGraphicFramePr>
            <a:graphicFrameLocks noChangeAspect="1"/>
          </p:cNvGraphicFramePr>
          <p:nvPr/>
        </p:nvGraphicFramePr>
        <p:xfrm>
          <a:off x="6027738" y="4343400"/>
          <a:ext cx="1287462" cy="334963"/>
        </p:xfrm>
        <a:graphic>
          <a:graphicData uri="http://schemas.openxmlformats.org/presentationml/2006/ole">
            <p:oleObj spid="_x0000_s561166" name="Equation" r:id="rId15" imgW="647640" imgH="177480" progId="Equation.DSMT4">
              <p:embed/>
            </p:oleObj>
          </a:graphicData>
        </a:graphic>
      </p:graphicFrame>
      <p:graphicFrame>
        <p:nvGraphicFramePr>
          <p:cNvPr id="373783" name="Object 23"/>
          <p:cNvGraphicFramePr>
            <a:graphicFrameLocks noChangeAspect="1"/>
          </p:cNvGraphicFramePr>
          <p:nvPr/>
        </p:nvGraphicFramePr>
        <p:xfrm>
          <a:off x="2876550" y="5051425"/>
          <a:ext cx="1238250" cy="317500"/>
        </p:xfrm>
        <a:graphic>
          <a:graphicData uri="http://schemas.openxmlformats.org/presentationml/2006/ole">
            <p:oleObj spid="_x0000_s561167" name="Equation" r:id="rId16" imgW="698400" imgH="177480" progId="Equation.DSMT4">
              <p:embed/>
            </p:oleObj>
          </a:graphicData>
        </a:graphic>
      </p:graphicFrame>
      <p:graphicFrame>
        <p:nvGraphicFramePr>
          <p:cNvPr id="373784" name="Object 24"/>
          <p:cNvGraphicFramePr>
            <a:graphicFrameLocks noChangeAspect="1"/>
          </p:cNvGraphicFramePr>
          <p:nvPr/>
        </p:nvGraphicFramePr>
        <p:xfrm>
          <a:off x="4257675" y="4860925"/>
          <a:ext cx="1914525" cy="701675"/>
        </p:xfrm>
        <a:graphic>
          <a:graphicData uri="http://schemas.openxmlformats.org/presentationml/2006/ole">
            <p:oleObj spid="_x0000_s561168" name="Equation" r:id="rId17" imgW="1079280" imgH="393480" progId="Equation.DSMT4">
              <p:embed/>
            </p:oleObj>
          </a:graphicData>
        </a:graphic>
      </p:graphicFrame>
      <p:graphicFrame>
        <p:nvGraphicFramePr>
          <p:cNvPr id="373785" name="Object 25"/>
          <p:cNvGraphicFramePr>
            <a:graphicFrameLocks noChangeAspect="1"/>
          </p:cNvGraphicFramePr>
          <p:nvPr/>
        </p:nvGraphicFramePr>
        <p:xfrm>
          <a:off x="6297613" y="5051425"/>
          <a:ext cx="1398587" cy="317500"/>
        </p:xfrm>
        <a:graphic>
          <a:graphicData uri="http://schemas.openxmlformats.org/presentationml/2006/ole">
            <p:oleObj spid="_x0000_s561169" name="Equation" r:id="rId18" imgW="660240" imgH="177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3763"/>
                                        </p:tgtEl>
                                        <p:attrNameLst>
                                          <p:attrName>style.visibility</p:attrName>
                                        </p:attrNameLst>
                                      </p:cBhvr>
                                      <p:to>
                                        <p:strVal val="visible"/>
                                      </p:to>
                                    </p:set>
                                    <p:animEffect transition="in" filter="wipe(left)">
                                      <p:cBhvr>
                                        <p:cTn id="7" dur="300"/>
                                        <p:tgtEl>
                                          <p:spTgt spid="3737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3765"/>
                                        </p:tgtEl>
                                        <p:attrNameLst>
                                          <p:attrName>style.visibility</p:attrName>
                                        </p:attrNameLst>
                                      </p:cBhvr>
                                      <p:to>
                                        <p:strVal val="visible"/>
                                      </p:to>
                                    </p:set>
                                    <p:animEffect transition="in" filter="wipe(left)">
                                      <p:cBhvr>
                                        <p:cTn id="12" dur="500"/>
                                        <p:tgtEl>
                                          <p:spTgt spid="3737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3764"/>
                                        </p:tgtEl>
                                        <p:attrNameLst>
                                          <p:attrName>style.visibility</p:attrName>
                                        </p:attrNameLst>
                                      </p:cBhvr>
                                      <p:to>
                                        <p:strVal val="visible"/>
                                      </p:to>
                                    </p:set>
                                    <p:animEffect transition="in" filter="wipe(left)">
                                      <p:cBhvr>
                                        <p:cTn id="17" dur="500"/>
                                        <p:tgtEl>
                                          <p:spTgt spid="3737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3768"/>
                                        </p:tgtEl>
                                        <p:attrNameLst>
                                          <p:attrName>style.visibility</p:attrName>
                                        </p:attrNameLst>
                                      </p:cBhvr>
                                      <p:to>
                                        <p:strVal val="visible"/>
                                      </p:to>
                                    </p:set>
                                    <p:animEffect transition="in" filter="wipe(left)">
                                      <p:cBhvr>
                                        <p:cTn id="22" dur="500"/>
                                        <p:tgtEl>
                                          <p:spTgt spid="3737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3766"/>
                                        </p:tgtEl>
                                        <p:attrNameLst>
                                          <p:attrName>style.visibility</p:attrName>
                                        </p:attrNameLst>
                                      </p:cBhvr>
                                      <p:to>
                                        <p:strVal val="visible"/>
                                      </p:to>
                                    </p:set>
                                    <p:animEffect transition="in" filter="wipe(left)">
                                      <p:cBhvr>
                                        <p:cTn id="27" dur="300"/>
                                        <p:tgtEl>
                                          <p:spTgt spid="3737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73776"/>
                                        </p:tgtEl>
                                        <p:attrNameLst>
                                          <p:attrName>style.visibility</p:attrName>
                                        </p:attrNameLst>
                                      </p:cBhvr>
                                      <p:to>
                                        <p:strVal val="visible"/>
                                      </p:to>
                                    </p:set>
                                    <p:animEffect transition="in" filter="wipe(left)">
                                      <p:cBhvr>
                                        <p:cTn id="32" dur="500"/>
                                        <p:tgtEl>
                                          <p:spTgt spid="3737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3774"/>
                                        </p:tgtEl>
                                        <p:attrNameLst>
                                          <p:attrName>style.visibility</p:attrName>
                                        </p:attrNameLst>
                                      </p:cBhvr>
                                      <p:to>
                                        <p:strVal val="visible"/>
                                      </p:to>
                                    </p:set>
                                    <p:animEffect transition="in" filter="wipe(left)">
                                      <p:cBhvr>
                                        <p:cTn id="37" dur="500"/>
                                        <p:tgtEl>
                                          <p:spTgt spid="3737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73775"/>
                                        </p:tgtEl>
                                        <p:attrNameLst>
                                          <p:attrName>style.visibility</p:attrName>
                                        </p:attrNameLst>
                                      </p:cBhvr>
                                      <p:to>
                                        <p:strVal val="visible"/>
                                      </p:to>
                                    </p:set>
                                    <p:animEffect transition="in" filter="wipe(left)">
                                      <p:cBhvr>
                                        <p:cTn id="42" dur="500"/>
                                        <p:tgtEl>
                                          <p:spTgt spid="3737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73777"/>
                                        </p:tgtEl>
                                        <p:attrNameLst>
                                          <p:attrName>style.visibility</p:attrName>
                                        </p:attrNameLst>
                                      </p:cBhvr>
                                      <p:to>
                                        <p:strVal val="visible"/>
                                      </p:to>
                                    </p:set>
                                    <p:animEffect transition="in" filter="wipe(left)">
                                      <p:cBhvr>
                                        <p:cTn id="47" dur="500"/>
                                        <p:tgtEl>
                                          <p:spTgt spid="37377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73767"/>
                                        </p:tgtEl>
                                        <p:attrNameLst>
                                          <p:attrName>style.visibility</p:attrName>
                                        </p:attrNameLst>
                                      </p:cBhvr>
                                      <p:to>
                                        <p:strVal val="visible"/>
                                      </p:to>
                                    </p:set>
                                    <p:animEffect transition="in" filter="wipe(left)">
                                      <p:cBhvr>
                                        <p:cTn id="52" dur="500"/>
                                        <p:tgtEl>
                                          <p:spTgt spid="37376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73780"/>
                                        </p:tgtEl>
                                        <p:attrNameLst>
                                          <p:attrName>style.visibility</p:attrName>
                                        </p:attrNameLst>
                                      </p:cBhvr>
                                      <p:to>
                                        <p:strVal val="visible"/>
                                      </p:to>
                                    </p:set>
                                    <p:animEffect transition="in" filter="wipe(left)">
                                      <p:cBhvr>
                                        <p:cTn id="57" dur="500"/>
                                        <p:tgtEl>
                                          <p:spTgt spid="37378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73781"/>
                                        </p:tgtEl>
                                        <p:attrNameLst>
                                          <p:attrName>style.visibility</p:attrName>
                                        </p:attrNameLst>
                                      </p:cBhvr>
                                      <p:to>
                                        <p:strVal val="visible"/>
                                      </p:to>
                                    </p:set>
                                    <p:animEffect transition="in" filter="wipe(left)">
                                      <p:cBhvr>
                                        <p:cTn id="62" dur="500"/>
                                        <p:tgtEl>
                                          <p:spTgt spid="37378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73782"/>
                                        </p:tgtEl>
                                        <p:attrNameLst>
                                          <p:attrName>style.visibility</p:attrName>
                                        </p:attrNameLst>
                                      </p:cBhvr>
                                      <p:to>
                                        <p:strVal val="visible"/>
                                      </p:to>
                                    </p:set>
                                    <p:animEffect transition="in" filter="wipe(left)">
                                      <p:cBhvr>
                                        <p:cTn id="67" dur="500"/>
                                        <p:tgtEl>
                                          <p:spTgt spid="37378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73778"/>
                                        </p:tgtEl>
                                        <p:attrNameLst>
                                          <p:attrName>style.visibility</p:attrName>
                                        </p:attrNameLst>
                                      </p:cBhvr>
                                      <p:to>
                                        <p:strVal val="visible"/>
                                      </p:to>
                                    </p:set>
                                    <p:animEffect transition="in" filter="wipe(left)">
                                      <p:cBhvr>
                                        <p:cTn id="72" dur="500"/>
                                        <p:tgtEl>
                                          <p:spTgt spid="37377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73769"/>
                                        </p:tgtEl>
                                        <p:attrNameLst>
                                          <p:attrName>style.visibility</p:attrName>
                                        </p:attrNameLst>
                                      </p:cBhvr>
                                      <p:to>
                                        <p:strVal val="visible"/>
                                      </p:to>
                                    </p:set>
                                    <p:animEffect transition="in" filter="wipe(left)">
                                      <p:cBhvr>
                                        <p:cTn id="77" dur="500"/>
                                        <p:tgtEl>
                                          <p:spTgt spid="37376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73783"/>
                                        </p:tgtEl>
                                        <p:attrNameLst>
                                          <p:attrName>style.visibility</p:attrName>
                                        </p:attrNameLst>
                                      </p:cBhvr>
                                      <p:to>
                                        <p:strVal val="visible"/>
                                      </p:to>
                                    </p:set>
                                    <p:animEffect transition="in" filter="wipe(left)">
                                      <p:cBhvr>
                                        <p:cTn id="82" dur="500"/>
                                        <p:tgtEl>
                                          <p:spTgt spid="37378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73784"/>
                                        </p:tgtEl>
                                        <p:attrNameLst>
                                          <p:attrName>style.visibility</p:attrName>
                                        </p:attrNameLst>
                                      </p:cBhvr>
                                      <p:to>
                                        <p:strVal val="visible"/>
                                      </p:to>
                                    </p:set>
                                    <p:animEffect transition="in" filter="wipe(left)">
                                      <p:cBhvr>
                                        <p:cTn id="87" dur="500"/>
                                        <p:tgtEl>
                                          <p:spTgt spid="37378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73785"/>
                                        </p:tgtEl>
                                        <p:attrNameLst>
                                          <p:attrName>style.visibility</p:attrName>
                                        </p:attrNameLst>
                                      </p:cBhvr>
                                      <p:to>
                                        <p:strVal val="visible"/>
                                      </p:to>
                                    </p:set>
                                    <p:animEffect transition="in" filter="wipe(left)">
                                      <p:cBhvr>
                                        <p:cTn id="92" dur="500"/>
                                        <p:tgtEl>
                                          <p:spTgt spid="37378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373779"/>
                                        </p:tgtEl>
                                        <p:attrNameLst>
                                          <p:attrName>style.visibility</p:attrName>
                                        </p:attrNameLst>
                                      </p:cBhvr>
                                      <p:to>
                                        <p:strVal val="visible"/>
                                      </p:to>
                                    </p:set>
                                    <p:animEffect transition="in" filter="wipe(left)">
                                      <p:cBhvr>
                                        <p:cTn id="97" dur="500"/>
                                        <p:tgtEl>
                                          <p:spTgt spid="37377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73770"/>
                                        </p:tgtEl>
                                        <p:attrNameLst>
                                          <p:attrName>style.visibility</p:attrName>
                                        </p:attrNameLst>
                                      </p:cBhvr>
                                      <p:to>
                                        <p:strVal val="visible"/>
                                      </p:to>
                                    </p:set>
                                    <p:animEffect transition="in" filter="wipe(left)">
                                      <p:cBhvr>
                                        <p:cTn id="102" dur="500"/>
                                        <p:tgtEl>
                                          <p:spTgt spid="37377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373771"/>
                                        </p:tgtEl>
                                        <p:attrNameLst>
                                          <p:attrName>style.visibility</p:attrName>
                                        </p:attrNameLst>
                                      </p:cBhvr>
                                      <p:to>
                                        <p:strVal val="visible"/>
                                      </p:to>
                                    </p:set>
                                    <p:animEffect transition="in" filter="wipe(left)">
                                      <p:cBhvr>
                                        <p:cTn id="107" dur="500"/>
                                        <p:tgtEl>
                                          <p:spTgt spid="37377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373772"/>
                                        </p:tgtEl>
                                        <p:attrNameLst>
                                          <p:attrName>style.visibility</p:attrName>
                                        </p:attrNameLst>
                                      </p:cBhvr>
                                      <p:to>
                                        <p:strVal val="visible"/>
                                      </p:to>
                                    </p:set>
                                    <p:animEffect transition="in" filter="wipe(left)">
                                      <p:cBhvr>
                                        <p:cTn id="112" dur="500"/>
                                        <p:tgtEl>
                                          <p:spTgt spid="37377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373773"/>
                                        </p:tgtEl>
                                        <p:attrNameLst>
                                          <p:attrName>style.visibility</p:attrName>
                                        </p:attrNameLst>
                                      </p:cBhvr>
                                      <p:to>
                                        <p:strVal val="visible"/>
                                      </p:to>
                                    </p:set>
                                    <p:animEffect transition="in" filter="wipe(left)">
                                      <p:cBhvr>
                                        <p:cTn id="117" dur="500"/>
                                        <p:tgtEl>
                                          <p:spTgt spid="373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animBg="1" autoUpdateAnimBg="0"/>
      <p:bldP spid="373765" grpId="0" animBg="1" autoUpdateAnimBg="0"/>
      <p:bldP spid="373766" grpId="0" animBg="1" autoUpdateAnimBg="0"/>
      <p:bldP spid="373776" grpId="0" animBg="1" autoUpdateAnimBg="0"/>
      <p:bldP spid="373777" grpId="0" animBg="1" autoUpdateAnimBg="0"/>
      <p:bldP spid="373778" grpId="0" animBg="1" autoUpdateAnimBg="0"/>
      <p:bldP spid="373779" grpId="0" animBg="1"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Date Placeholder 4"/>
          <p:cNvSpPr>
            <a:spLocks noGrp="1"/>
          </p:cNvSpPr>
          <p:nvPr>
            <p:ph type="dt" sz="quarter" idx="10"/>
          </p:nvPr>
        </p:nvSpPr>
        <p:spPr>
          <a:noFill/>
        </p:spPr>
        <p:txBody>
          <a:bodyPr/>
          <a:lstStyle/>
          <a:p>
            <a:r>
              <a:rPr lang="en-US" smtClean="0"/>
              <a:t>Wednesday, June 29, 2011</a:t>
            </a:r>
          </a:p>
        </p:txBody>
      </p:sp>
      <p:sp>
        <p:nvSpPr>
          <p:cNvPr id="21509" name="Slide Number Placeholder 6"/>
          <p:cNvSpPr>
            <a:spLocks noGrp="1"/>
          </p:cNvSpPr>
          <p:nvPr>
            <p:ph type="sldNum" sz="quarter" idx="12"/>
          </p:nvPr>
        </p:nvSpPr>
        <p:spPr>
          <a:noFill/>
        </p:spPr>
        <p:txBody>
          <a:bodyPr/>
          <a:lstStyle/>
          <a:p>
            <a:fld id="{E34E773F-D092-6C4D-8EFB-7765E82DFB82}" type="slidenum">
              <a:rPr lang="en-US" smtClean="0"/>
              <a:pPr/>
              <a:t>2</a:t>
            </a:fld>
            <a:endParaRPr lang="en-US" smtClean="0"/>
          </a:p>
        </p:txBody>
      </p:sp>
      <p:sp>
        <p:nvSpPr>
          <p:cNvPr id="21510" name="Rectangle 2"/>
          <p:cNvSpPr>
            <a:spLocks noGrp="1" noChangeArrowheads="1"/>
          </p:cNvSpPr>
          <p:nvPr>
            <p:ph type="title"/>
          </p:nvPr>
        </p:nvSpPr>
        <p:spPr>
          <a:xfrm>
            <a:off x="685800" y="-76200"/>
            <a:ext cx="7772400" cy="914400"/>
          </a:xfrm>
        </p:spPr>
        <p:txBody>
          <a:bodyPr/>
          <a:lstStyle/>
          <a:p>
            <a:r>
              <a:rPr lang="en-US" dirty="0" smtClean="0"/>
              <a:t>Announcements</a:t>
            </a:r>
            <a:endParaRPr lang="en-US" dirty="0"/>
          </a:p>
        </p:txBody>
      </p:sp>
      <p:sp>
        <p:nvSpPr>
          <p:cNvPr id="92163" name="Rectangle 3"/>
          <p:cNvSpPr>
            <a:spLocks noGrp="1" noChangeArrowheads="1"/>
          </p:cNvSpPr>
          <p:nvPr>
            <p:ph type="body" sz="half" idx="1"/>
          </p:nvPr>
        </p:nvSpPr>
        <p:spPr>
          <a:xfrm>
            <a:off x="457200" y="609600"/>
            <a:ext cx="8382000" cy="5791200"/>
          </a:xfrm>
        </p:spPr>
        <p:txBody>
          <a:bodyPr/>
          <a:lstStyle/>
          <a:p>
            <a:pPr>
              <a:lnSpc>
                <a:spcPct val="90000"/>
              </a:lnSpc>
            </a:pPr>
            <a:r>
              <a:rPr lang="en-US" dirty="0" smtClean="0"/>
              <a:t>Planetarium Show extra credit</a:t>
            </a:r>
          </a:p>
          <a:p>
            <a:pPr lvl="1">
              <a:lnSpc>
                <a:spcPct val="90000"/>
              </a:lnSpc>
            </a:pPr>
            <a:r>
              <a:rPr lang="en-US" dirty="0" smtClean="0"/>
              <a:t>Must obtain the signature of the “Star Instructor” AFTER watching the show on the ticket stub</a:t>
            </a:r>
          </a:p>
          <a:p>
            <a:pPr lvl="1">
              <a:lnSpc>
                <a:spcPct val="90000"/>
              </a:lnSpc>
            </a:pPr>
            <a:r>
              <a:rPr lang="en-US" dirty="0" smtClean="0"/>
              <a:t>Tape one side of the ticket stubs on a sheet of paper with your name on it</a:t>
            </a:r>
          </a:p>
          <a:p>
            <a:pPr lvl="1">
              <a:lnSpc>
                <a:spcPct val="90000"/>
              </a:lnSpc>
            </a:pPr>
            <a:r>
              <a:rPr lang="en-US" dirty="0" smtClean="0"/>
              <a:t>Submit it on the last class Thursday, July 7</a:t>
            </a:r>
          </a:p>
          <a:p>
            <a:pPr lvl="2">
              <a:lnSpc>
                <a:spcPct val="90000"/>
              </a:lnSpc>
            </a:pPr>
            <a:r>
              <a:rPr lang="en-US" dirty="0" smtClean="0"/>
              <a:t>Late submissions will not be accepted!!!</a:t>
            </a:r>
          </a:p>
          <a:p>
            <a:pPr lvl="1">
              <a:lnSpc>
                <a:spcPct val="90000"/>
              </a:lnSpc>
              <a:buNone/>
            </a:pPr>
            <a:endParaRPr lang="en-US" dirty="0"/>
          </a:p>
        </p:txBody>
      </p:sp>
      <p:sp>
        <p:nvSpPr>
          <p:cNvPr id="21512" name="Footer Placeholder 7"/>
          <p:cNvSpPr>
            <a:spLocks noGrp="1"/>
          </p:cNvSpPr>
          <p:nvPr>
            <p:ph type="ftr" sz="quarter" idx="11"/>
          </p:nvPr>
        </p:nvSpPr>
        <p:spPr>
          <a:noFill/>
        </p:spPr>
        <p:txBody>
          <a:bodyPr/>
          <a:lstStyle/>
          <a:p>
            <a:r>
              <a:rPr lang="en-US" smtClean="0"/>
              <a:t>PHYS 1443-001, Summer 2011 Dr. Jaehoon Yu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wipe(left)">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wipe(left)">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wipe(left)">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wipe(left)">
                                      <p:cBhvr>
                                        <p:cTn id="22" dur="500"/>
                                        <p:tgtEl>
                                          <p:spTgt spid="92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wipe(left)">
                                      <p:cBhvr>
                                        <p:cTn id="27" dur="500"/>
                                        <p:tgtEl>
                                          <p:spTgt spid="92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smtClean="0"/>
              <a:t>Tuesday, June 28, 2011</a:t>
            </a:r>
            <a:endParaRPr lang="en-US" altLang="ko-KR" smtClean="0">
              <a:ea typeface="굴림" charset="-127"/>
              <a:cs typeface="굴림" charset="-127"/>
            </a:endParaRPr>
          </a:p>
        </p:txBody>
      </p:sp>
      <p:sp>
        <p:nvSpPr>
          <p:cNvPr id="21507" name="Footer Placeholder 4"/>
          <p:cNvSpPr>
            <a:spLocks noGrp="1"/>
          </p:cNvSpPr>
          <p:nvPr>
            <p:ph type="ftr" sz="quarter" idx="11"/>
          </p:nvPr>
        </p:nvSpPr>
        <p:spPr>
          <a:noFill/>
        </p:spPr>
        <p:txBody>
          <a:bodyPr/>
          <a:lstStyle/>
          <a:p>
            <a:r>
              <a:rPr lang="en-US" smtClean="0"/>
              <a:t>PHYS 1443-001, Summer 2011 Dr. Jaehoon Yu</a:t>
            </a:r>
          </a:p>
        </p:txBody>
      </p:sp>
      <p:sp>
        <p:nvSpPr>
          <p:cNvPr id="21508" name="Slide Number Placeholder 5"/>
          <p:cNvSpPr>
            <a:spLocks noGrp="1"/>
          </p:cNvSpPr>
          <p:nvPr>
            <p:ph type="sldNum" sz="quarter" idx="12"/>
          </p:nvPr>
        </p:nvSpPr>
        <p:spPr>
          <a:noFill/>
        </p:spPr>
        <p:txBody>
          <a:bodyPr/>
          <a:lstStyle/>
          <a:p>
            <a:fld id="{7AF319C4-F8E2-B442-A4C3-363C524F0D14}" type="slidenum">
              <a:rPr lang="en-US"/>
              <a:pPr/>
              <a:t>3</a:t>
            </a:fld>
            <a:endParaRPr lang="en-US"/>
          </a:p>
        </p:txBody>
      </p:sp>
      <p:sp>
        <p:nvSpPr>
          <p:cNvPr id="21509" name="Rectangle 2"/>
          <p:cNvSpPr>
            <a:spLocks noGrp="1" noChangeArrowheads="1"/>
          </p:cNvSpPr>
          <p:nvPr>
            <p:ph type="title"/>
          </p:nvPr>
        </p:nvSpPr>
        <p:spPr>
          <a:xfrm>
            <a:off x="762000" y="152400"/>
            <a:ext cx="7772400" cy="685800"/>
          </a:xfrm>
        </p:spPr>
        <p:txBody>
          <a:bodyPr/>
          <a:lstStyle/>
          <a:p>
            <a:r>
              <a:rPr lang="en-US" altLang="ko-KR" sz="4000" dirty="0" smtClean="0">
                <a:ea typeface="굴림" charset="-127"/>
                <a:cs typeface="굴림" charset="-127"/>
              </a:rPr>
              <a:t>Extra-Credit Special Project</a:t>
            </a:r>
            <a:endParaRPr lang="en-US" sz="4000" dirty="0" smtClean="0"/>
          </a:p>
        </p:txBody>
      </p:sp>
      <p:sp>
        <p:nvSpPr>
          <p:cNvPr id="711683" name="Rectangle 3"/>
          <p:cNvSpPr>
            <a:spLocks noGrp="1" noChangeArrowheads="1"/>
          </p:cNvSpPr>
          <p:nvPr>
            <p:ph type="body" idx="1"/>
          </p:nvPr>
        </p:nvSpPr>
        <p:spPr>
          <a:xfrm>
            <a:off x="304800" y="838200"/>
            <a:ext cx="8534400" cy="5181600"/>
          </a:xfrm>
        </p:spPr>
        <p:txBody>
          <a:bodyPr/>
          <a:lstStyle/>
          <a:p>
            <a:pPr algn="just"/>
            <a:r>
              <a:rPr lang="en-US" altLang="ko-KR" sz="2800" dirty="0">
                <a:ea typeface="굴림" charset="-127"/>
                <a:cs typeface="굴림" charset="-127"/>
              </a:rPr>
              <a:t>Derive the formula for the final velocity of two objects which underwent an elastic collision as a function of known quantities m</a:t>
            </a:r>
            <a:r>
              <a:rPr lang="en-US" altLang="ko-KR" sz="2800" baseline="-25000" dirty="0">
                <a:ea typeface="굴림" charset="-127"/>
                <a:cs typeface="굴림" charset="-127"/>
              </a:rPr>
              <a:t>1</a:t>
            </a:r>
            <a:r>
              <a:rPr lang="en-US" altLang="ko-KR" sz="2800" dirty="0">
                <a:ea typeface="굴림" charset="-127"/>
                <a:cs typeface="굴림" charset="-127"/>
              </a:rPr>
              <a:t>, m</a:t>
            </a:r>
            <a:r>
              <a:rPr lang="en-US" altLang="ko-KR" sz="2800" baseline="-25000" dirty="0">
                <a:ea typeface="굴림" charset="-127"/>
                <a:cs typeface="굴림" charset="-127"/>
              </a:rPr>
              <a:t>2</a:t>
            </a:r>
            <a:r>
              <a:rPr lang="en-US" altLang="ko-KR" sz="2800" dirty="0">
                <a:ea typeface="굴림" charset="-127"/>
                <a:cs typeface="굴림" charset="-127"/>
              </a:rPr>
              <a:t>, v</a:t>
            </a:r>
            <a:r>
              <a:rPr lang="en-US" altLang="ko-KR" sz="2800" baseline="-25000" dirty="0">
                <a:ea typeface="굴림" charset="-127"/>
                <a:cs typeface="굴림" charset="-127"/>
              </a:rPr>
              <a:t>01</a:t>
            </a:r>
            <a:r>
              <a:rPr lang="en-US" altLang="ko-KR" sz="2800" dirty="0">
                <a:ea typeface="굴림" charset="-127"/>
                <a:cs typeface="굴림" charset="-127"/>
              </a:rPr>
              <a:t> and v</a:t>
            </a:r>
            <a:r>
              <a:rPr lang="en-US" altLang="ko-KR" sz="2800" baseline="-25000" dirty="0">
                <a:ea typeface="굴림" charset="-127"/>
                <a:cs typeface="굴림" charset="-127"/>
              </a:rPr>
              <a:t>02</a:t>
            </a:r>
            <a:r>
              <a:rPr lang="en-US" altLang="ko-KR" sz="2800" dirty="0">
                <a:ea typeface="굴림" charset="-127"/>
                <a:cs typeface="굴림" charset="-127"/>
              </a:rPr>
              <a:t> in page</a:t>
            </a:r>
            <a:r>
              <a:rPr lang="en-US" altLang="ko-KR" sz="2800" dirty="0" smtClean="0">
                <a:ea typeface="굴림" charset="-127"/>
                <a:cs typeface="굴림" charset="-127"/>
              </a:rPr>
              <a:t> 8 of </a:t>
            </a:r>
            <a:r>
              <a:rPr lang="en-US" altLang="ko-KR" sz="2800" dirty="0">
                <a:ea typeface="굴림" charset="-127"/>
                <a:cs typeface="굴림" charset="-127"/>
              </a:rPr>
              <a:t>lecture note</a:t>
            </a:r>
            <a:r>
              <a:rPr lang="en-US" altLang="ko-KR" sz="2800" dirty="0" smtClean="0">
                <a:ea typeface="굴림" charset="-127"/>
                <a:cs typeface="굴림" charset="-127"/>
              </a:rPr>
              <a:t> on Tuesday, June 28, in </a:t>
            </a:r>
            <a:r>
              <a:rPr lang="en-US" altLang="ko-KR" sz="2800" dirty="0">
                <a:ea typeface="굴림" charset="-127"/>
                <a:cs typeface="굴림" charset="-127"/>
              </a:rPr>
              <a:t>a far greater detail than</a:t>
            </a:r>
            <a:r>
              <a:rPr lang="en-US" altLang="ko-KR" sz="2800" dirty="0" smtClean="0">
                <a:ea typeface="굴림" charset="-127"/>
                <a:cs typeface="굴림" charset="-127"/>
              </a:rPr>
              <a:t> in the </a:t>
            </a:r>
            <a:r>
              <a:rPr lang="en-US" altLang="ko-KR" sz="2800" dirty="0">
                <a:ea typeface="굴림" charset="-127"/>
                <a:cs typeface="굴림" charset="-127"/>
              </a:rPr>
              <a:t>note.</a:t>
            </a:r>
          </a:p>
          <a:p>
            <a:pPr lvl="1" algn="just"/>
            <a:r>
              <a:rPr lang="en-US" altLang="ko-KR" sz="2400" dirty="0">
                <a:ea typeface="굴림" charset="-127"/>
                <a:cs typeface="굴림" charset="-127"/>
              </a:rPr>
              <a:t>20 points extra credit</a:t>
            </a:r>
          </a:p>
          <a:p>
            <a:pPr algn="just"/>
            <a:r>
              <a:rPr lang="en-US" altLang="ko-KR" sz="2800" dirty="0">
                <a:ea typeface="굴림" charset="-127"/>
                <a:cs typeface="굴림" charset="-127"/>
              </a:rPr>
              <a:t>Show mathematically what happens to the final velocities if m</a:t>
            </a:r>
            <a:r>
              <a:rPr lang="en-US" altLang="ko-KR" sz="2800" baseline="-25000" dirty="0">
                <a:ea typeface="굴림" charset="-127"/>
                <a:cs typeface="굴림" charset="-127"/>
              </a:rPr>
              <a:t>1</a:t>
            </a:r>
            <a:r>
              <a:rPr lang="en-US" altLang="ko-KR" sz="2800" dirty="0">
                <a:ea typeface="굴림" charset="-127"/>
                <a:cs typeface="굴림" charset="-127"/>
              </a:rPr>
              <a:t>=m</a:t>
            </a:r>
            <a:r>
              <a:rPr lang="en-US" altLang="ko-KR" sz="2800" baseline="-25000" dirty="0">
                <a:ea typeface="굴림" charset="-127"/>
                <a:cs typeface="굴림" charset="-127"/>
              </a:rPr>
              <a:t>2</a:t>
            </a:r>
            <a:r>
              <a:rPr lang="en-US" altLang="ko-KR" sz="2800" dirty="0">
                <a:ea typeface="굴림" charset="-127"/>
                <a:cs typeface="굴림" charset="-127"/>
              </a:rPr>
              <a:t> and</a:t>
            </a:r>
            <a:r>
              <a:rPr lang="en-US" altLang="ko-KR" sz="2800" dirty="0" smtClean="0">
                <a:ea typeface="굴림" charset="-127"/>
                <a:cs typeface="굴림" charset="-127"/>
              </a:rPr>
              <a:t> explain in detail </a:t>
            </a:r>
            <a:r>
              <a:rPr lang="en-US" altLang="ko-KR" sz="2800" dirty="0">
                <a:ea typeface="굴림" charset="-127"/>
                <a:cs typeface="굴림" charset="-127"/>
              </a:rPr>
              <a:t>in words the resulting motion.</a:t>
            </a:r>
          </a:p>
          <a:p>
            <a:pPr lvl="1" algn="just"/>
            <a:r>
              <a:rPr lang="en-US" altLang="ko-KR" sz="2400" dirty="0">
                <a:ea typeface="굴림" charset="-127"/>
                <a:cs typeface="굴림" charset="-127"/>
              </a:rPr>
              <a:t>5 point extra credit</a:t>
            </a:r>
            <a:endParaRPr lang="en-US" altLang="ko-KR" sz="2400" dirty="0" smtClean="0">
              <a:ea typeface="굴림" charset="-127"/>
              <a:cs typeface="굴림" charset="-127"/>
            </a:endParaRPr>
          </a:p>
          <a:p>
            <a:pPr algn="just"/>
            <a:r>
              <a:rPr lang="en-US" altLang="ko-KR" sz="2800" dirty="0" smtClean="0">
                <a:ea typeface="굴림" charset="-127"/>
                <a:cs typeface="굴림" charset="-127"/>
              </a:rPr>
              <a:t>NO Credit will be given if the process is too close to the note!</a:t>
            </a:r>
          </a:p>
          <a:p>
            <a:pPr algn="just"/>
            <a:r>
              <a:rPr lang="en-US" altLang="ko-KR" sz="2800" dirty="0" smtClean="0">
                <a:ea typeface="굴림" charset="-127"/>
                <a:cs typeface="굴림" charset="-127"/>
              </a:rPr>
              <a:t>Due</a:t>
            </a:r>
            <a:r>
              <a:rPr lang="en-US" altLang="ko-KR" sz="2800" dirty="0">
                <a:ea typeface="굴림" charset="-127"/>
                <a:cs typeface="굴림" charset="-127"/>
              </a:rPr>
              <a:t>: Start of the class</a:t>
            </a:r>
            <a:r>
              <a:rPr lang="en-US" altLang="ko-KR" sz="2800" dirty="0" smtClean="0">
                <a:ea typeface="굴림" charset="-127"/>
                <a:cs typeface="굴림" charset="-127"/>
              </a:rPr>
              <a:t> Tuesday</a:t>
            </a:r>
            <a:r>
              <a:rPr lang="en-US" altLang="ko-KR" sz="2800" dirty="0">
                <a:ea typeface="굴림" charset="-127"/>
                <a:cs typeface="굴림" charset="-127"/>
              </a:rPr>
              <a:t>,</a:t>
            </a:r>
            <a:r>
              <a:rPr lang="en-US" altLang="ko-KR" sz="2800" dirty="0" smtClean="0">
                <a:ea typeface="굴림" charset="-127"/>
                <a:cs typeface="굴림" charset="-127"/>
              </a:rPr>
              <a:t> July 5 </a:t>
            </a:r>
            <a:endParaRPr lang="en-US" altLang="ko-KR" sz="2800" dirty="0">
              <a:ea typeface="굴림" charset="-127"/>
              <a:cs typeface="굴림"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11683">
                                            <p:txEl>
                                              <p:pRg st="0" end="0"/>
                                            </p:txEl>
                                          </p:spTgt>
                                        </p:tgtEl>
                                        <p:attrNameLst>
                                          <p:attrName>style.visibility</p:attrName>
                                        </p:attrNameLst>
                                      </p:cBhvr>
                                      <p:to>
                                        <p:strVal val="visible"/>
                                      </p:to>
                                    </p:set>
                                    <p:animEffect transition="in" filter="wipe(left)">
                                      <p:cBhvr>
                                        <p:cTn id="7" dur="500"/>
                                        <p:tgtEl>
                                          <p:spTgt spid="71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11683">
                                            <p:txEl>
                                              <p:pRg st="1" end="1"/>
                                            </p:txEl>
                                          </p:spTgt>
                                        </p:tgtEl>
                                        <p:attrNameLst>
                                          <p:attrName>style.visibility</p:attrName>
                                        </p:attrNameLst>
                                      </p:cBhvr>
                                      <p:to>
                                        <p:strVal val="visible"/>
                                      </p:to>
                                    </p:set>
                                    <p:animEffect transition="in" filter="wipe(left)">
                                      <p:cBhvr>
                                        <p:cTn id="12" dur="500"/>
                                        <p:tgtEl>
                                          <p:spTgt spid="71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11683">
                                            <p:txEl>
                                              <p:pRg st="2" end="2"/>
                                            </p:txEl>
                                          </p:spTgt>
                                        </p:tgtEl>
                                        <p:attrNameLst>
                                          <p:attrName>style.visibility</p:attrName>
                                        </p:attrNameLst>
                                      </p:cBhvr>
                                      <p:to>
                                        <p:strVal val="visible"/>
                                      </p:to>
                                    </p:set>
                                    <p:animEffect transition="in" filter="wipe(left)">
                                      <p:cBhvr>
                                        <p:cTn id="17" dur="500"/>
                                        <p:tgtEl>
                                          <p:spTgt spid="711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11683">
                                            <p:txEl>
                                              <p:pRg st="3" end="3"/>
                                            </p:txEl>
                                          </p:spTgt>
                                        </p:tgtEl>
                                        <p:attrNameLst>
                                          <p:attrName>style.visibility</p:attrName>
                                        </p:attrNameLst>
                                      </p:cBhvr>
                                      <p:to>
                                        <p:strVal val="visible"/>
                                      </p:to>
                                    </p:set>
                                    <p:animEffect transition="in" filter="wipe(left)">
                                      <p:cBhvr>
                                        <p:cTn id="22" dur="500"/>
                                        <p:tgtEl>
                                          <p:spTgt spid="7116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11683">
                                            <p:txEl>
                                              <p:pRg st="4" end="4"/>
                                            </p:txEl>
                                          </p:spTgt>
                                        </p:tgtEl>
                                        <p:attrNameLst>
                                          <p:attrName>style.visibility</p:attrName>
                                        </p:attrNameLst>
                                      </p:cBhvr>
                                      <p:to>
                                        <p:strVal val="visible"/>
                                      </p:to>
                                    </p:set>
                                    <p:animEffect transition="in" filter="wipe(left)">
                                      <p:cBhvr>
                                        <p:cTn id="27" dur="500"/>
                                        <p:tgtEl>
                                          <p:spTgt spid="7116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11683">
                                            <p:txEl>
                                              <p:pRg st="5" end="5"/>
                                            </p:txEl>
                                          </p:spTgt>
                                        </p:tgtEl>
                                        <p:attrNameLst>
                                          <p:attrName>style.visibility</p:attrName>
                                        </p:attrNameLst>
                                      </p:cBhvr>
                                      <p:to>
                                        <p:strVal val="visible"/>
                                      </p:to>
                                    </p:set>
                                    <p:animEffect transition="in" filter="wipe(left)">
                                      <p:cBhvr>
                                        <p:cTn id="32" dur="500"/>
                                        <p:tgtEl>
                                          <p:spTgt spid="71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609600"/>
          </a:xfrm>
        </p:spPr>
        <p:txBody>
          <a:bodyPr/>
          <a:lstStyle/>
          <a:p>
            <a:r>
              <a:rPr lang="en-US" sz="4000" smtClean="0"/>
              <a:t>Extra Credit: Two Dimensional Collisions</a:t>
            </a:r>
            <a:endParaRPr lang="en-US" smtClean="0"/>
          </a:p>
        </p:txBody>
      </p:sp>
      <p:sp>
        <p:nvSpPr>
          <p:cNvPr id="359427" name="Text Box 3"/>
          <p:cNvSpPr txBox="1">
            <a:spLocks noChangeArrowheads="1"/>
          </p:cNvSpPr>
          <p:nvPr/>
        </p:nvSpPr>
        <p:spPr bwMode="auto">
          <a:xfrm>
            <a:off x="609600" y="1066800"/>
            <a:ext cx="8001000" cy="41433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lgn="just">
              <a:spcBef>
                <a:spcPct val="20000"/>
              </a:spcBef>
              <a:buFont typeface="Arial" charset="0"/>
              <a:buChar char="•"/>
            </a:pPr>
            <a:r>
              <a:rPr lang="en-US" sz="2800" dirty="0">
                <a:solidFill>
                  <a:srgbClr val="800000"/>
                </a:solidFill>
                <a:latin typeface="Arial Narrow" charset="0"/>
              </a:rPr>
              <a:t>Proton #1 with a speed</a:t>
            </a:r>
            <a:r>
              <a:rPr lang="en-US" sz="2800" dirty="0" smtClean="0">
                <a:solidFill>
                  <a:srgbClr val="800000"/>
                </a:solidFill>
                <a:latin typeface="Arial Narrow" charset="0"/>
              </a:rPr>
              <a:t> 5.0x10</a:t>
            </a:r>
            <a:r>
              <a:rPr lang="en-US" sz="2800" baseline="30000" dirty="0" smtClean="0">
                <a:solidFill>
                  <a:srgbClr val="800000"/>
                </a:solidFill>
                <a:latin typeface="Arial Narrow" charset="0"/>
              </a:rPr>
              <a:t>6</a:t>
            </a:r>
            <a:r>
              <a:rPr lang="en-US" sz="2800" dirty="0" smtClean="0">
                <a:solidFill>
                  <a:srgbClr val="800000"/>
                </a:solidFill>
                <a:latin typeface="Arial Narrow" charset="0"/>
              </a:rPr>
              <a:t> </a:t>
            </a:r>
            <a:r>
              <a:rPr lang="en-US" sz="2800" dirty="0" err="1">
                <a:solidFill>
                  <a:srgbClr val="800000"/>
                </a:solidFill>
                <a:latin typeface="Arial Narrow" charset="0"/>
              </a:rPr>
              <a:t>m/s</a:t>
            </a:r>
            <a:r>
              <a:rPr lang="en-US" sz="2800" dirty="0">
                <a:solidFill>
                  <a:srgbClr val="800000"/>
                </a:solidFill>
                <a:latin typeface="Arial Narrow" charset="0"/>
              </a:rPr>
              <a:t> collides elastically with proton #2 initially at rest.  After the collision, proton #1 moves at an angle of 37</a:t>
            </a:r>
            <a:r>
              <a:rPr lang="en-US" sz="2800" baseline="30000" dirty="0">
                <a:solidFill>
                  <a:srgbClr val="800000"/>
                </a:solidFill>
                <a:latin typeface="Arial Narrow" charset="0"/>
              </a:rPr>
              <a:t>o</a:t>
            </a:r>
            <a:r>
              <a:rPr lang="en-US" sz="2800" dirty="0">
                <a:solidFill>
                  <a:srgbClr val="800000"/>
                </a:solidFill>
                <a:latin typeface="Arial Narrow" charset="0"/>
              </a:rPr>
              <a:t> to the horizontal axis and proton #2 deflects at an angle</a:t>
            </a:r>
            <a:r>
              <a:rPr lang="en-US" sz="2800" dirty="0" smtClean="0">
                <a:solidFill>
                  <a:srgbClr val="800000"/>
                </a:solidFill>
                <a:latin typeface="Arial Narrow" charset="0"/>
              </a:rPr>
              <a:t> </a:t>
            </a:r>
            <a:r>
              <a:rPr lang="en-US" sz="2800" dirty="0" err="1" smtClean="0">
                <a:solidFill>
                  <a:srgbClr val="800000"/>
                </a:solidFill>
                <a:latin typeface="Symbol" charset="2"/>
              </a:rPr>
              <a:t>φ</a:t>
            </a:r>
            <a:r>
              <a:rPr lang="en-US" sz="2800" dirty="0" smtClean="0">
                <a:solidFill>
                  <a:srgbClr val="800000"/>
                </a:solidFill>
                <a:latin typeface="Arial Narrow" charset="0"/>
              </a:rPr>
              <a:t> </a:t>
            </a:r>
            <a:r>
              <a:rPr lang="en-US" sz="2800" dirty="0">
                <a:solidFill>
                  <a:srgbClr val="800000"/>
                </a:solidFill>
                <a:latin typeface="Arial Narrow" charset="0"/>
              </a:rPr>
              <a:t>to the same axis.  Find the final speeds of the two protons and the scattering angle of proton #2,</a:t>
            </a:r>
            <a:r>
              <a:rPr lang="en-US" sz="2800" dirty="0" smtClean="0">
                <a:solidFill>
                  <a:srgbClr val="800000"/>
                </a:solidFill>
                <a:latin typeface="Arial Narrow" charset="0"/>
              </a:rPr>
              <a:t> </a:t>
            </a:r>
            <a:r>
              <a:rPr lang="en-US" sz="2800" dirty="0" err="1" smtClean="0">
                <a:solidFill>
                  <a:srgbClr val="800000"/>
                </a:solidFill>
                <a:latin typeface="Symbol" charset="2"/>
              </a:rPr>
              <a:t>φ</a:t>
            </a:r>
            <a:r>
              <a:rPr lang="en-US" sz="2800" dirty="0" smtClean="0">
                <a:solidFill>
                  <a:srgbClr val="800000"/>
                </a:solidFill>
                <a:latin typeface="Arial Narrow" charset="0"/>
              </a:rPr>
              <a:t>.  </a:t>
            </a:r>
            <a:r>
              <a:rPr lang="en-US" sz="2800" dirty="0">
                <a:solidFill>
                  <a:srgbClr val="800000"/>
                </a:solidFill>
                <a:latin typeface="Arial Narrow" charset="0"/>
              </a:rPr>
              <a:t>This must be done in much more detail than the book or on page 13 of</a:t>
            </a:r>
            <a:r>
              <a:rPr lang="en-US" sz="2800" dirty="0" smtClean="0">
                <a:solidFill>
                  <a:srgbClr val="800000"/>
                </a:solidFill>
                <a:latin typeface="Arial Narrow" charset="0"/>
              </a:rPr>
              <a:t> lecture note on Tuesday, June 28.</a:t>
            </a:r>
          </a:p>
          <a:p>
            <a:pPr algn="just">
              <a:spcBef>
                <a:spcPct val="20000"/>
              </a:spcBef>
              <a:buFont typeface="Arial" charset="0"/>
              <a:buChar char="•"/>
            </a:pPr>
            <a:r>
              <a:rPr lang="en-US" sz="2800" dirty="0">
                <a:solidFill>
                  <a:srgbClr val="800000"/>
                </a:solidFill>
                <a:latin typeface="Arial Narrow" charset="0"/>
              </a:rPr>
              <a:t>10 points</a:t>
            </a:r>
          </a:p>
          <a:p>
            <a:pPr algn="just">
              <a:spcBef>
                <a:spcPct val="20000"/>
              </a:spcBef>
              <a:buFont typeface="Arial" charset="0"/>
              <a:buChar char="•"/>
            </a:pPr>
            <a:r>
              <a:rPr lang="en-US" sz="2800" dirty="0">
                <a:solidFill>
                  <a:srgbClr val="800000"/>
                </a:solidFill>
                <a:latin typeface="Arial Narrow" charset="0"/>
              </a:rPr>
              <a:t>Due beginning of the class</a:t>
            </a:r>
            <a:r>
              <a:rPr lang="en-US" sz="2800" dirty="0" smtClean="0">
                <a:solidFill>
                  <a:srgbClr val="800000"/>
                </a:solidFill>
                <a:latin typeface="Arial Narrow" charset="0"/>
              </a:rPr>
              <a:t> Wednesday, July 6</a:t>
            </a:r>
            <a:endParaRPr lang="en-US" sz="2800" dirty="0">
              <a:solidFill>
                <a:srgbClr val="800000"/>
              </a:solidFill>
              <a:latin typeface="Arial Narrow" charset="0"/>
            </a:endParaRPr>
          </a:p>
        </p:txBody>
      </p:sp>
      <p:sp>
        <p:nvSpPr>
          <p:cNvPr id="4" name="Date Placeholder 3"/>
          <p:cNvSpPr>
            <a:spLocks noGrp="1"/>
          </p:cNvSpPr>
          <p:nvPr>
            <p:ph type="dt" sz="half" idx="10"/>
          </p:nvPr>
        </p:nvSpPr>
        <p:spPr/>
        <p:txBody>
          <a:bodyPr/>
          <a:lstStyle/>
          <a:p>
            <a:r>
              <a:rPr lang="en-US" smtClean="0"/>
              <a:t>Tuesday, June 28, 2011</a:t>
            </a:r>
            <a:endParaRPr lang="en-US"/>
          </a:p>
        </p:txBody>
      </p:sp>
      <p:sp>
        <p:nvSpPr>
          <p:cNvPr id="5" name="Slide Number Placeholder 4"/>
          <p:cNvSpPr>
            <a:spLocks noGrp="1"/>
          </p:cNvSpPr>
          <p:nvPr>
            <p:ph type="sldNum" sz="quarter" idx="12"/>
          </p:nvPr>
        </p:nvSpPr>
        <p:spPr/>
        <p:txBody>
          <a:bodyPr/>
          <a:lstStyle/>
          <a:p>
            <a:fld id="{64988E3F-76BC-5D49-9282-EEB4A17A3DB8}"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PHYS 1443-001, Summer 2011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9427"/>
                                        </p:tgtEl>
                                        <p:attrNameLst>
                                          <p:attrName>style.visibility</p:attrName>
                                        </p:attrNameLst>
                                      </p:cBhvr>
                                      <p:to>
                                        <p:strVal val="visible"/>
                                      </p:to>
                                    </p:set>
                                    <p:animEffect transition="in" filter="wipe(left)">
                                      <p:cBhvr>
                                        <p:cTn id="7" dur="500"/>
                                        <p:tgtEl>
                                          <p:spTgt spid="359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34" name="Date Placeholder 3"/>
          <p:cNvSpPr>
            <a:spLocks noGrp="1"/>
          </p:cNvSpPr>
          <p:nvPr>
            <p:ph type="dt" sz="quarter" idx="10"/>
          </p:nvPr>
        </p:nvSpPr>
        <p:spPr>
          <a:noFill/>
        </p:spPr>
        <p:txBody>
          <a:bodyPr/>
          <a:lstStyle/>
          <a:p>
            <a:r>
              <a:rPr lang="en-US" smtClean="0"/>
              <a:t>Wednesday, June 29, 2011</a:t>
            </a:r>
          </a:p>
        </p:txBody>
      </p:sp>
      <p:sp>
        <p:nvSpPr>
          <p:cNvPr id="22535" name="Footer Placeholder 4"/>
          <p:cNvSpPr>
            <a:spLocks noGrp="1"/>
          </p:cNvSpPr>
          <p:nvPr>
            <p:ph type="ftr" sz="quarter" idx="11"/>
          </p:nvPr>
        </p:nvSpPr>
        <p:spPr>
          <a:noFill/>
        </p:spPr>
        <p:txBody>
          <a:bodyPr/>
          <a:lstStyle/>
          <a:p>
            <a:r>
              <a:rPr lang="en-US" smtClean="0"/>
              <a:t>PHYS 1443-001, Summer 2011 Dr. Jaehoon Yu</a:t>
            </a:r>
          </a:p>
        </p:txBody>
      </p:sp>
      <p:sp>
        <p:nvSpPr>
          <p:cNvPr id="22536" name="Slide Number Placeholder 5"/>
          <p:cNvSpPr>
            <a:spLocks noGrp="1"/>
          </p:cNvSpPr>
          <p:nvPr>
            <p:ph type="sldNum" sz="quarter" idx="12"/>
          </p:nvPr>
        </p:nvSpPr>
        <p:spPr>
          <a:noFill/>
        </p:spPr>
        <p:txBody>
          <a:bodyPr/>
          <a:lstStyle/>
          <a:p>
            <a:fld id="{683D7476-ED5B-5C46-A741-A80B8ED80A1A}" type="slidenum">
              <a:rPr lang="en-US"/>
              <a:pPr/>
              <a:t>5</a:t>
            </a:fld>
            <a:endParaRPr lang="en-US"/>
          </a:p>
        </p:txBody>
      </p:sp>
      <p:sp>
        <p:nvSpPr>
          <p:cNvPr id="366594" name="Text Box 2"/>
          <p:cNvSpPr txBox="1">
            <a:spLocks noChangeArrowheads="1"/>
          </p:cNvSpPr>
          <p:nvPr/>
        </p:nvSpPr>
        <p:spPr bwMode="auto">
          <a:xfrm>
            <a:off x="4572000" y="5257800"/>
            <a:ext cx="4435475" cy="1006475"/>
          </a:xfrm>
          <a:prstGeom prst="rect">
            <a:avLst/>
          </a:prstGeom>
          <a:solidFill>
            <a:srgbClr val="FFFFCC"/>
          </a:solidFill>
          <a:ln w="952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The net effect of these small gravitational forces is equivalent to a single force acting on a point (</a:t>
            </a:r>
            <a:r>
              <a:rPr lang="en-US" sz="2000">
                <a:solidFill>
                  <a:srgbClr val="FF0000"/>
                </a:solidFill>
                <a:latin typeface="Arial Narrow" charset="0"/>
              </a:rPr>
              <a:t>Center of Gravity</a:t>
            </a:r>
            <a:r>
              <a:rPr lang="en-US" sz="2000">
                <a:solidFill>
                  <a:schemeClr val="accent2"/>
                </a:solidFill>
                <a:latin typeface="Arial Narrow" charset="0"/>
              </a:rPr>
              <a:t>) with mass M.</a:t>
            </a:r>
            <a:endParaRPr lang="en-US">
              <a:latin typeface="Monotype Corsiva" charset="0"/>
            </a:endParaRPr>
          </a:p>
        </p:txBody>
      </p:sp>
      <p:sp>
        <p:nvSpPr>
          <p:cNvPr id="22538" name="Rectangle 3"/>
          <p:cNvSpPr>
            <a:spLocks noGrp="1" noChangeArrowheads="1"/>
          </p:cNvSpPr>
          <p:nvPr>
            <p:ph type="title"/>
          </p:nvPr>
        </p:nvSpPr>
        <p:spPr>
          <a:xfrm>
            <a:off x="685800" y="228600"/>
            <a:ext cx="7772400" cy="533400"/>
          </a:xfrm>
        </p:spPr>
        <p:txBody>
          <a:bodyPr/>
          <a:lstStyle/>
          <a:p>
            <a:r>
              <a:rPr lang="en-US" sz="3600"/>
              <a:t>Center of Mass and Center of Gravity</a:t>
            </a:r>
          </a:p>
        </p:txBody>
      </p:sp>
      <p:sp>
        <p:nvSpPr>
          <p:cNvPr id="366596" name="Text Box 4"/>
          <p:cNvSpPr txBox="1">
            <a:spLocks noChangeArrowheads="1"/>
          </p:cNvSpPr>
          <p:nvPr/>
        </p:nvSpPr>
        <p:spPr bwMode="auto">
          <a:xfrm>
            <a:off x="457200" y="762000"/>
            <a:ext cx="62484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dirty="0">
                <a:solidFill>
                  <a:srgbClr val="FF0000"/>
                </a:solidFill>
                <a:latin typeface="Monotype Corsiva" charset="0"/>
              </a:rPr>
              <a:t>The center of mass of any symmetric object lies on the axis of symmetry and on any plane of symmetry, if  the object’s mass is evenly distributed throughout the body.</a:t>
            </a:r>
          </a:p>
        </p:txBody>
      </p:sp>
      <p:sp>
        <p:nvSpPr>
          <p:cNvPr id="366597" name="Text Box 5"/>
          <p:cNvSpPr txBox="1">
            <a:spLocks noChangeArrowheads="1"/>
          </p:cNvSpPr>
          <p:nvPr/>
        </p:nvSpPr>
        <p:spPr bwMode="auto">
          <a:xfrm>
            <a:off x="685800" y="3733800"/>
            <a:ext cx="21336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Center of Gravity</a:t>
            </a:r>
          </a:p>
        </p:txBody>
      </p:sp>
      <p:sp>
        <p:nvSpPr>
          <p:cNvPr id="366598" name="Text Box 6"/>
          <p:cNvSpPr txBox="1">
            <a:spLocks noChangeArrowheads="1"/>
          </p:cNvSpPr>
          <p:nvPr/>
        </p:nvSpPr>
        <p:spPr bwMode="auto">
          <a:xfrm>
            <a:off x="457200" y="2184737"/>
            <a:ext cx="2819400" cy="1015663"/>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spcBef>
                <a:spcPct val="20000"/>
              </a:spcBef>
            </a:pPr>
            <a:r>
              <a:rPr lang="en-US" sz="2000" dirty="0">
                <a:solidFill>
                  <a:srgbClr val="FF0000"/>
                </a:solidFill>
                <a:latin typeface="Arial Narrow" charset="0"/>
              </a:rPr>
              <a:t>How do you think you can determine the CM of</a:t>
            </a:r>
            <a:r>
              <a:rPr lang="en-US" sz="2000" dirty="0" smtClean="0">
                <a:solidFill>
                  <a:srgbClr val="FF0000"/>
                </a:solidFill>
                <a:latin typeface="Arial Narrow" charset="0"/>
              </a:rPr>
              <a:t> an object </a:t>
            </a:r>
            <a:r>
              <a:rPr lang="en-US" sz="2000" dirty="0">
                <a:solidFill>
                  <a:srgbClr val="FF0000"/>
                </a:solidFill>
                <a:latin typeface="Arial Narrow" charset="0"/>
              </a:rPr>
              <a:t>that</a:t>
            </a:r>
            <a:r>
              <a:rPr lang="en-US" sz="2000" dirty="0" smtClean="0">
                <a:solidFill>
                  <a:srgbClr val="FF0000"/>
                </a:solidFill>
                <a:latin typeface="Arial Narrow" charset="0"/>
              </a:rPr>
              <a:t> is </a:t>
            </a:r>
            <a:r>
              <a:rPr lang="en-US" sz="2000" dirty="0">
                <a:solidFill>
                  <a:srgbClr val="FF0000"/>
                </a:solidFill>
                <a:latin typeface="Arial Narrow" charset="0"/>
              </a:rPr>
              <a:t>not symmetric?</a:t>
            </a:r>
          </a:p>
        </p:txBody>
      </p:sp>
      <p:pic>
        <p:nvPicPr>
          <p:cNvPr id="366599" name="Object 2"/>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3505200" y="4713288"/>
            <a:ext cx="384175" cy="411162"/>
          </a:xfrm>
          <a:prstGeom prst="rect">
            <a:avLst/>
          </a:prstGeom>
          <a:noFill/>
          <a:ln w="38100">
            <a:miter lim="800000"/>
            <a:headEnd/>
            <a:tailEnd/>
          </a:ln>
        </p:spPr>
      </p:pic>
      <p:grpSp>
        <p:nvGrpSpPr>
          <p:cNvPr id="2" name="Group 8"/>
          <p:cNvGrpSpPr>
            <a:grpSpLocks/>
          </p:cNvGrpSpPr>
          <p:nvPr/>
        </p:nvGrpSpPr>
        <p:grpSpPr bwMode="auto">
          <a:xfrm>
            <a:off x="962025" y="4343400"/>
            <a:ext cx="981075" cy="979488"/>
            <a:chOff x="606" y="2832"/>
            <a:chExt cx="618" cy="617"/>
          </a:xfrm>
        </p:grpSpPr>
        <p:sp>
          <p:nvSpPr>
            <p:cNvPr id="22557" name="Freeform 9"/>
            <p:cNvSpPr>
              <a:spLocks/>
            </p:cNvSpPr>
            <p:nvPr/>
          </p:nvSpPr>
          <p:spPr bwMode="auto">
            <a:xfrm>
              <a:off x="606" y="2832"/>
              <a:ext cx="594" cy="617"/>
            </a:xfrm>
            <a:custGeom>
              <a:avLst/>
              <a:gdLst>
                <a:gd name="T0" fmla="*/ 888 w 354"/>
                <a:gd name="T1" fmla="*/ 343 h 569"/>
                <a:gd name="T2" fmla="*/ 2571 w 354"/>
                <a:gd name="T3" fmla="*/ 378 h 569"/>
                <a:gd name="T4" fmla="*/ 3393 w 354"/>
                <a:gd name="T5" fmla="*/ 449 h 569"/>
                <a:gd name="T6" fmla="*/ 4398 w 354"/>
                <a:gd name="T7" fmla="*/ 768 h 569"/>
                <a:gd name="T8" fmla="*/ 5890 w 354"/>
                <a:gd name="T9" fmla="*/ 924 h 569"/>
                <a:gd name="T10" fmla="*/ 6745 w 354"/>
                <a:gd name="T11" fmla="*/ 902 h 569"/>
                <a:gd name="T12" fmla="*/ 6886 w 354"/>
                <a:gd name="T13" fmla="*/ 621 h 569"/>
                <a:gd name="T14" fmla="*/ 7742 w 354"/>
                <a:gd name="T15" fmla="*/ 440 h 569"/>
                <a:gd name="T16" fmla="*/ 7413 w 354"/>
                <a:gd name="T17" fmla="*/ 218 h 569"/>
                <a:gd name="T18" fmla="*/ 3908 w 354"/>
                <a:gd name="T19" fmla="*/ 1 h 569"/>
                <a:gd name="T20" fmla="*/ 2396 w 354"/>
                <a:gd name="T21" fmla="*/ 14 h 569"/>
                <a:gd name="T22" fmla="*/ 2047 w 354"/>
                <a:gd name="T23" fmla="*/ 86 h 569"/>
                <a:gd name="T24" fmla="*/ 389 w 354"/>
                <a:gd name="T25" fmla="*/ 292 h 569"/>
                <a:gd name="T26" fmla="*/ 37 w 354"/>
                <a:gd name="T27" fmla="*/ 331 h 569"/>
                <a:gd name="T28" fmla="*/ 888 w 354"/>
                <a:gd name="T29" fmla="*/ 343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2F1800"/>
                </a:gs>
                <a:gs pos="50000">
                  <a:srgbClr val="663300"/>
                </a:gs>
                <a:gs pos="100000">
                  <a:srgbClr val="2F1800"/>
                </a:gs>
              </a:gsLst>
              <a:lin ang="18900000" scaled="1"/>
            </a:gradFill>
            <a:ln w="9525">
              <a:noFill/>
              <a:round/>
              <a:headEnd/>
              <a:tailEnd/>
            </a:ln>
          </p:spPr>
          <p:txBody>
            <a:bodyPr>
              <a:prstTxWarp prst="textNoShape">
                <a:avLst/>
              </a:prstTxWarp>
            </a:bodyPr>
            <a:lstStyle/>
            <a:p>
              <a:endParaRPr lang="en-US"/>
            </a:p>
          </p:txBody>
        </p:sp>
        <p:grpSp>
          <p:nvGrpSpPr>
            <p:cNvPr id="3" name="Group 10"/>
            <p:cNvGrpSpPr>
              <a:grpSpLocks/>
            </p:cNvGrpSpPr>
            <p:nvPr/>
          </p:nvGrpSpPr>
          <p:grpSpPr bwMode="auto">
            <a:xfrm>
              <a:off x="864" y="2880"/>
              <a:ext cx="360" cy="213"/>
              <a:chOff x="576" y="2877"/>
              <a:chExt cx="360" cy="213"/>
            </a:xfrm>
          </p:grpSpPr>
          <p:sp>
            <p:nvSpPr>
              <p:cNvPr id="22559" name="AutoShape 11"/>
              <p:cNvSpPr>
                <a:spLocks noChangeArrowheads="1"/>
              </p:cNvSpPr>
              <p:nvPr/>
            </p:nvSpPr>
            <p:spPr bwMode="auto">
              <a:xfrm>
                <a:off x="576" y="2928"/>
                <a:ext cx="96" cy="96"/>
              </a:xfrm>
              <a:prstGeom prst="cube">
                <a:avLst>
                  <a:gd name="adj" fmla="val 25000"/>
                </a:avLst>
              </a:prstGeom>
              <a:solidFill>
                <a:srgbClr val="FFFF99"/>
              </a:solidFill>
              <a:ln w="9525">
                <a:solidFill>
                  <a:schemeClr val="tx1"/>
                </a:solidFill>
                <a:miter lim="800000"/>
                <a:headEnd/>
                <a:tailEnd/>
              </a:ln>
            </p:spPr>
            <p:txBody>
              <a:bodyPr wrap="none" anchor="ctr">
                <a:prstTxWarp prst="textNoShape">
                  <a:avLst/>
                </a:prstTxWarp>
              </a:bodyPr>
              <a:lstStyle/>
              <a:p>
                <a:endParaRPr lang="en-US"/>
              </a:p>
            </p:txBody>
          </p:sp>
          <p:sp>
            <p:nvSpPr>
              <p:cNvPr id="22560" name="Text Box 12"/>
              <p:cNvSpPr txBox="1">
                <a:spLocks noChangeArrowheads="1"/>
              </p:cNvSpPr>
              <p:nvPr/>
            </p:nvSpPr>
            <p:spPr bwMode="auto">
              <a:xfrm>
                <a:off x="618" y="2877"/>
                <a:ext cx="318" cy="213"/>
              </a:xfrm>
              <a:prstGeom prst="rect">
                <a:avLst/>
              </a:prstGeom>
              <a:noFill/>
              <a:ln w="9525">
                <a:noFill/>
                <a:miter lim="800000"/>
                <a:headEnd/>
                <a:tailEnd/>
              </a:ln>
            </p:spPr>
            <p:txBody>
              <a:bodyPr wrap="none">
                <a:prstTxWarp prst="textNoShape">
                  <a:avLst/>
                </a:prstTxWarp>
                <a:spAutoFit/>
              </a:bodyPr>
              <a:lstStyle/>
              <a:p>
                <a:r>
                  <a:rPr lang="en-US" sz="1600" dirty="0" err="1" smtClean="0">
                    <a:solidFill>
                      <a:srgbClr val="FFFF99"/>
                    </a:solidFill>
                    <a:latin typeface="Symbol" charset="2"/>
                  </a:rPr>
                  <a:t>Δ</a:t>
                </a:r>
                <a:r>
                  <a:rPr lang="en-US" sz="1600" dirty="0" err="1" smtClean="0">
                    <a:solidFill>
                      <a:srgbClr val="FFFF99"/>
                    </a:solidFill>
                    <a:latin typeface="Monotype Corsiva" charset="0"/>
                  </a:rPr>
                  <a:t>m</a:t>
                </a:r>
                <a:r>
                  <a:rPr lang="en-US" sz="1600" baseline="-25000" dirty="0" err="1" smtClean="0">
                    <a:solidFill>
                      <a:srgbClr val="FFFF99"/>
                    </a:solidFill>
                    <a:latin typeface="Monotype Corsiva" charset="0"/>
                  </a:rPr>
                  <a:t>i</a:t>
                </a:r>
                <a:endParaRPr lang="en-US" sz="1600" dirty="0">
                  <a:solidFill>
                    <a:srgbClr val="FFFF99"/>
                  </a:solidFill>
                  <a:latin typeface="Monotype Corsiva" charset="0"/>
                </a:endParaRPr>
              </a:p>
            </p:txBody>
          </p:sp>
        </p:grpSp>
      </p:grpSp>
      <p:sp>
        <p:nvSpPr>
          <p:cNvPr id="366605" name="Oval 13"/>
          <p:cNvSpPr>
            <a:spLocks noChangeArrowheads="1"/>
          </p:cNvSpPr>
          <p:nvPr/>
        </p:nvSpPr>
        <p:spPr bwMode="auto">
          <a:xfrm>
            <a:off x="7010400" y="1066800"/>
            <a:ext cx="762000" cy="685800"/>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defRPr/>
            </a:pPr>
            <a:endParaRPr lang="en-US"/>
          </a:p>
        </p:txBody>
      </p:sp>
      <p:grpSp>
        <p:nvGrpSpPr>
          <p:cNvPr id="4" name="Group 14"/>
          <p:cNvGrpSpPr>
            <a:grpSpLocks/>
          </p:cNvGrpSpPr>
          <p:nvPr/>
        </p:nvGrpSpPr>
        <p:grpSpPr bwMode="auto">
          <a:xfrm>
            <a:off x="7391400" y="569913"/>
            <a:ext cx="1335088" cy="877887"/>
            <a:chOff x="4656" y="359"/>
            <a:chExt cx="841" cy="553"/>
          </a:xfrm>
        </p:grpSpPr>
        <p:sp>
          <p:nvSpPr>
            <p:cNvPr id="22555" name="Line 15"/>
            <p:cNvSpPr>
              <a:spLocks noChangeShapeType="1"/>
            </p:cNvSpPr>
            <p:nvPr/>
          </p:nvSpPr>
          <p:spPr bwMode="auto">
            <a:xfrm flipH="1">
              <a:off x="4656" y="528"/>
              <a:ext cx="480" cy="384"/>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6" name="Text Box 16"/>
            <p:cNvSpPr txBox="1">
              <a:spLocks noChangeArrowheads="1"/>
            </p:cNvSpPr>
            <p:nvPr/>
          </p:nvSpPr>
          <p:spPr bwMode="auto">
            <a:xfrm>
              <a:off x="5136" y="359"/>
              <a:ext cx="361" cy="288"/>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latin typeface="Arial Narrow" charset="0"/>
                </a:rPr>
                <a:t>CM</a:t>
              </a:r>
            </a:p>
          </p:txBody>
        </p:sp>
      </p:grpSp>
      <p:grpSp>
        <p:nvGrpSpPr>
          <p:cNvPr id="5" name="Group 17"/>
          <p:cNvGrpSpPr>
            <a:grpSpLocks/>
          </p:cNvGrpSpPr>
          <p:nvPr/>
        </p:nvGrpSpPr>
        <p:grpSpPr bwMode="auto">
          <a:xfrm>
            <a:off x="7391400" y="762000"/>
            <a:ext cx="1311275" cy="1616075"/>
            <a:chOff x="4656" y="480"/>
            <a:chExt cx="826" cy="1018"/>
          </a:xfrm>
        </p:grpSpPr>
        <p:sp>
          <p:nvSpPr>
            <p:cNvPr id="22553" name="Line 18"/>
            <p:cNvSpPr>
              <a:spLocks noChangeShapeType="1"/>
            </p:cNvSpPr>
            <p:nvPr/>
          </p:nvSpPr>
          <p:spPr bwMode="auto">
            <a:xfrm flipV="1">
              <a:off x="4656" y="480"/>
              <a:ext cx="0" cy="864"/>
            </a:xfrm>
            <a:prstGeom prst="line">
              <a:avLst/>
            </a:prstGeom>
            <a:noFill/>
            <a:ln w="38100">
              <a:solidFill>
                <a:srgbClr val="FF3399"/>
              </a:solidFill>
              <a:prstDash val="sysDot"/>
              <a:round/>
              <a:headEnd/>
              <a:tailEnd type="triangle" w="med" len="med"/>
            </a:ln>
          </p:spPr>
          <p:txBody>
            <a:bodyPr>
              <a:prstTxWarp prst="textNoShape">
                <a:avLst/>
              </a:prstTxWarp>
            </a:bodyPr>
            <a:lstStyle/>
            <a:p>
              <a:endParaRPr lang="en-US"/>
            </a:p>
          </p:txBody>
        </p:sp>
        <p:sp>
          <p:nvSpPr>
            <p:cNvPr id="22554" name="Text Box 19"/>
            <p:cNvSpPr txBox="1">
              <a:spLocks noChangeArrowheads="1"/>
            </p:cNvSpPr>
            <p:nvPr/>
          </p:nvSpPr>
          <p:spPr bwMode="auto">
            <a:xfrm>
              <a:off x="4704" y="1056"/>
              <a:ext cx="778" cy="442"/>
            </a:xfrm>
            <a:prstGeom prst="rect">
              <a:avLst/>
            </a:prstGeom>
            <a:noFill/>
            <a:ln w="9525">
              <a:noFill/>
              <a:miter lim="800000"/>
              <a:headEnd/>
              <a:tailEnd/>
            </a:ln>
          </p:spPr>
          <p:txBody>
            <a:bodyPr>
              <a:prstTxWarp prst="textNoShape">
                <a:avLst/>
              </a:prstTxWarp>
              <a:spAutoFit/>
            </a:bodyPr>
            <a:lstStyle/>
            <a:p>
              <a:r>
                <a:rPr lang="en-US" sz="2000">
                  <a:solidFill>
                    <a:srgbClr val="FF0000"/>
                  </a:solidFill>
                  <a:latin typeface="Arial Narrow" charset="0"/>
                </a:rPr>
                <a:t>Axis of symmetry</a:t>
              </a:r>
            </a:p>
          </p:txBody>
        </p:sp>
      </p:grpSp>
      <p:sp>
        <p:nvSpPr>
          <p:cNvPr id="366612" name="Text Box 20"/>
          <p:cNvSpPr txBox="1">
            <a:spLocks noChangeArrowheads="1"/>
          </p:cNvSpPr>
          <p:nvPr/>
        </p:nvSpPr>
        <p:spPr bwMode="auto">
          <a:xfrm>
            <a:off x="3336925" y="1905000"/>
            <a:ext cx="5502275" cy="1797050"/>
          </a:xfrm>
          <a:prstGeom prst="rect">
            <a:avLst/>
          </a:prstGeom>
          <a:noFill/>
          <a:ln w="9525">
            <a:noFill/>
            <a:miter lim="800000"/>
            <a:headEnd/>
            <a:tailEnd/>
          </a:ln>
        </p:spPr>
        <p:txBody>
          <a:bodyPr>
            <a:prstTxWarp prst="textNoShape">
              <a:avLst/>
            </a:prstTxWarp>
            <a:spAutoFit/>
          </a:bodyPr>
          <a:lstStyle/>
          <a:p>
            <a:pPr marL="457200" indent="-457200">
              <a:spcBef>
                <a:spcPct val="20000"/>
              </a:spcBef>
            </a:pPr>
            <a:r>
              <a:rPr lang="en-US" sz="2000">
                <a:solidFill>
                  <a:schemeClr val="accent2"/>
                </a:solidFill>
                <a:latin typeface="Arial Narrow" charset="0"/>
              </a:rPr>
              <a:t>One can use gravity to locate CM.</a:t>
            </a:r>
          </a:p>
          <a:p>
            <a:pPr marL="457200" indent="-457200">
              <a:spcBef>
                <a:spcPct val="20000"/>
              </a:spcBef>
              <a:buFontTx/>
              <a:buAutoNum type="arabicPeriod"/>
            </a:pPr>
            <a:r>
              <a:rPr lang="en-US" sz="2000">
                <a:solidFill>
                  <a:schemeClr val="accent2"/>
                </a:solidFill>
                <a:latin typeface="Arial Narrow" charset="0"/>
              </a:rPr>
              <a:t>Hang the object by one point and draw a vertical line following a plum-bob.</a:t>
            </a:r>
          </a:p>
          <a:p>
            <a:pPr marL="457200" indent="-457200">
              <a:spcBef>
                <a:spcPct val="20000"/>
              </a:spcBef>
              <a:buFontTx/>
              <a:buAutoNum type="arabicPeriod"/>
            </a:pPr>
            <a:r>
              <a:rPr lang="en-US" sz="2000">
                <a:solidFill>
                  <a:schemeClr val="accent2"/>
                </a:solidFill>
                <a:latin typeface="Arial Narrow" charset="0"/>
              </a:rPr>
              <a:t>Hang the object by another point and do the same.</a:t>
            </a:r>
          </a:p>
          <a:p>
            <a:pPr marL="457200" indent="-457200">
              <a:spcBef>
                <a:spcPct val="20000"/>
              </a:spcBef>
              <a:buFontTx/>
              <a:buAutoNum type="arabicPeriod"/>
            </a:pPr>
            <a:r>
              <a:rPr lang="en-US" sz="2000">
                <a:solidFill>
                  <a:schemeClr val="accent2"/>
                </a:solidFill>
                <a:latin typeface="Arial Narrow" charset="0"/>
              </a:rPr>
              <a:t>The point where the two lines meet is the CM. </a:t>
            </a:r>
          </a:p>
        </p:txBody>
      </p:sp>
      <p:grpSp>
        <p:nvGrpSpPr>
          <p:cNvPr id="6" name="Group 21"/>
          <p:cNvGrpSpPr>
            <a:grpSpLocks/>
          </p:cNvGrpSpPr>
          <p:nvPr/>
        </p:nvGrpSpPr>
        <p:grpSpPr bwMode="auto">
          <a:xfrm>
            <a:off x="1114425" y="4648200"/>
            <a:ext cx="708025" cy="1185863"/>
            <a:chOff x="702" y="3024"/>
            <a:chExt cx="446" cy="747"/>
          </a:xfrm>
        </p:grpSpPr>
        <p:sp>
          <p:nvSpPr>
            <p:cNvPr id="22551" name="Line 22"/>
            <p:cNvSpPr>
              <a:spLocks noChangeShapeType="1"/>
            </p:cNvSpPr>
            <p:nvPr/>
          </p:nvSpPr>
          <p:spPr bwMode="auto">
            <a:xfrm>
              <a:off x="912" y="3024"/>
              <a:ext cx="0" cy="528"/>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2" name="Text Box 23"/>
            <p:cNvSpPr txBox="1">
              <a:spLocks noChangeArrowheads="1"/>
            </p:cNvSpPr>
            <p:nvPr/>
          </p:nvSpPr>
          <p:spPr bwMode="auto">
            <a:xfrm>
              <a:off x="702" y="3519"/>
              <a:ext cx="446" cy="252"/>
            </a:xfrm>
            <a:prstGeom prst="rect">
              <a:avLst/>
            </a:prstGeom>
            <a:noFill/>
            <a:ln w="9525">
              <a:noFill/>
              <a:miter lim="800000"/>
              <a:headEnd/>
              <a:tailEnd/>
            </a:ln>
          </p:spPr>
          <p:txBody>
            <a:bodyPr wrap="none">
              <a:prstTxWarp prst="textNoShape">
                <a:avLst/>
              </a:prstTxWarp>
              <a:spAutoFit/>
            </a:bodyPr>
            <a:lstStyle/>
            <a:p>
              <a:r>
                <a:rPr lang="en-US" sz="2000" dirty="0" err="1" smtClean="0">
                  <a:solidFill>
                    <a:schemeClr val="accent2"/>
                  </a:solidFill>
                  <a:latin typeface="Symbol" charset="2"/>
                </a:rPr>
                <a:t>Δ</a:t>
              </a:r>
              <a:r>
                <a:rPr lang="en-US" sz="2000" dirty="0" err="1" smtClean="0">
                  <a:solidFill>
                    <a:schemeClr val="accent2"/>
                  </a:solidFill>
                  <a:latin typeface="Monotype Corsiva" charset="0"/>
                </a:rPr>
                <a:t>m</a:t>
              </a:r>
              <a:r>
                <a:rPr lang="en-US" sz="2000" baseline="-25000" dirty="0" err="1" smtClean="0">
                  <a:solidFill>
                    <a:schemeClr val="accent2"/>
                  </a:solidFill>
                  <a:latin typeface="Monotype Corsiva" charset="0"/>
                </a:rPr>
                <a:t>i</a:t>
              </a:r>
              <a:r>
                <a:rPr lang="en-US" sz="2000" b="1" dirty="0" err="1" smtClean="0">
                  <a:solidFill>
                    <a:schemeClr val="accent2"/>
                  </a:solidFill>
                  <a:latin typeface="Monotype Corsiva" charset="0"/>
                </a:rPr>
                <a:t>g</a:t>
              </a:r>
              <a:endParaRPr lang="en-US" sz="2000" b="1" dirty="0">
                <a:solidFill>
                  <a:schemeClr val="accent2"/>
                </a:solidFill>
                <a:latin typeface="Monotype Corsiva" charset="0"/>
              </a:endParaRPr>
            </a:p>
          </p:txBody>
        </p:sp>
      </p:grpSp>
      <p:sp>
        <p:nvSpPr>
          <p:cNvPr id="366616" name="Text Box 24"/>
          <p:cNvSpPr txBox="1">
            <a:spLocks noChangeArrowheads="1"/>
          </p:cNvSpPr>
          <p:nvPr/>
        </p:nvSpPr>
        <p:spPr bwMode="auto">
          <a:xfrm>
            <a:off x="3260725" y="3668713"/>
            <a:ext cx="5273675" cy="1006475"/>
          </a:xfrm>
          <a:prstGeom prst="rect">
            <a:avLst/>
          </a:prstGeom>
          <a:solidFill>
            <a:srgbClr val="FFFFCC"/>
          </a:solidFill>
          <a:ln w="952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Since a rigid object can be considered as a </a:t>
            </a:r>
            <a:r>
              <a:rPr lang="en-US" sz="2000" b="1" u="sng">
                <a:solidFill>
                  <a:srgbClr val="FF0000"/>
                </a:solidFill>
                <a:latin typeface="Arial Narrow" charset="0"/>
              </a:rPr>
              <a:t>collection of small masses</a:t>
            </a:r>
            <a:r>
              <a:rPr lang="en-US" sz="2000">
                <a:solidFill>
                  <a:schemeClr val="accent2"/>
                </a:solidFill>
                <a:latin typeface="Arial Narrow" charset="0"/>
              </a:rPr>
              <a:t>, one can see the total gravitational force exerted on the object as </a:t>
            </a:r>
            <a:endParaRPr lang="en-US">
              <a:latin typeface="Monotype Corsiva" charset="0"/>
            </a:endParaRPr>
          </a:p>
        </p:txBody>
      </p:sp>
      <p:sp>
        <p:nvSpPr>
          <p:cNvPr id="366617" name="Text Box 25"/>
          <p:cNvSpPr txBox="1">
            <a:spLocks noChangeArrowheads="1"/>
          </p:cNvSpPr>
          <p:nvPr/>
        </p:nvSpPr>
        <p:spPr bwMode="auto">
          <a:xfrm>
            <a:off x="2057400" y="5334000"/>
            <a:ext cx="2362200" cy="85090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What does this equation tell you?</a:t>
            </a:r>
          </a:p>
        </p:txBody>
      </p:sp>
      <p:pic>
        <p:nvPicPr>
          <p:cNvPr id="366618" name="Object 3"/>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3908425" y="4703763"/>
            <a:ext cx="811213" cy="577850"/>
          </a:xfrm>
          <a:prstGeom prst="rect">
            <a:avLst/>
          </a:prstGeom>
          <a:noFill/>
          <a:ln w="38100">
            <a:miter lim="800000"/>
            <a:headEnd/>
            <a:tailEnd/>
          </a:ln>
        </p:spPr>
      </p:pic>
      <p:pic>
        <p:nvPicPr>
          <p:cNvPr id="366619" name="Object 4"/>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724400" y="4705350"/>
            <a:ext cx="1150938" cy="576263"/>
          </a:xfrm>
          <a:prstGeom prst="rect">
            <a:avLst/>
          </a:prstGeom>
          <a:noFill/>
          <a:ln w="38100">
            <a:miter lim="800000"/>
            <a:headEnd/>
            <a:tailEnd/>
          </a:ln>
        </p:spPr>
      </p:pic>
      <p:pic>
        <p:nvPicPr>
          <p:cNvPr id="366620" name="Object 5"/>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5857875" y="4706938"/>
            <a:ext cx="723900" cy="407987"/>
          </a:xfrm>
          <a:prstGeom prst="rect">
            <a:avLst/>
          </a:prstGeom>
          <a:noFill/>
          <a:ln w="38100">
            <a:miter lim="800000"/>
            <a:headEnd/>
            <a:tailEnd/>
          </a:ln>
        </p:spPr>
      </p:pic>
      <p:sp>
        <p:nvSpPr>
          <p:cNvPr id="366621" name="Text Box 29"/>
          <p:cNvSpPr txBox="1">
            <a:spLocks noChangeArrowheads="1"/>
          </p:cNvSpPr>
          <p:nvPr/>
        </p:nvSpPr>
        <p:spPr bwMode="auto">
          <a:xfrm>
            <a:off x="762000" y="6308725"/>
            <a:ext cx="7772400" cy="425450"/>
          </a:xfrm>
          <a:prstGeom prst="rect">
            <a:avLst/>
          </a:prstGeom>
          <a:solidFill>
            <a:srgbClr val="FFFFCC"/>
          </a:solidFill>
          <a:ln w="28575">
            <a:solidFill>
              <a:srgbClr val="A50021"/>
            </a:solidFill>
            <a:miter lim="800000"/>
            <a:headEnd/>
            <a:tailEnd/>
          </a:ln>
        </p:spPr>
        <p:txBody>
          <a:bodyPr>
            <a:prstTxWarp prst="textNoShape">
              <a:avLst/>
            </a:prstTxWarp>
            <a:spAutoFit/>
          </a:bodyPr>
          <a:lstStyle/>
          <a:p>
            <a:pPr>
              <a:spcBef>
                <a:spcPct val="20000"/>
              </a:spcBef>
            </a:pPr>
            <a:r>
              <a:rPr lang="en-US" sz="2000" b="1">
                <a:solidFill>
                  <a:srgbClr val="A50021"/>
                </a:solidFill>
                <a:latin typeface="Arial Narrow" charset="0"/>
              </a:rPr>
              <a:t>The CoG is the point in an object as if all the gravitational force is acting on!</a:t>
            </a:r>
            <a:endParaRPr lang="en-US" b="1">
              <a:solidFill>
                <a:srgbClr val="A50021"/>
              </a:solidFill>
              <a:latin typeface="Monotype Corsiv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6596">
                                            <p:txEl>
                                              <p:pRg st="0" end="0"/>
                                            </p:txEl>
                                          </p:spTgt>
                                        </p:tgtEl>
                                        <p:attrNameLst>
                                          <p:attrName>style.visibility</p:attrName>
                                        </p:attrNameLst>
                                      </p:cBhvr>
                                      <p:to>
                                        <p:strVal val="visible"/>
                                      </p:to>
                                    </p:set>
                                    <p:animEffect transition="in" filter="wipe(left)">
                                      <p:cBhvr>
                                        <p:cTn id="7" dur="500"/>
                                        <p:tgtEl>
                                          <p:spTgt spid="3665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type="wd">
                                    <p:tmPct val="10000"/>
                                  </p:iterate>
                                  <p:childTnLst>
                                    <p:set>
                                      <p:cBhvr>
                                        <p:cTn id="11" dur="1" fill="hold">
                                          <p:stCondLst>
                                            <p:cond delay="0"/>
                                          </p:stCondLst>
                                        </p:cTn>
                                        <p:tgtEl>
                                          <p:spTgt spid="366605"/>
                                        </p:tgtEl>
                                        <p:attrNameLst>
                                          <p:attrName>style.visibility</p:attrName>
                                        </p:attrNameLst>
                                      </p:cBhvr>
                                      <p:to>
                                        <p:strVal val="visible"/>
                                      </p:to>
                                    </p:set>
                                    <p:anim calcmode="lin" valueType="num">
                                      <p:cBhvr>
                                        <p:cTn id="12" dur="500" fill="hold"/>
                                        <p:tgtEl>
                                          <p:spTgt spid="366605"/>
                                        </p:tgtEl>
                                        <p:attrNameLst>
                                          <p:attrName>ppt_w</p:attrName>
                                        </p:attrNameLst>
                                      </p:cBhvr>
                                      <p:tavLst>
                                        <p:tav tm="0">
                                          <p:val>
                                            <p:fltVal val="0"/>
                                          </p:val>
                                        </p:tav>
                                        <p:tav tm="100000">
                                          <p:val>
                                            <p:strVal val="#ppt_w"/>
                                          </p:val>
                                        </p:tav>
                                      </p:tavLst>
                                    </p:anim>
                                    <p:anim calcmode="lin" valueType="num">
                                      <p:cBhvr>
                                        <p:cTn id="13" dur="500" fill="hold"/>
                                        <p:tgtEl>
                                          <p:spTgt spid="366605"/>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22" presetClass="entr" presetSubtype="8" fill="hold" nodeType="after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0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66598"/>
                                        </p:tgtEl>
                                        <p:attrNameLst>
                                          <p:attrName>style.visibility</p:attrName>
                                        </p:attrNameLst>
                                      </p:cBhvr>
                                      <p:to>
                                        <p:strVal val="visible"/>
                                      </p:to>
                                    </p:set>
                                    <p:animEffect transition="in" filter="wipe(left)">
                                      <p:cBhvr>
                                        <p:cTn id="26" dur="500"/>
                                        <p:tgtEl>
                                          <p:spTgt spid="36659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66612">
                                            <p:txEl>
                                              <p:pRg st="0" end="0"/>
                                            </p:txEl>
                                          </p:spTgt>
                                        </p:tgtEl>
                                        <p:attrNameLst>
                                          <p:attrName>style.visibility</p:attrName>
                                        </p:attrNameLst>
                                      </p:cBhvr>
                                      <p:to>
                                        <p:strVal val="visible"/>
                                      </p:to>
                                    </p:set>
                                    <p:animEffect transition="in" filter="wipe(left)">
                                      <p:cBhvr>
                                        <p:cTn id="31" dur="500"/>
                                        <p:tgtEl>
                                          <p:spTgt spid="3666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66612">
                                            <p:txEl>
                                              <p:pRg st="1" end="1"/>
                                            </p:txEl>
                                          </p:spTgt>
                                        </p:tgtEl>
                                        <p:attrNameLst>
                                          <p:attrName>style.visibility</p:attrName>
                                        </p:attrNameLst>
                                      </p:cBhvr>
                                      <p:to>
                                        <p:strVal val="visible"/>
                                      </p:to>
                                    </p:set>
                                    <p:animEffect transition="in" filter="wipe(left)">
                                      <p:cBhvr>
                                        <p:cTn id="36" dur="500"/>
                                        <p:tgtEl>
                                          <p:spTgt spid="3666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66612">
                                            <p:txEl>
                                              <p:pRg st="2" end="2"/>
                                            </p:txEl>
                                          </p:spTgt>
                                        </p:tgtEl>
                                        <p:attrNameLst>
                                          <p:attrName>style.visibility</p:attrName>
                                        </p:attrNameLst>
                                      </p:cBhvr>
                                      <p:to>
                                        <p:strVal val="visible"/>
                                      </p:to>
                                    </p:set>
                                    <p:animEffect transition="in" filter="wipe(left)">
                                      <p:cBhvr>
                                        <p:cTn id="41" dur="500"/>
                                        <p:tgtEl>
                                          <p:spTgt spid="366612">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66612">
                                            <p:txEl>
                                              <p:pRg st="3" end="3"/>
                                            </p:txEl>
                                          </p:spTgt>
                                        </p:tgtEl>
                                        <p:attrNameLst>
                                          <p:attrName>style.visibility</p:attrName>
                                        </p:attrNameLst>
                                      </p:cBhvr>
                                      <p:to>
                                        <p:strVal val="visible"/>
                                      </p:to>
                                    </p:set>
                                    <p:animEffect transition="in" filter="wipe(left)">
                                      <p:cBhvr>
                                        <p:cTn id="46" dur="500"/>
                                        <p:tgtEl>
                                          <p:spTgt spid="36661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66597"/>
                                        </p:tgtEl>
                                        <p:attrNameLst>
                                          <p:attrName>style.visibility</p:attrName>
                                        </p:attrNameLst>
                                      </p:cBhvr>
                                      <p:to>
                                        <p:strVal val="visible"/>
                                      </p:to>
                                    </p:set>
                                    <p:animEffect transition="in" filter="wipe(left)">
                                      <p:cBhvr>
                                        <p:cTn id="51" dur="500"/>
                                        <p:tgtEl>
                                          <p:spTgt spid="36659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66616"/>
                                        </p:tgtEl>
                                        <p:attrNameLst>
                                          <p:attrName>style.visibility</p:attrName>
                                        </p:attrNameLst>
                                      </p:cBhvr>
                                      <p:to>
                                        <p:strVal val="visible"/>
                                      </p:to>
                                    </p:set>
                                    <p:animEffect transition="in" filter="wipe(left)">
                                      <p:cBhvr>
                                        <p:cTn id="56" dur="500"/>
                                        <p:tgtEl>
                                          <p:spTgt spid="366616"/>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iterate type="wd">
                                    <p:tmPct val="10000"/>
                                  </p:iterate>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66599"/>
                                        </p:tgtEl>
                                        <p:attrNameLst>
                                          <p:attrName>style.visibility</p:attrName>
                                        </p:attrNameLst>
                                      </p:cBhvr>
                                      <p:to>
                                        <p:strVal val="visible"/>
                                      </p:to>
                                    </p:set>
                                    <p:animEffect transition="in" filter="wipe(left)">
                                      <p:cBhvr>
                                        <p:cTn id="72" dur="500"/>
                                        <p:tgtEl>
                                          <p:spTgt spid="36659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66618"/>
                                        </p:tgtEl>
                                        <p:attrNameLst>
                                          <p:attrName>style.visibility</p:attrName>
                                        </p:attrNameLst>
                                      </p:cBhvr>
                                      <p:to>
                                        <p:strVal val="visible"/>
                                      </p:to>
                                    </p:set>
                                    <p:animEffect transition="in" filter="wipe(left)">
                                      <p:cBhvr>
                                        <p:cTn id="77" dur="500"/>
                                        <p:tgtEl>
                                          <p:spTgt spid="3666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66619"/>
                                        </p:tgtEl>
                                        <p:attrNameLst>
                                          <p:attrName>style.visibility</p:attrName>
                                        </p:attrNameLst>
                                      </p:cBhvr>
                                      <p:to>
                                        <p:strVal val="visible"/>
                                      </p:to>
                                    </p:set>
                                    <p:animEffect transition="in" filter="wipe(left)">
                                      <p:cBhvr>
                                        <p:cTn id="82" dur="500"/>
                                        <p:tgtEl>
                                          <p:spTgt spid="3666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66620"/>
                                        </p:tgtEl>
                                        <p:attrNameLst>
                                          <p:attrName>style.visibility</p:attrName>
                                        </p:attrNameLst>
                                      </p:cBhvr>
                                      <p:to>
                                        <p:strVal val="visible"/>
                                      </p:to>
                                    </p:set>
                                    <p:animEffect transition="in" filter="wipe(left)">
                                      <p:cBhvr>
                                        <p:cTn id="87" dur="500"/>
                                        <p:tgtEl>
                                          <p:spTgt spid="3666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66617"/>
                                        </p:tgtEl>
                                        <p:attrNameLst>
                                          <p:attrName>style.visibility</p:attrName>
                                        </p:attrNameLst>
                                      </p:cBhvr>
                                      <p:to>
                                        <p:strVal val="visible"/>
                                      </p:to>
                                    </p:set>
                                    <p:animEffect transition="in" filter="wipe(left)">
                                      <p:cBhvr>
                                        <p:cTn id="92" dur="500"/>
                                        <p:tgtEl>
                                          <p:spTgt spid="36661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366594"/>
                                        </p:tgtEl>
                                        <p:attrNameLst>
                                          <p:attrName>style.visibility</p:attrName>
                                        </p:attrNameLst>
                                      </p:cBhvr>
                                      <p:to>
                                        <p:strVal val="visible"/>
                                      </p:to>
                                    </p:set>
                                    <p:animEffect transition="in" filter="wipe(left)">
                                      <p:cBhvr>
                                        <p:cTn id="97" dur="500"/>
                                        <p:tgtEl>
                                          <p:spTgt spid="36659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66621"/>
                                        </p:tgtEl>
                                        <p:attrNameLst>
                                          <p:attrName>style.visibility</p:attrName>
                                        </p:attrNameLst>
                                      </p:cBhvr>
                                      <p:to>
                                        <p:strVal val="visible"/>
                                      </p:to>
                                    </p:set>
                                    <p:animEffect transition="in" filter="wipe(left)">
                                      <p:cBhvr>
                                        <p:cTn id="102" dur="500"/>
                                        <p:tgtEl>
                                          <p:spTgt spid="366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animBg="1" autoUpdateAnimBg="0"/>
      <p:bldP spid="366596" grpId="0" build="p" autoUpdateAnimBg="0"/>
      <p:bldP spid="366597" grpId="0" animBg="1" autoUpdateAnimBg="0"/>
      <p:bldP spid="366598" grpId="0" animBg="1" autoUpdateAnimBg="0"/>
      <p:bldP spid="366605" grpId="0" animBg="1"/>
      <p:bldP spid="366612" grpId="0" build="p" autoUpdateAnimBg="0"/>
      <p:bldP spid="366616" grpId="0" animBg="1" autoUpdateAnimBg="0"/>
      <p:bldP spid="366617" grpId="0" animBg="1" autoUpdateAnimBg="0"/>
      <p:bldP spid="366621" grpId="0" animBg="1"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76" name="Date Placeholder 3"/>
          <p:cNvSpPr>
            <a:spLocks noGrp="1"/>
          </p:cNvSpPr>
          <p:nvPr>
            <p:ph type="dt" sz="quarter" idx="10"/>
          </p:nvPr>
        </p:nvSpPr>
        <p:spPr>
          <a:noFill/>
        </p:spPr>
        <p:txBody>
          <a:bodyPr/>
          <a:lstStyle/>
          <a:p>
            <a:r>
              <a:rPr lang="en-US" smtClean="0"/>
              <a:t>Wednesday, June 29, 2011</a:t>
            </a:r>
          </a:p>
        </p:txBody>
      </p:sp>
      <p:sp>
        <p:nvSpPr>
          <p:cNvPr id="23577" name="Footer Placeholder 4"/>
          <p:cNvSpPr>
            <a:spLocks noGrp="1"/>
          </p:cNvSpPr>
          <p:nvPr>
            <p:ph type="ftr" sz="quarter" idx="11"/>
          </p:nvPr>
        </p:nvSpPr>
        <p:spPr>
          <a:noFill/>
        </p:spPr>
        <p:txBody>
          <a:bodyPr/>
          <a:lstStyle/>
          <a:p>
            <a:r>
              <a:rPr lang="en-US" smtClean="0"/>
              <a:t>PHYS 1443-001, Summer 2011 Dr. Jaehoon Yu</a:t>
            </a:r>
          </a:p>
        </p:txBody>
      </p:sp>
      <p:sp>
        <p:nvSpPr>
          <p:cNvPr id="23578" name="Slide Number Placeholder 5"/>
          <p:cNvSpPr>
            <a:spLocks noGrp="1"/>
          </p:cNvSpPr>
          <p:nvPr>
            <p:ph type="sldNum" sz="quarter" idx="12"/>
          </p:nvPr>
        </p:nvSpPr>
        <p:spPr>
          <a:noFill/>
        </p:spPr>
        <p:txBody>
          <a:bodyPr/>
          <a:lstStyle/>
          <a:p>
            <a:fld id="{12139347-D20B-6B41-BC3D-5D6265375BE6}" type="slidenum">
              <a:rPr lang="en-US"/>
              <a:pPr/>
              <a:t>6</a:t>
            </a:fld>
            <a:endParaRPr lang="en-US"/>
          </a:p>
        </p:txBody>
      </p:sp>
      <p:sp>
        <p:nvSpPr>
          <p:cNvPr id="23579" name="Rectangle 2"/>
          <p:cNvSpPr>
            <a:spLocks noGrp="1" noChangeArrowheads="1"/>
          </p:cNvSpPr>
          <p:nvPr>
            <p:ph type="title"/>
          </p:nvPr>
        </p:nvSpPr>
        <p:spPr>
          <a:xfrm>
            <a:off x="685800" y="228600"/>
            <a:ext cx="7772400" cy="533400"/>
          </a:xfrm>
        </p:spPr>
        <p:txBody>
          <a:bodyPr/>
          <a:lstStyle/>
          <a:p>
            <a:r>
              <a:rPr lang="en-US" sz="3600"/>
              <a:t>Motion of a Group of Particles</a:t>
            </a:r>
          </a:p>
        </p:txBody>
      </p:sp>
      <p:sp>
        <p:nvSpPr>
          <p:cNvPr id="367619" name="Text Box 3"/>
          <p:cNvSpPr txBox="1">
            <a:spLocks noChangeArrowheads="1"/>
          </p:cNvSpPr>
          <p:nvPr/>
        </p:nvSpPr>
        <p:spPr bwMode="auto">
          <a:xfrm>
            <a:off x="457200" y="838200"/>
            <a:ext cx="83820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333399"/>
                </a:solidFill>
                <a:latin typeface="Monotype Corsiva" charset="0"/>
              </a:rPr>
              <a:t>We’ve learned that the CM of a system can represent the motion of a system.  Therefore, for an isolated system of many particles in which the total mass M is preserved, the velocity, total momentum, acceleration of the system are</a:t>
            </a:r>
          </a:p>
        </p:txBody>
      </p:sp>
      <p:sp>
        <p:nvSpPr>
          <p:cNvPr id="367620" name="Text Box 4"/>
          <p:cNvSpPr txBox="1">
            <a:spLocks noChangeArrowheads="1"/>
          </p:cNvSpPr>
          <p:nvPr/>
        </p:nvSpPr>
        <p:spPr bwMode="auto">
          <a:xfrm>
            <a:off x="381000" y="2241550"/>
            <a:ext cx="2286000" cy="4254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Velocity of the system</a:t>
            </a:r>
          </a:p>
        </p:txBody>
      </p:sp>
      <p:pic>
        <p:nvPicPr>
          <p:cNvPr id="367621" name="Object 2"/>
          <p:cNvPicPr>
            <a:picLocks noChangeAspect="1" noChangeArrowheads="1"/>
          </p:cNvPicPr>
          <p:nvPr/>
        </p:nvPicPr>
        <p:blipFill>
          <a:blip r:embed="rId2"/>
          <a:srcRect/>
          <a:stretch>
            <a:fillRect/>
          </a:stretch>
        </p:blipFill>
        <p:spPr bwMode="auto">
          <a:xfrm>
            <a:off x="2971800" y="2246313"/>
            <a:ext cx="457200" cy="428625"/>
          </a:xfrm>
          <a:prstGeom prst="rect">
            <a:avLst/>
          </a:prstGeom>
          <a:noFill/>
          <a:ln w="38100">
            <a:miter lim="800000"/>
            <a:headEnd/>
            <a:tailEnd/>
          </a:ln>
        </p:spPr>
      </p:pic>
      <p:sp>
        <p:nvSpPr>
          <p:cNvPr id="367622" name="Text Box 6"/>
          <p:cNvSpPr txBox="1">
            <a:spLocks noChangeArrowheads="1"/>
          </p:cNvSpPr>
          <p:nvPr/>
        </p:nvSpPr>
        <p:spPr bwMode="auto">
          <a:xfrm>
            <a:off x="381000" y="2895600"/>
            <a:ext cx="1828800" cy="7302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Total Momentum of the system</a:t>
            </a:r>
          </a:p>
        </p:txBody>
      </p:sp>
      <p:pic>
        <p:nvPicPr>
          <p:cNvPr id="367623" name="Object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011488" y="2987675"/>
            <a:ext cx="557212" cy="623888"/>
          </a:xfrm>
          <a:prstGeom prst="rect">
            <a:avLst/>
          </a:prstGeom>
          <a:noFill/>
          <a:ln w="38100">
            <a:miter lim="800000"/>
            <a:headEnd/>
            <a:tailEnd/>
          </a:ln>
        </p:spPr>
      </p:pic>
      <p:sp>
        <p:nvSpPr>
          <p:cNvPr id="367624" name="Text Box 8"/>
          <p:cNvSpPr txBox="1">
            <a:spLocks noChangeArrowheads="1"/>
          </p:cNvSpPr>
          <p:nvPr/>
        </p:nvSpPr>
        <p:spPr bwMode="auto">
          <a:xfrm>
            <a:off x="381000" y="3810000"/>
            <a:ext cx="1676400" cy="7302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Acceleration of the system</a:t>
            </a:r>
          </a:p>
        </p:txBody>
      </p:sp>
      <p:pic>
        <p:nvPicPr>
          <p:cNvPr id="367625" name="Object 4"/>
          <p:cNvPicPr>
            <a:picLocks noChangeAspect="1" noChangeArrowheads="1"/>
          </p:cNvPicPr>
          <p:nvPr/>
        </p:nvPicPr>
        <p:blipFill>
          <a:blip r:embed="rId5"/>
          <a:srcRect/>
          <a:stretch>
            <a:fillRect/>
          </a:stretch>
        </p:blipFill>
        <p:spPr bwMode="auto">
          <a:xfrm>
            <a:off x="2970213" y="3940175"/>
            <a:ext cx="534987" cy="458788"/>
          </a:xfrm>
          <a:prstGeom prst="rect">
            <a:avLst/>
          </a:prstGeom>
          <a:noFill/>
          <a:ln w="38100">
            <a:miter lim="800000"/>
            <a:headEnd/>
            <a:tailEnd/>
          </a:ln>
        </p:spPr>
      </p:pic>
      <p:sp>
        <p:nvSpPr>
          <p:cNvPr id="367626" name="Text Box 10"/>
          <p:cNvSpPr txBox="1">
            <a:spLocks noChangeArrowheads="1"/>
          </p:cNvSpPr>
          <p:nvPr/>
        </p:nvSpPr>
        <p:spPr bwMode="auto">
          <a:xfrm>
            <a:off x="381000" y="4800600"/>
            <a:ext cx="2362200" cy="7302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external force exerting on the system</a:t>
            </a:r>
          </a:p>
        </p:txBody>
      </p:sp>
      <p:pic>
        <p:nvPicPr>
          <p:cNvPr id="367627" name="Object 5"/>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2808288" y="4911725"/>
            <a:ext cx="701675" cy="477838"/>
          </a:xfrm>
          <a:prstGeom prst="rect">
            <a:avLst/>
          </a:prstGeom>
          <a:noFill/>
          <a:ln w="38100">
            <a:miter lim="800000"/>
            <a:headEnd/>
            <a:tailEnd/>
          </a:ln>
        </p:spPr>
      </p:pic>
      <p:sp>
        <p:nvSpPr>
          <p:cNvPr id="367628" name="Line 12"/>
          <p:cNvSpPr>
            <a:spLocks noChangeShapeType="1"/>
          </p:cNvSpPr>
          <p:nvPr/>
        </p:nvSpPr>
        <p:spPr bwMode="auto">
          <a:xfrm>
            <a:off x="228600" y="4648200"/>
            <a:ext cx="8763000" cy="0"/>
          </a:xfrm>
          <a:prstGeom prst="line">
            <a:avLst/>
          </a:prstGeom>
          <a:noFill/>
          <a:ln w="38100">
            <a:solidFill>
              <a:srgbClr val="33CC33"/>
            </a:solidFill>
            <a:round/>
            <a:headEnd/>
            <a:tailEnd/>
          </a:ln>
        </p:spPr>
        <p:txBody>
          <a:bodyPr>
            <a:prstTxWarp prst="textNoShape">
              <a:avLst/>
            </a:prstTxWarp>
          </a:bodyPr>
          <a:lstStyle/>
          <a:p>
            <a:endParaRPr lang="en-US"/>
          </a:p>
        </p:txBody>
      </p:sp>
      <p:sp>
        <p:nvSpPr>
          <p:cNvPr id="367629" name="Text Box 13"/>
          <p:cNvSpPr txBox="1">
            <a:spLocks noChangeArrowheads="1"/>
          </p:cNvSpPr>
          <p:nvPr/>
        </p:nvSpPr>
        <p:spPr bwMode="auto">
          <a:xfrm>
            <a:off x="381000" y="5741988"/>
            <a:ext cx="2514600" cy="4254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If net external force is 0</a:t>
            </a:r>
          </a:p>
        </p:txBody>
      </p:sp>
      <p:pic>
        <p:nvPicPr>
          <p:cNvPr id="367630" name="Object 6"/>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3100388" y="5664200"/>
            <a:ext cx="925512" cy="581025"/>
          </a:xfrm>
          <a:prstGeom prst="rect">
            <a:avLst/>
          </a:prstGeom>
          <a:noFill/>
          <a:ln w="38100">
            <a:miter lim="800000"/>
            <a:headEnd/>
            <a:tailEnd/>
          </a:ln>
        </p:spPr>
      </p:pic>
      <p:sp>
        <p:nvSpPr>
          <p:cNvPr id="367631" name="Text Box 15"/>
          <p:cNvSpPr txBox="1">
            <a:spLocks noChangeArrowheads="1"/>
          </p:cNvSpPr>
          <p:nvPr/>
        </p:nvSpPr>
        <p:spPr bwMode="auto">
          <a:xfrm>
            <a:off x="6248400" y="5589588"/>
            <a:ext cx="2209800" cy="7302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System’s momentum is conserved.</a:t>
            </a:r>
          </a:p>
        </p:txBody>
      </p:sp>
      <p:sp>
        <p:nvSpPr>
          <p:cNvPr id="367632" name="Text Box 16"/>
          <p:cNvSpPr txBox="1">
            <a:spLocks noChangeArrowheads="1"/>
          </p:cNvSpPr>
          <p:nvPr/>
        </p:nvSpPr>
        <p:spPr bwMode="auto">
          <a:xfrm>
            <a:off x="6324600" y="4800600"/>
            <a:ext cx="1828800" cy="7302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rgbClr val="FF0000"/>
                </a:solidFill>
                <a:latin typeface="Monotype Corsiva" charset="0"/>
              </a:rPr>
              <a:t>What about the internal forces?</a:t>
            </a:r>
          </a:p>
        </p:txBody>
      </p:sp>
      <p:pic>
        <p:nvPicPr>
          <p:cNvPr id="367633" name="Object 7"/>
          <p:cNvPicPr>
            <a:picLocks noChangeAspect="1" noChangeArrowheads="1"/>
          </p:cNvPicPr>
          <p:nvPr/>
        </p:nvPicPr>
        <p:blipFill>
          <a:blip r:embed="rId10"/>
          <a:srcRect/>
          <a:stretch>
            <a:fillRect/>
          </a:stretch>
        </p:blipFill>
        <p:spPr bwMode="auto">
          <a:xfrm>
            <a:off x="3427413" y="2112963"/>
            <a:ext cx="746125" cy="696912"/>
          </a:xfrm>
          <a:prstGeom prst="rect">
            <a:avLst/>
          </a:prstGeom>
          <a:noFill/>
          <a:ln w="38100">
            <a:miter lim="800000"/>
            <a:headEnd/>
            <a:tailEnd/>
          </a:ln>
        </p:spPr>
      </p:pic>
      <p:pic>
        <p:nvPicPr>
          <p:cNvPr id="367634" name="Object 8"/>
          <p:cNvPicPr>
            <a:picLocks noChangeAspect="1" noChangeArrowheads="1"/>
          </p:cNvPicPr>
          <p:nvPr/>
        </p:nvPicPr>
        <p:blipFill>
          <a:blip r:embed="rId11"/>
          <a:srcRect/>
          <a:stretch>
            <a:fillRect/>
          </a:stretch>
        </p:blipFill>
        <p:spPr bwMode="auto">
          <a:xfrm>
            <a:off x="4175125" y="2122488"/>
            <a:ext cx="1616075" cy="677862"/>
          </a:xfrm>
          <a:prstGeom prst="rect">
            <a:avLst/>
          </a:prstGeom>
          <a:noFill/>
          <a:ln w="38100">
            <a:miter lim="800000"/>
            <a:headEnd/>
            <a:tailEnd/>
          </a:ln>
        </p:spPr>
      </p:pic>
      <p:pic>
        <p:nvPicPr>
          <p:cNvPr id="367635" name="Object 9"/>
          <p:cNvPicPr>
            <a:picLocks noChangeAspect="1" noChangeArrowheads="1"/>
          </p:cNvPicPr>
          <p:nvPr/>
        </p:nvPicPr>
        <p:blipFill>
          <a:blip r:embed="rId12"/>
          <a:srcRect/>
          <a:stretch>
            <a:fillRect/>
          </a:stretch>
        </p:blipFill>
        <p:spPr bwMode="auto">
          <a:xfrm>
            <a:off x="5791200" y="2112963"/>
            <a:ext cx="1362075" cy="696912"/>
          </a:xfrm>
          <a:prstGeom prst="rect">
            <a:avLst/>
          </a:prstGeom>
          <a:noFill/>
          <a:ln w="38100">
            <a:miter lim="800000"/>
            <a:headEnd/>
            <a:tailEnd/>
          </a:ln>
        </p:spPr>
      </p:pic>
      <p:pic>
        <p:nvPicPr>
          <p:cNvPr id="367636" name="Object 10"/>
          <p:cNvPicPr>
            <a:picLocks noChangeAspect="1" noChangeArrowheads="1"/>
          </p:cNvPicPr>
          <p:nvPr/>
        </p:nvPicPr>
        <p:blipFill>
          <a:blip r:embed="rId13"/>
          <a:srcRect/>
          <a:stretch>
            <a:fillRect/>
          </a:stretch>
        </p:blipFill>
        <p:spPr bwMode="auto">
          <a:xfrm>
            <a:off x="7172325" y="2103438"/>
            <a:ext cx="908050" cy="715962"/>
          </a:xfrm>
          <a:prstGeom prst="rect">
            <a:avLst/>
          </a:prstGeom>
          <a:noFill/>
          <a:ln w="38100">
            <a:miter lim="800000"/>
            <a:headEnd/>
            <a:tailEnd/>
          </a:ln>
        </p:spPr>
      </p:pic>
      <p:pic>
        <p:nvPicPr>
          <p:cNvPr id="367637" name="Object 11"/>
          <p:cNvPicPr>
            <a:picLocks noChangeAspect="1" noChangeArrowheads="1"/>
          </p:cNvPicPr>
          <p:nvPr/>
        </p:nvPicPr>
        <mc:AlternateContent>
          <mc:Choice xmlns:ma="http://schemas.microsoft.com/office/mac/drawingml/2008/main" Requires="ma">
            <p:blipFill>
              <a:blip r:embed="rId14"/>
              <a:srcRect/>
              <a:stretch>
                <a:fillRect/>
              </a:stretch>
            </p:blipFill>
          </mc:Choice>
          <mc:Fallback>
            <p:blipFill>
              <a:blip r:embed="rId15"/>
              <a:srcRect/>
              <a:stretch>
                <a:fillRect/>
              </a:stretch>
            </p:blipFill>
          </mc:Fallback>
        </mc:AlternateContent>
        <p:spPr bwMode="auto">
          <a:xfrm>
            <a:off x="3494088" y="3060700"/>
            <a:ext cx="936625" cy="476250"/>
          </a:xfrm>
          <a:prstGeom prst="rect">
            <a:avLst/>
          </a:prstGeom>
          <a:noFill/>
          <a:ln w="38100">
            <a:miter lim="800000"/>
            <a:headEnd/>
            <a:tailEnd/>
          </a:ln>
        </p:spPr>
      </p:pic>
      <p:pic>
        <p:nvPicPr>
          <p:cNvPr id="367638" name="Object 12"/>
          <p:cNvPicPr>
            <a:picLocks noChangeAspect="1" noChangeArrowheads="1"/>
          </p:cNvPicPr>
          <p:nvPr/>
        </p:nvPicPr>
        <p:blipFill>
          <a:blip r:embed="rId16"/>
          <a:srcRect/>
          <a:stretch>
            <a:fillRect/>
          </a:stretch>
        </p:blipFill>
        <p:spPr bwMode="auto">
          <a:xfrm>
            <a:off x="4419600" y="2940050"/>
            <a:ext cx="1141413" cy="717550"/>
          </a:xfrm>
          <a:prstGeom prst="rect">
            <a:avLst/>
          </a:prstGeom>
          <a:noFill/>
          <a:ln w="38100">
            <a:miter lim="800000"/>
            <a:headEnd/>
            <a:tailEnd/>
          </a:ln>
        </p:spPr>
      </p:pic>
      <p:pic>
        <p:nvPicPr>
          <p:cNvPr id="367639" name="Object 13"/>
          <p:cNvPicPr>
            <a:picLocks noChangeAspect="1" noChangeArrowheads="1"/>
          </p:cNvPicPr>
          <p:nvPr/>
        </p:nvPicPr>
        <p:blipFill>
          <a:blip r:embed="rId17"/>
          <a:srcRect/>
          <a:stretch>
            <a:fillRect/>
          </a:stretch>
        </p:blipFill>
        <p:spPr bwMode="auto">
          <a:xfrm>
            <a:off x="5570538" y="3079750"/>
            <a:ext cx="857250" cy="438150"/>
          </a:xfrm>
          <a:prstGeom prst="rect">
            <a:avLst/>
          </a:prstGeom>
          <a:noFill/>
          <a:ln w="38100">
            <a:miter lim="800000"/>
            <a:headEnd/>
            <a:tailEnd/>
          </a:ln>
        </p:spPr>
      </p:pic>
      <p:pic>
        <p:nvPicPr>
          <p:cNvPr id="367640" name="Object 14"/>
          <p:cNvPicPr>
            <a:picLocks noChangeAspect="1" noChangeArrowheads="1"/>
          </p:cNvPicPr>
          <p:nvPr/>
        </p:nvPicPr>
        <mc:AlternateContent>
          <mc:Choice xmlns:ma="http://schemas.microsoft.com/office/mac/drawingml/2008/main" Requires="ma">
            <p:blipFill>
              <a:blip r:embed="rId18"/>
              <a:srcRect/>
              <a:stretch>
                <a:fillRect/>
              </a:stretch>
            </p:blipFill>
          </mc:Choice>
          <mc:Fallback>
            <p:blipFill>
              <a:blip r:embed="rId19"/>
              <a:srcRect/>
              <a:stretch>
                <a:fillRect/>
              </a:stretch>
            </p:blipFill>
          </mc:Fallback>
        </mc:AlternateContent>
        <p:spPr bwMode="auto">
          <a:xfrm>
            <a:off x="6461125" y="3060700"/>
            <a:ext cx="1123950" cy="479425"/>
          </a:xfrm>
          <a:prstGeom prst="rect">
            <a:avLst/>
          </a:prstGeom>
          <a:noFill/>
          <a:ln w="38100">
            <a:miter lim="800000"/>
            <a:headEnd/>
            <a:tailEnd/>
          </a:ln>
        </p:spPr>
      </p:pic>
      <p:pic>
        <p:nvPicPr>
          <p:cNvPr id="367641" name="Object 15"/>
          <p:cNvPicPr>
            <a:picLocks noChangeAspect="1" noChangeArrowheads="1"/>
          </p:cNvPicPr>
          <p:nvPr/>
        </p:nvPicPr>
        <p:blipFill>
          <a:blip r:embed="rId20"/>
          <a:srcRect/>
          <a:stretch>
            <a:fillRect/>
          </a:stretch>
        </p:blipFill>
        <p:spPr bwMode="auto">
          <a:xfrm>
            <a:off x="3505200" y="3819525"/>
            <a:ext cx="776288" cy="696913"/>
          </a:xfrm>
          <a:prstGeom prst="rect">
            <a:avLst/>
          </a:prstGeom>
          <a:noFill/>
          <a:ln w="38100">
            <a:miter lim="800000"/>
            <a:headEnd/>
            <a:tailEnd/>
          </a:ln>
        </p:spPr>
      </p:pic>
      <p:pic>
        <p:nvPicPr>
          <p:cNvPr id="367642" name="Object 16"/>
          <p:cNvPicPr>
            <a:picLocks noChangeAspect="1" noChangeArrowheads="1"/>
          </p:cNvPicPr>
          <p:nvPr/>
        </p:nvPicPr>
        <p:blipFill>
          <a:blip r:embed="rId21"/>
          <a:srcRect/>
          <a:stretch>
            <a:fillRect/>
          </a:stretch>
        </p:blipFill>
        <p:spPr bwMode="auto">
          <a:xfrm>
            <a:off x="4267200" y="3829050"/>
            <a:ext cx="1684338" cy="677863"/>
          </a:xfrm>
          <a:prstGeom prst="rect">
            <a:avLst/>
          </a:prstGeom>
          <a:noFill/>
          <a:ln w="38100">
            <a:miter lim="800000"/>
            <a:headEnd/>
            <a:tailEnd/>
          </a:ln>
        </p:spPr>
      </p:pic>
      <p:pic>
        <p:nvPicPr>
          <p:cNvPr id="367643" name="Object 17"/>
          <p:cNvPicPr>
            <a:picLocks noChangeAspect="1" noChangeArrowheads="1"/>
          </p:cNvPicPr>
          <p:nvPr/>
        </p:nvPicPr>
        <p:blipFill>
          <a:blip r:embed="rId22"/>
          <a:srcRect/>
          <a:stretch>
            <a:fillRect/>
          </a:stretch>
        </p:blipFill>
        <p:spPr bwMode="auto">
          <a:xfrm>
            <a:off x="5943600" y="3819525"/>
            <a:ext cx="1419225" cy="696913"/>
          </a:xfrm>
          <a:prstGeom prst="rect">
            <a:avLst/>
          </a:prstGeom>
          <a:noFill/>
          <a:ln w="38100">
            <a:miter lim="800000"/>
            <a:headEnd/>
            <a:tailEnd/>
          </a:ln>
        </p:spPr>
      </p:pic>
      <p:pic>
        <p:nvPicPr>
          <p:cNvPr id="367644" name="Object 18"/>
          <p:cNvPicPr>
            <a:picLocks noChangeAspect="1" noChangeArrowheads="1"/>
          </p:cNvPicPr>
          <p:nvPr/>
        </p:nvPicPr>
        <p:blipFill>
          <a:blip r:embed="rId23"/>
          <a:srcRect/>
          <a:stretch>
            <a:fillRect/>
          </a:stretch>
        </p:blipFill>
        <p:spPr bwMode="auto">
          <a:xfrm>
            <a:off x="7324725" y="3810000"/>
            <a:ext cx="965200" cy="717550"/>
          </a:xfrm>
          <a:prstGeom prst="rect">
            <a:avLst/>
          </a:prstGeom>
          <a:noFill/>
          <a:ln w="38100">
            <a:miter lim="800000"/>
            <a:headEnd/>
            <a:tailEnd/>
          </a:ln>
        </p:spPr>
      </p:pic>
      <p:pic>
        <p:nvPicPr>
          <p:cNvPr id="367645" name="Object 19"/>
          <p:cNvPicPr>
            <a:picLocks noChangeAspect="1" noChangeArrowheads="1"/>
          </p:cNvPicPr>
          <p:nvPr/>
        </p:nvPicPr>
        <p:blipFill>
          <a:blip r:embed="rId24"/>
          <a:srcRect/>
          <a:stretch>
            <a:fillRect/>
          </a:stretch>
        </p:blipFill>
        <p:spPr bwMode="auto">
          <a:xfrm>
            <a:off x="3503613" y="4970463"/>
            <a:ext cx="835025" cy="358775"/>
          </a:xfrm>
          <a:prstGeom prst="rect">
            <a:avLst/>
          </a:prstGeom>
          <a:noFill/>
          <a:ln w="38100">
            <a:miter lim="800000"/>
            <a:headEnd/>
            <a:tailEnd/>
          </a:ln>
        </p:spPr>
      </p:pic>
      <p:pic>
        <p:nvPicPr>
          <p:cNvPr id="367646" name="Object 20"/>
          <p:cNvPicPr>
            <a:picLocks noChangeAspect="1" noChangeArrowheads="1"/>
          </p:cNvPicPr>
          <p:nvPr/>
        </p:nvPicPr>
        <p:blipFill>
          <a:blip r:embed="rId25"/>
          <a:srcRect/>
          <a:stretch>
            <a:fillRect/>
          </a:stretch>
        </p:blipFill>
        <p:spPr bwMode="auto">
          <a:xfrm>
            <a:off x="4352925" y="4929188"/>
            <a:ext cx="928688" cy="439737"/>
          </a:xfrm>
          <a:prstGeom prst="rect">
            <a:avLst/>
          </a:prstGeom>
          <a:noFill/>
          <a:ln w="38100">
            <a:miter lim="800000"/>
            <a:headEnd/>
            <a:tailEnd/>
          </a:ln>
        </p:spPr>
      </p:pic>
      <p:pic>
        <p:nvPicPr>
          <p:cNvPr id="367647" name="Object 21"/>
          <p:cNvPicPr>
            <a:picLocks noChangeAspect="1" noChangeArrowheads="1"/>
          </p:cNvPicPr>
          <p:nvPr/>
        </p:nvPicPr>
        <mc:AlternateContent>
          <mc:Choice xmlns:ma="http://schemas.microsoft.com/office/mac/drawingml/2008/main" Requires="ma">
            <p:blipFill>
              <a:blip r:embed="rId26"/>
              <a:srcRect/>
              <a:stretch>
                <a:fillRect/>
              </a:stretch>
            </p:blipFill>
          </mc:Choice>
          <mc:Fallback>
            <p:blipFill>
              <a:blip r:embed="rId27"/>
              <a:srcRect/>
              <a:stretch>
                <a:fillRect/>
              </a:stretch>
            </p:blipFill>
          </mc:Fallback>
        </mc:AlternateContent>
        <p:spPr bwMode="auto">
          <a:xfrm>
            <a:off x="5262563" y="4781550"/>
            <a:ext cx="757237" cy="739775"/>
          </a:xfrm>
          <a:prstGeom prst="rect">
            <a:avLst/>
          </a:prstGeom>
          <a:noFill/>
          <a:ln w="38100">
            <a:miter lim="800000"/>
            <a:headEnd/>
            <a:tailEnd/>
          </a:ln>
        </p:spPr>
      </p:pic>
      <p:pic>
        <p:nvPicPr>
          <p:cNvPr id="367648" name="Object 22"/>
          <p:cNvPicPr>
            <a:picLocks noChangeAspect="1" noChangeArrowheads="1"/>
          </p:cNvPicPr>
          <p:nvPr/>
        </p:nvPicPr>
        <mc:AlternateContent>
          <mc:Choice xmlns:ma="http://schemas.microsoft.com/office/mac/drawingml/2008/main" Requires="ma">
            <p:blipFill>
              <a:blip r:embed="rId26"/>
              <a:srcRect/>
              <a:stretch>
                <a:fillRect/>
              </a:stretch>
            </p:blipFill>
          </mc:Choice>
          <mc:Fallback>
            <p:blipFill>
              <a:blip r:embed="rId27"/>
              <a:srcRect/>
              <a:stretch>
                <a:fillRect/>
              </a:stretch>
            </p:blipFill>
          </mc:Fallback>
        </mc:AlternateContent>
        <p:spPr bwMode="auto">
          <a:xfrm>
            <a:off x="4043363" y="5464175"/>
            <a:ext cx="757237" cy="884238"/>
          </a:xfrm>
          <a:prstGeom prst="rect">
            <a:avLst/>
          </a:prstGeom>
          <a:noFill/>
          <a:ln w="38100">
            <a:miter lim="800000"/>
            <a:headEnd/>
            <a:tailEnd/>
          </a:ln>
        </p:spPr>
      </p:pic>
      <p:pic>
        <p:nvPicPr>
          <p:cNvPr id="367649" name="Object 23"/>
          <p:cNvPicPr>
            <a:picLocks noChangeAspect="1" noChangeArrowheads="1"/>
          </p:cNvPicPr>
          <p:nvPr/>
        </p:nvPicPr>
        <mc:AlternateContent>
          <mc:Choice xmlns:ma="http://schemas.microsoft.com/office/mac/drawingml/2008/main" Requires="ma">
            <p:blipFill>
              <a:blip r:embed="rId28"/>
              <a:srcRect/>
              <a:stretch>
                <a:fillRect/>
              </a:stretch>
            </p:blipFill>
          </mc:Choice>
          <mc:Fallback>
            <p:blipFill>
              <a:blip r:embed="rId29"/>
              <a:srcRect/>
              <a:stretch>
                <a:fillRect/>
              </a:stretch>
            </p:blipFill>
          </mc:Fallback>
        </mc:AlternateContent>
        <p:spPr bwMode="auto">
          <a:xfrm>
            <a:off x="4960938" y="5746750"/>
            <a:ext cx="1049337" cy="417513"/>
          </a:xfrm>
          <a:prstGeom prst="rect">
            <a:avLst/>
          </a:prstGeom>
          <a:solidFill>
            <a:srgbClr val="FFFF99"/>
          </a:solidFill>
          <a:ln w="38100">
            <a:solidFill>
              <a:srgbClr val="FF3399"/>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7619">
                                            <p:txEl>
                                              <p:pRg st="0" end="0"/>
                                            </p:txEl>
                                          </p:spTgt>
                                        </p:tgtEl>
                                        <p:attrNameLst>
                                          <p:attrName>style.visibility</p:attrName>
                                        </p:attrNameLst>
                                      </p:cBhvr>
                                      <p:to>
                                        <p:strVal val="visible"/>
                                      </p:to>
                                    </p:set>
                                    <p:animEffect transition="in" filter="wipe(left)">
                                      <p:cBhvr>
                                        <p:cTn id="7" dur="500"/>
                                        <p:tgtEl>
                                          <p:spTgt spid="367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7620"/>
                                        </p:tgtEl>
                                        <p:attrNameLst>
                                          <p:attrName>style.visibility</p:attrName>
                                        </p:attrNameLst>
                                      </p:cBhvr>
                                      <p:to>
                                        <p:strVal val="visible"/>
                                      </p:to>
                                    </p:set>
                                    <p:animEffect transition="in" filter="wipe(left)">
                                      <p:cBhvr>
                                        <p:cTn id="12" dur="500"/>
                                        <p:tgtEl>
                                          <p:spTgt spid="3676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67621"/>
                                        </p:tgtEl>
                                        <p:attrNameLst>
                                          <p:attrName>style.visibility</p:attrName>
                                        </p:attrNameLst>
                                      </p:cBhvr>
                                      <p:to>
                                        <p:strVal val="visible"/>
                                      </p:to>
                                    </p:set>
                                    <p:animEffect transition="in" filter="wipe(left)">
                                      <p:cBhvr>
                                        <p:cTn id="17" dur="500"/>
                                        <p:tgtEl>
                                          <p:spTgt spid="3676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67633"/>
                                        </p:tgtEl>
                                        <p:attrNameLst>
                                          <p:attrName>style.visibility</p:attrName>
                                        </p:attrNameLst>
                                      </p:cBhvr>
                                      <p:to>
                                        <p:strVal val="visible"/>
                                      </p:to>
                                    </p:set>
                                    <p:animEffect transition="in" filter="wipe(left)">
                                      <p:cBhvr>
                                        <p:cTn id="22" dur="500"/>
                                        <p:tgtEl>
                                          <p:spTgt spid="3676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67634"/>
                                        </p:tgtEl>
                                        <p:attrNameLst>
                                          <p:attrName>style.visibility</p:attrName>
                                        </p:attrNameLst>
                                      </p:cBhvr>
                                      <p:to>
                                        <p:strVal val="visible"/>
                                      </p:to>
                                    </p:set>
                                    <p:animEffect transition="in" filter="wipe(left)">
                                      <p:cBhvr>
                                        <p:cTn id="27" dur="500"/>
                                        <p:tgtEl>
                                          <p:spTgt spid="3676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67635"/>
                                        </p:tgtEl>
                                        <p:attrNameLst>
                                          <p:attrName>style.visibility</p:attrName>
                                        </p:attrNameLst>
                                      </p:cBhvr>
                                      <p:to>
                                        <p:strVal val="visible"/>
                                      </p:to>
                                    </p:set>
                                    <p:animEffect transition="in" filter="wipe(left)">
                                      <p:cBhvr>
                                        <p:cTn id="32" dur="500"/>
                                        <p:tgtEl>
                                          <p:spTgt spid="3676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67636"/>
                                        </p:tgtEl>
                                        <p:attrNameLst>
                                          <p:attrName>style.visibility</p:attrName>
                                        </p:attrNameLst>
                                      </p:cBhvr>
                                      <p:to>
                                        <p:strVal val="visible"/>
                                      </p:to>
                                    </p:set>
                                    <p:animEffect transition="in" filter="wipe(left)">
                                      <p:cBhvr>
                                        <p:cTn id="37" dur="500"/>
                                        <p:tgtEl>
                                          <p:spTgt spid="3676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67622"/>
                                        </p:tgtEl>
                                        <p:attrNameLst>
                                          <p:attrName>style.visibility</p:attrName>
                                        </p:attrNameLst>
                                      </p:cBhvr>
                                      <p:to>
                                        <p:strVal val="visible"/>
                                      </p:to>
                                    </p:set>
                                    <p:animEffect transition="in" filter="wipe(left)">
                                      <p:cBhvr>
                                        <p:cTn id="42" dur="500"/>
                                        <p:tgtEl>
                                          <p:spTgt spid="3676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67623"/>
                                        </p:tgtEl>
                                        <p:attrNameLst>
                                          <p:attrName>style.visibility</p:attrName>
                                        </p:attrNameLst>
                                      </p:cBhvr>
                                      <p:to>
                                        <p:strVal val="visible"/>
                                      </p:to>
                                    </p:set>
                                    <p:animEffect transition="in" filter="wipe(left)">
                                      <p:cBhvr>
                                        <p:cTn id="47" dur="500"/>
                                        <p:tgtEl>
                                          <p:spTgt spid="3676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67637"/>
                                        </p:tgtEl>
                                        <p:attrNameLst>
                                          <p:attrName>style.visibility</p:attrName>
                                        </p:attrNameLst>
                                      </p:cBhvr>
                                      <p:to>
                                        <p:strVal val="visible"/>
                                      </p:to>
                                    </p:set>
                                    <p:animEffect transition="in" filter="wipe(left)">
                                      <p:cBhvr>
                                        <p:cTn id="52" dur="500"/>
                                        <p:tgtEl>
                                          <p:spTgt spid="36763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67638"/>
                                        </p:tgtEl>
                                        <p:attrNameLst>
                                          <p:attrName>style.visibility</p:attrName>
                                        </p:attrNameLst>
                                      </p:cBhvr>
                                      <p:to>
                                        <p:strVal val="visible"/>
                                      </p:to>
                                    </p:set>
                                    <p:animEffect transition="in" filter="wipe(left)">
                                      <p:cBhvr>
                                        <p:cTn id="57" dur="500"/>
                                        <p:tgtEl>
                                          <p:spTgt spid="3676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67639"/>
                                        </p:tgtEl>
                                        <p:attrNameLst>
                                          <p:attrName>style.visibility</p:attrName>
                                        </p:attrNameLst>
                                      </p:cBhvr>
                                      <p:to>
                                        <p:strVal val="visible"/>
                                      </p:to>
                                    </p:set>
                                    <p:animEffect transition="in" filter="wipe(left)">
                                      <p:cBhvr>
                                        <p:cTn id="62" dur="500"/>
                                        <p:tgtEl>
                                          <p:spTgt spid="3676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67640"/>
                                        </p:tgtEl>
                                        <p:attrNameLst>
                                          <p:attrName>style.visibility</p:attrName>
                                        </p:attrNameLst>
                                      </p:cBhvr>
                                      <p:to>
                                        <p:strVal val="visible"/>
                                      </p:to>
                                    </p:set>
                                    <p:animEffect transition="in" filter="wipe(left)">
                                      <p:cBhvr>
                                        <p:cTn id="67" dur="500"/>
                                        <p:tgtEl>
                                          <p:spTgt spid="36764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67624"/>
                                        </p:tgtEl>
                                        <p:attrNameLst>
                                          <p:attrName>style.visibility</p:attrName>
                                        </p:attrNameLst>
                                      </p:cBhvr>
                                      <p:to>
                                        <p:strVal val="visible"/>
                                      </p:to>
                                    </p:set>
                                    <p:animEffect transition="in" filter="wipe(left)">
                                      <p:cBhvr>
                                        <p:cTn id="72" dur="500"/>
                                        <p:tgtEl>
                                          <p:spTgt spid="3676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67625"/>
                                        </p:tgtEl>
                                        <p:attrNameLst>
                                          <p:attrName>style.visibility</p:attrName>
                                        </p:attrNameLst>
                                      </p:cBhvr>
                                      <p:to>
                                        <p:strVal val="visible"/>
                                      </p:to>
                                    </p:set>
                                    <p:animEffect transition="in" filter="wipe(left)">
                                      <p:cBhvr>
                                        <p:cTn id="77" dur="500"/>
                                        <p:tgtEl>
                                          <p:spTgt spid="36762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67641"/>
                                        </p:tgtEl>
                                        <p:attrNameLst>
                                          <p:attrName>style.visibility</p:attrName>
                                        </p:attrNameLst>
                                      </p:cBhvr>
                                      <p:to>
                                        <p:strVal val="visible"/>
                                      </p:to>
                                    </p:set>
                                    <p:animEffect transition="in" filter="wipe(left)">
                                      <p:cBhvr>
                                        <p:cTn id="82" dur="500"/>
                                        <p:tgtEl>
                                          <p:spTgt spid="36764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67642"/>
                                        </p:tgtEl>
                                        <p:attrNameLst>
                                          <p:attrName>style.visibility</p:attrName>
                                        </p:attrNameLst>
                                      </p:cBhvr>
                                      <p:to>
                                        <p:strVal val="visible"/>
                                      </p:to>
                                    </p:set>
                                    <p:animEffect transition="in" filter="wipe(left)">
                                      <p:cBhvr>
                                        <p:cTn id="87" dur="500"/>
                                        <p:tgtEl>
                                          <p:spTgt spid="36764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67643"/>
                                        </p:tgtEl>
                                        <p:attrNameLst>
                                          <p:attrName>style.visibility</p:attrName>
                                        </p:attrNameLst>
                                      </p:cBhvr>
                                      <p:to>
                                        <p:strVal val="visible"/>
                                      </p:to>
                                    </p:set>
                                    <p:animEffect transition="in" filter="wipe(left)">
                                      <p:cBhvr>
                                        <p:cTn id="92" dur="500"/>
                                        <p:tgtEl>
                                          <p:spTgt spid="36764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67644"/>
                                        </p:tgtEl>
                                        <p:attrNameLst>
                                          <p:attrName>style.visibility</p:attrName>
                                        </p:attrNameLst>
                                      </p:cBhvr>
                                      <p:to>
                                        <p:strVal val="visible"/>
                                      </p:to>
                                    </p:set>
                                    <p:animEffect transition="in" filter="wipe(left)">
                                      <p:cBhvr>
                                        <p:cTn id="97" dur="500"/>
                                        <p:tgtEl>
                                          <p:spTgt spid="36764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67628"/>
                                        </p:tgtEl>
                                        <p:attrNameLst>
                                          <p:attrName>style.visibility</p:attrName>
                                        </p:attrNameLst>
                                      </p:cBhvr>
                                      <p:to>
                                        <p:strVal val="visible"/>
                                      </p:to>
                                    </p:set>
                                    <p:animEffect transition="in" filter="wipe(left)">
                                      <p:cBhvr>
                                        <p:cTn id="102" dur="500"/>
                                        <p:tgtEl>
                                          <p:spTgt spid="36762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67626"/>
                                        </p:tgtEl>
                                        <p:attrNameLst>
                                          <p:attrName>style.visibility</p:attrName>
                                        </p:attrNameLst>
                                      </p:cBhvr>
                                      <p:to>
                                        <p:strVal val="visible"/>
                                      </p:to>
                                    </p:set>
                                    <p:animEffect transition="in" filter="wipe(left)">
                                      <p:cBhvr>
                                        <p:cTn id="107" dur="500"/>
                                        <p:tgtEl>
                                          <p:spTgt spid="36762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367627"/>
                                        </p:tgtEl>
                                        <p:attrNameLst>
                                          <p:attrName>style.visibility</p:attrName>
                                        </p:attrNameLst>
                                      </p:cBhvr>
                                      <p:to>
                                        <p:strVal val="visible"/>
                                      </p:to>
                                    </p:set>
                                    <p:animEffect transition="in" filter="wipe(left)">
                                      <p:cBhvr>
                                        <p:cTn id="112" dur="500"/>
                                        <p:tgtEl>
                                          <p:spTgt spid="36762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367645"/>
                                        </p:tgtEl>
                                        <p:attrNameLst>
                                          <p:attrName>style.visibility</p:attrName>
                                        </p:attrNameLst>
                                      </p:cBhvr>
                                      <p:to>
                                        <p:strVal val="visible"/>
                                      </p:to>
                                    </p:set>
                                    <p:animEffect transition="in" filter="wipe(left)">
                                      <p:cBhvr>
                                        <p:cTn id="117" dur="500"/>
                                        <p:tgtEl>
                                          <p:spTgt spid="36764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367646"/>
                                        </p:tgtEl>
                                        <p:attrNameLst>
                                          <p:attrName>style.visibility</p:attrName>
                                        </p:attrNameLst>
                                      </p:cBhvr>
                                      <p:to>
                                        <p:strVal val="visible"/>
                                      </p:to>
                                    </p:set>
                                    <p:animEffect transition="in" filter="wipe(left)">
                                      <p:cBhvr>
                                        <p:cTn id="122" dur="500"/>
                                        <p:tgtEl>
                                          <p:spTgt spid="36764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367647"/>
                                        </p:tgtEl>
                                        <p:attrNameLst>
                                          <p:attrName>style.visibility</p:attrName>
                                        </p:attrNameLst>
                                      </p:cBhvr>
                                      <p:to>
                                        <p:strVal val="visible"/>
                                      </p:to>
                                    </p:set>
                                    <p:animEffect transition="in" filter="wipe(left)">
                                      <p:cBhvr>
                                        <p:cTn id="127" dur="500"/>
                                        <p:tgtEl>
                                          <p:spTgt spid="36764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iterate type="wd">
                                    <p:tmPct val="10000"/>
                                  </p:iterate>
                                  <p:childTnLst>
                                    <p:set>
                                      <p:cBhvr>
                                        <p:cTn id="131" dur="1" fill="hold">
                                          <p:stCondLst>
                                            <p:cond delay="0"/>
                                          </p:stCondLst>
                                        </p:cTn>
                                        <p:tgtEl>
                                          <p:spTgt spid="367632"/>
                                        </p:tgtEl>
                                        <p:attrNameLst>
                                          <p:attrName>style.visibility</p:attrName>
                                        </p:attrNameLst>
                                      </p:cBhvr>
                                      <p:to>
                                        <p:strVal val="visible"/>
                                      </p:to>
                                    </p:set>
                                    <p:animEffect transition="in" filter="wipe(left)">
                                      <p:cBhvr>
                                        <p:cTn id="132" dur="500"/>
                                        <p:tgtEl>
                                          <p:spTgt spid="367632"/>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iterate type="wd">
                                    <p:tmPct val="10000"/>
                                  </p:iterate>
                                  <p:childTnLst>
                                    <p:set>
                                      <p:cBhvr>
                                        <p:cTn id="136" dur="1" fill="hold">
                                          <p:stCondLst>
                                            <p:cond delay="0"/>
                                          </p:stCondLst>
                                        </p:cTn>
                                        <p:tgtEl>
                                          <p:spTgt spid="367629"/>
                                        </p:tgtEl>
                                        <p:attrNameLst>
                                          <p:attrName>style.visibility</p:attrName>
                                        </p:attrNameLst>
                                      </p:cBhvr>
                                      <p:to>
                                        <p:strVal val="visible"/>
                                      </p:to>
                                    </p:set>
                                    <p:animEffect transition="in" filter="wipe(left)">
                                      <p:cBhvr>
                                        <p:cTn id="137" dur="500"/>
                                        <p:tgtEl>
                                          <p:spTgt spid="367629"/>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iterate type="wd">
                                    <p:tmPct val="10000"/>
                                  </p:iterate>
                                  <p:childTnLst>
                                    <p:set>
                                      <p:cBhvr>
                                        <p:cTn id="141" dur="1" fill="hold">
                                          <p:stCondLst>
                                            <p:cond delay="0"/>
                                          </p:stCondLst>
                                        </p:cTn>
                                        <p:tgtEl>
                                          <p:spTgt spid="367630"/>
                                        </p:tgtEl>
                                        <p:attrNameLst>
                                          <p:attrName>style.visibility</p:attrName>
                                        </p:attrNameLst>
                                      </p:cBhvr>
                                      <p:to>
                                        <p:strVal val="visible"/>
                                      </p:to>
                                    </p:set>
                                    <p:animEffect transition="in" filter="wipe(left)">
                                      <p:cBhvr>
                                        <p:cTn id="142" dur="500"/>
                                        <p:tgtEl>
                                          <p:spTgt spid="367630"/>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iterate type="wd">
                                    <p:tmPct val="10000"/>
                                  </p:iterate>
                                  <p:childTnLst>
                                    <p:set>
                                      <p:cBhvr>
                                        <p:cTn id="146" dur="1" fill="hold">
                                          <p:stCondLst>
                                            <p:cond delay="0"/>
                                          </p:stCondLst>
                                        </p:cTn>
                                        <p:tgtEl>
                                          <p:spTgt spid="367648"/>
                                        </p:tgtEl>
                                        <p:attrNameLst>
                                          <p:attrName>style.visibility</p:attrName>
                                        </p:attrNameLst>
                                      </p:cBhvr>
                                      <p:to>
                                        <p:strVal val="visible"/>
                                      </p:to>
                                    </p:set>
                                    <p:animEffect transition="in" filter="wipe(left)">
                                      <p:cBhvr>
                                        <p:cTn id="147" dur="500"/>
                                        <p:tgtEl>
                                          <p:spTgt spid="367648"/>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iterate type="wd">
                                    <p:tmPct val="10000"/>
                                  </p:iterate>
                                  <p:childTnLst>
                                    <p:set>
                                      <p:cBhvr>
                                        <p:cTn id="151" dur="1" fill="hold">
                                          <p:stCondLst>
                                            <p:cond delay="0"/>
                                          </p:stCondLst>
                                        </p:cTn>
                                        <p:tgtEl>
                                          <p:spTgt spid="367649"/>
                                        </p:tgtEl>
                                        <p:attrNameLst>
                                          <p:attrName>style.visibility</p:attrName>
                                        </p:attrNameLst>
                                      </p:cBhvr>
                                      <p:to>
                                        <p:strVal val="visible"/>
                                      </p:to>
                                    </p:set>
                                    <p:animEffect transition="in" filter="wipe(left)">
                                      <p:cBhvr>
                                        <p:cTn id="152" dur="500"/>
                                        <p:tgtEl>
                                          <p:spTgt spid="367649"/>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iterate type="wd">
                                    <p:tmPct val="10000"/>
                                  </p:iterate>
                                  <p:childTnLst>
                                    <p:set>
                                      <p:cBhvr>
                                        <p:cTn id="156" dur="1" fill="hold">
                                          <p:stCondLst>
                                            <p:cond delay="0"/>
                                          </p:stCondLst>
                                        </p:cTn>
                                        <p:tgtEl>
                                          <p:spTgt spid="367631"/>
                                        </p:tgtEl>
                                        <p:attrNameLst>
                                          <p:attrName>style.visibility</p:attrName>
                                        </p:attrNameLst>
                                      </p:cBhvr>
                                      <p:to>
                                        <p:strVal val="visible"/>
                                      </p:to>
                                    </p:set>
                                    <p:animEffect transition="in" filter="wipe(left)">
                                      <p:cBhvr>
                                        <p:cTn id="157" dur="500"/>
                                        <p:tgtEl>
                                          <p:spTgt spid="367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autoUpdateAnimBg="0"/>
      <p:bldP spid="367620" grpId="0" animBg="1" autoUpdateAnimBg="0"/>
      <p:bldP spid="367622" grpId="0" animBg="1" autoUpdateAnimBg="0"/>
      <p:bldP spid="367624" grpId="0" animBg="1" autoUpdateAnimBg="0"/>
      <p:bldP spid="367626" grpId="0" animBg="1" autoUpdateAnimBg="0"/>
      <p:bldP spid="367628" grpId="0" animBg="1"/>
      <p:bldP spid="367629" grpId="0" animBg="1" autoUpdateAnimBg="0"/>
      <p:bldP spid="367631" grpId="0" animBg="1" autoUpdateAnimBg="0"/>
      <p:bldP spid="367632" grpId="0" animBg="1"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81" name="Date Placeholder 2"/>
          <p:cNvSpPr>
            <a:spLocks noGrp="1"/>
          </p:cNvSpPr>
          <p:nvPr>
            <p:ph type="dt" sz="quarter" idx="10"/>
          </p:nvPr>
        </p:nvSpPr>
        <p:spPr>
          <a:noFill/>
        </p:spPr>
        <p:txBody>
          <a:bodyPr/>
          <a:lstStyle/>
          <a:p>
            <a:r>
              <a:rPr lang="en-US" smtClean="0"/>
              <a:t>Wednesday, June 29, 2011</a:t>
            </a:r>
            <a:endParaRPr lang="en-US" altLang="ko-KR" smtClean="0">
              <a:ea typeface="굴림" charset="-127"/>
              <a:cs typeface="굴림" charset="-127"/>
            </a:endParaRPr>
          </a:p>
        </p:txBody>
      </p:sp>
      <p:sp>
        <p:nvSpPr>
          <p:cNvPr id="24582" name="Footer Placeholder 3"/>
          <p:cNvSpPr>
            <a:spLocks noGrp="1"/>
          </p:cNvSpPr>
          <p:nvPr>
            <p:ph type="ftr" sz="quarter" idx="11"/>
          </p:nvPr>
        </p:nvSpPr>
        <p:spPr>
          <a:noFill/>
        </p:spPr>
        <p:txBody>
          <a:bodyPr/>
          <a:lstStyle/>
          <a:p>
            <a:r>
              <a:rPr lang="en-US" smtClean="0"/>
              <a:t>PHYS 1443-001, Summer 2011 Dr. Jaehoon Yu</a:t>
            </a:r>
          </a:p>
        </p:txBody>
      </p:sp>
      <p:sp>
        <p:nvSpPr>
          <p:cNvPr id="24583" name="Slide Number Placeholder 4"/>
          <p:cNvSpPr>
            <a:spLocks noGrp="1"/>
          </p:cNvSpPr>
          <p:nvPr>
            <p:ph type="sldNum" sz="quarter" idx="12"/>
          </p:nvPr>
        </p:nvSpPr>
        <p:spPr>
          <a:noFill/>
        </p:spPr>
        <p:txBody>
          <a:bodyPr/>
          <a:lstStyle/>
          <a:p>
            <a:fld id="{D3FFF8DC-FC1F-AC41-A868-E06E50237CAD}" type="slidenum">
              <a:rPr lang="en-US"/>
              <a:pPr/>
              <a:t>7</a:t>
            </a:fld>
            <a:endParaRPr lang="en-US"/>
          </a:p>
        </p:txBody>
      </p:sp>
      <p:pic>
        <p:nvPicPr>
          <p:cNvPr id="827395" name="Picture 3" descr="F08.01"/>
          <p:cNvPicPr>
            <a:picLocks noChangeAspect="1" noChangeArrowheads="1"/>
          </p:cNvPicPr>
          <p:nvPr/>
        </p:nvPicPr>
        <p:blipFill>
          <a:blip r:embed="rId3"/>
          <a:srcRect/>
          <a:stretch>
            <a:fillRect/>
          </a:stretch>
        </p:blipFill>
        <p:spPr bwMode="auto">
          <a:xfrm>
            <a:off x="5715000" y="1066800"/>
            <a:ext cx="2811463" cy="5229225"/>
          </a:xfrm>
          <a:prstGeom prst="rect">
            <a:avLst/>
          </a:prstGeom>
          <a:noFill/>
          <a:ln w="9525">
            <a:noFill/>
            <a:miter lim="800000"/>
            <a:headEnd/>
            <a:tailEnd/>
          </a:ln>
        </p:spPr>
      </p:pic>
      <p:sp>
        <p:nvSpPr>
          <p:cNvPr id="827396" name="Text Box 4"/>
          <p:cNvSpPr txBox="1">
            <a:spLocks noChangeArrowheads="1"/>
          </p:cNvSpPr>
          <p:nvPr/>
        </p:nvSpPr>
        <p:spPr bwMode="auto">
          <a:xfrm>
            <a:off x="609600" y="838200"/>
            <a:ext cx="5257800" cy="1200150"/>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Arial Narrow" charset="0"/>
              </a:rPr>
              <a:t>In a simplest kind of rotation,</a:t>
            </a:r>
            <a:r>
              <a:rPr lang="en-US" altLang="ko-KR">
                <a:solidFill>
                  <a:schemeClr val="accent2"/>
                </a:solidFill>
                <a:latin typeface="Arial Narrow" charset="0"/>
                <a:ea typeface="굴림" charset="-127"/>
                <a:cs typeface="굴림" charset="-127"/>
              </a:rPr>
              <a:t> </a:t>
            </a:r>
            <a:r>
              <a:rPr lang="en-US">
                <a:solidFill>
                  <a:schemeClr val="accent2"/>
                </a:solidFill>
                <a:latin typeface="Arial Narrow" charset="0"/>
              </a:rPr>
              <a:t>points on a rigid object moves on</a:t>
            </a:r>
            <a:r>
              <a:rPr lang="en-US" altLang="ko-KR">
                <a:solidFill>
                  <a:schemeClr val="accent2"/>
                </a:solidFill>
                <a:latin typeface="Arial Narrow" charset="0"/>
                <a:ea typeface="굴림" charset="-127"/>
                <a:cs typeface="굴림" charset="-127"/>
              </a:rPr>
              <a:t> </a:t>
            </a:r>
            <a:r>
              <a:rPr lang="en-US">
                <a:solidFill>
                  <a:schemeClr val="accent2"/>
                </a:solidFill>
                <a:latin typeface="Arial Narrow" charset="0"/>
              </a:rPr>
              <a:t>circular paths about the </a:t>
            </a:r>
            <a:r>
              <a:rPr lang="en-US" b="1" i="1">
                <a:solidFill>
                  <a:schemeClr val="accent2"/>
                </a:solidFill>
                <a:latin typeface="Arial Narrow" charset="0"/>
              </a:rPr>
              <a:t>axis of</a:t>
            </a:r>
            <a:r>
              <a:rPr lang="en-US" altLang="ko-KR" b="1" i="1">
                <a:solidFill>
                  <a:schemeClr val="accent2"/>
                </a:solidFill>
                <a:latin typeface="Arial Narrow" charset="0"/>
                <a:ea typeface="굴림" charset="-127"/>
                <a:cs typeface="굴림" charset="-127"/>
              </a:rPr>
              <a:t> </a:t>
            </a:r>
            <a:r>
              <a:rPr lang="en-US" b="1" i="1">
                <a:solidFill>
                  <a:schemeClr val="accent2"/>
                </a:solidFill>
                <a:latin typeface="Arial Narrow" charset="0"/>
              </a:rPr>
              <a:t>rotation.</a:t>
            </a:r>
            <a:endParaRPr lang="en-US">
              <a:solidFill>
                <a:schemeClr val="accent2"/>
              </a:solidFill>
              <a:latin typeface="Arial Narrow" charset="0"/>
            </a:endParaRPr>
          </a:p>
        </p:txBody>
      </p:sp>
      <p:sp>
        <p:nvSpPr>
          <p:cNvPr id="24586" name="Rectangle 5"/>
          <p:cNvSpPr>
            <a:spLocks noGrp="1" noChangeArrowheads="1"/>
          </p:cNvSpPr>
          <p:nvPr>
            <p:ph type="title"/>
          </p:nvPr>
        </p:nvSpPr>
        <p:spPr>
          <a:xfrm>
            <a:off x="76200" y="76200"/>
            <a:ext cx="8686800" cy="838200"/>
          </a:xfrm>
        </p:spPr>
        <p:txBody>
          <a:bodyPr/>
          <a:lstStyle/>
          <a:p>
            <a:r>
              <a:rPr lang="en-US" altLang="ko-KR" sz="4000">
                <a:ea typeface="굴림" charset="-127"/>
                <a:cs typeface="굴림" charset="-127"/>
              </a:rPr>
              <a:t>Rotational Motion and Angular Displacement</a:t>
            </a:r>
            <a:endParaRPr lang="en-US" sz="4000"/>
          </a:p>
        </p:txBody>
      </p:sp>
      <p:pic>
        <p:nvPicPr>
          <p:cNvPr id="827398" name="Picture 6" descr="F08.02"/>
          <p:cNvPicPr>
            <a:picLocks noChangeAspect="1" noChangeArrowheads="1"/>
          </p:cNvPicPr>
          <p:nvPr/>
        </p:nvPicPr>
        <p:blipFill>
          <a:blip r:embed="rId4"/>
          <a:srcRect/>
          <a:stretch>
            <a:fillRect/>
          </a:stretch>
        </p:blipFill>
        <p:spPr bwMode="auto">
          <a:xfrm>
            <a:off x="76200" y="2144713"/>
            <a:ext cx="3200400" cy="2590800"/>
          </a:xfrm>
          <a:prstGeom prst="rect">
            <a:avLst/>
          </a:prstGeom>
          <a:noFill/>
          <a:ln w="9525">
            <a:noFill/>
            <a:miter lim="800000"/>
            <a:headEnd/>
            <a:tailEnd/>
          </a:ln>
        </p:spPr>
      </p:pic>
      <p:sp>
        <p:nvSpPr>
          <p:cNvPr id="827399" name="Text Box 7"/>
          <p:cNvSpPr txBox="1">
            <a:spLocks noChangeArrowheads="1"/>
          </p:cNvSpPr>
          <p:nvPr/>
        </p:nvSpPr>
        <p:spPr bwMode="auto">
          <a:xfrm>
            <a:off x="3581400" y="1981200"/>
            <a:ext cx="2743200" cy="2225675"/>
          </a:xfrm>
          <a:prstGeom prst="rect">
            <a:avLst/>
          </a:prstGeom>
          <a:noFill/>
          <a:ln w="9525">
            <a:noFill/>
            <a:miter lim="800000"/>
            <a:headEnd/>
            <a:tailEnd/>
          </a:ln>
        </p:spPr>
        <p:txBody>
          <a:bodyPr>
            <a:prstTxWarp prst="textNoShape">
              <a:avLst/>
            </a:prstTxWarp>
            <a:spAutoFit/>
          </a:bodyPr>
          <a:lstStyle/>
          <a:p>
            <a:r>
              <a:rPr lang="en-US" sz="2000" dirty="0">
                <a:solidFill>
                  <a:schemeClr val="accent2"/>
                </a:solidFill>
                <a:latin typeface="Arial Narrow" charset="0"/>
              </a:rPr>
              <a:t>The angle </a:t>
            </a:r>
            <a:r>
              <a:rPr lang="en-US" altLang="ko-KR" sz="2000" dirty="0">
                <a:solidFill>
                  <a:schemeClr val="accent2"/>
                </a:solidFill>
                <a:latin typeface="Arial Narrow" charset="0"/>
                <a:ea typeface="굴림" charset="-127"/>
                <a:cs typeface="굴림" charset="-127"/>
              </a:rPr>
              <a:t>swept </a:t>
            </a:r>
            <a:r>
              <a:rPr lang="en-US" sz="2000" dirty="0">
                <a:solidFill>
                  <a:schemeClr val="accent2"/>
                </a:solidFill>
                <a:latin typeface="Arial Narrow" charset="0"/>
              </a:rPr>
              <a:t>out by a line passing</a:t>
            </a:r>
            <a:r>
              <a:rPr lang="en-US" altLang="ko-KR" sz="2000" dirty="0">
                <a:solidFill>
                  <a:schemeClr val="accent2"/>
                </a:solidFill>
                <a:latin typeface="Arial Narrow" charset="0"/>
                <a:ea typeface="굴림" charset="-127"/>
                <a:cs typeface="굴림" charset="-127"/>
              </a:rPr>
              <a:t> </a:t>
            </a:r>
            <a:r>
              <a:rPr lang="en-US" sz="2000" dirty="0">
                <a:solidFill>
                  <a:schemeClr val="accent2"/>
                </a:solidFill>
                <a:latin typeface="Arial Narrow" charset="0"/>
              </a:rPr>
              <a:t>through</a:t>
            </a:r>
            <a:r>
              <a:rPr lang="en-US" altLang="ko-KR" sz="2000" dirty="0">
                <a:solidFill>
                  <a:schemeClr val="accent2"/>
                </a:solidFill>
                <a:latin typeface="Arial Narrow" charset="0"/>
                <a:ea typeface="굴림" charset="-127"/>
                <a:cs typeface="굴림" charset="-127"/>
              </a:rPr>
              <a:t> </a:t>
            </a:r>
            <a:r>
              <a:rPr lang="en-US" sz="2000" dirty="0">
                <a:solidFill>
                  <a:schemeClr val="accent2"/>
                </a:solidFill>
                <a:latin typeface="Arial Narrow" charset="0"/>
              </a:rPr>
              <a:t>any point on the</a:t>
            </a:r>
            <a:r>
              <a:rPr lang="en-US" altLang="ko-KR" sz="2000" dirty="0">
                <a:solidFill>
                  <a:schemeClr val="accent2"/>
                </a:solidFill>
                <a:latin typeface="Arial Narrow" charset="0"/>
                <a:ea typeface="굴림" charset="-127"/>
                <a:cs typeface="굴림" charset="-127"/>
              </a:rPr>
              <a:t> </a:t>
            </a:r>
            <a:r>
              <a:rPr lang="en-US" sz="2000" dirty="0">
                <a:solidFill>
                  <a:schemeClr val="accent2"/>
                </a:solidFill>
                <a:latin typeface="Arial Narrow" charset="0"/>
              </a:rPr>
              <a:t>body and intersecting the</a:t>
            </a:r>
            <a:r>
              <a:rPr lang="en-US" altLang="ko-KR" sz="2000" dirty="0">
                <a:solidFill>
                  <a:schemeClr val="accent2"/>
                </a:solidFill>
                <a:latin typeface="Arial Narrow" charset="0"/>
                <a:ea typeface="굴림" charset="-127"/>
                <a:cs typeface="굴림" charset="-127"/>
              </a:rPr>
              <a:t> </a:t>
            </a:r>
            <a:r>
              <a:rPr lang="en-US" sz="2000" dirty="0">
                <a:solidFill>
                  <a:schemeClr val="accent2"/>
                </a:solidFill>
                <a:latin typeface="Arial Narrow" charset="0"/>
              </a:rPr>
              <a:t>axis of </a:t>
            </a:r>
            <a:r>
              <a:rPr lang="en-US" altLang="ko-KR" sz="2000" dirty="0">
                <a:solidFill>
                  <a:schemeClr val="accent2"/>
                </a:solidFill>
                <a:latin typeface="Arial Narrow" charset="0"/>
                <a:ea typeface="굴림" charset="-127"/>
                <a:cs typeface="굴림" charset="-127"/>
              </a:rPr>
              <a:t> </a:t>
            </a:r>
            <a:r>
              <a:rPr lang="en-US" sz="2000" dirty="0">
                <a:solidFill>
                  <a:schemeClr val="accent2"/>
                </a:solidFill>
                <a:latin typeface="Arial Narrow" charset="0"/>
              </a:rPr>
              <a:t>rotation</a:t>
            </a:r>
            <a:r>
              <a:rPr lang="en-US" altLang="ko-KR" sz="2000" dirty="0">
                <a:solidFill>
                  <a:schemeClr val="accent2"/>
                </a:solidFill>
                <a:latin typeface="Arial Narrow" charset="0"/>
                <a:ea typeface="굴림" charset="-127"/>
                <a:cs typeface="굴림" charset="-127"/>
              </a:rPr>
              <a:t> </a:t>
            </a:r>
            <a:r>
              <a:rPr lang="en-US" sz="2000" dirty="0" smtClean="0">
                <a:solidFill>
                  <a:schemeClr val="accent2"/>
                </a:solidFill>
                <a:latin typeface="Arial Narrow" charset="0"/>
              </a:rPr>
              <a:t>perpendicular</a:t>
            </a:r>
            <a:r>
              <a:rPr lang="en-US" altLang="ko-KR" sz="2000" dirty="0" smtClean="0">
                <a:solidFill>
                  <a:schemeClr val="accent2"/>
                </a:solidFill>
                <a:latin typeface="Arial Narrow" charset="0"/>
                <a:ea typeface="굴림" charset="-127"/>
                <a:cs typeface="굴림" charset="-127"/>
              </a:rPr>
              <a:t> </a:t>
            </a:r>
            <a:r>
              <a:rPr lang="en-US" sz="2000" dirty="0">
                <a:solidFill>
                  <a:schemeClr val="accent2"/>
                </a:solidFill>
                <a:latin typeface="Arial Narrow" charset="0"/>
              </a:rPr>
              <a:t>is called the</a:t>
            </a:r>
            <a:r>
              <a:rPr lang="en-US" altLang="ko-KR" sz="2000" dirty="0">
                <a:solidFill>
                  <a:schemeClr val="accent2"/>
                </a:solidFill>
                <a:latin typeface="Arial Narrow" charset="0"/>
                <a:ea typeface="굴림" charset="-127"/>
                <a:cs typeface="굴림" charset="-127"/>
              </a:rPr>
              <a:t> </a:t>
            </a:r>
            <a:r>
              <a:rPr lang="en-US" sz="2000" b="1" i="1" dirty="0">
                <a:solidFill>
                  <a:schemeClr val="accent2"/>
                </a:solidFill>
                <a:latin typeface="Arial Narrow" charset="0"/>
              </a:rPr>
              <a:t>angular</a:t>
            </a:r>
            <a:r>
              <a:rPr lang="en-US" altLang="ko-KR" sz="2000" b="1" i="1" dirty="0">
                <a:solidFill>
                  <a:schemeClr val="accent2"/>
                </a:solidFill>
                <a:latin typeface="Arial Narrow" charset="0"/>
                <a:ea typeface="굴림" charset="-127"/>
                <a:cs typeface="굴림" charset="-127"/>
              </a:rPr>
              <a:t> </a:t>
            </a:r>
            <a:r>
              <a:rPr lang="en-US" sz="2000" b="1" i="1" dirty="0">
                <a:solidFill>
                  <a:schemeClr val="accent2"/>
                </a:solidFill>
                <a:latin typeface="Arial Narrow" charset="0"/>
              </a:rPr>
              <a:t>displacement.</a:t>
            </a:r>
          </a:p>
        </p:txBody>
      </p:sp>
      <p:pic>
        <p:nvPicPr>
          <p:cNvPr id="827400" name="Object 2"/>
          <p:cNvPicPr>
            <a:picLocks noChangeAspect="1" noChangeArrowheads="1"/>
          </p:cNvPicPr>
          <p:nvPr/>
        </p:nvPicPr>
        <p:blipFill>
          <a:blip r:embed="rId5"/>
          <a:srcRect/>
          <a:stretch>
            <a:fillRect/>
          </a:stretch>
        </p:blipFill>
        <p:spPr bwMode="auto">
          <a:xfrm>
            <a:off x="3279775" y="4343400"/>
            <a:ext cx="1139825" cy="571500"/>
          </a:xfrm>
          <a:prstGeom prst="rect">
            <a:avLst/>
          </a:prstGeom>
          <a:noFill/>
        </p:spPr>
      </p:pic>
      <p:pic>
        <p:nvPicPr>
          <p:cNvPr id="827401" name="Object 3"/>
          <p:cNvPicPr>
            <a:picLocks noChangeAspect="1" noChangeArrowheads="1"/>
          </p:cNvPicPr>
          <p:nvPr/>
        </p:nvPicPr>
        <p:blipFill>
          <a:blip r:embed="rId6"/>
          <a:srcRect/>
          <a:stretch>
            <a:fillRect/>
          </a:stretch>
        </p:blipFill>
        <p:spPr bwMode="auto">
          <a:xfrm>
            <a:off x="4316413" y="4343400"/>
            <a:ext cx="407987" cy="571500"/>
          </a:xfrm>
          <a:prstGeom prst="rect">
            <a:avLst/>
          </a:prstGeom>
          <a:noFill/>
        </p:spPr>
      </p:pic>
      <p:pic>
        <p:nvPicPr>
          <p:cNvPr id="827402" name="Object 4"/>
          <p:cNvPicPr>
            <a:picLocks noChangeAspect="1" noChangeArrowheads="1"/>
          </p:cNvPicPr>
          <p:nvPr/>
        </p:nvPicPr>
        <p:blipFill>
          <a:blip r:embed="rId7"/>
          <a:srcRect/>
          <a:stretch>
            <a:fillRect/>
          </a:stretch>
        </p:blipFill>
        <p:spPr bwMode="auto">
          <a:xfrm>
            <a:off x="4648200" y="4295775"/>
            <a:ext cx="814388" cy="733425"/>
          </a:xfrm>
          <a:prstGeom prst="rect">
            <a:avLst/>
          </a:prstGeom>
          <a:noFill/>
        </p:spPr>
      </p:pic>
      <p:sp>
        <p:nvSpPr>
          <p:cNvPr id="827403" name="Text Box 11"/>
          <p:cNvSpPr txBox="1">
            <a:spLocks noChangeArrowheads="1"/>
          </p:cNvSpPr>
          <p:nvPr/>
        </p:nvSpPr>
        <p:spPr bwMode="auto">
          <a:xfrm>
            <a:off x="381000" y="5029200"/>
            <a:ext cx="5257800" cy="457200"/>
          </a:xfrm>
          <a:prstGeom prst="rect">
            <a:avLst/>
          </a:prstGeom>
          <a:noFill/>
          <a:ln w="9525">
            <a:noFill/>
            <a:miter lim="800000"/>
            <a:headEnd/>
            <a:tailEnd/>
          </a:ln>
        </p:spPr>
        <p:txBody>
          <a:bodyPr>
            <a:prstTxWarp prst="textNoShape">
              <a:avLst/>
            </a:prstTxWarp>
            <a:spAutoFit/>
          </a:bodyPr>
          <a:lstStyle/>
          <a:p>
            <a:r>
              <a:rPr lang="en-US" altLang="ko-KR">
                <a:solidFill>
                  <a:schemeClr val="accent2"/>
                </a:solidFill>
                <a:latin typeface="Arial Narrow" charset="0"/>
                <a:ea typeface="굴림" charset="-127"/>
                <a:cs typeface="굴림" charset="-127"/>
              </a:rPr>
              <a:t>It’s a vector!!  So there must be directions…</a:t>
            </a:r>
            <a:endParaRPr lang="en-US">
              <a:solidFill>
                <a:schemeClr val="accent2"/>
              </a:solidFill>
              <a:latin typeface="Arial Narrow" charset="0"/>
            </a:endParaRPr>
          </a:p>
        </p:txBody>
      </p:sp>
      <p:sp>
        <p:nvSpPr>
          <p:cNvPr id="827404" name="Text Box 12"/>
          <p:cNvSpPr txBox="1">
            <a:spLocks noChangeArrowheads="1"/>
          </p:cNvSpPr>
          <p:nvPr/>
        </p:nvSpPr>
        <p:spPr bwMode="auto">
          <a:xfrm>
            <a:off x="381000" y="5562600"/>
            <a:ext cx="3581400" cy="457200"/>
          </a:xfrm>
          <a:prstGeom prst="rect">
            <a:avLst/>
          </a:prstGeom>
          <a:noFill/>
          <a:ln w="9525">
            <a:noFill/>
            <a:miter lim="800000"/>
            <a:headEnd/>
            <a:tailEnd/>
          </a:ln>
        </p:spPr>
        <p:txBody>
          <a:bodyPr>
            <a:prstTxWarp prst="textNoShape">
              <a:avLst/>
            </a:prstTxWarp>
            <a:spAutoFit/>
          </a:bodyPr>
          <a:lstStyle/>
          <a:p>
            <a:r>
              <a:rPr lang="en-US" altLang="ko-KR">
                <a:solidFill>
                  <a:schemeClr val="accent2"/>
                </a:solidFill>
                <a:latin typeface="Arial Narrow" charset="0"/>
                <a:ea typeface="굴림" charset="-127"/>
                <a:cs typeface="굴림" charset="-127"/>
              </a:rPr>
              <a:t>How do we define directions?</a:t>
            </a:r>
            <a:endParaRPr lang="en-US">
              <a:solidFill>
                <a:schemeClr val="accent2"/>
              </a:solidFill>
              <a:latin typeface="Arial Narrow" charset="0"/>
            </a:endParaRPr>
          </a:p>
        </p:txBody>
      </p:sp>
      <p:sp>
        <p:nvSpPr>
          <p:cNvPr id="827405" name="Text Box 13"/>
          <p:cNvSpPr txBox="1">
            <a:spLocks noChangeArrowheads="1"/>
          </p:cNvSpPr>
          <p:nvPr/>
        </p:nvSpPr>
        <p:spPr bwMode="auto">
          <a:xfrm>
            <a:off x="3962400" y="5486400"/>
            <a:ext cx="3581400" cy="457200"/>
          </a:xfrm>
          <a:prstGeom prst="rect">
            <a:avLst/>
          </a:prstGeom>
          <a:noFill/>
          <a:ln w="9525">
            <a:noFill/>
            <a:miter lim="800000"/>
            <a:headEnd/>
            <a:tailEnd/>
          </a:ln>
        </p:spPr>
        <p:txBody>
          <a:bodyPr>
            <a:prstTxWarp prst="textNoShape">
              <a:avLst/>
            </a:prstTxWarp>
            <a:spAutoFit/>
          </a:bodyPr>
          <a:lstStyle/>
          <a:p>
            <a:r>
              <a:rPr lang="en-US" altLang="ko-KR">
                <a:solidFill>
                  <a:schemeClr val="accent2"/>
                </a:solidFill>
                <a:latin typeface="Arial Narrow" charset="0"/>
                <a:ea typeface="굴림" charset="-127"/>
                <a:cs typeface="굴림" charset="-127"/>
              </a:rPr>
              <a:t>+:if counter-clockwise</a:t>
            </a:r>
            <a:endParaRPr lang="en-US">
              <a:solidFill>
                <a:schemeClr val="accent2"/>
              </a:solidFill>
              <a:latin typeface="Arial Narrow" charset="0"/>
            </a:endParaRPr>
          </a:p>
        </p:txBody>
      </p:sp>
      <p:sp>
        <p:nvSpPr>
          <p:cNvPr id="827406" name="Text Box 14"/>
          <p:cNvSpPr txBox="1">
            <a:spLocks noChangeArrowheads="1"/>
          </p:cNvSpPr>
          <p:nvPr/>
        </p:nvSpPr>
        <p:spPr bwMode="auto">
          <a:xfrm>
            <a:off x="4038600" y="5867400"/>
            <a:ext cx="2743200" cy="457200"/>
          </a:xfrm>
          <a:prstGeom prst="rect">
            <a:avLst/>
          </a:prstGeom>
          <a:noFill/>
          <a:ln w="9525">
            <a:noFill/>
            <a:miter lim="800000"/>
            <a:headEnd/>
            <a:tailEnd/>
          </a:ln>
        </p:spPr>
        <p:txBody>
          <a:bodyPr>
            <a:prstTxWarp prst="textNoShape">
              <a:avLst/>
            </a:prstTxWarp>
            <a:spAutoFit/>
          </a:bodyPr>
          <a:lstStyle/>
          <a:p>
            <a:r>
              <a:rPr lang="en-US" altLang="ko-KR">
                <a:solidFill>
                  <a:schemeClr val="accent2"/>
                </a:solidFill>
                <a:latin typeface="Arial Narrow" charset="0"/>
                <a:ea typeface="굴림" charset="-127"/>
                <a:cs typeface="굴림" charset="-127"/>
              </a:rPr>
              <a:t>-:if clockwise</a:t>
            </a:r>
            <a:endParaRPr lang="en-US">
              <a:solidFill>
                <a:schemeClr val="accent2"/>
              </a:solidFill>
              <a:latin typeface="Arial Narrow" charset="0"/>
            </a:endParaRPr>
          </a:p>
        </p:txBody>
      </p:sp>
      <p:sp>
        <p:nvSpPr>
          <p:cNvPr id="827407" name="Text Box 15"/>
          <p:cNvSpPr txBox="1">
            <a:spLocks noChangeArrowheads="1"/>
          </p:cNvSpPr>
          <p:nvPr/>
        </p:nvSpPr>
        <p:spPr bwMode="auto">
          <a:xfrm>
            <a:off x="381000" y="6262688"/>
            <a:ext cx="6705600" cy="366712"/>
          </a:xfrm>
          <a:prstGeom prst="rect">
            <a:avLst/>
          </a:prstGeom>
          <a:solidFill>
            <a:schemeClr val="bg1"/>
          </a:solidFill>
          <a:ln w="9525">
            <a:noFill/>
            <a:miter lim="800000"/>
            <a:headEnd/>
            <a:tailEnd/>
          </a:ln>
        </p:spPr>
        <p:txBody>
          <a:bodyPr>
            <a:prstTxWarp prst="textNoShape">
              <a:avLst/>
            </a:prstTxWarp>
            <a:spAutoFit/>
          </a:bodyPr>
          <a:lstStyle/>
          <a:p>
            <a:r>
              <a:rPr lang="en-US" altLang="ko-KR" sz="1800">
                <a:solidFill>
                  <a:schemeClr val="accent2"/>
                </a:solidFill>
                <a:latin typeface="Arial Narrow" charset="0"/>
                <a:ea typeface="굴림" charset="-127"/>
                <a:cs typeface="굴림" charset="-127"/>
              </a:rPr>
              <a:t>The direction vector points gets determined based on the right-hand rule.</a:t>
            </a:r>
            <a:endParaRPr lang="en-US" sz="1800">
              <a:solidFill>
                <a:schemeClr val="accent2"/>
              </a:solidFill>
              <a:latin typeface="Arial Narrow" charset="0"/>
            </a:endParaRPr>
          </a:p>
        </p:txBody>
      </p:sp>
      <p:sp>
        <p:nvSpPr>
          <p:cNvPr id="827410" name="Text Box 18"/>
          <p:cNvSpPr txBox="1">
            <a:spLocks noChangeArrowheads="1"/>
          </p:cNvSpPr>
          <p:nvPr/>
        </p:nvSpPr>
        <p:spPr bwMode="auto">
          <a:xfrm>
            <a:off x="6629400" y="6292850"/>
            <a:ext cx="2362200" cy="336550"/>
          </a:xfrm>
          <a:prstGeom prst="rect">
            <a:avLst/>
          </a:prstGeom>
          <a:solidFill>
            <a:schemeClr val="bg1"/>
          </a:solidFill>
          <a:ln w="9525">
            <a:noFill/>
            <a:miter lim="800000"/>
            <a:headEnd/>
            <a:tailEnd/>
          </a:ln>
        </p:spPr>
        <p:txBody>
          <a:bodyPr>
            <a:prstTxWarp prst="textNoShape">
              <a:avLst/>
            </a:prstTxWarp>
            <a:spAutoFit/>
          </a:bodyPr>
          <a:lstStyle/>
          <a:p>
            <a:r>
              <a:rPr lang="en-US" altLang="ko-KR" sz="1600">
                <a:solidFill>
                  <a:srgbClr val="A50021"/>
                </a:solidFill>
                <a:latin typeface="Arial Narrow" charset="0"/>
                <a:ea typeface="굴림" charset="-127"/>
                <a:cs typeface="굴림" charset="-127"/>
              </a:rPr>
              <a:t>These are just conventions!!</a:t>
            </a:r>
            <a:endParaRPr lang="en-US" sz="1600">
              <a:solidFill>
                <a:srgbClr val="A50021"/>
              </a:solidFill>
              <a:latin typeface="Arial Narrow" charset="0"/>
            </a:endParaRPr>
          </a:p>
        </p:txBody>
      </p:sp>
      <p:cxnSp>
        <p:nvCxnSpPr>
          <p:cNvPr id="20" name="Straight Arrow Connector 19"/>
          <p:cNvCxnSpPr>
            <a:cxnSpLocks noChangeShapeType="1"/>
          </p:cNvCxnSpPr>
          <p:nvPr/>
        </p:nvCxnSpPr>
        <p:spPr bwMode="auto">
          <a:xfrm rot="5400000" flipH="1" flipV="1">
            <a:off x="685801" y="2819400"/>
            <a:ext cx="1219200" cy="3175"/>
          </a:xfrm>
          <a:prstGeom prst="straightConnector1">
            <a:avLst/>
          </a:prstGeom>
          <a:noFill/>
          <a:ln w="57150">
            <a:solidFill>
              <a:srgbClr val="FF0000"/>
            </a:solidFill>
            <a:prstDash val="sysDash"/>
            <a:round/>
            <a:headEnd/>
            <a:tailEnd type="triangle" w="lg"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27396"/>
                                        </p:tgtEl>
                                        <p:attrNameLst>
                                          <p:attrName>style.visibility</p:attrName>
                                        </p:attrNameLst>
                                      </p:cBhvr>
                                      <p:to>
                                        <p:strVal val="visible"/>
                                      </p:to>
                                    </p:set>
                                    <p:animEffect transition="in" filter="wipe(left)">
                                      <p:cBhvr>
                                        <p:cTn id="7" dur="500"/>
                                        <p:tgtEl>
                                          <p:spTgt spid="827396"/>
                                        </p:tgtEl>
                                      </p:cBhvr>
                                    </p:animEffect>
                                  </p:childTnLst>
                                </p:cTn>
                              </p:par>
                            </p:childTnLst>
                          </p:cTn>
                        </p:par>
                        <p:par>
                          <p:cTn id="8" fill="hold">
                            <p:stCondLst>
                              <p:cond delay="1550"/>
                            </p:stCondLst>
                            <p:childTnLst>
                              <p:par>
                                <p:cTn id="9" presetID="49" presetClass="entr" presetSubtype="0" decel="100000" fill="hold" nodeType="afterEffect">
                                  <p:stCondLst>
                                    <p:cond delay="0"/>
                                  </p:stCondLst>
                                  <p:childTnLst>
                                    <p:set>
                                      <p:cBhvr>
                                        <p:cTn id="10" dur="1" fill="hold">
                                          <p:stCondLst>
                                            <p:cond delay="0"/>
                                          </p:stCondLst>
                                        </p:cTn>
                                        <p:tgtEl>
                                          <p:spTgt spid="827395"/>
                                        </p:tgtEl>
                                        <p:attrNameLst>
                                          <p:attrName>style.visibility</p:attrName>
                                        </p:attrNameLst>
                                      </p:cBhvr>
                                      <p:to>
                                        <p:strVal val="visible"/>
                                      </p:to>
                                    </p:set>
                                    <p:anim calcmode="lin" valueType="num">
                                      <p:cBhvr>
                                        <p:cTn id="11" dur="500" fill="hold"/>
                                        <p:tgtEl>
                                          <p:spTgt spid="827395"/>
                                        </p:tgtEl>
                                        <p:attrNameLst>
                                          <p:attrName>ppt_w</p:attrName>
                                        </p:attrNameLst>
                                      </p:cBhvr>
                                      <p:tavLst>
                                        <p:tav tm="0">
                                          <p:val>
                                            <p:fltVal val="0"/>
                                          </p:val>
                                        </p:tav>
                                        <p:tav tm="100000">
                                          <p:val>
                                            <p:strVal val="#ppt_w"/>
                                          </p:val>
                                        </p:tav>
                                      </p:tavLst>
                                    </p:anim>
                                    <p:anim calcmode="lin" valueType="num">
                                      <p:cBhvr>
                                        <p:cTn id="12" dur="500" fill="hold"/>
                                        <p:tgtEl>
                                          <p:spTgt spid="827395"/>
                                        </p:tgtEl>
                                        <p:attrNameLst>
                                          <p:attrName>ppt_h</p:attrName>
                                        </p:attrNameLst>
                                      </p:cBhvr>
                                      <p:tavLst>
                                        <p:tav tm="0">
                                          <p:val>
                                            <p:fltVal val="0"/>
                                          </p:val>
                                        </p:tav>
                                        <p:tav tm="100000">
                                          <p:val>
                                            <p:strVal val="#ppt_h"/>
                                          </p:val>
                                        </p:tav>
                                      </p:tavLst>
                                    </p:anim>
                                    <p:anim calcmode="lin" valueType="num">
                                      <p:cBhvr>
                                        <p:cTn id="13" dur="500" fill="hold"/>
                                        <p:tgtEl>
                                          <p:spTgt spid="827395"/>
                                        </p:tgtEl>
                                        <p:attrNameLst>
                                          <p:attrName>style.rotation</p:attrName>
                                        </p:attrNameLst>
                                      </p:cBhvr>
                                      <p:tavLst>
                                        <p:tav tm="0">
                                          <p:val>
                                            <p:fltVal val="360"/>
                                          </p:val>
                                        </p:tav>
                                        <p:tav tm="100000">
                                          <p:val>
                                            <p:fltVal val="0"/>
                                          </p:val>
                                        </p:tav>
                                      </p:tavLst>
                                    </p:anim>
                                    <p:animEffect transition="in" filter="fade">
                                      <p:cBhvr>
                                        <p:cTn id="14" dur="500"/>
                                        <p:tgtEl>
                                          <p:spTgt spid="82739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827399"/>
                                        </p:tgtEl>
                                        <p:attrNameLst>
                                          <p:attrName>style.visibility</p:attrName>
                                        </p:attrNameLst>
                                      </p:cBhvr>
                                      <p:to>
                                        <p:strVal val="visible"/>
                                      </p:to>
                                    </p:set>
                                    <p:animEffect transition="in" filter="wipe(left)">
                                      <p:cBhvr>
                                        <p:cTn id="19" dur="500"/>
                                        <p:tgtEl>
                                          <p:spTgt spid="827399"/>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827398"/>
                                        </p:tgtEl>
                                        <p:attrNameLst>
                                          <p:attrName>style.visibility</p:attrName>
                                        </p:attrNameLst>
                                      </p:cBhvr>
                                      <p:to>
                                        <p:strVal val="visible"/>
                                      </p:to>
                                    </p:set>
                                    <p:anim calcmode="lin" valueType="num">
                                      <p:cBhvr>
                                        <p:cTn id="24" dur="500" fill="hold"/>
                                        <p:tgtEl>
                                          <p:spTgt spid="827398"/>
                                        </p:tgtEl>
                                        <p:attrNameLst>
                                          <p:attrName>ppt_w</p:attrName>
                                        </p:attrNameLst>
                                      </p:cBhvr>
                                      <p:tavLst>
                                        <p:tav tm="0">
                                          <p:val>
                                            <p:fltVal val="0"/>
                                          </p:val>
                                        </p:tav>
                                        <p:tav tm="100000">
                                          <p:val>
                                            <p:strVal val="#ppt_w"/>
                                          </p:val>
                                        </p:tav>
                                      </p:tavLst>
                                    </p:anim>
                                    <p:anim calcmode="lin" valueType="num">
                                      <p:cBhvr>
                                        <p:cTn id="25" dur="500" fill="hold"/>
                                        <p:tgtEl>
                                          <p:spTgt spid="827398"/>
                                        </p:tgtEl>
                                        <p:attrNameLst>
                                          <p:attrName>ppt_h</p:attrName>
                                        </p:attrNameLst>
                                      </p:cBhvr>
                                      <p:tavLst>
                                        <p:tav tm="0">
                                          <p:val>
                                            <p:fltVal val="0"/>
                                          </p:val>
                                        </p:tav>
                                        <p:tav tm="100000">
                                          <p:val>
                                            <p:strVal val="#ppt_h"/>
                                          </p:val>
                                        </p:tav>
                                      </p:tavLst>
                                    </p:anim>
                                    <p:anim calcmode="lin" valueType="num">
                                      <p:cBhvr>
                                        <p:cTn id="26" dur="500" fill="hold"/>
                                        <p:tgtEl>
                                          <p:spTgt spid="827398"/>
                                        </p:tgtEl>
                                        <p:attrNameLst>
                                          <p:attrName>style.rotation</p:attrName>
                                        </p:attrNameLst>
                                      </p:cBhvr>
                                      <p:tavLst>
                                        <p:tav tm="0">
                                          <p:val>
                                            <p:fltVal val="360"/>
                                          </p:val>
                                        </p:tav>
                                        <p:tav tm="100000">
                                          <p:val>
                                            <p:fltVal val="0"/>
                                          </p:val>
                                        </p:tav>
                                      </p:tavLst>
                                    </p:anim>
                                    <p:animEffect transition="in" filter="fade">
                                      <p:cBhvr>
                                        <p:cTn id="27" dur="500"/>
                                        <p:tgtEl>
                                          <p:spTgt spid="82739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27400"/>
                                        </p:tgtEl>
                                        <p:attrNameLst>
                                          <p:attrName>style.visibility</p:attrName>
                                        </p:attrNameLst>
                                      </p:cBhvr>
                                      <p:to>
                                        <p:strVal val="visible"/>
                                      </p:to>
                                    </p:set>
                                    <p:animEffect transition="in" filter="wipe(left)">
                                      <p:cBhvr>
                                        <p:cTn id="32" dur="500"/>
                                        <p:tgtEl>
                                          <p:spTgt spid="8274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27401"/>
                                        </p:tgtEl>
                                        <p:attrNameLst>
                                          <p:attrName>style.visibility</p:attrName>
                                        </p:attrNameLst>
                                      </p:cBhvr>
                                      <p:to>
                                        <p:strVal val="visible"/>
                                      </p:to>
                                    </p:set>
                                    <p:animEffect transition="in" filter="wipe(left)">
                                      <p:cBhvr>
                                        <p:cTn id="37" dur="500"/>
                                        <p:tgtEl>
                                          <p:spTgt spid="82740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27402"/>
                                        </p:tgtEl>
                                        <p:attrNameLst>
                                          <p:attrName>style.visibility</p:attrName>
                                        </p:attrNameLst>
                                      </p:cBhvr>
                                      <p:to>
                                        <p:strVal val="visible"/>
                                      </p:to>
                                    </p:set>
                                    <p:animEffect transition="in" filter="wipe(left)">
                                      <p:cBhvr>
                                        <p:cTn id="42" dur="500"/>
                                        <p:tgtEl>
                                          <p:spTgt spid="82740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827403"/>
                                        </p:tgtEl>
                                        <p:attrNameLst>
                                          <p:attrName>style.visibility</p:attrName>
                                        </p:attrNameLst>
                                      </p:cBhvr>
                                      <p:to>
                                        <p:strVal val="visible"/>
                                      </p:to>
                                    </p:set>
                                    <p:animEffect transition="in" filter="wipe(left)">
                                      <p:cBhvr>
                                        <p:cTn id="47" dur="500"/>
                                        <p:tgtEl>
                                          <p:spTgt spid="82740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827404"/>
                                        </p:tgtEl>
                                        <p:attrNameLst>
                                          <p:attrName>style.visibility</p:attrName>
                                        </p:attrNameLst>
                                      </p:cBhvr>
                                      <p:to>
                                        <p:strVal val="visible"/>
                                      </p:to>
                                    </p:set>
                                    <p:animEffect transition="in" filter="wipe(left)">
                                      <p:cBhvr>
                                        <p:cTn id="52" dur="500"/>
                                        <p:tgtEl>
                                          <p:spTgt spid="82740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827405"/>
                                        </p:tgtEl>
                                        <p:attrNameLst>
                                          <p:attrName>style.visibility</p:attrName>
                                        </p:attrNameLst>
                                      </p:cBhvr>
                                      <p:to>
                                        <p:strVal val="visible"/>
                                      </p:to>
                                    </p:set>
                                    <p:animEffect transition="in" filter="wipe(left)">
                                      <p:cBhvr>
                                        <p:cTn id="57" dur="500"/>
                                        <p:tgtEl>
                                          <p:spTgt spid="82740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827406"/>
                                        </p:tgtEl>
                                        <p:attrNameLst>
                                          <p:attrName>style.visibility</p:attrName>
                                        </p:attrNameLst>
                                      </p:cBhvr>
                                      <p:to>
                                        <p:strVal val="visible"/>
                                      </p:to>
                                    </p:set>
                                    <p:animEffect transition="in" filter="wipe(left)">
                                      <p:cBhvr>
                                        <p:cTn id="62" dur="500"/>
                                        <p:tgtEl>
                                          <p:spTgt spid="82740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827407"/>
                                        </p:tgtEl>
                                        <p:attrNameLst>
                                          <p:attrName>style.visibility</p:attrName>
                                        </p:attrNameLst>
                                      </p:cBhvr>
                                      <p:to>
                                        <p:strVal val="visible"/>
                                      </p:to>
                                    </p:set>
                                    <p:animEffect transition="in" filter="wipe(left)">
                                      <p:cBhvr>
                                        <p:cTn id="67" dur="500"/>
                                        <p:tgtEl>
                                          <p:spTgt spid="82740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827410"/>
                                        </p:tgtEl>
                                        <p:attrNameLst>
                                          <p:attrName>style.visibility</p:attrName>
                                        </p:attrNameLst>
                                      </p:cBhvr>
                                      <p:to>
                                        <p:strVal val="visible"/>
                                      </p:to>
                                    </p:set>
                                    <p:animEffect transition="in" filter="wipe(left)">
                                      <p:cBhvr>
                                        <p:cTn id="77" dur="500"/>
                                        <p:tgtEl>
                                          <p:spTgt spid="82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6" grpId="0"/>
      <p:bldP spid="827399" grpId="0"/>
      <p:bldP spid="827403" grpId="0"/>
      <p:bldP spid="827404" grpId="0"/>
      <p:bldP spid="827405" grpId="0"/>
      <p:bldP spid="827406" grpId="0"/>
      <p:bldP spid="827407" grpId="0" animBg="1"/>
      <p:bldP spid="827410"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47" name="Date Placeholder 2"/>
          <p:cNvSpPr>
            <a:spLocks noGrp="1"/>
          </p:cNvSpPr>
          <p:nvPr>
            <p:ph type="dt" sz="quarter" idx="10"/>
          </p:nvPr>
        </p:nvSpPr>
        <p:spPr>
          <a:noFill/>
        </p:spPr>
        <p:txBody>
          <a:bodyPr/>
          <a:lstStyle/>
          <a:p>
            <a:r>
              <a:rPr lang="en-US" smtClean="0"/>
              <a:t>Wednesday, June 29, 2011</a:t>
            </a:r>
            <a:endParaRPr lang="en-US" altLang="ko-KR" smtClean="0">
              <a:ea typeface="굴림" charset="-127"/>
              <a:cs typeface="굴림" charset="-127"/>
            </a:endParaRPr>
          </a:p>
        </p:txBody>
      </p:sp>
      <p:sp>
        <p:nvSpPr>
          <p:cNvPr id="26648" name="Footer Placeholder 3"/>
          <p:cNvSpPr>
            <a:spLocks noGrp="1"/>
          </p:cNvSpPr>
          <p:nvPr>
            <p:ph type="ftr" sz="quarter" idx="11"/>
          </p:nvPr>
        </p:nvSpPr>
        <p:spPr>
          <a:noFill/>
        </p:spPr>
        <p:txBody>
          <a:bodyPr/>
          <a:lstStyle/>
          <a:p>
            <a:r>
              <a:rPr lang="en-US" smtClean="0"/>
              <a:t>PHYS 1443-001, Summer 2011 Dr. Jaehoon Yu</a:t>
            </a:r>
          </a:p>
        </p:txBody>
      </p:sp>
      <p:sp>
        <p:nvSpPr>
          <p:cNvPr id="26649" name="Slide Number Placeholder 4"/>
          <p:cNvSpPr>
            <a:spLocks noGrp="1"/>
          </p:cNvSpPr>
          <p:nvPr>
            <p:ph type="sldNum" sz="quarter" idx="12"/>
          </p:nvPr>
        </p:nvSpPr>
        <p:spPr>
          <a:noFill/>
        </p:spPr>
        <p:txBody>
          <a:bodyPr/>
          <a:lstStyle/>
          <a:p>
            <a:fld id="{410E6F72-7F58-5F47-B679-34FCD8E9FF59}" type="slidenum">
              <a:rPr lang="en-US"/>
              <a:pPr/>
              <a:t>8</a:t>
            </a:fld>
            <a:endParaRPr lang="en-US"/>
          </a:p>
        </p:txBody>
      </p:sp>
      <p:pic>
        <p:nvPicPr>
          <p:cNvPr id="833539" name="Picture 3" descr="F08.03"/>
          <p:cNvPicPr>
            <a:picLocks noChangeAspect="1" noChangeArrowheads="1"/>
          </p:cNvPicPr>
          <p:nvPr/>
        </p:nvPicPr>
        <p:blipFill>
          <a:blip r:embed="rId3"/>
          <a:srcRect/>
          <a:stretch>
            <a:fillRect/>
          </a:stretch>
        </p:blipFill>
        <p:spPr bwMode="auto">
          <a:xfrm>
            <a:off x="76200" y="914400"/>
            <a:ext cx="5553075" cy="2352675"/>
          </a:xfrm>
          <a:prstGeom prst="rect">
            <a:avLst/>
          </a:prstGeom>
          <a:noFill/>
          <a:ln w="9525">
            <a:noFill/>
            <a:miter lim="800000"/>
            <a:headEnd/>
            <a:tailEnd/>
          </a:ln>
        </p:spPr>
      </p:pic>
      <p:pic>
        <p:nvPicPr>
          <p:cNvPr id="833540" name="Object 2"/>
          <p:cNvPicPr>
            <a:picLocks noChangeAspect="1" noChangeArrowheads="1"/>
          </p:cNvPicPr>
          <p:nvPr/>
        </p:nvPicPr>
        <p:blipFill>
          <a:blip r:embed="rId4"/>
          <a:srcRect/>
          <a:stretch>
            <a:fillRect/>
          </a:stretch>
        </p:blipFill>
        <p:spPr bwMode="auto">
          <a:xfrm>
            <a:off x="4572000" y="989013"/>
            <a:ext cx="2030413" cy="415925"/>
          </a:xfrm>
          <a:prstGeom prst="rect">
            <a:avLst/>
          </a:prstGeom>
          <a:noFill/>
        </p:spPr>
      </p:pic>
      <p:sp>
        <p:nvSpPr>
          <p:cNvPr id="833541" name="Text Box 5"/>
          <p:cNvSpPr txBox="1">
            <a:spLocks noChangeArrowheads="1"/>
          </p:cNvSpPr>
          <p:nvPr/>
        </p:nvSpPr>
        <p:spPr bwMode="auto">
          <a:xfrm>
            <a:off x="6173788" y="2286000"/>
            <a:ext cx="2665412"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For </a:t>
            </a:r>
            <a:r>
              <a:rPr lang="en-US" altLang="ko-KR">
                <a:solidFill>
                  <a:schemeClr val="accent2"/>
                </a:solidFill>
                <a:latin typeface="Arial Narrow" charset="0"/>
                <a:ea typeface="굴림" charset="-127"/>
                <a:cs typeface="굴림" charset="-127"/>
              </a:rPr>
              <a:t>one</a:t>
            </a:r>
            <a:r>
              <a:rPr lang="en-US">
                <a:solidFill>
                  <a:schemeClr val="accent2"/>
                </a:solidFill>
                <a:latin typeface="Arial Narrow" charset="0"/>
              </a:rPr>
              <a:t> full revolution:</a:t>
            </a:r>
          </a:p>
        </p:txBody>
      </p:sp>
      <p:pic>
        <p:nvPicPr>
          <p:cNvPr id="833542" name="Object 3"/>
          <p:cNvPicPr>
            <a:picLocks noChangeAspect="1" noChangeArrowheads="1"/>
          </p:cNvPicPr>
          <p:nvPr/>
        </p:nvPicPr>
        <p:blipFill>
          <a:blip r:embed="rId5"/>
          <a:srcRect/>
          <a:stretch>
            <a:fillRect/>
          </a:stretch>
        </p:blipFill>
        <p:spPr bwMode="auto">
          <a:xfrm>
            <a:off x="6727825" y="3348038"/>
            <a:ext cx="1196975" cy="365125"/>
          </a:xfrm>
          <a:prstGeom prst="rect">
            <a:avLst/>
          </a:prstGeom>
          <a:noFill/>
        </p:spPr>
      </p:pic>
      <p:sp>
        <p:nvSpPr>
          <p:cNvPr id="833543" name="AutoShape 7"/>
          <p:cNvSpPr>
            <a:spLocks noChangeArrowheads="1"/>
          </p:cNvSpPr>
          <p:nvPr/>
        </p:nvSpPr>
        <p:spPr bwMode="auto">
          <a:xfrm>
            <a:off x="5913438" y="3429000"/>
            <a:ext cx="685800" cy="228600"/>
          </a:xfrm>
          <a:prstGeom prst="rightArrow">
            <a:avLst>
              <a:gd name="adj1" fmla="val 50000"/>
              <a:gd name="adj2" fmla="val 75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a:p>
        </p:txBody>
      </p:sp>
      <p:pic>
        <p:nvPicPr>
          <p:cNvPr id="833544" name="Object 4"/>
          <p:cNvPicPr>
            <a:picLocks noChangeAspect="1" noChangeArrowheads="1"/>
          </p:cNvPicPr>
          <p:nvPr/>
        </p:nvPicPr>
        <p:blipFill>
          <a:blip r:embed="rId6"/>
          <a:srcRect/>
          <a:stretch>
            <a:fillRect/>
          </a:stretch>
        </p:blipFill>
        <p:spPr bwMode="auto">
          <a:xfrm>
            <a:off x="3200400" y="3352800"/>
            <a:ext cx="625475" cy="363538"/>
          </a:xfrm>
          <a:prstGeom prst="rect">
            <a:avLst/>
          </a:prstGeom>
          <a:noFill/>
        </p:spPr>
      </p:pic>
      <p:sp>
        <p:nvSpPr>
          <p:cNvPr id="26653" name="Rectangle 9"/>
          <p:cNvSpPr>
            <a:spLocks noGrp="1" noChangeArrowheads="1"/>
          </p:cNvSpPr>
          <p:nvPr>
            <p:ph type="title"/>
          </p:nvPr>
        </p:nvSpPr>
        <p:spPr>
          <a:xfrm>
            <a:off x="609600" y="76200"/>
            <a:ext cx="7772400" cy="838200"/>
          </a:xfrm>
        </p:spPr>
        <p:txBody>
          <a:bodyPr/>
          <a:lstStyle/>
          <a:p>
            <a:r>
              <a:rPr lang="en-US" altLang="ko-KR">
                <a:ea typeface="굴림" charset="-127"/>
                <a:cs typeface="굴림" charset="-127"/>
              </a:rPr>
              <a:t>SI Unit of the Angular Displacement</a:t>
            </a:r>
            <a:endParaRPr lang="en-US"/>
          </a:p>
        </p:txBody>
      </p:sp>
      <p:pic>
        <p:nvPicPr>
          <p:cNvPr id="833546" name="Object 5"/>
          <p:cNvPicPr>
            <a:picLocks noChangeAspect="1" noChangeArrowheads="1"/>
          </p:cNvPicPr>
          <p:nvPr/>
        </p:nvPicPr>
        <p:blipFill>
          <a:blip r:embed="rId7"/>
          <a:srcRect/>
          <a:stretch>
            <a:fillRect/>
          </a:stretch>
        </p:blipFill>
        <p:spPr bwMode="auto">
          <a:xfrm>
            <a:off x="6629400" y="793750"/>
            <a:ext cx="1717675" cy="806450"/>
          </a:xfrm>
          <a:prstGeom prst="rect">
            <a:avLst/>
          </a:prstGeom>
          <a:noFill/>
        </p:spPr>
      </p:pic>
      <p:pic>
        <p:nvPicPr>
          <p:cNvPr id="833547" name="Object 6"/>
          <p:cNvPicPr>
            <a:picLocks noChangeAspect="1" noChangeArrowheads="1"/>
          </p:cNvPicPr>
          <p:nvPr/>
        </p:nvPicPr>
        <p:blipFill>
          <a:blip r:embed="rId8"/>
          <a:srcRect/>
          <a:stretch>
            <a:fillRect/>
          </a:stretch>
        </p:blipFill>
        <p:spPr bwMode="auto">
          <a:xfrm>
            <a:off x="8305800" y="793750"/>
            <a:ext cx="287338" cy="806450"/>
          </a:xfrm>
          <a:prstGeom prst="rect">
            <a:avLst/>
          </a:prstGeom>
          <a:noFill/>
        </p:spPr>
      </p:pic>
      <p:sp>
        <p:nvSpPr>
          <p:cNvPr id="833549" name="Text Box 13"/>
          <p:cNvSpPr txBox="1">
            <a:spLocks noChangeArrowheads="1"/>
          </p:cNvSpPr>
          <p:nvPr/>
        </p:nvSpPr>
        <p:spPr bwMode="auto">
          <a:xfrm>
            <a:off x="4343400" y="2819400"/>
            <a:ext cx="3810000" cy="427038"/>
          </a:xfrm>
          <a:prstGeom prst="rect">
            <a:avLst/>
          </a:prstGeom>
          <a:noFill/>
          <a:ln w="28575">
            <a:noFill/>
            <a:miter lim="800000"/>
            <a:headEnd/>
            <a:tailEnd/>
          </a:ln>
        </p:spPr>
        <p:txBody>
          <a:bodyPr>
            <a:prstTxWarp prst="textNoShape">
              <a:avLst/>
            </a:prstTxWarp>
            <a:spAutoFit/>
          </a:bodyPr>
          <a:lstStyle/>
          <a:p>
            <a:pPr>
              <a:spcBef>
                <a:spcPct val="20000"/>
              </a:spcBef>
            </a:pPr>
            <a:r>
              <a:rPr lang="en-US" sz="2200">
                <a:solidFill>
                  <a:srgbClr val="FF0000"/>
                </a:solidFill>
                <a:latin typeface="Monotype Corsiva" charset="0"/>
              </a:rPr>
              <a:t>Since the circumference of a circle is </a:t>
            </a:r>
          </a:p>
        </p:txBody>
      </p:sp>
      <p:sp>
        <p:nvSpPr>
          <p:cNvPr id="833550" name="Text Box 14"/>
          <p:cNvSpPr txBox="1">
            <a:spLocks noChangeArrowheads="1"/>
          </p:cNvSpPr>
          <p:nvPr/>
        </p:nvSpPr>
        <p:spPr bwMode="auto">
          <a:xfrm>
            <a:off x="381000" y="4171950"/>
            <a:ext cx="12954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2000">
                <a:solidFill>
                  <a:srgbClr val="FF0000"/>
                </a:solidFill>
                <a:latin typeface="Monotype Corsiva" charset="0"/>
                <a:ea typeface="굴림" charset="-127"/>
                <a:cs typeface="굴림" charset="-127"/>
              </a:rPr>
              <a:t>1 </a:t>
            </a:r>
            <a:r>
              <a:rPr lang="en-US" sz="2000">
                <a:solidFill>
                  <a:srgbClr val="FF0000"/>
                </a:solidFill>
                <a:latin typeface="Monotype Corsiva" charset="0"/>
              </a:rPr>
              <a:t>radian is</a:t>
            </a:r>
          </a:p>
        </p:txBody>
      </p:sp>
      <p:pic>
        <p:nvPicPr>
          <p:cNvPr id="833551" name="Object 7"/>
          <p:cNvPicPr>
            <a:picLocks noChangeAspect="1" noChangeArrowheads="1"/>
          </p:cNvPicPr>
          <p:nvPr/>
        </p:nvPicPr>
        <p:blipFill>
          <a:blip r:embed="rId9"/>
          <a:srcRect/>
          <a:stretch>
            <a:fillRect/>
          </a:stretch>
        </p:blipFill>
        <p:spPr bwMode="auto">
          <a:xfrm>
            <a:off x="2046288" y="4195763"/>
            <a:ext cx="606425" cy="320675"/>
          </a:xfrm>
          <a:prstGeom prst="rect">
            <a:avLst/>
          </a:prstGeom>
          <a:noFill/>
          <a:ln w="38100">
            <a:miter lim="800000"/>
            <a:headEnd/>
            <a:tailEnd/>
          </a:ln>
        </p:spPr>
      </p:pic>
      <p:pic>
        <p:nvPicPr>
          <p:cNvPr id="833554" name="Object 8"/>
          <p:cNvPicPr>
            <a:picLocks noChangeAspect="1" noChangeArrowheads="1"/>
          </p:cNvPicPr>
          <p:nvPr/>
        </p:nvPicPr>
        <p:blipFill>
          <a:blip r:embed="rId10"/>
          <a:srcRect/>
          <a:stretch>
            <a:fillRect/>
          </a:stretch>
        </p:blipFill>
        <p:spPr bwMode="auto">
          <a:xfrm>
            <a:off x="2673350" y="3978275"/>
            <a:ext cx="1517650" cy="755650"/>
          </a:xfrm>
          <a:prstGeom prst="rect">
            <a:avLst/>
          </a:prstGeom>
          <a:noFill/>
          <a:ln w="38100">
            <a:miter lim="800000"/>
            <a:headEnd/>
            <a:tailEnd/>
          </a:ln>
        </p:spPr>
      </p:pic>
      <p:pic>
        <p:nvPicPr>
          <p:cNvPr id="833555" name="Object 9"/>
          <p:cNvPicPr>
            <a:picLocks noChangeAspect="1" noChangeArrowheads="1"/>
          </p:cNvPicPr>
          <p:nvPr/>
        </p:nvPicPr>
        <p:blipFill>
          <a:blip r:embed="rId11"/>
          <a:srcRect/>
          <a:stretch>
            <a:fillRect/>
          </a:stretch>
        </p:blipFill>
        <p:spPr bwMode="auto">
          <a:xfrm>
            <a:off x="4219575" y="3978275"/>
            <a:ext cx="1495425" cy="755650"/>
          </a:xfrm>
          <a:prstGeom prst="rect">
            <a:avLst/>
          </a:prstGeom>
          <a:noFill/>
          <a:ln w="38100">
            <a:miter lim="800000"/>
            <a:headEnd/>
            <a:tailEnd/>
          </a:ln>
        </p:spPr>
      </p:pic>
      <p:pic>
        <p:nvPicPr>
          <p:cNvPr id="833556" name="Object 10"/>
          <p:cNvPicPr>
            <a:picLocks noChangeAspect="1" noChangeArrowheads="1"/>
          </p:cNvPicPr>
          <p:nvPr/>
        </p:nvPicPr>
        <p:blipFill>
          <a:blip r:embed="rId12"/>
          <a:srcRect/>
          <a:stretch>
            <a:fillRect/>
          </a:stretch>
        </p:blipFill>
        <p:spPr bwMode="auto">
          <a:xfrm>
            <a:off x="7594600" y="4186238"/>
            <a:ext cx="863600" cy="366712"/>
          </a:xfrm>
          <a:prstGeom prst="rect">
            <a:avLst/>
          </a:prstGeom>
          <a:noFill/>
          <a:ln w="38100">
            <a:miter lim="800000"/>
            <a:headEnd/>
            <a:tailEnd/>
          </a:ln>
        </p:spPr>
      </p:pic>
      <p:pic>
        <p:nvPicPr>
          <p:cNvPr id="833557" name="Object 11"/>
          <p:cNvPicPr>
            <a:picLocks noChangeAspect="1" noChangeArrowheads="1"/>
          </p:cNvPicPr>
          <p:nvPr/>
        </p:nvPicPr>
        <mc:AlternateContent>
          <mc:Choice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5703888" y="3962400"/>
            <a:ext cx="1916112" cy="779463"/>
          </a:xfrm>
          <a:prstGeom prst="rect">
            <a:avLst/>
          </a:prstGeom>
          <a:noFill/>
          <a:ln w="38100">
            <a:miter lim="800000"/>
            <a:headEnd/>
            <a:tailEnd/>
          </a:ln>
        </p:spPr>
      </p:pic>
      <p:sp>
        <p:nvSpPr>
          <p:cNvPr id="833558" name="Text Box 22"/>
          <p:cNvSpPr txBox="1">
            <a:spLocks noChangeArrowheads="1"/>
          </p:cNvSpPr>
          <p:nvPr/>
        </p:nvSpPr>
        <p:spPr bwMode="auto">
          <a:xfrm>
            <a:off x="7924800" y="2819400"/>
            <a:ext cx="685800" cy="427038"/>
          </a:xfrm>
          <a:prstGeom prst="rect">
            <a:avLst/>
          </a:prstGeom>
          <a:noFill/>
          <a:ln w="28575">
            <a:noFill/>
            <a:miter lim="800000"/>
            <a:headEnd/>
            <a:tailEnd/>
          </a:ln>
        </p:spPr>
        <p:txBody>
          <a:bodyPr>
            <a:prstTxWarp prst="textNoShape">
              <a:avLst/>
            </a:prstTxWarp>
            <a:spAutoFit/>
          </a:bodyPr>
          <a:lstStyle/>
          <a:p>
            <a:pPr>
              <a:spcBef>
                <a:spcPct val="20000"/>
              </a:spcBef>
            </a:pPr>
            <a:r>
              <a:rPr lang="en-US" sz="2200">
                <a:solidFill>
                  <a:srgbClr val="FF0000"/>
                </a:solidFill>
                <a:latin typeface="Monotype Corsiva" charset="0"/>
              </a:rPr>
              <a:t>2πr</a:t>
            </a:r>
          </a:p>
        </p:txBody>
      </p:sp>
      <p:sp>
        <p:nvSpPr>
          <p:cNvPr id="833559" name="Text Box 23"/>
          <p:cNvSpPr txBox="1">
            <a:spLocks noChangeArrowheads="1"/>
          </p:cNvSpPr>
          <p:nvPr/>
        </p:nvSpPr>
        <p:spPr bwMode="auto">
          <a:xfrm>
            <a:off x="381000" y="5080000"/>
            <a:ext cx="1981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2000">
                <a:solidFill>
                  <a:srgbClr val="FF0000"/>
                </a:solidFill>
                <a:latin typeface="Monotype Corsiva" charset="0"/>
                <a:ea typeface="굴림" charset="-127"/>
                <a:cs typeface="굴림" charset="-127"/>
              </a:rPr>
              <a:t>And one</a:t>
            </a:r>
            <a:r>
              <a:rPr lang="en-US" sz="2000">
                <a:solidFill>
                  <a:srgbClr val="FF0000"/>
                </a:solidFill>
                <a:latin typeface="Monotype Corsiva" charset="0"/>
              </a:rPr>
              <a:t> degrees is</a:t>
            </a:r>
          </a:p>
        </p:txBody>
      </p:sp>
      <p:pic>
        <p:nvPicPr>
          <p:cNvPr id="833560" name="Object 12"/>
          <p:cNvPicPr>
            <a:picLocks noChangeAspect="1" noChangeArrowheads="1"/>
          </p:cNvPicPr>
          <p:nvPr/>
        </p:nvPicPr>
        <p:blipFill>
          <a:blip r:embed="rId15"/>
          <a:srcRect/>
          <a:stretch>
            <a:fillRect/>
          </a:stretch>
        </p:blipFill>
        <p:spPr bwMode="auto">
          <a:xfrm>
            <a:off x="2438400" y="5092700"/>
            <a:ext cx="257175" cy="342900"/>
          </a:xfrm>
          <a:prstGeom prst="rect">
            <a:avLst/>
          </a:prstGeom>
          <a:noFill/>
          <a:ln w="38100">
            <a:miter lim="800000"/>
            <a:headEnd/>
            <a:tailEnd/>
          </a:ln>
        </p:spPr>
      </p:pic>
      <p:pic>
        <p:nvPicPr>
          <p:cNvPr id="833561" name="Object 13"/>
          <p:cNvPicPr>
            <a:picLocks noChangeAspect="1" noChangeArrowheads="1"/>
          </p:cNvPicPr>
          <p:nvPr/>
        </p:nvPicPr>
        <p:blipFill>
          <a:blip r:embed="rId16"/>
          <a:srcRect/>
          <a:stretch>
            <a:fillRect/>
          </a:stretch>
        </p:blipFill>
        <p:spPr bwMode="auto">
          <a:xfrm>
            <a:off x="2763838" y="4933950"/>
            <a:ext cx="1143000" cy="709613"/>
          </a:xfrm>
          <a:prstGeom prst="rect">
            <a:avLst/>
          </a:prstGeom>
          <a:noFill/>
          <a:ln w="38100">
            <a:miter lim="800000"/>
            <a:headEnd/>
            <a:tailEnd/>
          </a:ln>
        </p:spPr>
      </p:pic>
      <p:pic>
        <p:nvPicPr>
          <p:cNvPr id="833562" name="Object 14"/>
          <p:cNvPicPr>
            <a:picLocks noChangeAspect="1" noChangeArrowheads="1"/>
          </p:cNvPicPr>
          <p:nvPr/>
        </p:nvPicPr>
        <p:blipFill>
          <a:blip r:embed="rId17"/>
          <a:srcRect/>
          <a:stretch>
            <a:fillRect/>
          </a:stretch>
        </p:blipFill>
        <p:spPr bwMode="auto">
          <a:xfrm>
            <a:off x="4057650" y="4933950"/>
            <a:ext cx="1144588" cy="711200"/>
          </a:xfrm>
          <a:prstGeom prst="rect">
            <a:avLst/>
          </a:prstGeom>
          <a:noFill/>
          <a:ln w="38100">
            <a:miter lim="800000"/>
            <a:headEnd/>
            <a:tailEnd/>
          </a:ln>
        </p:spPr>
      </p:pic>
      <p:pic>
        <p:nvPicPr>
          <p:cNvPr id="833563" name="Object 15"/>
          <p:cNvPicPr>
            <a:picLocks noChangeAspect="1" noChangeArrowheads="1"/>
          </p:cNvPicPr>
          <p:nvPr/>
        </p:nvPicPr>
        <p:blipFill>
          <a:blip r:embed="rId18"/>
          <a:srcRect/>
          <a:stretch>
            <a:fillRect/>
          </a:stretch>
        </p:blipFill>
        <p:spPr bwMode="auto">
          <a:xfrm>
            <a:off x="6451600" y="5086350"/>
            <a:ext cx="1493838" cy="322263"/>
          </a:xfrm>
          <a:prstGeom prst="rect">
            <a:avLst/>
          </a:prstGeom>
          <a:noFill/>
          <a:ln w="38100">
            <a:miter lim="800000"/>
            <a:headEnd/>
            <a:tailEnd/>
          </a:ln>
        </p:spPr>
      </p:pic>
      <p:pic>
        <p:nvPicPr>
          <p:cNvPr id="833564" name="Object 16"/>
          <p:cNvPicPr>
            <a:picLocks noChangeAspect="1" noChangeArrowheads="1"/>
          </p:cNvPicPr>
          <p:nvPr/>
        </p:nvPicPr>
        <p:blipFill>
          <a:blip r:embed="rId19"/>
          <a:srcRect/>
          <a:stretch>
            <a:fillRect/>
          </a:stretch>
        </p:blipFill>
        <p:spPr bwMode="auto">
          <a:xfrm>
            <a:off x="5251450" y="4908550"/>
            <a:ext cx="1169988" cy="711200"/>
          </a:xfrm>
          <a:prstGeom prst="rect">
            <a:avLst/>
          </a:prstGeom>
          <a:noFill/>
          <a:ln w="38100">
            <a:miter lim="800000"/>
            <a:headEnd/>
            <a:tailEnd/>
          </a:ln>
        </p:spPr>
      </p:pic>
      <p:sp>
        <p:nvSpPr>
          <p:cNvPr id="833565" name="Text Box 29"/>
          <p:cNvSpPr txBox="1">
            <a:spLocks noChangeArrowheads="1"/>
          </p:cNvSpPr>
          <p:nvPr/>
        </p:nvSpPr>
        <p:spPr bwMode="auto">
          <a:xfrm>
            <a:off x="381000" y="3657600"/>
            <a:ext cx="3657600" cy="400110"/>
          </a:xfrm>
          <a:prstGeom prst="rect">
            <a:avLst/>
          </a:prstGeom>
          <a:noFill/>
          <a:ln w="28575">
            <a:noFill/>
            <a:miter lim="800000"/>
            <a:headEnd/>
            <a:tailEnd/>
          </a:ln>
        </p:spPr>
        <p:txBody>
          <a:bodyPr wrap="square">
            <a:prstTxWarp prst="textNoShape">
              <a:avLst/>
            </a:prstTxWarp>
            <a:spAutoFit/>
          </a:bodyPr>
          <a:lstStyle/>
          <a:p>
            <a:pPr>
              <a:spcBef>
                <a:spcPct val="20000"/>
              </a:spcBef>
            </a:pPr>
            <a:r>
              <a:rPr lang="en-US" altLang="ko-KR" sz="2000" dirty="0">
                <a:solidFill>
                  <a:srgbClr val="FF0000"/>
                </a:solidFill>
                <a:latin typeface="Monotype Corsiva" charset="0"/>
                <a:ea typeface="굴림" charset="-127"/>
                <a:cs typeface="굴림" charset="-127"/>
              </a:rPr>
              <a:t>How many degrees</a:t>
            </a:r>
            <a:r>
              <a:rPr lang="en-US" altLang="ko-KR" sz="2000" dirty="0" smtClean="0">
                <a:solidFill>
                  <a:srgbClr val="FF0000"/>
                </a:solidFill>
                <a:latin typeface="Monotype Corsiva" charset="0"/>
                <a:ea typeface="굴림" charset="-127"/>
                <a:cs typeface="굴림" charset="-127"/>
              </a:rPr>
              <a:t> are </a:t>
            </a:r>
            <a:r>
              <a:rPr lang="en-US" altLang="ko-KR" sz="2000" dirty="0">
                <a:solidFill>
                  <a:srgbClr val="FF0000"/>
                </a:solidFill>
                <a:latin typeface="Monotype Corsiva" charset="0"/>
                <a:ea typeface="굴림" charset="-127"/>
                <a:cs typeface="굴림" charset="-127"/>
              </a:rPr>
              <a:t>in one radian?</a:t>
            </a:r>
            <a:endParaRPr lang="en-US" sz="2000" dirty="0">
              <a:solidFill>
                <a:srgbClr val="FF0000"/>
              </a:solidFill>
              <a:latin typeface="Monotype Corsiva" charset="0"/>
            </a:endParaRPr>
          </a:p>
        </p:txBody>
      </p:sp>
      <p:sp>
        <p:nvSpPr>
          <p:cNvPr id="833566" name="Text Box 30"/>
          <p:cNvSpPr txBox="1">
            <a:spLocks noChangeArrowheads="1"/>
          </p:cNvSpPr>
          <p:nvPr/>
        </p:nvSpPr>
        <p:spPr bwMode="auto">
          <a:xfrm>
            <a:off x="381000" y="4648200"/>
            <a:ext cx="34290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2000">
                <a:solidFill>
                  <a:srgbClr val="FF0000"/>
                </a:solidFill>
                <a:latin typeface="Monotype Corsiva" charset="0"/>
                <a:ea typeface="굴림" charset="-127"/>
                <a:cs typeface="굴림" charset="-127"/>
              </a:rPr>
              <a:t>How radians is one degree?</a:t>
            </a:r>
            <a:endParaRPr lang="en-US" sz="2000">
              <a:solidFill>
                <a:srgbClr val="FF0000"/>
              </a:solidFill>
              <a:latin typeface="Monotype Corsiva" charset="0"/>
            </a:endParaRPr>
          </a:p>
        </p:txBody>
      </p:sp>
      <p:sp>
        <p:nvSpPr>
          <p:cNvPr id="833567" name="Text Box 31"/>
          <p:cNvSpPr txBox="1">
            <a:spLocks noChangeArrowheads="1"/>
          </p:cNvSpPr>
          <p:nvPr/>
        </p:nvSpPr>
        <p:spPr bwMode="auto">
          <a:xfrm>
            <a:off x="381000" y="5715000"/>
            <a:ext cx="41148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2000">
                <a:solidFill>
                  <a:srgbClr val="FF0000"/>
                </a:solidFill>
                <a:latin typeface="Monotype Corsiva" charset="0"/>
                <a:ea typeface="굴림" charset="-127"/>
                <a:cs typeface="굴림" charset="-127"/>
              </a:rPr>
              <a:t>How many radians are in 10.5 revolutions?</a:t>
            </a:r>
            <a:endParaRPr lang="en-US" sz="2000">
              <a:solidFill>
                <a:srgbClr val="FF0000"/>
              </a:solidFill>
              <a:latin typeface="Monotype Corsiva" charset="0"/>
            </a:endParaRPr>
          </a:p>
        </p:txBody>
      </p:sp>
      <p:pic>
        <p:nvPicPr>
          <p:cNvPr id="833568" name="Object 17"/>
          <p:cNvPicPr>
            <a:picLocks noChangeAspect="1" noChangeArrowheads="1"/>
          </p:cNvPicPr>
          <p:nvPr/>
        </p:nvPicPr>
        <p:blipFill>
          <a:blip r:embed="rId20"/>
          <a:srcRect/>
          <a:stretch>
            <a:fillRect/>
          </a:stretch>
        </p:blipFill>
        <p:spPr bwMode="auto">
          <a:xfrm>
            <a:off x="7986713" y="3317875"/>
            <a:ext cx="623887" cy="415925"/>
          </a:xfrm>
          <a:prstGeom prst="rect">
            <a:avLst/>
          </a:prstGeom>
          <a:noFill/>
        </p:spPr>
      </p:pic>
      <p:pic>
        <p:nvPicPr>
          <p:cNvPr id="833569" name="Object 18"/>
          <p:cNvPicPr>
            <a:picLocks noChangeAspect="1" noChangeArrowheads="1"/>
          </p:cNvPicPr>
          <p:nvPr/>
        </p:nvPicPr>
        <mc:AlternateContent>
          <mc:Choice xmlns:ma="http://schemas.microsoft.com/office/mac/drawingml/2008/main" Requires="ma">
            <p:blipFill>
              <a:blip r:embed="rId21"/>
              <a:srcRect/>
              <a:stretch>
                <a:fillRect/>
              </a:stretch>
            </p:blipFill>
          </mc:Choice>
          <mc:Fallback>
            <p:blipFill>
              <a:blip r:embed="rId22"/>
              <a:srcRect/>
              <a:stretch>
                <a:fillRect/>
              </a:stretch>
            </p:blipFill>
          </mc:Fallback>
        </mc:AlternateContent>
        <p:spPr bwMode="auto">
          <a:xfrm>
            <a:off x="3813175" y="3130550"/>
            <a:ext cx="911225" cy="858838"/>
          </a:xfrm>
          <a:prstGeom prst="rect">
            <a:avLst/>
          </a:prstGeom>
          <a:noFill/>
        </p:spPr>
      </p:pic>
      <p:pic>
        <p:nvPicPr>
          <p:cNvPr id="833570" name="Object 19"/>
          <p:cNvPicPr>
            <a:picLocks noChangeAspect="1" noChangeArrowheads="1"/>
          </p:cNvPicPr>
          <p:nvPr/>
        </p:nvPicPr>
        <p:blipFill>
          <a:blip r:embed="rId23"/>
          <a:srcRect/>
          <a:stretch>
            <a:fillRect/>
          </a:stretch>
        </p:blipFill>
        <p:spPr bwMode="auto">
          <a:xfrm>
            <a:off x="4673600" y="3370263"/>
            <a:ext cx="965200" cy="363537"/>
          </a:xfrm>
          <a:prstGeom prst="rect">
            <a:avLst/>
          </a:prstGeom>
          <a:noFill/>
        </p:spPr>
      </p:pic>
      <p:sp>
        <p:nvSpPr>
          <p:cNvPr id="833571" name="Text Box 35"/>
          <p:cNvSpPr txBox="1">
            <a:spLocks noChangeArrowheads="1"/>
          </p:cNvSpPr>
          <p:nvPr/>
        </p:nvSpPr>
        <p:spPr bwMode="auto">
          <a:xfrm>
            <a:off x="6099175" y="1736725"/>
            <a:ext cx="1284288" cy="396875"/>
          </a:xfrm>
          <a:prstGeom prst="rect">
            <a:avLst/>
          </a:prstGeom>
          <a:noFill/>
          <a:ln w="9525">
            <a:noFill/>
            <a:miter lim="800000"/>
            <a:headEnd/>
            <a:tailEnd/>
          </a:ln>
        </p:spPr>
        <p:txBody>
          <a:bodyPr wrap="none">
            <a:prstTxWarp prst="textNoShape">
              <a:avLst/>
            </a:prstTxWarp>
            <a:spAutoFit/>
          </a:bodyPr>
          <a:lstStyle/>
          <a:p>
            <a:r>
              <a:rPr lang="en-US" altLang="ko-KR" sz="2000">
                <a:solidFill>
                  <a:srgbClr val="A50021"/>
                </a:solidFill>
                <a:latin typeface="Arial Narrow" charset="0"/>
                <a:ea typeface="굴림" charset="-127"/>
                <a:cs typeface="굴림" charset="-127"/>
              </a:rPr>
              <a:t>Dimension?</a:t>
            </a:r>
            <a:endParaRPr lang="en-US" sz="2000">
              <a:solidFill>
                <a:srgbClr val="A50021"/>
              </a:solidFill>
              <a:latin typeface="Arial Narrow" charset="0"/>
            </a:endParaRPr>
          </a:p>
        </p:txBody>
      </p:sp>
      <p:sp>
        <p:nvSpPr>
          <p:cNvPr id="833572" name="Text Box 36"/>
          <p:cNvSpPr txBox="1">
            <a:spLocks noChangeArrowheads="1"/>
          </p:cNvSpPr>
          <p:nvPr/>
        </p:nvSpPr>
        <p:spPr bwMode="auto">
          <a:xfrm>
            <a:off x="7318375" y="1736725"/>
            <a:ext cx="682625" cy="396875"/>
          </a:xfrm>
          <a:prstGeom prst="rect">
            <a:avLst/>
          </a:prstGeom>
          <a:noFill/>
          <a:ln w="9525">
            <a:noFill/>
            <a:miter lim="800000"/>
            <a:headEnd/>
            <a:tailEnd/>
          </a:ln>
        </p:spPr>
        <p:txBody>
          <a:bodyPr wrap="none">
            <a:prstTxWarp prst="textNoShape">
              <a:avLst/>
            </a:prstTxWarp>
            <a:spAutoFit/>
          </a:bodyPr>
          <a:lstStyle/>
          <a:p>
            <a:r>
              <a:rPr lang="en-US" altLang="ko-KR" sz="2000">
                <a:solidFill>
                  <a:srgbClr val="A50021"/>
                </a:solidFill>
                <a:latin typeface="Arial Narrow" charset="0"/>
                <a:ea typeface="굴림" charset="-127"/>
                <a:cs typeface="굴림" charset="-127"/>
              </a:rPr>
              <a:t>None</a:t>
            </a:r>
            <a:endParaRPr lang="en-US" sz="2000">
              <a:solidFill>
                <a:srgbClr val="A50021"/>
              </a:solidFill>
              <a:latin typeface="Arial Narrow" charset="0"/>
            </a:endParaRPr>
          </a:p>
        </p:txBody>
      </p:sp>
      <p:pic>
        <p:nvPicPr>
          <p:cNvPr id="833575" name="Object 20"/>
          <p:cNvPicPr>
            <a:picLocks noChangeAspect="1" noChangeArrowheads="1"/>
          </p:cNvPicPr>
          <p:nvPr/>
        </p:nvPicPr>
        <p:blipFill>
          <a:blip r:embed="rId24"/>
          <a:srcRect/>
          <a:stretch>
            <a:fillRect/>
          </a:stretch>
        </p:blipFill>
        <p:spPr bwMode="auto">
          <a:xfrm>
            <a:off x="4367213" y="5756275"/>
            <a:ext cx="1119187" cy="320675"/>
          </a:xfrm>
          <a:prstGeom prst="rect">
            <a:avLst/>
          </a:prstGeom>
          <a:noFill/>
          <a:ln w="38100">
            <a:miter lim="800000"/>
            <a:headEnd/>
            <a:tailEnd/>
          </a:ln>
        </p:spPr>
      </p:pic>
      <p:sp>
        <p:nvSpPr>
          <p:cNvPr id="833576" name="Text Box 40"/>
          <p:cNvSpPr txBox="1">
            <a:spLocks noChangeArrowheads="1"/>
          </p:cNvSpPr>
          <p:nvPr/>
        </p:nvSpPr>
        <p:spPr bwMode="auto">
          <a:xfrm>
            <a:off x="152400" y="6308725"/>
            <a:ext cx="8839200" cy="395288"/>
          </a:xfrm>
          <a:prstGeom prst="rect">
            <a:avLst/>
          </a:prstGeom>
          <a:solidFill>
            <a:srgbClr val="FFFFCC"/>
          </a:solidFill>
          <a:ln w="28575">
            <a:solidFill>
              <a:srgbClr val="A50021"/>
            </a:solidFill>
            <a:miter lim="800000"/>
            <a:headEnd/>
            <a:tailEnd/>
          </a:ln>
        </p:spPr>
        <p:txBody>
          <a:bodyPr>
            <a:prstTxWarp prst="textNoShape">
              <a:avLst/>
            </a:prstTxWarp>
            <a:spAutoFit/>
          </a:bodyPr>
          <a:lstStyle/>
          <a:p>
            <a:pPr>
              <a:spcBef>
                <a:spcPct val="20000"/>
              </a:spcBef>
            </a:pPr>
            <a:r>
              <a:rPr lang="en-US" altLang="ko-KR" sz="1800">
                <a:solidFill>
                  <a:srgbClr val="FF0000"/>
                </a:solidFill>
                <a:latin typeface="Monotype Corsiva" charset="0"/>
                <a:ea typeface="굴림" charset="-127"/>
                <a:cs typeface="굴림" charset="-127"/>
              </a:rPr>
              <a:t>Very important: In solving angular problems, all units, degrees or revolutions, must be converted to radians.</a:t>
            </a:r>
            <a:endParaRPr lang="en-US" sz="1800">
              <a:solidFill>
                <a:srgbClr val="FF0000"/>
              </a:solidFill>
              <a:latin typeface="Monotype Corsiva" charset="0"/>
            </a:endParaRPr>
          </a:p>
        </p:txBody>
      </p:sp>
      <p:pic>
        <p:nvPicPr>
          <p:cNvPr id="833577" name="Object 21"/>
          <p:cNvPicPr>
            <a:picLocks noChangeAspect="1" noChangeArrowheads="1"/>
          </p:cNvPicPr>
          <p:nvPr/>
        </p:nvPicPr>
        <mc:AlternateContent>
          <mc:Choice xmlns:ma="http://schemas.microsoft.com/office/mac/drawingml/2008/main" Requires="ma">
            <p:blipFill>
              <a:blip r:embed="rId25"/>
              <a:srcRect/>
              <a:stretch>
                <a:fillRect/>
              </a:stretch>
            </p:blipFill>
          </mc:Choice>
          <mc:Fallback>
            <p:blipFill>
              <a:blip r:embed="rId26"/>
              <a:srcRect/>
              <a:stretch>
                <a:fillRect/>
              </a:stretch>
            </p:blipFill>
          </mc:Fallback>
        </mc:AlternateContent>
        <p:spPr bwMode="auto">
          <a:xfrm>
            <a:off x="5486400" y="5540375"/>
            <a:ext cx="2076450" cy="755650"/>
          </a:xfrm>
          <a:prstGeom prst="rect">
            <a:avLst/>
          </a:prstGeom>
          <a:noFill/>
          <a:ln w="38100">
            <a:miter lim="800000"/>
            <a:headEnd/>
            <a:tailEnd/>
          </a:ln>
        </p:spPr>
      </p:pic>
      <p:pic>
        <p:nvPicPr>
          <p:cNvPr id="833578" name="Object 22"/>
          <p:cNvPicPr>
            <a:picLocks noChangeAspect="1" noChangeArrowheads="1"/>
          </p:cNvPicPr>
          <p:nvPr/>
        </p:nvPicPr>
        <p:blipFill>
          <a:blip r:embed="rId27"/>
          <a:srcRect/>
          <a:stretch>
            <a:fillRect/>
          </a:stretch>
        </p:blipFill>
        <p:spPr bwMode="auto">
          <a:xfrm>
            <a:off x="7572375" y="5715000"/>
            <a:ext cx="1190625" cy="457200"/>
          </a:xfrm>
          <a:prstGeom prst="rect">
            <a:avLst/>
          </a:prstGeom>
          <a:noFill/>
          <a:ln w="38100">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33539"/>
                                        </p:tgtEl>
                                        <p:attrNameLst>
                                          <p:attrName>style.visibility</p:attrName>
                                        </p:attrNameLst>
                                      </p:cBhvr>
                                      <p:to>
                                        <p:strVal val="visible"/>
                                      </p:to>
                                    </p:set>
                                    <p:anim calcmode="lin" valueType="num">
                                      <p:cBhvr>
                                        <p:cTn id="7" dur="500" fill="hold"/>
                                        <p:tgtEl>
                                          <p:spTgt spid="833539"/>
                                        </p:tgtEl>
                                        <p:attrNameLst>
                                          <p:attrName>ppt_w</p:attrName>
                                        </p:attrNameLst>
                                      </p:cBhvr>
                                      <p:tavLst>
                                        <p:tav tm="0">
                                          <p:val>
                                            <p:fltVal val="0"/>
                                          </p:val>
                                        </p:tav>
                                        <p:tav tm="100000">
                                          <p:val>
                                            <p:strVal val="#ppt_w"/>
                                          </p:val>
                                        </p:tav>
                                      </p:tavLst>
                                    </p:anim>
                                    <p:anim calcmode="lin" valueType="num">
                                      <p:cBhvr>
                                        <p:cTn id="8" dur="500" fill="hold"/>
                                        <p:tgtEl>
                                          <p:spTgt spid="833539"/>
                                        </p:tgtEl>
                                        <p:attrNameLst>
                                          <p:attrName>ppt_h</p:attrName>
                                        </p:attrNameLst>
                                      </p:cBhvr>
                                      <p:tavLst>
                                        <p:tav tm="0">
                                          <p:val>
                                            <p:fltVal val="0"/>
                                          </p:val>
                                        </p:tav>
                                        <p:tav tm="100000">
                                          <p:val>
                                            <p:strVal val="#ppt_h"/>
                                          </p:val>
                                        </p:tav>
                                      </p:tavLst>
                                    </p:anim>
                                    <p:animEffect transition="in" filter="fade">
                                      <p:cBhvr>
                                        <p:cTn id="9" dur="500"/>
                                        <p:tgtEl>
                                          <p:spTgt spid="83353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33540"/>
                                        </p:tgtEl>
                                        <p:attrNameLst>
                                          <p:attrName>style.visibility</p:attrName>
                                        </p:attrNameLst>
                                      </p:cBhvr>
                                      <p:to>
                                        <p:strVal val="visible"/>
                                      </p:to>
                                    </p:set>
                                    <p:animEffect transition="in" filter="wipe(left)">
                                      <p:cBhvr>
                                        <p:cTn id="14" dur="500"/>
                                        <p:tgtEl>
                                          <p:spTgt spid="83354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33546"/>
                                        </p:tgtEl>
                                        <p:attrNameLst>
                                          <p:attrName>style.visibility</p:attrName>
                                        </p:attrNameLst>
                                      </p:cBhvr>
                                      <p:to>
                                        <p:strVal val="visible"/>
                                      </p:to>
                                    </p:set>
                                    <p:animEffect transition="in" filter="wipe(left)">
                                      <p:cBhvr>
                                        <p:cTn id="19" dur="500"/>
                                        <p:tgtEl>
                                          <p:spTgt spid="83354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33547"/>
                                        </p:tgtEl>
                                        <p:attrNameLst>
                                          <p:attrName>style.visibility</p:attrName>
                                        </p:attrNameLst>
                                      </p:cBhvr>
                                      <p:to>
                                        <p:strVal val="visible"/>
                                      </p:to>
                                    </p:set>
                                    <p:animEffect transition="in" filter="wipe(left)">
                                      <p:cBhvr>
                                        <p:cTn id="24" dur="500"/>
                                        <p:tgtEl>
                                          <p:spTgt spid="83354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33571"/>
                                        </p:tgtEl>
                                        <p:attrNameLst>
                                          <p:attrName>style.visibility</p:attrName>
                                        </p:attrNameLst>
                                      </p:cBhvr>
                                      <p:to>
                                        <p:strVal val="visible"/>
                                      </p:to>
                                    </p:set>
                                    <p:animEffect transition="in" filter="wipe(left)">
                                      <p:cBhvr>
                                        <p:cTn id="29" dur="500"/>
                                        <p:tgtEl>
                                          <p:spTgt spid="83357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33572"/>
                                        </p:tgtEl>
                                        <p:attrNameLst>
                                          <p:attrName>style.visibility</p:attrName>
                                        </p:attrNameLst>
                                      </p:cBhvr>
                                      <p:to>
                                        <p:strVal val="visible"/>
                                      </p:to>
                                    </p:set>
                                    <p:animEffect transition="in" filter="wipe(left)">
                                      <p:cBhvr>
                                        <p:cTn id="34" dur="500"/>
                                        <p:tgtEl>
                                          <p:spTgt spid="83357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33541"/>
                                        </p:tgtEl>
                                        <p:attrNameLst>
                                          <p:attrName>style.visibility</p:attrName>
                                        </p:attrNameLst>
                                      </p:cBhvr>
                                      <p:to>
                                        <p:strVal val="visible"/>
                                      </p:to>
                                    </p:set>
                                    <p:animEffect transition="in" filter="wipe(left)">
                                      <p:cBhvr>
                                        <p:cTn id="39" dur="500"/>
                                        <p:tgtEl>
                                          <p:spTgt spid="83354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833549">
                                            <p:txEl>
                                              <p:pRg st="0" end="0"/>
                                            </p:txEl>
                                          </p:spTgt>
                                        </p:tgtEl>
                                        <p:attrNameLst>
                                          <p:attrName>style.visibility</p:attrName>
                                        </p:attrNameLst>
                                      </p:cBhvr>
                                      <p:to>
                                        <p:strVal val="visible"/>
                                      </p:to>
                                    </p:set>
                                    <p:animEffect transition="in" filter="wipe(left)">
                                      <p:cBhvr>
                                        <p:cTn id="44" dur="500"/>
                                        <p:tgtEl>
                                          <p:spTgt spid="83354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833558">
                                            <p:txEl>
                                              <p:pRg st="0" end="0"/>
                                            </p:txEl>
                                          </p:spTgt>
                                        </p:tgtEl>
                                        <p:attrNameLst>
                                          <p:attrName>style.visibility</p:attrName>
                                        </p:attrNameLst>
                                      </p:cBhvr>
                                      <p:to>
                                        <p:strVal val="visible"/>
                                      </p:to>
                                    </p:set>
                                    <p:animEffect transition="in" filter="wipe(left)">
                                      <p:cBhvr>
                                        <p:cTn id="49" dur="500"/>
                                        <p:tgtEl>
                                          <p:spTgt spid="83355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833544"/>
                                        </p:tgtEl>
                                        <p:attrNameLst>
                                          <p:attrName>style.visibility</p:attrName>
                                        </p:attrNameLst>
                                      </p:cBhvr>
                                      <p:to>
                                        <p:strVal val="visible"/>
                                      </p:to>
                                    </p:set>
                                    <p:animEffect transition="in" filter="wipe(left)">
                                      <p:cBhvr>
                                        <p:cTn id="54" dur="500"/>
                                        <p:tgtEl>
                                          <p:spTgt spid="8335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33569"/>
                                        </p:tgtEl>
                                        <p:attrNameLst>
                                          <p:attrName>style.visibility</p:attrName>
                                        </p:attrNameLst>
                                      </p:cBhvr>
                                      <p:to>
                                        <p:strVal val="visible"/>
                                      </p:to>
                                    </p:set>
                                    <p:animEffect transition="in" filter="wipe(left)">
                                      <p:cBhvr>
                                        <p:cTn id="59" dur="500"/>
                                        <p:tgtEl>
                                          <p:spTgt spid="83356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833570"/>
                                        </p:tgtEl>
                                        <p:attrNameLst>
                                          <p:attrName>style.visibility</p:attrName>
                                        </p:attrNameLst>
                                      </p:cBhvr>
                                      <p:to>
                                        <p:strVal val="visible"/>
                                      </p:to>
                                    </p:set>
                                    <p:animEffect transition="in" filter="wipe(left)">
                                      <p:cBhvr>
                                        <p:cTn id="64" dur="500"/>
                                        <p:tgtEl>
                                          <p:spTgt spid="83357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33543"/>
                                        </p:tgtEl>
                                        <p:attrNameLst>
                                          <p:attrName>style.visibility</p:attrName>
                                        </p:attrNameLst>
                                      </p:cBhvr>
                                      <p:to>
                                        <p:strVal val="visible"/>
                                      </p:to>
                                    </p:set>
                                    <p:animEffect transition="in" filter="wipe(left)">
                                      <p:cBhvr>
                                        <p:cTn id="69" dur="500"/>
                                        <p:tgtEl>
                                          <p:spTgt spid="833543"/>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833542"/>
                                        </p:tgtEl>
                                        <p:attrNameLst>
                                          <p:attrName>style.visibility</p:attrName>
                                        </p:attrNameLst>
                                      </p:cBhvr>
                                      <p:to>
                                        <p:strVal val="visible"/>
                                      </p:to>
                                    </p:set>
                                    <p:animEffect transition="in" filter="wipe(left)">
                                      <p:cBhvr>
                                        <p:cTn id="73" dur="500"/>
                                        <p:tgtEl>
                                          <p:spTgt spid="83354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833568"/>
                                        </p:tgtEl>
                                        <p:attrNameLst>
                                          <p:attrName>style.visibility</p:attrName>
                                        </p:attrNameLst>
                                      </p:cBhvr>
                                      <p:to>
                                        <p:strVal val="visible"/>
                                      </p:to>
                                    </p:set>
                                    <p:animEffect transition="in" filter="wipe(left)">
                                      <p:cBhvr>
                                        <p:cTn id="78" dur="500"/>
                                        <p:tgtEl>
                                          <p:spTgt spid="83356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833565">
                                            <p:txEl>
                                              <p:pRg st="0" end="0"/>
                                            </p:txEl>
                                          </p:spTgt>
                                        </p:tgtEl>
                                        <p:attrNameLst>
                                          <p:attrName>style.visibility</p:attrName>
                                        </p:attrNameLst>
                                      </p:cBhvr>
                                      <p:to>
                                        <p:strVal val="visible"/>
                                      </p:to>
                                    </p:set>
                                    <p:animEffect transition="in" filter="wipe(left)">
                                      <p:cBhvr>
                                        <p:cTn id="83" dur="500"/>
                                        <p:tgtEl>
                                          <p:spTgt spid="833565">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833550">
                                            <p:txEl>
                                              <p:pRg st="0" end="0"/>
                                            </p:txEl>
                                          </p:spTgt>
                                        </p:tgtEl>
                                        <p:attrNameLst>
                                          <p:attrName>style.visibility</p:attrName>
                                        </p:attrNameLst>
                                      </p:cBhvr>
                                      <p:to>
                                        <p:strVal val="visible"/>
                                      </p:to>
                                    </p:set>
                                    <p:animEffect transition="in" filter="wipe(left)">
                                      <p:cBhvr>
                                        <p:cTn id="88" dur="500"/>
                                        <p:tgtEl>
                                          <p:spTgt spid="833550">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833551"/>
                                        </p:tgtEl>
                                        <p:attrNameLst>
                                          <p:attrName>style.visibility</p:attrName>
                                        </p:attrNameLst>
                                      </p:cBhvr>
                                      <p:to>
                                        <p:strVal val="visible"/>
                                      </p:to>
                                    </p:set>
                                    <p:animEffect transition="in" filter="wipe(left)">
                                      <p:cBhvr>
                                        <p:cTn id="93" dur="500"/>
                                        <p:tgtEl>
                                          <p:spTgt spid="83355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833554"/>
                                        </p:tgtEl>
                                        <p:attrNameLst>
                                          <p:attrName>style.visibility</p:attrName>
                                        </p:attrNameLst>
                                      </p:cBhvr>
                                      <p:to>
                                        <p:strVal val="visible"/>
                                      </p:to>
                                    </p:set>
                                    <p:animEffect transition="in" filter="wipe(left)">
                                      <p:cBhvr>
                                        <p:cTn id="98" dur="500"/>
                                        <p:tgtEl>
                                          <p:spTgt spid="83355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833555"/>
                                        </p:tgtEl>
                                        <p:attrNameLst>
                                          <p:attrName>style.visibility</p:attrName>
                                        </p:attrNameLst>
                                      </p:cBhvr>
                                      <p:to>
                                        <p:strVal val="visible"/>
                                      </p:to>
                                    </p:set>
                                    <p:animEffect transition="in" filter="wipe(left)">
                                      <p:cBhvr>
                                        <p:cTn id="103" dur="500"/>
                                        <p:tgtEl>
                                          <p:spTgt spid="83355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833557"/>
                                        </p:tgtEl>
                                        <p:attrNameLst>
                                          <p:attrName>style.visibility</p:attrName>
                                        </p:attrNameLst>
                                      </p:cBhvr>
                                      <p:to>
                                        <p:strVal val="visible"/>
                                      </p:to>
                                    </p:set>
                                    <p:animEffect transition="in" filter="wipe(left)">
                                      <p:cBhvr>
                                        <p:cTn id="108" dur="500"/>
                                        <p:tgtEl>
                                          <p:spTgt spid="83355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833556"/>
                                        </p:tgtEl>
                                        <p:attrNameLst>
                                          <p:attrName>style.visibility</p:attrName>
                                        </p:attrNameLst>
                                      </p:cBhvr>
                                      <p:to>
                                        <p:strVal val="visible"/>
                                      </p:to>
                                    </p:set>
                                    <p:animEffect transition="in" filter="wipe(left)">
                                      <p:cBhvr>
                                        <p:cTn id="113" dur="500"/>
                                        <p:tgtEl>
                                          <p:spTgt spid="833556"/>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iterate type="wd">
                                    <p:tmPct val="10000"/>
                                  </p:iterate>
                                  <p:childTnLst>
                                    <p:set>
                                      <p:cBhvr>
                                        <p:cTn id="117" dur="1" fill="hold">
                                          <p:stCondLst>
                                            <p:cond delay="0"/>
                                          </p:stCondLst>
                                        </p:cTn>
                                        <p:tgtEl>
                                          <p:spTgt spid="833566">
                                            <p:txEl>
                                              <p:pRg st="0" end="0"/>
                                            </p:txEl>
                                          </p:spTgt>
                                        </p:tgtEl>
                                        <p:attrNameLst>
                                          <p:attrName>style.visibility</p:attrName>
                                        </p:attrNameLst>
                                      </p:cBhvr>
                                      <p:to>
                                        <p:strVal val="visible"/>
                                      </p:to>
                                    </p:set>
                                    <p:animEffect transition="in" filter="wipe(left)">
                                      <p:cBhvr>
                                        <p:cTn id="118" dur="500"/>
                                        <p:tgtEl>
                                          <p:spTgt spid="833566">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iterate type="wd">
                                    <p:tmPct val="10000"/>
                                  </p:iterate>
                                  <p:childTnLst>
                                    <p:set>
                                      <p:cBhvr>
                                        <p:cTn id="122" dur="1" fill="hold">
                                          <p:stCondLst>
                                            <p:cond delay="0"/>
                                          </p:stCondLst>
                                        </p:cTn>
                                        <p:tgtEl>
                                          <p:spTgt spid="833559">
                                            <p:txEl>
                                              <p:pRg st="0" end="0"/>
                                            </p:txEl>
                                          </p:spTgt>
                                        </p:tgtEl>
                                        <p:attrNameLst>
                                          <p:attrName>style.visibility</p:attrName>
                                        </p:attrNameLst>
                                      </p:cBhvr>
                                      <p:to>
                                        <p:strVal val="visible"/>
                                      </p:to>
                                    </p:set>
                                    <p:animEffect transition="in" filter="wipe(left)">
                                      <p:cBhvr>
                                        <p:cTn id="123" dur="500"/>
                                        <p:tgtEl>
                                          <p:spTgt spid="833559">
                                            <p:txEl>
                                              <p:pRg st="0" end="0"/>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iterate type="wd">
                                    <p:tmPct val="10000"/>
                                  </p:iterate>
                                  <p:childTnLst>
                                    <p:set>
                                      <p:cBhvr>
                                        <p:cTn id="127" dur="1" fill="hold">
                                          <p:stCondLst>
                                            <p:cond delay="0"/>
                                          </p:stCondLst>
                                        </p:cTn>
                                        <p:tgtEl>
                                          <p:spTgt spid="833560"/>
                                        </p:tgtEl>
                                        <p:attrNameLst>
                                          <p:attrName>style.visibility</p:attrName>
                                        </p:attrNameLst>
                                      </p:cBhvr>
                                      <p:to>
                                        <p:strVal val="visible"/>
                                      </p:to>
                                    </p:set>
                                    <p:animEffect transition="in" filter="wipe(left)">
                                      <p:cBhvr>
                                        <p:cTn id="128" dur="500"/>
                                        <p:tgtEl>
                                          <p:spTgt spid="83356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iterate type="wd">
                                    <p:tmPct val="10000"/>
                                  </p:iterate>
                                  <p:childTnLst>
                                    <p:set>
                                      <p:cBhvr>
                                        <p:cTn id="132" dur="1" fill="hold">
                                          <p:stCondLst>
                                            <p:cond delay="0"/>
                                          </p:stCondLst>
                                        </p:cTn>
                                        <p:tgtEl>
                                          <p:spTgt spid="833561"/>
                                        </p:tgtEl>
                                        <p:attrNameLst>
                                          <p:attrName>style.visibility</p:attrName>
                                        </p:attrNameLst>
                                      </p:cBhvr>
                                      <p:to>
                                        <p:strVal val="visible"/>
                                      </p:to>
                                    </p:set>
                                    <p:animEffect transition="in" filter="wipe(left)">
                                      <p:cBhvr>
                                        <p:cTn id="133" dur="500"/>
                                        <p:tgtEl>
                                          <p:spTgt spid="83356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iterate type="wd">
                                    <p:tmPct val="10000"/>
                                  </p:iterate>
                                  <p:childTnLst>
                                    <p:set>
                                      <p:cBhvr>
                                        <p:cTn id="137" dur="1" fill="hold">
                                          <p:stCondLst>
                                            <p:cond delay="0"/>
                                          </p:stCondLst>
                                        </p:cTn>
                                        <p:tgtEl>
                                          <p:spTgt spid="833562"/>
                                        </p:tgtEl>
                                        <p:attrNameLst>
                                          <p:attrName>style.visibility</p:attrName>
                                        </p:attrNameLst>
                                      </p:cBhvr>
                                      <p:to>
                                        <p:strVal val="visible"/>
                                      </p:to>
                                    </p:set>
                                    <p:animEffect transition="in" filter="wipe(left)">
                                      <p:cBhvr>
                                        <p:cTn id="138" dur="500"/>
                                        <p:tgtEl>
                                          <p:spTgt spid="833562"/>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iterate type="wd">
                                    <p:tmPct val="10000"/>
                                  </p:iterate>
                                  <p:childTnLst>
                                    <p:set>
                                      <p:cBhvr>
                                        <p:cTn id="142" dur="1" fill="hold">
                                          <p:stCondLst>
                                            <p:cond delay="0"/>
                                          </p:stCondLst>
                                        </p:cTn>
                                        <p:tgtEl>
                                          <p:spTgt spid="833564"/>
                                        </p:tgtEl>
                                        <p:attrNameLst>
                                          <p:attrName>style.visibility</p:attrName>
                                        </p:attrNameLst>
                                      </p:cBhvr>
                                      <p:to>
                                        <p:strVal val="visible"/>
                                      </p:to>
                                    </p:set>
                                    <p:animEffect transition="in" filter="wipe(left)">
                                      <p:cBhvr>
                                        <p:cTn id="143" dur="500"/>
                                        <p:tgtEl>
                                          <p:spTgt spid="833564"/>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iterate type="wd">
                                    <p:tmPct val="10000"/>
                                  </p:iterate>
                                  <p:childTnLst>
                                    <p:set>
                                      <p:cBhvr>
                                        <p:cTn id="147" dur="1" fill="hold">
                                          <p:stCondLst>
                                            <p:cond delay="0"/>
                                          </p:stCondLst>
                                        </p:cTn>
                                        <p:tgtEl>
                                          <p:spTgt spid="833563"/>
                                        </p:tgtEl>
                                        <p:attrNameLst>
                                          <p:attrName>style.visibility</p:attrName>
                                        </p:attrNameLst>
                                      </p:cBhvr>
                                      <p:to>
                                        <p:strVal val="visible"/>
                                      </p:to>
                                    </p:set>
                                    <p:animEffect transition="in" filter="wipe(left)">
                                      <p:cBhvr>
                                        <p:cTn id="148" dur="500"/>
                                        <p:tgtEl>
                                          <p:spTgt spid="833563"/>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iterate type="wd">
                                    <p:tmPct val="10000"/>
                                  </p:iterate>
                                  <p:childTnLst>
                                    <p:set>
                                      <p:cBhvr>
                                        <p:cTn id="152" dur="1" fill="hold">
                                          <p:stCondLst>
                                            <p:cond delay="0"/>
                                          </p:stCondLst>
                                        </p:cTn>
                                        <p:tgtEl>
                                          <p:spTgt spid="833567">
                                            <p:txEl>
                                              <p:pRg st="0" end="0"/>
                                            </p:txEl>
                                          </p:spTgt>
                                        </p:tgtEl>
                                        <p:attrNameLst>
                                          <p:attrName>style.visibility</p:attrName>
                                        </p:attrNameLst>
                                      </p:cBhvr>
                                      <p:to>
                                        <p:strVal val="visible"/>
                                      </p:to>
                                    </p:set>
                                    <p:animEffect transition="in" filter="wipe(left)">
                                      <p:cBhvr>
                                        <p:cTn id="153" dur="500"/>
                                        <p:tgtEl>
                                          <p:spTgt spid="833567">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iterate type="wd">
                                    <p:tmPct val="10000"/>
                                  </p:iterate>
                                  <p:childTnLst>
                                    <p:set>
                                      <p:cBhvr>
                                        <p:cTn id="157" dur="1" fill="hold">
                                          <p:stCondLst>
                                            <p:cond delay="0"/>
                                          </p:stCondLst>
                                        </p:cTn>
                                        <p:tgtEl>
                                          <p:spTgt spid="833575"/>
                                        </p:tgtEl>
                                        <p:attrNameLst>
                                          <p:attrName>style.visibility</p:attrName>
                                        </p:attrNameLst>
                                      </p:cBhvr>
                                      <p:to>
                                        <p:strVal val="visible"/>
                                      </p:to>
                                    </p:set>
                                    <p:animEffect transition="in" filter="wipe(left)">
                                      <p:cBhvr>
                                        <p:cTn id="158" dur="500"/>
                                        <p:tgtEl>
                                          <p:spTgt spid="833575"/>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nodeType="clickEffect">
                                  <p:stCondLst>
                                    <p:cond delay="0"/>
                                  </p:stCondLst>
                                  <p:iterate type="wd">
                                    <p:tmPct val="10000"/>
                                  </p:iterate>
                                  <p:childTnLst>
                                    <p:set>
                                      <p:cBhvr>
                                        <p:cTn id="162" dur="1" fill="hold">
                                          <p:stCondLst>
                                            <p:cond delay="0"/>
                                          </p:stCondLst>
                                        </p:cTn>
                                        <p:tgtEl>
                                          <p:spTgt spid="833577"/>
                                        </p:tgtEl>
                                        <p:attrNameLst>
                                          <p:attrName>style.visibility</p:attrName>
                                        </p:attrNameLst>
                                      </p:cBhvr>
                                      <p:to>
                                        <p:strVal val="visible"/>
                                      </p:to>
                                    </p:set>
                                    <p:animEffect transition="in" filter="wipe(left)">
                                      <p:cBhvr>
                                        <p:cTn id="163" dur="500"/>
                                        <p:tgtEl>
                                          <p:spTgt spid="833577"/>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nodeType="clickEffect">
                                  <p:stCondLst>
                                    <p:cond delay="0"/>
                                  </p:stCondLst>
                                  <p:iterate type="wd">
                                    <p:tmPct val="10000"/>
                                  </p:iterate>
                                  <p:childTnLst>
                                    <p:set>
                                      <p:cBhvr>
                                        <p:cTn id="167" dur="1" fill="hold">
                                          <p:stCondLst>
                                            <p:cond delay="0"/>
                                          </p:stCondLst>
                                        </p:cTn>
                                        <p:tgtEl>
                                          <p:spTgt spid="833578"/>
                                        </p:tgtEl>
                                        <p:attrNameLst>
                                          <p:attrName>style.visibility</p:attrName>
                                        </p:attrNameLst>
                                      </p:cBhvr>
                                      <p:to>
                                        <p:strVal val="visible"/>
                                      </p:to>
                                    </p:set>
                                    <p:animEffect transition="in" filter="wipe(left)">
                                      <p:cBhvr>
                                        <p:cTn id="168" dur="500"/>
                                        <p:tgtEl>
                                          <p:spTgt spid="833578"/>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iterate type="wd">
                                    <p:tmPct val="10000"/>
                                  </p:iterate>
                                  <p:childTnLst>
                                    <p:set>
                                      <p:cBhvr>
                                        <p:cTn id="172" dur="1" fill="hold">
                                          <p:stCondLst>
                                            <p:cond delay="0"/>
                                          </p:stCondLst>
                                        </p:cTn>
                                        <p:tgtEl>
                                          <p:spTgt spid="833576">
                                            <p:txEl>
                                              <p:pRg st="0" end="0"/>
                                            </p:txEl>
                                          </p:spTgt>
                                        </p:tgtEl>
                                        <p:attrNameLst>
                                          <p:attrName>style.visibility</p:attrName>
                                        </p:attrNameLst>
                                      </p:cBhvr>
                                      <p:to>
                                        <p:strVal val="visible"/>
                                      </p:to>
                                    </p:set>
                                    <p:animEffect transition="in" filter="wipe(left)">
                                      <p:cBhvr>
                                        <p:cTn id="173" dur="500"/>
                                        <p:tgtEl>
                                          <p:spTgt spid="8335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41" grpId="0"/>
      <p:bldP spid="833543" grpId="0" animBg="1"/>
      <p:bldP spid="833549" grpId="0" build="p" autoUpdateAnimBg="0"/>
      <p:bldP spid="833550" grpId="0" build="p" autoUpdateAnimBg="0"/>
      <p:bldP spid="833558" grpId="0" build="p" autoUpdateAnimBg="0"/>
      <p:bldP spid="833559" grpId="0" build="p" autoUpdateAnimBg="0"/>
      <p:bldP spid="833565" grpId="0" build="p" autoUpdateAnimBg="0"/>
      <p:bldP spid="833566" grpId="0" build="p" autoUpdateAnimBg="0"/>
      <p:bldP spid="833567" grpId="0" build="p" autoUpdateAnimBg="0"/>
      <p:bldP spid="833571" grpId="0"/>
      <p:bldP spid="833572" grpId="0"/>
      <p:bldP spid="833576" grpId="0" build="p"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682" name="Date Placeholder 3"/>
          <p:cNvSpPr>
            <a:spLocks noGrp="1"/>
          </p:cNvSpPr>
          <p:nvPr>
            <p:ph type="dt" sz="quarter" idx="10"/>
          </p:nvPr>
        </p:nvSpPr>
        <p:spPr>
          <a:noFill/>
        </p:spPr>
        <p:txBody>
          <a:bodyPr/>
          <a:lstStyle/>
          <a:p>
            <a:r>
              <a:rPr lang="en-US" smtClean="0"/>
              <a:t>Wednesday, June 29, 2011</a:t>
            </a:r>
          </a:p>
        </p:txBody>
      </p:sp>
      <p:sp>
        <p:nvSpPr>
          <p:cNvPr id="28683" name="Footer Placeholder 4"/>
          <p:cNvSpPr>
            <a:spLocks noGrp="1"/>
          </p:cNvSpPr>
          <p:nvPr>
            <p:ph type="ftr" sz="quarter" idx="11"/>
          </p:nvPr>
        </p:nvSpPr>
        <p:spPr>
          <a:noFill/>
        </p:spPr>
        <p:txBody>
          <a:bodyPr/>
          <a:lstStyle/>
          <a:p>
            <a:r>
              <a:rPr lang="en-US" smtClean="0"/>
              <a:t>PHYS 1443-001, Summer 2011 Dr. Jaehoon Yu</a:t>
            </a:r>
          </a:p>
        </p:txBody>
      </p:sp>
      <p:sp>
        <p:nvSpPr>
          <p:cNvPr id="28684" name="Slide Number Placeholder 5"/>
          <p:cNvSpPr>
            <a:spLocks noGrp="1"/>
          </p:cNvSpPr>
          <p:nvPr>
            <p:ph type="sldNum" sz="quarter" idx="12"/>
          </p:nvPr>
        </p:nvSpPr>
        <p:spPr>
          <a:noFill/>
        </p:spPr>
        <p:txBody>
          <a:bodyPr/>
          <a:lstStyle/>
          <a:p>
            <a:fld id="{030C348D-13AD-BC4A-B3BA-05A436691EC3}" type="slidenum">
              <a:rPr lang="en-US"/>
              <a:pPr/>
              <a:t>9</a:t>
            </a:fld>
            <a:endParaRPr lang="en-US"/>
          </a:p>
        </p:txBody>
      </p:sp>
      <p:pic>
        <p:nvPicPr>
          <p:cNvPr id="400386" name="Picture 2" descr="FG10_003"/>
          <p:cNvPicPr>
            <a:picLocks noChangeAspect="1" noChangeArrowheads="1"/>
          </p:cNvPicPr>
          <p:nvPr/>
        </p:nvPicPr>
        <p:blipFill>
          <a:blip r:embed="rId2"/>
          <a:srcRect/>
          <a:stretch>
            <a:fillRect/>
          </a:stretch>
        </p:blipFill>
        <p:spPr bwMode="auto">
          <a:xfrm>
            <a:off x="-1752600" y="1676400"/>
            <a:ext cx="7620000" cy="5181600"/>
          </a:xfrm>
          <a:prstGeom prst="rect">
            <a:avLst/>
          </a:prstGeom>
          <a:noFill/>
          <a:ln w="9525">
            <a:noFill/>
            <a:miter lim="800000"/>
            <a:headEnd/>
            <a:tailEnd/>
          </a:ln>
        </p:spPr>
      </p:pic>
      <p:sp>
        <p:nvSpPr>
          <p:cNvPr id="28686" name="Rectangle 3"/>
          <p:cNvSpPr>
            <a:spLocks noGrp="1" noChangeArrowheads="1"/>
          </p:cNvSpPr>
          <p:nvPr>
            <p:ph type="title"/>
          </p:nvPr>
        </p:nvSpPr>
        <p:spPr>
          <a:xfrm>
            <a:off x="685800" y="0"/>
            <a:ext cx="7772400" cy="609600"/>
          </a:xfrm>
        </p:spPr>
        <p:txBody>
          <a:bodyPr/>
          <a:lstStyle/>
          <a:p>
            <a:r>
              <a:rPr lang="en-US" sz="4000" dirty="0"/>
              <a:t>Example</a:t>
            </a:r>
            <a:r>
              <a:rPr lang="en-US" sz="4000" dirty="0" smtClean="0"/>
              <a:t> 10 </a:t>
            </a:r>
            <a:r>
              <a:rPr lang="en-US" sz="4000" dirty="0"/>
              <a:t>– 1 </a:t>
            </a:r>
            <a:endParaRPr lang="en-US" dirty="0"/>
          </a:p>
        </p:txBody>
      </p:sp>
      <p:sp>
        <p:nvSpPr>
          <p:cNvPr id="400388" name="Text Box 4"/>
          <p:cNvSpPr txBox="1">
            <a:spLocks noChangeArrowheads="1"/>
          </p:cNvSpPr>
          <p:nvPr/>
        </p:nvSpPr>
        <p:spPr bwMode="auto">
          <a:xfrm>
            <a:off x="304800" y="550863"/>
            <a:ext cx="8305800" cy="1125537"/>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lgn="just">
              <a:spcBef>
                <a:spcPct val="20000"/>
              </a:spcBef>
            </a:pPr>
            <a:r>
              <a:rPr lang="en-US" sz="2200" dirty="0">
                <a:solidFill>
                  <a:srgbClr val="800000"/>
                </a:solidFill>
                <a:latin typeface="Arial Narrow" charset="0"/>
              </a:rPr>
              <a:t>A particular bird’s eyes can barely distinguish objects that subtend an angle no smaller than about 3x10</a:t>
            </a:r>
            <a:r>
              <a:rPr lang="en-US" sz="2200" baseline="30000" dirty="0">
                <a:solidFill>
                  <a:srgbClr val="800000"/>
                </a:solidFill>
                <a:latin typeface="Arial Narrow" charset="0"/>
              </a:rPr>
              <a:t>-4</a:t>
            </a:r>
            <a:r>
              <a:rPr lang="en-US" sz="2200" dirty="0">
                <a:solidFill>
                  <a:srgbClr val="800000"/>
                </a:solidFill>
                <a:latin typeface="Arial Narrow" charset="0"/>
              </a:rPr>
              <a:t> rad.  (a) How many degrees is this?  (</a:t>
            </a:r>
            <a:r>
              <a:rPr lang="en-US" sz="2200" dirty="0" err="1">
                <a:solidFill>
                  <a:srgbClr val="800000"/>
                </a:solidFill>
                <a:latin typeface="Arial Narrow" charset="0"/>
              </a:rPr>
              <a:t>b</a:t>
            </a:r>
            <a:r>
              <a:rPr lang="en-US" sz="2200" dirty="0">
                <a:solidFill>
                  <a:srgbClr val="800000"/>
                </a:solidFill>
                <a:latin typeface="Arial Narrow" charset="0"/>
              </a:rPr>
              <a:t>) How small an object can the bird just distinguish when flying at a height of 100m? </a:t>
            </a:r>
          </a:p>
        </p:txBody>
      </p:sp>
      <p:sp>
        <p:nvSpPr>
          <p:cNvPr id="400389" name="Text Box 5"/>
          <p:cNvSpPr txBox="1">
            <a:spLocks noChangeArrowheads="1"/>
          </p:cNvSpPr>
          <p:nvPr/>
        </p:nvSpPr>
        <p:spPr bwMode="auto">
          <a:xfrm>
            <a:off x="4495800" y="1828800"/>
            <a:ext cx="41148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(a) One radian is 360</a:t>
            </a:r>
            <a:r>
              <a:rPr lang="en-US" baseline="30000">
                <a:solidFill>
                  <a:srgbClr val="FF0000"/>
                </a:solidFill>
                <a:latin typeface="Arial Narrow" charset="0"/>
              </a:rPr>
              <a:t>o</a:t>
            </a:r>
            <a:r>
              <a:rPr lang="en-US">
                <a:solidFill>
                  <a:srgbClr val="FF0000"/>
                </a:solidFill>
                <a:latin typeface="Arial Narrow" charset="0"/>
              </a:rPr>
              <a:t>/2π. Thus</a:t>
            </a:r>
          </a:p>
        </p:txBody>
      </p:sp>
      <p:pic>
        <p:nvPicPr>
          <p:cNvPr id="400390" name="Picture 2"/>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621088" y="2209800"/>
            <a:ext cx="2141537" cy="546100"/>
          </a:xfrm>
          <a:prstGeom prst="rect">
            <a:avLst/>
          </a:prstGeom>
          <a:noFill/>
          <a:ln w="38100">
            <a:miter lim="800000"/>
            <a:headEnd/>
            <a:tailEnd/>
          </a:ln>
        </p:spPr>
      </p:pic>
      <p:pic>
        <p:nvPicPr>
          <p:cNvPr id="400391" name="Picture 3"/>
          <p:cNvPicPr>
            <a:picLocks noChangeAspect="1" noChangeArrowheads="1"/>
          </p:cNvPicPr>
          <p:nvPr/>
        </p:nvPicPr>
        <p:blipFill>
          <a:blip r:embed="rId5"/>
          <a:srcRect/>
          <a:stretch>
            <a:fillRect/>
          </a:stretch>
        </p:blipFill>
        <p:spPr bwMode="auto">
          <a:xfrm>
            <a:off x="4876800" y="4648200"/>
            <a:ext cx="614363" cy="588963"/>
          </a:xfrm>
          <a:prstGeom prst="rect">
            <a:avLst/>
          </a:prstGeom>
          <a:noFill/>
          <a:ln w="38100">
            <a:miter lim="800000"/>
            <a:headEnd/>
            <a:tailEnd/>
          </a:ln>
        </p:spPr>
      </p:pic>
      <p:pic>
        <p:nvPicPr>
          <p:cNvPr id="400392" name="Picture 4"/>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5661025" y="2116138"/>
            <a:ext cx="3136900" cy="784225"/>
          </a:xfrm>
          <a:prstGeom prst="rect">
            <a:avLst/>
          </a:prstGeom>
          <a:noFill/>
          <a:ln w="38100">
            <a:miter lim="800000"/>
            <a:headEnd/>
            <a:tailEnd/>
          </a:ln>
        </p:spPr>
      </p:pic>
      <p:pic>
        <p:nvPicPr>
          <p:cNvPr id="400393" name="Picture 5"/>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4362450" y="2803525"/>
            <a:ext cx="2654300" cy="782638"/>
          </a:xfrm>
          <a:prstGeom prst="rect">
            <a:avLst/>
          </a:prstGeom>
          <a:noFill/>
          <a:ln w="38100">
            <a:miter lim="800000"/>
            <a:headEnd/>
            <a:tailEnd/>
          </a:ln>
        </p:spPr>
      </p:pic>
      <p:pic>
        <p:nvPicPr>
          <p:cNvPr id="400394" name="Picture 6"/>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7215188" y="2843213"/>
            <a:ext cx="1624012" cy="577850"/>
          </a:xfrm>
          <a:prstGeom prst="rect">
            <a:avLst/>
          </a:prstGeom>
          <a:noFill/>
          <a:ln w="38100">
            <a:miter lim="800000"/>
            <a:headEnd/>
            <a:tailEnd/>
          </a:ln>
        </p:spPr>
      </p:pic>
      <p:sp>
        <p:nvSpPr>
          <p:cNvPr id="400395" name="Text Box 11"/>
          <p:cNvSpPr txBox="1">
            <a:spLocks noChangeArrowheads="1"/>
          </p:cNvSpPr>
          <p:nvPr/>
        </p:nvSpPr>
        <p:spPr bwMode="auto">
          <a:xfrm>
            <a:off x="4419600" y="3505200"/>
            <a:ext cx="4419600" cy="12001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(b) Since l=rΘ and for small angle arc length is approximately the same as the chord length.</a:t>
            </a:r>
          </a:p>
        </p:txBody>
      </p:sp>
      <p:pic>
        <p:nvPicPr>
          <p:cNvPr id="400396" name="Picture 7"/>
          <p:cNvPicPr>
            <a:picLocks noChangeAspect="1" noChangeArrowheads="1"/>
          </p:cNvPicPr>
          <p:nvPr/>
        </p:nvPicPr>
        <p:blipFill>
          <a:blip r:embed="rId12"/>
          <a:srcRect/>
          <a:stretch>
            <a:fillRect/>
          </a:stretch>
        </p:blipFill>
        <p:spPr bwMode="auto">
          <a:xfrm>
            <a:off x="5486400" y="4648200"/>
            <a:ext cx="903288" cy="588963"/>
          </a:xfrm>
          <a:prstGeom prst="rect">
            <a:avLst/>
          </a:prstGeom>
          <a:noFill/>
          <a:ln w="38100">
            <a:miter lim="800000"/>
            <a:headEnd/>
            <a:tailEnd/>
          </a:ln>
        </p:spPr>
      </p:pic>
      <p:pic>
        <p:nvPicPr>
          <p:cNvPr id="400397" name="Picture 8"/>
          <p:cNvPicPr>
            <a:picLocks noChangeAspect="1" noChangeArrowheads="1"/>
          </p:cNvPicPr>
          <p:nvPr/>
        </p:nvPicPr>
        <mc:AlternateContent>
          <mc:Choice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4719638" y="5105400"/>
            <a:ext cx="3787775" cy="598488"/>
          </a:xfrm>
          <a:prstGeom prst="rect">
            <a:avLst/>
          </a:prstGeom>
          <a:noFill/>
          <a:ln w="38100">
            <a:miter lim="800000"/>
            <a:headEnd/>
            <a:tailEnd/>
          </a:ln>
        </p:spPr>
      </p:pic>
      <p:pic>
        <p:nvPicPr>
          <p:cNvPr id="400398" name="Picture 9"/>
          <p:cNvPicPr>
            <a:picLocks noChangeAspect="1" noChangeArrowheads="1"/>
          </p:cNvPicPr>
          <p:nvPr/>
        </p:nvPicPr>
        <mc:AlternateContent>
          <mc:Choice xmlns:ma="http://schemas.microsoft.com/office/mac/drawingml/2008/main" Requires="ma">
            <p:blipFill>
              <a:blip r:embed="rId15"/>
              <a:srcRect/>
              <a:stretch>
                <a:fillRect/>
              </a:stretch>
            </p:blipFill>
          </mc:Choice>
          <mc:Fallback>
            <p:blipFill>
              <a:blip r:embed="rId16"/>
              <a:srcRect/>
              <a:stretch>
                <a:fillRect/>
              </a:stretch>
            </p:blipFill>
          </mc:Fallback>
        </mc:AlternateContent>
        <p:spPr bwMode="auto">
          <a:xfrm>
            <a:off x="4765675" y="5715000"/>
            <a:ext cx="2886075" cy="598488"/>
          </a:xfrm>
          <a:prstGeom prst="rect">
            <a:avLst/>
          </a:prstGeom>
          <a:noFill/>
          <a:ln w="38100">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400388"/>
                                        </p:tgtEl>
                                        <p:attrNameLst>
                                          <p:attrName>style.visibility</p:attrName>
                                        </p:attrNameLst>
                                      </p:cBhvr>
                                      <p:to>
                                        <p:strVal val="visible"/>
                                      </p:to>
                                    </p:set>
                                    <p:animEffect transition="in" filter="wipe(left)">
                                      <p:cBhvr>
                                        <p:cTn id="7" dur="300"/>
                                        <p:tgtEl>
                                          <p:spTgt spid="40038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00386"/>
                                        </p:tgtEl>
                                        <p:attrNameLst>
                                          <p:attrName>style.visibility</p:attrName>
                                        </p:attrNameLst>
                                      </p:cBhvr>
                                      <p:to>
                                        <p:strVal val="visible"/>
                                      </p:to>
                                    </p:set>
                                    <p:anim calcmode="lin" valueType="num">
                                      <p:cBhvr>
                                        <p:cTn id="12" dur="500" fill="hold"/>
                                        <p:tgtEl>
                                          <p:spTgt spid="400386"/>
                                        </p:tgtEl>
                                        <p:attrNameLst>
                                          <p:attrName>ppt_w</p:attrName>
                                        </p:attrNameLst>
                                      </p:cBhvr>
                                      <p:tavLst>
                                        <p:tav tm="0">
                                          <p:val>
                                            <p:fltVal val="0"/>
                                          </p:val>
                                        </p:tav>
                                        <p:tav tm="100000">
                                          <p:val>
                                            <p:strVal val="#ppt_w"/>
                                          </p:val>
                                        </p:tav>
                                      </p:tavLst>
                                    </p:anim>
                                    <p:anim calcmode="lin" valueType="num">
                                      <p:cBhvr>
                                        <p:cTn id="13" dur="500" fill="hold"/>
                                        <p:tgtEl>
                                          <p:spTgt spid="400386"/>
                                        </p:tgtEl>
                                        <p:attrNameLst>
                                          <p:attrName>ppt_h</p:attrName>
                                        </p:attrNameLst>
                                      </p:cBhvr>
                                      <p:tavLst>
                                        <p:tav tm="0">
                                          <p:val>
                                            <p:fltVal val="0"/>
                                          </p:val>
                                        </p:tav>
                                        <p:tav tm="100000">
                                          <p:val>
                                            <p:strVal val="#ppt_h"/>
                                          </p:val>
                                        </p:tav>
                                      </p:tavLst>
                                    </p:anim>
                                    <p:animEffect transition="in" filter="fade">
                                      <p:cBhvr>
                                        <p:cTn id="14" dur="500"/>
                                        <p:tgtEl>
                                          <p:spTgt spid="40038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00389">
                                            <p:txEl>
                                              <p:pRg st="0" end="0"/>
                                            </p:txEl>
                                          </p:spTgt>
                                        </p:tgtEl>
                                        <p:attrNameLst>
                                          <p:attrName>style.visibility</p:attrName>
                                        </p:attrNameLst>
                                      </p:cBhvr>
                                      <p:to>
                                        <p:strVal val="visible"/>
                                      </p:to>
                                    </p:set>
                                    <p:animEffect transition="in" filter="wipe(left)">
                                      <p:cBhvr>
                                        <p:cTn id="19" dur="500"/>
                                        <p:tgtEl>
                                          <p:spTgt spid="40038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00390"/>
                                        </p:tgtEl>
                                        <p:attrNameLst>
                                          <p:attrName>style.visibility</p:attrName>
                                        </p:attrNameLst>
                                      </p:cBhvr>
                                      <p:to>
                                        <p:strVal val="visible"/>
                                      </p:to>
                                    </p:set>
                                    <p:animEffect transition="in" filter="wipe(left)">
                                      <p:cBhvr>
                                        <p:cTn id="24" dur="500"/>
                                        <p:tgtEl>
                                          <p:spTgt spid="40039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00392"/>
                                        </p:tgtEl>
                                        <p:attrNameLst>
                                          <p:attrName>style.visibility</p:attrName>
                                        </p:attrNameLst>
                                      </p:cBhvr>
                                      <p:to>
                                        <p:strVal val="visible"/>
                                      </p:to>
                                    </p:set>
                                    <p:animEffect transition="in" filter="wipe(left)">
                                      <p:cBhvr>
                                        <p:cTn id="29" dur="500"/>
                                        <p:tgtEl>
                                          <p:spTgt spid="40039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00393"/>
                                        </p:tgtEl>
                                        <p:attrNameLst>
                                          <p:attrName>style.visibility</p:attrName>
                                        </p:attrNameLst>
                                      </p:cBhvr>
                                      <p:to>
                                        <p:strVal val="visible"/>
                                      </p:to>
                                    </p:set>
                                    <p:animEffect transition="in" filter="wipe(left)">
                                      <p:cBhvr>
                                        <p:cTn id="34" dur="500"/>
                                        <p:tgtEl>
                                          <p:spTgt spid="40039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00394"/>
                                        </p:tgtEl>
                                        <p:attrNameLst>
                                          <p:attrName>style.visibility</p:attrName>
                                        </p:attrNameLst>
                                      </p:cBhvr>
                                      <p:to>
                                        <p:strVal val="visible"/>
                                      </p:to>
                                    </p:set>
                                    <p:animEffect transition="in" filter="wipe(left)">
                                      <p:cBhvr>
                                        <p:cTn id="39" dur="500"/>
                                        <p:tgtEl>
                                          <p:spTgt spid="40039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400395">
                                            <p:txEl>
                                              <p:pRg st="0" end="0"/>
                                            </p:txEl>
                                          </p:spTgt>
                                        </p:tgtEl>
                                        <p:attrNameLst>
                                          <p:attrName>style.visibility</p:attrName>
                                        </p:attrNameLst>
                                      </p:cBhvr>
                                      <p:to>
                                        <p:strVal val="visible"/>
                                      </p:to>
                                    </p:set>
                                    <p:animEffect transition="in" filter="wipe(left)">
                                      <p:cBhvr>
                                        <p:cTn id="44" dur="500"/>
                                        <p:tgtEl>
                                          <p:spTgt spid="40039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00391"/>
                                        </p:tgtEl>
                                        <p:attrNameLst>
                                          <p:attrName>style.visibility</p:attrName>
                                        </p:attrNameLst>
                                      </p:cBhvr>
                                      <p:to>
                                        <p:strVal val="visible"/>
                                      </p:to>
                                    </p:set>
                                    <p:animEffect transition="in" filter="wipe(left)">
                                      <p:cBhvr>
                                        <p:cTn id="49" dur="500"/>
                                        <p:tgtEl>
                                          <p:spTgt spid="40039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00396"/>
                                        </p:tgtEl>
                                        <p:attrNameLst>
                                          <p:attrName>style.visibility</p:attrName>
                                        </p:attrNameLst>
                                      </p:cBhvr>
                                      <p:to>
                                        <p:strVal val="visible"/>
                                      </p:to>
                                    </p:set>
                                    <p:animEffect transition="in" filter="wipe(left)">
                                      <p:cBhvr>
                                        <p:cTn id="54" dur="500"/>
                                        <p:tgtEl>
                                          <p:spTgt spid="40039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00397"/>
                                        </p:tgtEl>
                                        <p:attrNameLst>
                                          <p:attrName>style.visibility</p:attrName>
                                        </p:attrNameLst>
                                      </p:cBhvr>
                                      <p:to>
                                        <p:strVal val="visible"/>
                                      </p:to>
                                    </p:set>
                                    <p:animEffect transition="in" filter="wipe(left)">
                                      <p:cBhvr>
                                        <p:cTn id="59" dur="500"/>
                                        <p:tgtEl>
                                          <p:spTgt spid="40039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00398"/>
                                        </p:tgtEl>
                                        <p:attrNameLst>
                                          <p:attrName>style.visibility</p:attrName>
                                        </p:attrNameLst>
                                      </p:cBhvr>
                                      <p:to>
                                        <p:strVal val="visible"/>
                                      </p:to>
                                    </p:set>
                                    <p:animEffect transition="in" filter="wipe(left)">
                                      <p:cBhvr>
                                        <p:cTn id="64" dur="500"/>
                                        <p:tgtEl>
                                          <p:spTgt spid="400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8" grpId="0" animBg="1" autoUpdateAnimBg="0"/>
      <p:bldP spid="400389" grpId="0" build="p" autoUpdateAnimBg="0"/>
      <p:bldP spid="400395" grpId="0" build="p"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24202</TotalTime>
  <Words>1715</Words>
  <Application>Microsoft Macintosh PowerPoint</Application>
  <PresentationFormat>On-screen Show (4:3)</PresentationFormat>
  <Paragraphs>181</Paragraphs>
  <Slides>16</Slides>
  <Notes>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1443 – Section 001 Lecture #14</vt:lpstr>
      <vt:lpstr>Announcements</vt:lpstr>
      <vt:lpstr>Extra-Credit Special Project</vt:lpstr>
      <vt:lpstr>Extra Credit: Two Dimensional Collisions</vt:lpstr>
      <vt:lpstr>Center of Mass and Center of Gravity</vt:lpstr>
      <vt:lpstr>Motion of a Group of Particles</vt:lpstr>
      <vt:lpstr>Rotational Motion and Angular Displacement</vt:lpstr>
      <vt:lpstr>SI Unit of the Angular Displacement</vt:lpstr>
      <vt:lpstr>Example 10 – 1 </vt:lpstr>
      <vt:lpstr>Ex. Adjacent Synchronous Satellites</vt:lpstr>
      <vt:lpstr>Ex.  A Total Eclipse of the Sun</vt:lpstr>
      <vt:lpstr>Angular Displacement, Velocity, and Acceleration</vt:lpstr>
      <vt:lpstr>Rotational Kinematics</vt:lpstr>
      <vt:lpstr>Problem Solving Strategy</vt:lpstr>
      <vt:lpstr>Ex. 10 – 4: Rotational Kinematics</vt:lpstr>
      <vt:lpstr>Example for Rotational Kinematics cnt’d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396</cp:revision>
  <dcterms:created xsi:type="dcterms:W3CDTF">2011-06-29T16:04:09Z</dcterms:created>
  <dcterms:modified xsi:type="dcterms:W3CDTF">2011-06-29T16:05:07Z</dcterms:modified>
</cp:coreProperties>
</file>