
<file path=[Content_Types].xml><?xml version="1.0" encoding="utf-8"?>
<Types xmlns="http://schemas.openxmlformats.org/package/2006/content-types">
  <Override PartName="/ppt/embeddings/oleObject28.bin" ContentType="application/vnd.openxmlformats-officedocument.oleObject"/>
  <Override PartName="/ppt/slides/slide24.xml" ContentType="application/vnd.openxmlformats-officedocument.presentationml.slide+xml"/>
  <Override PartName="/ppt/embeddings/Microsoft_Equation9.bin" ContentType="application/vnd.openxmlformats-officedocument.oleObject"/>
  <Override PartName="/ppt/embeddings/Microsoft_Equation59.bin" ContentType="application/vnd.openxmlformats-officedocument.oleObject"/>
  <Override PartName="/ppt/embeddings/oleObject139.bin" ContentType="application/vnd.openxmlformats-officedocument.oleObject"/>
  <Override PartName="/ppt/embeddings/Microsoft_Equation37.bin" ContentType="application/vnd.openxmlformats-officedocument.oleObject"/>
  <Override PartName="/ppt/slideLayouts/slideLayout13.xml" ContentType="application/vnd.openxmlformats-officedocument.presentationml.slideLayout+xml"/>
  <Override PartName="/ppt/embeddings/oleObject48.bin" ContentType="application/vnd.openxmlformats-officedocument.oleObject"/>
  <Override PartName="/ppt/embeddings/oleObject117.bin" ContentType="application/vnd.openxmlformats-officedocument.oleObject"/>
  <Override PartName="/ppt/embeddings/Microsoft_Equation15.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Microsoft_Equation57.bin" ContentType="application/vnd.openxmlformats-officedocument.oleObject"/>
  <Override PartName="/ppt/embeddings/Microsoft_Equation7.bin" ContentType="application/vnd.openxmlformats-officedocument.oleObject"/>
  <Override PartName="/ppt/embeddings/oleObject68.bin" ContentType="application/vnd.openxmlformats-officedocument.oleObject"/>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Override PartName="/ppt/embeddings/Microsoft_Equation35.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embeddings/oleObject115.bin" ContentType="application/vnd.openxmlformats-officedocument.oleObject"/>
  <Override PartName="/ppt/embeddings/Microsoft_Equation13.bin" ContentType="application/vnd.openxmlformats-officedocument.oleObject"/>
  <Override PartName="/ppt/embeddings/oleObject109.bin" ContentType="application/vnd.openxmlformats-officedocument.oleObject"/>
  <Override PartName="/ppt/embeddings/oleObject88.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Microsoft_Equation55.bin" ContentType="application/vnd.openxmlformats-officedocument.oleObject"/>
  <Override PartName="/ppt/embeddings/Microsoft_Equation5.bin" ContentType="application/vnd.openxmlformats-officedocument.oleObject"/>
  <Override PartName="/ppt/embeddings/Microsoft_Equation49.bin" ContentType="application/vnd.openxmlformats-officedocument.oleObject"/>
  <Override PartName="/ppt/embeddings/oleObject66.bin" ContentType="application/vnd.openxmlformats-officedocument.oleObject"/>
  <Override PartName="/ppt/embeddings/oleObject6.bin" ContentType="application/vnd.openxmlformats-officedocument.oleObject"/>
  <Override PartName="/ppt/embeddings/oleObject135.bin" ContentType="application/vnd.openxmlformats-officedocument.oleObject"/>
  <Override PartName="/ppt/embeddings/Microsoft_Equation33.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Microsoft_Equation11.bin" ContentType="application/vnd.openxmlformats-officedocument.oleObject"/>
  <Override PartName="/ppt/embeddings/oleObject86.bin" ContentType="application/vnd.openxmlformats-officedocument.oleObject"/>
  <Override PartName="/ppt/embeddings/oleObject107.bin" ContentType="application/vnd.openxmlformats-officedocument.oleObject"/>
  <Override PartName="/ppt/embeddings/oleObject22.bin" ContentType="application/vnd.openxmlformats-officedocument.oleObject"/>
  <Override PartName="/ppt/embeddings/Microsoft_Equation3.bin" ContentType="application/vnd.openxmlformats-officedocument.oleObject"/>
  <Override PartName="/ppt/embeddings/Microsoft_Equation53.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Microsoft_Equation47.bin" ContentType="application/vnd.openxmlformats-officedocument.oleObject"/>
  <Override PartName="/ppt/embeddings/oleObject64.bin" ContentType="application/vnd.openxmlformats-officedocument.oleObject"/>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Microsoft_Equation31.bin" ContentType="application/vnd.openxmlformats-officedocument.oleObject"/>
  <Override PartName="/ppt/embeddings/oleObject127.bin" ContentType="application/vnd.openxmlformats-officedocument.oleObject"/>
  <Override PartName="/ppt/embeddings/Microsoft_Equation25.bin" ContentType="application/vnd.openxmlformats-officedocument.oleObject"/>
  <Override PartName="/ppt/embeddings/oleObject42.bin" ContentType="application/vnd.openxmlformats-officedocument.oleObject"/>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105.bin" ContentType="application/vnd.openxmlformats-officedocument.oleObject"/>
  <Override PartName="/ppt/embeddings/oleObject84.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Microsoft_Equation51.bin" ContentType="application/vnd.openxmlformats-officedocument.oleObject"/>
  <Override PartName="/ppt/embeddings/Microsoft_Equation1.bin" ContentType="application/vnd.openxmlformats-officedocument.oleObject"/>
  <Override PartName="/ppt/embeddings/oleObject147.bin" ContentType="application/vnd.openxmlformats-officedocument.oleObject"/>
  <Override PartName="/ppt/embeddings/Microsoft_Equation45.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embeddings/oleObject56.bin" ContentType="application/vnd.openxmlformats-officedocument.oleObject"/>
  <Override PartName="/ppt/handoutMasters/handoutMaster1.xml" ContentType="application/vnd.openxmlformats-officedocument.presentationml.handoutMaster+xml"/>
  <Override PartName="/ppt/embeddings/oleObject125.bin" ContentType="application/vnd.openxmlformats-officedocument.oleObject"/>
  <Override PartName="/ppt/embeddings/Microsoft_Equation23.bin" ContentType="application/vnd.openxmlformats-officedocument.oleObject"/>
  <Override PartName="/ppt/embeddings/oleObject40.bin" ContentType="application/vnd.openxmlformats-officedocument.oleObject"/>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103.bin" ContentType="application/vnd.openxmlformats-officedocument.oleObject"/>
  <Override PartName="/ppt/embeddings/oleObject82.bin" ContentType="application/vnd.openxmlformats-officedocument.oleObject"/>
  <Override PartName="/ppt/embeddings/oleObject76.bin" ContentType="application/vnd.openxmlformats-officedocument.oleObject"/>
  <Override PartName="/ppt/embeddings/oleObject12.bin" ContentType="application/vnd.openxmlformats-officedocument.oleObject"/>
  <Override PartName="/ppt/embeddings/oleObject145.bin" ContentType="application/vnd.openxmlformats-officedocument.oleObject"/>
  <Override PartName="/ppt/embeddings/Microsoft_Equation43.bin" ContentType="application/vnd.openxmlformats-officedocument.oleObject"/>
  <Override PartName="/ppt/embeddings/oleObject60.bin" ContentType="application/vnd.openxmlformats-officedocument.oleObject"/>
  <Override PartName="/ppt/embeddings/oleObject54.bin" ContentType="application/vnd.openxmlformats-officedocument.oleObject"/>
  <Default Extension="pdf" ContentType="application/pdf"/>
  <Override PartName="/ppt/slideLayouts/slideLayout4.xml" ContentType="application/vnd.openxmlformats-officedocument.presentationml.slideLayout+xml"/>
  <Override PartName="/ppt/embeddings/oleObject123.bin" ContentType="application/vnd.openxmlformats-officedocument.oleObject"/>
  <Override PartName="/ppt/embeddings/Microsoft_Equation21.bin" ContentType="application/vnd.openxmlformats-officedocument.oleObject"/>
  <Override PartName="/ppt/embeddings/oleObject96.bin" ContentType="application/vnd.openxmlformats-officedocument.oleObject"/>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80.bin" ContentType="application/vnd.openxmlformats-officedocument.oleObject"/>
  <Override PartName="/ppt/embeddings/oleObject101.bin" ContentType="application/vnd.openxmlformats-officedocument.oleObject"/>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embeddings/Microsoft_Equation28.bin" ContentType="application/vnd.openxmlformats-officedocument.oleObject"/>
  <Override PartName="/ppt/embeddings/Microsoft_Equation41.bin" ContentType="application/vnd.openxmlformats-officedocument.oleObject"/>
  <Override PartName="/ppt/embeddings/oleObject39.bin" ContentType="application/vnd.openxmlformats-officedocument.oleObject"/>
  <Override PartName="/ppt/embeddings/oleObject52.bin" ContentType="application/vnd.openxmlformats-officedocument.oleObject"/>
  <Override PartName="/ppt/slideLayouts/slideLayout2.xml" ContentType="application/vnd.openxmlformats-officedocument.presentationml.slideLayout+xml"/>
  <Override PartName="/ppt/embeddings/oleObject121.bin" ContentType="application/vnd.openxmlformats-officedocument.oleObject"/>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Microsoft_Equation61.bin" ContentType="application/vnd.openxmlformats-officedocument.oleObject"/>
  <Override PartName="/ppt/embeddings/oleObject72.bin" ContentType="application/vnd.openxmlformats-officedocument.oleObject"/>
  <Override PartName="/ppt/embeddings/oleObject141.bin" ContentType="application/vnd.openxmlformats-officedocument.oleObject"/>
  <Override PartName="/ppt/embeddings/Microsoft_Equation26.bin" ContentType="application/vnd.openxmlformats-officedocument.oleObject"/>
  <Override PartName="/ppt/theme/theme3.xml" ContentType="application/vnd.openxmlformats-officedocument.theme+xml"/>
  <Override PartName="/ppt/embeddings/oleObject50.bin" ContentType="application/vnd.openxmlformats-officedocument.oleObject"/>
  <Override PartName="/ppt/viewProps.xml" ContentType="application/vnd.openxmlformats-officedocument.presentationml.viewProps+xml"/>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embeddings/oleObject70.bin" ContentType="application/vnd.openxmlformats-officedocument.oleObject"/>
  <Override PartName="/ppt/theme/theme1.xml" ContentType="application/vnd.openxmlformats-officedocument.theme+xml"/>
  <Override PartName="/ppt/embeddings/Microsoft_Equation18.bin" ContentType="application/vnd.openxmlformats-officedocument.oleObject"/>
  <Override PartName="/ppt/embeddings/oleObject29.bin" ContentType="application/vnd.openxmlformats-officedocument.oleObject"/>
  <Override PartName="/ppt/embeddings/oleObject90.bin" ContentType="application/vnd.openxmlformats-officedocument.oleObject"/>
  <Override PartName="/ppt/embeddings/oleObject13.bin" ContentType="application/vnd.openxmlformats-officedocument.oleObject"/>
  <Override PartName="/ppt/embeddings/Microsoft_Equation38.bin" ContentType="application/vnd.openxmlformats-officedocument.oleObject"/>
  <Override PartName="/ppt/slideLayouts/slideLayout14.xml" ContentType="application/vnd.openxmlformats-officedocument.presentationml.slideLayout+xml"/>
  <Override PartName="/ppt/embeddings/oleObject49.bin" ContentType="application/vnd.openxmlformats-officedocument.oleObject"/>
  <Override PartName="/ppt/embeddings/oleObject118.bin" ContentType="application/vnd.openxmlformats-officedocument.oleObject"/>
  <Override PartName="/ppt/embeddings/Microsoft_Equation16.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Microsoft_Equation58.bin" ContentType="application/vnd.openxmlformats-officedocument.oleObject"/>
  <Override PartName="/ppt/embeddings/oleObject69.bin" ContentType="application/vnd.openxmlformats-officedocument.oleObject"/>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embeddings/Microsoft_Equation36.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embeddings/oleObject116.bin" ContentType="application/vnd.openxmlformats-officedocument.oleObject"/>
  <Override PartName="/ppt/embeddings/Microsoft_Equation14.bin" ContentType="application/vnd.openxmlformats-officedocument.oleObject"/>
  <Override PartName="/ppt/embeddings/oleObject89.bin" ContentType="application/vnd.openxmlformats-officedocument.oleObject"/>
  <Override PartName="/ppt/embeddings/oleObject25.bin" ContentType="application/vnd.openxmlformats-officedocument.oleObject"/>
  <Override PartName="/ppt/slides/slide21.xml" ContentType="application/vnd.openxmlformats-officedocument.presentationml.slide+xml"/>
  <Override PartName="/ppt/embeddings/Microsoft_Equation56.bin" ContentType="application/vnd.openxmlformats-officedocument.oleObject"/>
  <Override PartName="/ppt/embeddings/Microsoft_Equation6.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embeddings/oleObject7.bin" ContentType="application/vnd.openxmlformats-officedocument.oleObject"/>
  <Override PartName="/ppt/embeddings/oleObject136.bin" ContentType="application/vnd.openxmlformats-officedocument.oleObject"/>
  <Override PartName="/ppt/embeddings/Microsoft_Equation34.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presentation.xml" ContentType="application/vnd.openxmlformats-officedocument.presentationml.presentation.main+xml"/>
  <Override PartName="/ppt/embeddings/oleObject114.bin" ContentType="application/vnd.openxmlformats-officedocument.oleObject"/>
  <Override PartName="/ppt/embeddings/Microsoft_Equation12.bin" ContentType="application/vnd.openxmlformats-officedocument.oleObject"/>
  <Override PartName="/ppt/embeddings/oleObject87.bin" ContentType="application/vnd.openxmlformats-officedocument.oleObject"/>
  <Override PartName="/ppt/embeddings/oleObject108.bin" ContentType="application/vnd.openxmlformats-officedocument.oleObject"/>
  <Override PartName="/ppt/embeddings/oleObject23.bin" ContentType="application/vnd.openxmlformats-officedocument.oleObject"/>
  <Override PartName="/ppt/embeddings/Microsoft_Equation54.bin" ContentType="application/vnd.openxmlformats-officedocument.oleObject"/>
  <Override PartName="/ppt/embeddings/Microsoft_Equation4.bin" ContentType="application/vnd.openxmlformats-officedocument.oleObject"/>
  <Override PartName="/ppt/embeddings/Microsoft_Equation48.bin" ContentType="application/vnd.openxmlformats-officedocument.oleObject"/>
  <Override PartName="/ppt/embeddings/oleObject65.bin" ContentType="application/vnd.openxmlformats-officedocument.oleObject"/>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Microsoft_Equation32.bin" ContentType="application/vnd.openxmlformats-officedocument.oleObject"/>
  <Override PartName="/ppt/embeddings/oleObject128.bin" ContentType="application/vnd.openxmlformats-officedocument.oleObject"/>
  <Override PartName="/ppt/embeddings/oleObject43.bin" ContentType="application/vnd.openxmlformats-officedocument.oleObject"/>
  <Override PartName="/ppt/embeddings/oleObject112.bin" ContentType="application/vnd.openxmlformats-officedocument.oleObject"/>
  <Override PartName="/ppt/embeddings/oleObject37.bin" ContentType="application/vnd.openxmlformats-officedocument.oleObject"/>
  <Override PartName="/ppt/slides/slide8.xml" ContentType="application/vnd.openxmlformats-officedocument.presentationml.slide+xml"/>
  <Override PartName="/ppt/embeddings/Microsoft_Equation10.bin" ContentType="application/vnd.openxmlformats-officedocument.oleObject"/>
  <Override PartName="/ppt/embeddings/oleObject85.bin" ContentType="application/vnd.openxmlformats-officedocument.oleObject"/>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Microsoft_Equation52.bin" ContentType="application/vnd.openxmlformats-officedocument.oleObject"/>
  <Override PartName="/ppt/embeddings/Microsoft_Equation2.bin" ContentType="application/vnd.openxmlformats-officedocument.oleObject"/>
  <Override PartName="/ppt/embeddings/oleObject148.bin" ContentType="application/vnd.openxmlformats-officedocument.oleObject"/>
  <Override PartName="/ppt/embeddings/Microsoft_Equation46.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Microsoft_Equation30.bin" ContentType="application/vnd.openxmlformats-officedocument.oleObject"/>
  <Override PartName="/ppt/embeddings/oleObject126.bin" ContentType="application/vnd.openxmlformats-officedocument.oleObject"/>
  <Override PartName="/ppt/embeddings/Microsoft_Equation24.bin" ContentType="application/vnd.openxmlformats-officedocument.oleObject"/>
  <Override PartName="/ppt/embeddings/oleObject41.bin" ContentType="application/vnd.openxmlformats-officedocument.oleObject"/>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104.bin" ContentType="application/vnd.openxmlformats-officedocument.oleObject"/>
  <Override PartName="/ppt/embeddings/oleObject83.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Microsoft_Equation50.bin" ContentType="application/vnd.openxmlformats-officedocument.oleObject"/>
  <Override PartName="/ppt/embeddings/oleObject146.bin" ContentType="application/vnd.openxmlformats-officedocument.oleObject"/>
  <Override PartName="/ppt/embeddings/Microsoft_Equation44.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embeddings/oleObject55.bin" ContentType="application/vnd.openxmlformats-officedocument.oleObject"/>
  <Override PartName="/ppt/embeddings/oleObject124.bin" ContentType="application/vnd.openxmlformats-officedocument.oleObject"/>
  <Override PartName="/ppt/embeddings/Microsoft_Equation22.bin" ContentType="application/vnd.openxmlformats-officedocument.oleObject"/>
  <Default Extension="bin" ContentType="application/vnd.openxmlformats-officedocument.presentationml.printerSettings"/>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embeddings/oleObject81.bin" ContentType="application/vnd.openxmlformats-officedocument.oleObject"/>
  <Override PartName="/ppt/embeddings/oleObject102.bin" ContentType="application/vnd.openxmlformats-officedocument.oleObject"/>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embeddings/Microsoft_Equation29.bin" ContentType="application/vnd.openxmlformats-officedocument.oleObject"/>
  <Override PartName="/ppt/embeddings/Microsoft_Equation42.bin" ContentType="application/vnd.openxmlformats-officedocument.oleObject"/>
  <Override PartName="/ppt/embeddings/oleObject53.bin" ContentType="application/vnd.openxmlformats-officedocument.oleObject"/>
  <Override PartName="/ppt/slideLayouts/slideLayout3.xml" ContentType="application/vnd.openxmlformats-officedocument.presentationml.slideLayout+xml"/>
  <Override PartName="/ppt/embeddings/oleObject122.bin" ContentType="application/vnd.openxmlformats-officedocument.oleObject"/>
  <Override PartName="/ppt/embeddings/Microsoft_Equation20.bin" ContentType="application/vnd.openxmlformats-officedocument.oleObject"/>
  <Override PartName="/ppt/embeddings/oleObject95.bin" ContentType="application/vnd.openxmlformats-officedocument.oleObject"/>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00.bin" ContentType="application/vnd.openxmlformats-officedocument.oleObject"/>
  <Override PartName="/ppt/embeddings/oleObject73.bin" ContentType="application/vnd.openxmlformats-officedocument.oleObject"/>
  <Override PartName="/ppt/embeddings/oleObject142.bin" ContentType="application/vnd.openxmlformats-officedocument.oleObject"/>
  <Override PartName="/ppt/embeddings/Microsoft_Equation27.bin" ContentType="application/vnd.openxmlformats-officedocument.oleObject"/>
  <Override PartName="/ppt/embeddings/Microsoft_Equation40.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embeddings/oleObject51.bin" ContentType="application/vnd.openxmlformats-officedocument.oleObject"/>
  <Override PartName="/ppt/embeddings/oleObject120.bin" ContentType="application/vnd.openxmlformats-officedocument.oleObject"/>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Microsoft_Equation60.bin" ContentType="application/vnd.openxmlformats-officedocument.oleObject"/>
  <Override PartName="/ppt/embeddings/oleObject71.bin" ContentType="application/vnd.openxmlformats-officedocument.oleObject"/>
  <Default Extension="rels" ContentType="application/vnd.openxmlformats-package.relationships+xml"/>
  <Override PartName="/ppt/embeddings/oleObject140.bin" ContentType="application/vnd.openxmlformats-officedocument.oleObject"/>
  <Override PartName="/ppt/theme/theme2.xml" ContentType="application/vnd.openxmlformats-officedocument.theme+xml"/>
  <Override PartName="/ppt/embeddings/Microsoft_Equation19.bin" ContentType="application/vnd.openxmlformats-officedocument.oleObject"/>
  <Override PartName="/ppt/embeddings/oleObject91.bin" ContentType="application/vnd.openxmlformats-officedocument.oleObject"/>
  <Override PartName="/ppt/embeddings/oleObject14.bin" ContentType="application/vnd.openxmlformats-officedocument.oleObject"/>
  <Override PartName="/ppt/slides/slide10.xml" ContentType="application/vnd.openxmlformats-officedocument.presentationml.slide+xml"/>
  <Override PartName="/ppt/embeddings/Microsoft_Equation39.bin" ContentType="application/vnd.openxmlformats-officedocument.oleObject"/>
  <Override PartName="/ppt/presProps.xml" ContentType="application/vnd.openxmlformats-officedocument.presentationml.presProps+xml"/>
  <Override PartName="/ppt/embeddings/oleObject119.bin" ContentType="application/vnd.openxmlformats-officedocument.oleObject"/>
  <Override PartName="/ppt/embeddings/Microsoft_Equation17.bin" ContentType="application/vnd.openxmlformats-officedocument.oleObject"/>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handoutMasterIdLst>
    <p:handoutMasterId r:id="rId27"/>
  </p:handoutMasterIdLst>
  <p:sldIdLst>
    <p:sldId id="256" r:id="rId2"/>
    <p:sldId id="728" r:id="rId3"/>
    <p:sldId id="729" r:id="rId4"/>
    <p:sldId id="644" r:id="rId5"/>
    <p:sldId id="646" r:id="rId6"/>
    <p:sldId id="647" r:id="rId7"/>
    <p:sldId id="648" r:id="rId8"/>
    <p:sldId id="649" r:id="rId9"/>
    <p:sldId id="650" r:id="rId10"/>
    <p:sldId id="651" r:id="rId11"/>
    <p:sldId id="652" r:id="rId12"/>
    <p:sldId id="653" r:id="rId13"/>
    <p:sldId id="654" r:id="rId14"/>
    <p:sldId id="655" r:id="rId15"/>
    <p:sldId id="656" r:id="rId16"/>
    <p:sldId id="657" r:id="rId17"/>
    <p:sldId id="658" r:id="rId18"/>
    <p:sldId id="659" r:id="rId19"/>
    <p:sldId id="660" r:id="rId20"/>
    <p:sldId id="661" r:id="rId21"/>
    <p:sldId id="662" r:id="rId22"/>
    <p:sldId id="663" r:id="rId23"/>
    <p:sldId id="664" r:id="rId24"/>
    <p:sldId id="665"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728" autoAdjust="0"/>
  </p:normalViewPr>
  <p:slideViewPr>
    <p:cSldViewPr>
      <p:cViewPr varScale="1">
        <p:scale>
          <a:sx n="103" d="100"/>
          <a:sy n="103" d="100"/>
        </p:scale>
        <p:origin x="-1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1" Type="http://schemas.openxmlformats.org/officeDocument/2006/relationships/image" Target="../media/image32.wmf"/><Relationship Id="rId2"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1.wmf"/><Relationship Id="rId4" Type="http://schemas.openxmlformats.org/officeDocument/2006/relationships/image" Target="../media/image132.pict"/><Relationship Id="rId5" Type="http://schemas.openxmlformats.org/officeDocument/2006/relationships/image" Target="../media/image133.pict"/><Relationship Id="rId6" Type="http://schemas.openxmlformats.org/officeDocument/2006/relationships/image" Target="../media/image134.pict"/><Relationship Id="rId7" Type="http://schemas.openxmlformats.org/officeDocument/2006/relationships/image" Target="../media/image135.pict"/><Relationship Id="rId8" Type="http://schemas.openxmlformats.org/officeDocument/2006/relationships/image" Target="../media/image136.pict"/><Relationship Id="rId9" Type="http://schemas.openxmlformats.org/officeDocument/2006/relationships/image" Target="../media/image137.wmf"/><Relationship Id="rId10" Type="http://schemas.openxmlformats.org/officeDocument/2006/relationships/image" Target="../media/image138.pict"/><Relationship Id="rId1" Type="http://schemas.openxmlformats.org/officeDocument/2006/relationships/image" Target="../media/image129.wmf"/><Relationship Id="rId2" Type="http://schemas.openxmlformats.org/officeDocument/2006/relationships/image" Target="../media/image130.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49.pict"/><Relationship Id="rId12" Type="http://schemas.openxmlformats.org/officeDocument/2006/relationships/image" Target="../media/image150.pict"/><Relationship Id="rId13" Type="http://schemas.openxmlformats.org/officeDocument/2006/relationships/image" Target="../media/image151.pict"/><Relationship Id="rId1" Type="http://schemas.openxmlformats.org/officeDocument/2006/relationships/image" Target="../media/image139.pict"/><Relationship Id="rId2" Type="http://schemas.openxmlformats.org/officeDocument/2006/relationships/image" Target="../media/image140.pict"/><Relationship Id="rId3" Type="http://schemas.openxmlformats.org/officeDocument/2006/relationships/image" Target="../media/image141.pict"/><Relationship Id="rId4" Type="http://schemas.openxmlformats.org/officeDocument/2006/relationships/image" Target="../media/image142.pict"/><Relationship Id="rId5" Type="http://schemas.openxmlformats.org/officeDocument/2006/relationships/image" Target="../media/image143.pict"/><Relationship Id="rId6" Type="http://schemas.openxmlformats.org/officeDocument/2006/relationships/image" Target="../media/image144.pict"/><Relationship Id="rId7" Type="http://schemas.openxmlformats.org/officeDocument/2006/relationships/image" Target="../media/image145.pict"/><Relationship Id="rId8" Type="http://schemas.openxmlformats.org/officeDocument/2006/relationships/image" Target="../media/image146.pict"/><Relationship Id="rId9" Type="http://schemas.openxmlformats.org/officeDocument/2006/relationships/image" Target="../media/image147.pict"/><Relationship Id="rId10" Type="http://schemas.openxmlformats.org/officeDocument/2006/relationships/image" Target="../media/image148.pict"/></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60.pict"/><Relationship Id="rId20" Type="http://schemas.openxmlformats.org/officeDocument/2006/relationships/image" Target="../media/image171.pict"/><Relationship Id="rId10" Type="http://schemas.openxmlformats.org/officeDocument/2006/relationships/image" Target="../media/image161.pict"/><Relationship Id="rId11" Type="http://schemas.openxmlformats.org/officeDocument/2006/relationships/image" Target="../media/image162.pict"/><Relationship Id="rId12" Type="http://schemas.openxmlformats.org/officeDocument/2006/relationships/image" Target="../media/image163.pict"/><Relationship Id="rId13" Type="http://schemas.openxmlformats.org/officeDocument/2006/relationships/image" Target="../media/image164.pict"/><Relationship Id="rId14" Type="http://schemas.openxmlformats.org/officeDocument/2006/relationships/image" Target="../media/image165.pict"/><Relationship Id="rId15" Type="http://schemas.openxmlformats.org/officeDocument/2006/relationships/image" Target="../media/image166.pict"/><Relationship Id="rId16" Type="http://schemas.openxmlformats.org/officeDocument/2006/relationships/image" Target="../media/image167.pict"/><Relationship Id="rId17" Type="http://schemas.openxmlformats.org/officeDocument/2006/relationships/image" Target="../media/image168.pict"/><Relationship Id="rId18" Type="http://schemas.openxmlformats.org/officeDocument/2006/relationships/image" Target="../media/image169.pict"/><Relationship Id="rId19" Type="http://schemas.openxmlformats.org/officeDocument/2006/relationships/image" Target="../media/image170.pict"/><Relationship Id="rId1" Type="http://schemas.openxmlformats.org/officeDocument/2006/relationships/image" Target="../media/image152.pict"/><Relationship Id="rId2" Type="http://schemas.openxmlformats.org/officeDocument/2006/relationships/image" Target="../media/image153.pict"/><Relationship Id="rId3" Type="http://schemas.openxmlformats.org/officeDocument/2006/relationships/image" Target="../media/image154.wmf"/><Relationship Id="rId4" Type="http://schemas.openxmlformats.org/officeDocument/2006/relationships/image" Target="../media/image155.pict"/><Relationship Id="rId5" Type="http://schemas.openxmlformats.org/officeDocument/2006/relationships/image" Target="../media/image156.pict"/><Relationship Id="rId6" Type="http://schemas.openxmlformats.org/officeDocument/2006/relationships/image" Target="../media/image157.pict"/><Relationship Id="rId7" Type="http://schemas.openxmlformats.org/officeDocument/2006/relationships/image" Target="../media/image158.pict"/><Relationship Id="rId8" Type="http://schemas.openxmlformats.org/officeDocument/2006/relationships/image" Target="../media/image159.pict"/></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4.pict"/><Relationship Id="rId4" Type="http://schemas.openxmlformats.org/officeDocument/2006/relationships/image" Target="../media/image175.wmf"/><Relationship Id="rId5" Type="http://schemas.openxmlformats.org/officeDocument/2006/relationships/image" Target="../media/image176.pict"/><Relationship Id="rId6" Type="http://schemas.openxmlformats.org/officeDocument/2006/relationships/image" Target="../media/image177.wmf"/><Relationship Id="rId1" Type="http://schemas.openxmlformats.org/officeDocument/2006/relationships/image" Target="../media/image172.pict"/><Relationship Id="rId2" Type="http://schemas.openxmlformats.org/officeDocument/2006/relationships/image" Target="../media/image173.pict"/></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186.wmf"/><Relationship Id="rId20" Type="http://schemas.openxmlformats.org/officeDocument/2006/relationships/image" Target="../media/image197.wmf"/><Relationship Id="rId10" Type="http://schemas.openxmlformats.org/officeDocument/2006/relationships/image" Target="../media/image187.wmf"/><Relationship Id="rId11" Type="http://schemas.openxmlformats.org/officeDocument/2006/relationships/image" Target="../media/image188.wmf"/><Relationship Id="rId12" Type="http://schemas.openxmlformats.org/officeDocument/2006/relationships/image" Target="../media/image189.wmf"/><Relationship Id="rId13" Type="http://schemas.openxmlformats.org/officeDocument/2006/relationships/image" Target="../media/image190.wmf"/><Relationship Id="rId14" Type="http://schemas.openxmlformats.org/officeDocument/2006/relationships/image" Target="../media/image191.wmf"/><Relationship Id="rId15" Type="http://schemas.openxmlformats.org/officeDocument/2006/relationships/image" Target="../media/image192.pict"/><Relationship Id="rId16" Type="http://schemas.openxmlformats.org/officeDocument/2006/relationships/image" Target="../media/image193.wmf"/><Relationship Id="rId17" Type="http://schemas.openxmlformats.org/officeDocument/2006/relationships/image" Target="../media/image194.wmf"/><Relationship Id="rId18" Type="http://schemas.openxmlformats.org/officeDocument/2006/relationships/image" Target="../media/image195.wmf"/><Relationship Id="rId19" Type="http://schemas.openxmlformats.org/officeDocument/2006/relationships/image" Target="../media/image196.wmf"/><Relationship Id="rId1" Type="http://schemas.openxmlformats.org/officeDocument/2006/relationships/image" Target="../media/image178.wmf"/><Relationship Id="rId2" Type="http://schemas.openxmlformats.org/officeDocument/2006/relationships/image" Target="../media/image179.wmf"/><Relationship Id="rId3" Type="http://schemas.openxmlformats.org/officeDocument/2006/relationships/image" Target="../media/image180.wmf"/><Relationship Id="rId4" Type="http://schemas.openxmlformats.org/officeDocument/2006/relationships/image" Target="../media/image181.pict"/><Relationship Id="rId5" Type="http://schemas.openxmlformats.org/officeDocument/2006/relationships/image" Target="../media/image182.pict"/><Relationship Id="rId6" Type="http://schemas.openxmlformats.org/officeDocument/2006/relationships/image" Target="../media/image183.wmf"/><Relationship Id="rId7" Type="http://schemas.openxmlformats.org/officeDocument/2006/relationships/image" Target="../media/image184.pict"/><Relationship Id="rId8" Type="http://schemas.openxmlformats.org/officeDocument/2006/relationships/image" Target="../media/image1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0.pict"/><Relationship Id="rId4" Type="http://schemas.openxmlformats.org/officeDocument/2006/relationships/image" Target="../media/image201.pict"/><Relationship Id="rId5" Type="http://schemas.openxmlformats.org/officeDocument/2006/relationships/image" Target="../media/image202.pict"/><Relationship Id="rId6" Type="http://schemas.openxmlformats.org/officeDocument/2006/relationships/image" Target="../media/image203.pict"/><Relationship Id="rId7" Type="http://schemas.openxmlformats.org/officeDocument/2006/relationships/image" Target="../media/image204.pict"/><Relationship Id="rId8" Type="http://schemas.openxmlformats.org/officeDocument/2006/relationships/image" Target="../media/image205.pict"/><Relationship Id="rId1" Type="http://schemas.openxmlformats.org/officeDocument/2006/relationships/image" Target="../media/image198.pict"/><Relationship Id="rId2" Type="http://schemas.openxmlformats.org/officeDocument/2006/relationships/image" Target="../media/image199.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214.pict"/><Relationship Id="rId12" Type="http://schemas.openxmlformats.org/officeDocument/2006/relationships/image" Target="../media/image215.pict"/><Relationship Id="rId13" Type="http://schemas.openxmlformats.org/officeDocument/2006/relationships/image" Target="../media/image216.pict"/><Relationship Id="rId14" Type="http://schemas.openxmlformats.org/officeDocument/2006/relationships/image" Target="../media/image217.pict"/><Relationship Id="rId15" Type="http://schemas.openxmlformats.org/officeDocument/2006/relationships/image" Target="../media/image218.pict"/><Relationship Id="rId16" Type="http://schemas.openxmlformats.org/officeDocument/2006/relationships/image" Target="../media/image219.pict"/><Relationship Id="rId17" Type="http://schemas.openxmlformats.org/officeDocument/2006/relationships/image" Target="../media/image220.pict"/><Relationship Id="rId1" Type="http://schemas.openxmlformats.org/officeDocument/2006/relationships/image" Target="../media/image206.pict"/><Relationship Id="rId2" Type="http://schemas.openxmlformats.org/officeDocument/2006/relationships/image" Target="../media/image207.pict"/><Relationship Id="rId3" Type="http://schemas.openxmlformats.org/officeDocument/2006/relationships/image" Target="../media/image178.wmf"/><Relationship Id="rId4" Type="http://schemas.openxmlformats.org/officeDocument/2006/relationships/image" Target="../media/image202.pict"/><Relationship Id="rId5" Type="http://schemas.openxmlformats.org/officeDocument/2006/relationships/image" Target="../media/image208.pict"/><Relationship Id="rId6" Type="http://schemas.openxmlformats.org/officeDocument/2006/relationships/image" Target="../media/image209.pict"/><Relationship Id="rId7" Type="http://schemas.openxmlformats.org/officeDocument/2006/relationships/image" Target="../media/image210.pict"/><Relationship Id="rId8" Type="http://schemas.openxmlformats.org/officeDocument/2006/relationships/image" Target="../media/image211.pict"/><Relationship Id="rId9" Type="http://schemas.openxmlformats.org/officeDocument/2006/relationships/image" Target="../media/image212.pict"/><Relationship Id="rId10" Type="http://schemas.openxmlformats.org/officeDocument/2006/relationships/image" Target="../media/image213.pict"/></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22.pict"/><Relationship Id="rId4" Type="http://schemas.openxmlformats.org/officeDocument/2006/relationships/image" Target="../media/image223.pict"/><Relationship Id="rId5" Type="http://schemas.openxmlformats.org/officeDocument/2006/relationships/image" Target="../media/image224.wmf"/><Relationship Id="rId6" Type="http://schemas.openxmlformats.org/officeDocument/2006/relationships/image" Target="../media/image225.pict"/><Relationship Id="rId7" Type="http://schemas.openxmlformats.org/officeDocument/2006/relationships/image" Target="../media/image226.pict"/><Relationship Id="rId8" Type="http://schemas.openxmlformats.org/officeDocument/2006/relationships/image" Target="../media/image227.pict"/><Relationship Id="rId9" Type="http://schemas.openxmlformats.org/officeDocument/2006/relationships/image" Target="../media/image228.pict"/><Relationship Id="rId10" Type="http://schemas.openxmlformats.org/officeDocument/2006/relationships/image" Target="../media/image229.wmf"/><Relationship Id="rId11" Type="http://schemas.openxmlformats.org/officeDocument/2006/relationships/image" Target="../media/image230.pict"/><Relationship Id="rId1" Type="http://schemas.openxmlformats.org/officeDocument/2006/relationships/image" Target="../media/image221.pict"/><Relationship Id="rId2" Type="http://schemas.openxmlformats.org/officeDocument/2006/relationships/image" Target="../media/image202.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33.pict"/><Relationship Id="rId4" Type="http://schemas.openxmlformats.org/officeDocument/2006/relationships/image" Target="../media/image234.pict"/><Relationship Id="rId5" Type="http://schemas.openxmlformats.org/officeDocument/2006/relationships/image" Target="../media/image235.pict"/><Relationship Id="rId6" Type="http://schemas.openxmlformats.org/officeDocument/2006/relationships/image" Target="../media/image210.pict"/><Relationship Id="rId7" Type="http://schemas.openxmlformats.org/officeDocument/2006/relationships/image" Target="../media/image211.pict"/><Relationship Id="rId8" Type="http://schemas.openxmlformats.org/officeDocument/2006/relationships/image" Target="../media/image212.pict"/><Relationship Id="rId9" Type="http://schemas.openxmlformats.org/officeDocument/2006/relationships/image" Target="../media/image213.pict"/><Relationship Id="rId10" Type="http://schemas.openxmlformats.org/officeDocument/2006/relationships/image" Target="../media/image236.pict"/><Relationship Id="rId11" Type="http://schemas.openxmlformats.org/officeDocument/2006/relationships/image" Target="../media/image237.pict"/><Relationship Id="rId1" Type="http://schemas.openxmlformats.org/officeDocument/2006/relationships/image" Target="../media/image231.wmf"/><Relationship Id="rId2" Type="http://schemas.openxmlformats.org/officeDocument/2006/relationships/image" Target="../media/image232.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47.wmf"/><Relationship Id="rId12" Type="http://schemas.openxmlformats.org/officeDocument/2006/relationships/image" Target="../media/image48.wmf"/><Relationship Id="rId13" Type="http://schemas.openxmlformats.org/officeDocument/2006/relationships/image" Target="../media/image49.wmf"/><Relationship Id="rId14" Type="http://schemas.openxmlformats.org/officeDocument/2006/relationships/image" Target="../media/image50.wmf"/><Relationship Id="rId15" Type="http://schemas.openxmlformats.org/officeDocument/2006/relationships/image" Target="../media/image51.wmf"/><Relationship Id="rId16" Type="http://schemas.openxmlformats.org/officeDocument/2006/relationships/image" Target="../media/image52.wmf"/><Relationship Id="rId1" Type="http://schemas.openxmlformats.org/officeDocument/2006/relationships/image" Target="../media/image38.wmf"/><Relationship Id="rId2" Type="http://schemas.openxmlformats.org/officeDocument/2006/relationships/image" Target="../media/image39.wmf"/><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9" Type="http://schemas.openxmlformats.org/officeDocument/2006/relationships/image" Target="../media/image32.wmf"/><Relationship Id="rId10"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1" Type="http://schemas.openxmlformats.org/officeDocument/2006/relationships/image" Target="../media/image53.wmf"/><Relationship Id="rId2"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1.pict"/><Relationship Id="rId12" Type="http://schemas.openxmlformats.org/officeDocument/2006/relationships/image" Target="../media/image72.pict"/><Relationship Id="rId13" Type="http://schemas.openxmlformats.org/officeDocument/2006/relationships/image" Target="../media/image73.pict"/><Relationship Id="rId14" Type="http://schemas.openxmlformats.org/officeDocument/2006/relationships/image" Target="../media/image74.pict"/><Relationship Id="rId15" Type="http://schemas.openxmlformats.org/officeDocument/2006/relationships/image" Target="../media/image75.wmf"/><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pict"/><Relationship Id="rId10" Type="http://schemas.openxmlformats.org/officeDocument/2006/relationships/image" Target="../media/image70.pict"/></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87.wmf"/><Relationship Id="rId12" Type="http://schemas.openxmlformats.org/officeDocument/2006/relationships/image" Target="../media/image88.wmf"/><Relationship Id="rId13" Type="http://schemas.openxmlformats.org/officeDocument/2006/relationships/image" Target="../media/image89.wmf"/><Relationship Id="rId14" Type="http://schemas.openxmlformats.org/officeDocument/2006/relationships/image" Target="../media/image90.wmf"/><Relationship Id="rId15" Type="http://schemas.openxmlformats.org/officeDocument/2006/relationships/image" Target="../media/image91.wmf"/><Relationship Id="rId16" Type="http://schemas.openxmlformats.org/officeDocument/2006/relationships/image" Target="../media/image92.wmf"/><Relationship Id="rId17" Type="http://schemas.openxmlformats.org/officeDocument/2006/relationships/image" Target="../media/image93.wmf"/><Relationship Id="rId1" Type="http://schemas.openxmlformats.org/officeDocument/2006/relationships/image" Target="../media/image77.wmf"/><Relationship Id="rId2" Type="http://schemas.openxmlformats.org/officeDocument/2006/relationships/image" Target="../media/image78.wmf"/><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6" Type="http://schemas.openxmlformats.org/officeDocument/2006/relationships/image" Target="../media/image82.wmf"/><Relationship Id="rId7" Type="http://schemas.openxmlformats.org/officeDocument/2006/relationships/image" Target="../media/image83.pict"/><Relationship Id="rId8" Type="http://schemas.openxmlformats.org/officeDocument/2006/relationships/image" Target="../media/image84.wmf"/><Relationship Id="rId9" Type="http://schemas.openxmlformats.org/officeDocument/2006/relationships/image" Target="../media/image85.pict"/><Relationship Id="rId10" Type="http://schemas.openxmlformats.org/officeDocument/2006/relationships/image" Target="../media/image86.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 Type="http://schemas.openxmlformats.org/officeDocument/2006/relationships/image" Target="../media/image94.wmf"/><Relationship Id="rId2" Type="http://schemas.openxmlformats.org/officeDocument/2006/relationships/image" Target="../media/image95.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113.wmf"/><Relationship Id="rId12" Type="http://schemas.openxmlformats.org/officeDocument/2006/relationships/image" Target="../media/image114.wmf"/><Relationship Id="rId1" Type="http://schemas.openxmlformats.org/officeDocument/2006/relationships/image" Target="../media/image103.wmf"/><Relationship Id="rId2" Type="http://schemas.openxmlformats.org/officeDocument/2006/relationships/image" Target="../media/image104.wmf"/><Relationship Id="rId3" Type="http://schemas.openxmlformats.org/officeDocument/2006/relationships/image" Target="../media/image105.wmf"/><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image" Target="../media/image108.wmf"/><Relationship Id="rId7" Type="http://schemas.openxmlformats.org/officeDocument/2006/relationships/image" Target="../media/image109.wmf"/><Relationship Id="rId8" Type="http://schemas.openxmlformats.org/officeDocument/2006/relationships/image" Target="../media/image110.wmf"/><Relationship Id="rId9" Type="http://schemas.openxmlformats.org/officeDocument/2006/relationships/image" Target="../media/image111.wmf"/><Relationship Id="rId10" Type="http://schemas.openxmlformats.org/officeDocument/2006/relationships/image" Target="../media/image1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7.wmf"/><Relationship Id="rId4" Type="http://schemas.openxmlformats.org/officeDocument/2006/relationships/image" Target="../media/image118.wmf"/><Relationship Id="rId5" Type="http://schemas.openxmlformats.org/officeDocument/2006/relationships/image" Target="../media/image119.wmf"/><Relationship Id="rId1" Type="http://schemas.openxmlformats.org/officeDocument/2006/relationships/image" Target="../media/image115.wmf"/><Relationship Id="rId2" Type="http://schemas.openxmlformats.org/officeDocument/2006/relationships/image" Target="../media/image1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2.wmf"/><Relationship Id="rId4" Type="http://schemas.openxmlformats.org/officeDocument/2006/relationships/image" Target="../media/image123.wmf"/><Relationship Id="rId5" Type="http://schemas.openxmlformats.org/officeDocument/2006/relationships/image" Target="../media/image124.wmf"/><Relationship Id="rId6" Type="http://schemas.openxmlformats.org/officeDocument/2006/relationships/image" Target="../media/image125.wmf"/><Relationship Id="rId7" Type="http://schemas.openxmlformats.org/officeDocument/2006/relationships/image" Target="../media/image126.wmf"/><Relationship Id="rId8" Type="http://schemas.openxmlformats.org/officeDocument/2006/relationships/image" Target="../media/image127.wmf"/><Relationship Id="rId9" Type="http://schemas.openxmlformats.org/officeDocument/2006/relationships/image" Target="../media/image128.wmf"/><Relationship Id="rId1" Type="http://schemas.openxmlformats.org/officeDocument/2006/relationships/image" Target="../media/image120.wmf"/><Relationship Id="rId2" Type="http://schemas.openxmlformats.org/officeDocument/2006/relationships/image" Target="../media/image1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June 30,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Summer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June 30,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June 30,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June 30,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June 30,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Summer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oleObject" Target="../embeddings/oleObject37.bin"/><Relationship Id="rId13" Type="http://schemas.openxmlformats.org/officeDocument/2006/relationships/oleObject" Target="../embeddings/oleObject38.bin"/><Relationship Id="rId14" Type="http://schemas.openxmlformats.org/officeDocument/2006/relationships/oleObject" Target="../embeddings/oleObject39.bin"/><Relationship Id="rId15" Type="http://schemas.openxmlformats.org/officeDocument/2006/relationships/oleObject" Target="../embeddings/oleObject40.bin"/><Relationship Id="rId16" Type="http://schemas.openxmlformats.org/officeDocument/2006/relationships/oleObject" Target="../embeddings/oleObject41.bin"/><Relationship Id="rId17" Type="http://schemas.openxmlformats.org/officeDocument/2006/relationships/oleObject" Target="../embeddings/oleObject42.bin"/><Relationship Id="rId18" Type="http://schemas.openxmlformats.org/officeDocument/2006/relationships/oleObject" Target="../embeddings/oleObject43.bin"/><Relationship Id="rId19" Type="http://schemas.openxmlformats.org/officeDocument/2006/relationships/oleObject" Target="../embeddings/oleObject4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oleObject" Target="../embeddings/oleObject29.bin"/><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7.bin"/><Relationship Id="rId4" Type="http://schemas.openxmlformats.org/officeDocument/2006/relationships/oleObject" Target="../embeddings/Microsoft_Equation18.bin"/><Relationship Id="rId5" Type="http://schemas.openxmlformats.org/officeDocument/2006/relationships/oleObject" Target="../embeddings/oleObject45.bin"/><Relationship Id="rId6" Type="http://schemas.openxmlformats.org/officeDocument/2006/relationships/oleObject" Target="../embeddings/Microsoft_Equation19.bin"/><Relationship Id="rId7" Type="http://schemas.openxmlformats.org/officeDocument/2006/relationships/oleObject" Target="../embeddings/Microsoft_Equation20.bin"/><Relationship Id="rId8" Type="http://schemas.openxmlformats.org/officeDocument/2006/relationships/oleObject" Target="../embeddings/oleObject46.bin"/><Relationship Id="rId9" Type="http://schemas.openxmlformats.org/officeDocument/2006/relationships/oleObject" Target="../embeddings/Microsoft_Equation21.bin"/><Relationship Id="rId10" Type="http://schemas.openxmlformats.org/officeDocument/2006/relationships/oleObject" Target="../embeddings/Microsoft_Equation22.bin"/><Relationship Id="rId11" Type="http://schemas.openxmlformats.org/officeDocument/2006/relationships/oleObject" Target="../embeddings/oleObject47.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31.bin"/><Relationship Id="rId12" Type="http://schemas.openxmlformats.org/officeDocument/2006/relationships/oleObject" Target="../embeddings/oleObject48.bin"/><Relationship Id="rId13" Type="http://schemas.openxmlformats.org/officeDocument/2006/relationships/oleObject" Target="../embeddings/Microsoft_Equation32.bin"/><Relationship Id="rId14" Type="http://schemas.openxmlformats.org/officeDocument/2006/relationships/oleObject" Target="../embeddings/oleObject4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23.bin"/><Relationship Id="rId4" Type="http://schemas.openxmlformats.org/officeDocument/2006/relationships/oleObject" Target="../embeddings/Microsoft_Equation24.bin"/><Relationship Id="rId5" Type="http://schemas.openxmlformats.org/officeDocument/2006/relationships/oleObject" Target="../embeddings/Microsoft_Equation25.bin"/><Relationship Id="rId6" Type="http://schemas.openxmlformats.org/officeDocument/2006/relationships/oleObject" Target="../embeddings/Microsoft_Equation26.bin"/><Relationship Id="rId7" Type="http://schemas.openxmlformats.org/officeDocument/2006/relationships/oleObject" Target="../embeddings/Microsoft_Equation27.bin"/><Relationship Id="rId8" Type="http://schemas.openxmlformats.org/officeDocument/2006/relationships/oleObject" Target="../embeddings/Microsoft_Equation28.bin"/><Relationship Id="rId9" Type="http://schemas.openxmlformats.org/officeDocument/2006/relationships/oleObject" Target="../embeddings/Microsoft_Equation29.bin"/><Relationship Id="rId10" Type="http://schemas.openxmlformats.org/officeDocument/2006/relationships/oleObject" Target="../embeddings/Microsoft_Equation3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oleObject" Target="../embeddings/Microsoft_Equation34.bin"/><Relationship Id="rId5" Type="http://schemas.openxmlformats.org/officeDocument/2006/relationships/oleObject" Target="../embeddings/Microsoft_Equation35.bin"/><Relationship Id="rId6" Type="http://schemas.openxmlformats.org/officeDocument/2006/relationships/oleObject" Target="../embeddings/Microsoft_Equation36.bin"/><Relationship Id="rId7" Type="http://schemas.openxmlformats.org/officeDocument/2006/relationships/oleObject" Target="../embeddings/oleObject5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oleObject" Target="../embeddings/Microsoft_Equation38.bin"/><Relationship Id="rId5" Type="http://schemas.openxmlformats.org/officeDocument/2006/relationships/oleObject" Target="../embeddings/Microsoft_Equation39.bin"/><Relationship Id="rId6" Type="http://schemas.openxmlformats.org/officeDocument/2006/relationships/oleObject" Target="../embeddings/Microsoft_Equation40.bin"/><Relationship Id="rId7" Type="http://schemas.openxmlformats.org/officeDocument/2006/relationships/oleObject" Target="../embeddings/oleObject51.bin"/><Relationship Id="rId8" Type="http://schemas.openxmlformats.org/officeDocument/2006/relationships/oleObject" Target="../embeddings/oleObject52.bin"/><Relationship Id="rId9" Type="http://schemas.openxmlformats.org/officeDocument/2006/relationships/oleObject" Target="../embeddings/oleObject53.bin"/><Relationship Id="rId10" Type="http://schemas.openxmlformats.org/officeDocument/2006/relationships/oleObject" Target="../embeddings/oleObject54.bin"/><Relationship Id="rId11" Type="http://schemas.openxmlformats.org/officeDocument/2006/relationships/oleObject" Target="../embeddings/oleObject55.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2.bin"/><Relationship Id="rId12" Type="http://schemas.openxmlformats.org/officeDocument/2006/relationships/oleObject" Target="../embeddings/oleObject63.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oleObject" Target="../embeddings/Microsoft_Equation41.bin"/><Relationship Id="rId5" Type="http://schemas.openxmlformats.org/officeDocument/2006/relationships/oleObject" Target="../embeddings/Microsoft_Equation42.bin"/><Relationship Id="rId6" Type="http://schemas.openxmlformats.org/officeDocument/2006/relationships/oleObject" Target="../embeddings/oleObject57.bin"/><Relationship Id="rId7" Type="http://schemas.openxmlformats.org/officeDocument/2006/relationships/oleObject" Target="../embeddings/oleObject58.bin"/><Relationship Id="rId8" Type="http://schemas.openxmlformats.org/officeDocument/2006/relationships/oleObject" Target="../embeddings/oleObject59.bin"/><Relationship Id="rId9" Type="http://schemas.openxmlformats.org/officeDocument/2006/relationships/oleObject" Target="../embeddings/oleObject60.bin"/><Relationship Id="rId10" Type="http://schemas.openxmlformats.org/officeDocument/2006/relationships/oleObject" Target="../embeddings/oleObject61.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2.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5" Type="http://schemas.openxmlformats.org/officeDocument/2006/relationships/oleObject" Target="../embeddings/oleObject76.bin"/><Relationship Id="rId16" Type="http://schemas.openxmlformats.org/officeDocument/2006/relationships/oleObject" Target="../embeddings/oleObject77.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oleObject" Target="../embeddings/oleObject65.bin"/><Relationship Id="rId5" Type="http://schemas.openxmlformats.org/officeDocument/2006/relationships/oleObject" Target="../embeddings/oleObject66.bin"/><Relationship Id="rId6" Type="http://schemas.openxmlformats.org/officeDocument/2006/relationships/oleObject" Target="../embeddings/oleObject67.bin"/><Relationship Id="rId7" Type="http://schemas.openxmlformats.org/officeDocument/2006/relationships/oleObject" Target="../embeddings/oleObject68.bin"/><Relationship Id="rId8" Type="http://schemas.openxmlformats.org/officeDocument/2006/relationships/oleObject" Target="../embeddings/oleObject69.bin"/><Relationship Id="rId9" Type="http://schemas.openxmlformats.org/officeDocument/2006/relationships/oleObject" Target="../embeddings/oleObject70.bin"/><Relationship Id="rId10" Type="http://schemas.openxmlformats.org/officeDocument/2006/relationships/oleObject" Target="../embeddings/oleObject71.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83.bin"/><Relationship Id="rId20" Type="http://schemas.openxmlformats.org/officeDocument/2006/relationships/oleObject" Target="../embeddings/oleObject94.bin"/><Relationship Id="rId21" Type="http://schemas.openxmlformats.org/officeDocument/2006/relationships/oleObject" Target="../embeddings/oleObject95.bin"/><Relationship Id="rId22" Type="http://schemas.openxmlformats.org/officeDocument/2006/relationships/oleObject" Target="../embeddings/oleObject96.bin"/><Relationship Id="rId10" Type="http://schemas.openxmlformats.org/officeDocument/2006/relationships/oleObject" Target="../embeddings/oleObject84.bin"/><Relationship Id="rId11" Type="http://schemas.openxmlformats.org/officeDocument/2006/relationships/oleObject" Target="../embeddings/oleObject85.bin"/><Relationship Id="rId12" Type="http://schemas.openxmlformats.org/officeDocument/2006/relationships/oleObject" Target="../embeddings/oleObject86.bin"/><Relationship Id="rId13" Type="http://schemas.openxmlformats.org/officeDocument/2006/relationships/oleObject" Target="../embeddings/oleObject87.bin"/><Relationship Id="rId14" Type="http://schemas.openxmlformats.org/officeDocument/2006/relationships/oleObject" Target="../embeddings/oleObject88.bin"/><Relationship Id="rId15" Type="http://schemas.openxmlformats.org/officeDocument/2006/relationships/oleObject" Target="../embeddings/oleObject89.bin"/><Relationship Id="rId16" Type="http://schemas.openxmlformats.org/officeDocument/2006/relationships/oleObject" Target="../embeddings/oleObject90.bin"/><Relationship Id="rId17" Type="http://schemas.openxmlformats.org/officeDocument/2006/relationships/oleObject" Target="../embeddings/oleObject91.bin"/><Relationship Id="rId18" Type="http://schemas.openxmlformats.org/officeDocument/2006/relationships/oleObject" Target="../embeddings/oleObject92.bin"/><Relationship Id="rId19" Type="http://schemas.openxmlformats.org/officeDocument/2006/relationships/oleObject" Target="../embeddings/oleObject9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8.bin"/><Relationship Id="rId4" Type="http://schemas.openxmlformats.org/officeDocument/2006/relationships/oleObject" Target="../embeddings/oleObject79.bin"/><Relationship Id="rId5" Type="http://schemas.openxmlformats.org/officeDocument/2006/relationships/oleObject" Target="../embeddings/oleObject80.bin"/><Relationship Id="rId6" Type="http://schemas.openxmlformats.org/officeDocument/2006/relationships/oleObject" Target="../embeddings/Microsoft_Equation43.bin"/><Relationship Id="rId7" Type="http://schemas.openxmlformats.org/officeDocument/2006/relationships/oleObject" Target="../embeddings/oleObject81.bin"/><Relationship Id="rId8" Type="http://schemas.openxmlformats.org/officeDocument/2006/relationships/oleObject" Target="../embeddings/oleObject8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7.bin"/><Relationship Id="rId4" Type="http://schemas.openxmlformats.org/officeDocument/2006/relationships/oleObject" Target="../embeddings/oleObject98.bin"/><Relationship Id="rId5" Type="http://schemas.openxmlformats.org/officeDocument/2006/relationships/oleObject" Target="../embeddings/oleObject99.bin"/><Relationship Id="rId6" Type="http://schemas.openxmlformats.org/officeDocument/2006/relationships/oleObject" Target="../embeddings/oleObject100.bin"/><Relationship Id="rId7" Type="http://schemas.openxmlformats.org/officeDocument/2006/relationships/oleObject" Target="../embeddings/oleObject101.bin"/><Relationship Id="rId8" Type="http://schemas.openxmlformats.org/officeDocument/2006/relationships/oleObject" Target="../embeddings/oleObject102.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04.bin"/><Relationship Id="rId20" Type="http://schemas.openxmlformats.org/officeDocument/2006/relationships/oleObject" Target="../embeddings/oleObject108.bin"/><Relationship Id="rId21" Type="http://schemas.openxmlformats.org/officeDocument/2006/relationships/oleObject" Target="../embeddings/oleObject109.bin"/><Relationship Id="rId22" Type="http://schemas.openxmlformats.org/officeDocument/2006/relationships/oleObject" Target="../embeddings/oleObject110.bin"/><Relationship Id="rId23" Type="http://schemas.openxmlformats.org/officeDocument/2006/relationships/oleObject" Target="../embeddings/oleObject111.bin"/><Relationship Id="rId24" Type="http://schemas.openxmlformats.org/officeDocument/2006/relationships/oleObject" Target="../embeddings/oleObject112.bin"/><Relationship Id="rId10" Type="http://schemas.openxmlformats.org/officeDocument/2006/relationships/oleObject" Target="../embeddings/Microsoft_Equation49.bin"/><Relationship Id="rId11" Type="http://schemas.openxmlformats.org/officeDocument/2006/relationships/oleObject" Target="../embeddings/oleObject105.bin"/><Relationship Id="rId12" Type="http://schemas.openxmlformats.org/officeDocument/2006/relationships/oleObject" Target="../embeddings/Microsoft_Equation50.bin"/><Relationship Id="rId13" Type="http://schemas.openxmlformats.org/officeDocument/2006/relationships/oleObject" Target="../embeddings/Microsoft_Equation51.bin"/><Relationship Id="rId14" Type="http://schemas.openxmlformats.org/officeDocument/2006/relationships/oleObject" Target="../embeddings/oleObject106.bin"/><Relationship Id="rId15" Type="http://schemas.openxmlformats.org/officeDocument/2006/relationships/oleObject" Target="../embeddings/Microsoft_Equation52.bin"/><Relationship Id="rId16" Type="http://schemas.openxmlformats.org/officeDocument/2006/relationships/oleObject" Target="../embeddings/Microsoft_Equation53.bin"/><Relationship Id="rId17" Type="http://schemas.openxmlformats.org/officeDocument/2006/relationships/oleObject" Target="../embeddings/Microsoft_Equation54.bin"/><Relationship Id="rId18" Type="http://schemas.openxmlformats.org/officeDocument/2006/relationships/oleObject" Target="../embeddings/Microsoft_Equation55.bin"/><Relationship Id="rId19" Type="http://schemas.openxmlformats.org/officeDocument/2006/relationships/oleObject" Target="../embeddings/oleObject107.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quation44.bin"/><Relationship Id="rId4" Type="http://schemas.openxmlformats.org/officeDocument/2006/relationships/oleObject" Target="../embeddings/Microsoft_Equation45.bin"/><Relationship Id="rId5" Type="http://schemas.openxmlformats.org/officeDocument/2006/relationships/oleObject" Target="../embeddings/Microsoft_Equation46.bin"/><Relationship Id="rId6" Type="http://schemas.openxmlformats.org/officeDocument/2006/relationships/oleObject" Target="../embeddings/Microsoft_Equation47.bin"/><Relationship Id="rId7" Type="http://schemas.openxmlformats.org/officeDocument/2006/relationships/oleObject" Target="../embeddings/Microsoft_Equation48.bin"/><Relationship Id="rId8" Type="http://schemas.openxmlformats.org/officeDocument/2006/relationships/oleObject" Target="../embeddings/oleObject10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3.bin"/><Relationship Id="rId4" Type="http://schemas.openxmlformats.org/officeDocument/2006/relationships/oleObject" Target="../embeddings/Microsoft_Equation56.bin"/><Relationship Id="rId5" Type="http://schemas.openxmlformats.org/officeDocument/2006/relationships/oleObject" Target="../embeddings/oleObject114.bin"/><Relationship Id="rId6" Type="http://schemas.openxmlformats.org/officeDocument/2006/relationships/oleObject" Target="../embeddings/oleObject115.bin"/><Relationship Id="rId7" Type="http://schemas.openxmlformats.org/officeDocument/2006/relationships/oleObject" Target="../embeddings/oleObject116.bin"/><Relationship Id="rId8" Type="http://schemas.openxmlformats.org/officeDocument/2006/relationships/oleObject" Target="../embeddings/oleObject117.bin"/><Relationship Id="rId9" Type="http://schemas.openxmlformats.org/officeDocument/2006/relationships/oleObject" Target="../embeddings/oleObject118.bin"/><Relationship Id="rId10" Type="http://schemas.openxmlformats.org/officeDocument/2006/relationships/oleObject" Target="../embeddings/oleObject119.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27.bin"/><Relationship Id="rId12" Type="http://schemas.openxmlformats.org/officeDocument/2006/relationships/oleObject" Target="../embeddings/oleObject128.bin"/><Relationship Id="rId13" Type="http://schemas.openxmlformats.org/officeDocument/2006/relationships/oleObject" Target="../embeddings/oleObject129.bin"/><Relationship Id="rId14" Type="http://schemas.openxmlformats.org/officeDocument/2006/relationships/oleObject" Target="../embeddings/oleObject130.bin"/><Relationship Id="rId15" Type="http://schemas.openxmlformats.org/officeDocument/2006/relationships/oleObject" Target="../embeddings/oleObject131.bin"/><Relationship Id="rId16" Type="http://schemas.openxmlformats.org/officeDocument/2006/relationships/oleObject" Target="../embeddings/oleObject132.bin"/><Relationship Id="rId17" Type="http://schemas.openxmlformats.org/officeDocument/2006/relationships/oleObject" Target="../embeddings/oleObject133.bin"/><Relationship Id="rId18" Type="http://schemas.openxmlformats.org/officeDocument/2006/relationships/oleObject" Target="../embeddings/oleObject134.bin"/><Relationship Id="rId19" Type="http://schemas.openxmlformats.org/officeDocument/2006/relationships/oleObject" Target="../embeddings/oleObject135.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20.bin"/><Relationship Id="rId4" Type="http://schemas.openxmlformats.org/officeDocument/2006/relationships/oleObject" Target="../embeddings/oleObject121.bin"/><Relationship Id="rId5" Type="http://schemas.openxmlformats.org/officeDocument/2006/relationships/oleObject" Target="../embeddings/Microsoft_Equation57.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43.bin"/><Relationship Id="rId12" Type="http://schemas.openxmlformats.org/officeDocument/2006/relationships/oleObject" Target="../embeddings/Microsoft_Equation59.bin"/><Relationship Id="rId13" Type="http://schemas.openxmlformats.org/officeDocument/2006/relationships/oleObject" Target="../embeddings/oleObject14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36.bin"/><Relationship Id="rId4" Type="http://schemas.openxmlformats.org/officeDocument/2006/relationships/oleObject" Target="../embeddings/oleObject137.bin"/><Relationship Id="rId5" Type="http://schemas.openxmlformats.org/officeDocument/2006/relationships/oleObject" Target="../embeddings/oleObject138.bin"/><Relationship Id="rId6" Type="http://schemas.openxmlformats.org/officeDocument/2006/relationships/oleObject" Target="../embeddings/oleObject139.bin"/><Relationship Id="rId7" Type="http://schemas.openxmlformats.org/officeDocument/2006/relationships/oleObject" Target="../embeddings/Microsoft_Equation58.bin"/><Relationship Id="rId8" Type="http://schemas.openxmlformats.org/officeDocument/2006/relationships/oleObject" Target="../embeddings/oleObject140.bin"/><Relationship Id="rId9" Type="http://schemas.openxmlformats.org/officeDocument/2006/relationships/oleObject" Target="../embeddings/oleObject141.bin"/><Relationship Id="rId10" Type="http://schemas.openxmlformats.org/officeDocument/2006/relationships/oleObject" Target="../embeddings/oleObject142.bin"/></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51.bin"/><Relationship Id="rId12" Type="http://schemas.openxmlformats.org/officeDocument/2006/relationships/oleObject" Target="../embeddings/oleObject152.bin"/><Relationship Id="rId13" Type="http://schemas.openxmlformats.org/officeDocument/2006/relationships/oleObject" Target="../embeddings/oleObject153.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Microsoft_Equation60.bin"/><Relationship Id="rId4" Type="http://schemas.openxmlformats.org/officeDocument/2006/relationships/oleObject" Target="../embeddings/Microsoft_Equation61.bin"/><Relationship Id="rId5" Type="http://schemas.openxmlformats.org/officeDocument/2006/relationships/oleObject" Target="../embeddings/oleObject145.bin"/><Relationship Id="rId6" Type="http://schemas.openxmlformats.org/officeDocument/2006/relationships/oleObject" Target="../embeddings/oleObject146.bin"/><Relationship Id="rId7" Type="http://schemas.openxmlformats.org/officeDocument/2006/relationships/oleObject" Target="../embeddings/oleObject147.bin"/><Relationship Id="rId8" Type="http://schemas.openxmlformats.org/officeDocument/2006/relationships/oleObject" Target="../embeddings/oleObject148.bin"/><Relationship Id="rId9" Type="http://schemas.openxmlformats.org/officeDocument/2006/relationships/oleObject" Target="../embeddings/oleObject149.bin"/><Relationship Id="rId10" Type="http://schemas.openxmlformats.org/officeDocument/2006/relationships/oleObject" Target="../embeddings/oleObject15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df"/><Relationship Id="rId21" Type="http://schemas.openxmlformats.org/officeDocument/2006/relationships/image" Target="../media/image21.png"/><Relationship Id="rId22" Type="http://schemas.openxmlformats.org/officeDocument/2006/relationships/image" Target="../media/image22.pdf"/><Relationship Id="rId23" Type="http://schemas.openxmlformats.org/officeDocument/2006/relationships/image" Target="../media/image23.png"/><Relationship Id="rId24" Type="http://schemas.openxmlformats.org/officeDocument/2006/relationships/image" Target="../media/image24.pdf"/><Relationship Id="rId25" Type="http://schemas.openxmlformats.org/officeDocument/2006/relationships/image" Target="../media/image25.png"/><Relationship Id="rId26" Type="http://schemas.openxmlformats.org/officeDocument/2006/relationships/image" Target="../media/image26.pdf"/><Relationship Id="rId27" Type="http://schemas.openxmlformats.org/officeDocument/2006/relationships/image" Target="../media/image27.png"/><Relationship Id="rId28" Type="http://schemas.openxmlformats.org/officeDocument/2006/relationships/image" Target="../media/image28.pdf"/><Relationship Id="rId29" Type="http://schemas.openxmlformats.org/officeDocument/2006/relationships/image" Target="../media/image29.png"/><Relationship Id="rId30" Type="http://schemas.openxmlformats.org/officeDocument/2006/relationships/image" Target="../media/image30.pdf"/><Relationship Id="rId31" Type="http://schemas.openxmlformats.org/officeDocument/2006/relationships/image" Target="../media/image31.png"/><Relationship Id="rId10" Type="http://schemas.openxmlformats.org/officeDocument/2006/relationships/image" Target="../media/image10.pdf"/><Relationship Id="rId11" Type="http://schemas.openxmlformats.org/officeDocument/2006/relationships/image" Target="../media/image11.png"/><Relationship Id="rId12" Type="http://schemas.openxmlformats.org/officeDocument/2006/relationships/image" Target="../media/image12.pdf"/><Relationship Id="rId13" Type="http://schemas.openxmlformats.org/officeDocument/2006/relationships/image" Target="../media/image13.png"/><Relationship Id="rId14" Type="http://schemas.openxmlformats.org/officeDocument/2006/relationships/image" Target="../media/image14.pdf"/><Relationship Id="rId15" Type="http://schemas.openxmlformats.org/officeDocument/2006/relationships/image" Target="../media/image15.png"/><Relationship Id="rId16" Type="http://schemas.openxmlformats.org/officeDocument/2006/relationships/image" Target="../media/image16.pdf"/><Relationship Id="rId17" Type="http://schemas.openxmlformats.org/officeDocument/2006/relationships/image" Target="../media/image17.png"/><Relationship Id="rId18" Type="http://schemas.openxmlformats.org/officeDocument/2006/relationships/image" Target="../media/image18.pdf"/><Relationship Id="rId1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oleObject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Microsoft_Equation11.bin"/><Relationship Id="rId12" Type="http://schemas.openxmlformats.org/officeDocument/2006/relationships/oleObject" Target="../embeddings/Microsoft_Equation12.bin"/><Relationship Id="rId13" Type="http://schemas.openxmlformats.org/officeDocument/2006/relationships/oleObject" Target="../embeddings/oleObject5.bin"/><Relationship Id="rId14" Type="http://schemas.openxmlformats.org/officeDocument/2006/relationships/oleObject" Target="../embeddings/oleObject6.bin"/><Relationship Id="rId15" Type="http://schemas.openxmlformats.org/officeDocument/2006/relationships/oleObject" Target="../embeddings/oleObject7.bin"/><Relationship Id="rId16" Type="http://schemas.openxmlformats.org/officeDocument/2006/relationships/oleObject" Target="../embeddings/oleObject8.bin"/><Relationship Id="rId17" Type="http://schemas.openxmlformats.org/officeDocument/2006/relationships/oleObject" Target="../embeddings/oleObject9.bin"/><Relationship Id="rId18"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4" Type="http://schemas.openxmlformats.org/officeDocument/2006/relationships/oleObject" Target="../embeddings/oleObject3.bin"/><Relationship Id="rId5" Type="http://schemas.openxmlformats.org/officeDocument/2006/relationships/oleObject" Target="../embeddings/Microsoft_Equation6.bin"/><Relationship Id="rId6" Type="http://schemas.openxmlformats.org/officeDocument/2006/relationships/oleObject" Target="../embeddings/oleObject4.bin"/><Relationship Id="rId7" Type="http://schemas.openxmlformats.org/officeDocument/2006/relationships/oleObject" Target="../embeddings/Microsoft_Equation7.bin"/><Relationship Id="rId8" Type="http://schemas.openxmlformats.org/officeDocument/2006/relationships/oleObject" Target="../embeddings/Microsoft_Equation8.bin"/><Relationship Id="rId9" Type="http://schemas.openxmlformats.org/officeDocument/2006/relationships/oleObject" Target="../embeddings/Microsoft_Equation9.bin"/><Relationship Id="rId10" Type="http://schemas.openxmlformats.org/officeDocument/2006/relationships/oleObject" Target="../embeddings/Microsoft_Equation10.bin"/></Relationships>
</file>

<file path=ppt/slides/_rels/slide7.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9.xml.rels><?xml version="1.0" encoding="UTF-8" standalone="yes"?>
<Relationships xmlns="http://schemas.openxmlformats.org/package/2006/relationships"><Relationship Id="rId11" Type="http://schemas.openxmlformats.org/officeDocument/2006/relationships/oleObject" Target="../embeddings/Microsoft_Equation16.bin"/><Relationship Id="rId12" Type="http://schemas.openxmlformats.org/officeDocument/2006/relationships/oleObject" Target="../embeddings/oleObject21.bin"/><Relationship Id="rId13" Type="http://schemas.openxmlformats.org/officeDocument/2006/relationships/oleObject" Target="../embeddings/oleObject22.bin"/><Relationship Id="rId14" Type="http://schemas.openxmlformats.org/officeDocument/2006/relationships/oleObject" Target="../embeddings/oleObject23.bin"/><Relationship Id="rId15" Type="http://schemas.openxmlformats.org/officeDocument/2006/relationships/oleObject" Target="../embeddings/oleObject24.bin"/><Relationship Id="rId16" Type="http://schemas.openxmlformats.org/officeDocument/2006/relationships/oleObject" Target="../embeddings/oleObject25.bin"/><Relationship Id="rId17" Type="http://schemas.openxmlformats.org/officeDocument/2006/relationships/oleObject" Target="../embeddings/oleObject26.bin"/><Relationship Id="rId18" Type="http://schemas.openxmlformats.org/officeDocument/2006/relationships/oleObject" Target="../embeddings/oleObject2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76.jpeg"/><Relationship Id="rId4" Type="http://schemas.openxmlformats.org/officeDocument/2006/relationships/oleObject" Target="../embeddings/oleObject17.bin"/><Relationship Id="rId5" Type="http://schemas.openxmlformats.org/officeDocument/2006/relationships/oleObject" Target="../embeddings/Microsoft_Equation13.bin"/><Relationship Id="rId6" Type="http://schemas.openxmlformats.org/officeDocument/2006/relationships/oleObject" Target="../embeddings/Microsoft_Equation14.bin"/><Relationship Id="rId7" Type="http://schemas.openxmlformats.org/officeDocument/2006/relationships/oleObject" Target="../embeddings/Microsoft_Equation15.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Thursday, June 30, 2011</a:t>
            </a:r>
            <a:endParaRPr lang="en-US"/>
          </a:p>
        </p:txBody>
      </p:sp>
      <p:sp>
        <p:nvSpPr>
          <p:cNvPr id="6" name="Rectangle 5"/>
          <p:cNvSpPr>
            <a:spLocks noGrp="1" noChangeArrowheads="1"/>
          </p:cNvSpPr>
          <p:nvPr>
            <p:ph type="ftr" sz="quarter" idx="3"/>
          </p:nvPr>
        </p:nvSpPr>
        <p:spPr/>
        <p:txBody>
          <a:bodyPr/>
          <a:lstStyle/>
          <a:p>
            <a:r>
              <a:rPr lang="en-US" smtClean="0"/>
              <a:t>PHYS 1443-001, Summer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a:t>
            </a:r>
            <a:r>
              <a:rPr lang="en-US" dirty="0" smtClean="0"/>
              <a:t>15</a:t>
            </a:r>
            <a:endParaRPr lang="en-US" dirty="0"/>
          </a:p>
        </p:txBody>
      </p:sp>
      <p:sp>
        <p:nvSpPr>
          <p:cNvPr id="2052" name="Text Box 4"/>
          <p:cNvSpPr txBox="1">
            <a:spLocks noChangeArrowheads="1"/>
          </p:cNvSpPr>
          <p:nvPr/>
        </p:nvSpPr>
        <p:spPr bwMode="auto">
          <a:xfrm>
            <a:off x="2947502" y="1371600"/>
            <a:ext cx="2942616"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a:t>
            </a:r>
            <a:r>
              <a:rPr lang="en-US" dirty="0" smtClean="0">
                <a:solidFill>
                  <a:schemeClr val="accent2"/>
                </a:solidFill>
                <a:latin typeface="Monotype Corsiva" charset="0"/>
              </a:rPr>
              <a:t>day</a:t>
            </a:r>
            <a:r>
              <a:rPr lang="en-US" dirty="0">
                <a:solidFill>
                  <a:schemeClr val="accent2"/>
                </a:solidFill>
                <a:latin typeface="Monotype Corsiva" charset="0"/>
              </a:rPr>
              <a:t>,</a:t>
            </a:r>
            <a:r>
              <a:rPr lang="en-US" dirty="0" smtClean="0">
                <a:solidFill>
                  <a:schemeClr val="accent2"/>
                </a:solidFill>
                <a:latin typeface="Monotype Corsiva" charset="0"/>
              </a:rPr>
              <a:t> June</a:t>
            </a:r>
            <a:r>
              <a:rPr lang="en-US" dirty="0" smtClean="0">
                <a:solidFill>
                  <a:schemeClr val="accent2"/>
                </a:solidFill>
                <a:latin typeface="Monotype Corsiva" charset="0"/>
              </a:rPr>
              <a:t> </a:t>
            </a:r>
            <a:r>
              <a:rPr lang="en-US" dirty="0" smtClean="0">
                <a:solidFill>
                  <a:schemeClr val="accent2"/>
                </a:solidFill>
                <a:latin typeface="Monotype Corsiva" charset="0"/>
              </a:rPr>
              <a:t>30</a:t>
            </a:r>
            <a:r>
              <a:rPr lang="en-US" dirty="0" smtClean="0">
                <a:solidFill>
                  <a:schemeClr val="accent2"/>
                </a:solidFill>
                <a:latin typeface="Monotype Corsiva" charset="0"/>
              </a:rPr>
              <a:t>, </a:t>
            </a:r>
            <a:r>
              <a:rPr lang="en-US" dirty="0" smtClean="0">
                <a:solidFill>
                  <a:schemeClr val="accent2"/>
                </a:solidFill>
                <a:latin typeface="Monotype Corsiva" charset="0"/>
              </a:rPr>
              <a:t>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057400"/>
            <a:ext cx="7086600" cy="3581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3600" dirty="0" smtClean="0">
                <a:solidFill>
                  <a:srgbClr val="2D2DB9"/>
                </a:solidFill>
                <a:latin typeface="Arial Narrow" charset="0"/>
              </a:rPr>
              <a:t>Relationship </a:t>
            </a:r>
            <a:r>
              <a:rPr lang="en-US" sz="3600" dirty="0" smtClean="0">
                <a:solidFill>
                  <a:srgbClr val="2D2DB9"/>
                </a:solidFill>
                <a:latin typeface="Arial Narrow" charset="0"/>
              </a:rPr>
              <a:t>Between Angular and Linear </a:t>
            </a:r>
            <a:r>
              <a:rPr lang="en-US" sz="3600" dirty="0" smtClean="0">
                <a:solidFill>
                  <a:srgbClr val="2D2DB9"/>
                </a:solidFill>
                <a:latin typeface="Arial Narrow" charset="0"/>
              </a:rPr>
              <a:t>quantities</a:t>
            </a:r>
          </a:p>
          <a:p>
            <a:pPr marL="609600" indent="-609600" eaLnBrk="0" hangingPunct="0">
              <a:spcBef>
                <a:spcPct val="20000"/>
              </a:spcBef>
              <a:buFontTx/>
              <a:buChar char="•"/>
            </a:pPr>
            <a:r>
              <a:rPr lang="en-US" sz="3600" dirty="0" smtClean="0">
                <a:solidFill>
                  <a:srgbClr val="2D2DB9"/>
                </a:solidFill>
                <a:latin typeface="Arial Narrow" charset="0"/>
              </a:rPr>
              <a:t>Torque and </a:t>
            </a:r>
            <a:r>
              <a:rPr lang="en-US" sz="3600" dirty="0" smtClean="0">
                <a:solidFill>
                  <a:srgbClr val="2D2DB9"/>
                </a:solidFill>
                <a:latin typeface="Arial Narrow" charset="0"/>
              </a:rPr>
              <a:t>Vector Product</a:t>
            </a:r>
          </a:p>
          <a:p>
            <a:pPr marL="609600" indent="-609600" eaLnBrk="0" hangingPunct="0">
              <a:spcBef>
                <a:spcPct val="20000"/>
              </a:spcBef>
              <a:buFontTx/>
              <a:buChar char="•"/>
            </a:pPr>
            <a:r>
              <a:rPr lang="en-US" sz="3600" dirty="0" smtClean="0">
                <a:solidFill>
                  <a:srgbClr val="2D2DB9"/>
                </a:solidFill>
                <a:latin typeface="Arial Narrow" charset="0"/>
              </a:rPr>
              <a:t>Moment of Inertia</a:t>
            </a:r>
          </a:p>
          <a:p>
            <a:pPr marL="609600" indent="-609600" eaLnBrk="0" hangingPunct="0">
              <a:spcBef>
                <a:spcPct val="20000"/>
              </a:spcBef>
              <a:buFontTx/>
              <a:buChar char="•"/>
            </a:pPr>
            <a:r>
              <a:rPr lang="en-US" sz="3600" dirty="0" smtClean="0">
                <a:solidFill>
                  <a:srgbClr val="2D2DB9"/>
                </a:solidFill>
                <a:latin typeface="Arial Narrow" charset="0"/>
              </a:rPr>
              <a:t>Calculation of Moment of Inertia</a:t>
            </a:r>
          </a:p>
          <a:p>
            <a:pPr marL="609600" indent="-609600" eaLnBrk="0" hangingPunct="0">
              <a:spcBef>
                <a:spcPct val="20000"/>
              </a:spcBef>
              <a:buFontTx/>
              <a:buChar char="•"/>
            </a:pPr>
            <a:r>
              <a:rPr lang="en-US" sz="3600" dirty="0" smtClean="0">
                <a:solidFill>
                  <a:srgbClr val="2D2DB9"/>
                </a:solidFill>
                <a:latin typeface="Arial Narrow" charset="0"/>
              </a:rPr>
              <a:t>Torque and Angular Acceleration</a:t>
            </a: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p:txBody>
      </p:sp>
      <p:sp>
        <p:nvSpPr>
          <p:cNvPr id="8" name="Text Box 13"/>
          <p:cNvSpPr txBox="1">
            <a:spLocks noChangeArrowheads="1"/>
          </p:cNvSpPr>
          <p:nvPr/>
        </p:nvSpPr>
        <p:spPr bwMode="auto">
          <a:xfrm>
            <a:off x="968778" y="5867400"/>
            <a:ext cx="7260822"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#8, </a:t>
            </a:r>
            <a:r>
              <a:rPr lang="en-US" dirty="0">
                <a:solidFill>
                  <a:srgbClr val="003300"/>
                </a:solidFill>
                <a:latin typeface="Arial Narrow" charset="0"/>
              </a:rPr>
              <a:t>due 10pm,</a:t>
            </a:r>
            <a:r>
              <a:rPr lang="en-US" dirty="0" smtClean="0">
                <a:solidFill>
                  <a:srgbClr val="003300"/>
                </a:solidFill>
                <a:latin typeface="Arial Narrow" charset="0"/>
              </a:rPr>
              <a:t> </a:t>
            </a:r>
            <a:r>
              <a:rPr lang="en-US" dirty="0" smtClean="0">
                <a:solidFill>
                  <a:srgbClr val="003300"/>
                </a:solidFill>
                <a:latin typeface="Arial Narrow" charset="0"/>
              </a:rPr>
              <a:t>Mon</a:t>
            </a:r>
            <a:r>
              <a:rPr lang="en-US" dirty="0" smtClean="0">
                <a:solidFill>
                  <a:srgbClr val="003300"/>
                </a:solidFill>
                <a:latin typeface="Arial Narrow" charset="0"/>
              </a:rPr>
              <a:t>day</a:t>
            </a:r>
            <a:r>
              <a:rPr lang="en-US" dirty="0">
                <a:solidFill>
                  <a:srgbClr val="003300"/>
                </a:solidFill>
                <a:latin typeface="Arial Narrow" charset="0"/>
              </a:rPr>
              <a:t>,</a:t>
            </a:r>
            <a:r>
              <a:rPr lang="en-US" dirty="0" smtClean="0">
                <a:solidFill>
                  <a:srgbClr val="003300"/>
                </a:solidFill>
                <a:latin typeface="Arial Narrow" charset="0"/>
              </a:rPr>
              <a:t> </a:t>
            </a:r>
            <a:r>
              <a:rPr lang="en-US" dirty="0" smtClean="0">
                <a:solidFill>
                  <a:srgbClr val="003300"/>
                </a:solidFill>
                <a:latin typeface="Arial Narrow" charset="0"/>
              </a:rPr>
              <a:t>July4!</a:t>
            </a:r>
            <a:r>
              <a:rPr lang="en-US" dirty="0">
                <a:solidFill>
                  <a:srgbClr val="003300"/>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June 30, 2011</a:t>
            </a:r>
            <a:endParaRPr lang="en-US"/>
          </a:p>
        </p:txBody>
      </p:sp>
      <p:sp>
        <p:nvSpPr>
          <p:cNvPr id="28" name="Footer Placeholder 4"/>
          <p:cNvSpPr>
            <a:spLocks noGrp="1"/>
          </p:cNvSpPr>
          <p:nvPr>
            <p:ph type="ftr" sz="quarter" idx="11"/>
          </p:nvPr>
        </p:nvSpPr>
        <p:spPr/>
        <p:txBody>
          <a:bodyPr/>
          <a:lstStyle/>
          <a:p>
            <a:r>
              <a:rPr lang="en-US" smtClean="0"/>
              <a:t>PHYS 1443-001, Summer 2011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10</a:t>
            </a:fld>
            <a:endParaRPr lang="en-US"/>
          </a:p>
        </p:txBody>
      </p:sp>
      <p:sp>
        <p:nvSpPr>
          <p:cNvPr id="377858" name="Rectangle 2"/>
          <p:cNvSpPr>
            <a:spLocks noGrp="1" noChangeArrowheads="1"/>
          </p:cNvSpPr>
          <p:nvPr>
            <p:ph type="title"/>
          </p:nvPr>
        </p:nvSpPr>
        <p:spPr>
          <a:xfrm>
            <a:off x="685800" y="152400"/>
            <a:ext cx="7772400" cy="609600"/>
          </a:xfrm>
        </p:spPr>
        <p:txBody>
          <a:bodyPr/>
          <a:lstStyle/>
          <a:p>
            <a:r>
              <a:rPr lang="en-US" sz="4000"/>
              <a:t>Example</a:t>
            </a:r>
            <a:endParaRPr lang="en-US"/>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a:t>
            </a:r>
            <a:r>
              <a:rPr lang="en-US" dirty="0" err="1">
                <a:solidFill>
                  <a:srgbClr val="800000"/>
                </a:solidFill>
                <a:latin typeface="Arial Narrow" charset="0"/>
              </a:rPr>
              <a:t>b</a:t>
            </a:r>
            <a:r>
              <a:rPr lang="en-US" dirty="0">
                <a:solidFill>
                  <a:srgbClr val="800000"/>
                </a:solidFill>
                <a:latin typeface="Arial Narrow" charset="0"/>
              </a:rPr>
              <a:t>) What is her total linear acceleration?</a:t>
            </a:r>
          </a:p>
        </p:txBody>
      </p:sp>
      <p:sp>
        <p:nvSpPr>
          <p:cNvPr id="377860" name="Text Box 4"/>
          <p:cNvSpPr txBox="1">
            <a:spLocks noChangeArrowheads="1"/>
          </p:cNvSpPr>
          <p:nvPr/>
        </p:nvSpPr>
        <p:spPr bwMode="auto">
          <a:xfrm>
            <a:off x="381000" y="2133600"/>
            <a:ext cx="33528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p:oleObj spid="_x0000_s565250" name="Equation" r:id="rId3" imgW="114120" imgH="139680" progId="Equation.DSMT4">
              <p:embed/>
            </p:oleObj>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p:oleObj spid="_x0000_s565251" name="Equation" r:id="rId4" imgW="279360" imgH="139680" progId="Equation.DSMT4">
              <p:embed/>
            </p:oleObj>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807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p:oleObj spid="_x0000_s565252" name="Equation" r:id="rId5" imgW="152280" imgH="228600" progId="Equation.DSMT4">
              <p:embed/>
            </p:oleObj>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p:oleObj spid="_x0000_s565253" name="Equation" r:id="rId6" imgW="164880" imgH="228600" progId="Equation.DSMT4">
              <p:embed/>
            </p:oleObj>
          </a:graphicData>
        </a:graphic>
      </p:graphicFrame>
      <p:sp>
        <p:nvSpPr>
          <p:cNvPr id="377869" name="Text Box 13"/>
          <p:cNvSpPr txBox="1">
            <a:spLocks noChangeArrowheads="1"/>
          </p:cNvSpPr>
          <p:nvPr/>
        </p:nvSpPr>
        <p:spPr bwMode="auto">
          <a:xfrm>
            <a:off x="381000" y="5546725"/>
            <a:ext cx="16764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p:oleObj spid="_x0000_s565254" name="Equation" r:id="rId7" imgW="126720" imgH="139680" progId="Equation.DSMT4">
              <p:embed/>
            </p:oleObj>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p:oleObj spid="_x0000_s565255" name="Equation" r:id="rId8" imgW="342720" imgH="139680" progId="Equation.DSMT4">
              <p:embed/>
            </p:oleObj>
          </a:graphicData>
        </a:graphic>
      </p:graphicFrame>
      <p:graphicFrame>
        <p:nvGraphicFramePr>
          <p:cNvPr id="377872" name="Object 16"/>
          <p:cNvGraphicFramePr>
            <a:graphicFrameLocks noChangeAspect="1"/>
          </p:cNvGraphicFramePr>
          <p:nvPr/>
        </p:nvGraphicFramePr>
        <p:xfrm>
          <a:off x="2408238" y="3276600"/>
          <a:ext cx="5091112" cy="525463"/>
        </p:xfrm>
        <a:graphic>
          <a:graphicData uri="http://schemas.openxmlformats.org/presentationml/2006/ole">
            <p:oleObj spid="_x0000_s565256" name="Equation" r:id="rId9" imgW="1803400" imgH="177800" progId="Equation.DSMT4">
              <p:embed/>
            </p:oleObj>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p:oleObj spid="_x0000_s565257" name="Equation" r:id="rId10" imgW="330120" imgH="139680" progId="Equation.DSMT4">
              <p:embed/>
            </p:oleObj>
          </a:graphicData>
        </a:graphic>
      </p:graphicFrame>
      <p:graphicFrame>
        <p:nvGraphicFramePr>
          <p:cNvPr id="377874" name="Object 18"/>
          <p:cNvGraphicFramePr>
            <a:graphicFrameLocks noChangeAspect="1"/>
          </p:cNvGraphicFramePr>
          <p:nvPr/>
        </p:nvGraphicFramePr>
        <p:xfrm>
          <a:off x="4464050" y="4211637"/>
          <a:ext cx="4375150" cy="588963"/>
        </p:xfrm>
        <a:graphic>
          <a:graphicData uri="http://schemas.openxmlformats.org/presentationml/2006/ole">
            <p:oleObj spid="_x0000_s565258" name="Equation" r:id="rId11" imgW="1714500" imgH="215900" progId="Equation.DSMT4">
              <p:embed/>
            </p:oleObj>
          </a:graphicData>
        </a:graphic>
      </p:graphicFrame>
      <p:graphicFrame>
        <p:nvGraphicFramePr>
          <p:cNvPr id="377875" name="Object 19"/>
          <p:cNvGraphicFramePr>
            <a:graphicFrameLocks noChangeAspect="1"/>
          </p:cNvGraphicFramePr>
          <p:nvPr/>
        </p:nvGraphicFramePr>
        <p:xfrm>
          <a:off x="3609975" y="4860925"/>
          <a:ext cx="871538" cy="557213"/>
        </p:xfrm>
        <a:graphic>
          <a:graphicData uri="http://schemas.openxmlformats.org/presentationml/2006/ole">
            <p:oleObj spid="_x0000_s565259" name="Equation" r:id="rId12" imgW="393700" imgH="215900" progId="Equation.DSMT4">
              <p:embed/>
            </p:oleObj>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p:oleObj spid="_x0000_s565260" name="Equation" r:id="rId13" imgW="1968480" imgH="279360" progId="Equation.DSMT4">
              <p:embed/>
            </p:oleObj>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p:oleObj spid="_x0000_s565261" name="Equation" r:id="rId14" imgW="711000" imgH="291960" progId="Equation.DSMT4">
              <p:embed/>
            </p:oleObj>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p:oleObj spid="_x0000_s565262" name="Equation" r:id="rId15" imgW="1498320" imgH="330120" progId="Equation.DSMT4">
              <p:embed/>
            </p:oleObj>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p:oleObj spid="_x0000_s565263" name="Equation" r:id="rId16" imgW="457200" imgH="393480" progId="Equation.DSMT4">
              <p:embed/>
            </p:oleObj>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p:oleObj spid="_x0000_s565264" name="Equation" r:id="rId17" imgW="228600" imgH="177480" progId="Equation.DSMT4">
              <p:embed/>
            </p:oleObj>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p:oleObj spid="_x0000_s565265" name="Equation" r:id="rId18" imgW="609480" imgH="177480" progId="Equation.DSMT4">
              <p:embed/>
            </p:oleObj>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p:oleObj spid="_x0000_s565266" name="Equation" r:id="rId19" imgW="622080" imgH="393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June 30, 2011</a:t>
            </a:r>
            <a:endParaRPr lang="en-US"/>
          </a:p>
        </p:txBody>
      </p:sp>
      <p:sp>
        <p:nvSpPr>
          <p:cNvPr id="15" name="Footer Placeholder 4"/>
          <p:cNvSpPr>
            <a:spLocks noGrp="1"/>
          </p:cNvSpPr>
          <p:nvPr>
            <p:ph type="ftr" sz="quarter" idx="11"/>
          </p:nvPr>
        </p:nvSpPr>
        <p:spPr/>
        <p:txBody>
          <a:bodyPr/>
          <a:lstStyle/>
          <a:p>
            <a:r>
              <a:rPr lang="en-US" smtClean="0"/>
              <a:t>PHYS 1443-001, Summer 2011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11</a:t>
            </a:fld>
            <a:endParaRPr lang="en-US"/>
          </a:p>
        </p:txBody>
      </p:sp>
      <p:sp>
        <p:nvSpPr>
          <p:cNvPr id="378882" name="Rectangle 2"/>
          <p:cNvSpPr>
            <a:spLocks noGrp="1" noChangeArrowheads="1"/>
          </p:cNvSpPr>
          <p:nvPr>
            <p:ph type="title"/>
          </p:nvPr>
        </p:nvSpPr>
        <p:spPr>
          <a:xfrm>
            <a:off x="685800" y="152400"/>
            <a:ext cx="7772400" cy="609600"/>
          </a:xfrm>
        </p:spPr>
        <p:txBody>
          <a:bodyPr/>
          <a:lstStyle/>
          <a:p>
            <a:r>
              <a:rPr lang="en-US" sz="4000"/>
              <a:t>Example for Rotational Motion</a:t>
            </a:r>
            <a:endParaRPr lang="en-US"/>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a:t>
            </a:r>
            <a:r>
              <a:rPr lang="en-US" sz="2000" dirty="0" err="1">
                <a:solidFill>
                  <a:srgbClr val="800000"/>
                </a:solidFill>
                <a:latin typeface="Arial Narrow" charset="0"/>
              </a:rPr>
              <a:t>m/s</a:t>
            </a:r>
            <a:r>
              <a:rPr lang="en-US" sz="2000" dirty="0">
                <a:solidFill>
                  <a:srgbClr val="800000"/>
                </a:solidFill>
                <a:latin typeface="Arial Narrow" charset="0"/>
              </a:rPr>
              <a:t>, find the angular speed of the disc in revolutions per minute when the inner most (</a:t>
            </a:r>
            <a:r>
              <a:rPr lang="en-US" sz="2000" dirty="0" err="1">
                <a:solidFill>
                  <a:srgbClr val="800000"/>
                </a:solidFill>
                <a:latin typeface="Arial Narrow" charset="0"/>
              </a:rPr>
              <a:t>r</a:t>
            </a:r>
            <a:r>
              <a:rPr lang="en-US" sz="2000" dirty="0">
                <a:solidFill>
                  <a:srgbClr val="800000"/>
                </a:solidFill>
                <a:latin typeface="Arial Narrow" charset="0"/>
              </a:rPr>
              <a:t>=23mm) and outer most tracks (</a:t>
            </a:r>
            <a:r>
              <a:rPr lang="en-US" sz="2000" dirty="0" err="1">
                <a:solidFill>
                  <a:srgbClr val="800000"/>
                </a:solidFill>
                <a:latin typeface="Arial Narrow" charset="0"/>
              </a:rPr>
              <a:t>r</a:t>
            </a:r>
            <a:r>
              <a:rPr lang="en-US" sz="2000" dirty="0">
                <a:solidFill>
                  <a:srgbClr val="800000"/>
                </a:solidFill>
                <a:latin typeface="Arial Narrow" charset="0"/>
              </a:rPr>
              <a:t>=58mm)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p:oleObj spid="_x0000_s566274" name="Equation" r:id="rId3" imgW="406080" imgH="393480" progId="Equation.3">
              <p:embed/>
            </p:oleObj>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p:oleObj spid="_x0000_s566275" name="Equation" r:id="rId4" imgW="2133360" imgH="393480" progId="Equation.3">
              <p:embed/>
            </p:oleObj>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p:oleObj spid="_x0000_s566276" name="Equation" r:id="rId5" imgW="774360" imgH="177480" progId="Equation.DSMT4">
              <p:embed/>
            </p:oleObj>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p:oleObj spid="_x0000_s566277" name="Equation" r:id="rId6" imgW="2273040" imgH="393480" progId="Equation.3">
              <p:embed/>
            </p:oleObj>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p:oleObj spid="_x0000_s566278" name="Equation" r:id="rId7" imgW="1206360" imgH="203040" progId="Equation.3">
              <p:embed/>
            </p:oleObj>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p:oleObj spid="_x0000_s566279" name="Equation" r:id="rId8" imgW="444240" imgH="139680" progId="Equation.DSMT4">
              <p:embed/>
            </p:oleObj>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p:oleObj spid="_x0000_s566280" name="Equation" r:id="rId9" imgW="634680" imgH="177480" progId="Equation.3">
              <p:embed/>
            </p:oleObj>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p:oleObj spid="_x0000_s566281" name="Equation" r:id="rId10" imgW="634680" imgH="177480" progId="Equation.3">
              <p:embed/>
            </p:oleObj>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p:oleObj spid="_x0000_s566282" name="Equation" r:id="rId11" imgW="1193760" imgH="2030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June 30, 2011</a:t>
            </a:r>
            <a:endParaRPr lang="en-US"/>
          </a:p>
        </p:txBody>
      </p:sp>
      <p:sp>
        <p:nvSpPr>
          <p:cNvPr id="18" name="Footer Placeholder 4"/>
          <p:cNvSpPr>
            <a:spLocks noGrp="1"/>
          </p:cNvSpPr>
          <p:nvPr>
            <p:ph type="ftr" sz="quarter" idx="11"/>
          </p:nvPr>
        </p:nvSpPr>
        <p:spPr/>
        <p:txBody>
          <a:bodyPr/>
          <a:lstStyle/>
          <a:p>
            <a:r>
              <a:rPr lang="en-US" smtClean="0"/>
              <a:t>PHYS 1443-001, Summer 2011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12</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err="1">
                <a:solidFill>
                  <a:srgbClr val="800000"/>
                </a:solidFill>
                <a:latin typeface="Arial Narrow" charset="0"/>
              </a:rPr>
              <a:t>b</a:t>
            </a:r>
            <a:r>
              <a:rPr lang="en-US" dirty="0">
                <a:solidFill>
                  <a:srgbClr val="800000"/>
                </a:solidFill>
                <a:latin typeface="Arial Narrow" charset="0"/>
              </a:rPr>
              <a:t>)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p:oleObj spid="_x0000_s567298" name="Equation" r:id="rId3" imgW="152280" imgH="215640" progId="Equation.3">
              <p:embed/>
            </p:oleObj>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p:oleObj spid="_x0000_s567299" name="Equation" r:id="rId4" imgW="88560" imgH="177480" progId="Equation.3">
              <p:embed/>
            </p:oleObj>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p:oleObj spid="_x0000_s567300" name="Equation" r:id="rId5" imgW="152280" imgH="139680" progId="Equation.3">
              <p:embed/>
            </p:oleObj>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p:oleObj spid="_x0000_s567301" name="Equation" r:id="rId6" imgW="736560" imgH="419040" progId="Equation.3">
              <p:embed/>
            </p:oleObj>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p:oleObj spid="_x0000_s567302" name="Equation" r:id="rId7" imgW="2311200" imgH="393480" progId="Equation.3">
              <p:embed/>
            </p:oleObj>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p:oleObj spid="_x0000_s567303" name="Equation" r:id="rId8" imgW="190440" imgH="241200" progId="Equation.3">
              <p:embed/>
            </p:oleObj>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p:oleObj spid="_x0000_s567304" name="Equation" r:id="rId9" imgW="596880" imgH="253800" progId="Equation.3">
              <p:embed/>
            </p:oleObj>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p:oleObj spid="_x0000_s567305" name="Equation" r:id="rId10" imgW="2349360" imgH="393480" progId="Equation.3">
              <p:embed/>
            </p:oleObj>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p:oleObj spid="_x0000_s567306" name="Equation" r:id="rId11" imgW="419040" imgH="228600" progId="Equation.3">
              <p:embed/>
            </p:oleObj>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p:oleObj spid="_x0000_s567307" name="Equation" r:id="rId12" imgW="1854000" imgH="203040" progId="Equation.DSMT4">
              <p:embed/>
            </p:oleObj>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p:oleObj spid="_x0000_s567308" name="Equation" r:id="rId13" imgW="723600" imgH="419040" progId="Equation.3">
              <p:embed/>
            </p:oleObj>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p:oleObj spid="_x0000_s567309" name="Equation" r:id="rId14" imgW="2501640" imgH="41904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 name="Date Placeholder 3"/>
          <p:cNvSpPr>
            <a:spLocks noGrp="1"/>
          </p:cNvSpPr>
          <p:nvPr>
            <p:ph type="dt" sz="half" idx="10"/>
          </p:nvPr>
        </p:nvSpPr>
        <p:spPr/>
        <p:txBody>
          <a:bodyPr/>
          <a:lstStyle/>
          <a:p>
            <a:r>
              <a:rPr lang="en-US" smtClean="0"/>
              <a:t>Thursday, June 30, 2011</a:t>
            </a:r>
            <a:endParaRPr lang="en-US"/>
          </a:p>
        </p:txBody>
      </p:sp>
      <p:sp>
        <p:nvSpPr>
          <p:cNvPr id="53" name="Footer Placeholder 4"/>
          <p:cNvSpPr>
            <a:spLocks noGrp="1"/>
          </p:cNvSpPr>
          <p:nvPr>
            <p:ph type="ftr" sz="quarter" idx="11"/>
          </p:nvPr>
        </p:nvSpPr>
        <p:spPr/>
        <p:txBody>
          <a:bodyPr/>
          <a:lstStyle/>
          <a:p>
            <a:r>
              <a:rPr lang="en-US" smtClean="0"/>
              <a:t>PHYS 1443-001, Summer 2011 Dr. Jaehoon Yu</a:t>
            </a:r>
            <a:endParaRPr lang="en-US"/>
          </a:p>
        </p:txBody>
      </p:sp>
      <p:sp>
        <p:nvSpPr>
          <p:cNvPr id="54" name="Slide Number Placeholder 5"/>
          <p:cNvSpPr>
            <a:spLocks noGrp="1"/>
          </p:cNvSpPr>
          <p:nvPr>
            <p:ph type="sldNum" sz="quarter" idx="12"/>
          </p:nvPr>
        </p:nvSpPr>
        <p:spPr/>
        <p:txBody>
          <a:bodyPr/>
          <a:lstStyle/>
          <a:p>
            <a:fld id="{EEB0E81D-0A37-514E-BB7E-4BDB2DF0E5C2}" type="slidenum">
              <a:rPr lang="en-US"/>
              <a:pPr/>
              <a:t>13</a:t>
            </a:fld>
            <a:endParaRPr lang="en-US"/>
          </a:p>
        </p:txBody>
      </p:sp>
      <p:sp>
        <p:nvSpPr>
          <p:cNvPr id="388098" name="Rectangle 2"/>
          <p:cNvSpPr>
            <a:spLocks noGrp="1" noChangeArrowheads="1"/>
          </p:cNvSpPr>
          <p:nvPr>
            <p:ph type="title"/>
          </p:nvPr>
        </p:nvSpPr>
        <p:spPr>
          <a:xfrm>
            <a:off x="685800" y="152400"/>
            <a:ext cx="8153400" cy="609600"/>
          </a:xfrm>
        </p:spPr>
        <p:txBody>
          <a:bodyPr/>
          <a:lstStyle/>
          <a:p>
            <a:r>
              <a:rPr lang="en-US" sz="3600"/>
              <a:t>Torque</a:t>
            </a:r>
          </a:p>
        </p:txBody>
      </p:sp>
      <p:sp>
        <p:nvSpPr>
          <p:cNvPr id="388099"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Torque is the tendency of a force to rotate an object about an axis.  Torque,</a:t>
            </a:r>
            <a:r>
              <a:rPr lang="en-US" dirty="0" smtClean="0">
                <a:solidFill>
                  <a:schemeClr val="accent2"/>
                </a:solidFill>
                <a:latin typeface="Arial Narrow" charset="0"/>
              </a:rPr>
              <a:t> </a:t>
            </a:r>
            <a:r>
              <a:rPr lang="en-US" b="1"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 vector quantity.</a:t>
            </a:r>
          </a:p>
        </p:txBody>
      </p:sp>
      <p:graphicFrame>
        <p:nvGraphicFramePr>
          <p:cNvPr id="388100" name="Object 4"/>
          <p:cNvGraphicFramePr>
            <a:graphicFrameLocks noChangeAspect="1"/>
          </p:cNvGraphicFramePr>
          <p:nvPr/>
        </p:nvGraphicFramePr>
        <p:xfrm>
          <a:off x="6629400" y="4283075"/>
          <a:ext cx="508000" cy="331788"/>
        </p:xfrm>
        <a:graphic>
          <a:graphicData uri="http://schemas.openxmlformats.org/presentationml/2006/ole">
            <p:oleObj spid="_x0000_s568322" name="Equation" r:id="rId3" imgW="241200" imgH="139680" progId="Equation.3">
              <p:embed/>
            </p:oleObj>
          </a:graphicData>
        </a:graphic>
      </p:graphicFrame>
      <p:sp>
        <p:nvSpPr>
          <p:cNvPr id="388101" name="Text Box 5"/>
          <p:cNvSpPr txBox="1">
            <a:spLocks noChangeArrowheads="1"/>
          </p:cNvSpPr>
          <p:nvPr/>
        </p:nvSpPr>
        <p:spPr bwMode="auto">
          <a:xfrm>
            <a:off x="304800" y="4038600"/>
            <a:ext cx="6019800" cy="762000"/>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2200" dirty="0">
                <a:solidFill>
                  <a:srgbClr val="FF0000"/>
                </a:solidFill>
                <a:latin typeface="Arial Narrow" charset="0"/>
              </a:rPr>
              <a:t>Magnitude of torque is defined as the product of the force exerted on the object to rotate it and the moment arm.</a:t>
            </a:r>
          </a:p>
        </p:txBody>
      </p:sp>
      <p:sp>
        <p:nvSpPr>
          <p:cNvPr id="388102" name="Freeform 6"/>
          <p:cNvSpPr>
            <a:spLocks/>
          </p:cNvSpPr>
          <p:nvPr/>
        </p:nvSpPr>
        <p:spPr bwMode="auto">
          <a:xfrm>
            <a:off x="457200" y="1866900"/>
            <a:ext cx="1752600" cy="1273175"/>
          </a:xfrm>
          <a:custGeom>
            <a:avLst/>
            <a:gdLst/>
            <a:ahLst/>
            <a:cxnLst>
              <a:cxn ang="0">
                <a:pos x="30" y="843"/>
              </a:cxn>
              <a:cxn ang="0">
                <a:pos x="82" y="746"/>
              </a:cxn>
              <a:cxn ang="0">
                <a:pos x="119" y="634"/>
              </a:cxn>
              <a:cxn ang="0">
                <a:pos x="142" y="536"/>
              </a:cxn>
              <a:cxn ang="0">
                <a:pos x="254" y="275"/>
              </a:cxn>
              <a:cxn ang="0">
                <a:pos x="463" y="192"/>
              </a:cxn>
              <a:cxn ang="0">
                <a:pos x="523" y="170"/>
              </a:cxn>
              <a:cxn ang="0">
                <a:pos x="598" y="132"/>
              </a:cxn>
              <a:cxn ang="0">
                <a:pos x="740" y="58"/>
              </a:cxn>
              <a:cxn ang="0">
                <a:pos x="845" y="20"/>
              </a:cxn>
              <a:cxn ang="0">
                <a:pos x="995" y="50"/>
              </a:cxn>
              <a:cxn ang="0">
                <a:pos x="1002" y="73"/>
              </a:cxn>
              <a:cxn ang="0">
                <a:pos x="1047" y="118"/>
              </a:cxn>
              <a:cxn ang="0">
                <a:pos x="1077" y="162"/>
              </a:cxn>
              <a:cxn ang="0">
                <a:pos x="1092" y="185"/>
              </a:cxn>
              <a:cxn ang="0">
                <a:pos x="1129" y="275"/>
              </a:cxn>
              <a:cxn ang="0">
                <a:pos x="1152" y="409"/>
              </a:cxn>
              <a:cxn ang="0">
                <a:pos x="1144" y="589"/>
              </a:cxn>
              <a:cxn ang="0">
                <a:pos x="1024" y="813"/>
              </a:cxn>
              <a:cxn ang="0">
                <a:pos x="823" y="940"/>
              </a:cxn>
              <a:cxn ang="0">
                <a:pos x="748" y="970"/>
              </a:cxn>
              <a:cxn ang="0">
                <a:pos x="426" y="1008"/>
              </a:cxn>
              <a:cxn ang="0">
                <a:pos x="45" y="1023"/>
              </a:cxn>
              <a:cxn ang="0">
                <a:pos x="0" y="963"/>
              </a:cxn>
              <a:cxn ang="0">
                <a:pos x="52" y="858"/>
              </a:cxn>
              <a:cxn ang="0">
                <a:pos x="60" y="798"/>
              </a:cxn>
            </a:cxnLst>
            <a:rect l="0" t="0" r="r" b="b"/>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a:effectLst/>
        </p:spPr>
        <p:txBody>
          <a:bodyPr>
            <a:prstTxWarp prst="textNoShape">
              <a:avLst/>
            </a:prstTxWarp>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3" name="Group 8"/>
            <p:cNvGrpSpPr>
              <a:grpSpLocks/>
            </p:cNvGrpSpPr>
            <p:nvPr/>
          </p:nvGrpSpPr>
          <p:grpSpPr bwMode="auto">
            <a:xfrm>
              <a:off x="864" y="1680"/>
              <a:ext cx="480" cy="1104"/>
              <a:chOff x="864" y="1680"/>
              <a:chExt cx="480" cy="1104"/>
            </a:xfrm>
          </p:grpSpPr>
          <p:sp>
            <p:nvSpPr>
              <p:cNvPr id="388105"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8106"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ffectLst/>
            </p:spPr>
            <p:txBody>
              <a:bodyPr>
                <a:prstTxWarp prst="textNoShape">
                  <a:avLst/>
                </a:prstTxWarp>
              </a:bodyPr>
              <a:lstStyle/>
              <a:p>
                <a:endParaRPr lang="en-US"/>
              </a:p>
            </p:txBody>
          </p:sp>
        </p:grpSp>
        <p:sp>
          <p:nvSpPr>
            <p:cNvPr id="388107" name="Text Box 11"/>
            <p:cNvSpPr txBox="1">
              <a:spLocks noChangeArrowheads="1"/>
            </p:cNvSpPr>
            <p:nvPr/>
          </p:nvSpPr>
          <p:spPr bwMode="auto">
            <a:xfrm>
              <a:off x="1327" y="1526"/>
              <a:ext cx="209"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598" y="1738313"/>
            <a:ext cx="546100" cy="487362"/>
            <a:chOff x="1104" y="1095"/>
            <a:chExt cx="344" cy="307"/>
          </a:xfrm>
        </p:grpSpPr>
        <p:sp>
          <p:nvSpPr>
            <p:cNvPr id="388109"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grpSp>
          <p:nvGrpSpPr>
            <p:cNvPr id="5" name="Group 14"/>
            <p:cNvGrpSpPr>
              <a:grpSpLocks/>
            </p:cNvGrpSpPr>
            <p:nvPr/>
          </p:nvGrpSpPr>
          <p:grpSpPr bwMode="auto">
            <a:xfrm>
              <a:off x="1248" y="1095"/>
              <a:ext cx="200" cy="259"/>
              <a:chOff x="1248" y="1709"/>
              <a:chExt cx="200" cy="259"/>
            </a:xfrm>
          </p:grpSpPr>
          <p:sp>
            <p:nvSpPr>
              <p:cNvPr id="388111" name="Arc 15"/>
              <p:cNvSpPr>
                <a:spLocks/>
              </p:cNvSpPr>
              <p:nvPr/>
            </p:nvSpPr>
            <p:spPr bwMode="auto">
              <a:xfrm>
                <a:off x="1248" y="1890"/>
                <a:ext cx="48" cy="78"/>
              </a:xfrm>
              <a:custGeom>
                <a:avLst/>
                <a:gdLst>
                  <a:gd name="G0" fmla="+- 0 0 0"/>
                  <a:gd name="G1" fmla="+- 21600 0 0"/>
                  <a:gd name="G2" fmla="+- 21600 0 0"/>
                  <a:gd name="T0" fmla="*/ 0 w 21600"/>
                  <a:gd name="T1" fmla="*/ 0 h 35075"/>
                  <a:gd name="T2" fmla="*/ 16881 w 21600"/>
                  <a:gd name="T3" fmla="*/ 35075 h 35075"/>
                  <a:gd name="T4" fmla="*/ 0 w 21600"/>
                  <a:gd name="T5" fmla="*/ 21600 h 35075"/>
                </a:gdLst>
                <a:ahLst/>
                <a:cxnLst>
                  <a:cxn ang="0">
                    <a:pos x="T0" y="T1"/>
                  </a:cxn>
                  <a:cxn ang="0">
                    <a:pos x="T2" y="T3"/>
                  </a:cxn>
                  <a:cxn ang="0">
                    <a:pos x="T4" y="T5"/>
                  </a:cxn>
                </a:cxnLst>
                <a:rect l="0" t="0" r="r" b="b"/>
                <a:pathLst>
                  <a:path w="21600" h="35075" fill="none" extrusionOk="0">
                    <a:moveTo>
                      <a:pt x="0" y="-1"/>
                    </a:moveTo>
                    <a:cubicBezTo>
                      <a:pt x="11929" y="0"/>
                      <a:pt x="21600" y="9670"/>
                      <a:pt x="21600" y="21600"/>
                    </a:cubicBezTo>
                    <a:cubicBezTo>
                      <a:pt x="21600" y="26496"/>
                      <a:pt x="19936" y="31248"/>
                      <a:pt x="16881" y="35075"/>
                    </a:cubicBezTo>
                  </a:path>
                  <a:path w="21600" h="35075" stroke="0" extrusionOk="0">
                    <a:moveTo>
                      <a:pt x="0" y="-1"/>
                    </a:moveTo>
                    <a:cubicBezTo>
                      <a:pt x="11929" y="0"/>
                      <a:pt x="21600" y="9670"/>
                      <a:pt x="21600" y="21600"/>
                    </a:cubicBezTo>
                    <a:cubicBezTo>
                      <a:pt x="21600" y="26496"/>
                      <a:pt x="19936" y="31248"/>
                      <a:pt x="16881" y="35075"/>
                    </a:cubicBezTo>
                    <a:lnTo>
                      <a:pt x="0" y="21600"/>
                    </a:lnTo>
                    <a:close/>
                  </a:path>
                </a:pathLst>
              </a:custGeom>
              <a:noFill/>
              <a:ln w="19050">
                <a:solidFill>
                  <a:srgbClr val="FF0000"/>
                </a:solidFill>
                <a:round/>
                <a:headEnd/>
                <a:tailEnd/>
              </a:ln>
              <a:effectLst/>
            </p:spPr>
            <p:txBody>
              <a:bodyPr wrap="none" anchor="ctr">
                <a:prstTxWarp prst="textNoShape">
                  <a:avLst/>
                </a:prstTxWarp>
              </a:bodyPr>
              <a:lstStyle/>
              <a:p>
                <a:endParaRPr lang="en-US"/>
              </a:p>
            </p:txBody>
          </p:sp>
          <p:sp>
            <p:nvSpPr>
              <p:cNvPr id="388112" name="Rectangle 16"/>
              <p:cNvSpPr>
                <a:spLocks noChangeArrowheads="1"/>
              </p:cNvSpPr>
              <p:nvPr/>
            </p:nvSpPr>
            <p:spPr bwMode="auto">
              <a:xfrm>
                <a:off x="1248" y="1709"/>
                <a:ext cx="20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rgbClr val="FF0000"/>
                    </a:solidFill>
                    <a:latin typeface="Symbol" charset="2"/>
                  </a:rPr>
                  <a:t>φ</a:t>
                </a:r>
                <a:endParaRPr lang="en-US" sz="2000" dirty="0">
                  <a:solidFill>
                    <a:srgbClr val="FF0000"/>
                  </a:solidFill>
                  <a:latin typeface="Symbol" charset="2"/>
                </a:endParaRPr>
              </a:p>
            </p:txBody>
          </p:sp>
        </p:grpSp>
      </p:grpSp>
      <p:grpSp>
        <p:nvGrpSpPr>
          <p:cNvPr id="6" name="Group 17"/>
          <p:cNvGrpSpPr>
            <a:grpSpLocks/>
          </p:cNvGrpSpPr>
          <p:nvPr/>
        </p:nvGrpSpPr>
        <p:grpSpPr bwMode="auto">
          <a:xfrm>
            <a:off x="685800" y="2987675"/>
            <a:ext cx="838200" cy="473075"/>
            <a:chOff x="432" y="2496"/>
            <a:chExt cx="528" cy="298"/>
          </a:xfrm>
        </p:grpSpPr>
        <p:grpSp>
          <p:nvGrpSpPr>
            <p:cNvPr id="7" name="Group 18"/>
            <p:cNvGrpSpPr>
              <a:grpSpLocks/>
            </p:cNvGrpSpPr>
            <p:nvPr/>
          </p:nvGrpSpPr>
          <p:grpSpPr bwMode="auto">
            <a:xfrm>
              <a:off x="432" y="2496"/>
              <a:ext cx="480" cy="298"/>
              <a:chOff x="432" y="2496"/>
              <a:chExt cx="480" cy="298"/>
            </a:xfrm>
          </p:grpSpPr>
          <p:sp>
            <p:nvSpPr>
              <p:cNvPr id="388115" name="Line 19"/>
              <p:cNvSpPr>
                <a:spLocks noChangeShapeType="1"/>
              </p:cNvSpPr>
              <p:nvPr/>
            </p:nvSpPr>
            <p:spPr bwMode="auto">
              <a:xfrm>
                <a:off x="432" y="2496"/>
                <a:ext cx="480" cy="19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388116" name="Rectangle 20"/>
              <p:cNvSpPr>
                <a:spLocks noChangeArrowheads="1"/>
              </p:cNvSpPr>
              <p:nvPr/>
            </p:nvSpPr>
            <p:spPr bwMode="auto">
              <a:xfrm>
                <a:off x="432" y="2544"/>
                <a:ext cx="18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Monotype Corsiva" charset="0"/>
                  </a:rPr>
                  <a:t>d</a:t>
                </a:r>
              </a:p>
            </p:txBody>
          </p:sp>
        </p:grpSp>
        <p:sp>
          <p:nvSpPr>
            <p:cNvPr id="388117" name="Line 21"/>
            <p:cNvSpPr>
              <a:spLocks noChangeShapeType="1"/>
            </p:cNvSpPr>
            <p:nvPr/>
          </p:nvSpPr>
          <p:spPr bwMode="auto">
            <a:xfrm flipV="1">
              <a:off x="816" y="2544"/>
              <a:ext cx="48" cy="9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388118" name="Line 22"/>
            <p:cNvSpPr>
              <a:spLocks noChangeShapeType="1"/>
            </p:cNvSpPr>
            <p:nvPr/>
          </p:nvSpPr>
          <p:spPr bwMode="auto">
            <a:xfrm rot="5400000" flipV="1">
              <a:off x="888" y="2520"/>
              <a:ext cx="48" cy="96"/>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388120"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ffectLst/>
          </p:spPr>
          <p:txBody>
            <a:bodyPr>
              <a:prstTxWarp prst="textNoShape">
                <a:avLst/>
              </a:prstTxWarp>
            </a:bodyPr>
            <a:lstStyle/>
            <a:p>
              <a:endParaRPr lang="en-US"/>
            </a:p>
          </p:txBody>
        </p:sp>
        <p:sp>
          <p:nvSpPr>
            <p:cNvPr id="388121" name="Text Box 25"/>
            <p:cNvSpPr txBox="1">
              <a:spLocks noChangeArrowheads="1"/>
            </p:cNvSpPr>
            <p:nvPr/>
          </p:nvSpPr>
          <p:spPr bwMode="auto">
            <a:xfrm>
              <a:off x="1296" y="2278"/>
              <a:ext cx="538" cy="404"/>
            </a:xfrm>
            <a:prstGeom prst="rect">
              <a:avLst/>
            </a:prstGeom>
            <a:no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The line of Action</a:t>
              </a:r>
            </a:p>
          </p:txBody>
        </p:sp>
      </p:grpSp>
      <p:sp>
        <p:nvSpPr>
          <p:cNvPr id="388122" name="Text Box 26"/>
          <p:cNvSpPr txBox="1">
            <a:spLocks noChangeArrowheads="1"/>
          </p:cNvSpPr>
          <p:nvPr/>
        </p:nvSpPr>
        <p:spPr bwMode="auto">
          <a:xfrm>
            <a:off x="3124200" y="1600200"/>
            <a:ext cx="57912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Consider an object pivoting about the point </a:t>
            </a:r>
            <a:r>
              <a:rPr lang="en-US" dirty="0">
                <a:solidFill>
                  <a:srgbClr val="FF0000"/>
                </a:solidFill>
                <a:latin typeface="Arial Narrow" charset="0"/>
              </a:rPr>
              <a:t>P</a:t>
            </a:r>
            <a:r>
              <a:rPr lang="en-US" dirty="0">
                <a:solidFill>
                  <a:schemeClr val="accent2"/>
                </a:solidFill>
                <a:latin typeface="Arial Narrow" charset="0"/>
              </a:rPr>
              <a:t> by the force </a:t>
            </a:r>
            <a:r>
              <a:rPr lang="en-US" b="1" dirty="0">
                <a:solidFill>
                  <a:srgbClr val="FF0000"/>
                </a:solidFill>
                <a:latin typeface="Monotype Corsiva" charset="0"/>
              </a:rPr>
              <a:t>F </a:t>
            </a:r>
            <a:r>
              <a:rPr lang="en-US" dirty="0">
                <a:solidFill>
                  <a:schemeClr val="accent2"/>
                </a:solidFill>
                <a:latin typeface="Arial Narrow" charset="0"/>
              </a:rPr>
              <a:t>being exerted at a distance </a:t>
            </a:r>
            <a:r>
              <a:rPr lang="en-US" dirty="0" err="1">
                <a:solidFill>
                  <a:srgbClr val="FF0000"/>
                </a:solidFill>
                <a:latin typeface="Arial Narrow" charset="0"/>
              </a:rPr>
              <a:t>r</a:t>
            </a:r>
            <a:r>
              <a:rPr lang="en-US" dirty="0">
                <a:solidFill>
                  <a:srgbClr val="FF0000"/>
                </a:solidFill>
                <a:latin typeface="Arial Narrow" charset="0"/>
              </a:rPr>
              <a:t> </a:t>
            </a:r>
            <a:r>
              <a:rPr lang="en-US" dirty="0">
                <a:solidFill>
                  <a:schemeClr val="accent2"/>
                </a:solidFill>
                <a:latin typeface="Arial Narrow" charset="0"/>
              </a:rPr>
              <a:t>from</a:t>
            </a:r>
            <a:r>
              <a:rPr lang="en-US" dirty="0">
                <a:solidFill>
                  <a:srgbClr val="FF0000"/>
                </a:solidFill>
                <a:latin typeface="Arial Narrow" charset="0"/>
              </a:rPr>
              <a:t> P</a:t>
            </a:r>
            <a:r>
              <a:rPr lang="en-US" dirty="0">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388124" name="Oval 28"/>
            <p:cNvSpPr>
              <a:spLocks noChangeArrowheads="1"/>
            </p:cNvSpPr>
            <p:nvPr/>
          </p:nvSpPr>
          <p:spPr bwMode="auto">
            <a:xfrm>
              <a:off x="384" y="2448"/>
              <a:ext cx="48" cy="48"/>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388125" name="Text Box 29"/>
            <p:cNvSpPr txBox="1">
              <a:spLocks noChangeArrowheads="1"/>
            </p:cNvSpPr>
            <p:nvPr/>
          </p:nvSpPr>
          <p:spPr bwMode="auto">
            <a:xfrm>
              <a:off x="230" y="2311"/>
              <a:ext cx="204"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11" name="Group 31"/>
            <p:cNvGrpSpPr>
              <a:grpSpLocks/>
            </p:cNvGrpSpPr>
            <p:nvPr/>
          </p:nvGrpSpPr>
          <p:grpSpPr bwMode="auto">
            <a:xfrm>
              <a:off x="432" y="1872"/>
              <a:ext cx="1056" cy="576"/>
              <a:chOff x="432" y="1872"/>
              <a:chExt cx="1056" cy="576"/>
            </a:xfrm>
          </p:grpSpPr>
          <p:sp>
            <p:nvSpPr>
              <p:cNvPr id="388128"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88129"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ffectLst/>
            </p:spPr>
            <p:txBody>
              <a:bodyPr>
                <a:prstTxWarp prst="textNoShape">
                  <a:avLst/>
                </a:prstTxWarp>
              </a:bodyPr>
              <a:lstStyle/>
              <a:p>
                <a:endParaRPr lang="en-US"/>
              </a:p>
            </p:txBody>
          </p:sp>
        </p:grpSp>
        <p:sp>
          <p:nvSpPr>
            <p:cNvPr id="388130" name="Text Box 34"/>
            <p:cNvSpPr txBox="1">
              <a:spLocks noChangeArrowheads="1"/>
            </p:cNvSpPr>
            <p:nvPr/>
          </p:nvSpPr>
          <p:spPr bwMode="auto">
            <a:xfrm>
              <a:off x="710" y="1992"/>
              <a:ext cx="164"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388132"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ffectLst/>
          </p:spPr>
          <p:txBody>
            <a:bodyPr>
              <a:prstTxWarp prst="textNoShape">
                <a:avLst/>
              </a:prstTxWarp>
            </a:bodyPr>
            <a:lstStyle/>
            <a:p>
              <a:endParaRPr lang="en-US"/>
            </a:p>
          </p:txBody>
        </p:sp>
        <p:sp>
          <p:nvSpPr>
            <p:cNvPr id="388133" name="Text Box 37"/>
            <p:cNvSpPr txBox="1">
              <a:spLocks noChangeArrowheads="1"/>
            </p:cNvSpPr>
            <p:nvPr/>
          </p:nvSpPr>
          <p:spPr bwMode="auto">
            <a:xfrm>
              <a:off x="432" y="3072"/>
              <a:ext cx="576" cy="231"/>
            </a:xfrm>
            <a:prstGeom prst="rect">
              <a:avLst/>
            </a:prstGeom>
            <a:no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Moment arm</a:t>
              </a:r>
            </a:p>
          </p:txBody>
        </p:sp>
      </p:grpSp>
      <p:sp>
        <p:nvSpPr>
          <p:cNvPr id="388134" name="Text Box 38"/>
          <p:cNvSpPr txBox="1">
            <a:spLocks noChangeArrowheads="1"/>
          </p:cNvSpPr>
          <p:nvPr/>
        </p:nvSpPr>
        <p:spPr bwMode="auto">
          <a:xfrm>
            <a:off x="3124200" y="2362200"/>
            <a:ext cx="54864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The line that extends out of the tail of the force vector is called the </a:t>
            </a:r>
            <a:r>
              <a:rPr lang="en-US" dirty="0">
                <a:solidFill>
                  <a:srgbClr val="FF0000"/>
                </a:solidFill>
                <a:latin typeface="Arial Narrow" charset="0"/>
              </a:rPr>
              <a:t>line of action.</a:t>
            </a:r>
            <a:r>
              <a:rPr lang="en-US" dirty="0">
                <a:solidFill>
                  <a:schemeClr val="accent2"/>
                </a:solidFill>
                <a:latin typeface="Arial Narrow" charset="0"/>
              </a:rPr>
              <a:t> </a:t>
            </a:r>
          </a:p>
        </p:txBody>
      </p:sp>
      <p:sp>
        <p:nvSpPr>
          <p:cNvPr id="388135" name="Text Box 39"/>
          <p:cNvSpPr txBox="1">
            <a:spLocks noChangeArrowheads="1"/>
          </p:cNvSpPr>
          <p:nvPr/>
        </p:nvSpPr>
        <p:spPr bwMode="auto">
          <a:xfrm>
            <a:off x="3124200" y="3140075"/>
            <a:ext cx="58674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The perpendicular distance from the pivoting point </a:t>
            </a:r>
            <a:r>
              <a:rPr lang="en-US" dirty="0">
                <a:solidFill>
                  <a:srgbClr val="FF0066"/>
                </a:solidFill>
                <a:latin typeface="Arial Narrow" charset="0"/>
              </a:rPr>
              <a:t>P</a:t>
            </a:r>
            <a:r>
              <a:rPr lang="en-US" dirty="0">
                <a:solidFill>
                  <a:schemeClr val="accent2"/>
                </a:solidFill>
                <a:latin typeface="Arial Narrow" charset="0"/>
              </a:rPr>
              <a:t> to the </a:t>
            </a:r>
            <a:r>
              <a:rPr lang="en-US" dirty="0">
                <a:solidFill>
                  <a:srgbClr val="FF0066"/>
                </a:solidFill>
                <a:latin typeface="Arial Narrow" charset="0"/>
              </a:rPr>
              <a:t>line of action</a:t>
            </a:r>
            <a:r>
              <a:rPr lang="en-US" dirty="0">
                <a:solidFill>
                  <a:schemeClr val="accent2"/>
                </a:solidFill>
                <a:latin typeface="Arial Narrow" charset="0"/>
              </a:rPr>
              <a:t> is called </a:t>
            </a:r>
            <a:r>
              <a:rPr lang="en-US" dirty="0">
                <a:solidFill>
                  <a:srgbClr val="FF0000"/>
                </a:solidFill>
                <a:latin typeface="Arial Narrow" charset="0"/>
              </a:rPr>
              <a:t>the moment arm.</a:t>
            </a:r>
          </a:p>
        </p:txBody>
      </p:sp>
      <p:sp>
        <p:nvSpPr>
          <p:cNvPr id="388136" name="Text Box 40"/>
          <p:cNvSpPr txBox="1">
            <a:spLocks noChangeArrowheads="1"/>
          </p:cNvSpPr>
          <p:nvPr/>
        </p:nvSpPr>
        <p:spPr bwMode="auto">
          <a:xfrm>
            <a:off x="228600" y="4876800"/>
            <a:ext cx="6324600" cy="1311275"/>
          </a:xfrm>
          <a:prstGeom prst="rect">
            <a:avLst/>
          </a:prstGeom>
          <a:noFill/>
          <a:ln w="9525">
            <a:noFill/>
            <a:miter lim="800000"/>
            <a:headEnd/>
            <a:tailEnd/>
          </a:ln>
          <a:effectLst/>
        </p:spPr>
        <p:txBody>
          <a:bodyPr>
            <a:prstTxWarp prst="textNoShape">
              <a:avLst/>
            </a:prstTxWarp>
            <a:spAutoFit/>
          </a:bodyPr>
          <a:lstStyle/>
          <a:p>
            <a:pPr algn="just"/>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388138" name="Line 42"/>
            <p:cNvSpPr>
              <a:spLocks noChangeShapeType="1"/>
            </p:cNvSpPr>
            <p:nvPr/>
          </p:nvSpPr>
          <p:spPr bwMode="auto">
            <a:xfrm flipV="1">
              <a:off x="432" y="1728"/>
              <a:ext cx="576" cy="144"/>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388139" name="Text Box 43"/>
            <p:cNvSpPr txBox="1">
              <a:spLocks noChangeArrowheads="1"/>
            </p:cNvSpPr>
            <p:nvPr/>
          </p:nvSpPr>
          <p:spPr bwMode="auto">
            <a:xfrm>
              <a:off x="710" y="1704"/>
              <a:ext cx="232"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33CC33"/>
                  </a:solidFill>
                  <a:latin typeface="Monotype Corsiva" charset="0"/>
                </a:rPr>
                <a:t>d</a:t>
              </a:r>
              <a:r>
                <a:rPr lang="en-US" sz="2000" baseline="-25000">
                  <a:solidFill>
                    <a:srgbClr val="33CC33"/>
                  </a:solidFill>
                  <a:latin typeface="Monotype Corsiva"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388141"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ffectLst/>
          </p:spPr>
          <p:txBody>
            <a:bodyPr>
              <a:prstTxWarp prst="textNoShape">
                <a:avLst/>
              </a:prstTxWarp>
            </a:bodyPr>
            <a:lstStyle/>
            <a:p>
              <a:endParaRPr lang="en-US"/>
            </a:p>
          </p:txBody>
        </p:sp>
        <p:sp>
          <p:nvSpPr>
            <p:cNvPr id="388142"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ffectLst/>
          </p:spPr>
          <p:txBody>
            <a:bodyPr>
              <a:prstTxWarp prst="textNoShape">
                <a:avLst/>
              </a:prstTxWarp>
            </a:bodyPr>
            <a:lstStyle/>
            <a:p>
              <a:endParaRPr lang="en-US"/>
            </a:p>
          </p:txBody>
        </p:sp>
        <p:sp>
          <p:nvSpPr>
            <p:cNvPr id="388143" name="Rectangle 47"/>
            <p:cNvSpPr>
              <a:spLocks noChangeArrowheads="1"/>
            </p:cNvSpPr>
            <p:nvPr/>
          </p:nvSpPr>
          <p:spPr bwMode="auto">
            <a:xfrm>
              <a:off x="1152" y="2064"/>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388144" name="Object 48"/>
          <p:cNvGraphicFramePr>
            <a:graphicFrameLocks noChangeAspect="1"/>
          </p:cNvGraphicFramePr>
          <p:nvPr/>
        </p:nvGraphicFramePr>
        <p:xfrm>
          <a:off x="6781800" y="4876800"/>
          <a:ext cx="1743075" cy="603250"/>
        </p:xfrm>
        <a:graphic>
          <a:graphicData uri="http://schemas.openxmlformats.org/presentationml/2006/ole">
            <p:oleObj spid="_x0000_s568323" name="Equation" r:id="rId4" imgW="825480" imgH="253800" progId="Equation.3">
              <p:embed/>
            </p:oleObj>
          </a:graphicData>
        </a:graphic>
      </p:graphicFrame>
      <p:graphicFrame>
        <p:nvGraphicFramePr>
          <p:cNvPr id="388145" name="Object 49"/>
          <p:cNvGraphicFramePr>
            <a:graphicFrameLocks noChangeAspect="1"/>
          </p:cNvGraphicFramePr>
          <p:nvPr/>
        </p:nvGraphicFramePr>
        <p:xfrm>
          <a:off x="6867525" y="5486400"/>
          <a:ext cx="1741488" cy="512763"/>
        </p:xfrm>
        <a:graphic>
          <a:graphicData uri="http://schemas.openxmlformats.org/presentationml/2006/ole">
            <p:oleObj spid="_x0000_s568324" name="Equation" r:id="rId5" imgW="825480" imgH="215640" progId="Equation.3">
              <p:embed/>
            </p:oleObj>
          </a:graphicData>
        </a:graphic>
      </p:graphicFrame>
      <p:graphicFrame>
        <p:nvGraphicFramePr>
          <p:cNvPr id="388146" name="Object 50"/>
          <p:cNvGraphicFramePr>
            <a:graphicFrameLocks noChangeAspect="1"/>
          </p:cNvGraphicFramePr>
          <p:nvPr/>
        </p:nvGraphicFramePr>
        <p:xfrm>
          <a:off x="7086600" y="4191000"/>
          <a:ext cx="1339850" cy="482600"/>
        </p:xfrm>
        <a:graphic>
          <a:graphicData uri="http://schemas.openxmlformats.org/presentationml/2006/ole">
            <p:oleObj spid="_x0000_s568325" name="Equation" r:id="rId6" imgW="634680" imgH="203040" progId="Equation.3">
              <p:embed/>
            </p:oleObj>
          </a:graphicData>
        </a:graphic>
      </p:graphicFrame>
      <p:graphicFrame>
        <p:nvGraphicFramePr>
          <p:cNvPr id="388147" name="Object 51"/>
          <p:cNvGraphicFramePr>
            <a:graphicFrameLocks noChangeAspect="1"/>
          </p:cNvGraphicFramePr>
          <p:nvPr/>
        </p:nvGraphicFramePr>
        <p:xfrm>
          <a:off x="8405813" y="4191000"/>
          <a:ext cx="509587" cy="422275"/>
        </p:xfrm>
        <a:graphic>
          <a:graphicData uri="http://schemas.openxmlformats.org/presentationml/2006/ole">
            <p:oleObj spid="_x0000_s568326" name="Equation" r:id="rId7" imgW="241200" imgH="17748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June 30, 2011</a:t>
            </a:r>
            <a:endParaRPr lang="en-US"/>
          </a:p>
        </p:txBody>
      </p:sp>
      <p:sp>
        <p:nvSpPr>
          <p:cNvPr id="35" name="Footer Placeholder 4"/>
          <p:cNvSpPr>
            <a:spLocks noGrp="1"/>
          </p:cNvSpPr>
          <p:nvPr>
            <p:ph type="ftr" sz="quarter" idx="11"/>
          </p:nvPr>
        </p:nvSpPr>
        <p:spPr/>
        <p:txBody>
          <a:bodyPr/>
          <a:lstStyle/>
          <a:p>
            <a:r>
              <a:rPr lang="en-US" smtClean="0"/>
              <a:t>PHYS 1443-001, Summer 2011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14</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85800" y="152400"/>
            <a:ext cx="7772400" cy="609600"/>
          </a:xfrm>
        </p:spPr>
        <p:txBody>
          <a:bodyPr/>
          <a:lstStyle/>
          <a:p>
            <a:r>
              <a:rPr lang="en-US" sz="4000" dirty="0" smtClean="0"/>
              <a:t>Ex. 10 – 7: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1</a:t>
            </a:r>
            <a:r>
              <a:rPr lang="en-US" sz="2000" dirty="0">
                <a:solidFill>
                  <a:srgbClr val="800000"/>
                </a:solidFill>
                <a:latin typeface="Arial Narrow" charset="0"/>
              </a:rPr>
              <a:t> exerts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1</a:t>
            </a:r>
            <a:r>
              <a:rPr lang="en-US" sz="2000" dirty="0">
                <a:solidFill>
                  <a:srgbClr val="800000"/>
                </a:solidFill>
                <a:latin typeface="Arial Narrow" charset="0"/>
              </a:rPr>
              <a:t> to the right on the cylinder, and another force exerts </a:t>
            </a:r>
            <a:r>
              <a:rPr lang="en-US" sz="2000" b="1" dirty="0">
                <a:solidFill>
                  <a:srgbClr val="FF0000"/>
                </a:solidFill>
                <a:latin typeface="Monotype Corsiva" charset="0"/>
              </a:rPr>
              <a:t>F</a:t>
            </a:r>
            <a:r>
              <a:rPr lang="en-US" sz="2000" b="1" baseline="-25000" dirty="0">
                <a:solidFill>
                  <a:srgbClr val="FF0000"/>
                </a:solidFill>
                <a:latin typeface="Monotype Corsiva" charset="0"/>
              </a:rPr>
              <a:t>2</a:t>
            </a:r>
            <a:r>
              <a:rPr lang="en-US" sz="2000" baseline="-25000" dirty="0">
                <a:solidFill>
                  <a:srgbClr val="800000"/>
                </a:solidFill>
                <a:latin typeface="Arial Narrow" charset="0"/>
              </a:rPr>
              <a:t> </a:t>
            </a:r>
            <a:r>
              <a:rPr lang="en-US" sz="2000" dirty="0">
                <a:solidFill>
                  <a:srgbClr val="800000"/>
                </a:solidFill>
                <a:latin typeface="Arial Narrow" charset="0"/>
              </a:rPr>
              <a:t>on the core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2</a:t>
            </a:r>
            <a:r>
              <a:rPr lang="en-US" sz="2000" dirty="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p:oleObj spid="_x0000_s569346" name="Equation" r:id="rId3" imgW="647640" imgH="215640" progId="Equation.3">
              <p:embed/>
            </p:oleObj>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Suppose F</a:t>
            </a:r>
            <a:r>
              <a:rPr lang="en-US" sz="2000" baseline="-25000" dirty="0">
                <a:solidFill>
                  <a:srgbClr val="800000"/>
                </a:solidFill>
                <a:latin typeface="Arial Narrow" charset="0"/>
              </a:rPr>
              <a:t>1</a:t>
            </a:r>
            <a:r>
              <a:rPr lang="en-US" sz="2000" dirty="0">
                <a:solidFill>
                  <a:srgbClr val="800000"/>
                </a:solidFill>
                <a:latin typeface="Arial Narrow" charset="0"/>
              </a:rPr>
              <a:t>=5.0 N, R</a:t>
            </a:r>
            <a:r>
              <a:rPr lang="en-US" sz="2000" baseline="-25000" dirty="0">
                <a:solidFill>
                  <a:srgbClr val="800000"/>
                </a:solidFill>
                <a:latin typeface="Arial Narrow" charset="0"/>
              </a:rPr>
              <a:t>1</a:t>
            </a:r>
            <a:r>
              <a:rPr lang="en-US" sz="2000" dirty="0">
                <a:solidFill>
                  <a:srgbClr val="800000"/>
                </a:solidFill>
                <a:latin typeface="Arial Narrow" charset="0"/>
              </a:rPr>
              <a:t>=1.0 </a:t>
            </a:r>
            <a:r>
              <a:rPr lang="en-US" sz="2000" dirty="0" err="1">
                <a:solidFill>
                  <a:srgbClr val="800000"/>
                </a:solidFill>
                <a:latin typeface="Arial Narrow" charset="0"/>
              </a:rPr>
              <a:t>m</a:t>
            </a:r>
            <a:r>
              <a:rPr lang="en-US" sz="2000" dirty="0">
                <a:solidFill>
                  <a:srgbClr val="800000"/>
                </a:solidFill>
                <a:latin typeface="Arial Narrow" charset="0"/>
              </a:rPr>
              <a:t>, F</a:t>
            </a:r>
            <a:r>
              <a:rPr lang="en-US" sz="2000" baseline="-25000" dirty="0">
                <a:solidFill>
                  <a:srgbClr val="800000"/>
                </a:solidFill>
                <a:latin typeface="Arial Narrow" charset="0"/>
              </a:rPr>
              <a:t>2</a:t>
            </a:r>
            <a:r>
              <a:rPr lang="en-US" sz="2000" dirty="0">
                <a:solidFill>
                  <a:srgbClr val="800000"/>
                </a:solidFill>
                <a:latin typeface="Arial Narrow" charset="0"/>
              </a:rPr>
              <a:t>= 15.0 N, and R</a:t>
            </a:r>
            <a:r>
              <a:rPr lang="en-US" sz="2000" baseline="-25000" dirty="0">
                <a:solidFill>
                  <a:srgbClr val="800000"/>
                </a:solidFill>
                <a:latin typeface="Arial Narrow" charset="0"/>
              </a:rPr>
              <a:t>2</a:t>
            </a:r>
            <a:r>
              <a:rPr lang="en-US" sz="2000" dirty="0">
                <a:solidFill>
                  <a:srgbClr val="800000"/>
                </a:solidFill>
                <a:latin typeface="Arial Narrow" charset="0"/>
              </a:rPr>
              <a:t>=0.50 </a:t>
            </a:r>
            <a:r>
              <a:rPr lang="en-US" sz="2000" dirty="0" err="1">
                <a:solidFill>
                  <a:srgbClr val="800000"/>
                </a:solidFill>
                <a:latin typeface="Arial Narrow" charset="0"/>
              </a:rPr>
              <a:t>m</a:t>
            </a:r>
            <a:r>
              <a:rPr lang="en-US" sz="2000" dirty="0">
                <a:solidFill>
                  <a:srgbClr val="800000"/>
                </a:solidFill>
                <a:latin typeface="Arial Narrow" charset="0"/>
              </a:rPr>
              <a:t>.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p:oleObj spid="_x0000_s569347" name="Equation" r:id="rId4" imgW="609480" imgH="215640" progId="Equation.3">
              <p:embed/>
            </p:oleObj>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p:oleObj spid="_x0000_s569348" name="Equation" r:id="rId5" imgW="952200" imgH="253800" progId="Equation.3">
              <p:embed/>
            </p:oleObj>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p:oleObj spid="_x0000_s569349" name="Equation" r:id="rId6" imgW="838080" imgH="215640" progId="Equation.3">
              <p:embed/>
            </p:oleObj>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p:oleObj spid="_x0000_s569350" name="Equation" r:id="rId7" imgW="1841400" imgH="177480" progId="Equation.DSMT4">
              <p:embed/>
            </p:oleObj>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p:oleObj spid="_x0000_s569351" name="Equation" r:id="rId8" imgW="419040" imgH="253800" progId="Equation.DSMT4">
              <p:embed/>
            </p:oleObj>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p:oleObj spid="_x0000_s569352" name="Equation" r:id="rId9" imgW="380880" imgH="228600" progId="Equation.DSMT4">
              <p:embed/>
            </p:oleObj>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p:oleObj spid="_x0000_s569353" name="Equation" r:id="rId10" imgW="406080" imgH="228600" progId="Equation.DSMT4">
              <p:embed/>
            </p:oleObj>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p:oleObj spid="_x0000_s569354" name="Equation" r:id="rId11" imgW="355320" imgH="17748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June 30, 2011</a:t>
            </a:r>
            <a:endParaRPr lang="en-US"/>
          </a:p>
        </p:txBody>
      </p:sp>
      <p:sp>
        <p:nvSpPr>
          <p:cNvPr id="51" name="Footer Placeholder 4"/>
          <p:cNvSpPr>
            <a:spLocks noGrp="1"/>
          </p:cNvSpPr>
          <p:nvPr>
            <p:ph type="ftr" sz="quarter" idx="11"/>
          </p:nvPr>
        </p:nvSpPr>
        <p:spPr/>
        <p:txBody>
          <a:bodyPr/>
          <a:lstStyle/>
          <a:p>
            <a:r>
              <a:rPr lang="en-US" smtClean="0"/>
              <a:t>PHYS 1443-001, Summer 2011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15</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9718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The magnitude of torque given to the disk by the force </a:t>
            </a:r>
            <a:r>
              <a:rPr lang="en-US" sz="2000" b="1">
                <a:solidFill>
                  <a:schemeClr val="accent2"/>
                </a:solidFill>
                <a:latin typeface="Monotype Corsiva" charset="0"/>
              </a:rPr>
              <a:t>F</a:t>
            </a:r>
            <a:r>
              <a:rPr lang="en-US" sz="200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30997"/>
          </a:xfrm>
          <a:prstGeom prst="rect">
            <a:avLst/>
          </a:prstGeom>
          <a:solidFill>
            <a:srgbClr val="CCFFFF"/>
          </a:solidFill>
          <a:ln w="28575">
            <a:noFill/>
            <a:miter lim="800000"/>
            <a:headEnd/>
            <a:tailEnd/>
          </a:ln>
          <a:effectLst/>
        </p:spPr>
        <p:txBody>
          <a:bodyPr>
            <a:prstTxWarp prst="textNoShape">
              <a:avLst/>
            </a:prstTxWarp>
            <a:spAutoFit/>
          </a:bodyPr>
          <a:lstStyle/>
          <a:p>
            <a:pPr algn="just">
              <a:spcBef>
                <a:spcPct val="20000"/>
              </a:spcBef>
            </a:pPr>
            <a:r>
              <a:rPr lang="en-US" dirty="0">
                <a:solidFill>
                  <a:schemeClr val="accent2"/>
                </a:solidFill>
                <a:latin typeface="Arial Narrow" charset="0"/>
              </a:rPr>
              <a:t>Let’s consider a disk fixed onto the origin O and the force</a:t>
            </a:r>
            <a:r>
              <a:rPr lang="en-US" b="1" dirty="0">
                <a:solidFill>
                  <a:schemeClr val="accent2"/>
                </a:solidFill>
                <a:latin typeface="Monotype Corsiva" charset="0"/>
              </a:rPr>
              <a:t> F</a:t>
            </a:r>
            <a:r>
              <a:rPr lang="en-US" dirty="0">
                <a:solidFill>
                  <a:schemeClr val="accent2"/>
                </a:solidFill>
                <a:latin typeface="Arial Narrow" charset="0"/>
              </a:rPr>
              <a:t> exerts on the point </a:t>
            </a:r>
            <a:r>
              <a:rPr lang="en-US" dirty="0" err="1">
                <a:solidFill>
                  <a:schemeClr val="accent2"/>
                </a:solidFill>
                <a:latin typeface="Arial Narrow" charset="0"/>
              </a:rPr>
              <a:t>p</a:t>
            </a:r>
            <a:r>
              <a:rPr lang="en-US" dirty="0">
                <a:solidFill>
                  <a:schemeClr val="accent2"/>
                </a:solidFill>
                <a:latin typeface="Arial Narrow" charset="0"/>
              </a:rPr>
              <a:t>.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p:oleObj spid="_x0000_s570370" name="Equation" r:id="rId3" imgW="736560" imgH="177480" progId="Equation.DSMT4">
              <p:embed/>
            </p:oleObj>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p:oleObj spid="_x0000_s570371" name="Equation" r:id="rId4" imgW="634680" imgH="228600" progId="Equation.3">
              <p:embed/>
            </p:oleObj>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disk will start rotating counter 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smtClean="0">
                  <a:solidFill>
                    <a:schemeClr val="accent2"/>
                  </a:solidFill>
                  <a:latin typeface="Symbol" charset="2"/>
                </a:rPr>
                <a:t>τ</a:t>
              </a:r>
              <a:r>
                <a:rPr lang="en-US" sz="2000" b="1" dirty="0" smtClean="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p:oleObj spid="_x0000_s570372" name="Equation" r:id="rId5" imgW="571320" imgH="228600" progId="Equation.3">
              <p:embed/>
            </p:oleObj>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p:oleObj spid="_x0000_s570373" name="Equation" r:id="rId6" imgW="723900" imgH="241300" progId="Equation.DSMT4">
              <p:embed/>
            </p:oleObj>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p:oleObj spid="_x0000_s570374" name="Equation" r:id="rId7" imgW="330200" imgH="368300" progId="Equation.DSMT4">
              <p:embed/>
            </p:oleObj>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p:oleObj spid="_x0000_s570375" name="Equation" r:id="rId8" imgW="584200" imgH="368300" progId="Equation.DSMT4">
              <p:embed/>
            </p:oleObj>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p:oleObj spid="_x0000_s570376" name="Equation" r:id="rId9" imgW="203200" imgH="368300" progId="Equation.DSMT4">
              <p:embed/>
            </p:oleObj>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p:oleObj spid="_x0000_s570377" name="Equation" r:id="rId10" imgW="203200" imgH="368300" progId="Equation.DSMT4">
              <p:embed/>
            </p:oleObj>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p:oleObj spid="_x0000_s570378" name="Equation" r:id="rId11" imgW="330120" imgH="177480" progId="Equation.DSMT4">
              <p:embed/>
            </p:oleObj>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p:oleObj spid="_x0000_s570379" name="Equation" r:id="rId12" imgW="698500" imgH="3683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16</a:t>
            </a:fld>
            <a:endParaRPr lang="en-US"/>
          </a:p>
        </p:txBody>
      </p:sp>
      <p:sp>
        <p:nvSpPr>
          <p:cNvPr id="391170" name="Rectangle 2"/>
          <p:cNvSpPr>
            <a:spLocks noGrp="1" noChangeArrowheads="1"/>
          </p:cNvSpPr>
          <p:nvPr>
            <p:ph type="title"/>
          </p:nvPr>
        </p:nvSpPr>
        <p:spPr>
          <a:xfrm>
            <a:off x="685800" y="152400"/>
            <a:ext cx="8153400" cy="609600"/>
          </a:xfrm>
        </p:spPr>
        <p:txBody>
          <a:bodyPr/>
          <a:lstStyle/>
          <a:p>
            <a:r>
              <a:rPr lang="en-US"/>
              <a:t>Properties of Vector Product</a:t>
            </a:r>
          </a:p>
        </p:txBody>
      </p:sp>
      <p:graphicFrame>
        <p:nvGraphicFramePr>
          <p:cNvPr id="391171" name="Object 3"/>
          <p:cNvGraphicFramePr>
            <a:graphicFrameLocks noChangeAspect="1"/>
          </p:cNvGraphicFramePr>
          <p:nvPr/>
        </p:nvGraphicFramePr>
        <p:xfrm>
          <a:off x="2579688" y="5465763"/>
          <a:ext cx="1296987" cy="784225"/>
        </p:xfrm>
        <a:graphic>
          <a:graphicData uri="http://schemas.openxmlformats.org/presentationml/2006/ole">
            <p:oleObj spid="_x0000_s571394" name="Equation" r:id="rId3" imgW="622300" imgH="469900" progId="Equation.DSMT4">
              <p:embed/>
            </p:oleObj>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nvGraphicFramePr>
        <p:xfrm>
          <a:off x="5489575" y="1219200"/>
          <a:ext cx="1879600" cy="360363"/>
        </p:xfrm>
        <a:graphic>
          <a:graphicData uri="http://schemas.openxmlformats.org/presentationml/2006/ole">
            <p:oleObj spid="_x0000_s571395" name="Equation" r:id="rId4" imgW="901700" imgH="215900" progId="Equation.DSMT4">
              <p:embed/>
            </p:oleObj>
          </a:graphicData>
        </a:graphic>
      </p:graphicFrame>
      <p:graphicFrame>
        <p:nvGraphicFramePr>
          <p:cNvPr id="391176" name="Object 8"/>
          <p:cNvGraphicFramePr>
            <a:graphicFrameLocks noChangeAspect="1"/>
          </p:cNvGraphicFramePr>
          <p:nvPr/>
        </p:nvGraphicFramePr>
        <p:xfrm>
          <a:off x="5530850" y="1692275"/>
          <a:ext cx="2144713" cy="501650"/>
        </p:xfrm>
        <a:graphic>
          <a:graphicData uri="http://schemas.openxmlformats.org/presentationml/2006/ole">
            <p:oleObj spid="_x0000_s571396" name="Equation" r:id="rId5" imgW="990600" imgH="203200" progId="Equation.DSMT4">
              <p:embed/>
            </p:oleObj>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nvGraphicFramePr>
        <p:xfrm>
          <a:off x="627063" y="2466975"/>
          <a:ext cx="1463675" cy="441325"/>
        </p:xfrm>
        <a:graphic>
          <a:graphicData uri="http://schemas.openxmlformats.org/presentationml/2006/ole">
            <p:oleObj spid="_x0000_s571397" name="Equation" r:id="rId6" imgW="774700" imgH="292100" progId="Equation.DSMT4">
              <p:embed/>
            </p:oleObj>
          </a:graphicData>
        </a:graphic>
      </p:graphicFrame>
      <p:graphicFrame>
        <p:nvGraphicFramePr>
          <p:cNvPr id="391180" name="Object 12"/>
          <p:cNvGraphicFramePr>
            <a:graphicFrameLocks noChangeAspect="1"/>
          </p:cNvGraphicFramePr>
          <p:nvPr/>
        </p:nvGraphicFramePr>
        <p:xfrm>
          <a:off x="6202363" y="2395538"/>
          <a:ext cx="1539875" cy="541337"/>
        </p:xfrm>
        <a:graphic>
          <a:graphicData uri="http://schemas.openxmlformats.org/presentationml/2006/ole">
            <p:oleObj spid="_x0000_s571398" name="Equation" r:id="rId7" imgW="635000" imgH="203200" progId="Equation.DSMT4">
              <p:embed/>
            </p:oleObj>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nvGraphicFramePr>
        <p:xfrm>
          <a:off x="1031875" y="3444875"/>
          <a:ext cx="863600" cy="577850"/>
        </p:xfrm>
        <a:graphic>
          <a:graphicData uri="http://schemas.openxmlformats.org/presentationml/2006/ole">
            <p:oleObj spid="_x0000_s571399" name="Equation" r:id="rId8" imgW="457200" imgH="292100" progId="Equation.DSMT4">
              <p:embed/>
            </p:oleObj>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nvGraphicFramePr>
        <p:xfrm>
          <a:off x="2638425" y="4441825"/>
          <a:ext cx="1795463" cy="701675"/>
        </p:xfrm>
        <a:graphic>
          <a:graphicData uri="http://schemas.openxmlformats.org/presentationml/2006/ole">
            <p:oleObj spid="_x0000_s571400" name="Equation" r:id="rId9" imgW="762000" imgH="292100" progId="Equation.DSMT4">
              <p:embed/>
            </p:oleObj>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nvGraphicFramePr>
        <p:xfrm>
          <a:off x="2033588" y="2466975"/>
          <a:ext cx="1487487" cy="441325"/>
        </p:xfrm>
        <a:graphic>
          <a:graphicData uri="http://schemas.openxmlformats.org/presentationml/2006/ole">
            <p:oleObj spid="_x0000_s571401" name="Equation" r:id="rId10" imgW="787400" imgH="292100" progId="Equation.DSMT4">
              <p:embed/>
            </p:oleObj>
          </a:graphicData>
        </a:graphic>
      </p:graphicFrame>
      <p:graphicFrame>
        <p:nvGraphicFramePr>
          <p:cNvPr id="391188" name="Object 20"/>
          <p:cNvGraphicFramePr>
            <a:graphicFrameLocks noChangeAspect="1"/>
          </p:cNvGraphicFramePr>
          <p:nvPr/>
        </p:nvGraphicFramePr>
        <p:xfrm>
          <a:off x="3362325" y="2466975"/>
          <a:ext cx="1943100" cy="441325"/>
        </p:xfrm>
        <a:graphic>
          <a:graphicData uri="http://schemas.openxmlformats.org/presentationml/2006/ole">
            <p:oleObj spid="_x0000_s571402" name="Equation" r:id="rId11" imgW="1028700" imgH="292100" progId="Equation.DSMT4">
              <p:embed/>
            </p:oleObj>
          </a:graphicData>
        </a:graphic>
      </p:graphicFrame>
      <p:graphicFrame>
        <p:nvGraphicFramePr>
          <p:cNvPr id="391189" name="Object 21"/>
          <p:cNvGraphicFramePr>
            <a:graphicFrameLocks noChangeAspect="1"/>
          </p:cNvGraphicFramePr>
          <p:nvPr/>
        </p:nvGraphicFramePr>
        <p:xfrm>
          <a:off x="1841500" y="3444875"/>
          <a:ext cx="1489075" cy="577850"/>
        </p:xfrm>
        <a:graphic>
          <a:graphicData uri="http://schemas.openxmlformats.org/presentationml/2006/ole">
            <p:oleObj spid="_x0000_s571403" name="Equation" r:id="rId12" imgW="787400" imgH="292100" progId="Equation.DSMT4">
              <p:embed/>
            </p:oleObj>
          </a:graphicData>
        </a:graphic>
      </p:graphicFrame>
      <p:graphicFrame>
        <p:nvGraphicFramePr>
          <p:cNvPr id="391190" name="Object 22"/>
          <p:cNvGraphicFramePr>
            <a:graphicFrameLocks noChangeAspect="1"/>
          </p:cNvGraphicFramePr>
          <p:nvPr/>
        </p:nvGraphicFramePr>
        <p:xfrm>
          <a:off x="3278188" y="3444875"/>
          <a:ext cx="1704975" cy="577850"/>
        </p:xfrm>
        <a:graphic>
          <a:graphicData uri="http://schemas.openxmlformats.org/presentationml/2006/ole">
            <p:oleObj spid="_x0000_s571404" name="Equation" r:id="rId13" imgW="901700" imgH="292100" progId="Equation.DSMT4">
              <p:embed/>
            </p:oleObj>
          </a:graphicData>
        </a:graphic>
      </p:graphicFrame>
      <p:graphicFrame>
        <p:nvGraphicFramePr>
          <p:cNvPr id="391191" name="Object 23"/>
          <p:cNvGraphicFramePr>
            <a:graphicFrameLocks noChangeAspect="1"/>
          </p:cNvGraphicFramePr>
          <p:nvPr/>
        </p:nvGraphicFramePr>
        <p:xfrm>
          <a:off x="4916488" y="3443288"/>
          <a:ext cx="1609725" cy="577850"/>
        </p:xfrm>
        <a:graphic>
          <a:graphicData uri="http://schemas.openxmlformats.org/presentationml/2006/ole">
            <p:oleObj spid="_x0000_s571405" name="Equation" r:id="rId14" imgW="850900" imgH="292100" progId="Equation.DSMT4">
              <p:embed/>
            </p:oleObj>
          </a:graphicData>
        </a:graphic>
      </p:graphicFrame>
      <p:graphicFrame>
        <p:nvGraphicFramePr>
          <p:cNvPr id="391192" name="Object 24"/>
          <p:cNvGraphicFramePr>
            <a:graphicFrameLocks noChangeAspect="1"/>
          </p:cNvGraphicFramePr>
          <p:nvPr/>
        </p:nvGraphicFramePr>
        <p:xfrm>
          <a:off x="4344988" y="4548188"/>
          <a:ext cx="2393950" cy="487362"/>
        </p:xfrm>
        <a:graphic>
          <a:graphicData uri="http://schemas.openxmlformats.org/presentationml/2006/ole">
            <p:oleObj spid="_x0000_s571406" name="Equation" r:id="rId15" imgW="1016000" imgH="203200" progId="Equation.DSMT4">
              <p:embed/>
            </p:oleObj>
          </a:graphicData>
        </a:graphic>
      </p:graphicFrame>
      <p:graphicFrame>
        <p:nvGraphicFramePr>
          <p:cNvPr id="391193" name="Object 25"/>
          <p:cNvGraphicFramePr>
            <a:graphicFrameLocks noChangeAspect="1"/>
          </p:cNvGraphicFramePr>
          <p:nvPr/>
        </p:nvGraphicFramePr>
        <p:xfrm>
          <a:off x="3757613" y="5495925"/>
          <a:ext cx="2593975" cy="720725"/>
        </p:xfrm>
        <a:graphic>
          <a:graphicData uri="http://schemas.openxmlformats.org/presentationml/2006/ole">
            <p:oleObj spid="_x0000_s571407" name="Equation" r:id="rId16" imgW="1244600" imgH="4318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17</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p:oleObj spid="_x0000_s572437" name="Equation" r:id="rId3" imgW="673100" imgH="241300" progId="Equation.DSMT4">
                <p:embed/>
              </p:oleObj>
            </a:graphicData>
          </a:graphic>
        </p:graphicFrame>
      </p:grpSp>
      <p:graphicFrame>
        <p:nvGraphicFramePr>
          <p:cNvPr id="392198" name="Object 6"/>
          <p:cNvGraphicFramePr>
            <a:graphicFrameLocks noChangeAspect="1"/>
          </p:cNvGraphicFramePr>
          <p:nvPr/>
        </p:nvGraphicFramePr>
        <p:xfrm>
          <a:off x="3992563" y="1004888"/>
          <a:ext cx="3344862" cy="534987"/>
        </p:xfrm>
        <a:graphic>
          <a:graphicData uri="http://schemas.openxmlformats.org/presentationml/2006/ole">
            <p:oleObj spid="_x0000_s572418" name="Equation" r:id="rId4" imgW="1206500" imgH="241300" progId="Equation.DSMT4">
              <p:embed/>
            </p:oleObj>
          </a:graphicData>
        </a:graphic>
      </p:graphicFrame>
      <p:graphicFrame>
        <p:nvGraphicFramePr>
          <p:cNvPr id="392199" name="Object 7"/>
          <p:cNvGraphicFramePr>
            <a:graphicFrameLocks noChangeAspect="1"/>
          </p:cNvGraphicFramePr>
          <p:nvPr/>
        </p:nvGraphicFramePr>
        <p:xfrm>
          <a:off x="349250" y="4525963"/>
          <a:ext cx="1281113" cy="384175"/>
        </p:xfrm>
        <a:graphic>
          <a:graphicData uri="http://schemas.openxmlformats.org/presentationml/2006/ole">
            <p:oleObj spid="_x0000_s572419" name="Equation" r:id="rId5" imgW="520700" imgH="203200" progId="Equation.DSMT4">
              <p:embed/>
            </p:oleObj>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p:oleObj spid="_x0000_s572420" name="Equation" r:id="rId6" imgW="241200" imgH="177480" progId="Equation.3">
              <p:embed/>
            </p:oleObj>
          </a:graphicData>
        </a:graphic>
      </p:graphicFrame>
      <p:graphicFrame>
        <p:nvGraphicFramePr>
          <p:cNvPr id="392202" name="Object 10"/>
          <p:cNvGraphicFramePr>
            <a:graphicFrameLocks noChangeAspect="1"/>
          </p:cNvGraphicFramePr>
          <p:nvPr/>
        </p:nvGraphicFramePr>
        <p:xfrm>
          <a:off x="4062413" y="1614488"/>
          <a:ext cx="917575" cy="534987"/>
        </p:xfrm>
        <a:graphic>
          <a:graphicData uri="http://schemas.openxmlformats.org/presentationml/2006/ole">
            <p:oleObj spid="_x0000_s572421" name="Equation" r:id="rId7" imgW="330200" imgH="241300" progId="Equation.DSMT4">
              <p:embed/>
            </p:oleObj>
          </a:graphicData>
        </a:graphic>
      </p:graphicFrame>
      <p:graphicFrame>
        <p:nvGraphicFramePr>
          <p:cNvPr id="392203" name="Object 11"/>
          <p:cNvGraphicFramePr>
            <a:graphicFrameLocks noChangeAspect="1"/>
          </p:cNvGraphicFramePr>
          <p:nvPr/>
        </p:nvGraphicFramePr>
        <p:xfrm>
          <a:off x="4876800" y="1614488"/>
          <a:ext cx="1514475" cy="534987"/>
        </p:xfrm>
        <a:graphic>
          <a:graphicData uri="http://schemas.openxmlformats.org/presentationml/2006/ole">
            <p:oleObj spid="_x0000_s572422" name="Equation" r:id="rId8" imgW="546100" imgH="241300" progId="Equation.DSMT4">
              <p:embed/>
            </p:oleObj>
          </a:graphicData>
        </a:graphic>
      </p:graphicFrame>
      <p:graphicFrame>
        <p:nvGraphicFramePr>
          <p:cNvPr id="392204" name="Object 12"/>
          <p:cNvGraphicFramePr>
            <a:graphicFrameLocks noChangeAspect="1"/>
          </p:cNvGraphicFramePr>
          <p:nvPr/>
        </p:nvGraphicFramePr>
        <p:xfrm>
          <a:off x="6307138" y="1654175"/>
          <a:ext cx="704850" cy="452438"/>
        </p:xfrm>
        <a:graphic>
          <a:graphicData uri="http://schemas.openxmlformats.org/presentationml/2006/ole">
            <p:oleObj spid="_x0000_s572423" name="Equation" r:id="rId9" imgW="254000" imgH="203200" progId="Equation.DSMT4">
              <p:embed/>
            </p:oleObj>
          </a:graphicData>
        </a:graphic>
      </p:graphicFrame>
      <p:graphicFrame>
        <p:nvGraphicFramePr>
          <p:cNvPr id="392205" name="Object 13"/>
          <p:cNvGraphicFramePr>
            <a:graphicFrameLocks noChangeAspect="1"/>
          </p:cNvGraphicFramePr>
          <p:nvPr/>
        </p:nvGraphicFramePr>
        <p:xfrm>
          <a:off x="4097338" y="2173288"/>
          <a:ext cx="950912" cy="536575"/>
        </p:xfrm>
        <a:graphic>
          <a:graphicData uri="http://schemas.openxmlformats.org/presentationml/2006/ole">
            <p:oleObj spid="_x0000_s572424" name="Equation" r:id="rId10" imgW="342900" imgH="241300" progId="Equation.DSMT4">
              <p:embed/>
            </p:oleObj>
          </a:graphicData>
        </a:graphic>
      </p:graphicFrame>
      <p:graphicFrame>
        <p:nvGraphicFramePr>
          <p:cNvPr id="392206" name="Object 14"/>
          <p:cNvGraphicFramePr>
            <a:graphicFrameLocks noChangeAspect="1"/>
          </p:cNvGraphicFramePr>
          <p:nvPr/>
        </p:nvGraphicFramePr>
        <p:xfrm>
          <a:off x="4927600" y="2171700"/>
          <a:ext cx="1549400" cy="536575"/>
        </p:xfrm>
        <a:graphic>
          <a:graphicData uri="http://schemas.openxmlformats.org/presentationml/2006/ole">
            <p:oleObj spid="_x0000_s572425" name="Equation" r:id="rId11" imgW="558800" imgH="241300" progId="Equation.DSMT4">
              <p:embed/>
            </p:oleObj>
          </a:graphicData>
        </a:graphic>
      </p:graphicFrame>
      <p:graphicFrame>
        <p:nvGraphicFramePr>
          <p:cNvPr id="392207" name="Object 15"/>
          <p:cNvGraphicFramePr>
            <a:graphicFrameLocks noChangeAspect="1"/>
          </p:cNvGraphicFramePr>
          <p:nvPr/>
        </p:nvGraphicFramePr>
        <p:xfrm>
          <a:off x="6337300" y="2214563"/>
          <a:ext cx="633413" cy="450850"/>
        </p:xfrm>
        <a:graphic>
          <a:graphicData uri="http://schemas.openxmlformats.org/presentationml/2006/ole">
            <p:oleObj spid="_x0000_s572426" name="Equation" r:id="rId12" imgW="228600" imgH="203200" progId="Equation.DSMT4">
              <p:embed/>
            </p:oleObj>
          </a:graphicData>
        </a:graphic>
      </p:graphicFrame>
      <p:graphicFrame>
        <p:nvGraphicFramePr>
          <p:cNvPr id="392208" name="Object 16"/>
          <p:cNvGraphicFramePr>
            <a:graphicFrameLocks noChangeAspect="1"/>
          </p:cNvGraphicFramePr>
          <p:nvPr/>
        </p:nvGraphicFramePr>
        <p:xfrm>
          <a:off x="4062413" y="2768600"/>
          <a:ext cx="917575" cy="452438"/>
        </p:xfrm>
        <a:graphic>
          <a:graphicData uri="http://schemas.openxmlformats.org/presentationml/2006/ole">
            <p:oleObj spid="_x0000_s572427" name="Equation" r:id="rId13" imgW="330200" imgH="203200" progId="Equation.DSMT4">
              <p:embed/>
            </p:oleObj>
          </a:graphicData>
        </a:graphic>
      </p:graphicFrame>
      <p:graphicFrame>
        <p:nvGraphicFramePr>
          <p:cNvPr id="392209" name="Object 17"/>
          <p:cNvGraphicFramePr>
            <a:graphicFrameLocks noChangeAspect="1"/>
          </p:cNvGraphicFramePr>
          <p:nvPr/>
        </p:nvGraphicFramePr>
        <p:xfrm>
          <a:off x="4895850" y="2768600"/>
          <a:ext cx="1477963" cy="450850"/>
        </p:xfrm>
        <a:graphic>
          <a:graphicData uri="http://schemas.openxmlformats.org/presentationml/2006/ole">
            <p:oleObj spid="_x0000_s572428" name="Equation" r:id="rId14" imgW="533400" imgH="203200" progId="Equation.DSMT4">
              <p:embed/>
            </p:oleObj>
          </a:graphicData>
        </a:graphic>
      </p:graphicFrame>
      <p:graphicFrame>
        <p:nvGraphicFramePr>
          <p:cNvPr id="392210" name="Object 18"/>
          <p:cNvGraphicFramePr>
            <a:graphicFrameLocks noChangeAspect="1"/>
          </p:cNvGraphicFramePr>
          <p:nvPr/>
        </p:nvGraphicFramePr>
        <p:xfrm>
          <a:off x="6343650" y="2727325"/>
          <a:ext cx="668338" cy="534988"/>
        </p:xfrm>
        <a:graphic>
          <a:graphicData uri="http://schemas.openxmlformats.org/presentationml/2006/ole">
            <p:oleObj spid="_x0000_s572429" name="Equation" r:id="rId15" imgW="241300" imgH="241300" progId="Equation.DSMT4">
              <p:embed/>
            </p:oleObj>
          </a:graphicData>
        </a:graphic>
      </p:graphicFrame>
      <p:graphicFrame>
        <p:nvGraphicFramePr>
          <p:cNvPr id="392211" name="Object 19"/>
          <p:cNvGraphicFramePr>
            <a:graphicFrameLocks noChangeAspect="1"/>
          </p:cNvGraphicFramePr>
          <p:nvPr/>
        </p:nvGraphicFramePr>
        <p:xfrm>
          <a:off x="1598612" y="4038600"/>
          <a:ext cx="2211388" cy="1445636"/>
        </p:xfrm>
        <a:graphic>
          <a:graphicData uri="http://schemas.openxmlformats.org/presentationml/2006/ole">
            <p:oleObj spid="_x0000_s572430" name="Equation" r:id="rId16" imgW="1016000" imgH="863600" progId="Equation.DSMT4">
              <p:embed/>
            </p:oleObj>
          </a:graphicData>
        </a:graphic>
      </p:graphicFrame>
      <p:graphicFrame>
        <p:nvGraphicFramePr>
          <p:cNvPr id="392212" name="Object 20"/>
          <p:cNvGraphicFramePr>
            <a:graphicFrameLocks noChangeAspect="1"/>
          </p:cNvGraphicFramePr>
          <p:nvPr/>
        </p:nvGraphicFramePr>
        <p:xfrm>
          <a:off x="3843118" y="4343400"/>
          <a:ext cx="1835370" cy="952500"/>
        </p:xfrm>
        <a:graphic>
          <a:graphicData uri="http://schemas.openxmlformats.org/presentationml/2006/ole">
            <p:oleObj spid="_x0000_s572431" name="Equation" r:id="rId17" imgW="901700" imgH="609600" progId="Equation.DSMT4">
              <p:embed/>
            </p:oleObj>
          </a:graphicData>
        </a:graphic>
      </p:graphicFrame>
      <p:graphicFrame>
        <p:nvGraphicFramePr>
          <p:cNvPr id="392213" name="Object 21"/>
          <p:cNvGraphicFramePr>
            <a:graphicFrameLocks noChangeAspect="1"/>
          </p:cNvGraphicFramePr>
          <p:nvPr/>
        </p:nvGraphicFramePr>
        <p:xfrm>
          <a:off x="5620296" y="4366008"/>
          <a:ext cx="1831429" cy="893380"/>
        </p:xfrm>
        <a:graphic>
          <a:graphicData uri="http://schemas.openxmlformats.org/presentationml/2006/ole">
            <p:oleObj spid="_x0000_s572432" name="Equation" r:id="rId18" imgW="901700" imgH="571500" progId="Equation.DSMT4">
              <p:embed/>
            </p:oleObj>
          </a:graphicData>
        </a:graphic>
      </p:graphicFrame>
      <p:graphicFrame>
        <p:nvGraphicFramePr>
          <p:cNvPr id="392214" name="Object 22"/>
          <p:cNvGraphicFramePr>
            <a:graphicFrameLocks noChangeAspect="1"/>
          </p:cNvGraphicFramePr>
          <p:nvPr/>
        </p:nvGraphicFramePr>
        <p:xfrm>
          <a:off x="7422382" y="4343400"/>
          <a:ext cx="1832742" cy="952500"/>
        </p:xfrm>
        <a:graphic>
          <a:graphicData uri="http://schemas.openxmlformats.org/presentationml/2006/ole">
            <p:oleObj spid="_x0000_s572433" name="Equation" r:id="rId19" imgW="901700" imgH="609600" progId="Equation.DSMT4">
              <p:embed/>
            </p:oleObj>
          </a:graphicData>
        </a:graphic>
      </p:graphicFrame>
      <p:graphicFrame>
        <p:nvGraphicFramePr>
          <p:cNvPr id="392215" name="Object 23"/>
          <p:cNvGraphicFramePr>
            <a:graphicFrameLocks noChangeAspect="1"/>
          </p:cNvGraphicFramePr>
          <p:nvPr/>
        </p:nvGraphicFramePr>
        <p:xfrm>
          <a:off x="577850" y="5695950"/>
          <a:ext cx="2774950" cy="527050"/>
        </p:xfrm>
        <a:graphic>
          <a:graphicData uri="http://schemas.openxmlformats.org/presentationml/2006/ole">
            <p:oleObj spid="_x0000_s572434" name="Equation" r:id="rId20" imgW="1130300" imgH="279400" progId="Equation.DSMT4">
              <p:embed/>
            </p:oleObj>
          </a:graphicData>
        </a:graphic>
      </p:graphicFrame>
      <p:graphicFrame>
        <p:nvGraphicFramePr>
          <p:cNvPr id="392216" name="Object 24"/>
          <p:cNvGraphicFramePr>
            <a:graphicFrameLocks noChangeAspect="1"/>
          </p:cNvGraphicFramePr>
          <p:nvPr/>
        </p:nvGraphicFramePr>
        <p:xfrm>
          <a:off x="3198813" y="5707063"/>
          <a:ext cx="2652712" cy="503237"/>
        </p:xfrm>
        <a:graphic>
          <a:graphicData uri="http://schemas.openxmlformats.org/presentationml/2006/ole">
            <p:oleObj spid="_x0000_s572435" name="Equation" r:id="rId21" imgW="1079500" imgH="266700" progId="Equation.DSMT4">
              <p:embed/>
            </p:oleObj>
          </a:graphicData>
        </a:graphic>
      </p:graphicFrame>
      <p:graphicFrame>
        <p:nvGraphicFramePr>
          <p:cNvPr id="392217" name="Object 25"/>
          <p:cNvGraphicFramePr>
            <a:graphicFrameLocks noChangeAspect="1"/>
          </p:cNvGraphicFramePr>
          <p:nvPr/>
        </p:nvGraphicFramePr>
        <p:xfrm>
          <a:off x="5789613" y="5695950"/>
          <a:ext cx="2684462" cy="527050"/>
        </p:xfrm>
        <a:graphic>
          <a:graphicData uri="http://schemas.openxmlformats.org/presentationml/2006/ole">
            <p:oleObj spid="_x0000_s572436" name="Equation" r:id="rId22" imgW="1092200" imgH="2794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30, 2011</a:t>
            </a:r>
            <a:endParaRPr lang="en-US"/>
          </a:p>
        </p:txBody>
      </p:sp>
      <p:sp>
        <p:nvSpPr>
          <p:cNvPr id="19" name="Footer Placeholder 4"/>
          <p:cNvSpPr>
            <a:spLocks noGrp="1"/>
          </p:cNvSpPr>
          <p:nvPr>
            <p:ph type="ftr" sz="quarter" idx="11"/>
          </p:nvPr>
        </p:nvSpPr>
        <p:spPr/>
        <p:txBody>
          <a:bodyPr/>
          <a:lstStyle/>
          <a:p>
            <a:r>
              <a:rPr lang="en-US" smtClean="0"/>
              <a:t>PHYS 1443-001, Summer 2011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18</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nvGraphicFramePr>
        <p:xfrm>
          <a:off x="2590800" y="2532063"/>
          <a:ext cx="549275" cy="431800"/>
        </p:xfrm>
        <a:graphic>
          <a:graphicData uri="http://schemas.openxmlformats.org/presentationml/2006/ole">
            <p:oleObj spid="_x0000_s573442" name="Equation" r:id="rId3" imgW="241300" imgH="152400" progId="Equation.DSMT4">
              <p:embed/>
            </p:oleObj>
          </a:graphicData>
        </a:graphic>
      </p:graphicFrame>
      <p:graphicFrame>
        <p:nvGraphicFramePr>
          <p:cNvPr id="416776" name="Object 8"/>
          <p:cNvGraphicFramePr>
            <a:graphicFrameLocks noChangeAspect="1"/>
          </p:cNvGraphicFramePr>
          <p:nvPr/>
        </p:nvGraphicFramePr>
        <p:xfrm>
          <a:off x="6934200" y="3713163"/>
          <a:ext cx="1219200" cy="782637"/>
        </p:xfrm>
        <a:graphic>
          <a:graphicData uri="http://schemas.openxmlformats.org/presentationml/2006/ole">
            <p:oleObj spid="_x0000_s573443" name="Equation" r:id="rId4" imgW="444500" imgH="228600" progId="Equation.DSMT4">
              <p:embed/>
            </p:oleObj>
          </a:graphicData>
        </a:graphic>
      </p:graphicFrame>
      <p:graphicFrame>
        <p:nvGraphicFramePr>
          <p:cNvPr id="416777" name="Object 9"/>
          <p:cNvGraphicFramePr>
            <a:graphicFrameLocks noChangeAspect="1"/>
          </p:cNvGraphicFramePr>
          <p:nvPr/>
        </p:nvGraphicFramePr>
        <p:xfrm>
          <a:off x="4991100" y="3727450"/>
          <a:ext cx="1828800" cy="908050"/>
        </p:xfrm>
        <a:graphic>
          <a:graphicData uri="http://schemas.openxmlformats.org/presentationml/2006/ole">
            <p:oleObj spid="_x0000_s573444" name="Equation" r:id="rId5" imgW="457200" imgH="266700" progId="Equation.DSMT4">
              <p:embed/>
            </p:oleObj>
          </a:graphicData>
        </a:graphic>
      </p:graphicFrame>
      <p:sp>
        <p:nvSpPr>
          <p:cNvPr id="416778" name="Text Box 10"/>
          <p:cNvSpPr txBox="1">
            <a:spLocks noChangeArrowheads="1"/>
          </p:cNvSpPr>
          <p:nvPr/>
        </p:nvSpPr>
        <p:spPr bwMode="auto">
          <a:xfrm>
            <a:off x="3276600" y="914400"/>
            <a:ext cx="5105400" cy="1373188"/>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416779" name="Text Box 11"/>
          <p:cNvSpPr txBox="1">
            <a:spLocks noChangeArrowheads="1"/>
          </p:cNvSpPr>
          <p:nvPr/>
        </p:nvSpPr>
        <p:spPr bwMode="auto">
          <a:xfrm>
            <a:off x="609600" y="46482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nvGraphicFramePr>
        <p:xfrm>
          <a:off x="6629400" y="2590800"/>
          <a:ext cx="655638" cy="447675"/>
        </p:xfrm>
        <a:graphic>
          <a:graphicData uri="http://schemas.openxmlformats.org/presentationml/2006/ole">
            <p:oleObj spid="_x0000_s573445" name="Equation" r:id="rId6" imgW="241200" imgH="164880" progId="Equation.DSMT4">
              <p:embed/>
            </p:oleObj>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nvGraphicFramePr>
        <p:xfrm>
          <a:off x="3124200" y="2420938"/>
          <a:ext cx="1127125" cy="1011237"/>
        </p:xfrm>
        <a:graphic>
          <a:graphicData uri="http://schemas.openxmlformats.org/presentationml/2006/ole">
            <p:oleObj spid="_x0000_s573446" name="Equation" r:id="rId7" imgW="495300" imgH="355600" progId="Equation.DSMT4">
              <p:embed/>
            </p:oleObj>
          </a:graphicData>
        </a:graphic>
      </p:graphicFrame>
      <p:graphicFrame>
        <p:nvGraphicFramePr>
          <p:cNvPr id="416784" name="Object 16"/>
          <p:cNvGraphicFramePr>
            <a:graphicFrameLocks noChangeAspect="1"/>
          </p:cNvGraphicFramePr>
          <p:nvPr/>
        </p:nvGraphicFramePr>
        <p:xfrm>
          <a:off x="7173913" y="2514600"/>
          <a:ext cx="1208087" cy="757238"/>
        </p:xfrm>
        <a:graphic>
          <a:graphicData uri="http://schemas.openxmlformats.org/presentationml/2006/ole">
            <p:oleObj spid="_x0000_s573447" name="Equation" r:id="rId8" imgW="444240" imgH="279360" progId="Equation.DSMT4">
              <p:embed/>
            </p:oleObj>
          </a:graphicData>
        </a:graphic>
      </p:graphicFrame>
      <p:sp>
        <p:nvSpPr>
          <p:cNvPr id="416785"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a:effectLst/>
        </p:spPr>
        <p:txBody>
          <a:bodyPr>
            <a:prstTxWarp prst="textNoShape">
              <a:avLst/>
            </a:prstTxWarp>
            <a:spAutoFit/>
          </a:bodyPr>
          <a:lstStyle/>
          <a:p>
            <a:pPr>
              <a:spcBef>
                <a:spcPct val="20000"/>
              </a:spcBef>
            </a:pPr>
            <a:r>
              <a:rPr lang="en-US" sz="2800">
                <a:solidFill>
                  <a:srgbClr val="A50021"/>
                </a:solidFill>
                <a:latin typeface="Arial Narrow" charset="0"/>
              </a:rPr>
              <a:t>Dependent on the axis of rotation!!!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June 30, 2011</a:t>
            </a:r>
            <a:endParaRPr lang="en-US"/>
          </a:p>
        </p:txBody>
      </p:sp>
      <p:sp>
        <p:nvSpPr>
          <p:cNvPr id="51" name="Footer Placeholder 4"/>
          <p:cNvSpPr>
            <a:spLocks noGrp="1"/>
          </p:cNvSpPr>
          <p:nvPr>
            <p:ph type="ftr" sz="quarter" idx="11"/>
          </p:nvPr>
        </p:nvSpPr>
        <p:spPr/>
        <p:txBody>
          <a:bodyPr/>
          <a:lstStyle/>
          <a:p>
            <a:r>
              <a:rPr lang="en-US" smtClean="0"/>
              <a:t>PHYS 1443-001, Summer 2011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19</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a:t>
            </a:r>
            <a:r>
              <a:rPr lang="en-US" sz="2000" dirty="0" smtClean="0">
                <a:solidFill>
                  <a:srgbClr val="800000"/>
                </a:solidFill>
                <a:latin typeface="Arial Narrow" charset="0"/>
              </a:rPr>
              <a:t> </a:t>
            </a:r>
            <a:r>
              <a:rPr lang="en-US" sz="2000" dirty="0" err="1" smtClean="0">
                <a:solidFill>
                  <a:srgbClr val="800000"/>
                </a:solidFill>
                <a:latin typeface="Arial Narrow"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p:oleObj spid="_x0000_s574466" name="Equation" r:id="rId3" imgW="126720" imgH="164880" progId="Equation.3">
              <p:embed/>
            </p:oleObj>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p:oleObj spid="_x0000_s574467" name="Equation" r:id="rId4" imgW="228600" imgH="215640" progId="Equation.3">
              <p:embed/>
            </p:oleObj>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p:oleObj spid="_x0000_s574468" name="Equation" r:id="rId5" imgW="126720" imgH="164880" progId="Equation.3">
              <p:embed/>
            </p:oleObj>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p:oleObj spid="_x0000_s574469" name="Equation" r:id="rId6" imgW="228600" imgH="215640" progId="Equation.3">
              <p:embed/>
            </p:oleObj>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p:oleObj spid="_x0000_s574470" name="Equation" r:id="rId7" imgW="609480" imgH="342720" progId="Equation.3">
              <p:embed/>
            </p:oleObj>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p:oleObj spid="_x0000_s574471" name="Equation" r:id="rId8" imgW="406400" imgH="203200" progId="Equation.DSMT4">
              <p:embed/>
            </p:oleObj>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p:oleObj spid="_x0000_s574472" name="Equation" r:id="rId9" imgW="482600" imgH="190500" progId="Equation.DSMT4">
              <p:embed/>
            </p:oleObj>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p:oleObj spid="_x0000_s574473" name="Equation" r:id="rId10" imgW="507960" imgH="393480" progId="Equation.3">
              <p:embed/>
            </p:oleObj>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p:oleObj spid="_x0000_s574474" name="Equation" r:id="rId11" imgW="901700" imgH="393700" progId="Equation.DSMT4">
              <p:embed/>
            </p:oleObj>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p:oleObj spid="_x0000_s574475" name="Equation" r:id="rId12" imgW="571320" imgH="203040" progId="Equation.3">
              <p:embed/>
            </p:oleObj>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p:oleObj spid="_x0000_s574476" name="Equation" r:id="rId13" imgW="609480" imgH="342720" progId="Equation.3">
              <p:embed/>
            </p:oleObj>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p:oleObj spid="_x0000_s574477" name="Equation" r:id="rId14" imgW="393480" imgH="203040" progId="Equation.DSMT4">
              <p:embed/>
            </p:oleObj>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p:oleObj spid="_x0000_s574478" name="Equation" r:id="rId15" imgW="965160" imgH="228600" progId="Equation.3">
              <p:embed/>
            </p:oleObj>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p:oleObj spid="_x0000_s574479" name="Equation" r:id="rId16" imgW="507960" imgH="393480" progId="Equation.3">
              <p:embed/>
            </p:oleObj>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p:oleObj spid="_x0000_s574480" name="Equation" r:id="rId17" imgW="1320480" imgH="393480" progId="Equation.3">
              <p:embed/>
            </p:oleObj>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p:oleObj spid="_x0000_s574481" name="Equation" r:id="rId18" imgW="1041120" imgH="228600" progId="Equation.3">
              <p:embed/>
            </p:oleObj>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p:oleObj spid="_x0000_s574482" name="Equation" r:id="rId19" imgW="381000" imgH="203200" progId="Equation.DSMT4">
              <p:embed/>
            </p:oleObj>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p:oleObj spid="_x0000_s574483" name="Equation" r:id="rId20" imgW="444240" imgH="203040" progId="Equation.DSMT4">
              <p:embed/>
            </p:oleObj>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p:oleObj spid="_x0000_s574484" name="Equation" r:id="rId21" imgW="444240" imgH="203040" progId="Equation.DSMT4">
              <p:embed/>
            </p:oleObj>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p:oleObj spid="_x0000_s574485" name="Equation" r:id="rId22" imgW="368280" imgH="203040" progId="Equation.DSMT4">
              <p:embed/>
            </p:oleObj>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p:oleObj spid="_x0000_s574486" name="Equation" r:id="rId23" imgW="380880" imgH="203040" progId="Equation.DSMT4">
              <p:embed/>
            </p:oleObj>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p:oleObj spid="_x0000_s574487" name="Equation" r:id="rId24" imgW="380880" imgH="203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21507"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21508" name="Slide Number Placeholder 5"/>
          <p:cNvSpPr>
            <a:spLocks noGrp="1"/>
          </p:cNvSpPr>
          <p:nvPr>
            <p:ph type="sldNum" sz="quarter" idx="12"/>
          </p:nvPr>
        </p:nvSpPr>
        <p:spPr>
          <a:noFill/>
        </p:spPr>
        <p:txBody>
          <a:bodyPr/>
          <a:lstStyle/>
          <a:p>
            <a:fld id="{7AF319C4-F8E2-B442-A4C3-363C524F0D14}" type="slidenum">
              <a:rPr lang="en-US"/>
              <a:pPr/>
              <a:t>2</a:t>
            </a:fld>
            <a:endParaRPr lang="en-US"/>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ea typeface="굴림" charset="-127"/>
                <a:cs typeface="굴림" charset="-127"/>
              </a:rPr>
              <a:t>Reminder: </a:t>
            </a:r>
            <a:r>
              <a:rPr lang="en-US" altLang="ko-KR" sz="4000" dirty="0" smtClean="0">
                <a:ea typeface="굴림" charset="-127"/>
                <a:cs typeface="굴림" charset="-127"/>
              </a:rPr>
              <a:t>Extra</a:t>
            </a:r>
            <a:r>
              <a:rPr lang="en-US" altLang="ko-KR" sz="4000" dirty="0" smtClean="0">
                <a:ea typeface="굴림" charset="-127"/>
                <a:cs typeface="굴림" charset="-127"/>
              </a:rPr>
              <a:t>-Credit Special Project</a:t>
            </a:r>
            <a:endParaRPr lang="en-US" sz="4000" dirty="0" smtClean="0"/>
          </a:p>
        </p:txBody>
      </p:sp>
      <p:sp>
        <p:nvSpPr>
          <p:cNvPr id="711683" name="Rectangle 3"/>
          <p:cNvSpPr>
            <a:spLocks noGrp="1" noChangeArrowheads="1"/>
          </p:cNvSpPr>
          <p:nvPr>
            <p:ph type="body" idx="1"/>
          </p:nvPr>
        </p:nvSpPr>
        <p:spPr>
          <a:xfrm>
            <a:off x="304800" y="838200"/>
            <a:ext cx="8534400" cy="5181600"/>
          </a:xfrm>
        </p:spPr>
        <p:txBody>
          <a:bodyPr/>
          <a:lstStyle/>
          <a:p>
            <a:pPr algn="just"/>
            <a:r>
              <a:rPr lang="en-US" altLang="ko-KR" sz="2800" dirty="0">
                <a:ea typeface="굴림" charset="-127"/>
                <a:cs typeface="굴림" charset="-127"/>
              </a:rPr>
              <a:t>Derive the formula for the final velocity of two objects which underwent an elastic collision as a function of known quantities m</a:t>
            </a:r>
            <a:r>
              <a:rPr lang="en-US" altLang="ko-KR" sz="2800" baseline="-25000" dirty="0">
                <a:ea typeface="굴림" charset="-127"/>
                <a:cs typeface="굴림" charset="-127"/>
              </a:rPr>
              <a:t>1</a:t>
            </a:r>
            <a:r>
              <a:rPr lang="en-US" altLang="ko-KR" sz="2800" dirty="0">
                <a:ea typeface="굴림" charset="-127"/>
                <a:cs typeface="굴림" charset="-127"/>
              </a:rPr>
              <a:t>, m</a:t>
            </a:r>
            <a:r>
              <a:rPr lang="en-US" altLang="ko-KR" sz="2800" baseline="-25000" dirty="0">
                <a:ea typeface="굴림" charset="-127"/>
                <a:cs typeface="굴림" charset="-127"/>
              </a:rPr>
              <a:t>2</a:t>
            </a:r>
            <a:r>
              <a:rPr lang="en-US" altLang="ko-KR" sz="2800" dirty="0">
                <a:ea typeface="굴림" charset="-127"/>
                <a:cs typeface="굴림" charset="-127"/>
              </a:rPr>
              <a:t>, v</a:t>
            </a:r>
            <a:r>
              <a:rPr lang="en-US" altLang="ko-KR" sz="2800" baseline="-25000" dirty="0">
                <a:ea typeface="굴림" charset="-127"/>
                <a:cs typeface="굴림" charset="-127"/>
              </a:rPr>
              <a:t>01</a:t>
            </a:r>
            <a:r>
              <a:rPr lang="en-US" altLang="ko-KR" sz="2800" dirty="0">
                <a:ea typeface="굴림" charset="-127"/>
                <a:cs typeface="굴림" charset="-127"/>
              </a:rPr>
              <a:t> and v</a:t>
            </a:r>
            <a:r>
              <a:rPr lang="en-US" altLang="ko-KR" sz="2800" baseline="-25000" dirty="0">
                <a:ea typeface="굴림" charset="-127"/>
                <a:cs typeface="굴림" charset="-127"/>
              </a:rPr>
              <a:t>02</a:t>
            </a:r>
            <a:r>
              <a:rPr lang="en-US" altLang="ko-KR" sz="2800" dirty="0">
                <a:ea typeface="굴림" charset="-127"/>
                <a:cs typeface="굴림" charset="-127"/>
              </a:rPr>
              <a:t> in page</a:t>
            </a:r>
            <a:r>
              <a:rPr lang="en-US" altLang="ko-KR" sz="2800" dirty="0" smtClean="0">
                <a:ea typeface="굴림" charset="-127"/>
                <a:cs typeface="굴림" charset="-127"/>
              </a:rPr>
              <a:t> 8 </a:t>
            </a:r>
            <a:r>
              <a:rPr lang="en-US" altLang="ko-KR" sz="2800" dirty="0" smtClean="0">
                <a:ea typeface="굴림" charset="-127"/>
                <a:cs typeface="굴림" charset="-127"/>
              </a:rPr>
              <a:t>of </a:t>
            </a:r>
            <a:r>
              <a:rPr lang="en-US" altLang="ko-KR" sz="2800" dirty="0">
                <a:ea typeface="굴림" charset="-127"/>
                <a:cs typeface="굴림" charset="-127"/>
              </a:rPr>
              <a:t>lecture note</a:t>
            </a:r>
            <a:r>
              <a:rPr lang="en-US" altLang="ko-KR" sz="2800" dirty="0" smtClean="0">
                <a:ea typeface="굴림" charset="-127"/>
                <a:cs typeface="굴림" charset="-127"/>
              </a:rPr>
              <a:t> on Tuesday, June 28, in </a:t>
            </a:r>
            <a:r>
              <a:rPr lang="en-US" altLang="ko-KR" sz="2800" dirty="0">
                <a:ea typeface="굴림" charset="-127"/>
                <a:cs typeface="굴림" charset="-127"/>
              </a:rPr>
              <a:t>a far greater detail than</a:t>
            </a:r>
            <a:r>
              <a:rPr lang="en-US" altLang="ko-KR" sz="2800" dirty="0" smtClean="0">
                <a:ea typeface="굴림" charset="-127"/>
                <a:cs typeface="굴림" charset="-127"/>
              </a:rPr>
              <a:t> in the </a:t>
            </a:r>
            <a:r>
              <a:rPr lang="en-US" altLang="ko-KR" sz="2800" dirty="0">
                <a:ea typeface="굴림" charset="-127"/>
                <a:cs typeface="굴림" charset="-127"/>
              </a:rPr>
              <a:t>note.</a:t>
            </a:r>
          </a:p>
          <a:p>
            <a:pPr lvl="1" algn="just"/>
            <a:r>
              <a:rPr lang="en-US" altLang="ko-KR" sz="2400" dirty="0">
                <a:ea typeface="굴림" charset="-127"/>
                <a:cs typeface="굴림" charset="-127"/>
              </a:rPr>
              <a:t>20 points extra credit</a:t>
            </a:r>
          </a:p>
          <a:p>
            <a:pPr algn="just"/>
            <a:r>
              <a:rPr lang="en-US" altLang="ko-KR" sz="2800" dirty="0">
                <a:ea typeface="굴림" charset="-127"/>
                <a:cs typeface="굴림" charset="-127"/>
              </a:rPr>
              <a:t>Show mathematically what happens to the final velocities if m</a:t>
            </a:r>
            <a:r>
              <a:rPr lang="en-US" altLang="ko-KR" sz="2800" baseline="-25000" dirty="0">
                <a:ea typeface="굴림" charset="-127"/>
                <a:cs typeface="굴림" charset="-127"/>
              </a:rPr>
              <a:t>1</a:t>
            </a:r>
            <a:r>
              <a:rPr lang="en-US" altLang="ko-KR" sz="2800" dirty="0">
                <a:ea typeface="굴림" charset="-127"/>
                <a:cs typeface="굴림" charset="-127"/>
              </a:rPr>
              <a:t>=m</a:t>
            </a:r>
            <a:r>
              <a:rPr lang="en-US" altLang="ko-KR" sz="2800" baseline="-25000" dirty="0">
                <a:ea typeface="굴림" charset="-127"/>
                <a:cs typeface="굴림" charset="-127"/>
              </a:rPr>
              <a:t>2</a:t>
            </a:r>
            <a:r>
              <a:rPr lang="en-US" altLang="ko-KR" sz="2800" dirty="0">
                <a:ea typeface="굴림" charset="-127"/>
                <a:cs typeface="굴림" charset="-127"/>
              </a:rPr>
              <a:t> and</a:t>
            </a:r>
            <a:r>
              <a:rPr lang="en-US" altLang="ko-KR" sz="2800" dirty="0" smtClean="0">
                <a:ea typeface="굴림" charset="-127"/>
                <a:cs typeface="굴림" charset="-127"/>
              </a:rPr>
              <a:t> explain in detail </a:t>
            </a:r>
            <a:r>
              <a:rPr lang="en-US" altLang="ko-KR" sz="2800" dirty="0">
                <a:ea typeface="굴림" charset="-127"/>
                <a:cs typeface="굴림" charset="-127"/>
              </a:rPr>
              <a:t>in words the resulting motion.</a:t>
            </a:r>
          </a:p>
          <a:p>
            <a:pPr lvl="1" algn="just"/>
            <a:r>
              <a:rPr lang="en-US" altLang="ko-KR" sz="2400" dirty="0">
                <a:ea typeface="굴림" charset="-127"/>
                <a:cs typeface="굴림" charset="-127"/>
              </a:rPr>
              <a:t>5 point extra credit</a:t>
            </a:r>
            <a:endParaRPr lang="en-US" altLang="ko-KR" sz="2400" dirty="0" smtClean="0">
              <a:ea typeface="굴림" charset="-127"/>
              <a:cs typeface="굴림" charset="-127"/>
            </a:endParaRPr>
          </a:p>
          <a:p>
            <a:pPr algn="just"/>
            <a:r>
              <a:rPr lang="en-US" altLang="ko-KR" sz="2800" dirty="0" smtClean="0">
                <a:ea typeface="굴림" charset="-127"/>
                <a:cs typeface="굴림" charset="-127"/>
              </a:rPr>
              <a:t>NO Credit will be given if the process is too close to the note!</a:t>
            </a:r>
          </a:p>
          <a:p>
            <a:pPr algn="just"/>
            <a:r>
              <a:rPr lang="en-US" altLang="ko-KR" sz="2800" dirty="0" smtClean="0">
                <a:ea typeface="굴림" charset="-127"/>
                <a:cs typeface="굴림" charset="-127"/>
              </a:rPr>
              <a:t>Due</a:t>
            </a:r>
            <a:r>
              <a:rPr lang="en-US" altLang="ko-KR" sz="2800" dirty="0">
                <a:ea typeface="굴림" charset="-127"/>
                <a:cs typeface="굴림" charset="-127"/>
              </a:rPr>
              <a:t>: Start of the class</a:t>
            </a:r>
            <a:r>
              <a:rPr lang="en-US" altLang="ko-KR" sz="2800" dirty="0" smtClean="0">
                <a:ea typeface="굴림" charset="-127"/>
                <a:cs typeface="굴림" charset="-127"/>
              </a:rPr>
              <a:t> Tuesday</a:t>
            </a:r>
            <a:r>
              <a:rPr lang="en-US" altLang="ko-KR" sz="2800" dirty="0">
                <a:ea typeface="굴림" charset="-127"/>
                <a:cs typeface="굴림" charset="-127"/>
              </a:rPr>
              <a:t>,</a:t>
            </a:r>
            <a:r>
              <a:rPr lang="en-US" altLang="ko-KR" sz="2800" dirty="0" smtClean="0">
                <a:ea typeface="굴림" charset="-127"/>
                <a:cs typeface="굴림" charset="-127"/>
              </a:rPr>
              <a:t> July 5 </a:t>
            </a:r>
            <a:endParaRPr lang="en-US" altLang="ko-KR" sz="2800" dirty="0">
              <a:ea typeface="굴림" charset="-127"/>
              <a:cs typeface="굴림"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Thursday, June 30, 2011</a:t>
            </a:r>
            <a:endParaRPr lang="en-US"/>
          </a:p>
        </p:txBody>
      </p:sp>
      <p:sp>
        <p:nvSpPr>
          <p:cNvPr id="36" name="Footer Placeholder 4"/>
          <p:cNvSpPr>
            <a:spLocks noGrp="1"/>
          </p:cNvSpPr>
          <p:nvPr>
            <p:ph type="ftr" sz="quarter" idx="11"/>
          </p:nvPr>
        </p:nvSpPr>
        <p:spPr/>
        <p:txBody>
          <a:bodyPr/>
          <a:lstStyle/>
          <a:p>
            <a:r>
              <a:rPr lang="en-US" smtClean="0"/>
              <a:t>PHYS 1443-001, Summer 2011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20</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a:t>Calculation of Moments of Inertia</a:t>
            </a:r>
          </a:p>
        </p:txBody>
      </p:sp>
      <p:sp>
        <p:nvSpPr>
          <p:cNvPr id="441347"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Moments of inertia for large objects can be computed, if we assume the object consists of small volume elements with mass,</a:t>
            </a:r>
            <a:r>
              <a:rPr lang="en-US" dirty="0" smtClean="0">
                <a:solidFill>
                  <a:schemeClr val="accent2"/>
                </a:solidFill>
                <a:latin typeface="Arial Narrow" charset="0"/>
              </a:rPr>
              <a:t> </a:t>
            </a:r>
            <a:r>
              <a:rPr lang="en-US" dirty="0" err="1" smtClean="0">
                <a:solidFill>
                  <a:schemeClr val="accent2"/>
                </a:solidFill>
                <a:latin typeface="Symbol" charset="2"/>
              </a:rPr>
              <a:t>Δ</a:t>
            </a:r>
            <a:r>
              <a:rPr lang="en-US" dirty="0" err="1" smtClean="0">
                <a:solidFill>
                  <a:schemeClr val="accent2"/>
                </a:solidFill>
                <a:latin typeface="Monotype Corsiva" charset="0"/>
              </a:rPr>
              <a:t>m</a:t>
            </a:r>
            <a:r>
              <a:rPr lang="en-US" baseline="-25000" dirty="0" err="1" smtClean="0">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457200" y="1981200"/>
            <a:ext cx="6019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It is sometimes easier to compute moments of inertia in terms of volume of the elements rather than their mass</a:t>
            </a: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a:t>
            </a:r>
            <a:r>
              <a:rPr lang="en-US" sz="2000" dirty="0" smtClean="0">
                <a:solidFill>
                  <a:srgbClr val="FF0000"/>
                </a:solidFill>
                <a:latin typeface="Arial Narrow" charset="0"/>
              </a:rPr>
              <a:t> </a:t>
            </a:r>
            <a:r>
              <a:rPr lang="en-US" sz="2000" dirty="0" err="1" smtClean="0">
                <a:solidFill>
                  <a:srgbClr val="FF0000"/>
                </a:solidFill>
                <a:latin typeface="Symbol" charset="2"/>
              </a:rPr>
              <a:t>ρ</a:t>
            </a:r>
            <a:r>
              <a:rPr lang="en-US" sz="2000" dirty="0" smtClean="0">
                <a:solidFill>
                  <a:srgbClr val="FF0000"/>
                </a:solidFill>
                <a:latin typeface="Arial Narrow" charset="0"/>
              </a:rPr>
              <a:t>, </a:t>
            </a:r>
            <a:r>
              <a:rPr lang="en-US" sz="2000" dirty="0">
                <a:solidFill>
                  <a:srgbClr val="FF0000"/>
                </a:solidFill>
                <a:latin typeface="Arial Narrow" charset="0"/>
              </a:rPr>
              <a:t>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533400" y="1533525"/>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400800" y="2209800"/>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nvGraphicFramePr>
        <p:xfrm>
          <a:off x="6238875" y="1436688"/>
          <a:ext cx="1679575" cy="650875"/>
        </p:xfrm>
        <a:graphic>
          <a:graphicData uri="http://schemas.openxmlformats.org/presentationml/2006/ole">
            <p:oleObj spid="_x0000_s575490" name="Equation" r:id="rId3" imgW="1143000" imgH="355600" progId="Equation.DSMT4">
              <p:embed/>
            </p:oleObj>
          </a:graphicData>
        </a:graphic>
      </p:graphicFrame>
      <p:graphicFrame>
        <p:nvGraphicFramePr>
          <p:cNvPr id="441353" name="Object 9"/>
          <p:cNvGraphicFramePr>
            <a:graphicFrameLocks noChangeAspect="1"/>
          </p:cNvGraphicFramePr>
          <p:nvPr/>
        </p:nvGraphicFramePr>
        <p:xfrm>
          <a:off x="7923213" y="1447800"/>
          <a:ext cx="915987" cy="557213"/>
        </p:xfrm>
        <a:graphic>
          <a:graphicData uri="http://schemas.openxmlformats.org/presentationml/2006/ole">
            <p:oleObj spid="_x0000_s575491" name="Equation" r:id="rId4" imgW="571320" imgH="279360" progId="Equation.3">
              <p:embed/>
            </p:oleObj>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p:oleObj spid="_x0000_s575492" name="Equation" r:id="rId5" imgW="508000" imgH="393700" progId="Equation.DSMT4">
              <p:embed/>
            </p:oleObj>
          </a:graphicData>
        </a:graphic>
      </p:graphicFrame>
      <p:sp>
        <p:nvSpPr>
          <p:cNvPr id="441355" name="Text Box 11"/>
          <p:cNvSpPr txBox="1">
            <a:spLocks noChangeArrowheads="1"/>
          </p:cNvSpPr>
          <p:nvPr/>
        </p:nvSpPr>
        <p:spPr bwMode="auto">
          <a:xfrm>
            <a:off x="5708650" y="2743200"/>
            <a:ext cx="1905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nvGraphicFramePr>
        <p:xfrm>
          <a:off x="7667625" y="2884488"/>
          <a:ext cx="1268413" cy="498475"/>
        </p:xfrm>
        <a:graphic>
          <a:graphicData uri="http://schemas.openxmlformats.org/presentationml/2006/ole">
            <p:oleObj spid="_x0000_s575493" name="Equation" r:id="rId6" imgW="800100" imgH="292100" progId="Equation.DSMT4">
              <p:embed/>
            </p:oleObj>
          </a:graphicData>
        </a:graphic>
      </p:graphicFrame>
      <p:sp>
        <p:nvSpPr>
          <p:cNvPr id="441357" name="Text Box 13"/>
          <p:cNvSpPr txBox="1">
            <a:spLocks noChangeArrowheads="1"/>
          </p:cNvSpPr>
          <p:nvPr/>
        </p:nvSpPr>
        <p:spPr bwMode="auto">
          <a:xfrm>
            <a:off x="762000" y="3597275"/>
            <a:ext cx="7239000" cy="6699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p:oleObj spid="_x0000_s575494" name="Equation" r:id="rId7" imgW="711200" imgH="292100" progId="Equation.DSMT4">
              <p:embed/>
            </p:oleObj>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p:oleObj spid="_x0000_s575495" name="Equation" r:id="rId8" imgW="622300" imgH="292100" progId="Equation.DSMT4">
              <p:embed/>
            </p:oleObj>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p:oleObj spid="_x0000_s575496" name="Equation" r:id="rId9" imgW="444500" imgH="190500" progId="Equation.DSMT4">
              <p:embed/>
            </p:oleObj>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p:oleObj spid="_x0000_s575497" name="Equation" r:id="rId10" imgW="673100" imgH="203200" progId="Equation.DSMT4">
              <p:embed/>
            </p:oleObj>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smtClean="0">
              <a:ln w="38100" cmpd="sng">
                <a:solidFill>
                  <a:schemeClr val="tx1"/>
                </a:solid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smtClean="0"/>
              <a:t>Thursday, June 30, 2011</a:t>
            </a:r>
            <a:endParaRPr lang="en-US"/>
          </a:p>
        </p:txBody>
      </p:sp>
      <p:sp>
        <p:nvSpPr>
          <p:cNvPr id="47" name="Footer Placeholder 4"/>
          <p:cNvSpPr>
            <a:spLocks noGrp="1"/>
          </p:cNvSpPr>
          <p:nvPr>
            <p:ph type="ftr" sz="quarter" idx="11"/>
          </p:nvPr>
        </p:nvSpPr>
        <p:spPr/>
        <p:txBody>
          <a:bodyPr/>
          <a:lstStyle/>
          <a:p>
            <a:r>
              <a:rPr lang="en-US" smtClean="0"/>
              <a:t>PHYS 1443-001, Summer 2011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21</a:t>
            </a:fld>
            <a:endParaRPr lang="en-US"/>
          </a:p>
        </p:txBody>
      </p:sp>
      <p:sp>
        <p:nvSpPr>
          <p:cNvPr id="442370" name="Rectangle 2"/>
          <p:cNvSpPr>
            <a:spLocks noGrp="1" noChangeArrowheads="1"/>
          </p:cNvSpPr>
          <p:nvPr>
            <p:ph type="title"/>
          </p:nvPr>
        </p:nvSpPr>
        <p:spPr>
          <a:xfrm>
            <a:off x="457200" y="152400"/>
            <a:ext cx="8153400" cy="609600"/>
          </a:xfrm>
        </p:spPr>
        <p:txBody>
          <a:bodyPr/>
          <a:lstStyle/>
          <a:p>
            <a:r>
              <a:rPr lang="en-US" sz="4000" dirty="0" smtClean="0"/>
              <a:t>Ex.10 – 11 Rigid </a:t>
            </a:r>
            <a:r>
              <a:rPr lang="en-US" sz="4000" dirty="0"/>
              <a:t>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perpendicular to the rod and passing through its center of mass.</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p:oleObj spid="_x0000_s576514" name="Equation" r:id="rId3" imgW="482600" imgH="393700" progId="Equation.DSMT4">
              <p:embed/>
            </p:oleObj>
          </a:graphicData>
        </a:graphic>
      </p:graphicFrame>
      <p:sp>
        <p:nvSpPr>
          <p:cNvPr id="442394" name="Text Box 26"/>
          <p:cNvSpPr txBox="1">
            <a:spLocks noChangeArrowheads="1"/>
          </p:cNvSpPr>
          <p:nvPr/>
        </p:nvSpPr>
        <p:spPr bwMode="auto">
          <a:xfrm>
            <a:off x="3733800" y="2133600"/>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masslet is  </a:t>
            </a:r>
          </a:p>
        </p:txBody>
      </p:sp>
      <p:graphicFrame>
        <p:nvGraphicFramePr>
          <p:cNvPr id="442395" name="Object 27"/>
          <p:cNvGraphicFramePr>
            <a:graphicFrameLocks noChangeAspect="1"/>
          </p:cNvGraphicFramePr>
          <p:nvPr/>
        </p:nvGraphicFramePr>
        <p:xfrm>
          <a:off x="5943600" y="2216150"/>
          <a:ext cx="361950" cy="274638"/>
        </p:xfrm>
        <a:graphic>
          <a:graphicData uri="http://schemas.openxmlformats.org/presentationml/2006/ole">
            <p:oleObj spid="_x0000_s576515" name="Equation" r:id="rId4" imgW="241300" imgH="165100" progId="Equation.DSMT4">
              <p:embed/>
            </p:oleObj>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p:oleObj spid="_x0000_s576516" name="Equation" r:id="rId5" imgW="126720" imgH="164880" progId="Equation.3">
              <p:embed/>
            </p:oleObj>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p:oleObj spid="_x0000_s576517" name="Equation" r:id="rId6" imgW="711200" imgH="292100" progId="Equation.DSMT4">
              <p:embed/>
            </p:oleObj>
          </a:graphicData>
        </a:graphic>
      </p:graphicFrame>
      <p:sp>
        <p:nvSpPr>
          <p:cNvPr id="442399" name="Text Box 31"/>
          <p:cNvSpPr txBox="1">
            <a:spLocks noChangeArrowheads="1"/>
          </p:cNvSpPr>
          <p:nvPr/>
        </p:nvSpPr>
        <p:spPr bwMode="auto">
          <a:xfrm>
            <a:off x="228600" y="5638800"/>
            <a:ext cx="3048000" cy="6096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60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a:t>
            </a:r>
            <a:r>
              <a:rPr lang="en-US" sz="1600" dirty="0" smtClean="0">
                <a:solidFill>
                  <a:srgbClr val="800000"/>
                </a:solidFill>
                <a:latin typeface="Arial Narrow" charset="0"/>
              </a:rPr>
              <a:t> resistance to </a:t>
            </a:r>
            <a:r>
              <a:rPr lang="en-US" sz="1600" dirty="0">
                <a:solidFill>
                  <a:srgbClr val="800000"/>
                </a:solidFill>
                <a:latin typeface="Arial Narrow" charset="0"/>
              </a:rPr>
              <a:t>motion, it makes perfect sense for it to be harder to move when it is rotating about the axis at one end.</a:t>
            </a:r>
          </a:p>
        </p:txBody>
      </p:sp>
      <p:graphicFrame>
        <p:nvGraphicFramePr>
          <p:cNvPr id="442401" name="Object 33"/>
          <p:cNvGraphicFramePr>
            <a:graphicFrameLocks noChangeAspect="1"/>
          </p:cNvGraphicFramePr>
          <p:nvPr/>
        </p:nvGraphicFramePr>
        <p:xfrm>
          <a:off x="6332538" y="2217738"/>
          <a:ext cx="611187" cy="296862"/>
        </p:xfrm>
        <a:graphic>
          <a:graphicData uri="http://schemas.openxmlformats.org/presentationml/2006/ole">
            <p:oleObj spid="_x0000_s576518" name="Equation" r:id="rId7" imgW="406400" imgH="177800" progId="Equation.DSMT4">
              <p:embed/>
            </p:oleObj>
          </a:graphicData>
        </a:graphic>
      </p:graphicFrame>
      <p:graphicFrame>
        <p:nvGraphicFramePr>
          <p:cNvPr id="442402" name="Object 34"/>
          <p:cNvGraphicFramePr>
            <a:graphicFrameLocks noChangeAspect="1"/>
          </p:cNvGraphicFramePr>
          <p:nvPr/>
        </p:nvGraphicFramePr>
        <p:xfrm>
          <a:off x="6924675" y="2085975"/>
          <a:ext cx="781050" cy="657225"/>
        </p:xfrm>
        <a:graphic>
          <a:graphicData uri="http://schemas.openxmlformats.org/presentationml/2006/ole">
            <p:oleObj spid="_x0000_s576519" name="Equation" r:id="rId8" imgW="520700" imgH="393700" progId="Equation.DSMT4">
              <p:embed/>
            </p:oleObj>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p:oleObj spid="_x0000_s576520" name="Equation" r:id="rId9" imgW="609600" imgH="292100" progId="Equation.DSMT4">
              <p:embed/>
            </p:oleObj>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p:oleObj spid="_x0000_s576521" name="Equation" r:id="rId10" imgW="914400" imgH="419100" progId="Equation.DSMT4">
              <p:embed/>
            </p:oleObj>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p:oleObj spid="_x0000_s576522" name="Equation" r:id="rId11" imgW="965200" imgH="469900" progId="Equation.DSMT4">
              <p:embed/>
            </p:oleObj>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p:oleObj spid="_x0000_s576523" name="Equation" r:id="rId12" imgW="1460500" imgH="508000" progId="Equation.DSMT4">
              <p:embed/>
            </p:oleObj>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p:oleObj spid="_x0000_s576524" name="Equation" r:id="rId13" imgW="711200" imgH="469900" progId="Equation.DSMT4">
              <p:embed/>
            </p:oleObj>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p:oleObj spid="_x0000_s576525" name="Equation" r:id="rId14" imgW="457200" imgH="419100" progId="Equation.DSMT4">
              <p:embed/>
            </p:oleObj>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p:oleObj spid="_x0000_s576526" name="Equation" r:id="rId15" imgW="787400" imgH="419100" progId="Equation.DSMT4">
              <p:embed/>
            </p:oleObj>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p:oleObj spid="_x0000_s576527" name="Equation" r:id="rId16" imgW="825500" imgH="469900" progId="Equation.DSMT4">
              <p:embed/>
            </p:oleObj>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p:oleObj spid="_x0000_s576528" name="Equation" r:id="rId17" imgW="1016000" imgH="393700" progId="Equation.DSMT4">
              <p:embed/>
            </p:oleObj>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p:oleObj spid="_x0000_s576529" name="Equation" r:id="rId18" imgW="635000" imgH="393700" progId="Equation.DSMT4">
              <p:embed/>
            </p:oleObj>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p:oleObj spid="_x0000_s576530" name="Equation" r:id="rId19" imgW="457200" imgH="4191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smtClean="0"/>
              <a:t>Thursday, June 30, 2011</a:t>
            </a:r>
            <a:endParaRPr lang="en-US"/>
          </a:p>
        </p:txBody>
      </p:sp>
      <p:sp>
        <p:nvSpPr>
          <p:cNvPr id="64" name="Footer Placeholder 4"/>
          <p:cNvSpPr>
            <a:spLocks noGrp="1"/>
          </p:cNvSpPr>
          <p:nvPr>
            <p:ph type="ftr" sz="quarter" idx="11"/>
          </p:nvPr>
        </p:nvSpPr>
        <p:spPr/>
        <p:txBody>
          <a:bodyPr/>
          <a:lstStyle/>
          <a:p>
            <a:r>
              <a:rPr lang="en-US" smtClean="0"/>
              <a:t>PHYS 1443-001, Summer 2011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22</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85800" y="152400"/>
            <a:ext cx="8153400" cy="609600"/>
          </a:xfrm>
        </p:spPr>
        <p:txBody>
          <a:bodyPr/>
          <a:lstStyle/>
          <a:p>
            <a:r>
              <a:rPr lang="en-US" sz="3600"/>
              <a:t>Parallel Axis Theorem</a:t>
            </a:r>
          </a:p>
        </p:txBody>
      </p:sp>
      <p:sp>
        <p:nvSpPr>
          <p:cNvPr id="465948" name="Text Box 28"/>
          <p:cNvSpPr txBox="1">
            <a:spLocks noChangeArrowheads="1"/>
          </p:cNvSpPr>
          <p:nvPr/>
        </p:nvSpPr>
        <p:spPr bwMode="auto">
          <a:xfrm>
            <a:off x="685800" y="685800"/>
            <a:ext cx="7924800" cy="14465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Moments of inertia for highly symmetric object is easy to compute if the rotational axis is the same as the axis of symmetry.  However if the axis of rotation does not coincide with axis of symmetry, the calculation can still be done in</a:t>
            </a:r>
            <a:r>
              <a:rPr lang="en-US" sz="2200" dirty="0" smtClean="0">
                <a:solidFill>
                  <a:schemeClr val="accent2"/>
                </a:solidFill>
                <a:latin typeface="Arial Narrow" charset="0"/>
              </a:rPr>
              <a:t> a simple </a:t>
            </a:r>
            <a:r>
              <a:rPr lang="en-US" sz="2200" dirty="0">
                <a:solidFill>
                  <a:schemeClr val="accent2"/>
                </a:solidFill>
                <a:latin typeface="Arial Narrow" charset="0"/>
              </a:rPr>
              <a:t>manner using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nvGraphicFramePr>
        <p:xfrm>
          <a:off x="6454775" y="1703388"/>
          <a:ext cx="1698625" cy="417512"/>
        </p:xfrm>
        <a:graphic>
          <a:graphicData uri="http://schemas.openxmlformats.org/presentationml/2006/ole">
            <p:oleObj spid="_x0000_s577538" name="Equation" r:id="rId3" imgW="952500" imgH="228600" progId="Equation.DSMT4">
              <p:embed/>
            </p:oleObj>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r</a:t>
              </a:r>
              <a:endParaRPr lang="en-US">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a:t>
            </a:r>
            <a:r>
              <a:rPr lang="en-US" sz="2000" dirty="0" smtClean="0">
                <a:solidFill>
                  <a:srgbClr val="FF0000"/>
                </a:solidFill>
                <a:latin typeface="Arial Narrow" charset="0"/>
              </a:rPr>
              <a:t>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p:oleObj spid="_x0000_s577539" name="Equation" r:id="rId4" imgW="711200" imgH="292100" progId="Equation.DSMT4">
              <p:embed/>
            </p:oleObj>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Since x and y are</a:t>
            </a:r>
            <a:endParaRPr lang="en-US">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p:oleObj spid="_x0000_s577540" name="Equation" r:id="rId5" imgW="787400" imgH="203200" progId="Equation.DSMT4">
              <p:embed/>
            </p:oleObj>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One can substitute x and y in Eq. 1 to obtain</a:t>
            </a:r>
            <a:endParaRPr lang="en-US">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p:oleObj spid="_x0000_s577541" name="Equation" r:id="rId6" imgW="2197100" imgH="330200" progId="Equation.DSMT4">
              <p:embed/>
            </p:oleObj>
          </a:graphicData>
        </a:graphic>
      </p:graphicFrame>
      <p:sp>
        <p:nvSpPr>
          <p:cNvPr id="465971" name="Rectangle 51"/>
          <p:cNvSpPr>
            <a:spLocks noChangeArrowheads="1"/>
          </p:cNvSpPr>
          <p:nvPr/>
        </p:nvSpPr>
        <p:spPr bwMode="auto">
          <a:xfrm>
            <a:off x="3505200" y="4419600"/>
            <a:ext cx="3200400" cy="701675"/>
          </a:xfrm>
          <a:prstGeom prst="rect">
            <a:avLst/>
          </a:prstGeom>
          <a:noFill/>
          <a:ln w="9525">
            <a:noFill/>
            <a:miter lim="800000"/>
            <a:headEnd/>
            <a:tailEnd/>
          </a:ln>
          <a:effectLst/>
        </p:spPr>
        <p:txBody>
          <a:bodyPr>
            <a:prstTxWarp prst="textNoShape">
              <a:avLst/>
            </a:prstTxWarp>
            <a:spAutoFit/>
          </a:bodyPr>
          <a:lstStyle/>
          <a:p>
            <a:r>
              <a:rPr lang="en-US" sz="2000">
                <a:solidFill>
                  <a:srgbClr val="FF0000"/>
                </a:solidFill>
                <a:latin typeface="Arial Narrow" charset="0"/>
              </a:rPr>
              <a:t>Since the x’ and y’ are the distance from CM, by definition</a:t>
            </a:r>
          </a:p>
        </p:txBody>
      </p:sp>
      <p:graphicFrame>
        <p:nvGraphicFramePr>
          <p:cNvPr id="465972" name="Object 52"/>
          <p:cNvGraphicFramePr>
            <a:graphicFrameLocks noChangeAspect="1"/>
          </p:cNvGraphicFramePr>
          <p:nvPr/>
        </p:nvGraphicFramePr>
        <p:xfrm>
          <a:off x="6869113" y="4648200"/>
          <a:ext cx="976312" cy="401638"/>
        </p:xfrm>
        <a:graphic>
          <a:graphicData uri="http://schemas.openxmlformats.org/presentationml/2006/ole">
            <p:oleObj spid="_x0000_s577542" name="Equation" r:id="rId7" imgW="672840" imgH="279360" progId="Equation.3">
              <p:embed/>
            </p:oleObj>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p:oleObj spid="_x0000_s577543" name="Equation" r:id="rId8" imgW="838200" imgH="228600" progId="Equation.DSMT4">
              <p:embed/>
            </p:oleObj>
          </a:graphicData>
        </a:graphic>
      </p:graphicFrame>
      <p:sp>
        <p:nvSpPr>
          <p:cNvPr id="465976" name="Rectangle 56"/>
          <p:cNvSpPr>
            <a:spLocks noChangeArrowheads="1"/>
          </p:cNvSpPr>
          <p:nvPr/>
        </p:nvSpPr>
        <p:spPr bwMode="auto">
          <a:xfrm>
            <a:off x="381000" y="5775325"/>
            <a:ext cx="1905000" cy="701675"/>
          </a:xfrm>
          <a:prstGeom prst="rect">
            <a:avLst/>
          </a:prstGeom>
          <a:solidFill>
            <a:srgbClr val="CCFFFF"/>
          </a:solidFill>
          <a:ln w="9525">
            <a:noFill/>
            <a:miter lim="800000"/>
            <a:headEnd/>
            <a:tailEnd/>
          </a:ln>
          <a:effectLst/>
        </p:spPr>
        <p:txBody>
          <a:bodyPr>
            <a:prstTxWarp prst="textNoShape">
              <a:avLst/>
            </a:prstTxWarp>
            <a:spAutoFit/>
          </a:bodyPr>
          <a:lstStyle/>
          <a:p>
            <a:r>
              <a:rPr lang="en-US" sz="200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248400" cy="915987"/>
          </a:xfrm>
          <a:prstGeom prst="rect">
            <a:avLst/>
          </a:prstGeom>
          <a:solidFill>
            <a:srgbClr val="FFFF99"/>
          </a:solid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Moment of inertia of any object about any arbitrary axis are the same as the sum of moment of inertia for </a:t>
            </a:r>
            <a:r>
              <a:rPr lang="en-US" sz="1800" b="1" u="sng">
                <a:solidFill>
                  <a:srgbClr val="FF0000"/>
                </a:solidFill>
                <a:latin typeface="Arial Narrow" charset="0"/>
              </a:rPr>
              <a:t>a rotation about the CM</a:t>
            </a:r>
            <a:r>
              <a:rPr lang="en-US" sz="1800">
                <a:solidFill>
                  <a:srgbClr val="FF0000"/>
                </a:solidFill>
                <a:latin typeface="Arial Narrow" charset="0"/>
              </a:rPr>
              <a:t> and </a:t>
            </a:r>
            <a:r>
              <a:rPr lang="en-US" sz="1800" b="1" u="sng">
                <a:solidFill>
                  <a:srgbClr val="FF0000"/>
                </a:solidFill>
                <a:latin typeface="Arial Narrow" charset="0"/>
              </a:rPr>
              <a:t>that of the CM about the rotation axis</a:t>
            </a:r>
            <a:r>
              <a:rPr lang="en-US" sz="180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p:oleObj spid="_x0000_s577544" name="Equation" r:id="rId9" imgW="1219200" imgH="304800" progId="Equation.DSMT4">
              <p:embed/>
            </p:oleObj>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p:oleObj spid="_x0000_s577545" name="Equation" r:id="rId10" imgW="774700" imgH="203200" progId="Equation.DSMT4">
              <p:embed/>
            </p:oleObj>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p:oleObj spid="_x0000_s577546" name="Equation" r:id="rId11" imgW="3911600" imgH="292100" progId="Equation.DSMT4">
              <p:embed/>
            </p:oleObj>
          </a:graphicData>
        </a:graphic>
      </p:graphicFrame>
      <p:graphicFrame>
        <p:nvGraphicFramePr>
          <p:cNvPr id="465981" name="Object 61"/>
          <p:cNvGraphicFramePr>
            <a:graphicFrameLocks noChangeAspect="1"/>
          </p:cNvGraphicFramePr>
          <p:nvPr/>
        </p:nvGraphicFramePr>
        <p:xfrm>
          <a:off x="7924800" y="4648200"/>
          <a:ext cx="990600" cy="400050"/>
        </p:xfrm>
        <a:graphic>
          <a:graphicData uri="http://schemas.openxmlformats.org/presentationml/2006/ole">
            <p:oleObj spid="_x0000_s577547" name="Equation" r:id="rId12" imgW="685800" imgH="279360" progId="Equation.3">
              <p:embed/>
            </p:oleObj>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p:oleObj spid="_x0000_s577548" name="Equation" r:id="rId13" imgW="2311400" imgH="29210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smtClean="0"/>
              <a:t>Thursday, June 30, 2011</a:t>
            </a:r>
            <a:endParaRPr lang="en-US"/>
          </a:p>
        </p:txBody>
      </p:sp>
      <p:sp>
        <p:nvSpPr>
          <p:cNvPr id="41" name="Footer Placeholder 4"/>
          <p:cNvSpPr>
            <a:spLocks noGrp="1"/>
          </p:cNvSpPr>
          <p:nvPr>
            <p:ph type="ftr" sz="quarter" idx="11"/>
          </p:nvPr>
        </p:nvSpPr>
        <p:spPr/>
        <p:txBody>
          <a:bodyPr/>
          <a:lstStyle/>
          <a:p>
            <a:r>
              <a:rPr lang="en-US" smtClean="0"/>
              <a:t>PHYS 1443-001, Summer 2011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23</a:t>
            </a:fld>
            <a:endParaRPr lang="en-US"/>
          </a:p>
        </p:txBody>
      </p:sp>
      <p:sp>
        <p:nvSpPr>
          <p:cNvPr id="466946" name="Rectangle 2"/>
          <p:cNvSpPr>
            <a:spLocks noGrp="1" noChangeArrowheads="1"/>
          </p:cNvSpPr>
          <p:nvPr>
            <p:ph type="title"/>
          </p:nvPr>
        </p:nvSpPr>
        <p:spPr>
          <a:xfrm>
            <a:off x="685800" y="1524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66949" name="Text Box 5"/>
          <p:cNvSpPr txBox="1">
            <a:spLocks noChangeArrowheads="1"/>
          </p:cNvSpPr>
          <p:nvPr/>
        </p:nvSpPr>
        <p:spPr bwMode="auto">
          <a:xfrm>
            <a:off x="304800" y="4511675"/>
            <a:ext cx="3276600" cy="4254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p:oleObj spid="_x0000_s578562" name="Equation" r:id="rId3" imgW="469800" imgH="393480" progId="Equation.3">
              <p:embed/>
            </p:oleObj>
          </a:graphicData>
        </a:graphic>
      </p:graphicFrame>
      <p:sp>
        <p:nvSpPr>
          <p:cNvPr id="466951" name="Text Box 7"/>
          <p:cNvSpPr txBox="1">
            <a:spLocks noChangeArrowheads="1"/>
          </p:cNvSpPr>
          <p:nvPr/>
        </p:nvSpPr>
        <p:spPr bwMode="auto">
          <a:xfrm>
            <a:off x="3733800" y="2133600"/>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masslet is  </a:t>
            </a:r>
          </a:p>
        </p:txBody>
      </p:sp>
      <p:graphicFrame>
        <p:nvGraphicFramePr>
          <p:cNvPr id="466952" name="Object 8"/>
          <p:cNvGraphicFramePr>
            <a:graphicFrameLocks noChangeAspect="1"/>
          </p:cNvGraphicFramePr>
          <p:nvPr/>
        </p:nvGraphicFramePr>
        <p:xfrm>
          <a:off x="6096000" y="2057400"/>
          <a:ext cx="1752600" cy="685800"/>
        </p:xfrm>
        <a:graphic>
          <a:graphicData uri="http://schemas.openxmlformats.org/presentationml/2006/ole">
            <p:oleObj spid="_x0000_s578563" name="Equation" r:id="rId4" imgW="1117440" imgH="393480" progId="Equation.3">
              <p:embed/>
            </p:oleObj>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p:oleObj spid="_x0000_s578564" name="Equation" r:id="rId5" imgW="254000" imgH="203200" progId="Equation.DSMT4">
              <p:embed/>
            </p:oleObj>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p:oleObj spid="_x0000_s578565" name="Equation" r:id="rId6" imgW="977900" imgH="228600" progId="Equation.DSMT4">
              <p:embed/>
            </p:oleObj>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result is the same as using the definition of moment of inertia.</a:t>
            </a:r>
          </a:p>
          <a:p>
            <a:pPr>
              <a:spcBef>
                <a:spcPct val="20000"/>
              </a:spcBef>
            </a:pPr>
            <a:r>
              <a:rPr lang="en-US" sz="2000">
                <a:solidFill>
                  <a:srgbClr val="800000"/>
                </a:solidFill>
                <a:latin typeface="Arial Narrow" charset="0"/>
              </a:rPr>
              <a:t>Parallel-axis theorem is useful to compute moment of inertia of a rotation of a rigid object with complicated shape about an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p:oleObj spid="_x0000_s578566" name="Equation" r:id="rId7" imgW="1130300" imgH="457200" progId="Equation.DSMT4">
              <p:embed/>
            </p:oleObj>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p:oleObj spid="_x0000_s578567" name="Equation" r:id="rId8" imgW="609600" imgH="292100" progId="Equation.DSMT4">
              <p:embed/>
            </p:oleObj>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p:oleObj spid="_x0000_s578568" name="Equation" r:id="rId9" imgW="914400" imgH="419100" progId="Equation.DSMT4">
              <p:embed/>
            </p:oleObj>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p:oleObj spid="_x0000_s578569" name="Equation" r:id="rId10" imgW="965200" imgH="469900" progId="Equation.DSMT4">
              <p:embed/>
            </p:oleObj>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p:oleObj spid="_x0000_s578570" name="Equation" r:id="rId11" imgW="1460500" imgH="508000" progId="Equation.DSMT4">
              <p:embed/>
            </p:oleObj>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p:oleObj spid="_x0000_s578571" name="Equation" r:id="rId12" imgW="1155700" imgH="469900" progId="Equation.DSMT4">
              <p:embed/>
            </p:oleObj>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p:oleObj spid="_x0000_s578572" name="Equation" r:id="rId13" imgW="1346200" imgH="4191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smtClean="0"/>
              <a:t>Thursday, June 30, 2011</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en-US" smtClean="0"/>
              <a:t>PHYS 1443-001, Summer 2011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24</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Figure</a:t>
            </a:r>
            <a:r>
              <a:rPr lang="en-US" altLang="ko-KR" dirty="0" smtClean="0">
                <a:ea typeface="굴림" charset="-127"/>
                <a:cs typeface="굴림" charset="-127"/>
              </a:rPr>
              <a:t> 10 </a:t>
            </a:r>
            <a:r>
              <a:rPr lang="en-US" altLang="ko-KR" dirty="0">
                <a:ea typeface="굴림" charset="-127"/>
                <a:cs typeface="굴림" charset="-127"/>
              </a:rPr>
              <a:t>– </a:t>
            </a:r>
            <a:r>
              <a:rPr lang="en-US" altLang="ko-KR" dirty="0" smtClean="0">
                <a:ea typeface="굴림" charset="-127"/>
                <a:cs typeface="굴림" charset="-127"/>
              </a:rPr>
              <a:t>20  </a:t>
            </a:r>
            <a:r>
              <a:rPr lang="en-US" altLang="ko-KR" dirty="0">
                <a:ea typeface="굴림" charset="-127"/>
                <a:cs typeface="굴림" charset="-127"/>
              </a:rPr>
              <a:t>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609600"/>
          </a:xfrm>
        </p:spPr>
        <p:txBody>
          <a:bodyPr/>
          <a:lstStyle/>
          <a:p>
            <a:r>
              <a:rPr lang="en-US" sz="4000" dirty="0" smtClean="0"/>
              <a:t>Extra Credit:</a:t>
            </a:r>
            <a:r>
              <a:rPr lang="en-US" sz="4000" dirty="0" smtClean="0"/>
              <a:t> 2-D Collisions</a:t>
            </a:r>
            <a:endParaRPr lang="en-US" dirty="0" smtClean="0"/>
          </a:p>
        </p:txBody>
      </p:sp>
      <p:sp>
        <p:nvSpPr>
          <p:cNvPr id="359427" name="Text Box 3"/>
          <p:cNvSpPr txBox="1">
            <a:spLocks noChangeArrowheads="1"/>
          </p:cNvSpPr>
          <p:nvPr/>
        </p:nvSpPr>
        <p:spPr bwMode="auto">
          <a:xfrm>
            <a:off x="609600" y="1066800"/>
            <a:ext cx="8001000" cy="41433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buFont typeface="Arial" charset="0"/>
              <a:buChar char="•"/>
            </a:pPr>
            <a:r>
              <a:rPr lang="en-US" sz="2800" dirty="0">
                <a:solidFill>
                  <a:srgbClr val="800000"/>
                </a:solidFill>
                <a:latin typeface="Arial Narrow" charset="0"/>
              </a:rPr>
              <a:t>Proton #1 with a speed</a:t>
            </a:r>
            <a:r>
              <a:rPr lang="en-US" sz="2800" dirty="0" smtClean="0">
                <a:solidFill>
                  <a:srgbClr val="800000"/>
                </a:solidFill>
                <a:latin typeface="Arial Narrow" charset="0"/>
              </a:rPr>
              <a:t> 5.0x10</a:t>
            </a:r>
            <a:r>
              <a:rPr lang="en-US" sz="2800" baseline="30000" dirty="0" smtClean="0">
                <a:solidFill>
                  <a:srgbClr val="800000"/>
                </a:solidFill>
                <a:latin typeface="Arial Narrow" charset="0"/>
              </a:rPr>
              <a:t>6</a:t>
            </a:r>
            <a:r>
              <a:rPr lang="en-US" sz="2800" dirty="0" smtClean="0">
                <a:solidFill>
                  <a:srgbClr val="800000"/>
                </a:solidFill>
                <a:latin typeface="Arial Narrow" charset="0"/>
              </a:rPr>
              <a:t> </a:t>
            </a:r>
            <a:r>
              <a:rPr lang="en-US" sz="2800" dirty="0" err="1">
                <a:solidFill>
                  <a:srgbClr val="800000"/>
                </a:solidFill>
                <a:latin typeface="Arial Narrow" charset="0"/>
              </a:rPr>
              <a:t>m/s</a:t>
            </a:r>
            <a:r>
              <a:rPr lang="en-US" sz="2800" dirty="0">
                <a:solidFill>
                  <a:srgbClr val="800000"/>
                </a:solidFill>
                <a:latin typeface="Arial Narrow" charset="0"/>
              </a:rPr>
              <a:t> collides elastically with proton #2 initially at rest.  After the collision, proton #1 moves at an angle of 37</a:t>
            </a:r>
            <a:r>
              <a:rPr lang="en-US" sz="2800" baseline="30000" dirty="0">
                <a:solidFill>
                  <a:srgbClr val="800000"/>
                </a:solidFill>
                <a:latin typeface="Arial Narrow" charset="0"/>
              </a:rPr>
              <a:t>o</a:t>
            </a:r>
            <a:r>
              <a:rPr lang="en-US" sz="2800" dirty="0">
                <a:solidFill>
                  <a:srgbClr val="800000"/>
                </a:solidFill>
                <a:latin typeface="Arial Narrow" charset="0"/>
              </a:rPr>
              <a:t> to the horizontal axis and proton #2 deflects at an angle</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to the same axis.  Find the final speeds of the two protons and the scattering angle of proton #2,</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This must be done in much more detail than the book or on page 13 of</a:t>
            </a:r>
            <a:r>
              <a:rPr lang="en-US" sz="2800" dirty="0" smtClean="0">
                <a:solidFill>
                  <a:srgbClr val="800000"/>
                </a:solidFill>
                <a:latin typeface="Arial Narrow" charset="0"/>
              </a:rPr>
              <a:t> lecture note on Tuesday, June 28.</a:t>
            </a:r>
          </a:p>
          <a:p>
            <a:pPr algn="just">
              <a:spcBef>
                <a:spcPct val="20000"/>
              </a:spcBef>
              <a:buFont typeface="Arial" charset="0"/>
              <a:buChar char="•"/>
            </a:pPr>
            <a:r>
              <a:rPr lang="en-US" sz="2800" dirty="0">
                <a:solidFill>
                  <a:srgbClr val="800000"/>
                </a:solidFill>
                <a:latin typeface="Arial Narrow" charset="0"/>
              </a:rPr>
              <a:t>10 points</a:t>
            </a:r>
          </a:p>
          <a:p>
            <a:pPr algn="just">
              <a:spcBef>
                <a:spcPct val="20000"/>
              </a:spcBef>
              <a:buFont typeface="Arial" charset="0"/>
              <a:buChar char="•"/>
            </a:pPr>
            <a:r>
              <a:rPr lang="en-US" sz="2800" dirty="0">
                <a:solidFill>
                  <a:srgbClr val="800000"/>
                </a:solidFill>
                <a:latin typeface="Arial Narrow" charset="0"/>
              </a:rPr>
              <a:t>Due beginning of the class</a:t>
            </a:r>
            <a:r>
              <a:rPr lang="en-US" sz="2800" dirty="0" smtClean="0">
                <a:solidFill>
                  <a:srgbClr val="800000"/>
                </a:solidFill>
                <a:latin typeface="Arial Narrow" charset="0"/>
              </a:rPr>
              <a:t> Wednesday, July 6</a:t>
            </a:r>
            <a:endParaRPr lang="en-US" sz="2800" dirty="0">
              <a:solidFill>
                <a:srgbClr val="800000"/>
              </a:solidFill>
              <a:latin typeface="Arial Narrow" charset="0"/>
            </a:endParaRPr>
          </a:p>
        </p:txBody>
      </p:sp>
      <p:sp>
        <p:nvSpPr>
          <p:cNvPr id="4" name="Date Placeholder 3"/>
          <p:cNvSpPr>
            <a:spLocks noGrp="1"/>
          </p:cNvSpPr>
          <p:nvPr>
            <p:ph type="dt" sz="half" idx="10"/>
          </p:nvPr>
        </p:nvSpPr>
        <p:spPr/>
        <p:txBody>
          <a:bodyPr/>
          <a:lstStyle/>
          <a:p>
            <a:r>
              <a:rPr lang="en-US" smtClean="0"/>
              <a:t>Thursday, June 30, 2011</a:t>
            </a:r>
            <a:endParaRPr lang="en-US"/>
          </a:p>
        </p:txBody>
      </p:sp>
      <p:sp>
        <p:nvSpPr>
          <p:cNvPr id="5" name="Slide Number Placeholder 4"/>
          <p:cNvSpPr>
            <a:spLocks noGrp="1"/>
          </p:cNvSpPr>
          <p:nvPr>
            <p:ph type="sldNum" sz="quarter" idx="12"/>
          </p:nvPr>
        </p:nvSpPr>
        <p:spPr/>
        <p:txBody>
          <a:bodyPr/>
          <a:lstStyle/>
          <a:p>
            <a:fld id="{64988E3F-76BC-5D49-9282-EEB4A17A3DB8}"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PHYS 1443-001, Summer 2011 Dr. Jaehoon Yu</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4</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pic>
        <p:nvPicPr>
          <p:cNvPr id="851973"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381000" y="781050"/>
            <a:ext cx="8382000" cy="1581150"/>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lgn="just">
              <a:spcBef>
                <a:spcPct val="20000"/>
              </a:spcBef>
            </a:pPr>
            <a:r>
              <a:rPr lang="en-US" dirty="0">
                <a:solidFill>
                  <a:srgbClr val="800000"/>
                </a:solidFill>
                <a:latin typeface="Arial Narrow" charset="0"/>
              </a:rPr>
              <a:t>The first type of motion we have learned in</a:t>
            </a:r>
            <a:r>
              <a:rPr lang="en-US" dirty="0" smtClean="0">
                <a:solidFill>
                  <a:srgbClr val="800000"/>
                </a:solidFill>
                <a:latin typeface="Arial Narrow" charset="0"/>
              </a:rPr>
              <a:t> </a:t>
            </a:r>
            <a:r>
              <a:rPr lang="en-US" dirty="0" smtClean="0">
                <a:solidFill>
                  <a:srgbClr val="800000"/>
                </a:solidFill>
                <a:latin typeface="Arial Narrow" charset="0"/>
              </a:rPr>
              <a:t>linear</a:t>
            </a:r>
            <a:r>
              <a:rPr lang="en-US" dirty="0" smtClean="0">
                <a:solidFill>
                  <a:srgbClr val="800000"/>
                </a:solidFill>
                <a:latin typeface="Arial Narrow" charset="0"/>
              </a:rPr>
              <a:t> </a:t>
            </a:r>
            <a:r>
              <a:rPr lang="en-US" dirty="0">
                <a:solidFill>
                  <a:srgbClr val="800000"/>
                </a:solidFill>
                <a:latin typeface="Arial Narrow" charset="0"/>
              </a:rPr>
              <a:t>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127"/>
                <a:cs typeface="굴림" charset="-127"/>
              </a:rPr>
              <a:t>velocity</a:t>
            </a:r>
            <a:r>
              <a:rPr lang="en-US" dirty="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mc:Choice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mc:Choice xmlns:ma="http://schemas.microsoft.com/office/mac/drawingml/2008/main"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smtClean="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pic>
        <p:nvPicPr>
          <p:cNvPr id="851991" name="Object 12"/>
          <p:cNvPicPr>
            <a:picLocks noChangeAspect="1" noChangeArrowheads="1"/>
          </p:cNvPicPr>
          <p:nvPr/>
        </p:nvPicPr>
        <mc:AlternateContent>
          <mc:Choice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mc:Choice xmlns:ma="http://schemas.microsoft.com/office/mac/drawingml/2008/main"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mc:Choice xmlns:ma="http://schemas.microsoft.com/office/mac/drawingml/2008/main"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June 30, 2011</a:t>
            </a:r>
            <a:endParaRPr lang="en-US"/>
          </a:p>
        </p:txBody>
      </p:sp>
      <p:sp>
        <p:nvSpPr>
          <p:cNvPr id="12" name="Footer Placeholder 4"/>
          <p:cNvSpPr>
            <a:spLocks noGrp="1"/>
          </p:cNvSpPr>
          <p:nvPr>
            <p:ph type="ftr" sz="quarter" idx="11"/>
          </p:nvPr>
        </p:nvSpPr>
        <p:spPr/>
        <p:txBody>
          <a:bodyPr/>
          <a:lstStyle/>
          <a:p>
            <a:r>
              <a:rPr lang="en-US" smtClean="0"/>
              <a:t>PHYS 1443-001, Summer 2011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5</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10 – 4: </a:t>
            </a:r>
            <a:r>
              <a:rPr lang="en-US" sz="4000" dirty="0"/>
              <a:t>Rotational Kinematics</a:t>
            </a:r>
            <a:endParaRPr lang="en-US" dirty="0"/>
          </a:p>
        </p:txBody>
      </p:sp>
      <p:sp>
        <p:nvSpPr>
          <p:cNvPr id="372739" name="Text Box 3"/>
          <p:cNvSpPr txBox="1">
            <a:spLocks noChangeArrowheads="1"/>
          </p:cNvSpPr>
          <p:nvPr/>
        </p:nvSpPr>
        <p:spPr bwMode="auto">
          <a:xfrm>
            <a:off x="6096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a:t>
            </a:r>
            <a:r>
              <a:rPr lang="en-US" dirty="0" err="1">
                <a:solidFill>
                  <a:srgbClr val="800000"/>
                </a:solidFill>
                <a:latin typeface="Arial Narrow" charset="0"/>
              </a:rPr>
              <a:t>rad/s</a:t>
            </a:r>
            <a:r>
              <a:rPr lang="en-US" dirty="0">
                <a:solidFill>
                  <a:srgbClr val="800000"/>
                </a:solidFill>
                <a:latin typeface="Arial Narrow" charset="0"/>
              </a:rPr>
              <a:t>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p:oleObj spid="_x0000_s560130" name="Equation" r:id="rId3" imgW="431640" imgH="241200" progId="Equation.3">
              <p:embed/>
            </p:oleObj>
          </a:graphicData>
        </a:graphic>
      </p:graphicFrame>
      <p:sp>
        <p:nvSpPr>
          <p:cNvPr id="372741" name="Text Box 5"/>
          <p:cNvSpPr txBox="1">
            <a:spLocks noChangeArrowheads="1"/>
          </p:cNvSpPr>
          <p:nvPr/>
        </p:nvSpPr>
        <p:spPr bwMode="auto">
          <a:xfrm>
            <a:off x="533400" y="2133600"/>
            <a:ext cx="81534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p:oleObj spid="_x0000_s560131" name="Equation" r:id="rId4" imgW="317160" imgH="152280" progId="Equation.DSMT4">
              <p:embed/>
            </p:oleObj>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p:oleObj spid="_x0000_s560132" name="Equation" r:id="rId5" imgW="1866600" imgH="393480" progId="Equation.3">
              <p:embed/>
            </p:oleObj>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p:oleObj spid="_x0000_s560133" name="Equation" r:id="rId6" imgW="647640" imgH="177480" progId="Equation.3">
              <p:embed/>
            </p:oleObj>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p:oleObj spid="_x0000_s560134" name="Equation" r:id="rId7" imgW="1307880" imgH="393480" progId="Equation.3">
              <p:embed/>
            </p:oleObj>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p:oleObj spid="_x0000_s560135" name="Equation" r:id="rId8" imgW="469800" imgH="39348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6</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p:oleObj spid="_x0000_s561154" name="Equation" r:id="rId3" imgW="787320" imgH="241200" progId="Equation.3">
              <p:embed/>
            </p:oleObj>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457200" y="2819400"/>
            <a:ext cx="79248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p:oleObj spid="_x0000_s561155" name="Equation" r:id="rId4" imgW="380880" imgH="228600" progId="Equation.DSMT4">
              <p:embed/>
            </p:oleObj>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p:oleObj spid="_x0000_s561156" name="Equation" r:id="rId5" imgW="2019240" imgH="177480" progId="Equation.3">
              <p:embed/>
            </p:oleObj>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p:oleObj spid="_x0000_s561157" name="Equation" r:id="rId6" imgW="380880" imgH="228600" progId="Equation.DSMT4">
              <p:embed/>
            </p:oleObj>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p:oleObj spid="_x0000_s561158" name="Equation" r:id="rId7" imgW="241200" imgH="177480" progId="Equation.3">
              <p:embed/>
            </p:oleObj>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p:oleObj spid="_x0000_s561159" name="Equation" r:id="rId8" imgW="545760" imgH="228600" progId="Equation.3">
              <p:embed/>
            </p:oleObj>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p:oleObj spid="_x0000_s561160" name="Equation" r:id="rId9" imgW="647640" imgH="177480" progId="Equation.3">
              <p:embed/>
            </p:oleObj>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p:oleObj spid="_x0000_s561161" name="Equation" r:id="rId10" imgW="1307880" imgH="393480" progId="Equation.3">
              <p:embed/>
            </p:oleObj>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p:oleObj spid="_x0000_s561162" name="Equation" r:id="rId11" imgW="431640" imgH="241200" progId="Equation.3">
              <p:embed/>
            </p:oleObj>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p:oleObj spid="_x0000_s561163" name="Equation" r:id="rId12" imgW="749160" imgH="393480" progId="Equation.3">
              <p:embed/>
            </p:oleObj>
          </a:graphicData>
        </a:graphic>
      </p:graphicFrame>
      <p:sp>
        <p:nvSpPr>
          <p:cNvPr id="373776" name="Text Box 16"/>
          <p:cNvSpPr txBox="1">
            <a:spLocks noChangeArrowheads="1"/>
          </p:cNvSpPr>
          <p:nvPr/>
        </p:nvSpPr>
        <p:spPr bwMode="auto">
          <a:xfrm>
            <a:off x="457200" y="3810000"/>
            <a:ext cx="426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752600" cy="8223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p:oleObj spid="_x0000_s561164" name="Equation" r:id="rId13" imgW="698400" imgH="177480" progId="Equation.DSMT4">
              <p:embed/>
            </p:oleObj>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p:oleObj spid="_x0000_s561165" name="Equation" r:id="rId14" imgW="927000" imgH="393480" progId="Equation.DSMT4">
              <p:embed/>
            </p:oleObj>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p:oleObj spid="_x0000_s561166" name="Equation" r:id="rId15" imgW="647640" imgH="177480" progId="Equation.DSMT4">
              <p:embed/>
            </p:oleObj>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p:oleObj spid="_x0000_s561167" name="Equation" r:id="rId16" imgW="698400" imgH="177480" progId="Equation.DSMT4">
              <p:embed/>
            </p:oleObj>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p:oleObj spid="_x0000_s561168" name="Equation" r:id="rId17" imgW="1079280" imgH="393480" progId="Equation.DSMT4">
              <p:embed/>
            </p:oleObj>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p:oleObj spid="_x0000_s561169" name="Equation" r:id="rId18" imgW="660240" imgH="1774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June 30, 2011</a:t>
            </a:r>
            <a:endParaRPr lang="en-US"/>
          </a:p>
        </p:txBody>
      </p:sp>
      <p:sp>
        <p:nvSpPr>
          <p:cNvPr id="22" name="Footer Placeholder 4"/>
          <p:cNvSpPr>
            <a:spLocks noGrp="1"/>
          </p:cNvSpPr>
          <p:nvPr>
            <p:ph type="ftr" sz="quarter" idx="11"/>
          </p:nvPr>
        </p:nvSpPr>
        <p:spPr/>
        <p:txBody>
          <a:bodyPr/>
          <a:lstStyle/>
          <a:p>
            <a:r>
              <a:rPr lang="en-US" smtClean="0"/>
              <a:t>PHYS 1443-001, Summer 2011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7</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152400"/>
            <a:ext cx="8153400" cy="609600"/>
          </a:xfrm>
        </p:spPr>
        <p:txBody>
          <a:bodyPr/>
          <a:lstStyle/>
          <a:p>
            <a:r>
              <a:rPr lang="en-US" sz="320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When a point rotates, it has both the linear and angular  components in its motion.  </a:t>
            </a:r>
          </a:p>
          <a:p>
            <a:pPr>
              <a:spcBef>
                <a:spcPct val="20000"/>
              </a:spcBef>
            </a:pPr>
            <a:r>
              <a:rPr lang="en-US" sz="2000" dirty="0">
                <a:solidFill>
                  <a:schemeClr val="accent2"/>
                </a:solidFill>
                <a:latin typeface="Arial Narrow" charset="0"/>
              </a:rPr>
              <a:t>What is</a:t>
            </a:r>
            <a:r>
              <a:rPr lang="en-US" sz="2000" dirty="0" smtClean="0">
                <a:solidFill>
                  <a:schemeClr val="accent2"/>
                </a:solidFill>
                <a:latin typeface="Arial Narrow" charset="0"/>
              </a:rPr>
              <a:t> the </a:t>
            </a:r>
            <a:r>
              <a:rPr lang="en-US" sz="2000" dirty="0">
                <a:solidFill>
                  <a:schemeClr val="accent2"/>
                </a:solidFill>
                <a:latin typeface="Arial Narrow" charset="0"/>
              </a:rPr>
              <a:t>linear component of the motion</a:t>
            </a:r>
            <a:r>
              <a:rPr lang="en-US" sz="2000" dirty="0" smtClean="0">
                <a:solidFill>
                  <a:schemeClr val="accent2"/>
                </a:solidFill>
                <a:latin typeface="Arial Narrow" charset="0"/>
              </a:rPr>
              <a:t> </a:t>
            </a:r>
            <a:r>
              <a:rPr lang="en-US" sz="2000" dirty="0" smtClean="0">
                <a:solidFill>
                  <a:schemeClr val="accent2"/>
                </a:solidFill>
                <a:latin typeface="Arial Narrow" charset="0"/>
              </a:rPr>
              <a:t>in the figure</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p:oleObj spid="_x0000_s562178" name="Equation" r:id="rId4" imgW="114120" imgH="139680" progId="Equation.DSMT4">
              <p:embed/>
            </p:oleObj>
          </a:graphicData>
        </a:graphic>
      </p:graphicFrame>
      <p:sp>
        <p:nvSpPr>
          <p:cNvPr id="374791" name="Text Box 7"/>
          <p:cNvSpPr txBox="1">
            <a:spLocks noChangeArrowheads="1"/>
          </p:cNvSpPr>
          <p:nvPr/>
        </p:nvSpPr>
        <p:spPr bwMode="auto">
          <a:xfrm>
            <a:off x="1447800" y="1616075"/>
            <a:ext cx="5867400" cy="830997"/>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the object moves</a:t>
            </a:r>
            <a:r>
              <a:rPr lang="en-US" dirty="0" smtClean="0">
                <a:solidFill>
                  <a:srgbClr val="FF0000"/>
                </a:solidFill>
                <a:latin typeface="Arial Narrow" charset="0"/>
              </a:rPr>
              <a:t> on </a:t>
            </a:r>
            <a:r>
              <a:rPr lang="en-US" dirty="0">
                <a:solidFill>
                  <a:srgbClr val="FF0000"/>
                </a:solidFill>
                <a:latin typeface="Arial Narrow" charset="0"/>
              </a:rPr>
              <a:t>a circle centered at the same axis of rotation.</a:t>
            </a:r>
            <a:endParaRPr lang="en-US" dirty="0">
              <a:solidFill>
                <a:srgbClr val="FF0000"/>
              </a:solidFill>
              <a:latin typeface="Monotype Corsiva" charset="0"/>
            </a:endParaRPr>
          </a:p>
        </p:txBody>
      </p:sp>
      <p:sp>
        <p:nvSpPr>
          <p:cNvPr id="374792" name="Text Box 8"/>
          <p:cNvSpPr txBox="1">
            <a:spLocks noChangeArrowheads="1"/>
          </p:cNvSpPr>
          <p:nvPr/>
        </p:nvSpPr>
        <p:spPr bwMode="auto">
          <a:xfrm>
            <a:off x="2438400" y="3429000"/>
            <a:ext cx="5257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p:oleObj spid="_x0000_s562179" name="Equation" r:id="rId5" imgW="393480" imgH="177480" progId="Equation.DSMT4">
              <p:embed/>
            </p:oleObj>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So the tangential speed </a:t>
            </a:r>
            <a:r>
              <a:rPr lang="en-US" sz="2000">
                <a:solidFill>
                  <a:srgbClr val="FF0000"/>
                </a:solidFill>
                <a:latin typeface="Monotype Corsiva" charset="0"/>
              </a:rPr>
              <a:t>v</a:t>
            </a:r>
            <a:r>
              <a:rPr lang="en-US" sz="2000" b="1" baseline="-25000">
                <a:solidFill>
                  <a:srgbClr val="FF0000"/>
                </a:solidFill>
                <a:latin typeface="Monotype Corsiva" charset="0"/>
              </a:rPr>
              <a:t> </a:t>
            </a:r>
            <a:r>
              <a:rPr lang="en-US" sz="2000">
                <a:solidFill>
                  <a:srgbClr val="FF0000"/>
                </a:solidFill>
                <a:latin typeface="Arial Narrow" charset="0"/>
              </a:rPr>
              <a:t>is</a:t>
            </a:r>
          </a:p>
        </p:txBody>
      </p:sp>
      <p:sp>
        <p:nvSpPr>
          <p:cNvPr id="374797" name="Text Box 13"/>
          <p:cNvSpPr txBox="1">
            <a:spLocks noChangeArrowheads="1"/>
          </p:cNvSpPr>
          <p:nvPr/>
        </p:nvSpPr>
        <p:spPr bwMode="auto">
          <a:xfrm>
            <a:off x="152400" y="5135563"/>
            <a:ext cx="3962400" cy="1006475"/>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848600" y="2784475"/>
            <a:ext cx="11430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spcBef>
                <a:spcPct val="20000"/>
              </a:spcBef>
            </a:pPr>
            <a:r>
              <a:rPr lang="en-US" sz="1600" dirty="0">
                <a:solidFill>
                  <a:schemeClr val="accent2"/>
                </a:solidFill>
                <a:latin typeface="Arial Narrow" charset="0"/>
              </a:rPr>
              <a:t>The direction of</a:t>
            </a:r>
            <a:r>
              <a:rPr lang="en-US" sz="1600" dirty="0" smtClean="0">
                <a:solidFill>
                  <a:schemeClr val="accent2"/>
                </a:solidFill>
                <a:latin typeface="Arial Narrow" charset="0"/>
              </a:rPr>
              <a:t> </a:t>
            </a:r>
            <a:r>
              <a:rPr lang="en-US" sz="1600" dirty="0" err="1" smtClean="0">
                <a:solidFill>
                  <a:schemeClr val="accent2"/>
                </a:solidFill>
                <a:latin typeface="Arial Narrow" charset="0"/>
              </a:rPr>
              <a:t>ω</a:t>
            </a:r>
            <a:r>
              <a:rPr lang="en-US" sz="1600" dirty="0" smtClean="0">
                <a:solidFill>
                  <a:schemeClr val="accent2"/>
                </a:solidFill>
                <a:latin typeface="Arial Narrow" charset="0"/>
              </a:rPr>
              <a:t> </a:t>
            </a:r>
            <a:r>
              <a:rPr lang="en-US" sz="1600" dirty="0">
                <a:solidFill>
                  <a:schemeClr val="accent2"/>
                </a:solidFill>
                <a:latin typeface="Arial Narrow" charset="0"/>
              </a:rPr>
              <a:t>follows</a:t>
            </a:r>
            <a:r>
              <a:rPr lang="en-US" sz="1600" dirty="0" smtClean="0">
                <a:solidFill>
                  <a:schemeClr val="accent2"/>
                </a:solidFill>
                <a:latin typeface="Arial Narrow" charset="0"/>
              </a:rPr>
              <a:t> the </a:t>
            </a:r>
            <a:r>
              <a:rPr lang="en-US" sz="1600" dirty="0">
                <a:solidFill>
                  <a:schemeClr val="accent2"/>
                </a:solidFill>
                <a:latin typeface="Arial Narrow" charset="0"/>
              </a:rPr>
              <a:t>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p:oleObj spid="_x0000_s562180" name="Equation" r:id="rId6" imgW="317160" imgH="393480" progId="Equation.DSMT4">
              <p:embed/>
            </p:oleObj>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p:oleObj spid="_x0000_s562181" name="Equation" r:id="rId7" imgW="609480" imgH="393480" progId="Equation.DSMT4">
              <p:embed/>
            </p:oleObj>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p:oleObj spid="_x0000_s562182" name="Equation" r:id="rId8" imgW="457200" imgH="393480" progId="Equation.DSMT4">
              <p:embed/>
            </p:oleObj>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p:oleObj spid="_x0000_s562183" name="Equation" r:id="rId9" imgW="342720" imgH="1396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8</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child on a lion halfway out from the center. (a) Which child has the greater linear speed? (</a:t>
            </a:r>
            <a:r>
              <a:rPr lang="en-US" dirty="0" err="1">
                <a:solidFill>
                  <a:srgbClr val="800000"/>
                </a:solidFill>
                <a:latin typeface="Arial Narrow" charset="0"/>
              </a:rPr>
              <a:t>b</a:t>
            </a:r>
            <a:r>
              <a:rPr lang="en-US" dirty="0">
                <a:solidFill>
                  <a:srgbClr val="800000"/>
                </a:solidFill>
                <a:latin typeface="Arial Narrow" charset="0"/>
              </a:rPr>
              <a:t>)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200328"/>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pPr>
            <a:r>
              <a:rPr lang="en-US" dirty="0">
                <a:solidFill>
                  <a:srgbClr val="FF0000"/>
                </a:solidFill>
                <a:latin typeface="Arial Narrow" charset="0"/>
              </a:rPr>
              <a:t>(</a:t>
            </a:r>
            <a:r>
              <a:rPr lang="en-US" dirty="0" err="1">
                <a:solidFill>
                  <a:srgbClr val="FF0000"/>
                </a:solidFill>
                <a:latin typeface="Arial Narrow" charset="0"/>
              </a:rPr>
              <a:t>b</a:t>
            </a:r>
            <a:r>
              <a:rPr lang="en-US" dirty="0">
                <a:solidFill>
                  <a:srgbClr val="FF0000"/>
                </a:solidFill>
                <a:latin typeface="Arial Narrow" charset="0"/>
              </a:rPr>
              <a:t>)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Thursday, June 30, 2011</a:t>
            </a:r>
            <a:endParaRPr lang="en-US"/>
          </a:p>
        </p:txBody>
      </p:sp>
      <p:sp>
        <p:nvSpPr>
          <p:cNvPr id="31" name="Footer Placeholder 4"/>
          <p:cNvSpPr>
            <a:spLocks noGrp="1"/>
          </p:cNvSpPr>
          <p:nvPr>
            <p:ph type="ftr" sz="quarter" idx="11"/>
          </p:nvPr>
        </p:nvSpPr>
        <p:spPr/>
        <p:txBody>
          <a:bodyPr/>
          <a:lstStyle/>
          <a:p>
            <a:r>
              <a:rPr lang="en-US" smtClean="0"/>
              <a:t>PHYS 1443-001, Summer 2011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9</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p:oleObj spid="_x0000_s564226" name="Equation" r:id="rId4" imgW="241200" imgH="139680" progId="Equation.DSMT4">
              <p:embed/>
            </p:oleObj>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590800" y="3211513"/>
            <a:ext cx="60960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p:oleObj spid="_x0000_s564227" name="Equation" r:id="rId5" imgW="152280" imgH="228600" progId="Equation.3">
              <p:embed/>
            </p:oleObj>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p:oleObj spid="_x0000_s564228" name="Equation" r:id="rId6" imgW="164880" imgH="215640" progId="Equation.3">
              <p:embed/>
            </p:oleObj>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86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p:oleObj spid="_x0000_s564229" name="Equation" r:id="rId7" imgW="126720" imgH="139680" progId="Equation.3">
              <p:embed/>
            </p:oleObj>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p:oleObj spid="_x0000_s564230" name="Equation" r:id="rId8" imgW="342720" imgH="393480" progId="Equation.DSMT4">
              <p:embed/>
            </p:oleObj>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p:oleObj spid="_x0000_s564231" name="Equation" r:id="rId9" imgW="622080" imgH="393480" progId="Equation.DSMT4">
              <p:embed/>
            </p:oleObj>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p:oleObj spid="_x0000_s564232" name="Equation" r:id="rId10" imgW="469800" imgH="393480" progId="Equation.DSMT4">
              <p:embed/>
            </p:oleObj>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p:oleObj spid="_x0000_s564233" name="Equation" r:id="rId11" imgW="342720" imgH="139680" progId="Equation.3">
              <p:embed/>
            </p:oleObj>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p:oleObj spid="_x0000_s564234" name="Equation" r:id="rId12" imgW="330200" imgH="419100" progId="Equation.DSMT4">
              <p:embed/>
            </p:oleObj>
          </a:graphicData>
        </a:graphic>
      </p:graphicFrame>
      <p:graphicFrame>
        <p:nvGraphicFramePr>
          <p:cNvPr id="376856" name="Object 24"/>
          <p:cNvGraphicFramePr>
            <a:graphicFrameLocks noChangeAspect="1"/>
          </p:cNvGraphicFramePr>
          <p:nvPr/>
        </p:nvGraphicFramePr>
        <p:xfrm>
          <a:off x="5686425" y="4157663"/>
          <a:ext cx="1031875" cy="808037"/>
        </p:xfrm>
        <a:graphic>
          <a:graphicData uri="http://schemas.openxmlformats.org/presentationml/2006/ole">
            <p:oleObj spid="_x0000_s564235" name="Equation" r:id="rId13" imgW="546100" imgH="444500" progId="Equation.DSMT4">
              <p:embed/>
            </p:oleObj>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p:oleObj spid="_x0000_s564236" name="Equation" r:id="rId14" imgW="393700" imgH="203200" progId="Equation.DSMT4">
              <p:embed/>
            </p:oleObj>
          </a:graphicData>
        </a:graphic>
      </p:graphicFrame>
      <p:graphicFrame>
        <p:nvGraphicFramePr>
          <p:cNvPr id="376858" name="Object 26"/>
          <p:cNvGraphicFramePr>
            <a:graphicFrameLocks noChangeAspect="1"/>
          </p:cNvGraphicFramePr>
          <p:nvPr/>
        </p:nvGraphicFramePr>
        <p:xfrm>
          <a:off x="3343275" y="5691188"/>
          <a:ext cx="1239838" cy="544512"/>
        </p:xfrm>
        <a:graphic>
          <a:graphicData uri="http://schemas.openxmlformats.org/presentationml/2006/ole">
            <p:oleObj spid="_x0000_s564237" name="Equation" r:id="rId15" imgW="723900" imgH="279400" progId="Equation.DSMT4">
              <p:embed/>
            </p:oleObj>
          </a:graphicData>
        </a:graphic>
      </p:graphicFrame>
      <p:graphicFrame>
        <p:nvGraphicFramePr>
          <p:cNvPr id="376859" name="Object 27"/>
          <p:cNvGraphicFramePr>
            <a:graphicFrameLocks noChangeAspect="1"/>
          </p:cNvGraphicFramePr>
          <p:nvPr/>
        </p:nvGraphicFramePr>
        <p:xfrm>
          <a:off x="4540250" y="5630863"/>
          <a:ext cx="1960563" cy="654050"/>
        </p:xfrm>
        <a:graphic>
          <a:graphicData uri="http://schemas.openxmlformats.org/presentationml/2006/ole">
            <p:oleObj spid="_x0000_s564238" name="Equation" r:id="rId16" imgW="1181100" imgH="342900" progId="Equation.DSMT4">
              <p:embed/>
            </p:oleObj>
          </a:graphicData>
        </a:graphic>
      </p:graphicFrame>
      <p:graphicFrame>
        <p:nvGraphicFramePr>
          <p:cNvPr id="376860" name="Object 28"/>
          <p:cNvGraphicFramePr>
            <a:graphicFrameLocks noChangeAspect="1"/>
          </p:cNvGraphicFramePr>
          <p:nvPr/>
        </p:nvGraphicFramePr>
        <p:xfrm>
          <a:off x="6469063" y="5715000"/>
          <a:ext cx="1555750" cy="509588"/>
        </p:xfrm>
        <a:graphic>
          <a:graphicData uri="http://schemas.openxmlformats.org/presentationml/2006/ole">
            <p:oleObj spid="_x0000_s564239" name="Equation" r:id="rId17" imgW="850900" imgH="254000" progId="Equation.DSMT4">
              <p:embed/>
            </p:oleObj>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p:oleObj spid="_x0000_s564240" name="Equation" r:id="rId18" imgW="215640" imgH="1396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25635</TotalTime>
  <Words>3022</Words>
  <Application>Microsoft Macintosh PowerPoint</Application>
  <PresentationFormat>On-screen Show (4:3)</PresentationFormat>
  <Paragraphs>311</Paragraphs>
  <Slides>24</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phys1443-spring02</vt:lpstr>
      <vt:lpstr>Equation</vt:lpstr>
      <vt:lpstr>MathType 6.0 Equation</vt:lpstr>
      <vt:lpstr>PHYS 1443 – Section 001 Lecture #15</vt:lpstr>
      <vt:lpstr>Reminder: Extra-Credit Special Project</vt:lpstr>
      <vt:lpstr>Extra Credit: 2-D Collisions</vt:lpstr>
      <vt:lpstr>Rotational Kinematics</vt:lpstr>
      <vt:lpstr>Ex. 10 – 4: Rotational Kinematics</vt:lpstr>
      <vt:lpstr>Example for Rotational Kinematics cnt’d</vt:lpstr>
      <vt:lpstr>Relationship Between Angular and Linear Quantities</vt:lpstr>
      <vt:lpstr>Is the lion faster than the horse?</vt:lpstr>
      <vt:lpstr>How about the acceleration?</vt:lpstr>
      <vt:lpstr>Example</vt:lpstr>
      <vt:lpstr>Example for Rotational Motion</vt:lpstr>
      <vt:lpstr>Slide 12</vt:lpstr>
      <vt:lpstr>Torque</vt:lpstr>
      <vt:lpstr>Ex. 10 – 7: Torque</vt:lpstr>
      <vt:lpstr>Torque and Vector Product</vt:lpstr>
      <vt:lpstr>Properties of Vector Product</vt:lpstr>
      <vt:lpstr>More Properties of Vector Product</vt:lpstr>
      <vt:lpstr>Moment of Inertia </vt:lpstr>
      <vt:lpstr>Example for Moment of Inertia</vt:lpstr>
      <vt:lpstr>Calculation of Moments of Inertia</vt:lpstr>
      <vt:lpstr>Ex.10 – 11 Rigid Body Moment of Inertia</vt:lpstr>
      <vt:lpstr>Parallel Axis Theorem</vt:lpstr>
      <vt:lpstr>Example for Parallel Axis Theorem</vt:lpstr>
      <vt:lpstr>Check out Figure 10 – 20  for moment of inertia for various shaped objects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406</cp:revision>
  <dcterms:created xsi:type="dcterms:W3CDTF">2011-06-29T11:53:58Z</dcterms:created>
  <dcterms:modified xsi:type="dcterms:W3CDTF">2011-06-30T12:38:39Z</dcterms:modified>
</cp:coreProperties>
</file>