
<file path=[Content_Types].xml><?xml version="1.0" encoding="utf-8"?>
<Types xmlns="http://schemas.openxmlformats.org/package/2006/content-types">
  <Override PartName="/ppt/embeddings/oleObject28.bin" ContentType="application/vnd.openxmlformats-officedocument.oleObject"/>
  <Override PartName="/ppt/slides/slide24.xml" ContentType="application/vnd.openxmlformats-officedocument.presentationml.slide+xml"/>
  <Override PartName="/ppt/embeddings/Microsoft_Equation9.bin" ContentType="application/vnd.openxmlformats-officedocument.oleObject"/>
  <Override PartName="/ppt/embeddings/Microsoft_Equation59.bin" ContentType="application/vnd.openxmlformats-officedocument.oleObject"/>
  <Override PartName="/ppt/embeddings/oleObject139.bin" ContentType="application/vnd.openxmlformats-officedocument.oleObject"/>
  <Override PartName="/ppt/embeddings/Microsoft_Equation37.bin" ContentType="application/vnd.openxmlformats-officedocument.oleObject"/>
  <Override PartName="/ppt/slideLayouts/slideLayout13.xml" ContentType="application/vnd.openxmlformats-officedocument.presentationml.slideLayout+xml"/>
  <Override PartName="/ppt/embeddings/oleObject48.bin" ContentType="application/vnd.openxmlformats-officedocument.oleObject"/>
  <Override PartName="/ppt/embeddings/oleObject117.bin" ContentType="application/vnd.openxmlformats-officedocument.oleObject"/>
  <Override PartName="/ppt/embeddings/Microsoft_Equation15.bin" ContentType="application/vnd.openxmlformats-officedocument.oleObject"/>
  <Override PartName="/ppt/embeddings/oleObject26.bin" ContentType="application/vnd.openxmlformats-officedocument.oleObject"/>
  <Override PartName="/ppt/slides/slide22.xml" ContentType="application/vnd.openxmlformats-officedocument.presentationml.slide+xml"/>
  <Override PartName="/ppt/embeddings/Microsoft_Equation57.bin" ContentType="application/vnd.openxmlformats-officedocument.oleObject"/>
  <Override PartName="/ppt/embeddings/Microsoft_Equation7.bin" ContentType="application/vnd.openxmlformats-officedocument.oleObject"/>
  <Override PartName="/ppt/embeddings/oleObject68.bin" ContentType="application/vnd.openxmlformats-officedocument.oleObject"/>
  <Override PartName="/ppt/embeddings/oleObject8.bin" ContentType="application/vnd.openxmlformats-officedocument.oleObject"/>
  <Override PartName="/ppt/embeddings/oleObject137.bin" ContentType="application/vnd.openxmlformats-officedocument.oleObject"/>
  <Override PartName="/ppt/embeddings/oleObject150.bin" ContentType="application/vnd.openxmlformats-officedocument.oleObject"/>
  <Override PartName="/ppt/embeddings/Microsoft_Equation35.bin" ContentType="application/vnd.openxmlformats-officedocument.oleObject"/>
  <Default Extension="xml" ContentType="application/xml"/>
  <Override PartName="/ppt/slideLayouts/slideLayout11.xml" ContentType="application/vnd.openxmlformats-officedocument.presentationml.slideLayout+xml"/>
  <Override PartName="/ppt/embeddings/oleObject46.bin" ContentType="application/vnd.openxmlformats-officedocument.oleObject"/>
  <Override PartName="/ppt/embeddings/oleObject115.bin" ContentType="application/vnd.openxmlformats-officedocument.oleObject"/>
  <Override PartName="/ppt/embeddings/Microsoft_Equation13.bin" ContentType="application/vnd.openxmlformats-officedocument.oleObject"/>
  <Override PartName="/ppt/embeddings/oleObject109.bin" ContentType="application/vnd.openxmlformats-officedocument.oleObject"/>
  <Override PartName="/ppt/embeddings/oleObject88.bin" ContentType="application/vnd.openxmlformats-officedocument.oleObject"/>
  <Override PartName="/ppt/embeddings/oleObject24.bin" ContentType="application/vnd.openxmlformats-officedocument.oleObject"/>
  <Override PartName="/ppt/slides/slide20.xml" ContentType="application/vnd.openxmlformats-officedocument.presentationml.slide+xml"/>
  <Override PartName="/ppt/embeddings/Microsoft_Equation55.bin" ContentType="application/vnd.openxmlformats-officedocument.oleObject"/>
  <Override PartName="/ppt/embeddings/Microsoft_Equation5.bin" ContentType="application/vnd.openxmlformats-officedocument.oleObject"/>
  <Override PartName="/ppt/embeddings/Microsoft_Equation49.bin" ContentType="application/vnd.openxmlformats-officedocument.oleObject"/>
  <Override PartName="/ppt/embeddings/oleObject66.bin" ContentType="application/vnd.openxmlformats-officedocument.oleObject"/>
  <Override PartName="/ppt/embeddings/oleObject6.bin" ContentType="application/vnd.openxmlformats-officedocument.oleObject"/>
  <Override PartName="/ppt/embeddings/oleObject135.bin" ContentType="application/vnd.openxmlformats-officedocument.oleObject"/>
  <Override PartName="/ppt/embeddings/Microsoft_Equation33.bin" ContentType="application/vnd.openxmlformats-officedocument.oleObject"/>
  <Override PartName="/ppt/embeddings/oleObject129.bin" ContentType="application/vnd.openxmlformats-officedocument.oleObject"/>
  <Override PartName="/ppt/embeddings/oleObject44.bin" ContentType="application/vnd.openxmlformats-officedocument.oleObject"/>
  <Override PartName="/ppt/slides/slide9.xml" ContentType="application/vnd.openxmlformats-officedocument.presentationml.slide+xml"/>
  <Override PartName="/ppt/embeddings/oleObject113.bin" ContentType="application/vnd.openxmlformats-officedocument.oleObject"/>
  <Default Extension="jpeg" ContentType="image/jpeg"/>
  <Override PartName="/ppt/embeddings/Microsoft_Equation11.bin" ContentType="application/vnd.openxmlformats-officedocument.oleObject"/>
  <Override PartName="/ppt/embeddings/oleObject86.bin" ContentType="application/vnd.openxmlformats-officedocument.oleObject"/>
  <Override PartName="/ppt/embeddings/oleObject107.bin" ContentType="application/vnd.openxmlformats-officedocument.oleObject"/>
  <Override PartName="/ppt/embeddings/oleObject22.bin" ContentType="application/vnd.openxmlformats-officedocument.oleObject"/>
  <Override PartName="/ppt/embeddings/Microsoft_Equation3.bin" ContentType="application/vnd.openxmlformats-officedocument.oleObject"/>
  <Override PartName="/ppt/embeddings/Microsoft_Equation53.bin" ContentType="application/vnd.openxmlformats-officedocument.oleObject"/>
  <Override PartName="/ppt/embeddings/oleObject149.bin" ContentType="application/vnd.openxmlformats-officedocument.oleObject"/>
  <Override PartName="/docProps/app.xml" ContentType="application/vnd.openxmlformats-officedocument.extended-properties+xml"/>
  <Override PartName="/ppt/embeddings/Microsoft_Equation47.bin" ContentType="application/vnd.openxmlformats-officedocument.oleObject"/>
  <Override PartName="/ppt/embeddings/oleObject64.bin" ContentType="application/vnd.openxmlformats-officedocument.oleObject"/>
  <Override PartName="/ppt/embeddings/oleObject4.bin" ContentType="application/vnd.openxmlformats-officedocument.oleObject"/>
  <Override PartName="/ppt/embeddings/oleObject133.bin" ContentType="application/vnd.openxmlformats-officedocument.oleObject"/>
  <Override PartName="/ppt/embeddings/oleObject58.bin" ContentType="application/vnd.openxmlformats-officedocument.oleObject"/>
  <Override PartName="/ppt/slideLayouts/slideLayout8.xml" ContentType="application/vnd.openxmlformats-officedocument.presentationml.slideLayout+xml"/>
  <Override PartName="/ppt/embeddings/Microsoft_Equation31.bin" ContentType="application/vnd.openxmlformats-officedocument.oleObject"/>
  <Override PartName="/ppt/embeddings/oleObject127.bin" ContentType="application/vnd.openxmlformats-officedocument.oleObject"/>
  <Override PartName="/ppt/embeddings/Microsoft_Equation25.bin" ContentType="application/vnd.openxmlformats-officedocument.oleObject"/>
  <Override PartName="/ppt/embeddings/oleObject42.bin" ContentType="application/vnd.openxmlformats-officedocument.oleObject"/>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embeddings/oleObject111.bin" ContentType="application/vnd.openxmlformats-officedocument.oleObject"/>
  <Override PartName="/ppt/embeddings/oleObject105.bin" ContentType="application/vnd.openxmlformats-officedocument.oleObject"/>
  <Override PartName="/ppt/embeddings/oleObject84.bin" ContentType="application/vnd.openxmlformats-officedocument.oleObject"/>
  <Override PartName="/ppt/embeddings/oleObject20.bin" ContentType="application/vnd.openxmlformats-officedocument.oleObject"/>
  <Override PartName="/ppt/embeddings/oleObject78.bin" ContentType="application/vnd.openxmlformats-officedocument.oleObject"/>
  <Override PartName="/ppt/embeddings/oleObject153.bin" ContentType="application/vnd.openxmlformats-officedocument.oleObject"/>
  <Override PartName="/ppt/embeddings/Microsoft_Equation51.bin" ContentType="application/vnd.openxmlformats-officedocument.oleObject"/>
  <Override PartName="/ppt/embeddings/Microsoft_Equation1.bin" ContentType="application/vnd.openxmlformats-officedocument.oleObject"/>
  <Override PartName="/ppt/embeddings/oleObject147.bin" ContentType="application/vnd.openxmlformats-officedocument.oleObject"/>
  <Override PartName="/ppt/embeddings/Microsoft_Equation45.bin" ContentType="application/vnd.openxmlformats-officedocument.oleObject"/>
  <Override PartName="/ppt/embeddings/oleObject62.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embeddings/oleObject131.bin" ContentType="application/vnd.openxmlformats-officedocument.oleObject"/>
  <Override PartName="/ppt/slideLayouts/slideLayout6.xml" ContentType="application/vnd.openxmlformats-officedocument.presentationml.slideLayout+xml"/>
  <Override PartName="/ppt/embeddings/oleObject56.bin" ContentType="application/vnd.openxmlformats-officedocument.oleObject"/>
  <Override PartName="/ppt/handoutMasters/handoutMaster1.xml" ContentType="application/vnd.openxmlformats-officedocument.presentationml.handoutMaster+xml"/>
  <Override PartName="/ppt/embeddings/oleObject125.bin" ContentType="application/vnd.openxmlformats-officedocument.oleObject"/>
  <Override PartName="/ppt/embeddings/Microsoft_Equation23.bin" ContentType="application/vnd.openxmlformats-officedocument.oleObject"/>
  <Override PartName="/ppt/embeddings/oleObject40.bin" ContentType="application/vnd.openxmlformats-officedocument.oleObject"/>
  <Override PartName="/ppt/embeddings/oleObject98.bin" ContentType="application/vnd.openxmlformats-officedocument.oleObject"/>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embeddings/oleObject103.bin" ContentType="application/vnd.openxmlformats-officedocument.oleObject"/>
  <Override PartName="/ppt/embeddings/oleObject82.bin" ContentType="application/vnd.openxmlformats-officedocument.oleObject"/>
  <Override PartName="/ppt/embeddings/oleObject76.bin" ContentType="application/vnd.openxmlformats-officedocument.oleObject"/>
  <Override PartName="/ppt/embeddings/oleObject12.bin" ContentType="application/vnd.openxmlformats-officedocument.oleObject"/>
  <Override PartName="/ppt/embeddings/oleObject145.bin" ContentType="application/vnd.openxmlformats-officedocument.oleObject"/>
  <Override PartName="/ppt/embeddings/Microsoft_Equation43.bin" ContentType="application/vnd.openxmlformats-officedocument.oleObject"/>
  <Override PartName="/ppt/embeddings/oleObject60.bin" ContentType="application/vnd.openxmlformats-officedocument.oleObject"/>
  <Override PartName="/ppt/embeddings/oleObject54.bin" ContentType="application/vnd.openxmlformats-officedocument.oleObject"/>
  <Default Extension="pdf" ContentType="application/pdf"/>
  <Override PartName="/ppt/slideLayouts/slideLayout4.xml" ContentType="application/vnd.openxmlformats-officedocument.presentationml.slideLayout+xml"/>
  <Override PartName="/ppt/embeddings/oleObject123.bin" ContentType="application/vnd.openxmlformats-officedocument.oleObject"/>
  <Override PartName="/ppt/embeddings/Microsoft_Equation21.bin" ContentType="application/vnd.openxmlformats-officedocument.oleObject"/>
  <Override PartName="/ppt/embeddings/oleObject96.bin" ContentType="application/vnd.openxmlformats-officedocument.oleObject"/>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embeddings/oleObject80.bin" ContentType="application/vnd.openxmlformats-officedocument.oleObject"/>
  <Override PartName="/ppt/embeddings/oleObject101.bin" ContentType="application/vnd.openxmlformats-officedocument.oleObject"/>
  <Override PartName="/ppt/embeddings/oleObject74.bin" ContentType="application/vnd.openxmlformats-officedocument.oleObject"/>
  <Override PartName="/ppt/embeddings/oleObject10.bin" ContentType="application/vnd.openxmlformats-officedocument.oleObject"/>
  <Override PartName="/ppt/embeddings/oleObject143.bin" ContentType="application/vnd.openxmlformats-officedocument.oleObject"/>
  <Override PartName="/ppt/embeddings/Microsoft_Equation28.bin" ContentType="application/vnd.openxmlformats-officedocument.oleObject"/>
  <Override PartName="/ppt/embeddings/Microsoft_Equation41.bin" ContentType="application/vnd.openxmlformats-officedocument.oleObject"/>
  <Override PartName="/ppt/embeddings/oleObject39.bin" ContentType="application/vnd.openxmlformats-officedocument.oleObject"/>
  <Override PartName="/ppt/embeddings/oleObject52.bin" ContentType="application/vnd.openxmlformats-officedocument.oleObject"/>
  <Override PartName="/ppt/slideLayouts/slideLayout2.xml" ContentType="application/vnd.openxmlformats-officedocument.presentationml.slideLayout+xml"/>
  <Override PartName="/ppt/embeddings/oleObject121.bin" ContentType="application/vnd.openxmlformats-officedocument.oleObject"/>
  <Override PartName="/ppt/embeddings/oleObject94.bin" ContentType="application/vnd.openxmlformats-officedocument.oleObject"/>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embeddings/Microsoft_Equation61.bin" ContentType="application/vnd.openxmlformats-officedocument.oleObject"/>
  <Override PartName="/ppt/embeddings/oleObject72.bin" ContentType="application/vnd.openxmlformats-officedocument.oleObject"/>
  <Override PartName="/ppt/embeddings/oleObject141.bin" ContentType="application/vnd.openxmlformats-officedocument.oleObject"/>
  <Override PartName="/ppt/embeddings/Microsoft_Equation26.bin" ContentType="application/vnd.openxmlformats-officedocument.oleObject"/>
  <Override PartName="/ppt/theme/theme3.xml" ContentType="application/vnd.openxmlformats-officedocument.theme+xml"/>
  <Override PartName="/ppt/embeddings/oleObject50.bin" ContentType="application/vnd.openxmlformats-officedocument.oleObject"/>
  <Override PartName="/ppt/viewProps.xml" ContentType="application/vnd.openxmlformats-officedocument.presentationml.viewProps+xml"/>
  <Override PartName="/ppt/embeddings/oleObject92.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embeddings/oleObject70.bin" ContentType="application/vnd.openxmlformats-officedocument.oleObject"/>
  <Override PartName="/ppt/theme/theme1.xml" ContentType="application/vnd.openxmlformats-officedocument.theme+xml"/>
  <Override PartName="/ppt/embeddings/Microsoft_Equation18.bin" ContentType="application/vnd.openxmlformats-officedocument.oleObject"/>
  <Override PartName="/ppt/embeddings/oleObject29.bin" ContentType="application/vnd.openxmlformats-officedocument.oleObject"/>
  <Override PartName="/ppt/embeddings/oleObject90.bin" ContentType="application/vnd.openxmlformats-officedocument.oleObject"/>
  <Override PartName="/ppt/embeddings/oleObject13.bin" ContentType="application/vnd.openxmlformats-officedocument.oleObject"/>
  <Override PartName="/ppt/embeddings/Microsoft_Equation38.bin" ContentType="application/vnd.openxmlformats-officedocument.oleObject"/>
  <Override PartName="/ppt/slideLayouts/slideLayout14.xml" ContentType="application/vnd.openxmlformats-officedocument.presentationml.slideLayout+xml"/>
  <Override PartName="/ppt/embeddings/oleObject49.bin" ContentType="application/vnd.openxmlformats-officedocument.oleObject"/>
  <Override PartName="/ppt/embeddings/oleObject118.bin" ContentType="application/vnd.openxmlformats-officedocument.oleObject"/>
  <Override PartName="/ppt/embeddings/Microsoft_Equation16.bin" ContentType="application/vnd.openxmlformats-officedocument.oleObject"/>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embeddings/Microsoft_Equation8.bin" ContentType="application/vnd.openxmlformats-officedocument.oleObject"/>
  <Override PartName="/ppt/embeddings/Microsoft_Equation58.bin" ContentType="application/vnd.openxmlformats-officedocument.oleObject"/>
  <Override PartName="/ppt/embeddings/oleObject69.bin" ContentType="application/vnd.openxmlformats-officedocument.oleObject"/>
  <Override PartName="/ppt/embeddings/oleObject9.bin" ContentType="application/vnd.openxmlformats-officedocument.oleObject"/>
  <Override PartName="/ppt/embeddings/oleObject138.bin" ContentType="application/vnd.openxmlformats-officedocument.oleObject"/>
  <Override PartName="/ppt/embeddings/oleObject151.bin" ContentType="application/vnd.openxmlformats-officedocument.oleObject"/>
  <Override PartName="/ppt/embeddings/Microsoft_Equation36.bin" ContentType="application/vnd.openxmlformats-officedocument.oleObject"/>
  <Override PartName="/ppt/slideLayouts/slideLayout12.xml" ContentType="application/vnd.openxmlformats-officedocument.presentationml.slideLayout+xml"/>
  <Override PartName="/ppt/embeddings/oleObject47.bin" ContentType="application/vnd.openxmlformats-officedocument.oleObject"/>
  <Override PartName="/ppt/embeddings/oleObject116.bin" ContentType="application/vnd.openxmlformats-officedocument.oleObject"/>
  <Override PartName="/ppt/embeddings/Microsoft_Equation14.bin" ContentType="application/vnd.openxmlformats-officedocument.oleObject"/>
  <Override PartName="/ppt/embeddings/oleObject89.bin" ContentType="application/vnd.openxmlformats-officedocument.oleObject"/>
  <Override PartName="/ppt/embeddings/oleObject25.bin" ContentType="application/vnd.openxmlformats-officedocument.oleObject"/>
  <Override PartName="/ppt/slides/slide21.xml" ContentType="application/vnd.openxmlformats-officedocument.presentationml.slide+xml"/>
  <Override PartName="/ppt/embeddings/Microsoft_Equation56.bin" ContentType="application/vnd.openxmlformats-officedocument.oleObject"/>
  <Override PartName="/ppt/embeddings/Microsoft_Equation6.bin" ContentType="application/vnd.openxmlformats-officedocument.oleObject"/>
  <Override PartName="/ppt/notesMasters/notesMaster1.xml" ContentType="application/vnd.openxmlformats-officedocument.presentationml.notesMaster+xml"/>
  <Override PartName="/ppt/embeddings/oleObject67.bin" ContentType="application/vnd.openxmlformats-officedocument.oleObject"/>
  <Override PartName="/ppt/embeddings/oleObject7.bin" ContentType="application/vnd.openxmlformats-officedocument.oleObject"/>
  <Override PartName="/ppt/embeddings/oleObject136.bin" ContentType="application/vnd.openxmlformats-officedocument.oleObject"/>
  <Override PartName="/ppt/embeddings/Microsoft_Equation34.bin" ContentType="application/vnd.openxmlformats-officedocument.oleObject"/>
  <Override PartName="/ppt/slideLayouts/slideLayout10.xml" ContentType="application/vnd.openxmlformats-officedocument.presentationml.slideLayout+xml"/>
  <Override PartName="/ppt/embeddings/oleObject45.bin" ContentType="application/vnd.openxmlformats-officedocument.oleObject"/>
  <Override PartName="/ppt/presentation.xml" ContentType="application/vnd.openxmlformats-officedocument.presentationml.presentation.main+xml"/>
  <Override PartName="/ppt/embeddings/oleObject114.bin" ContentType="application/vnd.openxmlformats-officedocument.oleObject"/>
  <Override PartName="/ppt/embeddings/Microsoft_Equation12.bin" ContentType="application/vnd.openxmlformats-officedocument.oleObject"/>
  <Override PartName="/ppt/embeddings/oleObject87.bin" ContentType="application/vnd.openxmlformats-officedocument.oleObject"/>
  <Override PartName="/ppt/embeddings/oleObject108.bin" ContentType="application/vnd.openxmlformats-officedocument.oleObject"/>
  <Override PartName="/ppt/embeddings/oleObject23.bin" ContentType="application/vnd.openxmlformats-officedocument.oleObject"/>
  <Override PartName="/ppt/embeddings/Microsoft_Equation54.bin" ContentType="application/vnd.openxmlformats-officedocument.oleObject"/>
  <Override PartName="/ppt/embeddings/Microsoft_Equation4.bin" ContentType="application/vnd.openxmlformats-officedocument.oleObject"/>
  <Override PartName="/ppt/embeddings/Microsoft_Equation48.bin" ContentType="application/vnd.openxmlformats-officedocument.oleObject"/>
  <Override PartName="/ppt/embeddings/oleObject65.bin" ContentType="application/vnd.openxmlformats-officedocument.oleObject"/>
  <Override PartName="/ppt/embeddings/oleObject5.bin" ContentType="application/vnd.openxmlformats-officedocument.oleObject"/>
  <Override PartName="/ppt/embeddings/oleObject134.bin" ContentType="application/vnd.openxmlformats-officedocument.oleObject"/>
  <Override PartName="/ppt/embeddings/oleObject59.bin" ContentType="application/vnd.openxmlformats-officedocument.oleObject"/>
  <Override PartName="/ppt/slideLayouts/slideLayout9.xml" ContentType="application/vnd.openxmlformats-officedocument.presentationml.slideLayout+xml"/>
  <Override PartName="/ppt/embeddings/Microsoft_Equation32.bin" ContentType="application/vnd.openxmlformats-officedocument.oleObject"/>
  <Override PartName="/ppt/embeddings/oleObject128.bin" ContentType="application/vnd.openxmlformats-officedocument.oleObject"/>
  <Override PartName="/ppt/embeddings/oleObject43.bin" ContentType="application/vnd.openxmlformats-officedocument.oleObject"/>
  <Override PartName="/ppt/embeddings/oleObject112.bin" ContentType="application/vnd.openxmlformats-officedocument.oleObject"/>
  <Override PartName="/ppt/embeddings/oleObject37.bin" ContentType="application/vnd.openxmlformats-officedocument.oleObject"/>
  <Override PartName="/ppt/slides/slide8.xml" ContentType="application/vnd.openxmlformats-officedocument.presentationml.slide+xml"/>
  <Override PartName="/ppt/embeddings/Microsoft_Equation10.bin" ContentType="application/vnd.openxmlformats-officedocument.oleObject"/>
  <Override PartName="/ppt/embeddings/oleObject85.bin" ContentType="application/vnd.openxmlformats-officedocument.oleObject"/>
  <Override PartName="/ppt/embeddings/oleObject106.bin" ContentType="application/vnd.openxmlformats-officedocument.oleObject"/>
  <Override PartName="/ppt/embeddings/oleObject21.bin" ContentType="application/vnd.openxmlformats-officedocument.oleObject"/>
  <Override PartName="/ppt/embeddings/oleObject79.bin" ContentType="application/vnd.openxmlformats-officedocument.oleObject"/>
  <Override PartName="/ppt/embeddings/Microsoft_Equation52.bin" ContentType="application/vnd.openxmlformats-officedocument.oleObject"/>
  <Override PartName="/ppt/embeddings/Microsoft_Equation2.bin" ContentType="application/vnd.openxmlformats-officedocument.oleObject"/>
  <Override PartName="/ppt/embeddings/oleObject148.bin" ContentType="application/vnd.openxmlformats-officedocument.oleObject"/>
  <Override PartName="/ppt/embeddings/Microsoft_Equation46.bin" ContentType="application/vnd.openxmlformats-officedocument.oleObject"/>
  <Override PartName="/ppt/embeddings/oleObject63.bin" ContentType="application/vnd.openxmlformats-officedocument.oleObject"/>
  <Override PartName="/ppt/embeddings/oleObject3.bin" ContentType="application/vnd.openxmlformats-officedocument.oleObject"/>
  <Override PartName="/ppt/embeddings/oleObject132.bin" ContentType="application/vnd.openxmlformats-officedocument.oleObject"/>
  <Override PartName="/ppt/embeddings/oleObject57.bin" ContentType="application/vnd.openxmlformats-officedocument.oleObject"/>
  <Override PartName="/ppt/slideLayouts/slideLayout7.xml" ContentType="application/vnd.openxmlformats-officedocument.presentationml.slideLayout+xml"/>
  <Override PartName="/ppt/embeddings/Microsoft_Equation30.bin" ContentType="application/vnd.openxmlformats-officedocument.oleObject"/>
  <Override PartName="/ppt/embeddings/oleObject126.bin" ContentType="application/vnd.openxmlformats-officedocument.oleObject"/>
  <Override PartName="/ppt/embeddings/Microsoft_Equation24.bin" ContentType="application/vnd.openxmlformats-officedocument.oleObject"/>
  <Override PartName="/ppt/embeddings/oleObject41.bin" ContentType="application/vnd.openxmlformats-officedocument.oleObject"/>
  <Override PartName="/ppt/embeddings/oleObject99.bin" ContentType="application/vnd.openxmlformats-officedocument.oleObject"/>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embeddings/oleObject110.bin" ContentType="application/vnd.openxmlformats-officedocument.oleObject"/>
  <Override PartName="/ppt/embeddings/oleObject104.bin" ContentType="application/vnd.openxmlformats-officedocument.oleObject"/>
  <Override PartName="/ppt/embeddings/oleObject83.bin" ContentType="application/vnd.openxmlformats-officedocument.oleObject"/>
  <Default Extension="vml" ContentType="application/vnd.openxmlformats-officedocument.vmlDrawing"/>
  <Override PartName="/ppt/embeddings/oleObject77.bin" ContentType="application/vnd.openxmlformats-officedocument.oleObject"/>
  <Override PartName="/ppt/embeddings/oleObject152.bin" ContentType="application/vnd.openxmlformats-officedocument.oleObject"/>
  <Override PartName="/ppt/embeddings/Microsoft_Equation50.bin" ContentType="application/vnd.openxmlformats-officedocument.oleObject"/>
  <Override PartName="/ppt/embeddings/oleObject146.bin" ContentType="application/vnd.openxmlformats-officedocument.oleObject"/>
  <Override PartName="/ppt/embeddings/Microsoft_Equation44.bin" ContentType="application/vnd.openxmlformats-officedocument.oleObject"/>
  <Override PartName="/ppt/embeddings/oleObject61.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embeddings/oleObject130.bin" ContentType="application/vnd.openxmlformats-officedocument.oleObject"/>
  <Override PartName="/ppt/slideLayouts/slideLayout5.xml" ContentType="application/vnd.openxmlformats-officedocument.presentationml.slideLayout+xml"/>
  <Override PartName="/ppt/embeddings/oleObject55.bin" ContentType="application/vnd.openxmlformats-officedocument.oleObject"/>
  <Override PartName="/ppt/embeddings/oleObject124.bin" ContentType="application/vnd.openxmlformats-officedocument.oleObject"/>
  <Override PartName="/ppt/embeddings/Microsoft_Equation22.bin" ContentType="application/vnd.openxmlformats-officedocument.oleObject"/>
  <Default Extension="bin" ContentType="application/vnd.openxmlformats-officedocument.presentationml.printerSettings"/>
  <Override PartName="/ppt/embeddings/oleObject97.bin" ContentType="application/vnd.openxmlformats-officedocument.oleObject"/>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embeddings/oleObject81.bin" ContentType="application/vnd.openxmlformats-officedocument.oleObject"/>
  <Override PartName="/ppt/embeddings/oleObject102.bin" ContentType="application/vnd.openxmlformats-officedocument.oleObject"/>
  <Override PartName="/ppt/embeddings/oleObject75.bin" ContentType="application/vnd.openxmlformats-officedocument.oleObject"/>
  <Override PartName="/ppt/embeddings/oleObject11.bin" ContentType="application/vnd.openxmlformats-officedocument.oleObject"/>
  <Override PartName="/ppt/embeddings/oleObject144.bin" ContentType="application/vnd.openxmlformats-officedocument.oleObject"/>
  <Override PartName="/ppt/embeddings/Microsoft_Equation29.bin" ContentType="application/vnd.openxmlformats-officedocument.oleObject"/>
  <Override PartName="/ppt/embeddings/Microsoft_Equation42.bin" ContentType="application/vnd.openxmlformats-officedocument.oleObject"/>
  <Override PartName="/ppt/embeddings/oleObject53.bin" ContentType="application/vnd.openxmlformats-officedocument.oleObject"/>
  <Override PartName="/ppt/slideLayouts/slideLayout3.xml" ContentType="application/vnd.openxmlformats-officedocument.presentationml.slideLayout+xml"/>
  <Override PartName="/ppt/embeddings/oleObject122.bin" ContentType="application/vnd.openxmlformats-officedocument.oleObject"/>
  <Override PartName="/ppt/embeddings/Microsoft_Equation20.bin" ContentType="application/vnd.openxmlformats-officedocument.oleObject"/>
  <Override PartName="/ppt/embeddings/oleObject95.bin" ContentType="application/vnd.openxmlformats-officedocument.oleObject"/>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embeddings/oleObject100.bin" ContentType="application/vnd.openxmlformats-officedocument.oleObject"/>
  <Override PartName="/ppt/embeddings/oleObject73.bin" ContentType="application/vnd.openxmlformats-officedocument.oleObject"/>
  <Override PartName="/ppt/embeddings/oleObject142.bin" ContentType="application/vnd.openxmlformats-officedocument.oleObject"/>
  <Override PartName="/ppt/embeddings/Microsoft_Equation27.bin" ContentType="application/vnd.openxmlformats-officedocument.oleObject"/>
  <Override PartName="/ppt/embeddings/Microsoft_Equation40.bin" ContentType="application/vnd.openxmlformats-officedocument.oleObject"/>
  <Override PartName="/ppt/embeddings/oleObject38.bin" ContentType="application/vnd.openxmlformats-officedocument.oleObject"/>
  <Override PartName="/ppt/slideLayouts/slideLayout1.xml" ContentType="application/vnd.openxmlformats-officedocument.presentationml.slideLayout+xml"/>
  <Override PartName="/ppt/embeddings/oleObject51.bin" ContentType="application/vnd.openxmlformats-officedocument.oleObject"/>
  <Override PartName="/ppt/embeddings/oleObject120.bin" ContentType="application/vnd.openxmlformats-officedocument.oleObject"/>
  <Override PartName="/ppt/embeddings/oleObject93.bin" ContentType="application/vnd.openxmlformats-officedocument.oleObject"/>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Override PartName="/ppt/embeddings/Microsoft_Equation60.bin" ContentType="application/vnd.openxmlformats-officedocument.oleObject"/>
  <Override PartName="/ppt/embeddings/oleObject71.bin" ContentType="application/vnd.openxmlformats-officedocument.oleObject"/>
  <Default Extension="rels" ContentType="application/vnd.openxmlformats-package.relationships+xml"/>
  <Override PartName="/ppt/embeddings/oleObject140.bin" ContentType="application/vnd.openxmlformats-officedocument.oleObject"/>
  <Override PartName="/ppt/theme/theme2.xml" ContentType="application/vnd.openxmlformats-officedocument.theme+xml"/>
  <Override PartName="/ppt/embeddings/Microsoft_Equation19.bin" ContentType="application/vnd.openxmlformats-officedocument.oleObject"/>
  <Override PartName="/ppt/embeddings/oleObject91.bin" ContentType="application/vnd.openxmlformats-officedocument.oleObject"/>
  <Override PartName="/ppt/embeddings/oleObject14.bin" ContentType="application/vnd.openxmlformats-officedocument.oleObject"/>
  <Override PartName="/ppt/slides/slide10.xml" ContentType="application/vnd.openxmlformats-officedocument.presentationml.slide+xml"/>
  <Override PartName="/ppt/embeddings/Microsoft_Equation39.bin" ContentType="application/vnd.openxmlformats-officedocument.oleObject"/>
  <Override PartName="/ppt/presProps.xml" ContentType="application/vnd.openxmlformats-officedocument.presentationml.presProps+xml"/>
  <Override PartName="/ppt/embeddings/oleObject119.bin" ContentType="application/vnd.openxmlformats-officedocument.oleObject"/>
  <Override PartName="/ppt/embeddings/Microsoft_Equation17.bin" ContentType="application/vnd.openxmlformats-officedocument.oleObject"/>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handoutMasterIdLst>
    <p:handoutMasterId r:id="rId27"/>
  </p:handoutMasterIdLst>
  <p:sldIdLst>
    <p:sldId id="256" r:id="rId2"/>
    <p:sldId id="728" r:id="rId3"/>
    <p:sldId id="729" r:id="rId4"/>
    <p:sldId id="644" r:id="rId5"/>
    <p:sldId id="646" r:id="rId6"/>
    <p:sldId id="647" r:id="rId7"/>
    <p:sldId id="648" r:id="rId8"/>
    <p:sldId id="649" r:id="rId9"/>
    <p:sldId id="650" r:id="rId10"/>
    <p:sldId id="651" r:id="rId11"/>
    <p:sldId id="652" r:id="rId12"/>
    <p:sldId id="653" r:id="rId13"/>
    <p:sldId id="654" r:id="rId14"/>
    <p:sldId id="655" r:id="rId15"/>
    <p:sldId id="656" r:id="rId16"/>
    <p:sldId id="657" r:id="rId17"/>
    <p:sldId id="658" r:id="rId18"/>
    <p:sldId id="659" r:id="rId19"/>
    <p:sldId id="660" r:id="rId20"/>
    <p:sldId id="661" r:id="rId21"/>
    <p:sldId id="662" r:id="rId22"/>
    <p:sldId id="663" r:id="rId23"/>
    <p:sldId id="664" r:id="rId24"/>
    <p:sldId id="665"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98" autoAdjust="0"/>
    <p:restoredTop sz="94728" autoAdjust="0"/>
  </p:normalViewPr>
  <p:slideViewPr>
    <p:cSldViewPr>
      <p:cViewPr varScale="1">
        <p:scale>
          <a:sx n="103" d="100"/>
          <a:sy n="103" d="100"/>
        </p:scale>
        <p:origin x="-1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1" Type="http://schemas.openxmlformats.org/officeDocument/2006/relationships/image" Target="../media/image32.wmf"/><Relationship Id="rId2" Type="http://schemas.openxmlformats.org/officeDocument/2006/relationships/image" Target="../media/image3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1.wmf"/><Relationship Id="rId4" Type="http://schemas.openxmlformats.org/officeDocument/2006/relationships/image" Target="../media/image132.pict"/><Relationship Id="rId5" Type="http://schemas.openxmlformats.org/officeDocument/2006/relationships/image" Target="../media/image133.pict"/><Relationship Id="rId6" Type="http://schemas.openxmlformats.org/officeDocument/2006/relationships/image" Target="../media/image134.pict"/><Relationship Id="rId7" Type="http://schemas.openxmlformats.org/officeDocument/2006/relationships/image" Target="../media/image135.pict"/><Relationship Id="rId8" Type="http://schemas.openxmlformats.org/officeDocument/2006/relationships/image" Target="../media/image136.pict"/><Relationship Id="rId9" Type="http://schemas.openxmlformats.org/officeDocument/2006/relationships/image" Target="../media/image137.wmf"/><Relationship Id="rId10" Type="http://schemas.openxmlformats.org/officeDocument/2006/relationships/image" Target="../media/image138.pict"/><Relationship Id="rId1" Type="http://schemas.openxmlformats.org/officeDocument/2006/relationships/image" Target="../media/image129.wmf"/><Relationship Id="rId2" Type="http://schemas.openxmlformats.org/officeDocument/2006/relationships/image" Target="../media/image130.wmf"/></Relationships>
</file>

<file path=ppt/drawings/_rels/vmlDrawing11.vml.rels><?xml version="1.0" encoding="UTF-8" standalone="yes"?>
<Relationships xmlns="http://schemas.openxmlformats.org/package/2006/relationships"><Relationship Id="rId11" Type="http://schemas.openxmlformats.org/officeDocument/2006/relationships/image" Target="../media/image149.pict"/><Relationship Id="rId12" Type="http://schemas.openxmlformats.org/officeDocument/2006/relationships/image" Target="../media/image150.pict"/><Relationship Id="rId13" Type="http://schemas.openxmlformats.org/officeDocument/2006/relationships/image" Target="../media/image151.pict"/><Relationship Id="rId1" Type="http://schemas.openxmlformats.org/officeDocument/2006/relationships/image" Target="../media/image139.pict"/><Relationship Id="rId2" Type="http://schemas.openxmlformats.org/officeDocument/2006/relationships/image" Target="../media/image140.pict"/><Relationship Id="rId3" Type="http://schemas.openxmlformats.org/officeDocument/2006/relationships/image" Target="../media/image141.pict"/><Relationship Id="rId4" Type="http://schemas.openxmlformats.org/officeDocument/2006/relationships/image" Target="../media/image142.pict"/><Relationship Id="rId5" Type="http://schemas.openxmlformats.org/officeDocument/2006/relationships/image" Target="../media/image143.pict"/><Relationship Id="rId6" Type="http://schemas.openxmlformats.org/officeDocument/2006/relationships/image" Target="../media/image144.pict"/><Relationship Id="rId7" Type="http://schemas.openxmlformats.org/officeDocument/2006/relationships/image" Target="../media/image145.pict"/><Relationship Id="rId8" Type="http://schemas.openxmlformats.org/officeDocument/2006/relationships/image" Target="../media/image146.pict"/><Relationship Id="rId9" Type="http://schemas.openxmlformats.org/officeDocument/2006/relationships/image" Target="../media/image147.pict"/><Relationship Id="rId10" Type="http://schemas.openxmlformats.org/officeDocument/2006/relationships/image" Target="../media/image148.pict"/></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160.pict"/><Relationship Id="rId20" Type="http://schemas.openxmlformats.org/officeDocument/2006/relationships/image" Target="../media/image171.pict"/><Relationship Id="rId10" Type="http://schemas.openxmlformats.org/officeDocument/2006/relationships/image" Target="../media/image161.pict"/><Relationship Id="rId11" Type="http://schemas.openxmlformats.org/officeDocument/2006/relationships/image" Target="../media/image162.pict"/><Relationship Id="rId12" Type="http://schemas.openxmlformats.org/officeDocument/2006/relationships/image" Target="../media/image163.pict"/><Relationship Id="rId13" Type="http://schemas.openxmlformats.org/officeDocument/2006/relationships/image" Target="../media/image164.pict"/><Relationship Id="rId14" Type="http://schemas.openxmlformats.org/officeDocument/2006/relationships/image" Target="../media/image165.pict"/><Relationship Id="rId15" Type="http://schemas.openxmlformats.org/officeDocument/2006/relationships/image" Target="../media/image166.pict"/><Relationship Id="rId16" Type="http://schemas.openxmlformats.org/officeDocument/2006/relationships/image" Target="../media/image167.pict"/><Relationship Id="rId17" Type="http://schemas.openxmlformats.org/officeDocument/2006/relationships/image" Target="../media/image168.pict"/><Relationship Id="rId18" Type="http://schemas.openxmlformats.org/officeDocument/2006/relationships/image" Target="../media/image169.pict"/><Relationship Id="rId19" Type="http://schemas.openxmlformats.org/officeDocument/2006/relationships/image" Target="../media/image170.pict"/><Relationship Id="rId1" Type="http://schemas.openxmlformats.org/officeDocument/2006/relationships/image" Target="../media/image152.pict"/><Relationship Id="rId2" Type="http://schemas.openxmlformats.org/officeDocument/2006/relationships/image" Target="../media/image153.pict"/><Relationship Id="rId3" Type="http://schemas.openxmlformats.org/officeDocument/2006/relationships/image" Target="../media/image154.wmf"/><Relationship Id="rId4" Type="http://schemas.openxmlformats.org/officeDocument/2006/relationships/image" Target="../media/image155.pict"/><Relationship Id="rId5" Type="http://schemas.openxmlformats.org/officeDocument/2006/relationships/image" Target="../media/image156.pict"/><Relationship Id="rId6" Type="http://schemas.openxmlformats.org/officeDocument/2006/relationships/image" Target="../media/image157.pict"/><Relationship Id="rId7" Type="http://schemas.openxmlformats.org/officeDocument/2006/relationships/image" Target="../media/image158.pict"/><Relationship Id="rId8" Type="http://schemas.openxmlformats.org/officeDocument/2006/relationships/image" Target="../media/image159.pict"/></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74.pict"/><Relationship Id="rId4" Type="http://schemas.openxmlformats.org/officeDocument/2006/relationships/image" Target="../media/image175.wmf"/><Relationship Id="rId5" Type="http://schemas.openxmlformats.org/officeDocument/2006/relationships/image" Target="../media/image176.pict"/><Relationship Id="rId6" Type="http://schemas.openxmlformats.org/officeDocument/2006/relationships/image" Target="../media/image177.wmf"/><Relationship Id="rId1" Type="http://schemas.openxmlformats.org/officeDocument/2006/relationships/image" Target="../media/image172.pict"/><Relationship Id="rId2" Type="http://schemas.openxmlformats.org/officeDocument/2006/relationships/image" Target="../media/image173.pict"/></Relationships>
</file>

<file path=ppt/drawings/_rels/vmlDrawing14.vml.rels><?xml version="1.0" encoding="UTF-8" standalone="yes"?>
<Relationships xmlns="http://schemas.openxmlformats.org/package/2006/relationships"><Relationship Id="rId9" Type="http://schemas.openxmlformats.org/officeDocument/2006/relationships/image" Target="../media/image186.wmf"/><Relationship Id="rId20" Type="http://schemas.openxmlformats.org/officeDocument/2006/relationships/image" Target="../media/image197.wmf"/><Relationship Id="rId10" Type="http://schemas.openxmlformats.org/officeDocument/2006/relationships/image" Target="../media/image187.wmf"/><Relationship Id="rId11" Type="http://schemas.openxmlformats.org/officeDocument/2006/relationships/image" Target="../media/image188.wmf"/><Relationship Id="rId12" Type="http://schemas.openxmlformats.org/officeDocument/2006/relationships/image" Target="../media/image189.wmf"/><Relationship Id="rId13" Type="http://schemas.openxmlformats.org/officeDocument/2006/relationships/image" Target="../media/image190.wmf"/><Relationship Id="rId14" Type="http://schemas.openxmlformats.org/officeDocument/2006/relationships/image" Target="../media/image191.wmf"/><Relationship Id="rId15" Type="http://schemas.openxmlformats.org/officeDocument/2006/relationships/image" Target="../media/image192.pict"/><Relationship Id="rId16" Type="http://schemas.openxmlformats.org/officeDocument/2006/relationships/image" Target="../media/image193.wmf"/><Relationship Id="rId17" Type="http://schemas.openxmlformats.org/officeDocument/2006/relationships/image" Target="../media/image194.wmf"/><Relationship Id="rId18" Type="http://schemas.openxmlformats.org/officeDocument/2006/relationships/image" Target="../media/image195.wmf"/><Relationship Id="rId19" Type="http://schemas.openxmlformats.org/officeDocument/2006/relationships/image" Target="../media/image196.wmf"/><Relationship Id="rId1" Type="http://schemas.openxmlformats.org/officeDocument/2006/relationships/image" Target="../media/image178.wmf"/><Relationship Id="rId2" Type="http://schemas.openxmlformats.org/officeDocument/2006/relationships/image" Target="../media/image179.wmf"/><Relationship Id="rId3" Type="http://schemas.openxmlformats.org/officeDocument/2006/relationships/image" Target="../media/image180.wmf"/><Relationship Id="rId4" Type="http://schemas.openxmlformats.org/officeDocument/2006/relationships/image" Target="../media/image181.pict"/><Relationship Id="rId5" Type="http://schemas.openxmlformats.org/officeDocument/2006/relationships/image" Target="../media/image182.pict"/><Relationship Id="rId6" Type="http://schemas.openxmlformats.org/officeDocument/2006/relationships/image" Target="../media/image183.wmf"/><Relationship Id="rId7" Type="http://schemas.openxmlformats.org/officeDocument/2006/relationships/image" Target="../media/image184.pict"/><Relationship Id="rId8" Type="http://schemas.openxmlformats.org/officeDocument/2006/relationships/image" Target="../media/image18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00.pict"/><Relationship Id="rId4" Type="http://schemas.openxmlformats.org/officeDocument/2006/relationships/image" Target="../media/image201.pict"/><Relationship Id="rId5" Type="http://schemas.openxmlformats.org/officeDocument/2006/relationships/image" Target="../media/image202.pict"/><Relationship Id="rId6" Type="http://schemas.openxmlformats.org/officeDocument/2006/relationships/image" Target="../media/image203.pict"/><Relationship Id="rId7" Type="http://schemas.openxmlformats.org/officeDocument/2006/relationships/image" Target="../media/image204.pict"/><Relationship Id="rId8" Type="http://schemas.openxmlformats.org/officeDocument/2006/relationships/image" Target="../media/image205.pict"/><Relationship Id="rId1" Type="http://schemas.openxmlformats.org/officeDocument/2006/relationships/image" Target="../media/image198.pict"/><Relationship Id="rId2" Type="http://schemas.openxmlformats.org/officeDocument/2006/relationships/image" Target="../media/image199.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214.pict"/><Relationship Id="rId12" Type="http://schemas.openxmlformats.org/officeDocument/2006/relationships/image" Target="../media/image215.pict"/><Relationship Id="rId13" Type="http://schemas.openxmlformats.org/officeDocument/2006/relationships/image" Target="../media/image216.pict"/><Relationship Id="rId14" Type="http://schemas.openxmlformats.org/officeDocument/2006/relationships/image" Target="../media/image217.pict"/><Relationship Id="rId15" Type="http://schemas.openxmlformats.org/officeDocument/2006/relationships/image" Target="../media/image218.pict"/><Relationship Id="rId16" Type="http://schemas.openxmlformats.org/officeDocument/2006/relationships/image" Target="../media/image219.pict"/><Relationship Id="rId17" Type="http://schemas.openxmlformats.org/officeDocument/2006/relationships/image" Target="../media/image220.pict"/><Relationship Id="rId1" Type="http://schemas.openxmlformats.org/officeDocument/2006/relationships/image" Target="../media/image206.pict"/><Relationship Id="rId2" Type="http://schemas.openxmlformats.org/officeDocument/2006/relationships/image" Target="../media/image207.pict"/><Relationship Id="rId3" Type="http://schemas.openxmlformats.org/officeDocument/2006/relationships/image" Target="../media/image178.wmf"/><Relationship Id="rId4" Type="http://schemas.openxmlformats.org/officeDocument/2006/relationships/image" Target="../media/image202.pict"/><Relationship Id="rId5" Type="http://schemas.openxmlformats.org/officeDocument/2006/relationships/image" Target="../media/image208.pict"/><Relationship Id="rId6" Type="http://schemas.openxmlformats.org/officeDocument/2006/relationships/image" Target="../media/image209.pict"/><Relationship Id="rId7" Type="http://schemas.openxmlformats.org/officeDocument/2006/relationships/image" Target="../media/image210.pict"/><Relationship Id="rId8" Type="http://schemas.openxmlformats.org/officeDocument/2006/relationships/image" Target="../media/image211.pict"/><Relationship Id="rId9" Type="http://schemas.openxmlformats.org/officeDocument/2006/relationships/image" Target="../media/image212.pict"/><Relationship Id="rId10" Type="http://schemas.openxmlformats.org/officeDocument/2006/relationships/image" Target="../media/image213.pict"/></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22.pict"/><Relationship Id="rId4" Type="http://schemas.openxmlformats.org/officeDocument/2006/relationships/image" Target="../media/image223.pict"/><Relationship Id="rId5" Type="http://schemas.openxmlformats.org/officeDocument/2006/relationships/image" Target="../media/image224.wmf"/><Relationship Id="rId6" Type="http://schemas.openxmlformats.org/officeDocument/2006/relationships/image" Target="../media/image225.pict"/><Relationship Id="rId7" Type="http://schemas.openxmlformats.org/officeDocument/2006/relationships/image" Target="../media/image226.pict"/><Relationship Id="rId8" Type="http://schemas.openxmlformats.org/officeDocument/2006/relationships/image" Target="../media/image227.pict"/><Relationship Id="rId9" Type="http://schemas.openxmlformats.org/officeDocument/2006/relationships/image" Target="../media/image228.pict"/><Relationship Id="rId10" Type="http://schemas.openxmlformats.org/officeDocument/2006/relationships/image" Target="../media/image229.wmf"/><Relationship Id="rId11" Type="http://schemas.openxmlformats.org/officeDocument/2006/relationships/image" Target="../media/image230.pict"/><Relationship Id="rId1" Type="http://schemas.openxmlformats.org/officeDocument/2006/relationships/image" Target="../media/image221.pict"/><Relationship Id="rId2" Type="http://schemas.openxmlformats.org/officeDocument/2006/relationships/image" Target="../media/image202.pict"/></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33.pict"/><Relationship Id="rId4" Type="http://schemas.openxmlformats.org/officeDocument/2006/relationships/image" Target="../media/image234.pict"/><Relationship Id="rId5" Type="http://schemas.openxmlformats.org/officeDocument/2006/relationships/image" Target="../media/image235.pict"/><Relationship Id="rId6" Type="http://schemas.openxmlformats.org/officeDocument/2006/relationships/image" Target="../media/image210.pict"/><Relationship Id="rId7" Type="http://schemas.openxmlformats.org/officeDocument/2006/relationships/image" Target="../media/image211.pict"/><Relationship Id="rId8" Type="http://schemas.openxmlformats.org/officeDocument/2006/relationships/image" Target="../media/image212.pict"/><Relationship Id="rId9" Type="http://schemas.openxmlformats.org/officeDocument/2006/relationships/image" Target="../media/image213.pict"/><Relationship Id="rId10" Type="http://schemas.openxmlformats.org/officeDocument/2006/relationships/image" Target="../media/image236.pict"/><Relationship Id="rId11" Type="http://schemas.openxmlformats.org/officeDocument/2006/relationships/image" Target="../media/image237.pict"/><Relationship Id="rId1" Type="http://schemas.openxmlformats.org/officeDocument/2006/relationships/image" Target="../media/image231.wmf"/><Relationship Id="rId2" Type="http://schemas.openxmlformats.org/officeDocument/2006/relationships/image" Target="../media/image232.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47.wmf"/><Relationship Id="rId12" Type="http://schemas.openxmlformats.org/officeDocument/2006/relationships/image" Target="../media/image48.wmf"/><Relationship Id="rId13" Type="http://schemas.openxmlformats.org/officeDocument/2006/relationships/image" Target="../media/image49.wmf"/><Relationship Id="rId14" Type="http://schemas.openxmlformats.org/officeDocument/2006/relationships/image" Target="../media/image50.wmf"/><Relationship Id="rId15" Type="http://schemas.openxmlformats.org/officeDocument/2006/relationships/image" Target="../media/image51.wmf"/><Relationship Id="rId16" Type="http://schemas.openxmlformats.org/officeDocument/2006/relationships/image" Target="../media/image52.wmf"/><Relationship Id="rId1" Type="http://schemas.openxmlformats.org/officeDocument/2006/relationships/image" Target="../media/image38.wmf"/><Relationship Id="rId2" Type="http://schemas.openxmlformats.org/officeDocument/2006/relationships/image" Target="../media/image39.wmf"/><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wmf"/><Relationship Id="rId8" Type="http://schemas.openxmlformats.org/officeDocument/2006/relationships/image" Target="../media/image45.wmf"/><Relationship Id="rId9" Type="http://schemas.openxmlformats.org/officeDocument/2006/relationships/image" Target="../media/image32.wmf"/><Relationship Id="rId10"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wmf"/><Relationship Id="rId6" Type="http://schemas.openxmlformats.org/officeDocument/2006/relationships/image" Target="../media/image58.wmf"/><Relationship Id="rId1" Type="http://schemas.openxmlformats.org/officeDocument/2006/relationships/image" Target="../media/image53.wmf"/><Relationship Id="rId2"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71.pict"/><Relationship Id="rId12" Type="http://schemas.openxmlformats.org/officeDocument/2006/relationships/image" Target="../media/image72.pict"/><Relationship Id="rId13" Type="http://schemas.openxmlformats.org/officeDocument/2006/relationships/image" Target="../media/image73.pict"/><Relationship Id="rId14" Type="http://schemas.openxmlformats.org/officeDocument/2006/relationships/image" Target="../media/image74.pict"/><Relationship Id="rId15" Type="http://schemas.openxmlformats.org/officeDocument/2006/relationships/image" Target="../media/image75.wmf"/><Relationship Id="rId1" Type="http://schemas.openxmlformats.org/officeDocument/2006/relationships/image" Target="../media/image61.wmf"/><Relationship Id="rId2" Type="http://schemas.openxmlformats.org/officeDocument/2006/relationships/image" Target="../media/image62.wmf"/><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 Id="rId9" Type="http://schemas.openxmlformats.org/officeDocument/2006/relationships/image" Target="../media/image69.pict"/><Relationship Id="rId10" Type="http://schemas.openxmlformats.org/officeDocument/2006/relationships/image" Target="../media/image70.pict"/></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87.wmf"/><Relationship Id="rId12" Type="http://schemas.openxmlformats.org/officeDocument/2006/relationships/image" Target="../media/image88.wmf"/><Relationship Id="rId13" Type="http://schemas.openxmlformats.org/officeDocument/2006/relationships/image" Target="../media/image89.wmf"/><Relationship Id="rId14" Type="http://schemas.openxmlformats.org/officeDocument/2006/relationships/image" Target="../media/image90.wmf"/><Relationship Id="rId15" Type="http://schemas.openxmlformats.org/officeDocument/2006/relationships/image" Target="../media/image91.wmf"/><Relationship Id="rId16" Type="http://schemas.openxmlformats.org/officeDocument/2006/relationships/image" Target="../media/image92.wmf"/><Relationship Id="rId17" Type="http://schemas.openxmlformats.org/officeDocument/2006/relationships/image" Target="../media/image93.wmf"/><Relationship Id="rId1" Type="http://schemas.openxmlformats.org/officeDocument/2006/relationships/image" Target="../media/image77.wmf"/><Relationship Id="rId2" Type="http://schemas.openxmlformats.org/officeDocument/2006/relationships/image" Target="../media/image78.wmf"/><Relationship Id="rId3" Type="http://schemas.openxmlformats.org/officeDocument/2006/relationships/image" Target="../media/image79.wmf"/><Relationship Id="rId4" Type="http://schemas.openxmlformats.org/officeDocument/2006/relationships/image" Target="../media/image80.wmf"/><Relationship Id="rId5" Type="http://schemas.openxmlformats.org/officeDocument/2006/relationships/image" Target="../media/image81.wmf"/><Relationship Id="rId6" Type="http://schemas.openxmlformats.org/officeDocument/2006/relationships/image" Target="../media/image82.wmf"/><Relationship Id="rId7" Type="http://schemas.openxmlformats.org/officeDocument/2006/relationships/image" Target="../media/image83.pict"/><Relationship Id="rId8" Type="http://schemas.openxmlformats.org/officeDocument/2006/relationships/image" Target="../media/image84.wmf"/><Relationship Id="rId9" Type="http://schemas.openxmlformats.org/officeDocument/2006/relationships/image" Target="../media/image85.pict"/><Relationship Id="rId10" Type="http://schemas.openxmlformats.org/officeDocument/2006/relationships/image" Target="../media/image86.pict"/></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6.wmf"/><Relationship Id="rId4" Type="http://schemas.openxmlformats.org/officeDocument/2006/relationships/image" Target="../media/image97.wmf"/><Relationship Id="rId5" Type="http://schemas.openxmlformats.org/officeDocument/2006/relationships/image" Target="../media/image98.wmf"/><Relationship Id="rId6" Type="http://schemas.openxmlformats.org/officeDocument/2006/relationships/image" Target="../media/image99.wmf"/><Relationship Id="rId7" Type="http://schemas.openxmlformats.org/officeDocument/2006/relationships/image" Target="../media/image100.wmf"/><Relationship Id="rId8" Type="http://schemas.openxmlformats.org/officeDocument/2006/relationships/image" Target="../media/image101.wmf"/><Relationship Id="rId9" Type="http://schemas.openxmlformats.org/officeDocument/2006/relationships/image" Target="../media/image102.wmf"/><Relationship Id="rId1" Type="http://schemas.openxmlformats.org/officeDocument/2006/relationships/image" Target="../media/image94.wmf"/><Relationship Id="rId2" Type="http://schemas.openxmlformats.org/officeDocument/2006/relationships/image" Target="../media/image95.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113.wmf"/><Relationship Id="rId12" Type="http://schemas.openxmlformats.org/officeDocument/2006/relationships/image" Target="../media/image114.wmf"/><Relationship Id="rId1" Type="http://schemas.openxmlformats.org/officeDocument/2006/relationships/image" Target="../media/image103.wmf"/><Relationship Id="rId2" Type="http://schemas.openxmlformats.org/officeDocument/2006/relationships/image" Target="../media/image104.wmf"/><Relationship Id="rId3" Type="http://schemas.openxmlformats.org/officeDocument/2006/relationships/image" Target="../media/image105.wmf"/><Relationship Id="rId4" Type="http://schemas.openxmlformats.org/officeDocument/2006/relationships/image" Target="../media/image106.wmf"/><Relationship Id="rId5" Type="http://schemas.openxmlformats.org/officeDocument/2006/relationships/image" Target="../media/image107.wmf"/><Relationship Id="rId6" Type="http://schemas.openxmlformats.org/officeDocument/2006/relationships/image" Target="../media/image108.wmf"/><Relationship Id="rId7" Type="http://schemas.openxmlformats.org/officeDocument/2006/relationships/image" Target="../media/image109.wmf"/><Relationship Id="rId8" Type="http://schemas.openxmlformats.org/officeDocument/2006/relationships/image" Target="../media/image110.wmf"/><Relationship Id="rId9" Type="http://schemas.openxmlformats.org/officeDocument/2006/relationships/image" Target="../media/image111.wmf"/><Relationship Id="rId10" Type="http://schemas.openxmlformats.org/officeDocument/2006/relationships/image" Target="../media/image1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7.wmf"/><Relationship Id="rId4" Type="http://schemas.openxmlformats.org/officeDocument/2006/relationships/image" Target="../media/image118.wmf"/><Relationship Id="rId5" Type="http://schemas.openxmlformats.org/officeDocument/2006/relationships/image" Target="../media/image119.wmf"/><Relationship Id="rId1" Type="http://schemas.openxmlformats.org/officeDocument/2006/relationships/image" Target="../media/image115.wmf"/><Relationship Id="rId2" Type="http://schemas.openxmlformats.org/officeDocument/2006/relationships/image" Target="../media/image1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2.wmf"/><Relationship Id="rId4" Type="http://schemas.openxmlformats.org/officeDocument/2006/relationships/image" Target="../media/image123.wmf"/><Relationship Id="rId5" Type="http://schemas.openxmlformats.org/officeDocument/2006/relationships/image" Target="../media/image124.wmf"/><Relationship Id="rId6" Type="http://schemas.openxmlformats.org/officeDocument/2006/relationships/image" Target="../media/image125.wmf"/><Relationship Id="rId7" Type="http://schemas.openxmlformats.org/officeDocument/2006/relationships/image" Target="../media/image126.wmf"/><Relationship Id="rId8" Type="http://schemas.openxmlformats.org/officeDocument/2006/relationships/image" Target="../media/image127.wmf"/><Relationship Id="rId9" Type="http://schemas.openxmlformats.org/officeDocument/2006/relationships/image" Target="../media/image128.wmf"/><Relationship Id="rId1" Type="http://schemas.openxmlformats.org/officeDocument/2006/relationships/image" Target="../media/image120.wmf"/><Relationship Id="rId2" Type="http://schemas.openxmlformats.org/officeDocument/2006/relationships/image" Target="../media/image1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9CD366-6E98-F147-AA8E-AB09A3A50BD6}" type="slidenum">
              <a:rPr lang="en-US"/>
              <a:pPr/>
              <a:t>24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Thursday, June 30,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Summer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30,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30,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Thursday, June 30,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Thursday, June 30,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Thursday, June 30,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Summer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30,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Thursday, June 30,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Thursday, June 30,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Thursday, June 30,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Thursday, June 30,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Thursday, June 30,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June 30,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June 30,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Summer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Thursday, June 30,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Summer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36.bin"/><Relationship Id="rId12" Type="http://schemas.openxmlformats.org/officeDocument/2006/relationships/oleObject" Target="../embeddings/oleObject37.bin"/><Relationship Id="rId13" Type="http://schemas.openxmlformats.org/officeDocument/2006/relationships/oleObject" Target="../embeddings/oleObject38.bin"/><Relationship Id="rId14" Type="http://schemas.openxmlformats.org/officeDocument/2006/relationships/oleObject" Target="../embeddings/oleObject39.bin"/><Relationship Id="rId15" Type="http://schemas.openxmlformats.org/officeDocument/2006/relationships/oleObject" Target="../embeddings/oleObject40.bin"/><Relationship Id="rId16" Type="http://schemas.openxmlformats.org/officeDocument/2006/relationships/oleObject" Target="../embeddings/oleObject41.bin"/><Relationship Id="rId17" Type="http://schemas.openxmlformats.org/officeDocument/2006/relationships/oleObject" Target="../embeddings/oleObject42.bin"/><Relationship Id="rId18" Type="http://schemas.openxmlformats.org/officeDocument/2006/relationships/oleObject" Target="../embeddings/oleObject43.bin"/><Relationship Id="rId19" Type="http://schemas.openxmlformats.org/officeDocument/2006/relationships/oleObject" Target="../embeddings/oleObject44.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8.bin"/><Relationship Id="rId4" Type="http://schemas.openxmlformats.org/officeDocument/2006/relationships/oleObject" Target="../embeddings/oleObject29.bin"/><Relationship Id="rId5" Type="http://schemas.openxmlformats.org/officeDocument/2006/relationships/oleObject" Target="../embeddings/oleObject30.bin"/><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oleObject33.bin"/><Relationship Id="rId9" Type="http://schemas.openxmlformats.org/officeDocument/2006/relationships/oleObject" Target="../embeddings/oleObject34.bin"/><Relationship Id="rId10"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quation17.bin"/><Relationship Id="rId4" Type="http://schemas.openxmlformats.org/officeDocument/2006/relationships/oleObject" Target="../embeddings/Microsoft_Equation18.bin"/><Relationship Id="rId5" Type="http://schemas.openxmlformats.org/officeDocument/2006/relationships/oleObject" Target="../embeddings/oleObject45.bin"/><Relationship Id="rId6" Type="http://schemas.openxmlformats.org/officeDocument/2006/relationships/oleObject" Target="../embeddings/Microsoft_Equation19.bin"/><Relationship Id="rId7" Type="http://schemas.openxmlformats.org/officeDocument/2006/relationships/oleObject" Target="../embeddings/Microsoft_Equation20.bin"/><Relationship Id="rId8" Type="http://schemas.openxmlformats.org/officeDocument/2006/relationships/oleObject" Target="../embeddings/oleObject46.bin"/><Relationship Id="rId9" Type="http://schemas.openxmlformats.org/officeDocument/2006/relationships/oleObject" Target="../embeddings/Microsoft_Equation21.bin"/><Relationship Id="rId10" Type="http://schemas.openxmlformats.org/officeDocument/2006/relationships/oleObject" Target="../embeddings/Microsoft_Equation22.bin"/><Relationship Id="rId11" Type="http://schemas.openxmlformats.org/officeDocument/2006/relationships/oleObject" Target="../embeddings/oleObject47.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Microsoft_Equation31.bin"/><Relationship Id="rId12" Type="http://schemas.openxmlformats.org/officeDocument/2006/relationships/oleObject" Target="../embeddings/oleObject48.bin"/><Relationship Id="rId13" Type="http://schemas.openxmlformats.org/officeDocument/2006/relationships/oleObject" Target="../embeddings/Microsoft_Equation32.bin"/><Relationship Id="rId14" Type="http://schemas.openxmlformats.org/officeDocument/2006/relationships/oleObject" Target="../embeddings/oleObject4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23.bin"/><Relationship Id="rId4" Type="http://schemas.openxmlformats.org/officeDocument/2006/relationships/oleObject" Target="../embeddings/Microsoft_Equation24.bin"/><Relationship Id="rId5" Type="http://schemas.openxmlformats.org/officeDocument/2006/relationships/oleObject" Target="../embeddings/Microsoft_Equation25.bin"/><Relationship Id="rId6" Type="http://schemas.openxmlformats.org/officeDocument/2006/relationships/oleObject" Target="../embeddings/Microsoft_Equation26.bin"/><Relationship Id="rId7" Type="http://schemas.openxmlformats.org/officeDocument/2006/relationships/oleObject" Target="../embeddings/Microsoft_Equation27.bin"/><Relationship Id="rId8" Type="http://schemas.openxmlformats.org/officeDocument/2006/relationships/oleObject" Target="../embeddings/Microsoft_Equation28.bin"/><Relationship Id="rId9" Type="http://schemas.openxmlformats.org/officeDocument/2006/relationships/oleObject" Target="../embeddings/Microsoft_Equation29.bin"/><Relationship Id="rId10" Type="http://schemas.openxmlformats.org/officeDocument/2006/relationships/oleObject" Target="../embeddings/Microsoft_Equation30.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quation33.bin"/><Relationship Id="rId4" Type="http://schemas.openxmlformats.org/officeDocument/2006/relationships/oleObject" Target="../embeddings/Microsoft_Equation34.bin"/><Relationship Id="rId5" Type="http://schemas.openxmlformats.org/officeDocument/2006/relationships/oleObject" Target="../embeddings/Microsoft_Equation35.bin"/><Relationship Id="rId6" Type="http://schemas.openxmlformats.org/officeDocument/2006/relationships/oleObject" Target="../embeddings/Microsoft_Equation36.bin"/><Relationship Id="rId7" Type="http://schemas.openxmlformats.org/officeDocument/2006/relationships/oleObject" Target="../embeddings/oleObject50.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quation37.bin"/><Relationship Id="rId4" Type="http://schemas.openxmlformats.org/officeDocument/2006/relationships/oleObject" Target="../embeddings/Microsoft_Equation38.bin"/><Relationship Id="rId5" Type="http://schemas.openxmlformats.org/officeDocument/2006/relationships/oleObject" Target="../embeddings/Microsoft_Equation39.bin"/><Relationship Id="rId6" Type="http://schemas.openxmlformats.org/officeDocument/2006/relationships/oleObject" Target="../embeddings/Microsoft_Equation40.bin"/><Relationship Id="rId7" Type="http://schemas.openxmlformats.org/officeDocument/2006/relationships/oleObject" Target="../embeddings/oleObject51.bin"/><Relationship Id="rId8" Type="http://schemas.openxmlformats.org/officeDocument/2006/relationships/oleObject" Target="../embeddings/oleObject52.bin"/><Relationship Id="rId9" Type="http://schemas.openxmlformats.org/officeDocument/2006/relationships/oleObject" Target="../embeddings/oleObject53.bin"/><Relationship Id="rId10" Type="http://schemas.openxmlformats.org/officeDocument/2006/relationships/oleObject" Target="../embeddings/oleObject54.bin"/><Relationship Id="rId11" Type="http://schemas.openxmlformats.org/officeDocument/2006/relationships/oleObject" Target="../embeddings/oleObject55.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62.bin"/><Relationship Id="rId12" Type="http://schemas.openxmlformats.org/officeDocument/2006/relationships/oleObject" Target="../embeddings/oleObject63.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oleObject" Target="../embeddings/Microsoft_Equation41.bin"/><Relationship Id="rId5" Type="http://schemas.openxmlformats.org/officeDocument/2006/relationships/oleObject" Target="../embeddings/Microsoft_Equation42.bin"/><Relationship Id="rId6" Type="http://schemas.openxmlformats.org/officeDocument/2006/relationships/oleObject" Target="../embeddings/oleObject57.bin"/><Relationship Id="rId7" Type="http://schemas.openxmlformats.org/officeDocument/2006/relationships/oleObject" Target="../embeddings/oleObject58.bin"/><Relationship Id="rId8" Type="http://schemas.openxmlformats.org/officeDocument/2006/relationships/oleObject" Target="../embeddings/oleObject59.bin"/><Relationship Id="rId9" Type="http://schemas.openxmlformats.org/officeDocument/2006/relationships/oleObject" Target="../embeddings/oleObject60.bin"/><Relationship Id="rId10" Type="http://schemas.openxmlformats.org/officeDocument/2006/relationships/oleObject" Target="../embeddings/oleObject61.bin"/></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72.bin"/><Relationship Id="rId12" Type="http://schemas.openxmlformats.org/officeDocument/2006/relationships/oleObject" Target="../embeddings/oleObject73.bin"/><Relationship Id="rId13" Type="http://schemas.openxmlformats.org/officeDocument/2006/relationships/oleObject" Target="../embeddings/oleObject74.bin"/><Relationship Id="rId14" Type="http://schemas.openxmlformats.org/officeDocument/2006/relationships/oleObject" Target="../embeddings/oleObject75.bin"/><Relationship Id="rId15" Type="http://schemas.openxmlformats.org/officeDocument/2006/relationships/oleObject" Target="../embeddings/oleObject76.bin"/><Relationship Id="rId16" Type="http://schemas.openxmlformats.org/officeDocument/2006/relationships/oleObject" Target="../embeddings/oleObject77.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64.bin"/><Relationship Id="rId4" Type="http://schemas.openxmlformats.org/officeDocument/2006/relationships/oleObject" Target="../embeddings/oleObject65.bin"/><Relationship Id="rId5" Type="http://schemas.openxmlformats.org/officeDocument/2006/relationships/oleObject" Target="../embeddings/oleObject66.bin"/><Relationship Id="rId6" Type="http://schemas.openxmlformats.org/officeDocument/2006/relationships/oleObject" Target="../embeddings/oleObject67.bin"/><Relationship Id="rId7" Type="http://schemas.openxmlformats.org/officeDocument/2006/relationships/oleObject" Target="../embeddings/oleObject68.bin"/><Relationship Id="rId8" Type="http://schemas.openxmlformats.org/officeDocument/2006/relationships/oleObject" Target="../embeddings/oleObject69.bin"/><Relationship Id="rId9" Type="http://schemas.openxmlformats.org/officeDocument/2006/relationships/oleObject" Target="../embeddings/oleObject70.bin"/><Relationship Id="rId10" Type="http://schemas.openxmlformats.org/officeDocument/2006/relationships/oleObject" Target="../embeddings/oleObject71.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83.bin"/><Relationship Id="rId20" Type="http://schemas.openxmlformats.org/officeDocument/2006/relationships/oleObject" Target="../embeddings/oleObject94.bin"/><Relationship Id="rId21" Type="http://schemas.openxmlformats.org/officeDocument/2006/relationships/oleObject" Target="../embeddings/oleObject95.bin"/><Relationship Id="rId22" Type="http://schemas.openxmlformats.org/officeDocument/2006/relationships/oleObject" Target="../embeddings/oleObject96.bin"/><Relationship Id="rId10" Type="http://schemas.openxmlformats.org/officeDocument/2006/relationships/oleObject" Target="../embeddings/oleObject84.bin"/><Relationship Id="rId11" Type="http://schemas.openxmlformats.org/officeDocument/2006/relationships/oleObject" Target="../embeddings/oleObject85.bin"/><Relationship Id="rId12" Type="http://schemas.openxmlformats.org/officeDocument/2006/relationships/oleObject" Target="../embeddings/oleObject86.bin"/><Relationship Id="rId13" Type="http://schemas.openxmlformats.org/officeDocument/2006/relationships/oleObject" Target="../embeddings/oleObject87.bin"/><Relationship Id="rId14" Type="http://schemas.openxmlformats.org/officeDocument/2006/relationships/oleObject" Target="../embeddings/oleObject88.bin"/><Relationship Id="rId15" Type="http://schemas.openxmlformats.org/officeDocument/2006/relationships/oleObject" Target="../embeddings/oleObject89.bin"/><Relationship Id="rId16" Type="http://schemas.openxmlformats.org/officeDocument/2006/relationships/oleObject" Target="../embeddings/oleObject90.bin"/><Relationship Id="rId17" Type="http://schemas.openxmlformats.org/officeDocument/2006/relationships/oleObject" Target="../embeddings/oleObject91.bin"/><Relationship Id="rId18" Type="http://schemas.openxmlformats.org/officeDocument/2006/relationships/oleObject" Target="../embeddings/oleObject92.bin"/><Relationship Id="rId19" Type="http://schemas.openxmlformats.org/officeDocument/2006/relationships/oleObject" Target="../embeddings/oleObject9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78.bin"/><Relationship Id="rId4" Type="http://schemas.openxmlformats.org/officeDocument/2006/relationships/oleObject" Target="../embeddings/oleObject79.bin"/><Relationship Id="rId5" Type="http://schemas.openxmlformats.org/officeDocument/2006/relationships/oleObject" Target="../embeddings/oleObject80.bin"/><Relationship Id="rId6" Type="http://schemas.openxmlformats.org/officeDocument/2006/relationships/oleObject" Target="../embeddings/Microsoft_Equation43.bin"/><Relationship Id="rId7" Type="http://schemas.openxmlformats.org/officeDocument/2006/relationships/oleObject" Target="../embeddings/oleObject81.bin"/><Relationship Id="rId8" Type="http://schemas.openxmlformats.org/officeDocument/2006/relationships/oleObject" Target="../embeddings/oleObject8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7.bin"/><Relationship Id="rId4" Type="http://schemas.openxmlformats.org/officeDocument/2006/relationships/oleObject" Target="../embeddings/oleObject98.bin"/><Relationship Id="rId5" Type="http://schemas.openxmlformats.org/officeDocument/2006/relationships/oleObject" Target="../embeddings/oleObject99.bin"/><Relationship Id="rId6" Type="http://schemas.openxmlformats.org/officeDocument/2006/relationships/oleObject" Target="../embeddings/oleObject100.bin"/><Relationship Id="rId7" Type="http://schemas.openxmlformats.org/officeDocument/2006/relationships/oleObject" Target="../embeddings/oleObject101.bin"/><Relationship Id="rId8" Type="http://schemas.openxmlformats.org/officeDocument/2006/relationships/oleObject" Target="../embeddings/oleObject102.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104.bin"/><Relationship Id="rId20" Type="http://schemas.openxmlformats.org/officeDocument/2006/relationships/oleObject" Target="../embeddings/oleObject108.bin"/><Relationship Id="rId21" Type="http://schemas.openxmlformats.org/officeDocument/2006/relationships/oleObject" Target="../embeddings/oleObject109.bin"/><Relationship Id="rId22" Type="http://schemas.openxmlformats.org/officeDocument/2006/relationships/oleObject" Target="../embeddings/oleObject110.bin"/><Relationship Id="rId23" Type="http://schemas.openxmlformats.org/officeDocument/2006/relationships/oleObject" Target="../embeddings/oleObject111.bin"/><Relationship Id="rId24" Type="http://schemas.openxmlformats.org/officeDocument/2006/relationships/oleObject" Target="../embeddings/oleObject112.bin"/><Relationship Id="rId10" Type="http://schemas.openxmlformats.org/officeDocument/2006/relationships/oleObject" Target="../embeddings/Microsoft_Equation49.bin"/><Relationship Id="rId11" Type="http://schemas.openxmlformats.org/officeDocument/2006/relationships/oleObject" Target="../embeddings/oleObject105.bin"/><Relationship Id="rId12" Type="http://schemas.openxmlformats.org/officeDocument/2006/relationships/oleObject" Target="../embeddings/Microsoft_Equation50.bin"/><Relationship Id="rId13" Type="http://schemas.openxmlformats.org/officeDocument/2006/relationships/oleObject" Target="../embeddings/Microsoft_Equation51.bin"/><Relationship Id="rId14" Type="http://schemas.openxmlformats.org/officeDocument/2006/relationships/oleObject" Target="../embeddings/oleObject106.bin"/><Relationship Id="rId15" Type="http://schemas.openxmlformats.org/officeDocument/2006/relationships/oleObject" Target="../embeddings/Microsoft_Equation52.bin"/><Relationship Id="rId16" Type="http://schemas.openxmlformats.org/officeDocument/2006/relationships/oleObject" Target="../embeddings/Microsoft_Equation53.bin"/><Relationship Id="rId17" Type="http://schemas.openxmlformats.org/officeDocument/2006/relationships/oleObject" Target="../embeddings/Microsoft_Equation54.bin"/><Relationship Id="rId18" Type="http://schemas.openxmlformats.org/officeDocument/2006/relationships/oleObject" Target="../embeddings/Microsoft_Equation55.bin"/><Relationship Id="rId19" Type="http://schemas.openxmlformats.org/officeDocument/2006/relationships/oleObject" Target="../embeddings/oleObject107.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Microsoft_Equation44.bin"/><Relationship Id="rId4" Type="http://schemas.openxmlformats.org/officeDocument/2006/relationships/oleObject" Target="../embeddings/Microsoft_Equation45.bin"/><Relationship Id="rId5" Type="http://schemas.openxmlformats.org/officeDocument/2006/relationships/oleObject" Target="../embeddings/Microsoft_Equation46.bin"/><Relationship Id="rId6" Type="http://schemas.openxmlformats.org/officeDocument/2006/relationships/oleObject" Target="../embeddings/Microsoft_Equation47.bin"/><Relationship Id="rId7" Type="http://schemas.openxmlformats.org/officeDocument/2006/relationships/oleObject" Target="../embeddings/Microsoft_Equation48.bin"/><Relationship Id="rId8" Type="http://schemas.openxmlformats.org/officeDocument/2006/relationships/oleObject" Target="../embeddings/oleObject10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3.bin"/><Relationship Id="rId4" Type="http://schemas.openxmlformats.org/officeDocument/2006/relationships/oleObject" Target="../embeddings/Microsoft_Equation56.bin"/><Relationship Id="rId5" Type="http://schemas.openxmlformats.org/officeDocument/2006/relationships/oleObject" Target="../embeddings/oleObject114.bin"/><Relationship Id="rId6" Type="http://schemas.openxmlformats.org/officeDocument/2006/relationships/oleObject" Target="../embeddings/oleObject115.bin"/><Relationship Id="rId7" Type="http://schemas.openxmlformats.org/officeDocument/2006/relationships/oleObject" Target="../embeddings/oleObject116.bin"/><Relationship Id="rId8" Type="http://schemas.openxmlformats.org/officeDocument/2006/relationships/oleObject" Target="../embeddings/oleObject117.bin"/><Relationship Id="rId9" Type="http://schemas.openxmlformats.org/officeDocument/2006/relationships/oleObject" Target="../embeddings/oleObject118.bin"/><Relationship Id="rId10" Type="http://schemas.openxmlformats.org/officeDocument/2006/relationships/oleObject" Target="../embeddings/oleObject119.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27.bin"/><Relationship Id="rId12" Type="http://schemas.openxmlformats.org/officeDocument/2006/relationships/oleObject" Target="../embeddings/oleObject128.bin"/><Relationship Id="rId13" Type="http://schemas.openxmlformats.org/officeDocument/2006/relationships/oleObject" Target="../embeddings/oleObject129.bin"/><Relationship Id="rId14" Type="http://schemas.openxmlformats.org/officeDocument/2006/relationships/oleObject" Target="../embeddings/oleObject130.bin"/><Relationship Id="rId15" Type="http://schemas.openxmlformats.org/officeDocument/2006/relationships/oleObject" Target="../embeddings/oleObject131.bin"/><Relationship Id="rId16" Type="http://schemas.openxmlformats.org/officeDocument/2006/relationships/oleObject" Target="../embeddings/oleObject132.bin"/><Relationship Id="rId17" Type="http://schemas.openxmlformats.org/officeDocument/2006/relationships/oleObject" Target="../embeddings/oleObject133.bin"/><Relationship Id="rId18" Type="http://schemas.openxmlformats.org/officeDocument/2006/relationships/oleObject" Target="../embeddings/oleObject134.bin"/><Relationship Id="rId19" Type="http://schemas.openxmlformats.org/officeDocument/2006/relationships/oleObject" Target="../embeddings/oleObject135.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20.bin"/><Relationship Id="rId4" Type="http://schemas.openxmlformats.org/officeDocument/2006/relationships/oleObject" Target="../embeddings/oleObject121.bin"/><Relationship Id="rId5" Type="http://schemas.openxmlformats.org/officeDocument/2006/relationships/oleObject" Target="../embeddings/Microsoft_Equation57.bin"/><Relationship Id="rId6" Type="http://schemas.openxmlformats.org/officeDocument/2006/relationships/oleObject" Target="../embeddings/oleObject122.bin"/><Relationship Id="rId7" Type="http://schemas.openxmlformats.org/officeDocument/2006/relationships/oleObject" Target="../embeddings/oleObject123.bin"/><Relationship Id="rId8" Type="http://schemas.openxmlformats.org/officeDocument/2006/relationships/oleObject" Target="../embeddings/oleObject124.bin"/><Relationship Id="rId9" Type="http://schemas.openxmlformats.org/officeDocument/2006/relationships/oleObject" Target="../embeddings/oleObject125.bin"/><Relationship Id="rId10" Type="http://schemas.openxmlformats.org/officeDocument/2006/relationships/oleObject" Target="../embeddings/oleObject126.bin"/></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43.bin"/><Relationship Id="rId12" Type="http://schemas.openxmlformats.org/officeDocument/2006/relationships/oleObject" Target="../embeddings/Microsoft_Equation59.bin"/><Relationship Id="rId13" Type="http://schemas.openxmlformats.org/officeDocument/2006/relationships/oleObject" Target="../embeddings/oleObject144.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36.bin"/><Relationship Id="rId4" Type="http://schemas.openxmlformats.org/officeDocument/2006/relationships/oleObject" Target="../embeddings/oleObject137.bin"/><Relationship Id="rId5" Type="http://schemas.openxmlformats.org/officeDocument/2006/relationships/oleObject" Target="../embeddings/oleObject138.bin"/><Relationship Id="rId6" Type="http://schemas.openxmlformats.org/officeDocument/2006/relationships/oleObject" Target="../embeddings/oleObject139.bin"/><Relationship Id="rId7" Type="http://schemas.openxmlformats.org/officeDocument/2006/relationships/oleObject" Target="../embeddings/Microsoft_Equation58.bin"/><Relationship Id="rId8" Type="http://schemas.openxmlformats.org/officeDocument/2006/relationships/oleObject" Target="../embeddings/oleObject140.bin"/><Relationship Id="rId9" Type="http://schemas.openxmlformats.org/officeDocument/2006/relationships/oleObject" Target="../embeddings/oleObject141.bin"/><Relationship Id="rId10" Type="http://schemas.openxmlformats.org/officeDocument/2006/relationships/oleObject" Target="../embeddings/oleObject142.bin"/></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51.bin"/><Relationship Id="rId12" Type="http://schemas.openxmlformats.org/officeDocument/2006/relationships/oleObject" Target="../embeddings/oleObject152.bin"/><Relationship Id="rId13" Type="http://schemas.openxmlformats.org/officeDocument/2006/relationships/oleObject" Target="../embeddings/oleObject153.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Microsoft_Equation60.bin"/><Relationship Id="rId4" Type="http://schemas.openxmlformats.org/officeDocument/2006/relationships/oleObject" Target="../embeddings/Microsoft_Equation61.bin"/><Relationship Id="rId5" Type="http://schemas.openxmlformats.org/officeDocument/2006/relationships/oleObject" Target="../embeddings/oleObject145.bin"/><Relationship Id="rId6" Type="http://schemas.openxmlformats.org/officeDocument/2006/relationships/oleObject" Target="../embeddings/oleObject146.bin"/><Relationship Id="rId7" Type="http://schemas.openxmlformats.org/officeDocument/2006/relationships/oleObject" Target="../embeddings/oleObject147.bin"/><Relationship Id="rId8" Type="http://schemas.openxmlformats.org/officeDocument/2006/relationships/oleObject" Target="../embeddings/oleObject148.bin"/><Relationship Id="rId9" Type="http://schemas.openxmlformats.org/officeDocument/2006/relationships/oleObject" Target="../embeddings/oleObject149.bin"/><Relationship Id="rId10" Type="http://schemas.openxmlformats.org/officeDocument/2006/relationships/oleObject" Target="../embeddings/oleObject15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20.pdf"/><Relationship Id="rId21" Type="http://schemas.openxmlformats.org/officeDocument/2006/relationships/image" Target="../media/image21.png"/><Relationship Id="rId22" Type="http://schemas.openxmlformats.org/officeDocument/2006/relationships/image" Target="../media/image22.pdf"/><Relationship Id="rId23" Type="http://schemas.openxmlformats.org/officeDocument/2006/relationships/image" Target="../media/image23.png"/><Relationship Id="rId24" Type="http://schemas.openxmlformats.org/officeDocument/2006/relationships/image" Target="../media/image24.pdf"/><Relationship Id="rId25" Type="http://schemas.openxmlformats.org/officeDocument/2006/relationships/image" Target="../media/image25.png"/><Relationship Id="rId26" Type="http://schemas.openxmlformats.org/officeDocument/2006/relationships/image" Target="../media/image26.pdf"/><Relationship Id="rId27" Type="http://schemas.openxmlformats.org/officeDocument/2006/relationships/image" Target="../media/image27.png"/><Relationship Id="rId28" Type="http://schemas.openxmlformats.org/officeDocument/2006/relationships/image" Target="../media/image28.pdf"/><Relationship Id="rId29" Type="http://schemas.openxmlformats.org/officeDocument/2006/relationships/image" Target="../media/image29.png"/><Relationship Id="rId30" Type="http://schemas.openxmlformats.org/officeDocument/2006/relationships/image" Target="../media/image30.pdf"/><Relationship Id="rId31" Type="http://schemas.openxmlformats.org/officeDocument/2006/relationships/image" Target="../media/image31.png"/><Relationship Id="rId10" Type="http://schemas.openxmlformats.org/officeDocument/2006/relationships/image" Target="../media/image10.pdf"/><Relationship Id="rId11" Type="http://schemas.openxmlformats.org/officeDocument/2006/relationships/image" Target="../media/image11.png"/><Relationship Id="rId12" Type="http://schemas.openxmlformats.org/officeDocument/2006/relationships/image" Target="../media/image12.pdf"/><Relationship Id="rId13" Type="http://schemas.openxmlformats.org/officeDocument/2006/relationships/image" Target="../media/image13.png"/><Relationship Id="rId14" Type="http://schemas.openxmlformats.org/officeDocument/2006/relationships/image" Target="../media/image14.pdf"/><Relationship Id="rId15" Type="http://schemas.openxmlformats.org/officeDocument/2006/relationships/image" Target="../media/image15.png"/><Relationship Id="rId16" Type="http://schemas.openxmlformats.org/officeDocument/2006/relationships/image" Target="../media/image16.pdf"/><Relationship Id="rId17" Type="http://schemas.openxmlformats.org/officeDocument/2006/relationships/image" Target="../media/image17.png"/><Relationship Id="rId18" Type="http://schemas.openxmlformats.org/officeDocument/2006/relationships/image" Target="../media/image18.pdf"/><Relationship Id="rId1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6" Type="http://schemas.openxmlformats.org/officeDocument/2006/relationships/image" Target="../media/image6.pdf"/><Relationship Id="rId7" Type="http://schemas.openxmlformats.org/officeDocument/2006/relationships/image" Target="../media/image7.png"/><Relationship Id="rId8" Type="http://schemas.openxmlformats.org/officeDocument/2006/relationships/image" Target="../media/image8.pdf"/></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oleObject1.bin"/><Relationship Id="rId5" Type="http://schemas.openxmlformats.org/officeDocument/2006/relationships/oleObject" Target="../embeddings/Microsoft_Equation2.bin"/><Relationship Id="rId6" Type="http://schemas.openxmlformats.org/officeDocument/2006/relationships/oleObject" Target="../embeddings/Microsoft_Equation3.bin"/><Relationship Id="rId7" Type="http://schemas.openxmlformats.org/officeDocument/2006/relationships/oleObject" Target="../embeddings/Microsoft_Equation4.bin"/><Relationship Id="rId8"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Microsoft_Equation11.bin"/><Relationship Id="rId12" Type="http://schemas.openxmlformats.org/officeDocument/2006/relationships/oleObject" Target="../embeddings/Microsoft_Equation12.bin"/><Relationship Id="rId13" Type="http://schemas.openxmlformats.org/officeDocument/2006/relationships/oleObject" Target="../embeddings/oleObject5.bin"/><Relationship Id="rId14" Type="http://schemas.openxmlformats.org/officeDocument/2006/relationships/oleObject" Target="../embeddings/oleObject6.bin"/><Relationship Id="rId15" Type="http://schemas.openxmlformats.org/officeDocument/2006/relationships/oleObject" Target="../embeddings/oleObject7.bin"/><Relationship Id="rId16" Type="http://schemas.openxmlformats.org/officeDocument/2006/relationships/oleObject" Target="../embeddings/oleObject8.bin"/><Relationship Id="rId17" Type="http://schemas.openxmlformats.org/officeDocument/2006/relationships/oleObject" Target="../embeddings/oleObject9.bin"/><Relationship Id="rId18" Type="http://schemas.openxmlformats.org/officeDocument/2006/relationships/oleObject" Target="../embeddings/oleObject1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5.bin"/><Relationship Id="rId4" Type="http://schemas.openxmlformats.org/officeDocument/2006/relationships/oleObject" Target="../embeddings/oleObject3.bin"/><Relationship Id="rId5" Type="http://schemas.openxmlformats.org/officeDocument/2006/relationships/oleObject" Target="../embeddings/Microsoft_Equation6.bin"/><Relationship Id="rId6" Type="http://schemas.openxmlformats.org/officeDocument/2006/relationships/oleObject" Target="../embeddings/oleObject4.bin"/><Relationship Id="rId7" Type="http://schemas.openxmlformats.org/officeDocument/2006/relationships/oleObject" Target="../embeddings/Microsoft_Equation7.bin"/><Relationship Id="rId8" Type="http://schemas.openxmlformats.org/officeDocument/2006/relationships/oleObject" Target="../embeddings/Microsoft_Equation8.bin"/><Relationship Id="rId9" Type="http://schemas.openxmlformats.org/officeDocument/2006/relationships/oleObject" Target="../embeddings/Microsoft_Equation9.bin"/><Relationship Id="rId10" Type="http://schemas.openxmlformats.org/officeDocument/2006/relationships/oleObject" Target="../embeddings/Microsoft_Equation10.bin"/></Relationships>
</file>

<file path=ppt/slides/_rels/slide7.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7" Type="http://schemas.openxmlformats.org/officeDocument/2006/relationships/oleObject" Target="../embeddings/oleObject14.bin"/><Relationship Id="rId8" Type="http://schemas.openxmlformats.org/officeDocument/2006/relationships/oleObject" Target="../embeddings/oleObject15.bin"/><Relationship Id="rId9" Type="http://schemas.openxmlformats.org/officeDocument/2006/relationships/oleObject" Target="../embeddings/oleObject16.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9.xml.rels><?xml version="1.0" encoding="UTF-8" standalone="yes"?>
<Relationships xmlns="http://schemas.openxmlformats.org/package/2006/relationships"><Relationship Id="rId11" Type="http://schemas.openxmlformats.org/officeDocument/2006/relationships/oleObject" Target="../embeddings/Microsoft_Equation16.bin"/><Relationship Id="rId12" Type="http://schemas.openxmlformats.org/officeDocument/2006/relationships/oleObject" Target="../embeddings/oleObject21.bin"/><Relationship Id="rId13" Type="http://schemas.openxmlformats.org/officeDocument/2006/relationships/oleObject" Target="../embeddings/oleObject22.bin"/><Relationship Id="rId14" Type="http://schemas.openxmlformats.org/officeDocument/2006/relationships/oleObject" Target="../embeddings/oleObject23.bin"/><Relationship Id="rId15" Type="http://schemas.openxmlformats.org/officeDocument/2006/relationships/oleObject" Target="../embeddings/oleObject24.bin"/><Relationship Id="rId16" Type="http://schemas.openxmlformats.org/officeDocument/2006/relationships/oleObject" Target="../embeddings/oleObject25.bin"/><Relationship Id="rId17" Type="http://schemas.openxmlformats.org/officeDocument/2006/relationships/oleObject" Target="../embeddings/oleObject26.bin"/><Relationship Id="rId18" Type="http://schemas.openxmlformats.org/officeDocument/2006/relationships/oleObject" Target="../embeddings/oleObject2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76.jpeg"/><Relationship Id="rId4" Type="http://schemas.openxmlformats.org/officeDocument/2006/relationships/oleObject" Target="../embeddings/oleObject17.bin"/><Relationship Id="rId5" Type="http://schemas.openxmlformats.org/officeDocument/2006/relationships/oleObject" Target="../embeddings/Microsoft_Equation13.bin"/><Relationship Id="rId6" Type="http://schemas.openxmlformats.org/officeDocument/2006/relationships/oleObject" Target="../embeddings/Microsoft_Equation14.bin"/><Relationship Id="rId7" Type="http://schemas.openxmlformats.org/officeDocument/2006/relationships/oleObject" Target="../embeddings/Microsoft_Equation15.bin"/><Relationship Id="rId8" Type="http://schemas.openxmlformats.org/officeDocument/2006/relationships/oleObject" Target="../embeddings/oleObject18.bin"/><Relationship Id="rId9" Type="http://schemas.openxmlformats.org/officeDocument/2006/relationships/oleObject" Target="../embeddings/oleObject19.bin"/><Relationship Id="rId10"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Thursday, June 30, 2011</a:t>
            </a:r>
            <a:endParaRPr lang="en-US"/>
          </a:p>
        </p:txBody>
      </p:sp>
      <p:sp>
        <p:nvSpPr>
          <p:cNvPr id="6" name="Rectangle 5"/>
          <p:cNvSpPr>
            <a:spLocks noGrp="1" noChangeArrowheads="1"/>
          </p:cNvSpPr>
          <p:nvPr>
            <p:ph type="ftr" sz="quarter" idx="3"/>
          </p:nvPr>
        </p:nvSpPr>
        <p:spPr/>
        <p:txBody>
          <a:bodyPr/>
          <a:lstStyle/>
          <a:p>
            <a:r>
              <a:rPr lang="en-US" smtClean="0"/>
              <a:t>PHYS 1443-001, Summer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a:t>
            </a:r>
            <a:r>
              <a:rPr lang="en-US" dirty="0" smtClean="0"/>
              <a:t>15</a:t>
            </a:r>
            <a:endParaRPr lang="en-US" dirty="0"/>
          </a:p>
        </p:txBody>
      </p:sp>
      <p:sp>
        <p:nvSpPr>
          <p:cNvPr id="2052" name="Text Box 4"/>
          <p:cNvSpPr txBox="1">
            <a:spLocks noChangeArrowheads="1"/>
          </p:cNvSpPr>
          <p:nvPr/>
        </p:nvSpPr>
        <p:spPr bwMode="auto">
          <a:xfrm>
            <a:off x="2947502" y="1371600"/>
            <a:ext cx="2942616"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Thurs</a:t>
            </a:r>
            <a:r>
              <a:rPr lang="en-US" dirty="0" smtClean="0">
                <a:solidFill>
                  <a:schemeClr val="accent2"/>
                </a:solidFill>
                <a:latin typeface="Monotype Corsiva" charset="0"/>
              </a:rPr>
              <a:t>day</a:t>
            </a:r>
            <a:r>
              <a:rPr lang="en-US" dirty="0">
                <a:solidFill>
                  <a:schemeClr val="accent2"/>
                </a:solidFill>
                <a:latin typeface="Monotype Corsiva" charset="0"/>
              </a:rPr>
              <a:t>,</a:t>
            </a:r>
            <a:r>
              <a:rPr lang="en-US" dirty="0" smtClean="0">
                <a:solidFill>
                  <a:schemeClr val="accent2"/>
                </a:solidFill>
                <a:latin typeface="Monotype Corsiva" charset="0"/>
              </a:rPr>
              <a:t> June</a:t>
            </a:r>
            <a:r>
              <a:rPr lang="en-US" dirty="0" smtClean="0">
                <a:solidFill>
                  <a:schemeClr val="accent2"/>
                </a:solidFill>
                <a:latin typeface="Monotype Corsiva" charset="0"/>
              </a:rPr>
              <a:t> </a:t>
            </a:r>
            <a:r>
              <a:rPr lang="en-US" dirty="0" smtClean="0">
                <a:solidFill>
                  <a:schemeClr val="accent2"/>
                </a:solidFill>
                <a:latin typeface="Monotype Corsiva" charset="0"/>
              </a:rPr>
              <a:t>30</a:t>
            </a:r>
            <a:r>
              <a:rPr lang="en-US" dirty="0" smtClean="0">
                <a:solidFill>
                  <a:schemeClr val="accent2"/>
                </a:solidFill>
                <a:latin typeface="Monotype Corsiva" charset="0"/>
              </a:rPr>
              <a:t>, </a:t>
            </a:r>
            <a:r>
              <a:rPr lang="en-US" dirty="0" smtClean="0">
                <a:solidFill>
                  <a:schemeClr val="accent2"/>
                </a:solidFill>
                <a:latin typeface="Monotype Corsiva" charset="0"/>
              </a:rPr>
              <a:t>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057400"/>
            <a:ext cx="7086600" cy="3581400"/>
          </a:xfrm>
          <a:prstGeom prst="rect">
            <a:avLst/>
          </a:prstGeom>
          <a:noFill/>
          <a:ln w="9525">
            <a:noFill/>
            <a:miter lim="800000"/>
            <a:headEnd/>
            <a:tailEnd/>
          </a:ln>
          <a:effectLst/>
        </p:spPr>
        <p:txBody>
          <a:bodyPr>
            <a:prstTxWarp prst="textNoShape">
              <a:avLst/>
            </a:prstTxWarp>
          </a:bodyPr>
          <a:lstStyle/>
          <a:p>
            <a:pPr marL="609600" indent="-609600" eaLnBrk="0" hangingPunct="0">
              <a:spcBef>
                <a:spcPct val="20000"/>
              </a:spcBef>
              <a:buFontTx/>
              <a:buChar char="•"/>
            </a:pPr>
            <a:r>
              <a:rPr lang="en-US" sz="3600" dirty="0" smtClean="0">
                <a:solidFill>
                  <a:srgbClr val="2D2DB9"/>
                </a:solidFill>
                <a:latin typeface="Arial Narrow" charset="0"/>
              </a:rPr>
              <a:t>Relationship </a:t>
            </a:r>
            <a:r>
              <a:rPr lang="en-US" sz="3600" dirty="0" smtClean="0">
                <a:solidFill>
                  <a:srgbClr val="2D2DB9"/>
                </a:solidFill>
                <a:latin typeface="Arial Narrow" charset="0"/>
              </a:rPr>
              <a:t>Between Angular and Linear </a:t>
            </a:r>
            <a:r>
              <a:rPr lang="en-US" sz="3600" dirty="0" smtClean="0">
                <a:solidFill>
                  <a:srgbClr val="2D2DB9"/>
                </a:solidFill>
                <a:latin typeface="Arial Narrow" charset="0"/>
              </a:rPr>
              <a:t>quantities</a:t>
            </a:r>
          </a:p>
          <a:p>
            <a:pPr marL="609600" indent="-609600" eaLnBrk="0" hangingPunct="0">
              <a:spcBef>
                <a:spcPct val="20000"/>
              </a:spcBef>
              <a:buFontTx/>
              <a:buChar char="•"/>
            </a:pPr>
            <a:r>
              <a:rPr lang="en-US" sz="3600" dirty="0" smtClean="0">
                <a:solidFill>
                  <a:srgbClr val="2D2DB9"/>
                </a:solidFill>
                <a:latin typeface="Arial Narrow" charset="0"/>
              </a:rPr>
              <a:t>Torque and </a:t>
            </a:r>
            <a:r>
              <a:rPr lang="en-US" sz="3600" dirty="0" smtClean="0">
                <a:solidFill>
                  <a:srgbClr val="2D2DB9"/>
                </a:solidFill>
                <a:latin typeface="Arial Narrow" charset="0"/>
              </a:rPr>
              <a:t>Vector Product</a:t>
            </a:r>
          </a:p>
          <a:p>
            <a:pPr marL="609600" indent="-609600" eaLnBrk="0" hangingPunct="0">
              <a:spcBef>
                <a:spcPct val="20000"/>
              </a:spcBef>
              <a:buFontTx/>
              <a:buChar char="•"/>
            </a:pPr>
            <a:r>
              <a:rPr lang="en-US" sz="3600" dirty="0" smtClean="0">
                <a:solidFill>
                  <a:srgbClr val="2D2DB9"/>
                </a:solidFill>
                <a:latin typeface="Arial Narrow" charset="0"/>
              </a:rPr>
              <a:t>Moment of Inertia</a:t>
            </a:r>
          </a:p>
          <a:p>
            <a:pPr marL="609600" indent="-609600" eaLnBrk="0" hangingPunct="0">
              <a:spcBef>
                <a:spcPct val="20000"/>
              </a:spcBef>
              <a:buFontTx/>
              <a:buChar char="•"/>
            </a:pPr>
            <a:r>
              <a:rPr lang="en-US" sz="3600" dirty="0" smtClean="0">
                <a:solidFill>
                  <a:srgbClr val="2D2DB9"/>
                </a:solidFill>
                <a:latin typeface="Arial Narrow" charset="0"/>
              </a:rPr>
              <a:t>Calculation of Moment of Inertia</a:t>
            </a:r>
          </a:p>
          <a:p>
            <a:pPr marL="609600" indent="-609600" eaLnBrk="0" hangingPunct="0">
              <a:spcBef>
                <a:spcPct val="20000"/>
              </a:spcBef>
              <a:buFontTx/>
              <a:buChar char="•"/>
            </a:pPr>
            <a:r>
              <a:rPr lang="en-US" sz="3600" dirty="0" smtClean="0">
                <a:solidFill>
                  <a:srgbClr val="2D2DB9"/>
                </a:solidFill>
                <a:latin typeface="Arial Narrow" charset="0"/>
              </a:rPr>
              <a:t>Torque and Angular Acceleration</a:t>
            </a:r>
            <a:endParaRPr lang="en-US" sz="3600" dirty="0" smtClean="0">
              <a:solidFill>
                <a:srgbClr val="2D2DB9"/>
              </a:solidFill>
              <a:latin typeface="Arial Narrow" charset="0"/>
            </a:endParaRPr>
          </a:p>
          <a:p>
            <a:pPr marL="609600" indent="-609600" eaLnBrk="0" hangingPunct="0">
              <a:spcBef>
                <a:spcPct val="20000"/>
              </a:spcBef>
              <a:buFontTx/>
              <a:buChar char="•"/>
            </a:pPr>
            <a:endParaRPr lang="en-US" sz="3600" dirty="0" smtClean="0">
              <a:solidFill>
                <a:srgbClr val="2D2DB9"/>
              </a:solidFill>
              <a:latin typeface="Arial Narrow" charset="0"/>
            </a:endParaRPr>
          </a:p>
          <a:p>
            <a:pPr marL="609600" indent="-609600" eaLnBrk="0" hangingPunct="0">
              <a:spcBef>
                <a:spcPct val="20000"/>
              </a:spcBef>
              <a:buFontTx/>
              <a:buChar char="•"/>
            </a:pPr>
            <a:endParaRPr lang="en-US" sz="3600" dirty="0" smtClean="0">
              <a:solidFill>
                <a:srgbClr val="2D2DB9"/>
              </a:solidFill>
              <a:latin typeface="Arial Narrow" charset="0"/>
            </a:endParaRPr>
          </a:p>
        </p:txBody>
      </p:sp>
      <p:sp>
        <p:nvSpPr>
          <p:cNvPr id="8" name="Text Box 13"/>
          <p:cNvSpPr txBox="1">
            <a:spLocks noChangeArrowheads="1"/>
          </p:cNvSpPr>
          <p:nvPr/>
        </p:nvSpPr>
        <p:spPr bwMode="auto">
          <a:xfrm>
            <a:off x="968778" y="5867400"/>
            <a:ext cx="7260822"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#8, </a:t>
            </a:r>
            <a:r>
              <a:rPr lang="en-US" dirty="0">
                <a:solidFill>
                  <a:srgbClr val="003300"/>
                </a:solidFill>
                <a:latin typeface="Arial Narrow" charset="0"/>
              </a:rPr>
              <a:t>due 10pm,</a:t>
            </a:r>
            <a:r>
              <a:rPr lang="en-US" dirty="0" smtClean="0">
                <a:solidFill>
                  <a:srgbClr val="003300"/>
                </a:solidFill>
                <a:latin typeface="Arial Narrow" charset="0"/>
              </a:rPr>
              <a:t> </a:t>
            </a:r>
            <a:r>
              <a:rPr lang="en-US" dirty="0" smtClean="0">
                <a:solidFill>
                  <a:srgbClr val="003300"/>
                </a:solidFill>
                <a:latin typeface="Arial Narrow" charset="0"/>
              </a:rPr>
              <a:t>Mon</a:t>
            </a:r>
            <a:r>
              <a:rPr lang="en-US" dirty="0" smtClean="0">
                <a:solidFill>
                  <a:srgbClr val="003300"/>
                </a:solidFill>
                <a:latin typeface="Arial Narrow" charset="0"/>
              </a:rPr>
              <a:t>day</a:t>
            </a:r>
            <a:r>
              <a:rPr lang="en-US" dirty="0">
                <a:solidFill>
                  <a:srgbClr val="003300"/>
                </a:solidFill>
                <a:latin typeface="Arial Narrow" charset="0"/>
              </a:rPr>
              <a:t>,</a:t>
            </a:r>
            <a:r>
              <a:rPr lang="en-US" dirty="0" smtClean="0">
                <a:solidFill>
                  <a:srgbClr val="003300"/>
                </a:solidFill>
                <a:latin typeface="Arial Narrow" charset="0"/>
              </a:rPr>
              <a:t> </a:t>
            </a:r>
            <a:r>
              <a:rPr lang="en-US" dirty="0" smtClean="0">
                <a:solidFill>
                  <a:srgbClr val="003300"/>
                </a:solidFill>
                <a:latin typeface="Arial Narrow" charset="0"/>
              </a:rPr>
              <a:t>July4!</a:t>
            </a:r>
            <a:r>
              <a:rPr lang="en-US" dirty="0">
                <a:solidFill>
                  <a:srgbClr val="003300"/>
                </a:solidFill>
                <a:latin typeface="Arial Narrow"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down)">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down)">
                                      <p:cBhvr>
                                        <p:cTn id="12" dur="500"/>
                                        <p:tgtEl>
                                          <p:spTgt spid="2058">
                                            <p:txEl>
                                              <p:pRg st="1" end="1"/>
                                            </p:txEl>
                                          </p:spTgt>
                                        </p:tgtEl>
                                      </p:cBhvr>
                                    </p:animEffect>
                                  </p:childTnLst>
                                </p:cTn>
                              </p:par>
                              <p:par>
                                <p:cTn id="13" presetID="22" presetClass="entr" presetSubtype="4" fill="hold" grpId="2" nodeType="withEffect">
                                  <p:stCondLst>
                                    <p:cond delay="0"/>
                                  </p:stCondLst>
                                  <p:childTnLst>
                                    <p:set>
                                      <p:cBhvr>
                                        <p:cTn id="14" dur="1" fill="hold">
                                          <p:stCondLst>
                                            <p:cond delay="0"/>
                                          </p:stCondLst>
                                        </p:cTn>
                                        <p:tgtEl>
                                          <p:spTgt spid="2058">
                                            <p:txEl>
                                              <p:pRg st="2" end="2"/>
                                            </p:txEl>
                                          </p:spTgt>
                                        </p:tgtEl>
                                        <p:attrNameLst>
                                          <p:attrName>style.visibility</p:attrName>
                                        </p:attrNameLst>
                                      </p:cBhvr>
                                      <p:to>
                                        <p:strVal val="visible"/>
                                      </p:to>
                                    </p:set>
                                    <p:animEffect transition="in" filter="wipe(down)">
                                      <p:cBhvr>
                                        <p:cTn id="15" dur="500"/>
                                        <p:tgtEl>
                                          <p:spTgt spid="2058">
                                            <p:txEl>
                                              <p:pRg st="2" end="2"/>
                                            </p:txEl>
                                          </p:spTgt>
                                        </p:tgtEl>
                                      </p:cBhvr>
                                    </p:animEffect>
                                  </p:childTnLst>
                                </p:cTn>
                              </p:par>
                              <p:par>
                                <p:cTn id="16" presetID="22" presetClass="entr" presetSubtype="4" fill="hold" grpId="2" nodeType="withEffect">
                                  <p:stCondLst>
                                    <p:cond delay="0"/>
                                  </p:stCondLst>
                                  <p:childTnLst>
                                    <p:set>
                                      <p:cBhvr>
                                        <p:cTn id="17" dur="1" fill="hold">
                                          <p:stCondLst>
                                            <p:cond delay="0"/>
                                          </p:stCondLst>
                                        </p:cTn>
                                        <p:tgtEl>
                                          <p:spTgt spid="2058">
                                            <p:txEl>
                                              <p:pRg st="3" end="3"/>
                                            </p:txEl>
                                          </p:spTgt>
                                        </p:tgtEl>
                                        <p:attrNameLst>
                                          <p:attrName>style.visibility</p:attrName>
                                        </p:attrNameLst>
                                      </p:cBhvr>
                                      <p:to>
                                        <p:strVal val="visible"/>
                                      </p:to>
                                    </p:set>
                                    <p:animEffect transition="in" filter="wipe(down)">
                                      <p:cBhvr>
                                        <p:cTn id="18" dur="500"/>
                                        <p:tgtEl>
                                          <p:spTgt spid="2058">
                                            <p:txEl>
                                              <p:pRg st="3" end="3"/>
                                            </p:txEl>
                                          </p:spTgt>
                                        </p:tgtEl>
                                      </p:cBhvr>
                                    </p:animEffect>
                                  </p:childTnLst>
                                </p:cTn>
                              </p:par>
                              <p:par>
                                <p:cTn id="19" presetID="22" presetClass="entr" presetSubtype="4" fill="hold" grpId="2" nodeType="withEffect">
                                  <p:stCondLst>
                                    <p:cond delay="0"/>
                                  </p:stCondLst>
                                  <p:childTnLst>
                                    <p:set>
                                      <p:cBhvr>
                                        <p:cTn id="20" dur="1" fill="hold">
                                          <p:stCondLst>
                                            <p:cond delay="0"/>
                                          </p:stCondLst>
                                        </p:cTn>
                                        <p:tgtEl>
                                          <p:spTgt spid="2058">
                                            <p:txEl>
                                              <p:pRg st="4" end="4"/>
                                            </p:txEl>
                                          </p:spTgt>
                                        </p:tgtEl>
                                        <p:attrNameLst>
                                          <p:attrName>style.visibility</p:attrName>
                                        </p:attrNameLst>
                                      </p:cBhvr>
                                      <p:to>
                                        <p:strVal val="visible"/>
                                      </p:to>
                                    </p:set>
                                    <p:animEffect transition="in" filter="wipe(down)">
                                      <p:cBhvr>
                                        <p:cTn id="21" dur="500"/>
                                        <p:tgtEl>
                                          <p:spTgt spid="205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2" build="allAtOnce"/>
      <p:bldP spid="8" grpId="0" animBg="1"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smtClean="0"/>
              <a:t>Thursday, June 30, 2011</a:t>
            </a:r>
            <a:endParaRPr lang="en-US"/>
          </a:p>
        </p:txBody>
      </p:sp>
      <p:sp>
        <p:nvSpPr>
          <p:cNvPr id="28" name="Footer Placeholder 4"/>
          <p:cNvSpPr>
            <a:spLocks noGrp="1"/>
          </p:cNvSpPr>
          <p:nvPr>
            <p:ph type="ftr" sz="quarter" idx="11"/>
          </p:nvPr>
        </p:nvSpPr>
        <p:spPr/>
        <p:txBody>
          <a:bodyPr/>
          <a:lstStyle/>
          <a:p>
            <a:r>
              <a:rPr lang="en-US" smtClean="0"/>
              <a:t>PHYS 1443-001, Summer 2011 Dr. Jaehoon Yu</a:t>
            </a:r>
            <a:endParaRPr lang="en-US"/>
          </a:p>
        </p:txBody>
      </p:sp>
      <p:sp>
        <p:nvSpPr>
          <p:cNvPr id="29" name="Slide Number Placeholder 5"/>
          <p:cNvSpPr>
            <a:spLocks noGrp="1"/>
          </p:cNvSpPr>
          <p:nvPr>
            <p:ph type="sldNum" sz="quarter" idx="12"/>
          </p:nvPr>
        </p:nvSpPr>
        <p:spPr/>
        <p:txBody>
          <a:bodyPr/>
          <a:lstStyle/>
          <a:p>
            <a:fld id="{FE5C6B74-8188-EF45-9D58-E35BE6F9F954}" type="slidenum">
              <a:rPr lang="en-US"/>
              <a:pPr/>
              <a:t>10</a:t>
            </a:fld>
            <a:endParaRPr lang="en-US"/>
          </a:p>
        </p:txBody>
      </p:sp>
      <p:sp>
        <p:nvSpPr>
          <p:cNvPr id="377858" name="Rectangle 2"/>
          <p:cNvSpPr>
            <a:spLocks noGrp="1" noChangeArrowheads="1"/>
          </p:cNvSpPr>
          <p:nvPr>
            <p:ph type="title"/>
          </p:nvPr>
        </p:nvSpPr>
        <p:spPr>
          <a:xfrm>
            <a:off x="685800" y="152400"/>
            <a:ext cx="7772400" cy="609600"/>
          </a:xfrm>
        </p:spPr>
        <p:txBody>
          <a:bodyPr/>
          <a:lstStyle/>
          <a:p>
            <a:r>
              <a:rPr lang="en-US" sz="4000"/>
              <a:t>Example</a:t>
            </a:r>
            <a:endParaRPr lang="en-US"/>
          </a:p>
        </p:txBody>
      </p:sp>
      <p:sp>
        <p:nvSpPr>
          <p:cNvPr id="377859"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What is the linear speed of a child seated 1.2m from the center of a steadily rotating merry-go-around that makes one complete revolution in 4.0s? (</a:t>
            </a:r>
            <a:r>
              <a:rPr lang="en-US" dirty="0" err="1">
                <a:solidFill>
                  <a:srgbClr val="800000"/>
                </a:solidFill>
                <a:latin typeface="Arial Narrow" charset="0"/>
              </a:rPr>
              <a:t>b</a:t>
            </a:r>
            <a:r>
              <a:rPr lang="en-US" dirty="0">
                <a:solidFill>
                  <a:srgbClr val="800000"/>
                </a:solidFill>
                <a:latin typeface="Arial Narrow" charset="0"/>
              </a:rPr>
              <a:t>) What is her total linear acceleration?</a:t>
            </a:r>
          </a:p>
        </p:txBody>
      </p:sp>
      <p:sp>
        <p:nvSpPr>
          <p:cNvPr id="377860" name="Text Box 4"/>
          <p:cNvSpPr txBox="1">
            <a:spLocks noChangeArrowheads="1"/>
          </p:cNvSpPr>
          <p:nvPr/>
        </p:nvSpPr>
        <p:spPr bwMode="auto">
          <a:xfrm>
            <a:off x="381000" y="2133600"/>
            <a:ext cx="33528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First, figure out what the angular speed of the merry-go-around is.</a:t>
            </a:r>
          </a:p>
        </p:txBody>
      </p:sp>
      <p:graphicFrame>
        <p:nvGraphicFramePr>
          <p:cNvPr id="377861" name="Object 5"/>
          <p:cNvGraphicFramePr>
            <a:graphicFrameLocks noChangeAspect="1"/>
          </p:cNvGraphicFramePr>
          <p:nvPr/>
        </p:nvGraphicFramePr>
        <p:xfrm>
          <a:off x="1125538" y="3352800"/>
          <a:ext cx="322262" cy="412750"/>
        </p:xfrm>
        <a:graphic>
          <a:graphicData uri="http://schemas.openxmlformats.org/presentationml/2006/ole">
            <p:oleObj spid="_x0000_s565250" name="Equation" r:id="rId3" imgW="114120" imgH="139680" progId="Equation.DSMT4">
              <p:embed/>
            </p:oleObj>
          </a:graphicData>
        </a:graphic>
      </p:graphicFrame>
      <p:graphicFrame>
        <p:nvGraphicFramePr>
          <p:cNvPr id="377862" name="Object 6"/>
          <p:cNvGraphicFramePr>
            <a:graphicFrameLocks noChangeAspect="1"/>
          </p:cNvGraphicFramePr>
          <p:nvPr/>
        </p:nvGraphicFramePr>
        <p:xfrm>
          <a:off x="4114800" y="2362200"/>
          <a:ext cx="674688" cy="328613"/>
        </p:xfrm>
        <a:graphic>
          <a:graphicData uri="http://schemas.openxmlformats.org/presentationml/2006/ole">
            <p:oleObj spid="_x0000_s565251" name="Equation" r:id="rId4" imgW="279360" imgH="139680" progId="Equation.DSMT4">
              <p:embed/>
            </p:oleObj>
          </a:graphicData>
        </a:graphic>
      </p:graphicFrame>
      <p:sp>
        <p:nvSpPr>
          <p:cNvPr id="377863" name="Text Box 7"/>
          <p:cNvSpPr txBox="1">
            <a:spLocks noChangeArrowheads="1"/>
          </p:cNvSpPr>
          <p:nvPr/>
        </p:nvSpPr>
        <p:spPr bwMode="auto">
          <a:xfrm>
            <a:off x="381000" y="2879725"/>
            <a:ext cx="3352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formula for linear speed</a:t>
            </a:r>
          </a:p>
        </p:txBody>
      </p:sp>
      <p:sp>
        <p:nvSpPr>
          <p:cNvPr id="377864" name="Text Box 8"/>
          <p:cNvSpPr txBox="1">
            <a:spLocks noChangeArrowheads="1"/>
          </p:cNvSpPr>
          <p:nvPr/>
        </p:nvSpPr>
        <p:spPr bwMode="auto">
          <a:xfrm>
            <a:off x="381000" y="3886200"/>
            <a:ext cx="80772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Since the angular speed is constant, there is no angular acceleration.</a:t>
            </a:r>
          </a:p>
        </p:txBody>
      </p:sp>
      <p:sp>
        <p:nvSpPr>
          <p:cNvPr id="377865" name="Text Box 9"/>
          <p:cNvSpPr txBox="1">
            <a:spLocks noChangeArrowheads="1"/>
          </p:cNvSpPr>
          <p:nvPr/>
        </p:nvSpPr>
        <p:spPr bwMode="auto">
          <a:xfrm>
            <a:off x="381000" y="4479925"/>
            <a:ext cx="2590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Tangential acceleration is</a:t>
            </a:r>
          </a:p>
        </p:txBody>
      </p:sp>
      <p:graphicFrame>
        <p:nvGraphicFramePr>
          <p:cNvPr id="377866" name="Object 10"/>
          <p:cNvGraphicFramePr>
            <a:graphicFrameLocks noChangeAspect="1"/>
          </p:cNvGraphicFramePr>
          <p:nvPr/>
        </p:nvGraphicFramePr>
        <p:xfrm>
          <a:off x="3276600" y="4267200"/>
          <a:ext cx="388938" cy="622300"/>
        </p:xfrm>
        <a:graphic>
          <a:graphicData uri="http://schemas.openxmlformats.org/presentationml/2006/ole">
            <p:oleObj spid="_x0000_s565252" name="Equation" r:id="rId5" imgW="152280" imgH="228600" progId="Equation.DSMT4">
              <p:embed/>
            </p:oleObj>
          </a:graphicData>
        </a:graphic>
      </p:graphicFrame>
      <p:sp>
        <p:nvSpPr>
          <p:cNvPr id="377867" name="Text Box 11"/>
          <p:cNvSpPr txBox="1">
            <a:spLocks noChangeArrowheads="1"/>
          </p:cNvSpPr>
          <p:nvPr/>
        </p:nvSpPr>
        <p:spPr bwMode="auto">
          <a:xfrm>
            <a:off x="381000" y="50292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Radial acceleration is</a:t>
            </a:r>
          </a:p>
        </p:txBody>
      </p:sp>
      <p:graphicFrame>
        <p:nvGraphicFramePr>
          <p:cNvPr id="377868" name="Object 12"/>
          <p:cNvGraphicFramePr>
            <a:graphicFrameLocks noChangeAspect="1"/>
          </p:cNvGraphicFramePr>
          <p:nvPr/>
        </p:nvGraphicFramePr>
        <p:xfrm>
          <a:off x="3200400" y="4865688"/>
          <a:ext cx="365125" cy="590550"/>
        </p:xfrm>
        <a:graphic>
          <a:graphicData uri="http://schemas.openxmlformats.org/presentationml/2006/ole">
            <p:oleObj spid="_x0000_s565253" name="Equation" r:id="rId6" imgW="164880" imgH="228600" progId="Equation.DSMT4">
              <p:embed/>
            </p:oleObj>
          </a:graphicData>
        </a:graphic>
      </p:graphicFrame>
      <p:sp>
        <p:nvSpPr>
          <p:cNvPr id="377869" name="Text Box 13"/>
          <p:cNvSpPr txBox="1">
            <a:spLocks noChangeArrowheads="1"/>
          </p:cNvSpPr>
          <p:nvPr/>
        </p:nvSpPr>
        <p:spPr bwMode="auto">
          <a:xfrm>
            <a:off x="381000" y="5546725"/>
            <a:ext cx="16764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Thus the total acceleration is</a:t>
            </a:r>
          </a:p>
        </p:txBody>
      </p:sp>
      <p:graphicFrame>
        <p:nvGraphicFramePr>
          <p:cNvPr id="377870" name="Object 14"/>
          <p:cNvGraphicFramePr>
            <a:graphicFrameLocks noChangeAspect="1"/>
          </p:cNvGraphicFramePr>
          <p:nvPr/>
        </p:nvGraphicFramePr>
        <p:xfrm>
          <a:off x="3124200" y="5659438"/>
          <a:ext cx="280988" cy="360362"/>
        </p:xfrm>
        <a:graphic>
          <a:graphicData uri="http://schemas.openxmlformats.org/presentationml/2006/ole">
            <p:oleObj spid="_x0000_s565254" name="Equation" r:id="rId7" imgW="126720" imgH="139680" progId="Equation.DSMT4">
              <p:embed/>
            </p:oleObj>
          </a:graphicData>
        </a:graphic>
      </p:graphicFrame>
      <p:graphicFrame>
        <p:nvGraphicFramePr>
          <p:cNvPr id="377871" name="Object 15"/>
          <p:cNvGraphicFramePr>
            <a:graphicFrameLocks noChangeAspect="1"/>
          </p:cNvGraphicFramePr>
          <p:nvPr/>
        </p:nvGraphicFramePr>
        <p:xfrm>
          <a:off x="1524000" y="3397250"/>
          <a:ext cx="968375" cy="412750"/>
        </p:xfrm>
        <a:graphic>
          <a:graphicData uri="http://schemas.openxmlformats.org/presentationml/2006/ole">
            <p:oleObj spid="_x0000_s565255" name="Equation" r:id="rId8" imgW="342720" imgH="139680" progId="Equation.DSMT4">
              <p:embed/>
            </p:oleObj>
          </a:graphicData>
        </a:graphic>
      </p:graphicFrame>
      <p:graphicFrame>
        <p:nvGraphicFramePr>
          <p:cNvPr id="377872" name="Object 16"/>
          <p:cNvGraphicFramePr>
            <a:graphicFrameLocks noChangeAspect="1"/>
          </p:cNvGraphicFramePr>
          <p:nvPr/>
        </p:nvGraphicFramePr>
        <p:xfrm>
          <a:off x="2408238" y="3276600"/>
          <a:ext cx="5091112" cy="525463"/>
        </p:xfrm>
        <a:graphic>
          <a:graphicData uri="http://schemas.openxmlformats.org/presentationml/2006/ole">
            <p:oleObj spid="_x0000_s565256" name="Equation" r:id="rId9" imgW="1803400" imgH="177800" progId="Equation.DSMT4">
              <p:embed/>
            </p:oleObj>
          </a:graphicData>
        </a:graphic>
      </p:graphicFrame>
      <p:graphicFrame>
        <p:nvGraphicFramePr>
          <p:cNvPr id="377873" name="Object 17"/>
          <p:cNvGraphicFramePr>
            <a:graphicFrameLocks noChangeAspect="1"/>
          </p:cNvGraphicFramePr>
          <p:nvPr/>
        </p:nvGraphicFramePr>
        <p:xfrm>
          <a:off x="3657600" y="4421188"/>
          <a:ext cx="842963" cy="379412"/>
        </p:xfrm>
        <a:graphic>
          <a:graphicData uri="http://schemas.openxmlformats.org/presentationml/2006/ole">
            <p:oleObj spid="_x0000_s565257" name="Equation" r:id="rId10" imgW="330120" imgH="139680" progId="Equation.DSMT4">
              <p:embed/>
            </p:oleObj>
          </a:graphicData>
        </a:graphic>
      </p:graphicFrame>
      <p:graphicFrame>
        <p:nvGraphicFramePr>
          <p:cNvPr id="377874" name="Object 18"/>
          <p:cNvGraphicFramePr>
            <a:graphicFrameLocks noChangeAspect="1"/>
          </p:cNvGraphicFramePr>
          <p:nvPr/>
        </p:nvGraphicFramePr>
        <p:xfrm>
          <a:off x="4464050" y="4211637"/>
          <a:ext cx="4375150" cy="588963"/>
        </p:xfrm>
        <a:graphic>
          <a:graphicData uri="http://schemas.openxmlformats.org/presentationml/2006/ole">
            <p:oleObj spid="_x0000_s565258" name="Equation" r:id="rId11" imgW="1714500" imgH="215900" progId="Equation.DSMT4">
              <p:embed/>
            </p:oleObj>
          </a:graphicData>
        </a:graphic>
      </p:graphicFrame>
      <p:graphicFrame>
        <p:nvGraphicFramePr>
          <p:cNvPr id="377875" name="Object 19"/>
          <p:cNvGraphicFramePr>
            <a:graphicFrameLocks noChangeAspect="1"/>
          </p:cNvGraphicFramePr>
          <p:nvPr/>
        </p:nvGraphicFramePr>
        <p:xfrm>
          <a:off x="3609975" y="4860925"/>
          <a:ext cx="871538" cy="557213"/>
        </p:xfrm>
        <a:graphic>
          <a:graphicData uri="http://schemas.openxmlformats.org/presentationml/2006/ole">
            <p:oleObj spid="_x0000_s565259" name="Equation" r:id="rId12" imgW="393700" imgH="215900" progId="Equation.DSMT4">
              <p:embed/>
            </p:oleObj>
          </a:graphicData>
        </a:graphic>
      </p:graphicFrame>
      <p:graphicFrame>
        <p:nvGraphicFramePr>
          <p:cNvPr id="377876" name="Object 20"/>
          <p:cNvGraphicFramePr>
            <a:graphicFrameLocks noChangeAspect="1"/>
          </p:cNvGraphicFramePr>
          <p:nvPr/>
        </p:nvGraphicFramePr>
        <p:xfrm>
          <a:off x="4481513" y="4800600"/>
          <a:ext cx="4357687" cy="720725"/>
        </p:xfrm>
        <a:graphic>
          <a:graphicData uri="http://schemas.openxmlformats.org/presentationml/2006/ole">
            <p:oleObj spid="_x0000_s565260" name="Equation" r:id="rId13" imgW="1968480" imgH="279360" progId="Equation.DSMT4">
              <p:embed/>
            </p:oleObj>
          </a:graphicData>
        </a:graphic>
      </p:graphicFrame>
      <p:graphicFrame>
        <p:nvGraphicFramePr>
          <p:cNvPr id="377877" name="Object 21"/>
          <p:cNvGraphicFramePr>
            <a:graphicFrameLocks noChangeAspect="1"/>
          </p:cNvGraphicFramePr>
          <p:nvPr/>
        </p:nvGraphicFramePr>
        <p:xfrm>
          <a:off x="3429000" y="5410200"/>
          <a:ext cx="1573213" cy="754063"/>
        </p:xfrm>
        <a:graphic>
          <a:graphicData uri="http://schemas.openxmlformats.org/presentationml/2006/ole">
            <p:oleObj spid="_x0000_s565261" name="Equation" r:id="rId14" imgW="711000" imgH="291960" progId="Equation.DSMT4">
              <p:embed/>
            </p:oleObj>
          </a:graphicData>
        </a:graphic>
      </p:graphicFrame>
      <p:graphicFrame>
        <p:nvGraphicFramePr>
          <p:cNvPr id="377878" name="Object 22"/>
          <p:cNvGraphicFramePr>
            <a:graphicFrameLocks noChangeAspect="1"/>
          </p:cNvGraphicFramePr>
          <p:nvPr/>
        </p:nvGraphicFramePr>
        <p:xfrm>
          <a:off x="4987925" y="5334000"/>
          <a:ext cx="3317875" cy="852488"/>
        </p:xfrm>
        <a:graphic>
          <a:graphicData uri="http://schemas.openxmlformats.org/presentationml/2006/ole">
            <p:oleObj spid="_x0000_s565262" name="Equation" r:id="rId15" imgW="1498320" imgH="330120" progId="Equation.DSMT4">
              <p:embed/>
            </p:oleObj>
          </a:graphicData>
        </a:graphic>
      </p:graphicFrame>
      <p:graphicFrame>
        <p:nvGraphicFramePr>
          <p:cNvPr id="377879" name="Object 23"/>
          <p:cNvGraphicFramePr>
            <a:graphicFrameLocks noChangeAspect="1"/>
          </p:cNvGraphicFramePr>
          <p:nvPr/>
        </p:nvGraphicFramePr>
        <p:xfrm>
          <a:off x="4686300" y="2057400"/>
          <a:ext cx="1104900" cy="925513"/>
        </p:xfrm>
        <a:graphic>
          <a:graphicData uri="http://schemas.openxmlformats.org/presentationml/2006/ole">
            <p:oleObj spid="_x0000_s565263" name="Equation" r:id="rId16" imgW="457200" imgH="393480" progId="Equation.DSMT4">
              <p:embed/>
            </p:oleObj>
          </a:graphicData>
        </a:graphic>
      </p:graphicFrame>
      <p:graphicFrame>
        <p:nvGraphicFramePr>
          <p:cNvPr id="377880" name="Object 24"/>
          <p:cNvGraphicFramePr>
            <a:graphicFrameLocks noChangeAspect="1"/>
          </p:cNvGraphicFramePr>
          <p:nvPr/>
        </p:nvGraphicFramePr>
        <p:xfrm>
          <a:off x="6078538" y="2133600"/>
          <a:ext cx="550862" cy="417513"/>
        </p:xfrm>
        <a:graphic>
          <a:graphicData uri="http://schemas.openxmlformats.org/presentationml/2006/ole">
            <p:oleObj spid="_x0000_s565264" name="Equation" r:id="rId17" imgW="228600" imgH="177480" progId="Equation.DSMT4">
              <p:embed/>
            </p:oleObj>
          </a:graphicData>
        </a:graphic>
      </p:graphicFrame>
      <p:graphicFrame>
        <p:nvGraphicFramePr>
          <p:cNvPr id="377881" name="Object 25"/>
          <p:cNvGraphicFramePr>
            <a:graphicFrameLocks noChangeAspect="1"/>
          </p:cNvGraphicFramePr>
          <p:nvPr/>
        </p:nvGraphicFramePr>
        <p:xfrm>
          <a:off x="7137400" y="2286000"/>
          <a:ext cx="1473200" cy="419100"/>
        </p:xfrm>
        <a:graphic>
          <a:graphicData uri="http://schemas.openxmlformats.org/presentationml/2006/ole">
            <p:oleObj spid="_x0000_s565265" name="Equation" r:id="rId18" imgW="609480" imgH="177480" progId="Equation.DSMT4">
              <p:embed/>
            </p:oleObj>
          </a:graphicData>
        </a:graphic>
      </p:graphicFrame>
      <p:graphicFrame>
        <p:nvGraphicFramePr>
          <p:cNvPr id="377882" name="Object 26"/>
          <p:cNvGraphicFramePr>
            <a:graphicFrameLocks noChangeAspect="1"/>
          </p:cNvGraphicFramePr>
          <p:nvPr/>
        </p:nvGraphicFramePr>
        <p:xfrm>
          <a:off x="5715000" y="2046288"/>
          <a:ext cx="1503363" cy="925512"/>
        </p:xfrm>
        <a:graphic>
          <a:graphicData uri="http://schemas.openxmlformats.org/presentationml/2006/ole">
            <p:oleObj spid="_x0000_s565266" name="Equation" r:id="rId19" imgW="62208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7859"/>
                                        </p:tgtEl>
                                        <p:attrNameLst>
                                          <p:attrName>style.visibility</p:attrName>
                                        </p:attrNameLst>
                                      </p:cBhvr>
                                      <p:to>
                                        <p:strVal val="visible"/>
                                      </p:to>
                                    </p:set>
                                    <p:animEffect transition="in" filter="wipe(left)">
                                      <p:cBhvr>
                                        <p:cTn id="7" dur="300"/>
                                        <p:tgtEl>
                                          <p:spTgt spid="3778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7860"/>
                                        </p:tgtEl>
                                        <p:attrNameLst>
                                          <p:attrName>style.visibility</p:attrName>
                                        </p:attrNameLst>
                                      </p:cBhvr>
                                      <p:to>
                                        <p:strVal val="visible"/>
                                      </p:to>
                                    </p:set>
                                    <p:animEffect transition="in" filter="wipe(left)">
                                      <p:cBhvr>
                                        <p:cTn id="12" dur="500"/>
                                        <p:tgtEl>
                                          <p:spTgt spid="3778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7862"/>
                                        </p:tgtEl>
                                        <p:attrNameLst>
                                          <p:attrName>style.visibility</p:attrName>
                                        </p:attrNameLst>
                                      </p:cBhvr>
                                      <p:to>
                                        <p:strVal val="visible"/>
                                      </p:to>
                                    </p:set>
                                    <p:animEffect transition="in" filter="wipe(left)">
                                      <p:cBhvr>
                                        <p:cTn id="17" dur="500"/>
                                        <p:tgtEl>
                                          <p:spTgt spid="3778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7879"/>
                                        </p:tgtEl>
                                        <p:attrNameLst>
                                          <p:attrName>style.visibility</p:attrName>
                                        </p:attrNameLst>
                                      </p:cBhvr>
                                      <p:to>
                                        <p:strVal val="visible"/>
                                      </p:to>
                                    </p:set>
                                    <p:animEffect transition="in" filter="wipe(left)">
                                      <p:cBhvr>
                                        <p:cTn id="22" dur="500"/>
                                        <p:tgtEl>
                                          <p:spTgt spid="3778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7880"/>
                                        </p:tgtEl>
                                        <p:attrNameLst>
                                          <p:attrName>style.visibility</p:attrName>
                                        </p:attrNameLst>
                                      </p:cBhvr>
                                      <p:to>
                                        <p:strVal val="visible"/>
                                      </p:to>
                                    </p:set>
                                    <p:animEffect transition="in" filter="wipe(left)">
                                      <p:cBhvr>
                                        <p:cTn id="27" dur="500"/>
                                        <p:tgtEl>
                                          <p:spTgt spid="3778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7882"/>
                                        </p:tgtEl>
                                        <p:attrNameLst>
                                          <p:attrName>style.visibility</p:attrName>
                                        </p:attrNameLst>
                                      </p:cBhvr>
                                      <p:to>
                                        <p:strVal val="visible"/>
                                      </p:to>
                                    </p:set>
                                    <p:animEffect transition="in" filter="wipe(left)">
                                      <p:cBhvr>
                                        <p:cTn id="32" dur="500"/>
                                        <p:tgtEl>
                                          <p:spTgt spid="3778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7881"/>
                                        </p:tgtEl>
                                        <p:attrNameLst>
                                          <p:attrName>style.visibility</p:attrName>
                                        </p:attrNameLst>
                                      </p:cBhvr>
                                      <p:to>
                                        <p:strVal val="visible"/>
                                      </p:to>
                                    </p:set>
                                    <p:animEffect transition="in" filter="wipe(left)">
                                      <p:cBhvr>
                                        <p:cTn id="37" dur="500"/>
                                        <p:tgtEl>
                                          <p:spTgt spid="377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7863"/>
                                        </p:tgtEl>
                                        <p:attrNameLst>
                                          <p:attrName>style.visibility</p:attrName>
                                        </p:attrNameLst>
                                      </p:cBhvr>
                                      <p:to>
                                        <p:strVal val="visible"/>
                                      </p:to>
                                    </p:set>
                                    <p:animEffect transition="in" filter="wipe(left)">
                                      <p:cBhvr>
                                        <p:cTn id="42" dur="500"/>
                                        <p:tgtEl>
                                          <p:spTgt spid="3778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77861"/>
                                        </p:tgtEl>
                                        <p:attrNameLst>
                                          <p:attrName>style.visibility</p:attrName>
                                        </p:attrNameLst>
                                      </p:cBhvr>
                                      <p:to>
                                        <p:strVal val="visible"/>
                                      </p:to>
                                    </p:set>
                                    <p:animEffect transition="in" filter="wipe(left)">
                                      <p:cBhvr>
                                        <p:cTn id="47" dur="500"/>
                                        <p:tgtEl>
                                          <p:spTgt spid="3778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7871"/>
                                        </p:tgtEl>
                                        <p:attrNameLst>
                                          <p:attrName>style.visibility</p:attrName>
                                        </p:attrNameLst>
                                      </p:cBhvr>
                                      <p:to>
                                        <p:strVal val="visible"/>
                                      </p:to>
                                    </p:set>
                                    <p:animEffect transition="in" filter="wipe(left)">
                                      <p:cBhvr>
                                        <p:cTn id="52" dur="500"/>
                                        <p:tgtEl>
                                          <p:spTgt spid="37787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7872"/>
                                        </p:tgtEl>
                                        <p:attrNameLst>
                                          <p:attrName>style.visibility</p:attrName>
                                        </p:attrNameLst>
                                      </p:cBhvr>
                                      <p:to>
                                        <p:strVal val="visible"/>
                                      </p:to>
                                    </p:set>
                                    <p:animEffect transition="in" filter="wipe(left)">
                                      <p:cBhvr>
                                        <p:cTn id="57" dur="500"/>
                                        <p:tgtEl>
                                          <p:spTgt spid="37787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77864"/>
                                        </p:tgtEl>
                                        <p:attrNameLst>
                                          <p:attrName>style.visibility</p:attrName>
                                        </p:attrNameLst>
                                      </p:cBhvr>
                                      <p:to>
                                        <p:strVal val="visible"/>
                                      </p:to>
                                    </p:set>
                                    <p:animEffect transition="in" filter="wipe(left)">
                                      <p:cBhvr>
                                        <p:cTn id="62" dur="500"/>
                                        <p:tgtEl>
                                          <p:spTgt spid="3778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77865"/>
                                        </p:tgtEl>
                                        <p:attrNameLst>
                                          <p:attrName>style.visibility</p:attrName>
                                        </p:attrNameLst>
                                      </p:cBhvr>
                                      <p:to>
                                        <p:strVal val="visible"/>
                                      </p:to>
                                    </p:set>
                                    <p:animEffect transition="in" filter="wipe(left)">
                                      <p:cBhvr>
                                        <p:cTn id="67" dur="500"/>
                                        <p:tgtEl>
                                          <p:spTgt spid="37786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77866"/>
                                        </p:tgtEl>
                                        <p:attrNameLst>
                                          <p:attrName>style.visibility</p:attrName>
                                        </p:attrNameLst>
                                      </p:cBhvr>
                                      <p:to>
                                        <p:strVal val="visible"/>
                                      </p:to>
                                    </p:set>
                                    <p:animEffect transition="in" filter="wipe(left)">
                                      <p:cBhvr>
                                        <p:cTn id="72" dur="500"/>
                                        <p:tgtEl>
                                          <p:spTgt spid="37786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7873"/>
                                        </p:tgtEl>
                                        <p:attrNameLst>
                                          <p:attrName>style.visibility</p:attrName>
                                        </p:attrNameLst>
                                      </p:cBhvr>
                                      <p:to>
                                        <p:strVal val="visible"/>
                                      </p:to>
                                    </p:set>
                                    <p:animEffect transition="in" filter="wipe(left)">
                                      <p:cBhvr>
                                        <p:cTn id="77" dur="500"/>
                                        <p:tgtEl>
                                          <p:spTgt spid="37787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77874"/>
                                        </p:tgtEl>
                                        <p:attrNameLst>
                                          <p:attrName>style.visibility</p:attrName>
                                        </p:attrNameLst>
                                      </p:cBhvr>
                                      <p:to>
                                        <p:strVal val="visible"/>
                                      </p:to>
                                    </p:set>
                                    <p:animEffect transition="in" filter="wipe(left)">
                                      <p:cBhvr>
                                        <p:cTn id="82" dur="500"/>
                                        <p:tgtEl>
                                          <p:spTgt spid="37787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77867"/>
                                        </p:tgtEl>
                                        <p:attrNameLst>
                                          <p:attrName>style.visibility</p:attrName>
                                        </p:attrNameLst>
                                      </p:cBhvr>
                                      <p:to>
                                        <p:strVal val="visible"/>
                                      </p:to>
                                    </p:set>
                                    <p:animEffect transition="in" filter="wipe(left)">
                                      <p:cBhvr>
                                        <p:cTn id="87" dur="500"/>
                                        <p:tgtEl>
                                          <p:spTgt spid="37786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77868"/>
                                        </p:tgtEl>
                                        <p:attrNameLst>
                                          <p:attrName>style.visibility</p:attrName>
                                        </p:attrNameLst>
                                      </p:cBhvr>
                                      <p:to>
                                        <p:strVal val="visible"/>
                                      </p:to>
                                    </p:set>
                                    <p:animEffect transition="in" filter="wipe(left)">
                                      <p:cBhvr>
                                        <p:cTn id="92" dur="500"/>
                                        <p:tgtEl>
                                          <p:spTgt spid="37786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77875"/>
                                        </p:tgtEl>
                                        <p:attrNameLst>
                                          <p:attrName>style.visibility</p:attrName>
                                        </p:attrNameLst>
                                      </p:cBhvr>
                                      <p:to>
                                        <p:strVal val="visible"/>
                                      </p:to>
                                    </p:set>
                                    <p:animEffect transition="in" filter="wipe(left)">
                                      <p:cBhvr>
                                        <p:cTn id="97" dur="500"/>
                                        <p:tgtEl>
                                          <p:spTgt spid="37787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77876"/>
                                        </p:tgtEl>
                                        <p:attrNameLst>
                                          <p:attrName>style.visibility</p:attrName>
                                        </p:attrNameLst>
                                      </p:cBhvr>
                                      <p:to>
                                        <p:strVal val="visible"/>
                                      </p:to>
                                    </p:set>
                                    <p:animEffect transition="in" filter="wipe(left)">
                                      <p:cBhvr>
                                        <p:cTn id="102" dur="500"/>
                                        <p:tgtEl>
                                          <p:spTgt spid="37787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77869"/>
                                        </p:tgtEl>
                                        <p:attrNameLst>
                                          <p:attrName>style.visibility</p:attrName>
                                        </p:attrNameLst>
                                      </p:cBhvr>
                                      <p:to>
                                        <p:strVal val="visible"/>
                                      </p:to>
                                    </p:set>
                                    <p:animEffect transition="in" filter="wipe(left)">
                                      <p:cBhvr>
                                        <p:cTn id="107" dur="500"/>
                                        <p:tgtEl>
                                          <p:spTgt spid="37786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77870"/>
                                        </p:tgtEl>
                                        <p:attrNameLst>
                                          <p:attrName>style.visibility</p:attrName>
                                        </p:attrNameLst>
                                      </p:cBhvr>
                                      <p:to>
                                        <p:strVal val="visible"/>
                                      </p:to>
                                    </p:set>
                                    <p:animEffect transition="in" filter="wipe(left)">
                                      <p:cBhvr>
                                        <p:cTn id="112" dur="500"/>
                                        <p:tgtEl>
                                          <p:spTgt spid="37787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77877"/>
                                        </p:tgtEl>
                                        <p:attrNameLst>
                                          <p:attrName>style.visibility</p:attrName>
                                        </p:attrNameLst>
                                      </p:cBhvr>
                                      <p:to>
                                        <p:strVal val="visible"/>
                                      </p:to>
                                    </p:set>
                                    <p:animEffect transition="in" filter="wipe(left)">
                                      <p:cBhvr>
                                        <p:cTn id="117" dur="500"/>
                                        <p:tgtEl>
                                          <p:spTgt spid="37787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377878"/>
                                        </p:tgtEl>
                                        <p:attrNameLst>
                                          <p:attrName>style.visibility</p:attrName>
                                        </p:attrNameLst>
                                      </p:cBhvr>
                                      <p:to>
                                        <p:strVal val="visible"/>
                                      </p:to>
                                    </p:set>
                                    <p:animEffect transition="in" filter="wipe(left)">
                                      <p:cBhvr>
                                        <p:cTn id="122" dur="500"/>
                                        <p:tgtEl>
                                          <p:spTgt spid="37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animBg="1" autoUpdateAnimBg="0"/>
      <p:bldP spid="377860" grpId="0" animBg="1" autoUpdateAnimBg="0"/>
      <p:bldP spid="377863" grpId="0" animBg="1" autoUpdateAnimBg="0"/>
      <p:bldP spid="377864" grpId="0" animBg="1" autoUpdateAnimBg="0"/>
      <p:bldP spid="377865" grpId="0" animBg="1" autoUpdateAnimBg="0"/>
      <p:bldP spid="377867" grpId="0" animBg="1" autoUpdateAnimBg="0"/>
      <p:bldP spid="377869" grpId="0" animBg="1"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June 30, 2011</a:t>
            </a:r>
            <a:endParaRPr lang="en-US"/>
          </a:p>
        </p:txBody>
      </p:sp>
      <p:sp>
        <p:nvSpPr>
          <p:cNvPr id="15" name="Footer Placeholder 4"/>
          <p:cNvSpPr>
            <a:spLocks noGrp="1"/>
          </p:cNvSpPr>
          <p:nvPr>
            <p:ph type="ftr" sz="quarter" idx="11"/>
          </p:nvPr>
        </p:nvSpPr>
        <p:spPr/>
        <p:txBody>
          <a:bodyPr/>
          <a:lstStyle/>
          <a:p>
            <a:r>
              <a:rPr lang="en-US" smtClean="0"/>
              <a:t>PHYS 1443-001, Summer 2011 Dr. Jaehoon Yu</a:t>
            </a:r>
            <a:endParaRPr lang="en-US"/>
          </a:p>
        </p:txBody>
      </p:sp>
      <p:sp>
        <p:nvSpPr>
          <p:cNvPr id="16" name="Slide Number Placeholder 5"/>
          <p:cNvSpPr>
            <a:spLocks noGrp="1"/>
          </p:cNvSpPr>
          <p:nvPr>
            <p:ph type="sldNum" sz="quarter" idx="12"/>
          </p:nvPr>
        </p:nvSpPr>
        <p:spPr/>
        <p:txBody>
          <a:bodyPr/>
          <a:lstStyle/>
          <a:p>
            <a:fld id="{DA9FD61F-80ED-F445-8645-28A45371BBD8}" type="slidenum">
              <a:rPr lang="en-US"/>
              <a:pPr/>
              <a:t>11</a:t>
            </a:fld>
            <a:endParaRPr lang="en-US"/>
          </a:p>
        </p:txBody>
      </p:sp>
      <p:sp>
        <p:nvSpPr>
          <p:cNvPr id="378882" name="Rectangle 2"/>
          <p:cNvSpPr>
            <a:spLocks noGrp="1" noChangeArrowheads="1"/>
          </p:cNvSpPr>
          <p:nvPr>
            <p:ph type="title"/>
          </p:nvPr>
        </p:nvSpPr>
        <p:spPr>
          <a:xfrm>
            <a:off x="685800" y="152400"/>
            <a:ext cx="7772400" cy="609600"/>
          </a:xfrm>
        </p:spPr>
        <p:txBody>
          <a:bodyPr/>
          <a:lstStyle/>
          <a:p>
            <a:r>
              <a:rPr lang="en-US" sz="4000"/>
              <a:t>Example for Rotational Motion</a:t>
            </a:r>
            <a:endParaRPr lang="en-US"/>
          </a:p>
        </p:txBody>
      </p:sp>
      <p:sp>
        <p:nvSpPr>
          <p:cNvPr id="378883" name="Text Box 3"/>
          <p:cNvSpPr txBox="1">
            <a:spLocks noChangeArrowheads="1"/>
          </p:cNvSpPr>
          <p:nvPr/>
        </p:nvSpPr>
        <p:spPr bwMode="auto">
          <a:xfrm>
            <a:off x="381000" y="762000"/>
            <a:ext cx="8305800" cy="2254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Audio information on compact discs are transmitted digitally through the readout system consisting of laser and lenses.   The digital information on the disc are stored by the pits and flat areas on the track.   Since the speed of readout system is constant, it reads out the same number of pits and flats in the same time interval.  In other words, the linear speed is the same no matter which track is played.  a) Assuming the linear speed is 1.3 </a:t>
            </a:r>
            <a:r>
              <a:rPr lang="en-US" sz="2000" dirty="0" err="1">
                <a:solidFill>
                  <a:srgbClr val="800000"/>
                </a:solidFill>
                <a:latin typeface="Arial Narrow" charset="0"/>
              </a:rPr>
              <a:t>m/s</a:t>
            </a:r>
            <a:r>
              <a:rPr lang="en-US" sz="2000" dirty="0">
                <a:solidFill>
                  <a:srgbClr val="800000"/>
                </a:solidFill>
                <a:latin typeface="Arial Narrow" charset="0"/>
              </a:rPr>
              <a:t>, find the angular speed of the disc in revolutions per minute when the inner most (</a:t>
            </a:r>
            <a:r>
              <a:rPr lang="en-US" sz="2000" dirty="0" err="1">
                <a:solidFill>
                  <a:srgbClr val="800000"/>
                </a:solidFill>
                <a:latin typeface="Arial Narrow" charset="0"/>
              </a:rPr>
              <a:t>r</a:t>
            </a:r>
            <a:r>
              <a:rPr lang="en-US" sz="2000" dirty="0">
                <a:solidFill>
                  <a:srgbClr val="800000"/>
                </a:solidFill>
                <a:latin typeface="Arial Narrow" charset="0"/>
              </a:rPr>
              <a:t>=23mm) and outer most tracks (</a:t>
            </a:r>
            <a:r>
              <a:rPr lang="en-US" sz="2000" dirty="0" err="1">
                <a:solidFill>
                  <a:srgbClr val="800000"/>
                </a:solidFill>
                <a:latin typeface="Arial Narrow" charset="0"/>
              </a:rPr>
              <a:t>r</a:t>
            </a:r>
            <a:r>
              <a:rPr lang="en-US" sz="2000" dirty="0">
                <a:solidFill>
                  <a:srgbClr val="800000"/>
                </a:solidFill>
                <a:latin typeface="Arial Narrow" charset="0"/>
              </a:rPr>
              <a:t>=58mm) are read.</a:t>
            </a:r>
          </a:p>
        </p:txBody>
      </p:sp>
      <p:sp>
        <p:nvSpPr>
          <p:cNvPr id="378884" name="Text Box 4"/>
          <p:cNvSpPr txBox="1">
            <a:spLocks noChangeArrowheads="1"/>
          </p:cNvSpPr>
          <p:nvPr/>
        </p:nvSpPr>
        <p:spPr bwMode="auto">
          <a:xfrm>
            <a:off x="457200" y="3200400"/>
            <a:ext cx="8229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relationship between angular and tangential speed</a:t>
            </a:r>
          </a:p>
        </p:txBody>
      </p:sp>
      <p:graphicFrame>
        <p:nvGraphicFramePr>
          <p:cNvPr id="378885" name="Object 5"/>
          <p:cNvGraphicFramePr>
            <a:graphicFrameLocks noChangeAspect="1"/>
          </p:cNvGraphicFramePr>
          <p:nvPr/>
        </p:nvGraphicFramePr>
        <p:xfrm>
          <a:off x="2133600" y="3657600"/>
          <a:ext cx="958850" cy="930275"/>
        </p:xfrm>
        <a:graphic>
          <a:graphicData uri="http://schemas.openxmlformats.org/presentationml/2006/ole">
            <p:oleObj spid="_x0000_s566274" name="Equation" r:id="rId3" imgW="406080" imgH="393480" progId="Equation.3">
              <p:embed/>
            </p:oleObj>
          </a:graphicData>
        </a:graphic>
      </p:graphicFrame>
      <p:graphicFrame>
        <p:nvGraphicFramePr>
          <p:cNvPr id="378886" name="Object 6"/>
          <p:cNvGraphicFramePr>
            <a:graphicFrameLocks noChangeAspect="1"/>
          </p:cNvGraphicFramePr>
          <p:nvPr/>
        </p:nvGraphicFramePr>
        <p:xfrm>
          <a:off x="3124200" y="3733800"/>
          <a:ext cx="4572000" cy="842963"/>
        </p:xfrm>
        <a:graphic>
          <a:graphicData uri="http://schemas.openxmlformats.org/presentationml/2006/ole">
            <p:oleObj spid="_x0000_s566275" name="Equation" r:id="rId4" imgW="2133360" imgH="393480" progId="Equation.3">
              <p:embed/>
            </p:oleObj>
          </a:graphicData>
        </a:graphic>
      </p:graphicFrame>
      <p:graphicFrame>
        <p:nvGraphicFramePr>
          <p:cNvPr id="378887" name="Object 7"/>
          <p:cNvGraphicFramePr>
            <a:graphicFrameLocks noChangeAspect="1"/>
          </p:cNvGraphicFramePr>
          <p:nvPr/>
        </p:nvGraphicFramePr>
        <p:xfrm>
          <a:off x="4191000" y="4595813"/>
          <a:ext cx="1490663" cy="342900"/>
        </p:xfrm>
        <a:graphic>
          <a:graphicData uri="http://schemas.openxmlformats.org/presentationml/2006/ole">
            <p:oleObj spid="_x0000_s566276" name="Equation" r:id="rId5" imgW="774360" imgH="177480" progId="Equation.DSMT4">
              <p:embed/>
            </p:oleObj>
          </a:graphicData>
        </a:graphic>
      </p:graphicFrame>
      <p:graphicFrame>
        <p:nvGraphicFramePr>
          <p:cNvPr id="378888" name="Object 8"/>
          <p:cNvGraphicFramePr>
            <a:graphicFrameLocks noChangeAspect="1"/>
          </p:cNvGraphicFramePr>
          <p:nvPr/>
        </p:nvGraphicFramePr>
        <p:xfrm>
          <a:off x="1900238" y="5029200"/>
          <a:ext cx="4500562" cy="777875"/>
        </p:xfrm>
        <a:graphic>
          <a:graphicData uri="http://schemas.openxmlformats.org/presentationml/2006/ole">
            <p:oleObj spid="_x0000_s566277" name="Equation" r:id="rId6" imgW="2273040" imgH="393480" progId="Equation.3">
              <p:embed/>
            </p:oleObj>
          </a:graphicData>
        </a:graphic>
      </p:graphicFrame>
      <p:graphicFrame>
        <p:nvGraphicFramePr>
          <p:cNvPr id="378889" name="Object 9"/>
          <p:cNvGraphicFramePr>
            <a:graphicFrameLocks noChangeAspect="1"/>
          </p:cNvGraphicFramePr>
          <p:nvPr/>
        </p:nvGraphicFramePr>
        <p:xfrm>
          <a:off x="4800600" y="5715000"/>
          <a:ext cx="2679700" cy="449263"/>
        </p:xfrm>
        <a:graphic>
          <a:graphicData uri="http://schemas.openxmlformats.org/presentationml/2006/ole">
            <p:oleObj spid="_x0000_s566278" name="Equation" r:id="rId7" imgW="1206360" imgH="203040" progId="Equation.3">
              <p:embed/>
            </p:oleObj>
          </a:graphicData>
        </a:graphic>
      </p:graphicFrame>
      <p:graphicFrame>
        <p:nvGraphicFramePr>
          <p:cNvPr id="378890" name="Object 10"/>
          <p:cNvGraphicFramePr>
            <a:graphicFrameLocks noChangeAspect="1"/>
          </p:cNvGraphicFramePr>
          <p:nvPr/>
        </p:nvGraphicFramePr>
        <p:xfrm>
          <a:off x="7423150" y="3205163"/>
          <a:ext cx="1111250" cy="498475"/>
        </p:xfrm>
        <a:graphic>
          <a:graphicData uri="http://schemas.openxmlformats.org/presentationml/2006/ole">
            <p:oleObj spid="_x0000_s566279" name="Equation" r:id="rId8" imgW="444240" imgH="139680" progId="Equation.DSMT4">
              <p:embed/>
            </p:oleObj>
          </a:graphicData>
        </a:graphic>
      </p:graphicFrame>
      <p:graphicFrame>
        <p:nvGraphicFramePr>
          <p:cNvPr id="378891" name="Object 11"/>
          <p:cNvGraphicFramePr>
            <a:graphicFrameLocks noChangeAspect="1"/>
          </p:cNvGraphicFramePr>
          <p:nvPr/>
        </p:nvGraphicFramePr>
        <p:xfrm>
          <a:off x="381000" y="5168900"/>
          <a:ext cx="1295400" cy="393700"/>
        </p:xfrm>
        <a:graphic>
          <a:graphicData uri="http://schemas.openxmlformats.org/presentationml/2006/ole">
            <p:oleObj spid="_x0000_s566280" name="Equation" r:id="rId9" imgW="634680" imgH="177480" progId="Equation.3">
              <p:embed/>
            </p:oleObj>
          </a:graphicData>
        </a:graphic>
      </p:graphicFrame>
      <p:graphicFrame>
        <p:nvGraphicFramePr>
          <p:cNvPr id="378892" name="Object 12"/>
          <p:cNvGraphicFramePr>
            <a:graphicFrameLocks noChangeAspect="1"/>
          </p:cNvGraphicFramePr>
          <p:nvPr/>
        </p:nvGraphicFramePr>
        <p:xfrm>
          <a:off x="381000" y="3886200"/>
          <a:ext cx="1447800" cy="393700"/>
        </p:xfrm>
        <a:graphic>
          <a:graphicData uri="http://schemas.openxmlformats.org/presentationml/2006/ole">
            <p:oleObj spid="_x0000_s566281" name="Equation" r:id="rId10" imgW="634680" imgH="177480" progId="Equation.3">
              <p:embed/>
            </p:oleObj>
          </a:graphicData>
        </a:graphic>
      </p:graphicFrame>
      <p:graphicFrame>
        <p:nvGraphicFramePr>
          <p:cNvPr id="378893" name="Object 13"/>
          <p:cNvGraphicFramePr>
            <a:graphicFrameLocks noChangeAspect="1"/>
          </p:cNvGraphicFramePr>
          <p:nvPr/>
        </p:nvGraphicFramePr>
        <p:xfrm>
          <a:off x="5705475" y="4572000"/>
          <a:ext cx="2295525" cy="392113"/>
        </p:xfrm>
        <a:graphic>
          <a:graphicData uri="http://schemas.openxmlformats.org/presentationml/2006/ole">
            <p:oleObj spid="_x0000_s566282" name="Equation" r:id="rId11" imgW="119376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83"/>
                                        </p:tgtEl>
                                        <p:attrNameLst>
                                          <p:attrName>style.visibility</p:attrName>
                                        </p:attrNameLst>
                                      </p:cBhvr>
                                      <p:to>
                                        <p:strVal val="visible"/>
                                      </p:to>
                                    </p:set>
                                    <p:animEffect transition="in" filter="wipe(left)">
                                      <p:cBhvr>
                                        <p:cTn id="7" dur="300"/>
                                        <p:tgtEl>
                                          <p:spTgt spid="3788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884"/>
                                        </p:tgtEl>
                                        <p:attrNameLst>
                                          <p:attrName>style.visibility</p:attrName>
                                        </p:attrNameLst>
                                      </p:cBhvr>
                                      <p:to>
                                        <p:strVal val="visible"/>
                                      </p:to>
                                    </p:set>
                                    <p:animEffect transition="in" filter="wipe(left)">
                                      <p:cBhvr>
                                        <p:cTn id="12" dur="500"/>
                                        <p:tgtEl>
                                          <p:spTgt spid="3788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8890"/>
                                        </p:tgtEl>
                                        <p:attrNameLst>
                                          <p:attrName>style.visibility</p:attrName>
                                        </p:attrNameLst>
                                      </p:cBhvr>
                                      <p:to>
                                        <p:strVal val="visible"/>
                                      </p:to>
                                    </p:set>
                                    <p:animEffect transition="in" filter="wipe(left)">
                                      <p:cBhvr>
                                        <p:cTn id="17" dur="500"/>
                                        <p:tgtEl>
                                          <p:spTgt spid="3788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8892"/>
                                        </p:tgtEl>
                                        <p:attrNameLst>
                                          <p:attrName>style.visibility</p:attrName>
                                        </p:attrNameLst>
                                      </p:cBhvr>
                                      <p:to>
                                        <p:strVal val="visible"/>
                                      </p:to>
                                    </p:set>
                                    <p:animEffect transition="in" filter="wipe(left)">
                                      <p:cBhvr>
                                        <p:cTn id="22" dur="500"/>
                                        <p:tgtEl>
                                          <p:spTgt spid="3788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8885"/>
                                        </p:tgtEl>
                                        <p:attrNameLst>
                                          <p:attrName>style.visibility</p:attrName>
                                        </p:attrNameLst>
                                      </p:cBhvr>
                                      <p:to>
                                        <p:strVal val="visible"/>
                                      </p:to>
                                    </p:set>
                                    <p:animEffect transition="in" filter="wipe(left)">
                                      <p:cBhvr>
                                        <p:cTn id="27" dur="500"/>
                                        <p:tgtEl>
                                          <p:spTgt spid="3788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8886"/>
                                        </p:tgtEl>
                                        <p:attrNameLst>
                                          <p:attrName>style.visibility</p:attrName>
                                        </p:attrNameLst>
                                      </p:cBhvr>
                                      <p:to>
                                        <p:strVal val="visible"/>
                                      </p:to>
                                    </p:set>
                                    <p:animEffect transition="in" filter="wipe(left)">
                                      <p:cBhvr>
                                        <p:cTn id="32" dur="500"/>
                                        <p:tgtEl>
                                          <p:spTgt spid="3788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8887"/>
                                        </p:tgtEl>
                                        <p:attrNameLst>
                                          <p:attrName>style.visibility</p:attrName>
                                        </p:attrNameLst>
                                      </p:cBhvr>
                                      <p:to>
                                        <p:strVal val="visible"/>
                                      </p:to>
                                    </p:set>
                                    <p:animEffect transition="in" filter="wipe(left)">
                                      <p:cBhvr>
                                        <p:cTn id="37" dur="500"/>
                                        <p:tgtEl>
                                          <p:spTgt spid="3788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8893"/>
                                        </p:tgtEl>
                                        <p:attrNameLst>
                                          <p:attrName>style.visibility</p:attrName>
                                        </p:attrNameLst>
                                      </p:cBhvr>
                                      <p:to>
                                        <p:strVal val="visible"/>
                                      </p:to>
                                    </p:set>
                                    <p:animEffect transition="in" filter="wipe(left)">
                                      <p:cBhvr>
                                        <p:cTn id="42" dur="500"/>
                                        <p:tgtEl>
                                          <p:spTgt spid="3788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78891"/>
                                        </p:tgtEl>
                                        <p:attrNameLst>
                                          <p:attrName>style.visibility</p:attrName>
                                        </p:attrNameLst>
                                      </p:cBhvr>
                                      <p:to>
                                        <p:strVal val="visible"/>
                                      </p:to>
                                    </p:set>
                                    <p:animEffect transition="in" filter="wipe(left)">
                                      <p:cBhvr>
                                        <p:cTn id="47" dur="500"/>
                                        <p:tgtEl>
                                          <p:spTgt spid="37889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8888"/>
                                        </p:tgtEl>
                                        <p:attrNameLst>
                                          <p:attrName>style.visibility</p:attrName>
                                        </p:attrNameLst>
                                      </p:cBhvr>
                                      <p:to>
                                        <p:strVal val="visible"/>
                                      </p:to>
                                    </p:set>
                                    <p:animEffect transition="in" filter="wipe(left)">
                                      <p:cBhvr>
                                        <p:cTn id="52" dur="500"/>
                                        <p:tgtEl>
                                          <p:spTgt spid="3788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8889"/>
                                        </p:tgtEl>
                                        <p:attrNameLst>
                                          <p:attrName>style.visibility</p:attrName>
                                        </p:attrNameLst>
                                      </p:cBhvr>
                                      <p:to>
                                        <p:strVal val="visible"/>
                                      </p:to>
                                    </p:set>
                                    <p:animEffect transition="in" filter="wipe(left)">
                                      <p:cBhvr>
                                        <p:cTn id="57" dur="500"/>
                                        <p:tgtEl>
                                          <p:spTgt spid="378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animBg="1" autoUpdateAnimBg="0"/>
      <p:bldP spid="378884" grpId="0" animBg="1"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Thursday, June 30, 2011</a:t>
            </a:r>
            <a:endParaRPr lang="en-US"/>
          </a:p>
        </p:txBody>
      </p:sp>
      <p:sp>
        <p:nvSpPr>
          <p:cNvPr id="18" name="Footer Placeholder 4"/>
          <p:cNvSpPr>
            <a:spLocks noGrp="1"/>
          </p:cNvSpPr>
          <p:nvPr>
            <p:ph type="ftr" sz="quarter" idx="11"/>
          </p:nvPr>
        </p:nvSpPr>
        <p:spPr/>
        <p:txBody>
          <a:bodyPr/>
          <a:lstStyle/>
          <a:p>
            <a:r>
              <a:rPr lang="en-US" smtClean="0"/>
              <a:t>PHYS 1443-001, Summer 2011 Dr. Jaehoon Yu</a:t>
            </a:r>
            <a:endParaRPr lang="en-US"/>
          </a:p>
        </p:txBody>
      </p:sp>
      <p:sp>
        <p:nvSpPr>
          <p:cNvPr id="19" name="Slide Number Placeholder 5"/>
          <p:cNvSpPr>
            <a:spLocks noGrp="1"/>
          </p:cNvSpPr>
          <p:nvPr>
            <p:ph type="sldNum" sz="quarter" idx="12"/>
          </p:nvPr>
        </p:nvSpPr>
        <p:spPr/>
        <p:txBody>
          <a:bodyPr/>
          <a:lstStyle/>
          <a:p>
            <a:fld id="{FF41E605-4FF9-F342-97AE-BF206174B445}" type="slidenum">
              <a:rPr lang="en-US"/>
              <a:pPr/>
              <a:t>12</a:t>
            </a:fld>
            <a:endParaRPr lang="en-US"/>
          </a:p>
        </p:txBody>
      </p:sp>
      <p:sp>
        <p:nvSpPr>
          <p:cNvPr id="379906" name="Text Box 2"/>
          <p:cNvSpPr txBox="1">
            <a:spLocks noChangeArrowheads="1"/>
          </p:cNvSpPr>
          <p:nvPr/>
        </p:nvSpPr>
        <p:spPr bwMode="auto">
          <a:xfrm>
            <a:off x="304800" y="228600"/>
            <a:ext cx="84582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err="1">
                <a:solidFill>
                  <a:srgbClr val="800000"/>
                </a:solidFill>
                <a:latin typeface="Arial Narrow" charset="0"/>
              </a:rPr>
              <a:t>b</a:t>
            </a:r>
            <a:r>
              <a:rPr lang="en-US" dirty="0">
                <a:solidFill>
                  <a:srgbClr val="800000"/>
                </a:solidFill>
                <a:latin typeface="Arial Narrow" charset="0"/>
              </a:rPr>
              <a:t>) The maximum playing time of a standard music CD is 74 minutes and 33 seconds.  How many revolutions does the disk make during that time?</a:t>
            </a:r>
          </a:p>
        </p:txBody>
      </p:sp>
      <p:sp>
        <p:nvSpPr>
          <p:cNvPr id="379907" name="Text Box 3"/>
          <p:cNvSpPr txBox="1">
            <a:spLocks noChangeArrowheads="1"/>
          </p:cNvSpPr>
          <p:nvPr/>
        </p:nvSpPr>
        <p:spPr bwMode="auto">
          <a:xfrm>
            <a:off x="304800" y="2743200"/>
            <a:ext cx="8686800" cy="46166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a:solidFill>
                  <a:srgbClr val="800000"/>
                </a:solidFill>
                <a:latin typeface="Arial Narrow" charset="0"/>
              </a:rPr>
              <a:t>c) What is the total length of the track past through the readout mechanism?</a:t>
            </a:r>
          </a:p>
        </p:txBody>
      </p:sp>
      <p:graphicFrame>
        <p:nvGraphicFramePr>
          <p:cNvPr id="379908" name="Object 4"/>
          <p:cNvGraphicFramePr>
            <a:graphicFrameLocks noChangeAspect="1"/>
          </p:cNvGraphicFramePr>
          <p:nvPr/>
        </p:nvGraphicFramePr>
        <p:xfrm>
          <a:off x="1062038" y="1216025"/>
          <a:ext cx="530225" cy="598488"/>
        </p:xfrm>
        <a:graphic>
          <a:graphicData uri="http://schemas.openxmlformats.org/presentationml/2006/ole">
            <p:oleObj spid="_x0000_s567298" name="Equation" r:id="rId3" imgW="152280" imgH="215640" progId="Equation.3">
              <p:embed/>
            </p:oleObj>
          </a:graphicData>
        </a:graphic>
      </p:graphicFrame>
      <p:graphicFrame>
        <p:nvGraphicFramePr>
          <p:cNvPr id="379909" name="Object 5"/>
          <p:cNvGraphicFramePr>
            <a:graphicFrameLocks noChangeAspect="1"/>
          </p:cNvGraphicFramePr>
          <p:nvPr/>
        </p:nvGraphicFramePr>
        <p:xfrm>
          <a:off x="1752600" y="3352800"/>
          <a:ext cx="571500" cy="571500"/>
        </p:xfrm>
        <a:graphic>
          <a:graphicData uri="http://schemas.openxmlformats.org/presentationml/2006/ole">
            <p:oleObj spid="_x0000_s567299" name="Equation" r:id="rId4" imgW="88560" imgH="177480" progId="Equation.3">
              <p:embed/>
            </p:oleObj>
          </a:graphicData>
        </a:graphic>
      </p:graphicFrame>
      <p:sp>
        <p:nvSpPr>
          <p:cNvPr id="379910" name="Text Box 6"/>
          <p:cNvSpPr txBox="1">
            <a:spLocks noChangeArrowheads="1"/>
          </p:cNvSpPr>
          <p:nvPr/>
        </p:nvSpPr>
        <p:spPr bwMode="auto">
          <a:xfrm>
            <a:off x="381000" y="4114800"/>
            <a:ext cx="85344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a:solidFill>
                  <a:srgbClr val="800000"/>
                </a:solidFill>
                <a:latin typeface="Arial Narrow" charset="0"/>
              </a:rPr>
              <a:t>d) What is the angular acceleration of the CD over the 4473s time interval, assuming constant </a:t>
            </a:r>
            <a:r>
              <a:rPr lang="en-US">
                <a:solidFill>
                  <a:srgbClr val="800000"/>
                </a:solidFill>
                <a:latin typeface="Symbol" charset="2"/>
              </a:rPr>
              <a:t>a</a:t>
            </a:r>
            <a:r>
              <a:rPr lang="en-US">
                <a:solidFill>
                  <a:srgbClr val="800000"/>
                </a:solidFill>
                <a:latin typeface="Arial Narrow" charset="0"/>
              </a:rPr>
              <a:t>?</a:t>
            </a:r>
          </a:p>
        </p:txBody>
      </p:sp>
      <p:graphicFrame>
        <p:nvGraphicFramePr>
          <p:cNvPr id="379911" name="Object 7"/>
          <p:cNvGraphicFramePr>
            <a:graphicFrameLocks noChangeAspect="1"/>
          </p:cNvGraphicFramePr>
          <p:nvPr/>
        </p:nvGraphicFramePr>
        <p:xfrm>
          <a:off x="903288" y="5486400"/>
          <a:ext cx="544512" cy="395288"/>
        </p:xfrm>
        <a:graphic>
          <a:graphicData uri="http://schemas.openxmlformats.org/presentationml/2006/ole">
            <p:oleObj spid="_x0000_s567300" name="Equation" r:id="rId5" imgW="152280" imgH="139680" progId="Equation.3">
              <p:embed/>
            </p:oleObj>
          </a:graphicData>
        </a:graphic>
      </p:graphicFrame>
      <p:graphicFrame>
        <p:nvGraphicFramePr>
          <p:cNvPr id="379912" name="Object 8"/>
          <p:cNvGraphicFramePr>
            <a:graphicFrameLocks noChangeAspect="1"/>
          </p:cNvGraphicFramePr>
          <p:nvPr/>
        </p:nvGraphicFramePr>
        <p:xfrm>
          <a:off x="1546225" y="1187450"/>
          <a:ext cx="1200150" cy="720725"/>
        </p:xfrm>
        <a:graphic>
          <a:graphicData uri="http://schemas.openxmlformats.org/presentationml/2006/ole">
            <p:oleObj spid="_x0000_s567301" name="Equation" r:id="rId6" imgW="736560" imgH="419040" progId="Equation.3">
              <p:embed/>
            </p:oleObj>
          </a:graphicData>
        </a:graphic>
      </p:graphicFrame>
      <p:graphicFrame>
        <p:nvGraphicFramePr>
          <p:cNvPr id="379913" name="Object 9"/>
          <p:cNvGraphicFramePr>
            <a:graphicFrameLocks noChangeAspect="1"/>
          </p:cNvGraphicFramePr>
          <p:nvPr/>
        </p:nvGraphicFramePr>
        <p:xfrm>
          <a:off x="2895600" y="1187450"/>
          <a:ext cx="4083050" cy="720725"/>
        </p:xfrm>
        <a:graphic>
          <a:graphicData uri="http://schemas.openxmlformats.org/presentationml/2006/ole">
            <p:oleObj spid="_x0000_s567302" name="Equation" r:id="rId7" imgW="2311200" imgH="393480" progId="Equation.3">
              <p:embed/>
            </p:oleObj>
          </a:graphicData>
        </a:graphic>
      </p:graphicFrame>
      <p:graphicFrame>
        <p:nvGraphicFramePr>
          <p:cNvPr id="379914" name="Object 10"/>
          <p:cNvGraphicFramePr>
            <a:graphicFrameLocks noChangeAspect="1"/>
          </p:cNvGraphicFramePr>
          <p:nvPr/>
        </p:nvGraphicFramePr>
        <p:xfrm>
          <a:off x="1068388" y="1905000"/>
          <a:ext cx="608012" cy="609600"/>
        </p:xfrm>
        <a:graphic>
          <a:graphicData uri="http://schemas.openxmlformats.org/presentationml/2006/ole">
            <p:oleObj spid="_x0000_s567303" name="Equation" r:id="rId8" imgW="190440" imgH="241200" progId="Equation.3">
              <p:embed/>
            </p:oleObj>
          </a:graphicData>
        </a:graphic>
      </p:graphicFrame>
      <p:graphicFrame>
        <p:nvGraphicFramePr>
          <p:cNvPr id="379915" name="Object 11"/>
          <p:cNvGraphicFramePr>
            <a:graphicFrameLocks noChangeAspect="1"/>
          </p:cNvGraphicFramePr>
          <p:nvPr/>
        </p:nvGraphicFramePr>
        <p:xfrm>
          <a:off x="1590675" y="1858963"/>
          <a:ext cx="1152525" cy="590550"/>
        </p:xfrm>
        <a:graphic>
          <a:graphicData uri="http://schemas.openxmlformats.org/presentationml/2006/ole">
            <p:oleObj spid="_x0000_s567304" name="Equation" r:id="rId9" imgW="596880" imgH="253800" progId="Equation.3">
              <p:embed/>
            </p:oleObj>
          </a:graphicData>
        </a:graphic>
      </p:graphicFrame>
      <p:graphicFrame>
        <p:nvGraphicFramePr>
          <p:cNvPr id="379916" name="Object 12"/>
          <p:cNvGraphicFramePr>
            <a:graphicFrameLocks noChangeAspect="1"/>
          </p:cNvGraphicFramePr>
          <p:nvPr/>
        </p:nvGraphicFramePr>
        <p:xfrm>
          <a:off x="2865438" y="1763713"/>
          <a:ext cx="4830762" cy="720725"/>
        </p:xfrm>
        <a:graphic>
          <a:graphicData uri="http://schemas.openxmlformats.org/presentationml/2006/ole">
            <p:oleObj spid="_x0000_s567305" name="Equation" r:id="rId10" imgW="2349360" imgH="393480" progId="Equation.3">
              <p:embed/>
            </p:oleObj>
          </a:graphicData>
        </a:graphic>
      </p:graphicFrame>
      <p:graphicFrame>
        <p:nvGraphicFramePr>
          <p:cNvPr id="379917" name="Object 13"/>
          <p:cNvGraphicFramePr>
            <a:graphicFrameLocks noChangeAspect="1"/>
          </p:cNvGraphicFramePr>
          <p:nvPr/>
        </p:nvGraphicFramePr>
        <p:xfrm>
          <a:off x="2051050" y="3352800"/>
          <a:ext cx="1073150" cy="609600"/>
        </p:xfrm>
        <a:graphic>
          <a:graphicData uri="http://schemas.openxmlformats.org/presentationml/2006/ole">
            <p:oleObj spid="_x0000_s567306" name="Equation" r:id="rId11" imgW="419040" imgH="228600" progId="Equation.3">
              <p:embed/>
            </p:oleObj>
          </a:graphicData>
        </a:graphic>
      </p:graphicFrame>
      <p:graphicFrame>
        <p:nvGraphicFramePr>
          <p:cNvPr id="379918" name="Object 14"/>
          <p:cNvGraphicFramePr>
            <a:graphicFrameLocks noChangeAspect="1"/>
          </p:cNvGraphicFramePr>
          <p:nvPr/>
        </p:nvGraphicFramePr>
        <p:xfrm>
          <a:off x="3155950" y="3398838"/>
          <a:ext cx="3778250" cy="411162"/>
        </p:xfrm>
        <a:graphic>
          <a:graphicData uri="http://schemas.openxmlformats.org/presentationml/2006/ole">
            <p:oleObj spid="_x0000_s567307" name="Equation" r:id="rId12" imgW="1854000" imgH="203040" progId="Equation.DSMT4">
              <p:embed/>
            </p:oleObj>
          </a:graphicData>
        </a:graphic>
      </p:graphicFrame>
      <p:graphicFrame>
        <p:nvGraphicFramePr>
          <p:cNvPr id="379919" name="Object 15"/>
          <p:cNvGraphicFramePr>
            <a:graphicFrameLocks noChangeAspect="1"/>
          </p:cNvGraphicFramePr>
          <p:nvPr/>
        </p:nvGraphicFramePr>
        <p:xfrm>
          <a:off x="1371600" y="5103813"/>
          <a:ext cx="1609725" cy="1068387"/>
        </p:xfrm>
        <a:graphic>
          <a:graphicData uri="http://schemas.openxmlformats.org/presentationml/2006/ole">
            <p:oleObj spid="_x0000_s567308" name="Equation" r:id="rId13" imgW="723600" imgH="419040" progId="Equation.3">
              <p:embed/>
            </p:oleObj>
          </a:graphicData>
        </a:graphic>
      </p:graphicFrame>
      <p:graphicFrame>
        <p:nvGraphicFramePr>
          <p:cNvPr id="379920" name="Object 16"/>
          <p:cNvGraphicFramePr>
            <a:graphicFrameLocks noChangeAspect="1"/>
          </p:cNvGraphicFramePr>
          <p:nvPr/>
        </p:nvGraphicFramePr>
        <p:xfrm>
          <a:off x="3044825" y="5149850"/>
          <a:ext cx="5718175" cy="946150"/>
        </p:xfrm>
        <a:graphic>
          <a:graphicData uri="http://schemas.openxmlformats.org/presentationml/2006/ole">
            <p:oleObj spid="_x0000_s567309" name="Equation" r:id="rId14" imgW="2501640" imgH="419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9906"/>
                                        </p:tgtEl>
                                        <p:attrNameLst>
                                          <p:attrName>style.visibility</p:attrName>
                                        </p:attrNameLst>
                                      </p:cBhvr>
                                      <p:to>
                                        <p:strVal val="visible"/>
                                      </p:to>
                                    </p:set>
                                    <p:animEffect transition="in" filter="wipe(left)">
                                      <p:cBhvr>
                                        <p:cTn id="7" dur="300"/>
                                        <p:tgtEl>
                                          <p:spTgt spid="3799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79908"/>
                                        </p:tgtEl>
                                        <p:attrNameLst>
                                          <p:attrName>style.visibility</p:attrName>
                                        </p:attrNameLst>
                                      </p:cBhvr>
                                      <p:to>
                                        <p:strVal val="visible"/>
                                      </p:to>
                                    </p:set>
                                    <p:animEffect transition="in" filter="wipe(left)">
                                      <p:cBhvr>
                                        <p:cTn id="12" dur="500"/>
                                        <p:tgtEl>
                                          <p:spTgt spid="3799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9912"/>
                                        </p:tgtEl>
                                        <p:attrNameLst>
                                          <p:attrName>style.visibility</p:attrName>
                                        </p:attrNameLst>
                                      </p:cBhvr>
                                      <p:to>
                                        <p:strVal val="visible"/>
                                      </p:to>
                                    </p:set>
                                    <p:animEffect transition="in" filter="wipe(left)">
                                      <p:cBhvr>
                                        <p:cTn id="17" dur="500"/>
                                        <p:tgtEl>
                                          <p:spTgt spid="3799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9913"/>
                                        </p:tgtEl>
                                        <p:attrNameLst>
                                          <p:attrName>style.visibility</p:attrName>
                                        </p:attrNameLst>
                                      </p:cBhvr>
                                      <p:to>
                                        <p:strVal val="visible"/>
                                      </p:to>
                                    </p:set>
                                    <p:animEffect transition="in" filter="wipe(left)">
                                      <p:cBhvr>
                                        <p:cTn id="22" dur="500"/>
                                        <p:tgtEl>
                                          <p:spTgt spid="3799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9914"/>
                                        </p:tgtEl>
                                        <p:attrNameLst>
                                          <p:attrName>style.visibility</p:attrName>
                                        </p:attrNameLst>
                                      </p:cBhvr>
                                      <p:to>
                                        <p:strVal val="visible"/>
                                      </p:to>
                                    </p:set>
                                    <p:animEffect transition="in" filter="wipe(left)">
                                      <p:cBhvr>
                                        <p:cTn id="27" dur="500"/>
                                        <p:tgtEl>
                                          <p:spTgt spid="3799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9915"/>
                                        </p:tgtEl>
                                        <p:attrNameLst>
                                          <p:attrName>style.visibility</p:attrName>
                                        </p:attrNameLst>
                                      </p:cBhvr>
                                      <p:to>
                                        <p:strVal val="visible"/>
                                      </p:to>
                                    </p:set>
                                    <p:animEffect transition="in" filter="wipe(left)">
                                      <p:cBhvr>
                                        <p:cTn id="32" dur="500"/>
                                        <p:tgtEl>
                                          <p:spTgt spid="3799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9916"/>
                                        </p:tgtEl>
                                        <p:attrNameLst>
                                          <p:attrName>style.visibility</p:attrName>
                                        </p:attrNameLst>
                                      </p:cBhvr>
                                      <p:to>
                                        <p:strVal val="visible"/>
                                      </p:to>
                                    </p:set>
                                    <p:animEffect transition="in" filter="wipe(left)">
                                      <p:cBhvr>
                                        <p:cTn id="37" dur="500"/>
                                        <p:tgtEl>
                                          <p:spTgt spid="3799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9907"/>
                                        </p:tgtEl>
                                        <p:attrNameLst>
                                          <p:attrName>style.visibility</p:attrName>
                                        </p:attrNameLst>
                                      </p:cBhvr>
                                      <p:to>
                                        <p:strVal val="visible"/>
                                      </p:to>
                                    </p:set>
                                    <p:animEffect transition="in" filter="wipe(left)">
                                      <p:cBhvr>
                                        <p:cTn id="42" dur="300"/>
                                        <p:tgtEl>
                                          <p:spTgt spid="37990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79909"/>
                                        </p:tgtEl>
                                        <p:attrNameLst>
                                          <p:attrName>style.visibility</p:attrName>
                                        </p:attrNameLst>
                                      </p:cBhvr>
                                      <p:to>
                                        <p:strVal val="visible"/>
                                      </p:to>
                                    </p:set>
                                    <p:animEffect transition="in" filter="wipe(left)">
                                      <p:cBhvr>
                                        <p:cTn id="47" dur="500"/>
                                        <p:tgtEl>
                                          <p:spTgt spid="3799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9917"/>
                                        </p:tgtEl>
                                        <p:attrNameLst>
                                          <p:attrName>style.visibility</p:attrName>
                                        </p:attrNameLst>
                                      </p:cBhvr>
                                      <p:to>
                                        <p:strVal val="visible"/>
                                      </p:to>
                                    </p:set>
                                    <p:animEffect transition="in" filter="wipe(left)">
                                      <p:cBhvr>
                                        <p:cTn id="52" dur="500"/>
                                        <p:tgtEl>
                                          <p:spTgt spid="3799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9918"/>
                                        </p:tgtEl>
                                        <p:attrNameLst>
                                          <p:attrName>style.visibility</p:attrName>
                                        </p:attrNameLst>
                                      </p:cBhvr>
                                      <p:to>
                                        <p:strVal val="visible"/>
                                      </p:to>
                                    </p:set>
                                    <p:animEffect transition="in" filter="wipe(left)">
                                      <p:cBhvr>
                                        <p:cTn id="57" dur="500"/>
                                        <p:tgtEl>
                                          <p:spTgt spid="3799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79910"/>
                                        </p:tgtEl>
                                        <p:attrNameLst>
                                          <p:attrName>style.visibility</p:attrName>
                                        </p:attrNameLst>
                                      </p:cBhvr>
                                      <p:to>
                                        <p:strVal val="visible"/>
                                      </p:to>
                                    </p:set>
                                    <p:animEffect transition="in" filter="wipe(left)">
                                      <p:cBhvr>
                                        <p:cTn id="62" dur="300"/>
                                        <p:tgtEl>
                                          <p:spTgt spid="3799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79911"/>
                                        </p:tgtEl>
                                        <p:attrNameLst>
                                          <p:attrName>style.visibility</p:attrName>
                                        </p:attrNameLst>
                                      </p:cBhvr>
                                      <p:to>
                                        <p:strVal val="visible"/>
                                      </p:to>
                                    </p:set>
                                    <p:animEffect transition="in" filter="wipe(left)">
                                      <p:cBhvr>
                                        <p:cTn id="67" dur="500"/>
                                        <p:tgtEl>
                                          <p:spTgt spid="3799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79919"/>
                                        </p:tgtEl>
                                        <p:attrNameLst>
                                          <p:attrName>style.visibility</p:attrName>
                                        </p:attrNameLst>
                                      </p:cBhvr>
                                      <p:to>
                                        <p:strVal val="visible"/>
                                      </p:to>
                                    </p:set>
                                    <p:animEffect transition="in" filter="wipe(left)">
                                      <p:cBhvr>
                                        <p:cTn id="72" dur="500"/>
                                        <p:tgtEl>
                                          <p:spTgt spid="3799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9920"/>
                                        </p:tgtEl>
                                        <p:attrNameLst>
                                          <p:attrName>style.visibility</p:attrName>
                                        </p:attrNameLst>
                                      </p:cBhvr>
                                      <p:to>
                                        <p:strVal val="visible"/>
                                      </p:to>
                                    </p:set>
                                    <p:animEffect transition="in" filter="wipe(left)">
                                      <p:cBhvr>
                                        <p:cTn id="77" dur="500"/>
                                        <p:tgtEl>
                                          <p:spTgt spid="379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animBg="1" autoUpdateAnimBg="0"/>
      <p:bldP spid="379907" grpId="0" animBg="1" autoUpdateAnimBg="0"/>
      <p:bldP spid="379910" grpId="0" animBg="1"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2" name="Date Placeholder 3"/>
          <p:cNvSpPr>
            <a:spLocks noGrp="1"/>
          </p:cNvSpPr>
          <p:nvPr>
            <p:ph type="dt" sz="half" idx="10"/>
          </p:nvPr>
        </p:nvSpPr>
        <p:spPr/>
        <p:txBody>
          <a:bodyPr/>
          <a:lstStyle/>
          <a:p>
            <a:r>
              <a:rPr lang="en-US" smtClean="0"/>
              <a:t>Thursday, June 30, 2011</a:t>
            </a:r>
            <a:endParaRPr lang="en-US"/>
          </a:p>
        </p:txBody>
      </p:sp>
      <p:sp>
        <p:nvSpPr>
          <p:cNvPr id="53" name="Footer Placeholder 4"/>
          <p:cNvSpPr>
            <a:spLocks noGrp="1"/>
          </p:cNvSpPr>
          <p:nvPr>
            <p:ph type="ftr" sz="quarter" idx="11"/>
          </p:nvPr>
        </p:nvSpPr>
        <p:spPr/>
        <p:txBody>
          <a:bodyPr/>
          <a:lstStyle/>
          <a:p>
            <a:r>
              <a:rPr lang="en-US" smtClean="0"/>
              <a:t>PHYS 1443-001, Summer 2011 Dr. Jaehoon Yu</a:t>
            </a:r>
            <a:endParaRPr lang="en-US"/>
          </a:p>
        </p:txBody>
      </p:sp>
      <p:sp>
        <p:nvSpPr>
          <p:cNvPr id="54" name="Slide Number Placeholder 5"/>
          <p:cNvSpPr>
            <a:spLocks noGrp="1"/>
          </p:cNvSpPr>
          <p:nvPr>
            <p:ph type="sldNum" sz="quarter" idx="12"/>
          </p:nvPr>
        </p:nvSpPr>
        <p:spPr/>
        <p:txBody>
          <a:bodyPr/>
          <a:lstStyle/>
          <a:p>
            <a:fld id="{EEB0E81D-0A37-514E-BB7E-4BDB2DF0E5C2}" type="slidenum">
              <a:rPr lang="en-US"/>
              <a:pPr/>
              <a:t>13</a:t>
            </a:fld>
            <a:endParaRPr lang="en-US"/>
          </a:p>
        </p:txBody>
      </p:sp>
      <p:sp>
        <p:nvSpPr>
          <p:cNvPr id="388098" name="Rectangle 2"/>
          <p:cNvSpPr>
            <a:spLocks noGrp="1" noChangeArrowheads="1"/>
          </p:cNvSpPr>
          <p:nvPr>
            <p:ph type="title"/>
          </p:nvPr>
        </p:nvSpPr>
        <p:spPr>
          <a:xfrm>
            <a:off x="685800" y="152400"/>
            <a:ext cx="8153400" cy="609600"/>
          </a:xfrm>
        </p:spPr>
        <p:txBody>
          <a:bodyPr/>
          <a:lstStyle/>
          <a:p>
            <a:r>
              <a:rPr lang="en-US" sz="3600"/>
              <a:t>Torque</a:t>
            </a:r>
          </a:p>
        </p:txBody>
      </p:sp>
      <p:sp>
        <p:nvSpPr>
          <p:cNvPr id="388099" name="Text Box 3"/>
          <p:cNvSpPr txBox="1">
            <a:spLocks noChangeArrowheads="1"/>
          </p:cNvSpPr>
          <p:nvPr/>
        </p:nvSpPr>
        <p:spPr bwMode="auto">
          <a:xfrm>
            <a:off x="685800" y="685800"/>
            <a:ext cx="7924800" cy="83099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chemeClr val="accent2"/>
                </a:solidFill>
                <a:latin typeface="Arial Narrow" charset="0"/>
              </a:rPr>
              <a:t>Torque is the tendency of a force to rotate an object about an axis.  Torque,</a:t>
            </a:r>
            <a:r>
              <a:rPr lang="en-US" dirty="0" smtClean="0">
                <a:solidFill>
                  <a:schemeClr val="accent2"/>
                </a:solidFill>
                <a:latin typeface="Arial Narrow" charset="0"/>
              </a:rPr>
              <a:t> </a:t>
            </a:r>
            <a:r>
              <a:rPr lang="en-US" b="1"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 vector quantity.</a:t>
            </a:r>
          </a:p>
        </p:txBody>
      </p:sp>
      <p:graphicFrame>
        <p:nvGraphicFramePr>
          <p:cNvPr id="388100" name="Object 4"/>
          <p:cNvGraphicFramePr>
            <a:graphicFrameLocks noChangeAspect="1"/>
          </p:cNvGraphicFramePr>
          <p:nvPr/>
        </p:nvGraphicFramePr>
        <p:xfrm>
          <a:off x="6629400" y="4283075"/>
          <a:ext cx="508000" cy="331788"/>
        </p:xfrm>
        <a:graphic>
          <a:graphicData uri="http://schemas.openxmlformats.org/presentationml/2006/ole">
            <p:oleObj spid="_x0000_s568322" name="Equation" r:id="rId3" imgW="241200" imgH="139680" progId="Equation.3">
              <p:embed/>
            </p:oleObj>
          </a:graphicData>
        </a:graphic>
      </p:graphicFrame>
      <p:sp>
        <p:nvSpPr>
          <p:cNvPr id="388101" name="Text Box 5"/>
          <p:cNvSpPr txBox="1">
            <a:spLocks noChangeArrowheads="1"/>
          </p:cNvSpPr>
          <p:nvPr/>
        </p:nvSpPr>
        <p:spPr bwMode="auto">
          <a:xfrm>
            <a:off x="304800" y="4038600"/>
            <a:ext cx="6019800" cy="762000"/>
          </a:xfrm>
          <a:prstGeom prst="rect">
            <a:avLst/>
          </a:prstGeom>
          <a:solidFill>
            <a:srgbClr val="FFFF99"/>
          </a:solidFill>
          <a:ln w="9525">
            <a:noFill/>
            <a:miter lim="800000"/>
            <a:headEnd/>
            <a:tailEnd/>
          </a:ln>
          <a:effectLst/>
        </p:spPr>
        <p:txBody>
          <a:bodyPr wrap="square">
            <a:prstTxWarp prst="textNoShape">
              <a:avLst/>
            </a:prstTxWarp>
            <a:spAutoFit/>
          </a:bodyPr>
          <a:lstStyle/>
          <a:p>
            <a:pPr algn="just"/>
            <a:r>
              <a:rPr lang="en-US" sz="2200" dirty="0">
                <a:solidFill>
                  <a:srgbClr val="FF0000"/>
                </a:solidFill>
                <a:latin typeface="Arial Narrow" charset="0"/>
              </a:rPr>
              <a:t>Magnitude of torque is defined as the product of the force exerted on the object to rotate it and the moment arm.</a:t>
            </a:r>
          </a:p>
        </p:txBody>
      </p:sp>
      <p:sp>
        <p:nvSpPr>
          <p:cNvPr id="388102" name="Freeform 6"/>
          <p:cNvSpPr>
            <a:spLocks/>
          </p:cNvSpPr>
          <p:nvPr/>
        </p:nvSpPr>
        <p:spPr bwMode="auto">
          <a:xfrm>
            <a:off x="457200" y="1866900"/>
            <a:ext cx="1752600" cy="1273175"/>
          </a:xfrm>
          <a:custGeom>
            <a:avLst/>
            <a:gdLst/>
            <a:ahLst/>
            <a:cxnLst>
              <a:cxn ang="0">
                <a:pos x="30" y="843"/>
              </a:cxn>
              <a:cxn ang="0">
                <a:pos x="82" y="746"/>
              </a:cxn>
              <a:cxn ang="0">
                <a:pos x="119" y="634"/>
              </a:cxn>
              <a:cxn ang="0">
                <a:pos x="142" y="536"/>
              </a:cxn>
              <a:cxn ang="0">
                <a:pos x="254" y="275"/>
              </a:cxn>
              <a:cxn ang="0">
                <a:pos x="463" y="192"/>
              </a:cxn>
              <a:cxn ang="0">
                <a:pos x="523" y="170"/>
              </a:cxn>
              <a:cxn ang="0">
                <a:pos x="598" y="132"/>
              </a:cxn>
              <a:cxn ang="0">
                <a:pos x="740" y="58"/>
              </a:cxn>
              <a:cxn ang="0">
                <a:pos x="845" y="20"/>
              </a:cxn>
              <a:cxn ang="0">
                <a:pos x="995" y="50"/>
              </a:cxn>
              <a:cxn ang="0">
                <a:pos x="1002" y="73"/>
              </a:cxn>
              <a:cxn ang="0">
                <a:pos x="1047" y="118"/>
              </a:cxn>
              <a:cxn ang="0">
                <a:pos x="1077" y="162"/>
              </a:cxn>
              <a:cxn ang="0">
                <a:pos x="1092" y="185"/>
              </a:cxn>
              <a:cxn ang="0">
                <a:pos x="1129" y="275"/>
              </a:cxn>
              <a:cxn ang="0">
                <a:pos x="1152" y="409"/>
              </a:cxn>
              <a:cxn ang="0">
                <a:pos x="1144" y="589"/>
              </a:cxn>
              <a:cxn ang="0">
                <a:pos x="1024" y="813"/>
              </a:cxn>
              <a:cxn ang="0">
                <a:pos x="823" y="940"/>
              </a:cxn>
              <a:cxn ang="0">
                <a:pos x="748" y="970"/>
              </a:cxn>
              <a:cxn ang="0">
                <a:pos x="426" y="1008"/>
              </a:cxn>
              <a:cxn ang="0">
                <a:pos x="45" y="1023"/>
              </a:cxn>
              <a:cxn ang="0">
                <a:pos x="0" y="963"/>
              </a:cxn>
              <a:cxn ang="0">
                <a:pos x="52" y="858"/>
              </a:cxn>
              <a:cxn ang="0">
                <a:pos x="60" y="798"/>
              </a:cxn>
            </a:cxnLst>
            <a:rect l="0" t="0" r="r" b="b"/>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w="9525">
            <a:noFill/>
            <a:round/>
            <a:headEnd/>
            <a:tailEnd/>
          </a:ln>
          <a:effectLst/>
        </p:spPr>
        <p:txBody>
          <a:bodyPr>
            <a:prstTxWarp prst="textNoShape">
              <a:avLst/>
            </a:prstTxWarp>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3" name="Group 8"/>
            <p:cNvGrpSpPr>
              <a:grpSpLocks/>
            </p:cNvGrpSpPr>
            <p:nvPr/>
          </p:nvGrpSpPr>
          <p:grpSpPr bwMode="auto">
            <a:xfrm>
              <a:off x="864" y="1680"/>
              <a:ext cx="480" cy="1104"/>
              <a:chOff x="864" y="1680"/>
              <a:chExt cx="480" cy="1104"/>
            </a:xfrm>
          </p:grpSpPr>
          <p:sp>
            <p:nvSpPr>
              <p:cNvPr id="388105"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88106"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ffectLst/>
            </p:spPr>
            <p:txBody>
              <a:bodyPr>
                <a:prstTxWarp prst="textNoShape">
                  <a:avLst/>
                </a:prstTxWarp>
              </a:bodyPr>
              <a:lstStyle/>
              <a:p>
                <a:endParaRPr lang="en-US"/>
              </a:p>
            </p:txBody>
          </p:sp>
        </p:grpSp>
        <p:sp>
          <p:nvSpPr>
            <p:cNvPr id="388107" name="Text Box 11"/>
            <p:cNvSpPr txBox="1">
              <a:spLocks noChangeArrowheads="1"/>
            </p:cNvSpPr>
            <p:nvPr/>
          </p:nvSpPr>
          <p:spPr bwMode="auto">
            <a:xfrm>
              <a:off x="1327" y="1526"/>
              <a:ext cx="209"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598" y="1738313"/>
            <a:ext cx="546100" cy="487362"/>
            <a:chOff x="1104" y="1095"/>
            <a:chExt cx="344" cy="307"/>
          </a:xfrm>
        </p:grpSpPr>
        <p:sp>
          <p:nvSpPr>
            <p:cNvPr id="388109"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grpSp>
          <p:nvGrpSpPr>
            <p:cNvPr id="5" name="Group 14"/>
            <p:cNvGrpSpPr>
              <a:grpSpLocks/>
            </p:cNvGrpSpPr>
            <p:nvPr/>
          </p:nvGrpSpPr>
          <p:grpSpPr bwMode="auto">
            <a:xfrm>
              <a:off x="1248" y="1095"/>
              <a:ext cx="200" cy="259"/>
              <a:chOff x="1248" y="1709"/>
              <a:chExt cx="200" cy="259"/>
            </a:xfrm>
          </p:grpSpPr>
          <p:sp>
            <p:nvSpPr>
              <p:cNvPr id="388111" name="Arc 15"/>
              <p:cNvSpPr>
                <a:spLocks/>
              </p:cNvSpPr>
              <p:nvPr/>
            </p:nvSpPr>
            <p:spPr bwMode="auto">
              <a:xfrm>
                <a:off x="1248" y="1890"/>
                <a:ext cx="48" cy="78"/>
              </a:xfrm>
              <a:custGeom>
                <a:avLst/>
                <a:gdLst>
                  <a:gd name="G0" fmla="+- 0 0 0"/>
                  <a:gd name="G1" fmla="+- 21600 0 0"/>
                  <a:gd name="G2" fmla="+- 21600 0 0"/>
                  <a:gd name="T0" fmla="*/ 0 w 21600"/>
                  <a:gd name="T1" fmla="*/ 0 h 35075"/>
                  <a:gd name="T2" fmla="*/ 16881 w 21600"/>
                  <a:gd name="T3" fmla="*/ 35075 h 35075"/>
                  <a:gd name="T4" fmla="*/ 0 w 21600"/>
                  <a:gd name="T5" fmla="*/ 21600 h 35075"/>
                </a:gdLst>
                <a:ahLst/>
                <a:cxnLst>
                  <a:cxn ang="0">
                    <a:pos x="T0" y="T1"/>
                  </a:cxn>
                  <a:cxn ang="0">
                    <a:pos x="T2" y="T3"/>
                  </a:cxn>
                  <a:cxn ang="0">
                    <a:pos x="T4" y="T5"/>
                  </a:cxn>
                </a:cxnLst>
                <a:rect l="0" t="0" r="r" b="b"/>
                <a:pathLst>
                  <a:path w="21600" h="35075" fill="none" extrusionOk="0">
                    <a:moveTo>
                      <a:pt x="0" y="-1"/>
                    </a:moveTo>
                    <a:cubicBezTo>
                      <a:pt x="11929" y="0"/>
                      <a:pt x="21600" y="9670"/>
                      <a:pt x="21600" y="21600"/>
                    </a:cubicBezTo>
                    <a:cubicBezTo>
                      <a:pt x="21600" y="26496"/>
                      <a:pt x="19936" y="31248"/>
                      <a:pt x="16881" y="35075"/>
                    </a:cubicBezTo>
                  </a:path>
                  <a:path w="21600" h="35075" stroke="0" extrusionOk="0">
                    <a:moveTo>
                      <a:pt x="0" y="-1"/>
                    </a:moveTo>
                    <a:cubicBezTo>
                      <a:pt x="11929" y="0"/>
                      <a:pt x="21600" y="9670"/>
                      <a:pt x="21600" y="21600"/>
                    </a:cubicBezTo>
                    <a:cubicBezTo>
                      <a:pt x="21600" y="26496"/>
                      <a:pt x="19936" y="31248"/>
                      <a:pt x="16881" y="35075"/>
                    </a:cubicBezTo>
                    <a:lnTo>
                      <a:pt x="0" y="21600"/>
                    </a:lnTo>
                    <a:close/>
                  </a:path>
                </a:pathLst>
              </a:custGeom>
              <a:noFill/>
              <a:ln w="19050">
                <a:solidFill>
                  <a:srgbClr val="FF0000"/>
                </a:solidFill>
                <a:round/>
                <a:headEnd/>
                <a:tailEnd/>
              </a:ln>
              <a:effectLst/>
            </p:spPr>
            <p:txBody>
              <a:bodyPr wrap="none" anchor="ctr">
                <a:prstTxWarp prst="textNoShape">
                  <a:avLst/>
                </a:prstTxWarp>
              </a:bodyPr>
              <a:lstStyle/>
              <a:p>
                <a:endParaRPr lang="en-US"/>
              </a:p>
            </p:txBody>
          </p:sp>
          <p:sp>
            <p:nvSpPr>
              <p:cNvPr id="388112" name="Rectangle 16"/>
              <p:cNvSpPr>
                <a:spLocks noChangeArrowheads="1"/>
              </p:cNvSpPr>
              <p:nvPr/>
            </p:nvSpPr>
            <p:spPr bwMode="auto">
              <a:xfrm>
                <a:off x="1248" y="1709"/>
                <a:ext cx="200" cy="252"/>
              </a:xfrm>
              <a:prstGeom prst="rect">
                <a:avLst/>
              </a:prstGeom>
              <a:noFill/>
              <a:ln w="9525">
                <a:noFill/>
                <a:miter lim="800000"/>
                <a:headEnd/>
                <a:tailEnd/>
              </a:ln>
              <a:effectLst/>
            </p:spPr>
            <p:txBody>
              <a:bodyPr wrap="none">
                <a:prstTxWarp prst="textNoShape">
                  <a:avLst/>
                </a:prstTxWarp>
                <a:spAutoFit/>
              </a:bodyPr>
              <a:lstStyle/>
              <a:p>
                <a:r>
                  <a:rPr lang="en-US" sz="2000" dirty="0" err="1" smtClean="0">
                    <a:solidFill>
                      <a:srgbClr val="FF0000"/>
                    </a:solidFill>
                    <a:latin typeface="Symbol" charset="2"/>
                  </a:rPr>
                  <a:t>φ</a:t>
                </a:r>
                <a:endParaRPr lang="en-US" sz="2000" dirty="0">
                  <a:solidFill>
                    <a:srgbClr val="FF0000"/>
                  </a:solidFill>
                  <a:latin typeface="Symbol" charset="2"/>
                </a:endParaRPr>
              </a:p>
            </p:txBody>
          </p:sp>
        </p:grpSp>
      </p:grpSp>
      <p:grpSp>
        <p:nvGrpSpPr>
          <p:cNvPr id="6" name="Group 17"/>
          <p:cNvGrpSpPr>
            <a:grpSpLocks/>
          </p:cNvGrpSpPr>
          <p:nvPr/>
        </p:nvGrpSpPr>
        <p:grpSpPr bwMode="auto">
          <a:xfrm>
            <a:off x="685800" y="2987675"/>
            <a:ext cx="838200" cy="473075"/>
            <a:chOff x="432" y="2496"/>
            <a:chExt cx="528" cy="298"/>
          </a:xfrm>
        </p:grpSpPr>
        <p:grpSp>
          <p:nvGrpSpPr>
            <p:cNvPr id="7" name="Group 18"/>
            <p:cNvGrpSpPr>
              <a:grpSpLocks/>
            </p:cNvGrpSpPr>
            <p:nvPr/>
          </p:nvGrpSpPr>
          <p:grpSpPr bwMode="auto">
            <a:xfrm>
              <a:off x="432" y="2496"/>
              <a:ext cx="480" cy="298"/>
              <a:chOff x="432" y="2496"/>
              <a:chExt cx="480" cy="298"/>
            </a:xfrm>
          </p:grpSpPr>
          <p:sp>
            <p:nvSpPr>
              <p:cNvPr id="388115" name="Line 19"/>
              <p:cNvSpPr>
                <a:spLocks noChangeShapeType="1"/>
              </p:cNvSpPr>
              <p:nvPr/>
            </p:nvSpPr>
            <p:spPr bwMode="auto">
              <a:xfrm>
                <a:off x="432" y="2496"/>
                <a:ext cx="480" cy="192"/>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388116" name="Rectangle 20"/>
              <p:cNvSpPr>
                <a:spLocks noChangeArrowheads="1"/>
              </p:cNvSpPr>
              <p:nvPr/>
            </p:nvSpPr>
            <p:spPr bwMode="auto">
              <a:xfrm>
                <a:off x="432" y="2544"/>
                <a:ext cx="18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Monotype Corsiva" charset="0"/>
                  </a:rPr>
                  <a:t>d</a:t>
                </a:r>
              </a:p>
            </p:txBody>
          </p:sp>
        </p:grpSp>
        <p:sp>
          <p:nvSpPr>
            <p:cNvPr id="388117" name="Line 21"/>
            <p:cNvSpPr>
              <a:spLocks noChangeShapeType="1"/>
            </p:cNvSpPr>
            <p:nvPr/>
          </p:nvSpPr>
          <p:spPr bwMode="auto">
            <a:xfrm flipV="1">
              <a:off x="816" y="2544"/>
              <a:ext cx="48" cy="96"/>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388118" name="Line 22"/>
            <p:cNvSpPr>
              <a:spLocks noChangeShapeType="1"/>
            </p:cNvSpPr>
            <p:nvPr/>
          </p:nvSpPr>
          <p:spPr bwMode="auto">
            <a:xfrm rot="5400000" flipV="1">
              <a:off x="888" y="2520"/>
              <a:ext cx="48" cy="96"/>
            </a:xfrm>
            <a:prstGeom prst="line">
              <a:avLst/>
            </a:prstGeom>
            <a:noFill/>
            <a:ln w="19050">
              <a:solidFill>
                <a:srgbClr val="FF0000"/>
              </a:solidFill>
              <a:round/>
              <a:headEnd/>
              <a:tailEnd/>
            </a:ln>
            <a:effectLst/>
          </p:spPr>
          <p:txBody>
            <a:bodyPr>
              <a:prstTxWarp prst="textNoShape">
                <a:avLst/>
              </a:prstTxWarp>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388120"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ffectLst/>
          </p:spPr>
          <p:txBody>
            <a:bodyPr>
              <a:prstTxWarp prst="textNoShape">
                <a:avLst/>
              </a:prstTxWarp>
            </a:bodyPr>
            <a:lstStyle/>
            <a:p>
              <a:endParaRPr lang="en-US"/>
            </a:p>
          </p:txBody>
        </p:sp>
        <p:sp>
          <p:nvSpPr>
            <p:cNvPr id="388121" name="Text Box 25"/>
            <p:cNvSpPr txBox="1">
              <a:spLocks noChangeArrowheads="1"/>
            </p:cNvSpPr>
            <p:nvPr/>
          </p:nvSpPr>
          <p:spPr bwMode="auto">
            <a:xfrm>
              <a:off x="1296" y="2278"/>
              <a:ext cx="538" cy="404"/>
            </a:xfrm>
            <a:prstGeom prst="rect">
              <a:avLst/>
            </a:prstGeom>
            <a:noFill/>
            <a:ln w="9525">
              <a:noFill/>
              <a:miter lim="800000"/>
              <a:headEnd/>
              <a:tailEnd/>
            </a:ln>
            <a:effectLst/>
          </p:spPr>
          <p:txBody>
            <a:bodyPr>
              <a:prstTxWarp prst="textNoShape">
                <a:avLst/>
              </a:prstTxWarp>
              <a:spAutoFit/>
            </a:bodyPr>
            <a:lstStyle/>
            <a:p>
              <a:r>
                <a:rPr lang="en-US" sz="1800">
                  <a:solidFill>
                    <a:srgbClr val="FF0000"/>
                  </a:solidFill>
                  <a:latin typeface="Arial Narrow" charset="0"/>
                </a:rPr>
                <a:t>The line of Action</a:t>
              </a:r>
            </a:p>
          </p:txBody>
        </p:sp>
      </p:grpSp>
      <p:sp>
        <p:nvSpPr>
          <p:cNvPr id="388122" name="Text Box 26"/>
          <p:cNvSpPr txBox="1">
            <a:spLocks noChangeArrowheads="1"/>
          </p:cNvSpPr>
          <p:nvPr/>
        </p:nvSpPr>
        <p:spPr bwMode="auto">
          <a:xfrm>
            <a:off x="3124200" y="1600200"/>
            <a:ext cx="5791200" cy="830997"/>
          </a:xfrm>
          <a:prstGeom prst="rect">
            <a:avLst/>
          </a:prstGeom>
          <a:noFill/>
          <a:ln w="9525">
            <a:noFill/>
            <a:miter lim="800000"/>
            <a:headEnd/>
            <a:tailEnd/>
          </a:ln>
          <a:effectLst/>
        </p:spPr>
        <p:txBody>
          <a:bodyPr>
            <a:prstTxWarp prst="textNoShape">
              <a:avLst/>
            </a:prstTxWarp>
            <a:spAutoFit/>
          </a:bodyPr>
          <a:lstStyle/>
          <a:p>
            <a:pPr algn="just"/>
            <a:r>
              <a:rPr lang="en-US" dirty="0">
                <a:solidFill>
                  <a:schemeClr val="accent2"/>
                </a:solidFill>
                <a:latin typeface="Arial Narrow" charset="0"/>
              </a:rPr>
              <a:t>Consider an object pivoting about the point </a:t>
            </a:r>
            <a:r>
              <a:rPr lang="en-US" dirty="0">
                <a:solidFill>
                  <a:srgbClr val="FF0000"/>
                </a:solidFill>
                <a:latin typeface="Arial Narrow" charset="0"/>
              </a:rPr>
              <a:t>P</a:t>
            </a:r>
            <a:r>
              <a:rPr lang="en-US" dirty="0">
                <a:solidFill>
                  <a:schemeClr val="accent2"/>
                </a:solidFill>
                <a:latin typeface="Arial Narrow" charset="0"/>
              </a:rPr>
              <a:t> by the force </a:t>
            </a:r>
            <a:r>
              <a:rPr lang="en-US" b="1" dirty="0">
                <a:solidFill>
                  <a:srgbClr val="FF0000"/>
                </a:solidFill>
                <a:latin typeface="Monotype Corsiva" charset="0"/>
              </a:rPr>
              <a:t>F </a:t>
            </a:r>
            <a:r>
              <a:rPr lang="en-US" dirty="0">
                <a:solidFill>
                  <a:schemeClr val="accent2"/>
                </a:solidFill>
                <a:latin typeface="Arial Narrow" charset="0"/>
              </a:rPr>
              <a:t>being exerted at a distance </a:t>
            </a:r>
            <a:r>
              <a:rPr lang="en-US" dirty="0" err="1">
                <a:solidFill>
                  <a:srgbClr val="FF0000"/>
                </a:solidFill>
                <a:latin typeface="Arial Narrow" charset="0"/>
              </a:rPr>
              <a:t>r</a:t>
            </a:r>
            <a:r>
              <a:rPr lang="en-US" dirty="0">
                <a:solidFill>
                  <a:srgbClr val="FF0000"/>
                </a:solidFill>
                <a:latin typeface="Arial Narrow" charset="0"/>
              </a:rPr>
              <a:t> </a:t>
            </a:r>
            <a:r>
              <a:rPr lang="en-US" dirty="0">
                <a:solidFill>
                  <a:schemeClr val="accent2"/>
                </a:solidFill>
                <a:latin typeface="Arial Narrow" charset="0"/>
              </a:rPr>
              <a:t>from</a:t>
            </a:r>
            <a:r>
              <a:rPr lang="en-US" dirty="0">
                <a:solidFill>
                  <a:srgbClr val="FF0000"/>
                </a:solidFill>
                <a:latin typeface="Arial Narrow" charset="0"/>
              </a:rPr>
              <a:t> P</a:t>
            </a:r>
            <a:r>
              <a:rPr lang="en-US" dirty="0">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388124" name="Oval 28"/>
            <p:cNvSpPr>
              <a:spLocks noChangeArrowheads="1"/>
            </p:cNvSpPr>
            <p:nvPr/>
          </p:nvSpPr>
          <p:spPr bwMode="auto">
            <a:xfrm>
              <a:off x="384" y="2448"/>
              <a:ext cx="48" cy="48"/>
            </a:xfrm>
            <a:prstGeom prst="ellipse">
              <a:avLst/>
            </a:prstGeom>
            <a:solidFill>
              <a:srgbClr val="FF0000"/>
            </a:solidFill>
            <a:ln w="9525">
              <a:noFill/>
              <a:round/>
              <a:headEnd/>
              <a:tailEnd/>
            </a:ln>
            <a:effectLst/>
          </p:spPr>
          <p:txBody>
            <a:bodyPr wrap="none" anchor="ctr">
              <a:prstTxWarp prst="textNoShape">
                <a:avLst/>
              </a:prstTxWarp>
            </a:bodyPr>
            <a:lstStyle/>
            <a:p>
              <a:endParaRPr lang="en-US"/>
            </a:p>
          </p:txBody>
        </p:sp>
        <p:sp>
          <p:nvSpPr>
            <p:cNvPr id="388125" name="Text Box 29"/>
            <p:cNvSpPr txBox="1">
              <a:spLocks noChangeArrowheads="1"/>
            </p:cNvSpPr>
            <p:nvPr/>
          </p:nvSpPr>
          <p:spPr bwMode="auto">
            <a:xfrm>
              <a:off x="230" y="2311"/>
              <a:ext cx="204"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11" name="Group 31"/>
            <p:cNvGrpSpPr>
              <a:grpSpLocks/>
            </p:cNvGrpSpPr>
            <p:nvPr/>
          </p:nvGrpSpPr>
          <p:grpSpPr bwMode="auto">
            <a:xfrm>
              <a:off x="432" y="1872"/>
              <a:ext cx="1056" cy="576"/>
              <a:chOff x="432" y="1872"/>
              <a:chExt cx="1056" cy="576"/>
            </a:xfrm>
          </p:grpSpPr>
          <p:sp>
            <p:nvSpPr>
              <p:cNvPr id="388128"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388129"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ffectLst/>
            </p:spPr>
            <p:txBody>
              <a:bodyPr>
                <a:prstTxWarp prst="textNoShape">
                  <a:avLst/>
                </a:prstTxWarp>
              </a:bodyPr>
              <a:lstStyle/>
              <a:p>
                <a:endParaRPr lang="en-US"/>
              </a:p>
            </p:txBody>
          </p:sp>
        </p:grpSp>
        <p:sp>
          <p:nvSpPr>
            <p:cNvPr id="388130" name="Text Box 34"/>
            <p:cNvSpPr txBox="1">
              <a:spLocks noChangeArrowheads="1"/>
            </p:cNvSpPr>
            <p:nvPr/>
          </p:nvSpPr>
          <p:spPr bwMode="auto">
            <a:xfrm>
              <a:off x="710" y="1992"/>
              <a:ext cx="164"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388132"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ffectLst/>
          </p:spPr>
          <p:txBody>
            <a:bodyPr>
              <a:prstTxWarp prst="textNoShape">
                <a:avLst/>
              </a:prstTxWarp>
            </a:bodyPr>
            <a:lstStyle/>
            <a:p>
              <a:endParaRPr lang="en-US"/>
            </a:p>
          </p:txBody>
        </p:sp>
        <p:sp>
          <p:nvSpPr>
            <p:cNvPr id="388133" name="Text Box 37"/>
            <p:cNvSpPr txBox="1">
              <a:spLocks noChangeArrowheads="1"/>
            </p:cNvSpPr>
            <p:nvPr/>
          </p:nvSpPr>
          <p:spPr bwMode="auto">
            <a:xfrm>
              <a:off x="432" y="3072"/>
              <a:ext cx="576" cy="231"/>
            </a:xfrm>
            <a:prstGeom prst="rect">
              <a:avLst/>
            </a:prstGeom>
            <a:noFill/>
            <a:ln w="9525">
              <a:noFill/>
              <a:miter lim="800000"/>
              <a:headEnd/>
              <a:tailEnd/>
            </a:ln>
            <a:effectLst/>
          </p:spPr>
          <p:txBody>
            <a:bodyPr>
              <a:prstTxWarp prst="textNoShape">
                <a:avLst/>
              </a:prstTxWarp>
              <a:spAutoFit/>
            </a:bodyPr>
            <a:lstStyle/>
            <a:p>
              <a:r>
                <a:rPr lang="en-US" sz="1800">
                  <a:solidFill>
                    <a:srgbClr val="FF0000"/>
                  </a:solidFill>
                  <a:latin typeface="Arial Narrow" charset="0"/>
                </a:rPr>
                <a:t>Moment arm</a:t>
              </a:r>
            </a:p>
          </p:txBody>
        </p:sp>
      </p:grpSp>
      <p:sp>
        <p:nvSpPr>
          <p:cNvPr id="388134" name="Text Box 38"/>
          <p:cNvSpPr txBox="1">
            <a:spLocks noChangeArrowheads="1"/>
          </p:cNvSpPr>
          <p:nvPr/>
        </p:nvSpPr>
        <p:spPr bwMode="auto">
          <a:xfrm>
            <a:off x="3124200" y="2362200"/>
            <a:ext cx="5486400" cy="830997"/>
          </a:xfrm>
          <a:prstGeom prst="rect">
            <a:avLst/>
          </a:prstGeom>
          <a:noFill/>
          <a:ln w="9525">
            <a:noFill/>
            <a:miter lim="800000"/>
            <a:headEnd/>
            <a:tailEnd/>
          </a:ln>
          <a:effectLst/>
        </p:spPr>
        <p:txBody>
          <a:bodyPr>
            <a:prstTxWarp prst="textNoShape">
              <a:avLst/>
            </a:prstTxWarp>
            <a:spAutoFit/>
          </a:bodyPr>
          <a:lstStyle/>
          <a:p>
            <a:pPr algn="just"/>
            <a:r>
              <a:rPr lang="en-US" dirty="0">
                <a:solidFill>
                  <a:schemeClr val="accent2"/>
                </a:solidFill>
                <a:latin typeface="Arial Narrow" charset="0"/>
              </a:rPr>
              <a:t>The line that extends out of the tail of the force vector is called the </a:t>
            </a:r>
            <a:r>
              <a:rPr lang="en-US" dirty="0">
                <a:solidFill>
                  <a:srgbClr val="FF0000"/>
                </a:solidFill>
                <a:latin typeface="Arial Narrow" charset="0"/>
              </a:rPr>
              <a:t>line of action.</a:t>
            </a:r>
            <a:r>
              <a:rPr lang="en-US" dirty="0">
                <a:solidFill>
                  <a:schemeClr val="accent2"/>
                </a:solidFill>
                <a:latin typeface="Arial Narrow" charset="0"/>
              </a:rPr>
              <a:t> </a:t>
            </a:r>
          </a:p>
        </p:txBody>
      </p:sp>
      <p:sp>
        <p:nvSpPr>
          <p:cNvPr id="388135" name="Text Box 39"/>
          <p:cNvSpPr txBox="1">
            <a:spLocks noChangeArrowheads="1"/>
          </p:cNvSpPr>
          <p:nvPr/>
        </p:nvSpPr>
        <p:spPr bwMode="auto">
          <a:xfrm>
            <a:off x="3124200" y="3140075"/>
            <a:ext cx="5867400" cy="830997"/>
          </a:xfrm>
          <a:prstGeom prst="rect">
            <a:avLst/>
          </a:prstGeom>
          <a:noFill/>
          <a:ln w="9525">
            <a:noFill/>
            <a:miter lim="800000"/>
            <a:headEnd/>
            <a:tailEnd/>
          </a:ln>
          <a:effectLst/>
        </p:spPr>
        <p:txBody>
          <a:bodyPr>
            <a:prstTxWarp prst="textNoShape">
              <a:avLst/>
            </a:prstTxWarp>
            <a:spAutoFit/>
          </a:bodyPr>
          <a:lstStyle/>
          <a:p>
            <a:pPr algn="just"/>
            <a:r>
              <a:rPr lang="en-US" dirty="0">
                <a:solidFill>
                  <a:schemeClr val="accent2"/>
                </a:solidFill>
                <a:latin typeface="Arial Narrow" charset="0"/>
              </a:rPr>
              <a:t>The perpendicular distance from the pivoting point </a:t>
            </a:r>
            <a:r>
              <a:rPr lang="en-US" dirty="0">
                <a:solidFill>
                  <a:srgbClr val="FF0066"/>
                </a:solidFill>
                <a:latin typeface="Arial Narrow" charset="0"/>
              </a:rPr>
              <a:t>P</a:t>
            </a:r>
            <a:r>
              <a:rPr lang="en-US" dirty="0">
                <a:solidFill>
                  <a:schemeClr val="accent2"/>
                </a:solidFill>
                <a:latin typeface="Arial Narrow" charset="0"/>
              </a:rPr>
              <a:t> to the </a:t>
            </a:r>
            <a:r>
              <a:rPr lang="en-US" dirty="0">
                <a:solidFill>
                  <a:srgbClr val="FF0066"/>
                </a:solidFill>
                <a:latin typeface="Arial Narrow" charset="0"/>
              </a:rPr>
              <a:t>line of action</a:t>
            </a:r>
            <a:r>
              <a:rPr lang="en-US" dirty="0">
                <a:solidFill>
                  <a:schemeClr val="accent2"/>
                </a:solidFill>
                <a:latin typeface="Arial Narrow" charset="0"/>
              </a:rPr>
              <a:t> is called </a:t>
            </a:r>
            <a:r>
              <a:rPr lang="en-US" dirty="0">
                <a:solidFill>
                  <a:srgbClr val="FF0000"/>
                </a:solidFill>
                <a:latin typeface="Arial Narrow" charset="0"/>
              </a:rPr>
              <a:t>the moment arm.</a:t>
            </a:r>
          </a:p>
        </p:txBody>
      </p:sp>
      <p:sp>
        <p:nvSpPr>
          <p:cNvPr id="388136" name="Text Box 40"/>
          <p:cNvSpPr txBox="1">
            <a:spLocks noChangeArrowheads="1"/>
          </p:cNvSpPr>
          <p:nvPr/>
        </p:nvSpPr>
        <p:spPr bwMode="auto">
          <a:xfrm>
            <a:off x="228600" y="4876800"/>
            <a:ext cx="6324600" cy="1311275"/>
          </a:xfrm>
          <a:prstGeom prst="rect">
            <a:avLst/>
          </a:prstGeom>
          <a:noFill/>
          <a:ln w="9525">
            <a:noFill/>
            <a:miter lim="800000"/>
            <a:headEnd/>
            <a:tailEnd/>
          </a:ln>
          <a:effectLst/>
        </p:spPr>
        <p:txBody>
          <a:bodyPr>
            <a:prstTxWarp prst="textNoShape">
              <a:avLst/>
            </a:prstTxWarp>
            <a:spAutoFit/>
          </a:bodyPr>
          <a:lstStyle/>
          <a:p>
            <a:pPr algn="just"/>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388138" name="Line 42"/>
            <p:cNvSpPr>
              <a:spLocks noChangeShapeType="1"/>
            </p:cNvSpPr>
            <p:nvPr/>
          </p:nvSpPr>
          <p:spPr bwMode="auto">
            <a:xfrm flipV="1">
              <a:off x="432" y="1728"/>
              <a:ext cx="576" cy="144"/>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388139" name="Text Box 43"/>
            <p:cNvSpPr txBox="1">
              <a:spLocks noChangeArrowheads="1"/>
            </p:cNvSpPr>
            <p:nvPr/>
          </p:nvSpPr>
          <p:spPr bwMode="auto">
            <a:xfrm>
              <a:off x="710" y="1704"/>
              <a:ext cx="232"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33CC33"/>
                  </a:solidFill>
                  <a:latin typeface="Monotype Corsiva" charset="0"/>
                </a:rPr>
                <a:t>d</a:t>
              </a:r>
              <a:r>
                <a:rPr lang="en-US" sz="2000" baseline="-25000">
                  <a:solidFill>
                    <a:srgbClr val="33CC33"/>
                  </a:solidFill>
                  <a:latin typeface="Monotype Corsiva"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388141"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ffectLst/>
          </p:spPr>
          <p:txBody>
            <a:bodyPr>
              <a:prstTxWarp prst="textNoShape">
                <a:avLst/>
              </a:prstTxWarp>
            </a:bodyPr>
            <a:lstStyle/>
            <a:p>
              <a:endParaRPr lang="en-US"/>
            </a:p>
          </p:txBody>
        </p:sp>
        <p:sp>
          <p:nvSpPr>
            <p:cNvPr id="388142"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ffectLst/>
          </p:spPr>
          <p:txBody>
            <a:bodyPr>
              <a:prstTxWarp prst="textNoShape">
                <a:avLst/>
              </a:prstTxWarp>
            </a:bodyPr>
            <a:lstStyle/>
            <a:p>
              <a:endParaRPr lang="en-US"/>
            </a:p>
          </p:txBody>
        </p:sp>
        <p:sp>
          <p:nvSpPr>
            <p:cNvPr id="388143" name="Rectangle 47"/>
            <p:cNvSpPr>
              <a:spLocks noChangeArrowheads="1"/>
            </p:cNvSpPr>
            <p:nvPr/>
          </p:nvSpPr>
          <p:spPr bwMode="auto">
            <a:xfrm>
              <a:off x="1152" y="2064"/>
              <a:ext cx="255"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388144" name="Object 48"/>
          <p:cNvGraphicFramePr>
            <a:graphicFrameLocks noChangeAspect="1"/>
          </p:cNvGraphicFramePr>
          <p:nvPr/>
        </p:nvGraphicFramePr>
        <p:xfrm>
          <a:off x="6781800" y="4876800"/>
          <a:ext cx="1743075" cy="603250"/>
        </p:xfrm>
        <a:graphic>
          <a:graphicData uri="http://schemas.openxmlformats.org/presentationml/2006/ole">
            <p:oleObj spid="_x0000_s568323" name="Equation" r:id="rId4" imgW="825480" imgH="253800" progId="Equation.3">
              <p:embed/>
            </p:oleObj>
          </a:graphicData>
        </a:graphic>
      </p:graphicFrame>
      <p:graphicFrame>
        <p:nvGraphicFramePr>
          <p:cNvPr id="388145" name="Object 49"/>
          <p:cNvGraphicFramePr>
            <a:graphicFrameLocks noChangeAspect="1"/>
          </p:cNvGraphicFramePr>
          <p:nvPr/>
        </p:nvGraphicFramePr>
        <p:xfrm>
          <a:off x="6867525" y="5486400"/>
          <a:ext cx="1741488" cy="512763"/>
        </p:xfrm>
        <a:graphic>
          <a:graphicData uri="http://schemas.openxmlformats.org/presentationml/2006/ole">
            <p:oleObj spid="_x0000_s568324" name="Equation" r:id="rId5" imgW="825480" imgH="215640" progId="Equation.3">
              <p:embed/>
            </p:oleObj>
          </a:graphicData>
        </a:graphic>
      </p:graphicFrame>
      <p:graphicFrame>
        <p:nvGraphicFramePr>
          <p:cNvPr id="388146" name="Object 50"/>
          <p:cNvGraphicFramePr>
            <a:graphicFrameLocks noChangeAspect="1"/>
          </p:cNvGraphicFramePr>
          <p:nvPr/>
        </p:nvGraphicFramePr>
        <p:xfrm>
          <a:off x="7086600" y="4191000"/>
          <a:ext cx="1339850" cy="482600"/>
        </p:xfrm>
        <a:graphic>
          <a:graphicData uri="http://schemas.openxmlformats.org/presentationml/2006/ole">
            <p:oleObj spid="_x0000_s568325" name="Equation" r:id="rId6" imgW="634680" imgH="203040" progId="Equation.3">
              <p:embed/>
            </p:oleObj>
          </a:graphicData>
        </a:graphic>
      </p:graphicFrame>
      <p:graphicFrame>
        <p:nvGraphicFramePr>
          <p:cNvPr id="388147" name="Object 51"/>
          <p:cNvGraphicFramePr>
            <a:graphicFrameLocks noChangeAspect="1"/>
          </p:cNvGraphicFramePr>
          <p:nvPr/>
        </p:nvGraphicFramePr>
        <p:xfrm>
          <a:off x="8405813" y="4191000"/>
          <a:ext cx="509587" cy="422275"/>
        </p:xfrm>
        <a:graphic>
          <a:graphicData uri="http://schemas.openxmlformats.org/presentationml/2006/ole">
            <p:oleObj spid="_x0000_s568326" name="Equation" r:id="rId7" imgW="24120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wipe(left)">
                                      <p:cBhvr>
                                        <p:cTn id="7" dur="500"/>
                                        <p:tgtEl>
                                          <p:spTgt spid="388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8122">
                                            <p:txEl>
                                              <p:pRg st="0" end="0"/>
                                            </p:txEl>
                                          </p:spTgt>
                                        </p:tgtEl>
                                        <p:attrNameLst>
                                          <p:attrName>style.visibility</p:attrName>
                                        </p:attrNameLst>
                                      </p:cBhvr>
                                      <p:to>
                                        <p:strVal val="visible"/>
                                      </p:to>
                                    </p:set>
                                    <p:animEffect transition="in" filter="wipe(left)">
                                      <p:cBhvr>
                                        <p:cTn id="12" dur="500"/>
                                        <p:tgtEl>
                                          <p:spTgt spid="388122">
                                            <p:txEl>
                                              <p:pRg st="0" end="0"/>
                                            </p:txEl>
                                          </p:spTgt>
                                        </p:tgtEl>
                                      </p:cBhvr>
                                    </p:animEffect>
                                  </p:childTnLst>
                                </p:cTn>
                              </p:par>
                            </p:childTnLst>
                          </p:cTn>
                        </p:par>
                        <p:par>
                          <p:cTn id="13" fill="hold">
                            <p:stCondLst>
                              <p:cond delay="1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388102"/>
                                        </p:tgtEl>
                                        <p:attrNameLst>
                                          <p:attrName>style.visibility</p:attrName>
                                        </p:attrNameLst>
                                      </p:cBhvr>
                                      <p:to>
                                        <p:strVal val="visible"/>
                                      </p:to>
                                    </p:set>
                                    <p:animEffect transition="in" filter="wipe(left)">
                                      <p:cBhvr>
                                        <p:cTn id="16" dur="500"/>
                                        <p:tgtEl>
                                          <p:spTgt spid="388102"/>
                                        </p:tgtEl>
                                      </p:cBhvr>
                                    </p:animEffect>
                                  </p:childTnLst>
                                </p:cTn>
                              </p:par>
                            </p:childTnLst>
                          </p:cTn>
                        </p:par>
                        <p:par>
                          <p:cTn id="17" fill="hold">
                            <p:stCondLst>
                              <p:cond delay="2000"/>
                            </p:stCondLst>
                            <p:childTnLst>
                              <p:par>
                                <p:cTn id="18" presetID="22" presetClass="entr" presetSubtype="8" fill="hold" nodeType="after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2500"/>
                            </p:stCondLst>
                            <p:childTnLst>
                              <p:par>
                                <p:cTn id="22" presetID="22" presetClass="entr" presetSubtype="8" fill="hold" nodeType="after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88134">
                                            <p:txEl>
                                              <p:pRg st="0" end="0"/>
                                            </p:txEl>
                                          </p:spTgt>
                                        </p:tgtEl>
                                        <p:attrNameLst>
                                          <p:attrName>style.visibility</p:attrName>
                                        </p:attrNameLst>
                                      </p:cBhvr>
                                      <p:to>
                                        <p:strVal val="visible"/>
                                      </p:to>
                                    </p:set>
                                    <p:animEffect transition="in" filter="wipe(left)">
                                      <p:cBhvr>
                                        <p:cTn id="39" dur="500"/>
                                        <p:tgtEl>
                                          <p:spTgt spid="388134">
                                            <p:txEl>
                                              <p:pRg st="0" end="0"/>
                                            </p:txEl>
                                          </p:spTgt>
                                        </p:tgtEl>
                                      </p:cBhvr>
                                    </p:animEffect>
                                  </p:childTnLst>
                                </p:cTn>
                              </p:par>
                            </p:childTnLst>
                          </p:cTn>
                        </p:par>
                        <p:par>
                          <p:cTn id="40" fill="hold">
                            <p:stCondLst>
                              <p:cond delay="1400"/>
                            </p:stCondLst>
                            <p:childTnLst>
                              <p:par>
                                <p:cTn id="41" presetID="22" presetClass="entr" presetSubtype="8" fill="hold" nodeType="afterEffect">
                                  <p:stCondLst>
                                    <p:cond delay="0"/>
                                  </p:stCondLst>
                                  <p:iterate type="wd">
                                    <p:tmPct val="10000"/>
                                  </p:iterate>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88135">
                                            <p:txEl>
                                              <p:pRg st="0" end="0"/>
                                            </p:txEl>
                                          </p:spTgt>
                                        </p:tgtEl>
                                        <p:attrNameLst>
                                          <p:attrName>style.visibility</p:attrName>
                                        </p:attrNameLst>
                                      </p:cBhvr>
                                      <p:to>
                                        <p:strVal val="visible"/>
                                      </p:to>
                                    </p:set>
                                    <p:animEffect transition="in" filter="wipe(left)">
                                      <p:cBhvr>
                                        <p:cTn id="48" dur="500"/>
                                        <p:tgtEl>
                                          <p:spTgt spid="38813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88101"/>
                                        </p:tgtEl>
                                        <p:attrNameLst>
                                          <p:attrName>style.visibility</p:attrName>
                                        </p:attrNameLst>
                                      </p:cBhvr>
                                      <p:to>
                                        <p:strVal val="visible"/>
                                      </p:to>
                                    </p:set>
                                    <p:animEffect transition="in" filter="wipe(left)">
                                      <p:cBhvr>
                                        <p:cTn id="63" dur="500"/>
                                        <p:tgtEl>
                                          <p:spTgt spid="38810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388100"/>
                                        </p:tgtEl>
                                        <p:attrNameLst>
                                          <p:attrName>style.visibility</p:attrName>
                                        </p:attrNameLst>
                                      </p:cBhvr>
                                      <p:to>
                                        <p:strVal val="visible"/>
                                      </p:to>
                                    </p:set>
                                    <p:animEffect transition="in" filter="wipe(left)">
                                      <p:cBhvr>
                                        <p:cTn id="68" dur="500"/>
                                        <p:tgtEl>
                                          <p:spTgt spid="38810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388146"/>
                                        </p:tgtEl>
                                        <p:attrNameLst>
                                          <p:attrName>style.visibility</p:attrName>
                                        </p:attrNameLst>
                                      </p:cBhvr>
                                      <p:to>
                                        <p:strVal val="visible"/>
                                      </p:to>
                                    </p:set>
                                    <p:animEffect transition="in" filter="wipe(left)">
                                      <p:cBhvr>
                                        <p:cTn id="73" dur="500"/>
                                        <p:tgtEl>
                                          <p:spTgt spid="38814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388147"/>
                                        </p:tgtEl>
                                        <p:attrNameLst>
                                          <p:attrName>style.visibility</p:attrName>
                                        </p:attrNameLst>
                                      </p:cBhvr>
                                      <p:to>
                                        <p:strVal val="visible"/>
                                      </p:to>
                                    </p:set>
                                    <p:animEffect transition="in" filter="wipe(left)">
                                      <p:cBhvr>
                                        <p:cTn id="78" dur="500"/>
                                        <p:tgtEl>
                                          <p:spTgt spid="38814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388136">
                                            <p:txEl>
                                              <p:pRg st="0" end="0"/>
                                            </p:txEl>
                                          </p:spTgt>
                                        </p:tgtEl>
                                        <p:attrNameLst>
                                          <p:attrName>style.visibility</p:attrName>
                                        </p:attrNameLst>
                                      </p:cBhvr>
                                      <p:to>
                                        <p:strVal val="visible"/>
                                      </p:to>
                                    </p:set>
                                    <p:animEffect transition="in" filter="wipe(left)">
                                      <p:cBhvr>
                                        <p:cTn id="83" dur="500"/>
                                        <p:tgtEl>
                                          <p:spTgt spid="388136">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13"/>
                                        </p:tgtEl>
                                        <p:attrNameLst>
                                          <p:attrName>style.visibility</p:attrName>
                                        </p:attrNameLst>
                                      </p:cBhvr>
                                      <p:to>
                                        <p:strVal val="visible"/>
                                      </p:to>
                                    </p:set>
                                    <p:animEffect transition="in" filter="wipe(left)">
                                      <p:cBhvr>
                                        <p:cTn id="93" dur="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388144"/>
                                        </p:tgtEl>
                                        <p:attrNameLst>
                                          <p:attrName>style.visibility</p:attrName>
                                        </p:attrNameLst>
                                      </p:cBhvr>
                                      <p:to>
                                        <p:strVal val="visible"/>
                                      </p:to>
                                    </p:set>
                                    <p:animEffect transition="in" filter="wipe(left)">
                                      <p:cBhvr>
                                        <p:cTn id="98" dur="500"/>
                                        <p:tgtEl>
                                          <p:spTgt spid="3881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388145"/>
                                        </p:tgtEl>
                                        <p:attrNameLst>
                                          <p:attrName>style.visibility</p:attrName>
                                        </p:attrNameLst>
                                      </p:cBhvr>
                                      <p:to>
                                        <p:strVal val="visible"/>
                                      </p:to>
                                    </p:set>
                                    <p:animEffect transition="in" filter="wipe(left)">
                                      <p:cBhvr>
                                        <p:cTn id="103" dur="500"/>
                                        <p:tgtEl>
                                          <p:spTgt spid="388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P spid="388101" grpId="0" animBg="1" autoUpdateAnimBg="0"/>
      <p:bldP spid="388102" grpId="0" animBg="1"/>
      <p:bldP spid="388122" grpId="0" build="p" autoUpdateAnimBg="0"/>
      <p:bldP spid="388134" grpId="0" build="p" autoUpdateAnimBg="0"/>
      <p:bldP spid="388135" grpId="0" build="p" autoUpdateAnimBg="0"/>
      <p:bldP spid="388136"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smtClean="0"/>
              <a:t>Thursday, June 30, 2011</a:t>
            </a:r>
            <a:endParaRPr lang="en-US"/>
          </a:p>
        </p:txBody>
      </p:sp>
      <p:sp>
        <p:nvSpPr>
          <p:cNvPr id="35" name="Footer Placeholder 4"/>
          <p:cNvSpPr>
            <a:spLocks noGrp="1"/>
          </p:cNvSpPr>
          <p:nvPr>
            <p:ph type="ftr" sz="quarter" idx="11"/>
          </p:nvPr>
        </p:nvSpPr>
        <p:spPr/>
        <p:txBody>
          <a:bodyPr/>
          <a:lstStyle/>
          <a:p>
            <a:r>
              <a:rPr lang="en-US" smtClean="0"/>
              <a:t>PHYS 1443-001, Summer 2011 Dr. Jaehoon Yu</a:t>
            </a:r>
            <a:endParaRPr lang="en-US"/>
          </a:p>
        </p:txBody>
      </p:sp>
      <p:sp>
        <p:nvSpPr>
          <p:cNvPr id="36" name="Slide Number Placeholder 5"/>
          <p:cNvSpPr>
            <a:spLocks noGrp="1"/>
          </p:cNvSpPr>
          <p:nvPr>
            <p:ph type="sldNum" sz="quarter" idx="12"/>
          </p:nvPr>
        </p:nvSpPr>
        <p:spPr/>
        <p:txBody>
          <a:bodyPr/>
          <a:lstStyle/>
          <a:p>
            <a:fld id="{1EDDC4B3-89F6-9B42-A64F-99B1D743FB26}" type="slidenum">
              <a:rPr lang="en-US"/>
              <a:pPr/>
              <a:t>14</a:t>
            </a:fld>
            <a:endParaRPr lang="en-US"/>
          </a:p>
        </p:txBody>
      </p:sp>
      <p:grpSp>
        <p:nvGrpSpPr>
          <p:cNvPr id="2" name="Group 2"/>
          <p:cNvGrpSpPr>
            <a:grpSpLocks/>
          </p:cNvGrpSpPr>
          <p:nvPr/>
        </p:nvGrpSpPr>
        <p:grpSpPr bwMode="auto">
          <a:xfrm>
            <a:off x="1371600" y="2628900"/>
            <a:ext cx="685800" cy="1371600"/>
            <a:chOff x="888" y="1752"/>
            <a:chExt cx="432" cy="864"/>
          </a:xfrm>
        </p:grpSpPr>
        <p:sp>
          <p:nvSpPr>
            <p:cNvPr id="389123"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p:spPr>
          <p:txBody>
            <a:bodyPr vert="eaVert" wrap="none" anchor="ctr">
              <a:prstTxWarp prst="textNoShape">
                <a:avLst/>
              </a:prstTxWarp>
            </a:bodyPr>
            <a:lstStyle/>
            <a:p>
              <a:pPr algn="ctr"/>
              <a:endParaRPr lang="en-US">
                <a:latin typeface="Monotype Corsiva" charset="0"/>
              </a:endParaRPr>
            </a:p>
          </p:txBody>
        </p:sp>
        <p:sp>
          <p:nvSpPr>
            <p:cNvPr id="389124"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389125" name="Text Box 5"/>
            <p:cNvSpPr txBox="1">
              <a:spLocks noChangeArrowheads="1"/>
            </p:cNvSpPr>
            <p:nvPr/>
          </p:nvSpPr>
          <p:spPr bwMode="auto">
            <a:xfrm>
              <a:off x="990" y="1766"/>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89126" name="Rectangle 6"/>
          <p:cNvSpPr>
            <a:spLocks noGrp="1" noChangeArrowheads="1"/>
          </p:cNvSpPr>
          <p:nvPr>
            <p:ph type="title"/>
          </p:nvPr>
        </p:nvSpPr>
        <p:spPr>
          <a:xfrm>
            <a:off x="685800" y="152400"/>
            <a:ext cx="7772400" cy="609600"/>
          </a:xfrm>
        </p:spPr>
        <p:txBody>
          <a:bodyPr/>
          <a:lstStyle/>
          <a:p>
            <a:r>
              <a:rPr lang="en-US" sz="4000" dirty="0" smtClean="0"/>
              <a:t>Ex. 10 – 7: Torque</a:t>
            </a:r>
            <a:endParaRPr lang="en-US" dirty="0"/>
          </a:p>
        </p:txBody>
      </p:sp>
      <p:sp>
        <p:nvSpPr>
          <p:cNvPr id="389127"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A one piece cylinder is shaped as in the figure with core section protruding from the larger drum.  The cylinder is free to rotate around the central axis shown in the picture.   A rope wrapped around the drum whose radius is </a:t>
            </a:r>
            <a:r>
              <a:rPr lang="en-US" sz="2000" b="1" dirty="0">
                <a:solidFill>
                  <a:srgbClr val="FF0000"/>
                </a:solidFill>
                <a:latin typeface="Monotype Corsiva" charset="0"/>
              </a:rPr>
              <a:t>R</a:t>
            </a:r>
            <a:r>
              <a:rPr lang="en-US" sz="2000" b="1" baseline="-25000" dirty="0">
                <a:solidFill>
                  <a:srgbClr val="FF0000"/>
                </a:solidFill>
                <a:latin typeface="Monotype Corsiva" charset="0"/>
              </a:rPr>
              <a:t>1</a:t>
            </a:r>
            <a:r>
              <a:rPr lang="en-US" sz="2000" dirty="0">
                <a:solidFill>
                  <a:srgbClr val="800000"/>
                </a:solidFill>
                <a:latin typeface="Arial Narrow" charset="0"/>
              </a:rPr>
              <a:t> exerts force </a:t>
            </a:r>
            <a:r>
              <a:rPr lang="en-US" sz="2000" b="1" dirty="0">
                <a:solidFill>
                  <a:srgbClr val="FF0000"/>
                </a:solidFill>
                <a:latin typeface="Monotype Corsiva" charset="0"/>
              </a:rPr>
              <a:t>F</a:t>
            </a:r>
            <a:r>
              <a:rPr lang="en-US" sz="2000" b="1" baseline="-25000" dirty="0">
                <a:solidFill>
                  <a:srgbClr val="FF0000"/>
                </a:solidFill>
                <a:latin typeface="Monotype Corsiva" charset="0"/>
              </a:rPr>
              <a:t>1</a:t>
            </a:r>
            <a:r>
              <a:rPr lang="en-US" sz="2000" dirty="0">
                <a:solidFill>
                  <a:srgbClr val="800000"/>
                </a:solidFill>
                <a:latin typeface="Arial Narrow" charset="0"/>
              </a:rPr>
              <a:t> to the right on the cylinder, and another force exerts </a:t>
            </a:r>
            <a:r>
              <a:rPr lang="en-US" sz="2000" b="1" dirty="0">
                <a:solidFill>
                  <a:srgbClr val="FF0000"/>
                </a:solidFill>
                <a:latin typeface="Monotype Corsiva" charset="0"/>
              </a:rPr>
              <a:t>F</a:t>
            </a:r>
            <a:r>
              <a:rPr lang="en-US" sz="2000" b="1" baseline="-25000" dirty="0">
                <a:solidFill>
                  <a:srgbClr val="FF0000"/>
                </a:solidFill>
                <a:latin typeface="Monotype Corsiva" charset="0"/>
              </a:rPr>
              <a:t>2</a:t>
            </a:r>
            <a:r>
              <a:rPr lang="en-US" sz="2000" baseline="-25000" dirty="0">
                <a:solidFill>
                  <a:srgbClr val="800000"/>
                </a:solidFill>
                <a:latin typeface="Arial Narrow" charset="0"/>
              </a:rPr>
              <a:t> </a:t>
            </a:r>
            <a:r>
              <a:rPr lang="en-US" sz="2000" dirty="0">
                <a:solidFill>
                  <a:srgbClr val="800000"/>
                </a:solidFill>
                <a:latin typeface="Arial Narrow" charset="0"/>
              </a:rPr>
              <a:t>on the core whose radius is </a:t>
            </a:r>
            <a:r>
              <a:rPr lang="en-US" sz="2000" b="1" dirty="0">
                <a:solidFill>
                  <a:srgbClr val="FF0000"/>
                </a:solidFill>
                <a:latin typeface="Monotype Corsiva" charset="0"/>
              </a:rPr>
              <a:t>R</a:t>
            </a:r>
            <a:r>
              <a:rPr lang="en-US" sz="2000" b="1" baseline="-25000" dirty="0">
                <a:solidFill>
                  <a:srgbClr val="FF0000"/>
                </a:solidFill>
                <a:latin typeface="Monotype Corsiva" charset="0"/>
              </a:rPr>
              <a:t>2</a:t>
            </a:r>
            <a:r>
              <a:rPr lang="en-US" sz="2000" dirty="0">
                <a:solidFill>
                  <a:srgbClr val="800000"/>
                </a:solidFill>
                <a:latin typeface="Arial Narrow" charset="0"/>
              </a:rPr>
              <a:t> downward on the cylinder.  A) What is the net torque acting on the cylinder about the rotation axis?</a:t>
            </a:r>
          </a:p>
        </p:txBody>
      </p:sp>
      <p:sp>
        <p:nvSpPr>
          <p:cNvPr id="389128" name="Text Box 8"/>
          <p:cNvSpPr txBox="1">
            <a:spLocks noChangeArrowheads="1"/>
          </p:cNvSpPr>
          <p:nvPr/>
        </p:nvSpPr>
        <p:spPr bwMode="auto">
          <a:xfrm>
            <a:off x="2843213" y="26670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89129" name="Object 9"/>
          <p:cNvGraphicFramePr>
            <a:graphicFrameLocks noChangeAspect="1"/>
          </p:cNvGraphicFramePr>
          <p:nvPr/>
        </p:nvGraphicFramePr>
        <p:xfrm>
          <a:off x="5129213" y="2674938"/>
          <a:ext cx="1027112" cy="381000"/>
        </p:xfrm>
        <a:graphic>
          <a:graphicData uri="http://schemas.openxmlformats.org/presentationml/2006/ole">
            <p:oleObj spid="_x0000_s569346" name="Equation" r:id="rId3" imgW="647640" imgH="215640" progId="Equation.3">
              <p:embed/>
            </p:oleObj>
          </a:graphicData>
        </a:graphic>
      </p:graphicFrame>
      <p:sp>
        <p:nvSpPr>
          <p:cNvPr id="389130" name="Text Box 10"/>
          <p:cNvSpPr txBox="1">
            <a:spLocks noChangeArrowheads="1"/>
          </p:cNvSpPr>
          <p:nvPr/>
        </p:nvSpPr>
        <p:spPr bwMode="auto">
          <a:xfrm>
            <a:off x="685800" y="4327525"/>
            <a:ext cx="7772400" cy="701675"/>
          </a:xfrm>
          <a:prstGeom prst="rect">
            <a:avLst/>
          </a:prstGeom>
          <a:solidFill>
            <a:srgbClr val="CCFFFF"/>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Suppose F</a:t>
            </a:r>
            <a:r>
              <a:rPr lang="en-US" sz="2000" baseline="-25000" dirty="0">
                <a:solidFill>
                  <a:srgbClr val="800000"/>
                </a:solidFill>
                <a:latin typeface="Arial Narrow" charset="0"/>
              </a:rPr>
              <a:t>1</a:t>
            </a:r>
            <a:r>
              <a:rPr lang="en-US" sz="2000" dirty="0">
                <a:solidFill>
                  <a:srgbClr val="800000"/>
                </a:solidFill>
                <a:latin typeface="Arial Narrow" charset="0"/>
              </a:rPr>
              <a:t>=5.0 N, R</a:t>
            </a:r>
            <a:r>
              <a:rPr lang="en-US" sz="2000" baseline="-25000" dirty="0">
                <a:solidFill>
                  <a:srgbClr val="800000"/>
                </a:solidFill>
                <a:latin typeface="Arial Narrow" charset="0"/>
              </a:rPr>
              <a:t>1</a:t>
            </a:r>
            <a:r>
              <a:rPr lang="en-US" sz="2000" dirty="0">
                <a:solidFill>
                  <a:srgbClr val="800000"/>
                </a:solidFill>
                <a:latin typeface="Arial Narrow" charset="0"/>
              </a:rPr>
              <a:t>=1.0 </a:t>
            </a:r>
            <a:r>
              <a:rPr lang="en-US" sz="2000" dirty="0" err="1">
                <a:solidFill>
                  <a:srgbClr val="800000"/>
                </a:solidFill>
                <a:latin typeface="Arial Narrow" charset="0"/>
              </a:rPr>
              <a:t>m</a:t>
            </a:r>
            <a:r>
              <a:rPr lang="en-US" sz="2000" dirty="0">
                <a:solidFill>
                  <a:srgbClr val="800000"/>
                </a:solidFill>
                <a:latin typeface="Arial Narrow" charset="0"/>
              </a:rPr>
              <a:t>, F</a:t>
            </a:r>
            <a:r>
              <a:rPr lang="en-US" sz="2000" baseline="-25000" dirty="0">
                <a:solidFill>
                  <a:srgbClr val="800000"/>
                </a:solidFill>
                <a:latin typeface="Arial Narrow" charset="0"/>
              </a:rPr>
              <a:t>2</a:t>
            </a:r>
            <a:r>
              <a:rPr lang="en-US" sz="2000" dirty="0">
                <a:solidFill>
                  <a:srgbClr val="800000"/>
                </a:solidFill>
                <a:latin typeface="Arial Narrow" charset="0"/>
              </a:rPr>
              <a:t>= 15.0 N, and R</a:t>
            </a:r>
            <a:r>
              <a:rPr lang="en-US" sz="2000" baseline="-25000" dirty="0">
                <a:solidFill>
                  <a:srgbClr val="800000"/>
                </a:solidFill>
                <a:latin typeface="Arial Narrow" charset="0"/>
              </a:rPr>
              <a:t>2</a:t>
            </a:r>
            <a:r>
              <a:rPr lang="en-US" sz="2000" dirty="0">
                <a:solidFill>
                  <a:srgbClr val="800000"/>
                </a:solidFill>
                <a:latin typeface="Arial Narrow" charset="0"/>
              </a:rPr>
              <a:t>=0.50 </a:t>
            </a:r>
            <a:r>
              <a:rPr lang="en-US" sz="2000" dirty="0" err="1">
                <a:solidFill>
                  <a:srgbClr val="800000"/>
                </a:solidFill>
                <a:latin typeface="Arial Narrow" charset="0"/>
              </a:rPr>
              <a:t>m</a:t>
            </a:r>
            <a:r>
              <a:rPr lang="en-US" sz="2000" dirty="0">
                <a:solidFill>
                  <a:srgbClr val="800000"/>
                </a:solidFill>
                <a:latin typeface="Arial Narrow" charset="0"/>
              </a:rPr>
              <a:t>.  What is the net torque about the rotation axis and which way does the cylinder rotate from the rest?</a:t>
            </a:r>
          </a:p>
        </p:txBody>
      </p:sp>
      <p:sp>
        <p:nvSpPr>
          <p:cNvPr id="389131" name="Line 11"/>
          <p:cNvSpPr>
            <a:spLocks noChangeShapeType="1"/>
          </p:cNvSpPr>
          <p:nvPr/>
        </p:nvSpPr>
        <p:spPr bwMode="auto">
          <a:xfrm flipV="1">
            <a:off x="762000" y="2667000"/>
            <a:ext cx="1752600" cy="1295400"/>
          </a:xfrm>
          <a:prstGeom prst="line">
            <a:avLst/>
          </a:prstGeom>
          <a:noFill/>
          <a:ln w="28575">
            <a:solidFill>
              <a:schemeClr val="tx1"/>
            </a:solidFill>
            <a:prstDash val="sysDot"/>
            <a:round/>
            <a:headEnd/>
            <a:tailEnd/>
          </a:ln>
          <a:effectLst/>
        </p:spPr>
        <p:txBody>
          <a:bodyPr>
            <a:prstTxWarp prst="textNoShape">
              <a:avLst/>
            </a:prstTxWarp>
          </a:bodyPr>
          <a:lstStyle/>
          <a:p>
            <a:endParaRPr lang="en-US"/>
          </a:p>
        </p:txBody>
      </p:sp>
      <p:grpSp>
        <p:nvGrpSpPr>
          <p:cNvPr id="3" name="Group 12"/>
          <p:cNvGrpSpPr>
            <a:grpSpLocks/>
          </p:cNvGrpSpPr>
          <p:nvPr/>
        </p:nvGrpSpPr>
        <p:grpSpPr bwMode="auto">
          <a:xfrm>
            <a:off x="990600" y="3124200"/>
            <a:ext cx="533400" cy="876300"/>
            <a:chOff x="624" y="2064"/>
            <a:chExt cx="336" cy="552"/>
          </a:xfrm>
        </p:grpSpPr>
        <p:sp>
          <p:nvSpPr>
            <p:cNvPr id="389133"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p:spPr>
          <p:txBody>
            <a:bodyPr wrap="none" anchor="ctr">
              <a:prstTxWarp prst="textNoShape">
                <a:avLst/>
              </a:prstTxWarp>
            </a:bodyPr>
            <a:lstStyle/>
            <a:p>
              <a:endParaRPr lang="en-US"/>
            </a:p>
          </p:txBody>
        </p:sp>
        <p:sp>
          <p:nvSpPr>
            <p:cNvPr id="389134" name="Text Box 14"/>
            <p:cNvSpPr txBox="1">
              <a:spLocks noChangeArrowheads="1"/>
            </p:cNvSpPr>
            <p:nvPr/>
          </p:nvSpPr>
          <p:spPr bwMode="auto">
            <a:xfrm>
              <a:off x="624" y="2160"/>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89135"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p:spPr>
          <p:txBody>
            <a:bodyPr>
              <a:prstTxWarp prst="textNoShape">
                <a:avLst/>
              </a:prstTxWarp>
            </a:bodyPr>
            <a:lstStyle/>
            <a:p>
              <a:endParaRPr lang="en-US"/>
            </a:p>
          </p:txBody>
        </p:sp>
      </p:grpSp>
      <p:grpSp>
        <p:nvGrpSpPr>
          <p:cNvPr id="4" name="Group 16"/>
          <p:cNvGrpSpPr>
            <a:grpSpLocks/>
          </p:cNvGrpSpPr>
          <p:nvPr/>
        </p:nvGrpSpPr>
        <p:grpSpPr bwMode="auto">
          <a:xfrm rot="1611292">
            <a:off x="1447800" y="2667000"/>
            <a:ext cx="1295400" cy="396875"/>
            <a:chOff x="864" y="1584"/>
            <a:chExt cx="624" cy="250"/>
          </a:xfrm>
        </p:grpSpPr>
        <p:sp>
          <p:nvSpPr>
            <p:cNvPr id="389137"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89138" name="Rectangle 18"/>
            <p:cNvSpPr>
              <a:spLocks noChangeArrowheads="1"/>
            </p:cNvSpPr>
            <p:nvPr/>
          </p:nvSpPr>
          <p:spPr bwMode="auto">
            <a:xfrm>
              <a:off x="1233" y="1584"/>
              <a:ext cx="255" cy="250"/>
            </a:xfrm>
            <a:prstGeom prst="rect">
              <a:avLst/>
            </a:prstGeom>
            <a:noFill/>
            <a:ln w="9525">
              <a:noFill/>
              <a:miter lim="800000"/>
              <a:headEnd/>
              <a:tailEnd/>
            </a:ln>
            <a:effectLst/>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5" name="Group 19"/>
          <p:cNvGrpSpPr>
            <a:grpSpLocks/>
          </p:cNvGrpSpPr>
          <p:nvPr/>
        </p:nvGrpSpPr>
        <p:grpSpPr bwMode="auto">
          <a:xfrm rot="1931403">
            <a:off x="1500188" y="3946525"/>
            <a:ext cx="862012" cy="396875"/>
            <a:chOff x="960" y="2438"/>
            <a:chExt cx="543" cy="250"/>
          </a:xfrm>
        </p:grpSpPr>
        <p:sp>
          <p:nvSpPr>
            <p:cNvPr id="389140"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89141" name="Rectangle 21"/>
            <p:cNvSpPr>
              <a:spLocks noChangeArrowheads="1"/>
            </p:cNvSpPr>
            <p:nvPr/>
          </p:nvSpPr>
          <p:spPr bwMode="auto">
            <a:xfrm>
              <a:off x="1248" y="2438"/>
              <a:ext cx="255"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89142" name="Text Box 22"/>
          <p:cNvSpPr txBox="1">
            <a:spLocks noChangeArrowheads="1"/>
          </p:cNvSpPr>
          <p:nvPr/>
        </p:nvSpPr>
        <p:spPr bwMode="auto">
          <a:xfrm>
            <a:off x="6234113" y="2667000"/>
            <a:ext cx="1560512"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89143" name="Object 23"/>
          <p:cNvGraphicFramePr>
            <a:graphicFrameLocks noChangeAspect="1"/>
          </p:cNvGraphicFramePr>
          <p:nvPr/>
        </p:nvGraphicFramePr>
        <p:xfrm>
          <a:off x="7872413" y="2674938"/>
          <a:ext cx="966787" cy="381000"/>
        </p:xfrm>
        <a:graphic>
          <a:graphicData uri="http://schemas.openxmlformats.org/presentationml/2006/ole">
            <p:oleObj spid="_x0000_s569347" name="Equation" r:id="rId4" imgW="609480" imgH="215640" progId="Equation.3">
              <p:embed/>
            </p:oleObj>
          </a:graphicData>
        </a:graphic>
      </p:graphicFrame>
      <p:sp>
        <p:nvSpPr>
          <p:cNvPr id="389144" name="Text Box 24"/>
          <p:cNvSpPr txBox="1">
            <a:spLocks noChangeArrowheads="1"/>
          </p:cNvSpPr>
          <p:nvPr/>
        </p:nvSpPr>
        <p:spPr bwMode="auto">
          <a:xfrm>
            <a:off x="609600" y="5233988"/>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above result</a:t>
            </a:r>
          </a:p>
        </p:txBody>
      </p:sp>
      <p:graphicFrame>
        <p:nvGraphicFramePr>
          <p:cNvPr id="389145" name="Object 25"/>
          <p:cNvGraphicFramePr>
            <a:graphicFrameLocks noChangeAspect="1"/>
          </p:cNvGraphicFramePr>
          <p:nvPr/>
        </p:nvGraphicFramePr>
        <p:xfrm>
          <a:off x="5805488" y="3403600"/>
          <a:ext cx="1509712" cy="447675"/>
        </p:xfrm>
        <a:graphic>
          <a:graphicData uri="http://schemas.openxmlformats.org/presentationml/2006/ole">
            <p:oleObj spid="_x0000_s569348" name="Equation" r:id="rId5" imgW="952200" imgH="253800" progId="Equation.3">
              <p:embed/>
            </p:oleObj>
          </a:graphicData>
        </a:graphic>
      </p:graphicFrame>
      <p:sp>
        <p:nvSpPr>
          <p:cNvPr id="389146" name="Text Box 26"/>
          <p:cNvSpPr txBox="1">
            <a:spLocks noChangeArrowheads="1"/>
          </p:cNvSpPr>
          <p:nvPr/>
        </p:nvSpPr>
        <p:spPr bwMode="auto">
          <a:xfrm>
            <a:off x="2667000" y="3276600"/>
            <a:ext cx="2895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total torque acting on the system by the forces is</a:t>
            </a:r>
          </a:p>
        </p:txBody>
      </p:sp>
      <p:sp>
        <p:nvSpPr>
          <p:cNvPr id="389147" name="Text Box 27"/>
          <p:cNvSpPr txBox="1">
            <a:spLocks noChangeArrowheads="1"/>
          </p:cNvSpPr>
          <p:nvPr/>
        </p:nvSpPr>
        <p:spPr bwMode="auto">
          <a:xfrm>
            <a:off x="6248400" y="5233988"/>
            <a:ext cx="2286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89148" name="Object 28"/>
          <p:cNvGraphicFramePr>
            <a:graphicFrameLocks noChangeAspect="1"/>
          </p:cNvGraphicFramePr>
          <p:nvPr/>
        </p:nvGraphicFramePr>
        <p:xfrm>
          <a:off x="7359650" y="3429000"/>
          <a:ext cx="1327150" cy="381000"/>
        </p:xfrm>
        <a:graphic>
          <a:graphicData uri="http://schemas.openxmlformats.org/presentationml/2006/ole">
            <p:oleObj spid="_x0000_s569349" name="Equation" r:id="rId6" imgW="838080" imgH="215640" progId="Equation.3">
              <p:embed/>
            </p:oleObj>
          </a:graphicData>
        </a:graphic>
      </p:graphicFrame>
      <p:graphicFrame>
        <p:nvGraphicFramePr>
          <p:cNvPr id="389149" name="Object 29"/>
          <p:cNvGraphicFramePr>
            <a:graphicFrameLocks noChangeAspect="1"/>
          </p:cNvGraphicFramePr>
          <p:nvPr/>
        </p:nvGraphicFramePr>
        <p:xfrm>
          <a:off x="2286000" y="5638800"/>
          <a:ext cx="2919413" cy="312738"/>
        </p:xfrm>
        <a:graphic>
          <a:graphicData uri="http://schemas.openxmlformats.org/presentationml/2006/ole">
            <p:oleObj spid="_x0000_s569350" name="Equation" r:id="rId7" imgW="1841400" imgH="177480" progId="Equation.DSMT4">
              <p:embed/>
            </p:oleObj>
          </a:graphicData>
        </a:graphic>
      </p:graphicFrame>
      <p:graphicFrame>
        <p:nvGraphicFramePr>
          <p:cNvPr id="389150" name="Object 30"/>
          <p:cNvGraphicFramePr>
            <a:graphicFrameLocks noChangeAspect="1"/>
          </p:cNvGraphicFramePr>
          <p:nvPr/>
        </p:nvGraphicFramePr>
        <p:xfrm>
          <a:off x="2209800" y="5181600"/>
          <a:ext cx="665163" cy="449263"/>
        </p:xfrm>
        <a:graphic>
          <a:graphicData uri="http://schemas.openxmlformats.org/presentationml/2006/ole">
            <p:oleObj spid="_x0000_s569351" name="Equation" r:id="rId8" imgW="419040" imgH="253800" progId="Equation.DSMT4">
              <p:embed/>
            </p:oleObj>
          </a:graphicData>
        </a:graphic>
      </p:graphicFrame>
      <p:graphicFrame>
        <p:nvGraphicFramePr>
          <p:cNvPr id="389151" name="Object 31"/>
          <p:cNvGraphicFramePr>
            <a:graphicFrameLocks noChangeAspect="1"/>
          </p:cNvGraphicFramePr>
          <p:nvPr/>
        </p:nvGraphicFramePr>
        <p:xfrm>
          <a:off x="2971800" y="5233988"/>
          <a:ext cx="604838" cy="404812"/>
        </p:xfrm>
        <a:graphic>
          <a:graphicData uri="http://schemas.openxmlformats.org/presentationml/2006/ole">
            <p:oleObj spid="_x0000_s569352" name="Equation" r:id="rId9" imgW="380880" imgH="228600" progId="Equation.DSMT4">
              <p:embed/>
            </p:oleObj>
          </a:graphicData>
        </a:graphic>
      </p:graphicFrame>
      <p:graphicFrame>
        <p:nvGraphicFramePr>
          <p:cNvPr id="389152" name="Object 32"/>
          <p:cNvGraphicFramePr>
            <a:graphicFrameLocks noChangeAspect="1"/>
          </p:cNvGraphicFramePr>
          <p:nvPr/>
        </p:nvGraphicFramePr>
        <p:xfrm>
          <a:off x="3546475" y="5233988"/>
          <a:ext cx="644525" cy="404812"/>
        </p:xfrm>
        <a:graphic>
          <a:graphicData uri="http://schemas.openxmlformats.org/presentationml/2006/ole">
            <p:oleObj spid="_x0000_s569353" name="Equation" r:id="rId10" imgW="406080" imgH="228600" progId="Equation.DSMT4">
              <p:embed/>
            </p:oleObj>
          </a:graphicData>
        </a:graphic>
      </p:graphicFrame>
      <p:graphicFrame>
        <p:nvGraphicFramePr>
          <p:cNvPr id="389153" name="Object 33"/>
          <p:cNvGraphicFramePr>
            <a:graphicFrameLocks noChangeAspect="1"/>
          </p:cNvGraphicFramePr>
          <p:nvPr/>
        </p:nvGraphicFramePr>
        <p:xfrm>
          <a:off x="5197475" y="5638800"/>
          <a:ext cx="563563" cy="312738"/>
        </p:xfrm>
        <a:graphic>
          <a:graphicData uri="http://schemas.openxmlformats.org/presentationml/2006/ole">
            <p:oleObj spid="_x0000_s569354" name="Equation" r:id="rId11" imgW="35532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27"/>
                                        </p:tgtEl>
                                        <p:attrNameLst>
                                          <p:attrName>style.visibility</p:attrName>
                                        </p:attrNameLst>
                                      </p:cBhvr>
                                      <p:to>
                                        <p:strVal val="visible"/>
                                      </p:to>
                                    </p:set>
                                    <p:animEffect transition="in" filter="wipe(left)">
                                      <p:cBhvr>
                                        <p:cTn id="7" dur="500"/>
                                        <p:tgtEl>
                                          <p:spTgt spid="389127"/>
                                        </p:tgtEl>
                                      </p:cBhvr>
                                    </p:animEffect>
                                  </p:childTnLst>
                                </p:cTn>
                              </p:par>
                            </p:childTnLst>
                          </p:cTn>
                        </p:par>
                        <p:par>
                          <p:cTn id="8" fill="hold">
                            <p:stCondLst>
                              <p:cond delay="480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5300"/>
                            </p:stCondLst>
                            <p:childTnLst>
                              <p:par>
                                <p:cTn id="13" presetID="22" presetClass="entr" presetSubtype="8" fill="hold"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580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389131"/>
                                        </p:tgtEl>
                                        <p:attrNameLst>
                                          <p:attrName>style.visibility</p:attrName>
                                        </p:attrNameLst>
                                      </p:cBhvr>
                                      <p:to>
                                        <p:strVal val="visible"/>
                                      </p:to>
                                    </p:set>
                                    <p:animEffect transition="in" filter="wipe(left)">
                                      <p:cBhvr>
                                        <p:cTn id="19" dur="500"/>
                                        <p:tgtEl>
                                          <p:spTgt spid="389131"/>
                                        </p:tgtEl>
                                      </p:cBhvr>
                                    </p:animEffect>
                                  </p:childTnLst>
                                </p:cTn>
                              </p:par>
                            </p:childTnLst>
                          </p:cTn>
                        </p:par>
                        <p:par>
                          <p:cTn id="20" fill="hold">
                            <p:stCondLst>
                              <p:cond delay="6300"/>
                            </p:stCondLst>
                            <p:childTnLst>
                              <p:par>
                                <p:cTn id="21" presetID="22" presetClass="entr" presetSubtype="8" fill="hold" nodeType="afterEffect">
                                  <p:stCondLst>
                                    <p:cond delay="0"/>
                                  </p:stCondLst>
                                  <p:iterate type="wd">
                                    <p:tmPct val="10000"/>
                                  </p:iterate>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680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9128"/>
                                        </p:tgtEl>
                                        <p:attrNameLst>
                                          <p:attrName>style.visibility</p:attrName>
                                        </p:attrNameLst>
                                      </p:cBhvr>
                                      <p:to>
                                        <p:strVal val="visible"/>
                                      </p:to>
                                    </p:set>
                                    <p:animEffect transition="in" filter="wipe(left)">
                                      <p:cBhvr>
                                        <p:cTn id="32" dur="500"/>
                                        <p:tgtEl>
                                          <p:spTgt spid="3891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9129"/>
                                        </p:tgtEl>
                                        <p:attrNameLst>
                                          <p:attrName>style.visibility</p:attrName>
                                        </p:attrNameLst>
                                      </p:cBhvr>
                                      <p:to>
                                        <p:strVal val="visible"/>
                                      </p:to>
                                    </p:set>
                                    <p:animEffect transition="in" filter="wipe(left)">
                                      <p:cBhvr>
                                        <p:cTn id="37" dur="500"/>
                                        <p:tgtEl>
                                          <p:spTgt spid="389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89142"/>
                                        </p:tgtEl>
                                        <p:attrNameLst>
                                          <p:attrName>style.visibility</p:attrName>
                                        </p:attrNameLst>
                                      </p:cBhvr>
                                      <p:to>
                                        <p:strVal val="visible"/>
                                      </p:to>
                                    </p:set>
                                    <p:animEffect transition="in" filter="wipe(left)">
                                      <p:cBhvr>
                                        <p:cTn id="42" dur="500"/>
                                        <p:tgtEl>
                                          <p:spTgt spid="3891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89143"/>
                                        </p:tgtEl>
                                        <p:attrNameLst>
                                          <p:attrName>style.visibility</p:attrName>
                                        </p:attrNameLst>
                                      </p:cBhvr>
                                      <p:to>
                                        <p:strVal val="visible"/>
                                      </p:to>
                                    </p:set>
                                    <p:animEffect transition="in" filter="wipe(left)">
                                      <p:cBhvr>
                                        <p:cTn id="47" dur="500"/>
                                        <p:tgtEl>
                                          <p:spTgt spid="3891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9146"/>
                                        </p:tgtEl>
                                        <p:attrNameLst>
                                          <p:attrName>style.visibility</p:attrName>
                                        </p:attrNameLst>
                                      </p:cBhvr>
                                      <p:to>
                                        <p:strVal val="visible"/>
                                      </p:to>
                                    </p:set>
                                    <p:animEffect transition="in" filter="wipe(left)">
                                      <p:cBhvr>
                                        <p:cTn id="52" dur="500"/>
                                        <p:tgtEl>
                                          <p:spTgt spid="3891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89145"/>
                                        </p:tgtEl>
                                        <p:attrNameLst>
                                          <p:attrName>style.visibility</p:attrName>
                                        </p:attrNameLst>
                                      </p:cBhvr>
                                      <p:to>
                                        <p:strVal val="visible"/>
                                      </p:to>
                                    </p:set>
                                    <p:animEffect transition="in" filter="wipe(left)">
                                      <p:cBhvr>
                                        <p:cTn id="57" dur="500"/>
                                        <p:tgtEl>
                                          <p:spTgt spid="3891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9148"/>
                                        </p:tgtEl>
                                        <p:attrNameLst>
                                          <p:attrName>style.visibility</p:attrName>
                                        </p:attrNameLst>
                                      </p:cBhvr>
                                      <p:to>
                                        <p:strVal val="visible"/>
                                      </p:to>
                                    </p:set>
                                    <p:animEffect transition="in" filter="wipe(left)">
                                      <p:cBhvr>
                                        <p:cTn id="62" dur="500"/>
                                        <p:tgtEl>
                                          <p:spTgt spid="3891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9130"/>
                                        </p:tgtEl>
                                        <p:attrNameLst>
                                          <p:attrName>style.visibility</p:attrName>
                                        </p:attrNameLst>
                                      </p:cBhvr>
                                      <p:to>
                                        <p:strVal val="visible"/>
                                      </p:to>
                                    </p:set>
                                    <p:animEffect transition="in" filter="wipe(left)">
                                      <p:cBhvr>
                                        <p:cTn id="67" dur="500"/>
                                        <p:tgtEl>
                                          <p:spTgt spid="3891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9144"/>
                                        </p:tgtEl>
                                        <p:attrNameLst>
                                          <p:attrName>style.visibility</p:attrName>
                                        </p:attrNameLst>
                                      </p:cBhvr>
                                      <p:to>
                                        <p:strVal val="visible"/>
                                      </p:to>
                                    </p:set>
                                    <p:animEffect transition="in" filter="wipe(left)">
                                      <p:cBhvr>
                                        <p:cTn id="72" dur="500"/>
                                        <p:tgtEl>
                                          <p:spTgt spid="3891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89150"/>
                                        </p:tgtEl>
                                        <p:attrNameLst>
                                          <p:attrName>style.visibility</p:attrName>
                                        </p:attrNameLst>
                                      </p:cBhvr>
                                      <p:to>
                                        <p:strVal val="visible"/>
                                      </p:to>
                                    </p:set>
                                    <p:animEffect transition="in" filter="wipe(left)">
                                      <p:cBhvr>
                                        <p:cTn id="77" dur="500"/>
                                        <p:tgtEl>
                                          <p:spTgt spid="3891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89151"/>
                                        </p:tgtEl>
                                        <p:attrNameLst>
                                          <p:attrName>style.visibility</p:attrName>
                                        </p:attrNameLst>
                                      </p:cBhvr>
                                      <p:to>
                                        <p:strVal val="visible"/>
                                      </p:to>
                                    </p:set>
                                    <p:animEffect transition="in" filter="wipe(left)">
                                      <p:cBhvr>
                                        <p:cTn id="82" dur="500"/>
                                        <p:tgtEl>
                                          <p:spTgt spid="38915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89152"/>
                                        </p:tgtEl>
                                        <p:attrNameLst>
                                          <p:attrName>style.visibility</p:attrName>
                                        </p:attrNameLst>
                                      </p:cBhvr>
                                      <p:to>
                                        <p:strVal val="visible"/>
                                      </p:to>
                                    </p:set>
                                    <p:animEffect transition="in" filter="wipe(left)">
                                      <p:cBhvr>
                                        <p:cTn id="87" dur="500"/>
                                        <p:tgtEl>
                                          <p:spTgt spid="3891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89149"/>
                                        </p:tgtEl>
                                        <p:attrNameLst>
                                          <p:attrName>style.visibility</p:attrName>
                                        </p:attrNameLst>
                                      </p:cBhvr>
                                      <p:to>
                                        <p:strVal val="visible"/>
                                      </p:to>
                                    </p:set>
                                    <p:animEffect transition="in" filter="wipe(left)">
                                      <p:cBhvr>
                                        <p:cTn id="92" dur="500"/>
                                        <p:tgtEl>
                                          <p:spTgt spid="38914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89153"/>
                                        </p:tgtEl>
                                        <p:attrNameLst>
                                          <p:attrName>style.visibility</p:attrName>
                                        </p:attrNameLst>
                                      </p:cBhvr>
                                      <p:to>
                                        <p:strVal val="visible"/>
                                      </p:to>
                                    </p:set>
                                    <p:animEffect transition="in" filter="wipe(left)">
                                      <p:cBhvr>
                                        <p:cTn id="97" dur="500"/>
                                        <p:tgtEl>
                                          <p:spTgt spid="38915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89147"/>
                                        </p:tgtEl>
                                        <p:attrNameLst>
                                          <p:attrName>style.visibility</p:attrName>
                                        </p:attrNameLst>
                                      </p:cBhvr>
                                      <p:to>
                                        <p:strVal val="visible"/>
                                      </p:to>
                                    </p:set>
                                    <p:animEffect transition="in" filter="wipe(left)">
                                      <p:cBhvr>
                                        <p:cTn id="102" dur="500"/>
                                        <p:tgtEl>
                                          <p:spTgt spid="389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nimBg="1" autoUpdateAnimBg="0"/>
      <p:bldP spid="389128" grpId="0" animBg="1" autoUpdateAnimBg="0"/>
      <p:bldP spid="389130" grpId="0" animBg="1" autoUpdateAnimBg="0"/>
      <p:bldP spid="389131" grpId="0" animBg="1"/>
      <p:bldP spid="389142" grpId="0" animBg="1" autoUpdateAnimBg="0"/>
      <p:bldP spid="389144" grpId="0" animBg="1" autoUpdateAnimBg="0"/>
      <p:bldP spid="389146" grpId="0" animBg="1" autoUpdateAnimBg="0"/>
      <p:bldP spid="389147" grpId="0" animBg="1"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smtClean="0"/>
              <a:t>Thursday, June 30, 2011</a:t>
            </a:r>
            <a:endParaRPr lang="en-US"/>
          </a:p>
        </p:txBody>
      </p:sp>
      <p:sp>
        <p:nvSpPr>
          <p:cNvPr id="51" name="Footer Placeholder 4"/>
          <p:cNvSpPr>
            <a:spLocks noGrp="1"/>
          </p:cNvSpPr>
          <p:nvPr>
            <p:ph type="ftr" sz="quarter" idx="11"/>
          </p:nvPr>
        </p:nvSpPr>
        <p:spPr/>
        <p:txBody>
          <a:bodyPr/>
          <a:lstStyle/>
          <a:p>
            <a:r>
              <a:rPr lang="en-US" smtClean="0"/>
              <a:t>PHYS 1443-001, Summer 2011 Dr. Jaehoon Yu</a:t>
            </a:r>
            <a:endParaRPr lang="en-US"/>
          </a:p>
        </p:txBody>
      </p:sp>
      <p:sp>
        <p:nvSpPr>
          <p:cNvPr id="52" name="Slide Number Placeholder 5"/>
          <p:cNvSpPr>
            <a:spLocks noGrp="1"/>
          </p:cNvSpPr>
          <p:nvPr>
            <p:ph type="sldNum" sz="quarter" idx="12"/>
          </p:nvPr>
        </p:nvSpPr>
        <p:spPr/>
        <p:txBody>
          <a:bodyPr/>
          <a:lstStyle/>
          <a:p>
            <a:fld id="{2E81621B-EEF8-2841-BA3D-16907371D038}" type="slidenum">
              <a:rPr lang="en-US"/>
              <a:pPr/>
              <a:t>15</a:t>
            </a:fld>
            <a:endParaRPr lang="en-US"/>
          </a:p>
        </p:txBody>
      </p:sp>
      <p:grpSp>
        <p:nvGrpSpPr>
          <p:cNvPr id="2" name="Group 2"/>
          <p:cNvGrpSpPr>
            <a:grpSpLocks/>
          </p:cNvGrpSpPr>
          <p:nvPr/>
        </p:nvGrpSpPr>
        <p:grpSpPr bwMode="auto">
          <a:xfrm>
            <a:off x="593725" y="685800"/>
            <a:ext cx="2362200" cy="2465388"/>
            <a:chOff x="374" y="432"/>
            <a:chExt cx="1488" cy="1553"/>
          </a:xfrm>
        </p:grpSpPr>
        <p:grpSp>
          <p:nvGrpSpPr>
            <p:cNvPr id="3" name="Group 3"/>
            <p:cNvGrpSpPr>
              <a:grpSpLocks/>
            </p:cNvGrpSpPr>
            <p:nvPr/>
          </p:nvGrpSpPr>
          <p:grpSpPr bwMode="auto">
            <a:xfrm>
              <a:off x="374" y="432"/>
              <a:ext cx="1488" cy="1553"/>
              <a:chOff x="374" y="432"/>
              <a:chExt cx="1488" cy="1553"/>
            </a:xfrm>
          </p:grpSpPr>
          <p:grpSp>
            <p:nvGrpSpPr>
              <p:cNvPr id="4" name="Group 4"/>
              <p:cNvGrpSpPr>
                <a:grpSpLocks/>
              </p:cNvGrpSpPr>
              <p:nvPr/>
            </p:nvGrpSpPr>
            <p:grpSpPr bwMode="auto">
              <a:xfrm>
                <a:off x="432" y="576"/>
                <a:ext cx="1248" cy="1248"/>
                <a:chOff x="432" y="576"/>
                <a:chExt cx="1248" cy="1248"/>
              </a:xfrm>
            </p:grpSpPr>
            <p:sp>
              <p:nvSpPr>
                <p:cNvPr id="390149" name="Oval 5"/>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90150" name="Line 6"/>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1" name="Line 7"/>
                <p:cNvSpPr>
                  <a:spLocks noChangeShapeType="1"/>
                </p:cNvSpPr>
                <p:nvPr/>
              </p:nvSpPr>
              <p:spPr bwMode="auto">
                <a:xfrm>
                  <a:off x="912" y="1392"/>
                  <a:ext cx="768"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2" name="Line 8"/>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sp>
            <p:nvSpPr>
              <p:cNvPr id="390153" name="Text Box 9"/>
              <p:cNvSpPr txBox="1">
                <a:spLocks noChangeArrowheads="1"/>
              </p:cNvSpPr>
              <p:nvPr/>
            </p:nvSpPr>
            <p:spPr bwMode="auto">
              <a:xfrm>
                <a:off x="374" y="1735"/>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0154" name="Text Box 10"/>
              <p:cNvSpPr txBox="1">
                <a:spLocks noChangeArrowheads="1"/>
              </p:cNvSpPr>
              <p:nvPr/>
            </p:nvSpPr>
            <p:spPr bwMode="auto">
              <a:xfrm>
                <a:off x="1680"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sp>
            <p:nvSpPr>
              <p:cNvPr id="390155" name="Text Box 11"/>
              <p:cNvSpPr txBox="1">
                <a:spLocks noChangeArrowheads="1"/>
              </p:cNvSpPr>
              <p:nvPr/>
            </p:nvSpPr>
            <p:spPr bwMode="auto">
              <a:xfrm>
                <a:off x="720" y="43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z</a:t>
                </a:r>
              </a:p>
            </p:txBody>
          </p:sp>
        </p:grpSp>
        <p:sp>
          <p:nvSpPr>
            <p:cNvPr id="390156" name="Text Box 12"/>
            <p:cNvSpPr txBox="1">
              <a:spLocks noChangeArrowheads="1"/>
            </p:cNvSpPr>
            <p:nvPr/>
          </p:nvSpPr>
          <p:spPr bwMode="auto">
            <a:xfrm>
              <a:off x="672" y="1248"/>
              <a:ext cx="218"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O</a:t>
              </a:r>
            </a:p>
          </p:txBody>
        </p:sp>
      </p:grpSp>
      <p:sp>
        <p:nvSpPr>
          <p:cNvPr id="390157" name="Rectangle 13"/>
          <p:cNvSpPr>
            <a:spLocks noGrp="1" noChangeArrowheads="1"/>
          </p:cNvSpPr>
          <p:nvPr>
            <p:ph type="title"/>
          </p:nvPr>
        </p:nvSpPr>
        <p:spPr>
          <a:xfrm>
            <a:off x="685800" y="152400"/>
            <a:ext cx="8153400" cy="609600"/>
          </a:xfrm>
        </p:spPr>
        <p:txBody>
          <a:bodyPr/>
          <a:lstStyle/>
          <a:p>
            <a:r>
              <a:rPr lang="en-US"/>
              <a:t>Torque and Vector Product</a:t>
            </a:r>
          </a:p>
        </p:txBody>
      </p:sp>
      <p:sp>
        <p:nvSpPr>
          <p:cNvPr id="390158" name="Text Box 14"/>
          <p:cNvSpPr txBox="1">
            <a:spLocks noChangeArrowheads="1"/>
          </p:cNvSpPr>
          <p:nvPr/>
        </p:nvSpPr>
        <p:spPr bwMode="auto">
          <a:xfrm>
            <a:off x="2971800" y="2133600"/>
            <a:ext cx="6019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The magnitude of torque given to the disk by the force </a:t>
            </a:r>
            <a:r>
              <a:rPr lang="en-US" sz="2000" b="1">
                <a:solidFill>
                  <a:schemeClr val="accent2"/>
                </a:solidFill>
                <a:latin typeface="Monotype Corsiva" charset="0"/>
              </a:rPr>
              <a:t>F</a:t>
            </a:r>
            <a:r>
              <a:rPr lang="en-US" sz="2000">
                <a:solidFill>
                  <a:schemeClr val="accent2"/>
                </a:solidFill>
                <a:latin typeface="Arial Narrow" charset="0"/>
              </a:rPr>
              <a:t> is</a:t>
            </a:r>
          </a:p>
        </p:txBody>
      </p:sp>
      <p:sp>
        <p:nvSpPr>
          <p:cNvPr id="390159" name="Text Box 15"/>
          <p:cNvSpPr txBox="1">
            <a:spLocks noChangeArrowheads="1"/>
          </p:cNvSpPr>
          <p:nvPr/>
        </p:nvSpPr>
        <p:spPr bwMode="auto">
          <a:xfrm>
            <a:off x="2819400" y="838200"/>
            <a:ext cx="5791200" cy="830997"/>
          </a:xfrm>
          <a:prstGeom prst="rect">
            <a:avLst/>
          </a:prstGeom>
          <a:solidFill>
            <a:srgbClr val="CCFFFF"/>
          </a:solidFill>
          <a:ln w="28575">
            <a:noFill/>
            <a:miter lim="800000"/>
            <a:headEnd/>
            <a:tailEnd/>
          </a:ln>
          <a:effectLst/>
        </p:spPr>
        <p:txBody>
          <a:bodyPr>
            <a:prstTxWarp prst="textNoShape">
              <a:avLst/>
            </a:prstTxWarp>
            <a:spAutoFit/>
          </a:bodyPr>
          <a:lstStyle/>
          <a:p>
            <a:pPr algn="just">
              <a:spcBef>
                <a:spcPct val="20000"/>
              </a:spcBef>
            </a:pPr>
            <a:r>
              <a:rPr lang="en-US" dirty="0">
                <a:solidFill>
                  <a:schemeClr val="accent2"/>
                </a:solidFill>
                <a:latin typeface="Arial Narrow" charset="0"/>
              </a:rPr>
              <a:t>Let’s consider a disk fixed onto the origin O and the force</a:t>
            </a:r>
            <a:r>
              <a:rPr lang="en-US" b="1" dirty="0">
                <a:solidFill>
                  <a:schemeClr val="accent2"/>
                </a:solidFill>
                <a:latin typeface="Monotype Corsiva" charset="0"/>
              </a:rPr>
              <a:t> F</a:t>
            </a:r>
            <a:r>
              <a:rPr lang="en-US" dirty="0">
                <a:solidFill>
                  <a:schemeClr val="accent2"/>
                </a:solidFill>
                <a:latin typeface="Arial Narrow" charset="0"/>
              </a:rPr>
              <a:t> exerts on the point </a:t>
            </a:r>
            <a:r>
              <a:rPr lang="en-US" dirty="0" err="1">
                <a:solidFill>
                  <a:schemeClr val="accent2"/>
                </a:solidFill>
                <a:latin typeface="Arial Narrow" charset="0"/>
              </a:rPr>
              <a:t>p</a:t>
            </a:r>
            <a:r>
              <a:rPr lang="en-US" dirty="0">
                <a:solidFill>
                  <a:schemeClr val="accent2"/>
                </a:solidFill>
                <a:latin typeface="Arial Narrow" charset="0"/>
              </a:rPr>
              <a:t>. What happens?</a:t>
            </a:r>
          </a:p>
        </p:txBody>
      </p:sp>
      <p:graphicFrame>
        <p:nvGraphicFramePr>
          <p:cNvPr id="390160" name="Object 16"/>
          <p:cNvGraphicFramePr>
            <a:graphicFrameLocks noChangeAspect="1"/>
          </p:cNvGraphicFramePr>
          <p:nvPr/>
        </p:nvGraphicFramePr>
        <p:xfrm>
          <a:off x="4876800" y="2544763"/>
          <a:ext cx="1447800" cy="422275"/>
        </p:xfrm>
        <a:graphic>
          <a:graphicData uri="http://schemas.openxmlformats.org/presentationml/2006/ole">
            <p:oleObj spid="_x0000_s570370" name="Equation" r:id="rId3" imgW="736560" imgH="177480" progId="Equation.DSMT4">
              <p:embed/>
            </p:oleObj>
          </a:graphicData>
        </a:graphic>
      </p:graphicFrame>
      <p:graphicFrame>
        <p:nvGraphicFramePr>
          <p:cNvPr id="390161" name="Object 17"/>
          <p:cNvGraphicFramePr>
            <a:graphicFrameLocks noChangeAspect="1"/>
          </p:cNvGraphicFramePr>
          <p:nvPr/>
        </p:nvGraphicFramePr>
        <p:xfrm>
          <a:off x="4800600" y="4419600"/>
          <a:ext cx="1143000" cy="381000"/>
        </p:xfrm>
        <a:graphic>
          <a:graphicData uri="http://schemas.openxmlformats.org/presentationml/2006/ole">
            <p:oleObj spid="_x0000_s570371" name="Equation" r:id="rId4" imgW="634680" imgH="228600" progId="Equation.3">
              <p:embed/>
            </p:oleObj>
          </a:graphicData>
        </a:graphic>
      </p:graphicFrame>
      <p:sp>
        <p:nvSpPr>
          <p:cNvPr id="390162" name="Text Box 18"/>
          <p:cNvSpPr txBox="1">
            <a:spLocks noChangeArrowheads="1"/>
          </p:cNvSpPr>
          <p:nvPr/>
        </p:nvSpPr>
        <p:spPr bwMode="auto">
          <a:xfrm>
            <a:off x="2895600" y="1752600"/>
            <a:ext cx="6248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disk will start rotating counter clockwise about the Z axis</a:t>
            </a:r>
          </a:p>
        </p:txBody>
      </p:sp>
      <p:sp>
        <p:nvSpPr>
          <p:cNvPr id="390163" name="Text Box 19"/>
          <p:cNvSpPr txBox="1">
            <a:spLocks noChangeArrowheads="1"/>
          </p:cNvSpPr>
          <p:nvPr/>
        </p:nvSpPr>
        <p:spPr bwMode="auto">
          <a:xfrm>
            <a:off x="457200" y="4511675"/>
            <a:ext cx="39624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The above operation is called the </a:t>
            </a:r>
            <a:r>
              <a:rPr lang="en-US">
                <a:solidFill>
                  <a:srgbClr val="FF0000"/>
                </a:solidFill>
                <a:latin typeface="Arial Narrow" charset="0"/>
              </a:rPr>
              <a:t>Vector product or Cross product</a:t>
            </a:r>
          </a:p>
        </p:txBody>
      </p:sp>
      <p:grpSp>
        <p:nvGrpSpPr>
          <p:cNvPr id="5" name="Group 20"/>
          <p:cNvGrpSpPr>
            <a:grpSpLocks/>
          </p:cNvGrpSpPr>
          <p:nvPr/>
        </p:nvGrpSpPr>
        <p:grpSpPr bwMode="auto">
          <a:xfrm>
            <a:off x="1752600" y="2514600"/>
            <a:ext cx="996950" cy="396875"/>
            <a:chOff x="1104" y="1584"/>
            <a:chExt cx="628" cy="250"/>
          </a:xfrm>
        </p:grpSpPr>
        <p:sp>
          <p:nvSpPr>
            <p:cNvPr id="390165" name="Line 21"/>
            <p:cNvSpPr>
              <a:spLocks noChangeShapeType="1"/>
            </p:cNvSpPr>
            <p:nvPr/>
          </p:nvSpPr>
          <p:spPr bwMode="auto">
            <a:xfrm>
              <a:off x="1104" y="1584"/>
              <a:ext cx="384" cy="96"/>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90166" name="Text Box 22"/>
            <p:cNvSpPr txBox="1">
              <a:spLocks noChangeArrowheads="1"/>
            </p:cNvSpPr>
            <p:nvPr/>
          </p:nvSpPr>
          <p:spPr bwMode="auto">
            <a:xfrm>
              <a:off x="1536" y="158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F</a:t>
              </a:r>
            </a:p>
          </p:txBody>
        </p:sp>
      </p:grpSp>
      <p:grpSp>
        <p:nvGrpSpPr>
          <p:cNvPr id="6" name="Group 23"/>
          <p:cNvGrpSpPr>
            <a:grpSpLocks/>
          </p:cNvGrpSpPr>
          <p:nvPr/>
        </p:nvGrpSpPr>
        <p:grpSpPr bwMode="auto">
          <a:xfrm>
            <a:off x="1447801" y="2209800"/>
            <a:ext cx="900113" cy="781050"/>
            <a:chOff x="912" y="1392"/>
            <a:chExt cx="567" cy="492"/>
          </a:xfrm>
        </p:grpSpPr>
        <p:sp>
          <p:nvSpPr>
            <p:cNvPr id="390168" name="Line 24"/>
            <p:cNvSpPr>
              <a:spLocks noChangeShapeType="1"/>
            </p:cNvSpPr>
            <p:nvPr/>
          </p:nvSpPr>
          <p:spPr bwMode="auto">
            <a:xfrm>
              <a:off x="912" y="1392"/>
              <a:ext cx="480" cy="48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0169" name="Text Box 25"/>
            <p:cNvSpPr txBox="1">
              <a:spLocks noChangeArrowheads="1"/>
            </p:cNvSpPr>
            <p:nvPr/>
          </p:nvSpPr>
          <p:spPr bwMode="auto">
            <a:xfrm>
              <a:off x="1289" y="1632"/>
              <a:ext cx="190" cy="252"/>
            </a:xfrm>
            <a:prstGeom prst="rect">
              <a:avLst/>
            </a:prstGeom>
            <a:noFill/>
            <a:ln w="9525">
              <a:noFill/>
              <a:miter lim="800000"/>
              <a:headEnd/>
              <a:tailEnd/>
            </a:ln>
            <a:effectLst/>
          </p:spPr>
          <p:txBody>
            <a:bodyPr wrap="none">
              <a:prstTxWarp prst="textNoShape">
                <a:avLst/>
              </a:prstTxWarp>
              <a:spAutoFit/>
            </a:bodyPr>
            <a:lstStyle/>
            <a:p>
              <a:r>
                <a:rPr lang="en-US" sz="2000" dirty="0" err="1" smtClean="0">
                  <a:solidFill>
                    <a:schemeClr val="accent2"/>
                  </a:solidFill>
                  <a:latin typeface="Arial Narrow" charset="0"/>
                </a:rPr>
                <a:t>θ</a:t>
              </a:r>
              <a:endParaRPr lang="en-US" sz="2000" dirty="0">
                <a:solidFill>
                  <a:schemeClr val="accent2"/>
                </a:solidFill>
                <a:latin typeface="Arial Narrow" charset="0"/>
              </a:endParaRPr>
            </a:p>
          </p:txBody>
        </p:sp>
      </p:grpSp>
      <p:grpSp>
        <p:nvGrpSpPr>
          <p:cNvPr id="7" name="Group 26"/>
          <p:cNvGrpSpPr>
            <a:grpSpLocks/>
          </p:cNvGrpSpPr>
          <p:nvPr/>
        </p:nvGrpSpPr>
        <p:grpSpPr bwMode="auto">
          <a:xfrm>
            <a:off x="1447802" y="1355725"/>
            <a:ext cx="841376" cy="854075"/>
            <a:chOff x="912" y="854"/>
            <a:chExt cx="530" cy="538"/>
          </a:xfrm>
        </p:grpSpPr>
        <p:sp>
          <p:nvSpPr>
            <p:cNvPr id="390171" name="Text Box 27"/>
            <p:cNvSpPr txBox="1">
              <a:spLocks noChangeArrowheads="1"/>
            </p:cNvSpPr>
            <p:nvPr/>
          </p:nvSpPr>
          <p:spPr bwMode="auto">
            <a:xfrm>
              <a:off x="960" y="854"/>
              <a:ext cx="482" cy="252"/>
            </a:xfrm>
            <a:prstGeom prst="rect">
              <a:avLst/>
            </a:prstGeom>
            <a:noFill/>
            <a:ln w="9525">
              <a:noFill/>
              <a:miter lim="800000"/>
              <a:headEnd/>
              <a:tailEnd/>
            </a:ln>
            <a:effectLst/>
          </p:spPr>
          <p:txBody>
            <a:bodyPr wrap="none">
              <a:prstTxWarp prst="textNoShape">
                <a:avLst/>
              </a:prstTxWarp>
              <a:spAutoFit/>
            </a:bodyPr>
            <a:lstStyle/>
            <a:p>
              <a:r>
                <a:rPr lang="en-US" sz="2000" b="1" dirty="0" err="1" smtClean="0">
                  <a:solidFill>
                    <a:schemeClr val="accent2"/>
                  </a:solidFill>
                  <a:latin typeface="Symbol" charset="2"/>
                </a:rPr>
                <a:t>τ</a:t>
              </a:r>
              <a:r>
                <a:rPr lang="en-US" sz="2000" b="1" dirty="0" smtClean="0">
                  <a:solidFill>
                    <a:schemeClr val="accent2"/>
                  </a:solidFill>
                  <a:latin typeface="Symbol" charset="2"/>
                </a:rPr>
                <a:t>=</a:t>
              </a:r>
              <a:r>
                <a:rPr lang="en-US" sz="2000" b="1" dirty="0" err="1">
                  <a:solidFill>
                    <a:schemeClr val="accent2"/>
                  </a:solidFill>
                  <a:latin typeface="Arial Narrow" charset="0"/>
                </a:rPr>
                <a:t>rxF</a:t>
              </a:r>
              <a:endParaRPr lang="en-US" sz="2000" b="1" dirty="0">
                <a:solidFill>
                  <a:schemeClr val="accent2"/>
                </a:solidFill>
                <a:latin typeface="Symbol" charset="2"/>
              </a:endParaRPr>
            </a:p>
          </p:txBody>
        </p:sp>
        <p:sp>
          <p:nvSpPr>
            <p:cNvPr id="390172" name="Line 28"/>
            <p:cNvSpPr>
              <a:spLocks noChangeShapeType="1"/>
            </p:cNvSpPr>
            <p:nvPr/>
          </p:nvSpPr>
          <p:spPr bwMode="auto">
            <a:xfrm flipV="1">
              <a:off x="912" y="912"/>
              <a:ext cx="0" cy="480"/>
            </a:xfrm>
            <a:prstGeom prst="line">
              <a:avLst/>
            </a:prstGeom>
            <a:noFill/>
            <a:ln w="38100">
              <a:solidFill>
                <a:schemeClr val="hlink"/>
              </a:solidFill>
              <a:round/>
              <a:headEnd/>
              <a:tailEnd type="triangle" w="med" len="med"/>
            </a:ln>
            <a:effectLst/>
          </p:spPr>
          <p:txBody>
            <a:bodyPr>
              <a:prstTxWarp prst="textNoShape">
                <a:avLst/>
              </a:prstTxWarp>
            </a:bodyPr>
            <a:lstStyle/>
            <a:p>
              <a:endParaRPr lang="en-US"/>
            </a:p>
          </p:txBody>
        </p:sp>
      </p:grpSp>
      <p:grpSp>
        <p:nvGrpSpPr>
          <p:cNvPr id="8" name="Group 29"/>
          <p:cNvGrpSpPr>
            <a:grpSpLocks/>
          </p:cNvGrpSpPr>
          <p:nvPr/>
        </p:nvGrpSpPr>
        <p:grpSpPr bwMode="auto">
          <a:xfrm>
            <a:off x="1335088" y="2133600"/>
            <a:ext cx="652462" cy="473075"/>
            <a:chOff x="841" y="1344"/>
            <a:chExt cx="411" cy="298"/>
          </a:xfrm>
        </p:grpSpPr>
        <p:sp>
          <p:nvSpPr>
            <p:cNvPr id="390174" name="Line 30"/>
            <p:cNvSpPr>
              <a:spLocks noChangeShapeType="1"/>
            </p:cNvSpPr>
            <p:nvPr/>
          </p:nvSpPr>
          <p:spPr bwMode="auto">
            <a:xfrm>
              <a:off x="912" y="1392"/>
              <a:ext cx="192" cy="192"/>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390175" name="Text Box 31"/>
            <p:cNvSpPr txBox="1">
              <a:spLocks noChangeArrowheads="1"/>
            </p:cNvSpPr>
            <p:nvPr/>
          </p:nvSpPr>
          <p:spPr bwMode="auto">
            <a:xfrm>
              <a:off x="841" y="1392"/>
              <a:ext cx="167"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r</a:t>
              </a:r>
            </a:p>
          </p:txBody>
        </p:sp>
        <p:sp>
          <p:nvSpPr>
            <p:cNvPr id="390176" name="Text Box 32"/>
            <p:cNvSpPr txBox="1">
              <a:spLocks noChangeArrowheads="1"/>
            </p:cNvSpPr>
            <p:nvPr/>
          </p:nvSpPr>
          <p:spPr bwMode="auto">
            <a:xfrm>
              <a:off x="1056" y="134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p</a:t>
              </a:r>
            </a:p>
          </p:txBody>
        </p:sp>
      </p:grpSp>
      <p:sp>
        <p:nvSpPr>
          <p:cNvPr id="390177" name="Text Box 33"/>
          <p:cNvSpPr txBox="1">
            <a:spLocks noChangeArrowheads="1"/>
          </p:cNvSpPr>
          <p:nvPr/>
        </p:nvSpPr>
        <p:spPr bwMode="auto">
          <a:xfrm>
            <a:off x="609600" y="3048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But torque is a vector quantity, what is the direction? How is torque expressed mathematically? </a:t>
            </a:r>
          </a:p>
        </p:txBody>
      </p:sp>
      <p:graphicFrame>
        <p:nvGraphicFramePr>
          <p:cNvPr id="390178" name="Object 34"/>
          <p:cNvGraphicFramePr>
            <a:graphicFrameLocks noChangeAspect="1"/>
          </p:cNvGraphicFramePr>
          <p:nvPr/>
        </p:nvGraphicFramePr>
        <p:xfrm>
          <a:off x="5943600" y="3165475"/>
          <a:ext cx="1676400" cy="644525"/>
        </p:xfrm>
        <a:graphic>
          <a:graphicData uri="http://schemas.openxmlformats.org/presentationml/2006/ole">
            <p:oleObj spid="_x0000_s570372" name="Equation" r:id="rId5" imgW="571320" imgH="228600" progId="Equation.3">
              <p:embed/>
            </p:oleObj>
          </a:graphicData>
        </a:graphic>
      </p:graphicFrame>
      <p:sp>
        <p:nvSpPr>
          <p:cNvPr id="390179" name="Line 35"/>
          <p:cNvSpPr>
            <a:spLocks noChangeShapeType="1"/>
          </p:cNvSpPr>
          <p:nvPr/>
        </p:nvSpPr>
        <p:spPr bwMode="auto">
          <a:xfrm>
            <a:off x="228600" y="4318000"/>
            <a:ext cx="8763000"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390180" name="Text Box 36"/>
          <p:cNvSpPr txBox="1">
            <a:spLocks noChangeArrowheads="1"/>
          </p:cNvSpPr>
          <p:nvPr/>
        </p:nvSpPr>
        <p:spPr bwMode="auto">
          <a:xfrm>
            <a:off x="609600" y="3870325"/>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is the direction?</a:t>
            </a:r>
          </a:p>
        </p:txBody>
      </p:sp>
      <p:sp>
        <p:nvSpPr>
          <p:cNvPr id="390181" name="Text Box 37"/>
          <p:cNvSpPr txBox="1">
            <a:spLocks noChangeArrowheads="1"/>
          </p:cNvSpPr>
          <p:nvPr/>
        </p:nvSpPr>
        <p:spPr bwMode="auto">
          <a:xfrm>
            <a:off x="3048000" y="3870325"/>
            <a:ext cx="5334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direction of the torque follows the right-hand rule!!</a:t>
            </a:r>
          </a:p>
        </p:txBody>
      </p:sp>
      <p:sp>
        <p:nvSpPr>
          <p:cNvPr id="390182" name="Text Box 38"/>
          <p:cNvSpPr txBox="1">
            <a:spLocks noChangeArrowheads="1"/>
          </p:cNvSpPr>
          <p:nvPr/>
        </p:nvSpPr>
        <p:spPr bwMode="auto">
          <a:xfrm>
            <a:off x="457200" y="5486400"/>
            <a:ext cx="37338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the result of a vector product?</a:t>
            </a:r>
          </a:p>
        </p:txBody>
      </p:sp>
      <p:sp>
        <p:nvSpPr>
          <p:cNvPr id="390183" name="Text Box 39"/>
          <p:cNvSpPr txBox="1">
            <a:spLocks noChangeArrowheads="1"/>
          </p:cNvSpPr>
          <p:nvPr/>
        </p:nvSpPr>
        <p:spPr bwMode="auto">
          <a:xfrm>
            <a:off x="838200" y="5851525"/>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Another vector</a:t>
            </a:r>
          </a:p>
        </p:txBody>
      </p:sp>
      <p:sp>
        <p:nvSpPr>
          <p:cNvPr id="390184" name="Text Box 40"/>
          <p:cNvSpPr txBox="1">
            <a:spLocks noChangeArrowheads="1"/>
          </p:cNvSpPr>
          <p:nvPr/>
        </p:nvSpPr>
        <p:spPr bwMode="auto">
          <a:xfrm>
            <a:off x="4267200" y="5486400"/>
            <a:ext cx="4800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another vector operation we’ve learned?</a:t>
            </a:r>
          </a:p>
        </p:txBody>
      </p:sp>
      <p:sp>
        <p:nvSpPr>
          <p:cNvPr id="390185" name="Text Box 41"/>
          <p:cNvSpPr txBox="1">
            <a:spLocks noChangeArrowheads="1"/>
          </p:cNvSpPr>
          <p:nvPr/>
        </p:nvSpPr>
        <p:spPr bwMode="auto">
          <a:xfrm>
            <a:off x="4267200" y="5943600"/>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Scalar product</a:t>
            </a:r>
          </a:p>
        </p:txBody>
      </p:sp>
      <p:graphicFrame>
        <p:nvGraphicFramePr>
          <p:cNvPr id="390186" name="Object 42"/>
          <p:cNvGraphicFramePr>
            <a:graphicFrameLocks noChangeAspect="1"/>
          </p:cNvGraphicFramePr>
          <p:nvPr/>
        </p:nvGraphicFramePr>
        <p:xfrm>
          <a:off x="5951538" y="5922963"/>
          <a:ext cx="1465262" cy="403225"/>
        </p:xfrm>
        <a:graphic>
          <a:graphicData uri="http://schemas.openxmlformats.org/presentationml/2006/ole">
            <p:oleObj spid="_x0000_s570373" name="Equation" r:id="rId6" imgW="723900" imgH="241300" progId="Equation.DSMT4">
              <p:embed/>
            </p:oleObj>
          </a:graphicData>
        </a:graphic>
      </p:graphicFrame>
      <p:sp>
        <p:nvSpPr>
          <p:cNvPr id="390187" name="Text Box 43"/>
          <p:cNvSpPr txBox="1">
            <a:spLocks noChangeArrowheads="1"/>
          </p:cNvSpPr>
          <p:nvPr/>
        </p:nvSpPr>
        <p:spPr bwMode="auto">
          <a:xfrm>
            <a:off x="6019800" y="6384925"/>
            <a:ext cx="1828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Result?</a:t>
            </a:r>
            <a:r>
              <a:rPr lang="en-US" sz="2000">
                <a:solidFill>
                  <a:srgbClr val="FF0000"/>
                </a:solidFill>
                <a:latin typeface="Arial Narrow" charset="0"/>
              </a:rPr>
              <a:t> A scalar</a:t>
            </a:r>
          </a:p>
        </p:txBody>
      </p:sp>
      <p:graphicFrame>
        <p:nvGraphicFramePr>
          <p:cNvPr id="390188" name="Object 44"/>
          <p:cNvGraphicFramePr>
            <a:graphicFrameLocks noChangeAspect="1"/>
          </p:cNvGraphicFramePr>
          <p:nvPr/>
        </p:nvGraphicFramePr>
        <p:xfrm>
          <a:off x="4684713" y="4827588"/>
          <a:ext cx="584200" cy="614362"/>
        </p:xfrm>
        <a:graphic>
          <a:graphicData uri="http://schemas.openxmlformats.org/presentationml/2006/ole">
            <p:oleObj spid="_x0000_s570374" name="Equation" r:id="rId7" imgW="330200" imgH="368300" progId="Equation.DSMT4">
              <p:embed/>
            </p:oleObj>
          </a:graphicData>
        </a:graphic>
      </p:graphicFrame>
      <p:graphicFrame>
        <p:nvGraphicFramePr>
          <p:cNvPr id="390189" name="Object 45"/>
          <p:cNvGraphicFramePr>
            <a:graphicFrameLocks noChangeAspect="1"/>
          </p:cNvGraphicFramePr>
          <p:nvPr/>
        </p:nvGraphicFramePr>
        <p:xfrm>
          <a:off x="5289550" y="4824413"/>
          <a:ext cx="1035050" cy="614362"/>
        </p:xfrm>
        <a:graphic>
          <a:graphicData uri="http://schemas.openxmlformats.org/presentationml/2006/ole">
            <p:oleObj spid="_x0000_s570375" name="Equation" r:id="rId8" imgW="584200" imgH="368300" progId="Equation.DSMT4">
              <p:embed/>
            </p:oleObj>
          </a:graphicData>
        </a:graphic>
      </p:graphicFrame>
      <p:graphicFrame>
        <p:nvGraphicFramePr>
          <p:cNvPr id="390190" name="Object 46"/>
          <p:cNvGraphicFramePr>
            <a:graphicFrameLocks noChangeAspect="1"/>
          </p:cNvGraphicFramePr>
          <p:nvPr/>
        </p:nvGraphicFramePr>
        <p:xfrm>
          <a:off x="6269038" y="4824413"/>
          <a:ext cx="360362" cy="614362"/>
        </p:xfrm>
        <a:graphic>
          <a:graphicData uri="http://schemas.openxmlformats.org/presentationml/2006/ole">
            <p:oleObj spid="_x0000_s570376" name="Equation" r:id="rId9" imgW="203200" imgH="368300" progId="Equation.DSMT4">
              <p:embed/>
            </p:oleObj>
          </a:graphicData>
        </a:graphic>
      </p:graphicFrame>
      <p:graphicFrame>
        <p:nvGraphicFramePr>
          <p:cNvPr id="390191" name="Object 47"/>
          <p:cNvGraphicFramePr>
            <a:graphicFrameLocks noChangeAspect="1"/>
          </p:cNvGraphicFramePr>
          <p:nvPr/>
        </p:nvGraphicFramePr>
        <p:xfrm>
          <a:off x="6553200" y="4824413"/>
          <a:ext cx="360363" cy="614362"/>
        </p:xfrm>
        <a:graphic>
          <a:graphicData uri="http://schemas.openxmlformats.org/presentationml/2006/ole">
            <p:oleObj spid="_x0000_s570377" name="Equation" r:id="rId10" imgW="203200" imgH="368300" progId="Equation.DSMT4">
              <p:embed/>
            </p:oleObj>
          </a:graphicData>
        </a:graphic>
      </p:graphicFrame>
      <p:graphicFrame>
        <p:nvGraphicFramePr>
          <p:cNvPr id="390192" name="Object 48"/>
          <p:cNvGraphicFramePr>
            <a:graphicFrameLocks noChangeAspect="1"/>
          </p:cNvGraphicFramePr>
          <p:nvPr/>
        </p:nvGraphicFramePr>
        <p:xfrm>
          <a:off x="6858000" y="4960938"/>
          <a:ext cx="584200" cy="296862"/>
        </p:xfrm>
        <a:graphic>
          <a:graphicData uri="http://schemas.openxmlformats.org/presentationml/2006/ole">
            <p:oleObj spid="_x0000_s570378" name="Equation" r:id="rId11" imgW="330120" imgH="177480" progId="Equation.DSMT4">
              <p:embed/>
            </p:oleObj>
          </a:graphicData>
        </a:graphic>
      </p:graphicFrame>
      <p:graphicFrame>
        <p:nvGraphicFramePr>
          <p:cNvPr id="390193" name="Object 49"/>
          <p:cNvGraphicFramePr>
            <a:graphicFrameLocks noChangeAspect="1"/>
          </p:cNvGraphicFramePr>
          <p:nvPr/>
        </p:nvGraphicFramePr>
        <p:xfrm>
          <a:off x="7378700" y="5840413"/>
          <a:ext cx="1414463" cy="614362"/>
        </p:xfrm>
        <a:graphic>
          <a:graphicData uri="http://schemas.openxmlformats.org/presentationml/2006/ole">
            <p:oleObj spid="_x0000_s570379" name="Equation" r:id="rId12" imgW="698500" imgH="3683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9"/>
                                        </p:tgtEl>
                                        <p:attrNameLst>
                                          <p:attrName>style.visibility</p:attrName>
                                        </p:attrNameLst>
                                      </p:cBhvr>
                                      <p:to>
                                        <p:strVal val="visible"/>
                                      </p:to>
                                    </p:set>
                                    <p:animEffect transition="in" filter="wipe(left)">
                                      <p:cBhvr>
                                        <p:cTn id="7" dur="500"/>
                                        <p:tgtEl>
                                          <p:spTgt spid="390159"/>
                                        </p:tgtEl>
                                      </p:cBhvr>
                                    </p:animEffect>
                                  </p:childTnLst>
                                </p:cTn>
                              </p:par>
                            </p:childTnLst>
                          </p:cTn>
                        </p:par>
                        <p:par>
                          <p:cTn id="8" fill="hold">
                            <p:stCondLst>
                              <p:cond delay="155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5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55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305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90162">
                                            <p:txEl>
                                              <p:pRg st="0" end="0"/>
                                            </p:txEl>
                                          </p:spTgt>
                                        </p:tgtEl>
                                        <p:attrNameLst>
                                          <p:attrName>style.visibility</p:attrName>
                                        </p:attrNameLst>
                                      </p:cBhvr>
                                      <p:to>
                                        <p:strVal val="visible"/>
                                      </p:to>
                                    </p:set>
                                    <p:animEffect transition="in" filter="wipe(left)">
                                      <p:cBhvr>
                                        <p:cTn id="30" dur="500"/>
                                        <p:tgtEl>
                                          <p:spTgt spid="39016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0158">
                                            <p:txEl>
                                              <p:pRg st="0" end="0"/>
                                            </p:txEl>
                                          </p:spTgt>
                                        </p:tgtEl>
                                        <p:attrNameLst>
                                          <p:attrName>style.visibility</p:attrName>
                                        </p:attrNameLst>
                                      </p:cBhvr>
                                      <p:to>
                                        <p:strVal val="visible"/>
                                      </p:to>
                                    </p:set>
                                    <p:animEffect transition="in" filter="wipe(left)">
                                      <p:cBhvr>
                                        <p:cTn id="35" dur="500"/>
                                        <p:tgtEl>
                                          <p:spTgt spid="39015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0160"/>
                                        </p:tgtEl>
                                        <p:attrNameLst>
                                          <p:attrName>style.visibility</p:attrName>
                                        </p:attrNameLst>
                                      </p:cBhvr>
                                      <p:to>
                                        <p:strVal val="visible"/>
                                      </p:to>
                                    </p:set>
                                    <p:animEffect transition="in" filter="wipe(left)">
                                      <p:cBhvr>
                                        <p:cTn id="40" dur="500"/>
                                        <p:tgtEl>
                                          <p:spTgt spid="3901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0177">
                                            <p:txEl>
                                              <p:pRg st="0" end="0"/>
                                            </p:txEl>
                                          </p:spTgt>
                                        </p:tgtEl>
                                        <p:attrNameLst>
                                          <p:attrName>style.visibility</p:attrName>
                                        </p:attrNameLst>
                                      </p:cBhvr>
                                      <p:to>
                                        <p:strVal val="visible"/>
                                      </p:to>
                                    </p:set>
                                    <p:animEffect transition="in" filter="wipe(left)">
                                      <p:cBhvr>
                                        <p:cTn id="45" dur="500"/>
                                        <p:tgtEl>
                                          <p:spTgt spid="39017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0178"/>
                                        </p:tgtEl>
                                        <p:attrNameLst>
                                          <p:attrName>style.visibility</p:attrName>
                                        </p:attrNameLst>
                                      </p:cBhvr>
                                      <p:to>
                                        <p:strVal val="visible"/>
                                      </p:to>
                                    </p:set>
                                    <p:animEffect transition="in" filter="wipe(left)">
                                      <p:cBhvr>
                                        <p:cTn id="50" dur="500"/>
                                        <p:tgtEl>
                                          <p:spTgt spid="39017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0180"/>
                                        </p:tgtEl>
                                        <p:attrNameLst>
                                          <p:attrName>style.visibility</p:attrName>
                                        </p:attrNameLst>
                                      </p:cBhvr>
                                      <p:to>
                                        <p:strVal val="visible"/>
                                      </p:to>
                                    </p:set>
                                    <p:animEffect transition="in" filter="wipe(left)">
                                      <p:cBhvr>
                                        <p:cTn id="55" dur="500"/>
                                        <p:tgtEl>
                                          <p:spTgt spid="39018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90181">
                                            <p:txEl>
                                              <p:pRg st="0" end="0"/>
                                            </p:txEl>
                                          </p:spTgt>
                                        </p:tgtEl>
                                        <p:attrNameLst>
                                          <p:attrName>style.visibility</p:attrName>
                                        </p:attrNameLst>
                                      </p:cBhvr>
                                      <p:to>
                                        <p:strVal val="visible"/>
                                      </p:to>
                                    </p:set>
                                    <p:animEffect transition="in" filter="wipe(left)">
                                      <p:cBhvr>
                                        <p:cTn id="60" dur="500"/>
                                        <p:tgtEl>
                                          <p:spTgt spid="39018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00"/>
                            </p:stCondLst>
                            <p:childTnLst>
                              <p:par>
                                <p:cTn id="67" presetID="22" presetClass="entr" presetSubtype="8" fill="hold" grpId="0" nodeType="afterEffect">
                                  <p:stCondLst>
                                    <p:cond delay="0"/>
                                  </p:stCondLst>
                                  <p:iterate type="wd">
                                    <p:tmPct val="10000"/>
                                  </p:iterate>
                                  <p:childTnLst>
                                    <p:set>
                                      <p:cBhvr>
                                        <p:cTn id="68" dur="1" fill="hold">
                                          <p:stCondLst>
                                            <p:cond delay="0"/>
                                          </p:stCondLst>
                                        </p:cTn>
                                        <p:tgtEl>
                                          <p:spTgt spid="390179"/>
                                        </p:tgtEl>
                                        <p:attrNameLst>
                                          <p:attrName>style.visibility</p:attrName>
                                        </p:attrNameLst>
                                      </p:cBhvr>
                                      <p:to>
                                        <p:strVal val="visible"/>
                                      </p:to>
                                    </p:set>
                                    <p:animEffect transition="in" filter="wipe(left)">
                                      <p:cBhvr>
                                        <p:cTn id="69" dur="500"/>
                                        <p:tgtEl>
                                          <p:spTgt spid="39017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0163"/>
                                        </p:tgtEl>
                                        <p:attrNameLst>
                                          <p:attrName>style.visibility</p:attrName>
                                        </p:attrNameLst>
                                      </p:cBhvr>
                                      <p:to>
                                        <p:strVal val="visible"/>
                                      </p:to>
                                    </p:set>
                                    <p:animEffect transition="in" filter="wipe(left)">
                                      <p:cBhvr>
                                        <p:cTn id="74" dur="500"/>
                                        <p:tgtEl>
                                          <p:spTgt spid="39016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90161"/>
                                        </p:tgtEl>
                                        <p:attrNameLst>
                                          <p:attrName>style.visibility</p:attrName>
                                        </p:attrNameLst>
                                      </p:cBhvr>
                                      <p:to>
                                        <p:strVal val="visible"/>
                                      </p:to>
                                    </p:set>
                                    <p:animEffect transition="in" filter="wipe(left)">
                                      <p:cBhvr>
                                        <p:cTn id="79" dur="500"/>
                                        <p:tgtEl>
                                          <p:spTgt spid="39016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390188"/>
                                        </p:tgtEl>
                                        <p:attrNameLst>
                                          <p:attrName>style.visibility</p:attrName>
                                        </p:attrNameLst>
                                      </p:cBhvr>
                                      <p:to>
                                        <p:strVal val="visible"/>
                                      </p:to>
                                    </p:set>
                                    <p:animEffect transition="in" filter="wipe(left)">
                                      <p:cBhvr>
                                        <p:cTn id="84" dur="500"/>
                                        <p:tgtEl>
                                          <p:spTgt spid="39018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90189"/>
                                        </p:tgtEl>
                                        <p:attrNameLst>
                                          <p:attrName>style.visibility</p:attrName>
                                        </p:attrNameLst>
                                      </p:cBhvr>
                                      <p:to>
                                        <p:strVal val="visible"/>
                                      </p:to>
                                    </p:set>
                                    <p:animEffect transition="in" filter="wipe(left)">
                                      <p:cBhvr>
                                        <p:cTn id="89" dur="500"/>
                                        <p:tgtEl>
                                          <p:spTgt spid="39018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390190"/>
                                        </p:tgtEl>
                                        <p:attrNameLst>
                                          <p:attrName>style.visibility</p:attrName>
                                        </p:attrNameLst>
                                      </p:cBhvr>
                                      <p:to>
                                        <p:strVal val="visible"/>
                                      </p:to>
                                    </p:set>
                                    <p:animEffect transition="in" filter="wipe(left)">
                                      <p:cBhvr>
                                        <p:cTn id="94" dur="500"/>
                                        <p:tgtEl>
                                          <p:spTgt spid="39019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390191"/>
                                        </p:tgtEl>
                                        <p:attrNameLst>
                                          <p:attrName>style.visibility</p:attrName>
                                        </p:attrNameLst>
                                      </p:cBhvr>
                                      <p:to>
                                        <p:strVal val="visible"/>
                                      </p:to>
                                    </p:set>
                                    <p:animEffect transition="in" filter="wipe(left)">
                                      <p:cBhvr>
                                        <p:cTn id="99" dur="500"/>
                                        <p:tgtEl>
                                          <p:spTgt spid="39019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90192"/>
                                        </p:tgtEl>
                                        <p:attrNameLst>
                                          <p:attrName>style.visibility</p:attrName>
                                        </p:attrNameLst>
                                      </p:cBhvr>
                                      <p:to>
                                        <p:strVal val="visible"/>
                                      </p:to>
                                    </p:set>
                                    <p:animEffect transition="in" filter="wipe(left)">
                                      <p:cBhvr>
                                        <p:cTn id="104" dur="500"/>
                                        <p:tgtEl>
                                          <p:spTgt spid="39019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90182"/>
                                        </p:tgtEl>
                                        <p:attrNameLst>
                                          <p:attrName>style.visibility</p:attrName>
                                        </p:attrNameLst>
                                      </p:cBhvr>
                                      <p:to>
                                        <p:strVal val="visible"/>
                                      </p:to>
                                    </p:set>
                                    <p:animEffect transition="in" filter="wipe(left)">
                                      <p:cBhvr>
                                        <p:cTn id="109" dur="500"/>
                                        <p:tgtEl>
                                          <p:spTgt spid="39018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90183"/>
                                        </p:tgtEl>
                                        <p:attrNameLst>
                                          <p:attrName>style.visibility</p:attrName>
                                        </p:attrNameLst>
                                      </p:cBhvr>
                                      <p:to>
                                        <p:strVal val="visible"/>
                                      </p:to>
                                    </p:set>
                                    <p:animEffect transition="in" filter="wipe(left)">
                                      <p:cBhvr>
                                        <p:cTn id="114" dur="500"/>
                                        <p:tgtEl>
                                          <p:spTgt spid="39018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90184"/>
                                        </p:tgtEl>
                                        <p:attrNameLst>
                                          <p:attrName>style.visibility</p:attrName>
                                        </p:attrNameLst>
                                      </p:cBhvr>
                                      <p:to>
                                        <p:strVal val="visible"/>
                                      </p:to>
                                    </p:set>
                                    <p:animEffect transition="in" filter="wipe(left)">
                                      <p:cBhvr>
                                        <p:cTn id="119" dur="500"/>
                                        <p:tgtEl>
                                          <p:spTgt spid="39018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390185"/>
                                        </p:tgtEl>
                                        <p:attrNameLst>
                                          <p:attrName>style.visibility</p:attrName>
                                        </p:attrNameLst>
                                      </p:cBhvr>
                                      <p:to>
                                        <p:strVal val="visible"/>
                                      </p:to>
                                    </p:set>
                                    <p:animEffect transition="in" filter="wipe(left)">
                                      <p:cBhvr>
                                        <p:cTn id="124" dur="500"/>
                                        <p:tgtEl>
                                          <p:spTgt spid="39018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390186"/>
                                        </p:tgtEl>
                                        <p:attrNameLst>
                                          <p:attrName>style.visibility</p:attrName>
                                        </p:attrNameLst>
                                      </p:cBhvr>
                                      <p:to>
                                        <p:strVal val="visible"/>
                                      </p:to>
                                    </p:set>
                                    <p:animEffect transition="in" filter="wipe(left)">
                                      <p:cBhvr>
                                        <p:cTn id="129" dur="500"/>
                                        <p:tgtEl>
                                          <p:spTgt spid="39018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390193"/>
                                        </p:tgtEl>
                                        <p:attrNameLst>
                                          <p:attrName>style.visibility</p:attrName>
                                        </p:attrNameLst>
                                      </p:cBhvr>
                                      <p:to>
                                        <p:strVal val="visible"/>
                                      </p:to>
                                    </p:set>
                                    <p:animEffect transition="in" filter="wipe(left)">
                                      <p:cBhvr>
                                        <p:cTn id="134" dur="500"/>
                                        <p:tgtEl>
                                          <p:spTgt spid="39019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390187"/>
                                        </p:tgtEl>
                                        <p:attrNameLst>
                                          <p:attrName>style.visibility</p:attrName>
                                        </p:attrNameLst>
                                      </p:cBhvr>
                                      <p:to>
                                        <p:strVal val="visible"/>
                                      </p:to>
                                    </p:set>
                                    <p:animEffect transition="in" filter="wipe(left)">
                                      <p:cBhvr>
                                        <p:cTn id="139" dur="500"/>
                                        <p:tgtEl>
                                          <p:spTgt spid="39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8" grpId="0" build="p" autoUpdateAnimBg="0"/>
      <p:bldP spid="390159" grpId="0" animBg="1" autoUpdateAnimBg="0"/>
      <p:bldP spid="390162" grpId="0" build="p" autoUpdateAnimBg="0"/>
      <p:bldP spid="390163" grpId="0" animBg="1" autoUpdateAnimBg="0"/>
      <p:bldP spid="390177" grpId="0" build="p" autoUpdateAnimBg="0"/>
      <p:bldP spid="390179" grpId="0" animBg="1"/>
      <p:bldP spid="390180" grpId="0" animBg="1" autoUpdateAnimBg="0"/>
      <p:bldP spid="390181" grpId="0" build="p" autoUpdateAnimBg="0"/>
      <p:bldP spid="390182" grpId="0" animBg="1" autoUpdateAnimBg="0"/>
      <p:bldP spid="390183" grpId="0" animBg="1" autoUpdateAnimBg="0"/>
      <p:bldP spid="390184" grpId="0" animBg="1" autoUpdateAnimBg="0"/>
      <p:bldP spid="390185" grpId="0" animBg="1" autoUpdateAnimBg="0"/>
      <p:bldP spid="390187" grpId="0" animBg="1"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June 30, 2011</a:t>
            </a:r>
            <a:endParaRPr lang="en-US"/>
          </a:p>
        </p:txBody>
      </p:sp>
      <p:sp>
        <p:nvSpPr>
          <p:cNvPr id="27" name="Footer Placeholder 4"/>
          <p:cNvSpPr>
            <a:spLocks noGrp="1"/>
          </p:cNvSpPr>
          <p:nvPr>
            <p:ph type="ftr" sz="quarter" idx="11"/>
          </p:nvPr>
        </p:nvSpPr>
        <p:spPr/>
        <p:txBody>
          <a:bodyPr/>
          <a:lstStyle/>
          <a:p>
            <a:r>
              <a:rPr lang="en-US" smtClean="0"/>
              <a:t>PHYS 1443-001, Summer 2011 Dr. Jaehoon Yu</a:t>
            </a:r>
            <a:endParaRPr lang="en-US"/>
          </a:p>
        </p:txBody>
      </p:sp>
      <p:sp>
        <p:nvSpPr>
          <p:cNvPr id="28" name="Slide Number Placeholder 5"/>
          <p:cNvSpPr>
            <a:spLocks noGrp="1"/>
          </p:cNvSpPr>
          <p:nvPr>
            <p:ph type="sldNum" sz="quarter" idx="12"/>
          </p:nvPr>
        </p:nvSpPr>
        <p:spPr/>
        <p:txBody>
          <a:bodyPr/>
          <a:lstStyle/>
          <a:p>
            <a:fld id="{328C3387-60AB-CF46-A9EE-A8E08709A6D7}" type="slidenum">
              <a:rPr lang="en-US"/>
              <a:pPr/>
              <a:t>16</a:t>
            </a:fld>
            <a:endParaRPr lang="en-US"/>
          </a:p>
        </p:txBody>
      </p:sp>
      <p:sp>
        <p:nvSpPr>
          <p:cNvPr id="391170" name="Rectangle 2"/>
          <p:cNvSpPr>
            <a:spLocks noGrp="1" noChangeArrowheads="1"/>
          </p:cNvSpPr>
          <p:nvPr>
            <p:ph type="title"/>
          </p:nvPr>
        </p:nvSpPr>
        <p:spPr>
          <a:xfrm>
            <a:off x="685800" y="152400"/>
            <a:ext cx="8153400" cy="609600"/>
          </a:xfrm>
        </p:spPr>
        <p:txBody>
          <a:bodyPr/>
          <a:lstStyle/>
          <a:p>
            <a:r>
              <a:rPr lang="en-US"/>
              <a:t>Properties of Vector Product</a:t>
            </a:r>
          </a:p>
        </p:txBody>
      </p:sp>
      <p:graphicFrame>
        <p:nvGraphicFramePr>
          <p:cNvPr id="391171" name="Object 3"/>
          <p:cNvGraphicFramePr>
            <a:graphicFrameLocks noChangeAspect="1"/>
          </p:cNvGraphicFramePr>
          <p:nvPr/>
        </p:nvGraphicFramePr>
        <p:xfrm>
          <a:off x="2579688" y="5465763"/>
          <a:ext cx="1296987" cy="784225"/>
        </p:xfrm>
        <a:graphic>
          <a:graphicData uri="http://schemas.openxmlformats.org/presentationml/2006/ole">
            <p:oleObj spid="_x0000_s571394" name="Equation" r:id="rId3" imgW="622300" imgH="469900" progId="Equation.DSMT4">
              <p:embed/>
            </p:oleObj>
          </a:graphicData>
        </a:graphic>
      </p:graphicFrame>
      <p:sp>
        <p:nvSpPr>
          <p:cNvPr id="391172" name="Text Box 4"/>
          <p:cNvSpPr txBox="1">
            <a:spLocks noChangeArrowheads="1"/>
          </p:cNvSpPr>
          <p:nvPr/>
        </p:nvSpPr>
        <p:spPr bwMode="auto">
          <a:xfrm>
            <a:off x="457200" y="762000"/>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is Non-commutative</a:t>
            </a:r>
          </a:p>
        </p:txBody>
      </p:sp>
      <p:sp>
        <p:nvSpPr>
          <p:cNvPr id="391173" name="Text Box 5"/>
          <p:cNvSpPr txBox="1">
            <a:spLocks noChangeArrowheads="1"/>
          </p:cNvSpPr>
          <p:nvPr/>
        </p:nvSpPr>
        <p:spPr bwMode="auto">
          <a:xfrm>
            <a:off x="4572000" y="762000"/>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does this mean?</a:t>
            </a:r>
          </a:p>
        </p:txBody>
      </p:sp>
      <p:sp>
        <p:nvSpPr>
          <p:cNvPr id="391174" name="Text Box 6"/>
          <p:cNvSpPr txBox="1">
            <a:spLocks noChangeArrowheads="1"/>
          </p:cNvSpPr>
          <p:nvPr/>
        </p:nvSpPr>
        <p:spPr bwMode="auto">
          <a:xfrm>
            <a:off x="457200" y="1203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If the order of operation changes the result changes</a:t>
            </a:r>
          </a:p>
        </p:txBody>
      </p:sp>
      <p:graphicFrame>
        <p:nvGraphicFramePr>
          <p:cNvPr id="391175" name="Object 7"/>
          <p:cNvGraphicFramePr>
            <a:graphicFrameLocks noChangeAspect="1"/>
          </p:cNvGraphicFramePr>
          <p:nvPr/>
        </p:nvGraphicFramePr>
        <p:xfrm>
          <a:off x="5489575" y="1219200"/>
          <a:ext cx="1879600" cy="360363"/>
        </p:xfrm>
        <a:graphic>
          <a:graphicData uri="http://schemas.openxmlformats.org/presentationml/2006/ole">
            <p:oleObj spid="_x0000_s571395" name="Equation" r:id="rId4" imgW="901700" imgH="215900" progId="Equation.DSMT4">
              <p:embed/>
            </p:oleObj>
          </a:graphicData>
        </a:graphic>
      </p:graphicFrame>
      <p:graphicFrame>
        <p:nvGraphicFramePr>
          <p:cNvPr id="391176" name="Object 8"/>
          <p:cNvGraphicFramePr>
            <a:graphicFrameLocks noChangeAspect="1"/>
          </p:cNvGraphicFramePr>
          <p:nvPr/>
        </p:nvGraphicFramePr>
        <p:xfrm>
          <a:off x="5530850" y="1692275"/>
          <a:ext cx="2144713" cy="501650"/>
        </p:xfrm>
        <a:graphic>
          <a:graphicData uri="http://schemas.openxmlformats.org/presentationml/2006/ole">
            <p:oleObj spid="_x0000_s571396" name="Equation" r:id="rId5" imgW="990600" imgH="203200" progId="Equation.DSMT4">
              <p:embed/>
            </p:oleObj>
          </a:graphicData>
        </a:graphic>
      </p:graphicFrame>
      <p:sp>
        <p:nvSpPr>
          <p:cNvPr id="391177" name="Text Box 9"/>
          <p:cNvSpPr txBox="1">
            <a:spLocks noChangeArrowheads="1"/>
          </p:cNvSpPr>
          <p:nvPr/>
        </p:nvSpPr>
        <p:spPr bwMode="auto">
          <a:xfrm>
            <a:off x="457200" y="1584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Following the right-hand rule, the direction changes</a:t>
            </a:r>
          </a:p>
        </p:txBody>
      </p:sp>
      <p:sp>
        <p:nvSpPr>
          <p:cNvPr id="391178" name="Text Box 10"/>
          <p:cNvSpPr txBox="1">
            <a:spLocks noChangeArrowheads="1"/>
          </p:cNvSpPr>
          <p:nvPr/>
        </p:nvSpPr>
        <p:spPr bwMode="auto">
          <a:xfrm>
            <a:off x="457200" y="1981200"/>
            <a:ext cx="46482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of two parallel vectors is 0.</a:t>
            </a:r>
          </a:p>
        </p:txBody>
      </p:sp>
      <p:graphicFrame>
        <p:nvGraphicFramePr>
          <p:cNvPr id="391179" name="Object 11"/>
          <p:cNvGraphicFramePr>
            <a:graphicFrameLocks noChangeAspect="1"/>
          </p:cNvGraphicFramePr>
          <p:nvPr/>
        </p:nvGraphicFramePr>
        <p:xfrm>
          <a:off x="627063" y="2466975"/>
          <a:ext cx="1463675" cy="441325"/>
        </p:xfrm>
        <a:graphic>
          <a:graphicData uri="http://schemas.openxmlformats.org/presentationml/2006/ole">
            <p:oleObj spid="_x0000_s571397" name="Equation" r:id="rId6" imgW="774700" imgH="292100" progId="Equation.DSMT4">
              <p:embed/>
            </p:oleObj>
          </a:graphicData>
        </a:graphic>
      </p:graphicFrame>
      <p:graphicFrame>
        <p:nvGraphicFramePr>
          <p:cNvPr id="391180" name="Object 12"/>
          <p:cNvGraphicFramePr>
            <a:graphicFrameLocks noChangeAspect="1"/>
          </p:cNvGraphicFramePr>
          <p:nvPr/>
        </p:nvGraphicFramePr>
        <p:xfrm>
          <a:off x="6202363" y="2395538"/>
          <a:ext cx="1539875" cy="541337"/>
        </p:xfrm>
        <a:graphic>
          <a:graphicData uri="http://schemas.openxmlformats.org/presentationml/2006/ole">
            <p:oleObj spid="_x0000_s571398" name="Equation" r:id="rId7" imgW="635000" imgH="203200" progId="Equation.DSMT4">
              <p:embed/>
            </p:oleObj>
          </a:graphicData>
        </a:graphic>
      </p:graphicFrame>
      <p:sp>
        <p:nvSpPr>
          <p:cNvPr id="391181" name="Text Box 13"/>
          <p:cNvSpPr txBox="1">
            <a:spLocks noChangeArrowheads="1"/>
          </p:cNvSpPr>
          <p:nvPr/>
        </p:nvSpPr>
        <p:spPr bwMode="auto">
          <a:xfrm>
            <a:off x="5334000" y="2498725"/>
            <a:ext cx="7620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Thus,</a:t>
            </a:r>
          </a:p>
        </p:txBody>
      </p:sp>
      <p:sp>
        <p:nvSpPr>
          <p:cNvPr id="391182" name="Text Box 14"/>
          <p:cNvSpPr txBox="1">
            <a:spLocks noChangeArrowheads="1"/>
          </p:cNvSpPr>
          <p:nvPr/>
        </p:nvSpPr>
        <p:spPr bwMode="auto">
          <a:xfrm>
            <a:off x="457200" y="3032125"/>
            <a:ext cx="4953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If two vectors are perpendicular to each other</a:t>
            </a:r>
          </a:p>
        </p:txBody>
      </p:sp>
      <p:graphicFrame>
        <p:nvGraphicFramePr>
          <p:cNvPr id="391183" name="Object 15"/>
          <p:cNvGraphicFramePr>
            <a:graphicFrameLocks noChangeAspect="1"/>
          </p:cNvGraphicFramePr>
          <p:nvPr/>
        </p:nvGraphicFramePr>
        <p:xfrm>
          <a:off x="1031875" y="3444875"/>
          <a:ext cx="863600" cy="577850"/>
        </p:xfrm>
        <a:graphic>
          <a:graphicData uri="http://schemas.openxmlformats.org/presentationml/2006/ole">
            <p:oleObj spid="_x0000_s571399" name="Equation" r:id="rId8" imgW="457200" imgH="292100" progId="Equation.DSMT4">
              <p:embed/>
            </p:oleObj>
          </a:graphicData>
        </a:graphic>
      </p:graphicFrame>
      <p:sp>
        <p:nvSpPr>
          <p:cNvPr id="391184" name="Text Box 16"/>
          <p:cNvSpPr txBox="1">
            <a:spLocks noChangeArrowheads="1"/>
          </p:cNvSpPr>
          <p:nvPr/>
        </p:nvSpPr>
        <p:spPr bwMode="auto">
          <a:xfrm>
            <a:off x="457200" y="4022725"/>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follows distribution law</a:t>
            </a:r>
          </a:p>
        </p:txBody>
      </p:sp>
      <p:graphicFrame>
        <p:nvGraphicFramePr>
          <p:cNvPr id="391185" name="Object 17"/>
          <p:cNvGraphicFramePr>
            <a:graphicFrameLocks noChangeAspect="1"/>
          </p:cNvGraphicFramePr>
          <p:nvPr/>
        </p:nvGraphicFramePr>
        <p:xfrm>
          <a:off x="2638425" y="4441825"/>
          <a:ext cx="1795463" cy="701675"/>
        </p:xfrm>
        <a:graphic>
          <a:graphicData uri="http://schemas.openxmlformats.org/presentationml/2006/ole">
            <p:oleObj spid="_x0000_s571400" name="Equation" r:id="rId9" imgW="762000" imgH="292100" progId="Equation.DSMT4">
              <p:embed/>
            </p:oleObj>
          </a:graphicData>
        </a:graphic>
      </p:graphicFrame>
      <p:sp>
        <p:nvSpPr>
          <p:cNvPr id="391186" name="Text Box 18"/>
          <p:cNvSpPr txBox="1">
            <a:spLocks noChangeArrowheads="1"/>
          </p:cNvSpPr>
          <p:nvPr/>
        </p:nvSpPr>
        <p:spPr bwMode="auto">
          <a:xfrm>
            <a:off x="381000" y="5029200"/>
            <a:ext cx="7239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The derivative of a Vector product with respect to a scalar variable is </a:t>
            </a:r>
          </a:p>
        </p:txBody>
      </p:sp>
      <p:graphicFrame>
        <p:nvGraphicFramePr>
          <p:cNvPr id="391187" name="Object 19"/>
          <p:cNvGraphicFramePr>
            <a:graphicFrameLocks noChangeAspect="1"/>
          </p:cNvGraphicFramePr>
          <p:nvPr/>
        </p:nvGraphicFramePr>
        <p:xfrm>
          <a:off x="2033588" y="2466975"/>
          <a:ext cx="1487487" cy="441325"/>
        </p:xfrm>
        <a:graphic>
          <a:graphicData uri="http://schemas.openxmlformats.org/presentationml/2006/ole">
            <p:oleObj spid="_x0000_s571401" name="Equation" r:id="rId10" imgW="787400" imgH="292100" progId="Equation.DSMT4">
              <p:embed/>
            </p:oleObj>
          </a:graphicData>
        </a:graphic>
      </p:graphicFrame>
      <p:graphicFrame>
        <p:nvGraphicFramePr>
          <p:cNvPr id="391188" name="Object 20"/>
          <p:cNvGraphicFramePr>
            <a:graphicFrameLocks noChangeAspect="1"/>
          </p:cNvGraphicFramePr>
          <p:nvPr/>
        </p:nvGraphicFramePr>
        <p:xfrm>
          <a:off x="3362325" y="2466975"/>
          <a:ext cx="1943100" cy="441325"/>
        </p:xfrm>
        <a:graphic>
          <a:graphicData uri="http://schemas.openxmlformats.org/presentationml/2006/ole">
            <p:oleObj spid="_x0000_s571402" name="Equation" r:id="rId11" imgW="1028700" imgH="292100" progId="Equation.DSMT4">
              <p:embed/>
            </p:oleObj>
          </a:graphicData>
        </a:graphic>
      </p:graphicFrame>
      <p:graphicFrame>
        <p:nvGraphicFramePr>
          <p:cNvPr id="391189" name="Object 21"/>
          <p:cNvGraphicFramePr>
            <a:graphicFrameLocks noChangeAspect="1"/>
          </p:cNvGraphicFramePr>
          <p:nvPr/>
        </p:nvGraphicFramePr>
        <p:xfrm>
          <a:off x="1841500" y="3444875"/>
          <a:ext cx="1489075" cy="577850"/>
        </p:xfrm>
        <a:graphic>
          <a:graphicData uri="http://schemas.openxmlformats.org/presentationml/2006/ole">
            <p:oleObj spid="_x0000_s571403" name="Equation" r:id="rId12" imgW="787400" imgH="292100" progId="Equation.DSMT4">
              <p:embed/>
            </p:oleObj>
          </a:graphicData>
        </a:graphic>
      </p:graphicFrame>
      <p:graphicFrame>
        <p:nvGraphicFramePr>
          <p:cNvPr id="391190" name="Object 22"/>
          <p:cNvGraphicFramePr>
            <a:graphicFrameLocks noChangeAspect="1"/>
          </p:cNvGraphicFramePr>
          <p:nvPr/>
        </p:nvGraphicFramePr>
        <p:xfrm>
          <a:off x="3278188" y="3444875"/>
          <a:ext cx="1704975" cy="577850"/>
        </p:xfrm>
        <a:graphic>
          <a:graphicData uri="http://schemas.openxmlformats.org/presentationml/2006/ole">
            <p:oleObj spid="_x0000_s571404" name="Equation" r:id="rId13" imgW="901700" imgH="292100" progId="Equation.DSMT4">
              <p:embed/>
            </p:oleObj>
          </a:graphicData>
        </a:graphic>
      </p:graphicFrame>
      <p:graphicFrame>
        <p:nvGraphicFramePr>
          <p:cNvPr id="391191" name="Object 23"/>
          <p:cNvGraphicFramePr>
            <a:graphicFrameLocks noChangeAspect="1"/>
          </p:cNvGraphicFramePr>
          <p:nvPr/>
        </p:nvGraphicFramePr>
        <p:xfrm>
          <a:off x="4916488" y="3443288"/>
          <a:ext cx="1609725" cy="577850"/>
        </p:xfrm>
        <a:graphic>
          <a:graphicData uri="http://schemas.openxmlformats.org/presentationml/2006/ole">
            <p:oleObj spid="_x0000_s571405" name="Equation" r:id="rId14" imgW="850900" imgH="292100" progId="Equation.DSMT4">
              <p:embed/>
            </p:oleObj>
          </a:graphicData>
        </a:graphic>
      </p:graphicFrame>
      <p:graphicFrame>
        <p:nvGraphicFramePr>
          <p:cNvPr id="391192" name="Object 24"/>
          <p:cNvGraphicFramePr>
            <a:graphicFrameLocks noChangeAspect="1"/>
          </p:cNvGraphicFramePr>
          <p:nvPr/>
        </p:nvGraphicFramePr>
        <p:xfrm>
          <a:off x="4344988" y="4548188"/>
          <a:ext cx="2393950" cy="487362"/>
        </p:xfrm>
        <a:graphic>
          <a:graphicData uri="http://schemas.openxmlformats.org/presentationml/2006/ole">
            <p:oleObj spid="_x0000_s571406" name="Equation" r:id="rId15" imgW="1016000" imgH="203200" progId="Equation.DSMT4">
              <p:embed/>
            </p:oleObj>
          </a:graphicData>
        </a:graphic>
      </p:graphicFrame>
      <p:graphicFrame>
        <p:nvGraphicFramePr>
          <p:cNvPr id="391193" name="Object 25"/>
          <p:cNvGraphicFramePr>
            <a:graphicFrameLocks noChangeAspect="1"/>
          </p:cNvGraphicFramePr>
          <p:nvPr/>
        </p:nvGraphicFramePr>
        <p:xfrm>
          <a:off x="3757613" y="5495925"/>
          <a:ext cx="2593975" cy="720725"/>
        </p:xfrm>
        <a:graphic>
          <a:graphicData uri="http://schemas.openxmlformats.org/presentationml/2006/ole">
            <p:oleObj spid="_x0000_s571407" name="Equation" r:id="rId16" imgW="1244600" imgH="431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2">
                                            <p:txEl>
                                              <p:pRg st="0" end="0"/>
                                            </p:txEl>
                                          </p:spTgt>
                                        </p:tgtEl>
                                        <p:attrNameLst>
                                          <p:attrName>style.visibility</p:attrName>
                                        </p:attrNameLst>
                                      </p:cBhvr>
                                      <p:to>
                                        <p:strVal val="visible"/>
                                      </p:to>
                                    </p:set>
                                    <p:animEffect transition="in" filter="wipe(left)">
                                      <p:cBhvr>
                                        <p:cTn id="7" dur="500"/>
                                        <p:tgtEl>
                                          <p:spTgt spid="391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1173"/>
                                        </p:tgtEl>
                                        <p:attrNameLst>
                                          <p:attrName>style.visibility</p:attrName>
                                        </p:attrNameLst>
                                      </p:cBhvr>
                                      <p:to>
                                        <p:strVal val="visible"/>
                                      </p:to>
                                    </p:set>
                                    <p:animEffect transition="in" filter="wipe(left)">
                                      <p:cBhvr>
                                        <p:cTn id="12" dur="500"/>
                                        <p:tgtEl>
                                          <p:spTgt spid="3911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0" end="0"/>
                                            </p:txEl>
                                          </p:spTgt>
                                        </p:tgtEl>
                                        <p:attrNameLst>
                                          <p:attrName>style.visibility</p:attrName>
                                        </p:attrNameLst>
                                      </p:cBhvr>
                                      <p:to>
                                        <p:strVal val="visible"/>
                                      </p:to>
                                    </p:set>
                                    <p:animEffect transition="in" filter="wipe(left)">
                                      <p:cBhvr>
                                        <p:cTn id="17" dur="500"/>
                                        <p:tgtEl>
                                          <p:spTgt spid="39117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1175"/>
                                        </p:tgtEl>
                                        <p:attrNameLst>
                                          <p:attrName>style.visibility</p:attrName>
                                        </p:attrNameLst>
                                      </p:cBhvr>
                                      <p:to>
                                        <p:strVal val="visible"/>
                                      </p:to>
                                    </p:set>
                                    <p:animEffect transition="in" filter="wipe(left)">
                                      <p:cBhvr>
                                        <p:cTn id="22" dur="500"/>
                                        <p:tgtEl>
                                          <p:spTgt spid="3911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7">
                                            <p:txEl>
                                              <p:pRg st="0" end="0"/>
                                            </p:txEl>
                                          </p:spTgt>
                                        </p:tgtEl>
                                        <p:attrNameLst>
                                          <p:attrName>style.visibility</p:attrName>
                                        </p:attrNameLst>
                                      </p:cBhvr>
                                      <p:to>
                                        <p:strVal val="visible"/>
                                      </p:to>
                                    </p:set>
                                    <p:animEffect transition="in" filter="wipe(left)">
                                      <p:cBhvr>
                                        <p:cTn id="27" dur="500"/>
                                        <p:tgtEl>
                                          <p:spTgt spid="39117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1176"/>
                                        </p:tgtEl>
                                        <p:attrNameLst>
                                          <p:attrName>style.visibility</p:attrName>
                                        </p:attrNameLst>
                                      </p:cBhvr>
                                      <p:to>
                                        <p:strVal val="visible"/>
                                      </p:to>
                                    </p:set>
                                    <p:animEffect transition="in" filter="wipe(left)">
                                      <p:cBhvr>
                                        <p:cTn id="32" dur="500"/>
                                        <p:tgtEl>
                                          <p:spTgt spid="3911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8">
                                            <p:txEl>
                                              <p:pRg st="0" end="0"/>
                                            </p:txEl>
                                          </p:spTgt>
                                        </p:tgtEl>
                                        <p:attrNameLst>
                                          <p:attrName>style.visibility</p:attrName>
                                        </p:attrNameLst>
                                      </p:cBhvr>
                                      <p:to>
                                        <p:strVal val="visible"/>
                                      </p:to>
                                    </p:set>
                                    <p:animEffect transition="in" filter="wipe(left)">
                                      <p:cBhvr>
                                        <p:cTn id="37" dur="500"/>
                                        <p:tgtEl>
                                          <p:spTgt spid="39117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1179"/>
                                        </p:tgtEl>
                                        <p:attrNameLst>
                                          <p:attrName>style.visibility</p:attrName>
                                        </p:attrNameLst>
                                      </p:cBhvr>
                                      <p:to>
                                        <p:strVal val="visible"/>
                                      </p:to>
                                    </p:set>
                                    <p:animEffect transition="in" filter="wipe(left)">
                                      <p:cBhvr>
                                        <p:cTn id="42" dur="500"/>
                                        <p:tgtEl>
                                          <p:spTgt spid="39117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1187"/>
                                        </p:tgtEl>
                                        <p:attrNameLst>
                                          <p:attrName>style.visibility</p:attrName>
                                        </p:attrNameLst>
                                      </p:cBhvr>
                                      <p:to>
                                        <p:strVal val="visible"/>
                                      </p:to>
                                    </p:set>
                                    <p:animEffect transition="in" filter="wipe(left)">
                                      <p:cBhvr>
                                        <p:cTn id="47" dur="500"/>
                                        <p:tgtEl>
                                          <p:spTgt spid="39118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1188"/>
                                        </p:tgtEl>
                                        <p:attrNameLst>
                                          <p:attrName>style.visibility</p:attrName>
                                        </p:attrNameLst>
                                      </p:cBhvr>
                                      <p:to>
                                        <p:strVal val="visible"/>
                                      </p:to>
                                    </p:set>
                                    <p:animEffect transition="in" filter="wipe(left)">
                                      <p:cBhvr>
                                        <p:cTn id="52" dur="500"/>
                                        <p:tgtEl>
                                          <p:spTgt spid="3911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91181"/>
                                        </p:tgtEl>
                                        <p:attrNameLst>
                                          <p:attrName>style.visibility</p:attrName>
                                        </p:attrNameLst>
                                      </p:cBhvr>
                                      <p:to>
                                        <p:strVal val="visible"/>
                                      </p:to>
                                    </p:set>
                                    <p:animEffect transition="in" filter="wipe(left)">
                                      <p:cBhvr>
                                        <p:cTn id="57" dur="500"/>
                                        <p:tgtEl>
                                          <p:spTgt spid="39118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1180"/>
                                        </p:tgtEl>
                                        <p:attrNameLst>
                                          <p:attrName>style.visibility</p:attrName>
                                        </p:attrNameLst>
                                      </p:cBhvr>
                                      <p:to>
                                        <p:strVal val="visible"/>
                                      </p:to>
                                    </p:set>
                                    <p:animEffect transition="in" filter="wipe(left)">
                                      <p:cBhvr>
                                        <p:cTn id="62" dur="500"/>
                                        <p:tgtEl>
                                          <p:spTgt spid="3911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1182">
                                            <p:txEl>
                                              <p:pRg st="0" end="0"/>
                                            </p:txEl>
                                          </p:spTgt>
                                        </p:tgtEl>
                                        <p:attrNameLst>
                                          <p:attrName>style.visibility</p:attrName>
                                        </p:attrNameLst>
                                      </p:cBhvr>
                                      <p:to>
                                        <p:strVal val="visible"/>
                                      </p:to>
                                    </p:set>
                                    <p:animEffect transition="in" filter="wipe(left)">
                                      <p:cBhvr>
                                        <p:cTn id="67" dur="500"/>
                                        <p:tgtEl>
                                          <p:spTgt spid="39118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91183"/>
                                        </p:tgtEl>
                                        <p:attrNameLst>
                                          <p:attrName>style.visibility</p:attrName>
                                        </p:attrNameLst>
                                      </p:cBhvr>
                                      <p:to>
                                        <p:strVal val="visible"/>
                                      </p:to>
                                    </p:set>
                                    <p:animEffect transition="in" filter="wipe(left)">
                                      <p:cBhvr>
                                        <p:cTn id="72" dur="500"/>
                                        <p:tgtEl>
                                          <p:spTgt spid="39118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1189"/>
                                        </p:tgtEl>
                                        <p:attrNameLst>
                                          <p:attrName>style.visibility</p:attrName>
                                        </p:attrNameLst>
                                      </p:cBhvr>
                                      <p:to>
                                        <p:strVal val="visible"/>
                                      </p:to>
                                    </p:set>
                                    <p:animEffect transition="in" filter="wipe(left)">
                                      <p:cBhvr>
                                        <p:cTn id="77" dur="500"/>
                                        <p:tgtEl>
                                          <p:spTgt spid="3911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1190"/>
                                        </p:tgtEl>
                                        <p:attrNameLst>
                                          <p:attrName>style.visibility</p:attrName>
                                        </p:attrNameLst>
                                      </p:cBhvr>
                                      <p:to>
                                        <p:strVal val="visible"/>
                                      </p:to>
                                    </p:set>
                                    <p:animEffect transition="in" filter="wipe(left)">
                                      <p:cBhvr>
                                        <p:cTn id="82" dur="500"/>
                                        <p:tgtEl>
                                          <p:spTgt spid="39119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1191"/>
                                        </p:tgtEl>
                                        <p:attrNameLst>
                                          <p:attrName>style.visibility</p:attrName>
                                        </p:attrNameLst>
                                      </p:cBhvr>
                                      <p:to>
                                        <p:strVal val="visible"/>
                                      </p:to>
                                    </p:set>
                                    <p:animEffect transition="in" filter="wipe(left)">
                                      <p:cBhvr>
                                        <p:cTn id="87" dur="500"/>
                                        <p:tgtEl>
                                          <p:spTgt spid="39119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91184">
                                            <p:txEl>
                                              <p:pRg st="0" end="0"/>
                                            </p:txEl>
                                          </p:spTgt>
                                        </p:tgtEl>
                                        <p:attrNameLst>
                                          <p:attrName>style.visibility</p:attrName>
                                        </p:attrNameLst>
                                      </p:cBhvr>
                                      <p:to>
                                        <p:strVal val="visible"/>
                                      </p:to>
                                    </p:set>
                                    <p:animEffect transition="in" filter="wipe(left)">
                                      <p:cBhvr>
                                        <p:cTn id="92" dur="500"/>
                                        <p:tgtEl>
                                          <p:spTgt spid="391184">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91185"/>
                                        </p:tgtEl>
                                        <p:attrNameLst>
                                          <p:attrName>style.visibility</p:attrName>
                                        </p:attrNameLst>
                                      </p:cBhvr>
                                      <p:to>
                                        <p:strVal val="visible"/>
                                      </p:to>
                                    </p:set>
                                    <p:animEffect transition="in" filter="wipe(left)">
                                      <p:cBhvr>
                                        <p:cTn id="97" dur="500"/>
                                        <p:tgtEl>
                                          <p:spTgt spid="39118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91192"/>
                                        </p:tgtEl>
                                        <p:attrNameLst>
                                          <p:attrName>style.visibility</p:attrName>
                                        </p:attrNameLst>
                                      </p:cBhvr>
                                      <p:to>
                                        <p:strVal val="visible"/>
                                      </p:to>
                                    </p:set>
                                    <p:animEffect transition="in" filter="wipe(left)">
                                      <p:cBhvr>
                                        <p:cTn id="102" dur="500"/>
                                        <p:tgtEl>
                                          <p:spTgt spid="39119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91186">
                                            <p:txEl>
                                              <p:pRg st="0" end="0"/>
                                            </p:txEl>
                                          </p:spTgt>
                                        </p:tgtEl>
                                        <p:attrNameLst>
                                          <p:attrName>style.visibility</p:attrName>
                                        </p:attrNameLst>
                                      </p:cBhvr>
                                      <p:to>
                                        <p:strVal val="visible"/>
                                      </p:to>
                                    </p:set>
                                    <p:animEffect transition="in" filter="wipe(left)">
                                      <p:cBhvr>
                                        <p:cTn id="107" dur="500"/>
                                        <p:tgtEl>
                                          <p:spTgt spid="391186">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91171"/>
                                        </p:tgtEl>
                                        <p:attrNameLst>
                                          <p:attrName>style.visibility</p:attrName>
                                        </p:attrNameLst>
                                      </p:cBhvr>
                                      <p:to>
                                        <p:strVal val="visible"/>
                                      </p:to>
                                    </p:set>
                                    <p:animEffect transition="in" filter="wipe(left)">
                                      <p:cBhvr>
                                        <p:cTn id="112" dur="500"/>
                                        <p:tgtEl>
                                          <p:spTgt spid="39117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91193"/>
                                        </p:tgtEl>
                                        <p:attrNameLst>
                                          <p:attrName>style.visibility</p:attrName>
                                        </p:attrNameLst>
                                      </p:cBhvr>
                                      <p:to>
                                        <p:strVal val="visible"/>
                                      </p:to>
                                    </p:set>
                                    <p:animEffect transition="in" filter="wipe(left)">
                                      <p:cBhvr>
                                        <p:cTn id="117" dur="500"/>
                                        <p:tgtEl>
                                          <p:spTgt spid="39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build="p" autoUpdateAnimBg="0"/>
      <p:bldP spid="391173" grpId="0" animBg="1" autoUpdateAnimBg="0"/>
      <p:bldP spid="391174" grpId="0" build="p" autoUpdateAnimBg="0"/>
      <p:bldP spid="391177" grpId="0" build="p" autoUpdateAnimBg="0"/>
      <p:bldP spid="391178" grpId="0" build="p" autoUpdateAnimBg="0"/>
      <p:bldP spid="391181" grpId="0" animBg="1" autoUpdateAnimBg="0"/>
      <p:bldP spid="391182" grpId="0" build="p" autoUpdateAnimBg="0"/>
      <p:bldP spid="391184" grpId="0" build="p" autoUpdateAnimBg="0"/>
      <p:bldP spid="391186"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June 30, 2011</a:t>
            </a:r>
            <a:endParaRPr lang="en-US"/>
          </a:p>
        </p:txBody>
      </p:sp>
      <p:sp>
        <p:nvSpPr>
          <p:cNvPr id="27" name="Footer Placeholder 4"/>
          <p:cNvSpPr>
            <a:spLocks noGrp="1"/>
          </p:cNvSpPr>
          <p:nvPr>
            <p:ph type="ftr" sz="quarter" idx="11"/>
          </p:nvPr>
        </p:nvSpPr>
        <p:spPr/>
        <p:txBody>
          <a:bodyPr/>
          <a:lstStyle/>
          <a:p>
            <a:r>
              <a:rPr lang="en-US" smtClean="0"/>
              <a:t>PHYS 1443-001, Summer 2011 Dr. Jaehoon Yu</a:t>
            </a:r>
            <a:endParaRPr lang="en-US"/>
          </a:p>
        </p:txBody>
      </p:sp>
      <p:sp>
        <p:nvSpPr>
          <p:cNvPr id="28" name="Slide Number Placeholder 5"/>
          <p:cNvSpPr>
            <a:spLocks noGrp="1"/>
          </p:cNvSpPr>
          <p:nvPr>
            <p:ph type="sldNum" sz="quarter" idx="12"/>
          </p:nvPr>
        </p:nvSpPr>
        <p:spPr/>
        <p:txBody>
          <a:bodyPr/>
          <a:lstStyle/>
          <a:p>
            <a:fld id="{9A07856C-9A15-CC41-83A2-634C8E776437}" type="slidenum">
              <a:rPr lang="en-US"/>
              <a:pPr/>
              <a:t>17</a:t>
            </a:fld>
            <a:endParaRPr lang="en-US"/>
          </a:p>
        </p:txBody>
      </p:sp>
      <p:sp>
        <p:nvSpPr>
          <p:cNvPr id="392194" name="Rectangle 2"/>
          <p:cNvSpPr>
            <a:spLocks noGrp="1" noChangeArrowheads="1"/>
          </p:cNvSpPr>
          <p:nvPr>
            <p:ph type="title"/>
          </p:nvPr>
        </p:nvSpPr>
        <p:spPr>
          <a:xfrm>
            <a:off x="685800" y="152400"/>
            <a:ext cx="8153400" cy="609600"/>
          </a:xfrm>
        </p:spPr>
        <p:txBody>
          <a:bodyPr/>
          <a:lstStyle/>
          <a:p>
            <a:r>
              <a:rPr lang="en-US"/>
              <a:t>More Properties of Vector Product</a:t>
            </a:r>
          </a:p>
        </p:txBody>
      </p:sp>
      <p:grpSp>
        <p:nvGrpSpPr>
          <p:cNvPr id="2" name="Group 3"/>
          <p:cNvGrpSpPr>
            <a:grpSpLocks/>
          </p:cNvGrpSpPr>
          <p:nvPr/>
        </p:nvGrpSpPr>
        <p:grpSpPr bwMode="auto">
          <a:xfrm>
            <a:off x="619125" y="930275"/>
            <a:ext cx="3190875" cy="822325"/>
            <a:chOff x="390" y="586"/>
            <a:chExt cx="2010" cy="518"/>
          </a:xfrm>
        </p:grpSpPr>
        <p:sp>
          <p:nvSpPr>
            <p:cNvPr id="392196" name="Text Box 4"/>
            <p:cNvSpPr txBox="1">
              <a:spLocks noChangeArrowheads="1"/>
            </p:cNvSpPr>
            <p:nvPr/>
          </p:nvSpPr>
          <p:spPr bwMode="auto">
            <a:xfrm>
              <a:off x="390" y="586"/>
              <a:ext cx="2010" cy="51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relationship between unit vectors, </a:t>
              </a:r>
            </a:p>
          </p:txBody>
        </p:sp>
        <p:graphicFrame>
          <p:nvGraphicFramePr>
            <p:cNvPr id="392197" name="Object 5"/>
            <p:cNvGraphicFramePr>
              <a:graphicFrameLocks noChangeAspect="1"/>
            </p:cNvGraphicFramePr>
            <p:nvPr/>
          </p:nvGraphicFramePr>
          <p:xfrm>
            <a:off x="1312" y="826"/>
            <a:ext cx="832" cy="271"/>
          </p:xfrm>
          <a:graphic>
            <a:graphicData uri="http://schemas.openxmlformats.org/presentationml/2006/ole">
              <p:oleObj spid="_x0000_s572437" name="Equation" r:id="rId3" imgW="673100" imgH="241300" progId="Equation.DSMT4">
                <p:embed/>
              </p:oleObj>
            </a:graphicData>
          </a:graphic>
        </p:graphicFrame>
      </p:grpSp>
      <p:graphicFrame>
        <p:nvGraphicFramePr>
          <p:cNvPr id="392198" name="Object 6"/>
          <p:cNvGraphicFramePr>
            <a:graphicFrameLocks noChangeAspect="1"/>
          </p:cNvGraphicFramePr>
          <p:nvPr/>
        </p:nvGraphicFramePr>
        <p:xfrm>
          <a:off x="3992563" y="1004888"/>
          <a:ext cx="3344862" cy="534987"/>
        </p:xfrm>
        <a:graphic>
          <a:graphicData uri="http://schemas.openxmlformats.org/presentationml/2006/ole">
            <p:oleObj spid="_x0000_s572418" name="Equation" r:id="rId4" imgW="1206500" imgH="241300" progId="Equation.DSMT4">
              <p:embed/>
            </p:oleObj>
          </a:graphicData>
        </a:graphic>
      </p:graphicFrame>
      <p:graphicFrame>
        <p:nvGraphicFramePr>
          <p:cNvPr id="392199" name="Object 7"/>
          <p:cNvGraphicFramePr>
            <a:graphicFrameLocks noChangeAspect="1"/>
          </p:cNvGraphicFramePr>
          <p:nvPr/>
        </p:nvGraphicFramePr>
        <p:xfrm>
          <a:off x="349250" y="4525963"/>
          <a:ext cx="1281113" cy="384175"/>
        </p:xfrm>
        <a:graphic>
          <a:graphicData uri="http://schemas.openxmlformats.org/presentationml/2006/ole">
            <p:oleObj spid="_x0000_s572419" name="Equation" r:id="rId5" imgW="520700" imgH="203200" progId="Equation.DSMT4">
              <p:embed/>
            </p:oleObj>
          </a:graphicData>
        </a:graphic>
      </p:graphicFrame>
      <p:sp>
        <p:nvSpPr>
          <p:cNvPr id="392200" name="Text Box 8"/>
          <p:cNvSpPr txBox="1">
            <a:spLocks noChangeArrowheads="1"/>
          </p:cNvSpPr>
          <p:nvPr/>
        </p:nvSpPr>
        <p:spPr bwMode="auto">
          <a:xfrm>
            <a:off x="381000" y="3413125"/>
            <a:ext cx="845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rgbClr val="FF0000"/>
                </a:solidFill>
                <a:latin typeface="Arial Narrow" charset="0"/>
              </a:rPr>
              <a:t>Vector product of two vectors can be expressed in the following determinant form </a:t>
            </a:r>
          </a:p>
        </p:txBody>
      </p:sp>
      <p:graphicFrame>
        <p:nvGraphicFramePr>
          <p:cNvPr id="392201" name="Object 9"/>
          <p:cNvGraphicFramePr>
            <a:graphicFrameLocks noChangeAspect="1"/>
          </p:cNvGraphicFramePr>
          <p:nvPr/>
        </p:nvGraphicFramePr>
        <p:xfrm>
          <a:off x="7178675" y="1066800"/>
          <a:ext cx="669925" cy="395288"/>
        </p:xfrm>
        <a:graphic>
          <a:graphicData uri="http://schemas.openxmlformats.org/presentationml/2006/ole">
            <p:oleObj spid="_x0000_s572420" name="Equation" r:id="rId6" imgW="241200" imgH="177480" progId="Equation.3">
              <p:embed/>
            </p:oleObj>
          </a:graphicData>
        </a:graphic>
      </p:graphicFrame>
      <p:graphicFrame>
        <p:nvGraphicFramePr>
          <p:cNvPr id="392202" name="Object 10"/>
          <p:cNvGraphicFramePr>
            <a:graphicFrameLocks noChangeAspect="1"/>
          </p:cNvGraphicFramePr>
          <p:nvPr/>
        </p:nvGraphicFramePr>
        <p:xfrm>
          <a:off x="4062413" y="1614488"/>
          <a:ext cx="917575" cy="534987"/>
        </p:xfrm>
        <a:graphic>
          <a:graphicData uri="http://schemas.openxmlformats.org/presentationml/2006/ole">
            <p:oleObj spid="_x0000_s572421" name="Equation" r:id="rId7" imgW="330200" imgH="241300" progId="Equation.DSMT4">
              <p:embed/>
            </p:oleObj>
          </a:graphicData>
        </a:graphic>
      </p:graphicFrame>
      <p:graphicFrame>
        <p:nvGraphicFramePr>
          <p:cNvPr id="392203" name="Object 11"/>
          <p:cNvGraphicFramePr>
            <a:graphicFrameLocks noChangeAspect="1"/>
          </p:cNvGraphicFramePr>
          <p:nvPr/>
        </p:nvGraphicFramePr>
        <p:xfrm>
          <a:off x="4876800" y="1614488"/>
          <a:ext cx="1514475" cy="534987"/>
        </p:xfrm>
        <a:graphic>
          <a:graphicData uri="http://schemas.openxmlformats.org/presentationml/2006/ole">
            <p:oleObj spid="_x0000_s572422" name="Equation" r:id="rId8" imgW="546100" imgH="241300" progId="Equation.DSMT4">
              <p:embed/>
            </p:oleObj>
          </a:graphicData>
        </a:graphic>
      </p:graphicFrame>
      <p:graphicFrame>
        <p:nvGraphicFramePr>
          <p:cNvPr id="392204" name="Object 12"/>
          <p:cNvGraphicFramePr>
            <a:graphicFrameLocks noChangeAspect="1"/>
          </p:cNvGraphicFramePr>
          <p:nvPr/>
        </p:nvGraphicFramePr>
        <p:xfrm>
          <a:off x="6307138" y="1654175"/>
          <a:ext cx="704850" cy="452438"/>
        </p:xfrm>
        <a:graphic>
          <a:graphicData uri="http://schemas.openxmlformats.org/presentationml/2006/ole">
            <p:oleObj spid="_x0000_s572423" name="Equation" r:id="rId9" imgW="254000" imgH="203200" progId="Equation.DSMT4">
              <p:embed/>
            </p:oleObj>
          </a:graphicData>
        </a:graphic>
      </p:graphicFrame>
      <p:graphicFrame>
        <p:nvGraphicFramePr>
          <p:cNvPr id="392205" name="Object 13"/>
          <p:cNvGraphicFramePr>
            <a:graphicFrameLocks noChangeAspect="1"/>
          </p:cNvGraphicFramePr>
          <p:nvPr/>
        </p:nvGraphicFramePr>
        <p:xfrm>
          <a:off x="4097338" y="2173288"/>
          <a:ext cx="950912" cy="536575"/>
        </p:xfrm>
        <a:graphic>
          <a:graphicData uri="http://schemas.openxmlformats.org/presentationml/2006/ole">
            <p:oleObj spid="_x0000_s572424" name="Equation" r:id="rId10" imgW="342900" imgH="241300" progId="Equation.DSMT4">
              <p:embed/>
            </p:oleObj>
          </a:graphicData>
        </a:graphic>
      </p:graphicFrame>
      <p:graphicFrame>
        <p:nvGraphicFramePr>
          <p:cNvPr id="392206" name="Object 14"/>
          <p:cNvGraphicFramePr>
            <a:graphicFrameLocks noChangeAspect="1"/>
          </p:cNvGraphicFramePr>
          <p:nvPr/>
        </p:nvGraphicFramePr>
        <p:xfrm>
          <a:off x="4927600" y="2171700"/>
          <a:ext cx="1549400" cy="536575"/>
        </p:xfrm>
        <a:graphic>
          <a:graphicData uri="http://schemas.openxmlformats.org/presentationml/2006/ole">
            <p:oleObj spid="_x0000_s572425" name="Equation" r:id="rId11" imgW="558800" imgH="241300" progId="Equation.DSMT4">
              <p:embed/>
            </p:oleObj>
          </a:graphicData>
        </a:graphic>
      </p:graphicFrame>
      <p:graphicFrame>
        <p:nvGraphicFramePr>
          <p:cNvPr id="392207" name="Object 15"/>
          <p:cNvGraphicFramePr>
            <a:graphicFrameLocks noChangeAspect="1"/>
          </p:cNvGraphicFramePr>
          <p:nvPr/>
        </p:nvGraphicFramePr>
        <p:xfrm>
          <a:off x="6337300" y="2214563"/>
          <a:ext cx="633413" cy="450850"/>
        </p:xfrm>
        <a:graphic>
          <a:graphicData uri="http://schemas.openxmlformats.org/presentationml/2006/ole">
            <p:oleObj spid="_x0000_s572426" name="Equation" r:id="rId12" imgW="228600" imgH="203200" progId="Equation.DSMT4">
              <p:embed/>
            </p:oleObj>
          </a:graphicData>
        </a:graphic>
      </p:graphicFrame>
      <p:graphicFrame>
        <p:nvGraphicFramePr>
          <p:cNvPr id="392208" name="Object 16"/>
          <p:cNvGraphicFramePr>
            <a:graphicFrameLocks noChangeAspect="1"/>
          </p:cNvGraphicFramePr>
          <p:nvPr/>
        </p:nvGraphicFramePr>
        <p:xfrm>
          <a:off x="4062413" y="2768600"/>
          <a:ext cx="917575" cy="452438"/>
        </p:xfrm>
        <a:graphic>
          <a:graphicData uri="http://schemas.openxmlformats.org/presentationml/2006/ole">
            <p:oleObj spid="_x0000_s572427" name="Equation" r:id="rId13" imgW="330200" imgH="203200" progId="Equation.DSMT4">
              <p:embed/>
            </p:oleObj>
          </a:graphicData>
        </a:graphic>
      </p:graphicFrame>
      <p:graphicFrame>
        <p:nvGraphicFramePr>
          <p:cNvPr id="392209" name="Object 17"/>
          <p:cNvGraphicFramePr>
            <a:graphicFrameLocks noChangeAspect="1"/>
          </p:cNvGraphicFramePr>
          <p:nvPr/>
        </p:nvGraphicFramePr>
        <p:xfrm>
          <a:off x="4895850" y="2768600"/>
          <a:ext cx="1477963" cy="450850"/>
        </p:xfrm>
        <a:graphic>
          <a:graphicData uri="http://schemas.openxmlformats.org/presentationml/2006/ole">
            <p:oleObj spid="_x0000_s572428" name="Equation" r:id="rId14" imgW="533400" imgH="203200" progId="Equation.DSMT4">
              <p:embed/>
            </p:oleObj>
          </a:graphicData>
        </a:graphic>
      </p:graphicFrame>
      <p:graphicFrame>
        <p:nvGraphicFramePr>
          <p:cNvPr id="392210" name="Object 18"/>
          <p:cNvGraphicFramePr>
            <a:graphicFrameLocks noChangeAspect="1"/>
          </p:cNvGraphicFramePr>
          <p:nvPr/>
        </p:nvGraphicFramePr>
        <p:xfrm>
          <a:off x="6343650" y="2727325"/>
          <a:ext cx="668338" cy="534988"/>
        </p:xfrm>
        <a:graphic>
          <a:graphicData uri="http://schemas.openxmlformats.org/presentationml/2006/ole">
            <p:oleObj spid="_x0000_s572429" name="Equation" r:id="rId15" imgW="241300" imgH="241300" progId="Equation.DSMT4">
              <p:embed/>
            </p:oleObj>
          </a:graphicData>
        </a:graphic>
      </p:graphicFrame>
      <p:graphicFrame>
        <p:nvGraphicFramePr>
          <p:cNvPr id="392211" name="Object 19"/>
          <p:cNvGraphicFramePr>
            <a:graphicFrameLocks noChangeAspect="1"/>
          </p:cNvGraphicFramePr>
          <p:nvPr/>
        </p:nvGraphicFramePr>
        <p:xfrm>
          <a:off x="1598612" y="4038600"/>
          <a:ext cx="2211388" cy="1445636"/>
        </p:xfrm>
        <a:graphic>
          <a:graphicData uri="http://schemas.openxmlformats.org/presentationml/2006/ole">
            <p:oleObj spid="_x0000_s572430" name="Equation" r:id="rId16" imgW="1016000" imgH="863600" progId="Equation.DSMT4">
              <p:embed/>
            </p:oleObj>
          </a:graphicData>
        </a:graphic>
      </p:graphicFrame>
      <p:graphicFrame>
        <p:nvGraphicFramePr>
          <p:cNvPr id="392212" name="Object 20"/>
          <p:cNvGraphicFramePr>
            <a:graphicFrameLocks noChangeAspect="1"/>
          </p:cNvGraphicFramePr>
          <p:nvPr/>
        </p:nvGraphicFramePr>
        <p:xfrm>
          <a:off x="3843118" y="4343400"/>
          <a:ext cx="1835370" cy="952500"/>
        </p:xfrm>
        <a:graphic>
          <a:graphicData uri="http://schemas.openxmlformats.org/presentationml/2006/ole">
            <p:oleObj spid="_x0000_s572431" name="Equation" r:id="rId17" imgW="901700" imgH="609600" progId="Equation.DSMT4">
              <p:embed/>
            </p:oleObj>
          </a:graphicData>
        </a:graphic>
      </p:graphicFrame>
      <p:graphicFrame>
        <p:nvGraphicFramePr>
          <p:cNvPr id="392213" name="Object 21"/>
          <p:cNvGraphicFramePr>
            <a:graphicFrameLocks noChangeAspect="1"/>
          </p:cNvGraphicFramePr>
          <p:nvPr/>
        </p:nvGraphicFramePr>
        <p:xfrm>
          <a:off x="5620296" y="4366008"/>
          <a:ext cx="1831429" cy="893380"/>
        </p:xfrm>
        <a:graphic>
          <a:graphicData uri="http://schemas.openxmlformats.org/presentationml/2006/ole">
            <p:oleObj spid="_x0000_s572432" name="Equation" r:id="rId18" imgW="901700" imgH="571500" progId="Equation.DSMT4">
              <p:embed/>
            </p:oleObj>
          </a:graphicData>
        </a:graphic>
      </p:graphicFrame>
      <p:graphicFrame>
        <p:nvGraphicFramePr>
          <p:cNvPr id="392214" name="Object 22"/>
          <p:cNvGraphicFramePr>
            <a:graphicFrameLocks noChangeAspect="1"/>
          </p:cNvGraphicFramePr>
          <p:nvPr/>
        </p:nvGraphicFramePr>
        <p:xfrm>
          <a:off x="7422382" y="4343400"/>
          <a:ext cx="1832742" cy="952500"/>
        </p:xfrm>
        <a:graphic>
          <a:graphicData uri="http://schemas.openxmlformats.org/presentationml/2006/ole">
            <p:oleObj spid="_x0000_s572433" name="Equation" r:id="rId19" imgW="901700" imgH="609600" progId="Equation.DSMT4">
              <p:embed/>
            </p:oleObj>
          </a:graphicData>
        </a:graphic>
      </p:graphicFrame>
      <p:graphicFrame>
        <p:nvGraphicFramePr>
          <p:cNvPr id="392215" name="Object 23"/>
          <p:cNvGraphicFramePr>
            <a:graphicFrameLocks noChangeAspect="1"/>
          </p:cNvGraphicFramePr>
          <p:nvPr/>
        </p:nvGraphicFramePr>
        <p:xfrm>
          <a:off x="577850" y="5695950"/>
          <a:ext cx="2774950" cy="527050"/>
        </p:xfrm>
        <a:graphic>
          <a:graphicData uri="http://schemas.openxmlformats.org/presentationml/2006/ole">
            <p:oleObj spid="_x0000_s572434" name="Equation" r:id="rId20" imgW="1130300" imgH="279400" progId="Equation.DSMT4">
              <p:embed/>
            </p:oleObj>
          </a:graphicData>
        </a:graphic>
      </p:graphicFrame>
      <p:graphicFrame>
        <p:nvGraphicFramePr>
          <p:cNvPr id="392216" name="Object 24"/>
          <p:cNvGraphicFramePr>
            <a:graphicFrameLocks noChangeAspect="1"/>
          </p:cNvGraphicFramePr>
          <p:nvPr/>
        </p:nvGraphicFramePr>
        <p:xfrm>
          <a:off x="3198813" y="5707063"/>
          <a:ext cx="2652712" cy="503237"/>
        </p:xfrm>
        <a:graphic>
          <a:graphicData uri="http://schemas.openxmlformats.org/presentationml/2006/ole">
            <p:oleObj spid="_x0000_s572435" name="Equation" r:id="rId21" imgW="1079500" imgH="266700" progId="Equation.DSMT4">
              <p:embed/>
            </p:oleObj>
          </a:graphicData>
        </a:graphic>
      </p:graphicFrame>
      <p:graphicFrame>
        <p:nvGraphicFramePr>
          <p:cNvPr id="392217" name="Object 25"/>
          <p:cNvGraphicFramePr>
            <a:graphicFrameLocks noChangeAspect="1"/>
          </p:cNvGraphicFramePr>
          <p:nvPr/>
        </p:nvGraphicFramePr>
        <p:xfrm>
          <a:off x="5789613" y="5695950"/>
          <a:ext cx="2684462" cy="527050"/>
        </p:xfrm>
        <a:graphic>
          <a:graphicData uri="http://schemas.openxmlformats.org/presentationml/2006/ole">
            <p:oleObj spid="_x0000_s572436" name="Equation" r:id="rId22" imgW="1092200" imgH="279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2198"/>
                                        </p:tgtEl>
                                        <p:attrNameLst>
                                          <p:attrName>style.visibility</p:attrName>
                                        </p:attrNameLst>
                                      </p:cBhvr>
                                      <p:to>
                                        <p:strVal val="visible"/>
                                      </p:to>
                                    </p:set>
                                    <p:animEffect transition="in" filter="wipe(left)">
                                      <p:cBhvr>
                                        <p:cTn id="12" dur="500"/>
                                        <p:tgtEl>
                                          <p:spTgt spid="392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92201"/>
                                        </p:tgtEl>
                                        <p:attrNameLst>
                                          <p:attrName>style.visibility</p:attrName>
                                        </p:attrNameLst>
                                      </p:cBhvr>
                                      <p:to>
                                        <p:strVal val="visible"/>
                                      </p:to>
                                    </p:set>
                                    <p:animEffect transition="in" filter="wipe(left)">
                                      <p:cBhvr>
                                        <p:cTn id="17" dur="500"/>
                                        <p:tgtEl>
                                          <p:spTgt spid="3922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2202"/>
                                        </p:tgtEl>
                                        <p:attrNameLst>
                                          <p:attrName>style.visibility</p:attrName>
                                        </p:attrNameLst>
                                      </p:cBhvr>
                                      <p:to>
                                        <p:strVal val="visible"/>
                                      </p:to>
                                    </p:set>
                                    <p:animEffect transition="in" filter="wipe(left)">
                                      <p:cBhvr>
                                        <p:cTn id="22" dur="500"/>
                                        <p:tgtEl>
                                          <p:spTgt spid="3922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2203"/>
                                        </p:tgtEl>
                                        <p:attrNameLst>
                                          <p:attrName>style.visibility</p:attrName>
                                        </p:attrNameLst>
                                      </p:cBhvr>
                                      <p:to>
                                        <p:strVal val="visible"/>
                                      </p:to>
                                    </p:set>
                                    <p:animEffect transition="in" filter="wipe(left)">
                                      <p:cBhvr>
                                        <p:cTn id="27" dur="500"/>
                                        <p:tgtEl>
                                          <p:spTgt spid="3922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2204"/>
                                        </p:tgtEl>
                                        <p:attrNameLst>
                                          <p:attrName>style.visibility</p:attrName>
                                        </p:attrNameLst>
                                      </p:cBhvr>
                                      <p:to>
                                        <p:strVal val="visible"/>
                                      </p:to>
                                    </p:set>
                                    <p:animEffect transition="in" filter="wipe(left)">
                                      <p:cBhvr>
                                        <p:cTn id="32" dur="500"/>
                                        <p:tgtEl>
                                          <p:spTgt spid="3922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2205"/>
                                        </p:tgtEl>
                                        <p:attrNameLst>
                                          <p:attrName>style.visibility</p:attrName>
                                        </p:attrNameLst>
                                      </p:cBhvr>
                                      <p:to>
                                        <p:strVal val="visible"/>
                                      </p:to>
                                    </p:set>
                                    <p:animEffect transition="in" filter="wipe(left)">
                                      <p:cBhvr>
                                        <p:cTn id="37" dur="500"/>
                                        <p:tgtEl>
                                          <p:spTgt spid="392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2206"/>
                                        </p:tgtEl>
                                        <p:attrNameLst>
                                          <p:attrName>style.visibility</p:attrName>
                                        </p:attrNameLst>
                                      </p:cBhvr>
                                      <p:to>
                                        <p:strVal val="visible"/>
                                      </p:to>
                                    </p:set>
                                    <p:animEffect transition="in" filter="wipe(left)">
                                      <p:cBhvr>
                                        <p:cTn id="42" dur="500"/>
                                        <p:tgtEl>
                                          <p:spTgt spid="39220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2207"/>
                                        </p:tgtEl>
                                        <p:attrNameLst>
                                          <p:attrName>style.visibility</p:attrName>
                                        </p:attrNameLst>
                                      </p:cBhvr>
                                      <p:to>
                                        <p:strVal val="visible"/>
                                      </p:to>
                                    </p:set>
                                    <p:animEffect transition="in" filter="wipe(left)">
                                      <p:cBhvr>
                                        <p:cTn id="47" dur="500"/>
                                        <p:tgtEl>
                                          <p:spTgt spid="39220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2208"/>
                                        </p:tgtEl>
                                        <p:attrNameLst>
                                          <p:attrName>style.visibility</p:attrName>
                                        </p:attrNameLst>
                                      </p:cBhvr>
                                      <p:to>
                                        <p:strVal val="visible"/>
                                      </p:to>
                                    </p:set>
                                    <p:animEffect transition="in" filter="wipe(left)">
                                      <p:cBhvr>
                                        <p:cTn id="52" dur="500"/>
                                        <p:tgtEl>
                                          <p:spTgt spid="39220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2209"/>
                                        </p:tgtEl>
                                        <p:attrNameLst>
                                          <p:attrName>style.visibility</p:attrName>
                                        </p:attrNameLst>
                                      </p:cBhvr>
                                      <p:to>
                                        <p:strVal val="visible"/>
                                      </p:to>
                                    </p:set>
                                    <p:animEffect transition="in" filter="wipe(left)">
                                      <p:cBhvr>
                                        <p:cTn id="57" dur="500"/>
                                        <p:tgtEl>
                                          <p:spTgt spid="39220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2210"/>
                                        </p:tgtEl>
                                        <p:attrNameLst>
                                          <p:attrName>style.visibility</p:attrName>
                                        </p:attrNameLst>
                                      </p:cBhvr>
                                      <p:to>
                                        <p:strVal val="visible"/>
                                      </p:to>
                                    </p:set>
                                    <p:animEffect transition="in" filter="wipe(left)">
                                      <p:cBhvr>
                                        <p:cTn id="62" dur="500"/>
                                        <p:tgtEl>
                                          <p:spTgt spid="3922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2200">
                                            <p:txEl>
                                              <p:pRg st="0" end="0"/>
                                            </p:txEl>
                                          </p:spTgt>
                                        </p:tgtEl>
                                        <p:attrNameLst>
                                          <p:attrName>style.visibility</p:attrName>
                                        </p:attrNameLst>
                                      </p:cBhvr>
                                      <p:to>
                                        <p:strVal val="visible"/>
                                      </p:to>
                                    </p:set>
                                    <p:animEffect transition="in" filter="wipe(left)">
                                      <p:cBhvr>
                                        <p:cTn id="67" dur="500"/>
                                        <p:tgtEl>
                                          <p:spTgt spid="39220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92199"/>
                                        </p:tgtEl>
                                        <p:attrNameLst>
                                          <p:attrName>style.visibility</p:attrName>
                                        </p:attrNameLst>
                                      </p:cBhvr>
                                      <p:to>
                                        <p:strVal val="visible"/>
                                      </p:to>
                                    </p:set>
                                    <p:animEffect transition="in" filter="wipe(left)">
                                      <p:cBhvr>
                                        <p:cTn id="72" dur="500"/>
                                        <p:tgtEl>
                                          <p:spTgt spid="39219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2211"/>
                                        </p:tgtEl>
                                        <p:attrNameLst>
                                          <p:attrName>style.visibility</p:attrName>
                                        </p:attrNameLst>
                                      </p:cBhvr>
                                      <p:to>
                                        <p:strVal val="visible"/>
                                      </p:to>
                                    </p:set>
                                    <p:animEffect transition="in" filter="wipe(left)">
                                      <p:cBhvr>
                                        <p:cTn id="77" dur="500"/>
                                        <p:tgtEl>
                                          <p:spTgt spid="3922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2212"/>
                                        </p:tgtEl>
                                        <p:attrNameLst>
                                          <p:attrName>style.visibility</p:attrName>
                                        </p:attrNameLst>
                                      </p:cBhvr>
                                      <p:to>
                                        <p:strVal val="visible"/>
                                      </p:to>
                                    </p:set>
                                    <p:animEffect transition="in" filter="wipe(left)">
                                      <p:cBhvr>
                                        <p:cTn id="82" dur="500"/>
                                        <p:tgtEl>
                                          <p:spTgt spid="3922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2213"/>
                                        </p:tgtEl>
                                        <p:attrNameLst>
                                          <p:attrName>style.visibility</p:attrName>
                                        </p:attrNameLst>
                                      </p:cBhvr>
                                      <p:to>
                                        <p:strVal val="visible"/>
                                      </p:to>
                                    </p:set>
                                    <p:animEffect transition="in" filter="wipe(left)">
                                      <p:cBhvr>
                                        <p:cTn id="87" dur="500"/>
                                        <p:tgtEl>
                                          <p:spTgt spid="3922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92214"/>
                                        </p:tgtEl>
                                        <p:attrNameLst>
                                          <p:attrName>style.visibility</p:attrName>
                                        </p:attrNameLst>
                                      </p:cBhvr>
                                      <p:to>
                                        <p:strVal val="visible"/>
                                      </p:to>
                                    </p:set>
                                    <p:animEffect transition="in" filter="wipe(left)">
                                      <p:cBhvr>
                                        <p:cTn id="92" dur="500"/>
                                        <p:tgtEl>
                                          <p:spTgt spid="39221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92215"/>
                                        </p:tgtEl>
                                        <p:attrNameLst>
                                          <p:attrName>style.visibility</p:attrName>
                                        </p:attrNameLst>
                                      </p:cBhvr>
                                      <p:to>
                                        <p:strVal val="visible"/>
                                      </p:to>
                                    </p:set>
                                    <p:animEffect transition="in" filter="wipe(left)">
                                      <p:cBhvr>
                                        <p:cTn id="97" dur="500"/>
                                        <p:tgtEl>
                                          <p:spTgt spid="39221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92216"/>
                                        </p:tgtEl>
                                        <p:attrNameLst>
                                          <p:attrName>style.visibility</p:attrName>
                                        </p:attrNameLst>
                                      </p:cBhvr>
                                      <p:to>
                                        <p:strVal val="visible"/>
                                      </p:to>
                                    </p:set>
                                    <p:animEffect transition="in" filter="wipe(left)">
                                      <p:cBhvr>
                                        <p:cTn id="102" dur="500"/>
                                        <p:tgtEl>
                                          <p:spTgt spid="39221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392217"/>
                                        </p:tgtEl>
                                        <p:attrNameLst>
                                          <p:attrName>style.visibility</p:attrName>
                                        </p:attrNameLst>
                                      </p:cBhvr>
                                      <p:to>
                                        <p:strVal val="visible"/>
                                      </p:to>
                                    </p:set>
                                    <p:animEffect transition="in" filter="wipe(left)">
                                      <p:cBhvr>
                                        <p:cTn id="107" dur="500"/>
                                        <p:tgtEl>
                                          <p:spTgt spid="392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0"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June 30, 2011</a:t>
            </a:r>
            <a:endParaRPr lang="en-US"/>
          </a:p>
        </p:txBody>
      </p:sp>
      <p:sp>
        <p:nvSpPr>
          <p:cNvPr id="19" name="Footer Placeholder 4"/>
          <p:cNvSpPr>
            <a:spLocks noGrp="1"/>
          </p:cNvSpPr>
          <p:nvPr>
            <p:ph type="ftr" sz="quarter" idx="11"/>
          </p:nvPr>
        </p:nvSpPr>
        <p:spPr/>
        <p:txBody>
          <a:bodyPr/>
          <a:lstStyle/>
          <a:p>
            <a:r>
              <a:rPr lang="en-US" smtClean="0"/>
              <a:t>PHYS 1443-001, Summer 2011 Dr. Jaehoon Yu</a:t>
            </a:r>
            <a:endParaRPr lang="en-US"/>
          </a:p>
        </p:txBody>
      </p:sp>
      <p:sp>
        <p:nvSpPr>
          <p:cNvPr id="20" name="Slide Number Placeholder 5"/>
          <p:cNvSpPr>
            <a:spLocks noGrp="1"/>
          </p:cNvSpPr>
          <p:nvPr>
            <p:ph type="sldNum" sz="quarter" idx="12"/>
          </p:nvPr>
        </p:nvSpPr>
        <p:spPr/>
        <p:txBody>
          <a:bodyPr/>
          <a:lstStyle/>
          <a:p>
            <a:fld id="{DE239D08-816D-C445-9873-45D18FD14FAA}" type="slidenum">
              <a:rPr lang="en-US"/>
              <a:pPr/>
              <a:t>18</a:t>
            </a:fld>
            <a:endParaRPr lang="en-US"/>
          </a:p>
        </p:txBody>
      </p:sp>
      <p:sp>
        <p:nvSpPr>
          <p:cNvPr id="416770"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1"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2" name="Rectangle 4"/>
          <p:cNvSpPr>
            <a:spLocks noGrp="1" noChangeArrowheads="1"/>
          </p:cNvSpPr>
          <p:nvPr>
            <p:ph type="title"/>
          </p:nvPr>
        </p:nvSpPr>
        <p:spPr>
          <a:xfrm>
            <a:off x="685800" y="152400"/>
            <a:ext cx="8153400" cy="609600"/>
          </a:xfrm>
        </p:spPr>
        <p:txBody>
          <a:bodyPr/>
          <a:lstStyle/>
          <a:p>
            <a:r>
              <a:rPr lang="en-US"/>
              <a:t>Moment of Inertia </a:t>
            </a:r>
          </a:p>
        </p:txBody>
      </p:sp>
      <p:sp>
        <p:nvSpPr>
          <p:cNvPr id="416773" name="Text Box 5"/>
          <p:cNvSpPr txBox="1">
            <a:spLocks noChangeArrowheads="1"/>
          </p:cNvSpPr>
          <p:nvPr/>
        </p:nvSpPr>
        <p:spPr bwMode="auto">
          <a:xfrm>
            <a:off x="457200" y="990600"/>
            <a:ext cx="2514600" cy="519113"/>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Rotational Inertia:</a:t>
            </a:r>
          </a:p>
        </p:txBody>
      </p:sp>
      <p:sp>
        <p:nvSpPr>
          <p:cNvPr id="416774" name="Text Box 6"/>
          <p:cNvSpPr txBox="1">
            <a:spLocks noChangeArrowheads="1"/>
          </p:cNvSpPr>
          <p:nvPr/>
        </p:nvSpPr>
        <p:spPr bwMode="auto">
          <a:xfrm>
            <a:off x="533400" y="3625850"/>
            <a:ext cx="4267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What are the dimension and unit of Moment of Inertia?</a:t>
            </a:r>
          </a:p>
        </p:txBody>
      </p:sp>
      <p:graphicFrame>
        <p:nvGraphicFramePr>
          <p:cNvPr id="416775" name="Object 7"/>
          <p:cNvGraphicFramePr>
            <a:graphicFrameLocks noChangeAspect="1"/>
          </p:cNvGraphicFramePr>
          <p:nvPr/>
        </p:nvGraphicFramePr>
        <p:xfrm>
          <a:off x="2590800" y="2532063"/>
          <a:ext cx="549275" cy="431800"/>
        </p:xfrm>
        <a:graphic>
          <a:graphicData uri="http://schemas.openxmlformats.org/presentationml/2006/ole">
            <p:oleObj spid="_x0000_s573442" name="Equation" r:id="rId3" imgW="241300" imgH="152400" progId="Equation.DSMT4">
              <p:embed/>
            </p:oleObj>
          </a:graphicData>
        </a:graphic>
      </p:graphicFrame>
      <p:graphicFrame>
        <p:nvGraphicFramePr>
          <p:cNvPr id="416776" name="Object 8"/>
          <p:cNvGraphicFramePr>
            <a:graphicFrameLocks noChangeAspect="1"/>
          </p:cNvGraphicFramePr>
          <p:nvPr/>
        </p:nvGraphicFramePr>
        <p:xfrm>
          <a:off x="6934200" y="3713163"/>
          <a:ext cx="1219200" cy="782637"/>
        </p:xfrm>
        <a:graphic>
          <a:graphicData uri="http://schemas.openxmlformats.org/presentationml/2006/ole">
            <p:oleObj spid="_x0000_s573443" name="Equation" r:id="rId4" imgW="444500" imgH="228600" progId="Equation.DSMT4">
              <p:embed/>
            </p:oleObj>
          </a:graphicData>
        </a:graphic>
      </p:graphicFrame>
      <p:graphicFrame>
        <p:nvGraphicFramePr>
          <p:cNvPr id="416777" name="Object 9"/>
          <p:cNvGraphicFramePr>
            <a:graphicFrameLocks noChangeAspect="1"/>
          </p:cNvGraphicFramePr>
          <p:nvPr/>
        </p:nvGraphicFramePr>
        <p:xfrm>
          <a:off x="4991100" y="3727450"/>
          <a:ext cx="1828800" cy="908050"/>
        </p:xfrm>
        <a:graphic>
          <a:graphicData uri="http://schemas.openxmlformats.org/presentationml/2006/ole">
            <p:oleObj spid="_x0000_s573444" name="Equation" r:id="rId5" imgW="457200" imgH="266700" progId="Equation.DSMT4">
              <p:embed/>
            </p:oleObj>
          </a:graphicData>
        </a:graphic>
      </p:graphicFrame>
      <p:sp>
        <p:nvSpPr>
          <p:cNvPr id="416778" name="Text Box 10"/>
          <p:cNvSpPr txBox="1">
            <a:spLocks noChangeArrowheads="1"/>
          </p:cNvSpPr>
          <p:nvPr/>
        </p:nvSpPr>
        <p:spPr bwMode="auto">
          <a:xfrm>
            <a:off x="3276600" y="914400"/>
            <a:ext cx="5105400" cy="1373188"/>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800">
                <a:solidFill>
                  <a:srgbClr val="FF0000"/>
                </a:solidFill>
                <a:latin typeface="Arial Narrow" charset="0"/>
              </a:rPr>
              <a:t>Measure of resistance of an object to changes in its rotational motion.  Equivalent to mass in linear motion.</a:t>
            </a:r>
          </a:p>
        </p:txBody>
      </p:sp>
      <p:sp>
        <p:nvSpPr>
          <p:cNvPr id="416779" name="Text Box 11"/>
          <p:cNvSpPr txBox="1">
            <a:spLocks noChangeArrowheads="1"/>
          </p:cNvSpPr>
          <p:nvPr/>
        </p:nvSpPr>
        <p:spPr bwMode="auto">
          <a:xfrm>
            <a:off x="609600" y="4648200"/>
            <a:ext cx="75438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Determining Moment of Inertia is extremely important for computing equilibrium of a rigid body, such as a building.</a:t>
            </a:r>
          </a:p>
        </p:txBody>
      </p:sp>
      <p:graphicFrame>
        <p:nvGraphicFramePr>
          <p:cNvPr id="416780" name="Object 12"/>
          <p:cNvGraphicFramePr>
            <a:graphicFrameLocks noChangeAspect="1"/>
          </p:cNvGraphicFramePr>
          <p:nvPr/>
        </p:nvGraphicFramePr>
        <p:xfrm>
          <a:off x="6629400" y="2590800"/>
          <a:ext cx="655638" cy="447675"/>
        </p:xfrm>
        <a:graphic>
          <a:graphicData uri="http://schemas.openxmlformats.org/presentationml/2006/ole">
            <p:oleObj spid="_x0000_s573445" name="Equation" r:id="rId6" imgW="241200" imgH="164880" progId="Equation.DSMT4">
              <p:embed/>
            </p:oleObj>
          </a:graphicData>
        </a:graphic>
      </p:graphicFrame>
      <p:sp>
        <p:nvSpPr>
          <p:cNvPr id="416781" name="Text Box 13"/>
          <p:cNvSpPr txBox="1">
            <a:spLocks noChangeArrowheads="1"/>
          </p:cNvSpPr>
          <p:nvPr/>
        </p:nvSpPr>
        <p:spPr bwMode="auto">
          <a:xfrm>
            <a:off x="533400" y="2438400"/>
            <a:ext cx="17526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group of particles</a:t>
            </a:r>
          </a:p>
        </p:txBody>
      </p:sp>
      <p:sp>
        <p:nvSpPr>
          <p:cNvPr id="416782" name="Text Box 14"/>
          <p:cNvSpPr txBox="1">
            <a:spLocks noChangeArrowheads="1"/>
          </p:cNvSpPr>
          <p:nvPr/>
        </p:nvSpPr>
        <p:spPr bwMode="auto">
          <a:xfrm>
            <a:off x="4572000" y="2438400"/>
            <a:ext cx="1600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rigid body</a:t>
            </a:r>
          </a:p>
        </p:txBody>
      </p:sp>
      <p:graphicFrame>
        <p:nvGraphicFramePr>
          <p:cNvPr id="416783" name="Object 15"/>
          <p:cNvGraphicFramePr>
            <a:graphicFrameLocks noChangeAspect="1"/>
          </p:cNvGraphicFramePr>
          <p:nvPr/>
        </p:nvGraphicFramePr>
        <p:xfrm>
          <a:off x="3124200" y="2420938"/>
          <a:ext cx="1127125" cy="1011237"/>
        </p:xfrm>
        <a:graphic>
          <a:graphicData uri="http://schemas.openxmlformats.org/presentationml/2006/ole">
            <p:oleObj spid="_x0000_s573446" name="Equation" r:id="rId7" imgW="495300" imgH="355600" progId="Equation.DSMT4">
              <p:embed/>
            </p:oleObj>
          </a:graphicData>
        </a:graphic>
      </p:graphicFrame>
      <p:graphicFrame>
        <p:nvGraphicFramePr>
          <p:cNvPr id="416784" name="Object 16"/>
          <p:cNvGraphicFramePr>
            <a:graphicFrameLocks noChangeAspect="1"/>
          </p:cNvGraphicFramePr>
          <p:nvPr/>
        </p:nvGraphicFramePr>
        <p:xfrm>
          <a:off x="7173913" y="2514600"/>
          <a:ext cx="1208087" cy="757238"/>
        </p:xfrm>
        <a:graphic>
          <a:graphicData uri="http://schemas.openxmlformats.org/presentationml/2006/ole">
            <p:oleObj spid="_x0000_s573447" name="Equation" r:id="rId8" imgW="444240" imgH="279360" progId="Equation.DSMT4">
              <p:embed/>
            </p:oleObj>
          </a:graphicData>
        </a:graphic>
      </p:graphicFrame>
      <p:sp>
        <p:nvSpPr>
          <p:cNvPr id="416785" name="Text Box 17"/>
          <p:cNvSpPr txBox="1">
            <a:spLocks noChangeArrowheads="1"/>
          </p:cNvSpPr>
          <p:nvPr/>
        </p:nvSpPr>
        <p:spPr bwMode="auto">
          <a:xfrm>
            <a:off x="685800" y="5562600"/>
            <a:ext cx="4876800" cy="547688"/>
          </a:xfrm>
          <a:prstGeom prst="rect">
            <a:avLst/>
          </a:prstGeom>
          <a:solidFill>
            <a:srgbClr val="FFFFCC"/>
          </a:solidFill>
          <a:ln w="28575">
            <a:solidFill>
              <a:srgbClr val="A50021"/>
            </a:solidFill>
            <a:miter lim="800000"/>
            <a:headEnd/>
            <a:tailEnd/>
          </a:ln>
          <a:effectLst/>
        </p:spPr>
        <p:txBody>
          <a:bodyPr>
            <a:prstTxWarp prst="textNoShape">
              <a:avLst/>
            </a:prstTxWarp>
            <a:spAutoFit/>
          </a:bodyPr>
          <a:lstStyle/>
          <a:p>
            <a:pPr>
              <a:spcBef>
                <a:spcPct val="20000"/>
              </a:spcBef>
            </a:pPr>
            <a:r>
              <a:rPr lang="en-US" sz="2800">
                <a:solidFill>
                  <a:srgbClr val="A50021"/>
                </a:solidFill>
                <a:latin typeface="Arial Narrow" charset="0"/>
              </a:rPr>
              <a:t>Dependent on the axis of rotation!!!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6773"/>
                                        </p:tgtEl>
                                        <p:attrNameLst>
                                          <p:attrName>style.visibility</p:attrName>
                                        </p:attrNameLst>
                                      </p:cBhvr>
                                      <p:to>
                                        <p:strVal val="visible"/>
                                      </p:to>
                                    </p:set>
                                    <p:animEffect transition="in" filter="wipe(left)">
                                      <p:cBhvr>
                                        <p:cTn id="7" dur="500"/>
                                        <p:tgtEl>
                                          <p:spTgt spid="4167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6778"/>
                                        </p:tgtEl>
                                        <p:attrNameLst>
                                          <p:attrName>style.visibility</p:attrName>
                                        </p:attrNameLst>
                                      </p:cBhvr>
                                      <p:to>
                                        <p:strVal val="visible"/>
                                      </p:to>
                                    </p:set>
                                    <p:animEffect transition="in" filter="wipe(left)">
                                      <p:cBhvr>
                                        <p:cTn id="12" dur="500"/>
                                        <p:tgtEl>
                                          <p:spTgt spid="416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6781">
                                            <p:txEl>
                                              <p:pRg st="0" end="0"/>
                                            </p:txEl>
                                          </p:spTgt>
                                        </p:tgtEl>
                                        <p:attrNameLst>
                                          <p:attrName>style.visibility</p:attrName>
                                        </p:attrNameLst>
                                      </p:cBhvr>
                                      <p:to>
                                        <p:strVal val="visible"/>
                                      </p:to>
                                    </p:set>
                                    <p:animEffect transition="in" filter="wipe(left)">
                                      <p:cBhvr>
                                        <p:cTn id="17" dur="500"/>
                                        <p:tgtEl>
                                          <p:spTgt spid="41678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16775"/>
                                        </p:tgtEl>
                                        <p:attrNameLst>
                                          <p:attrName>style.visibility</p:attrName>
                                        </p:attrNameLst>
                                      </p:cBhvr>
                                      <p:to>
                                        <p:strVal val="visible"/>
                                      </p:to>
                                    </p:set>
                                    <p:animEffect transition="in" filter="wipe(left)">
                                      <p:cBhvr>
                                        <p:cTn id="22" dur="500"/>
                                        <p:tgtEl>
                                          <p:spTgt spid="4167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16783"/>
                                        </p:tgtEl>
                                        <p:attrNameLst>
                                          <p:attrName>style.visibility</p:attrName>
                                        </p:attrNameLst>
                                      </p:cBhvr>
                                      <p:to>
                                        <p:strVal val="visible"/>
                                      </p:to>
                                    </p:set>
                                    <p:animEffect transition="in" filter="wipe(left)">
                                      <p:cBhvr>
                                        <p:cTn id="27" dur="500"/>
                                        <p:tgtEl>
                                          <p:spTgt spid="416783"/>
                                        </p:tgtEl>
                                      </p:cBhvr>
                                    </p:animEffect>
                                  </p:childTnLst>
                                </p:cTn>
                              </p:par>
                            </p:childTnLst>
                          </p:cTn>
                        </p:par>
                        <p:par>
                          <p:cTn id="28" fill="hold">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416771"/>
                                        </p:tgtEl>
                                        <p:attrNameLst>
                                          <p:attrName>style.visibility</p:attrName>
                                        </p:attrNameLst>
                                      </p:cBhvr>
                                      <p:to>
                                        <p:strVal val="visible"/>
                                      </p:to>
                                    </p:set>
                                    <p:anim calcmode="lin" valueType="num">
                                      <p:cBhvr>
                                        <p:cTn id="31" dur="500" fill="hold"/>
                                        <p:tgtEl>
                                          <p:spTgt spid="416771"/>
                                        </p:tgtEl>
                                        <p:attrNameLst>
                                          <p:attrName>ppt_w</p:attrName>
                                        </p:attrNameLst>
                                      </p:cBhvr>
                                      <p:tavLst>
                                        <p:tav tm="0">
                                          <p:val>
                                            <p:fltVal val="0"/>
                                          </p:val>
                                        </p:tav>
                                        <p:tav tm="100000">
                                          <p:val>
                                            <p:strVal val="#ppt_w"/>
                                          </p:val>
                                        </p:tav>
                                      </p:tavLst>
                                    </p:anim>
                                    <p:anim calcmode="lin" valueType="num">
                                      <p:cBhvr>
                                        <p:cTn id="32" dur="500" fill="hold"/>
                                        <p:tgtEl>
                                          <p:spTgt spid="416771"/>
                                        </p:tgtEl>
                                        <p:attrNameLst>
                                          <p:attrName>ppt_h</p:attrName>
                                        </p:attrNameLst>
                                      </p:cBhvr>
                                      <p:tavLst>
                                        <p:tav tm="0">
                                          <p:val>
                                            <p:fltVal val="0"/>
                                          </p:val>
                                        </p:tav>
                                        <p:tav tm="100000">
                                          <p:val>
                                            <p:strVal val="#ppt_h"/>
                                          </p:val>
                                        </p:tav>
                                      </p:tavLst>
                                    </p:anim>
                                    <p:animEffect transition="in" filter="fade">
                                      <p:cBhvr>
                                        <p:cTn id="33" dur="500"/>
                                        <p:tgtEl>
                                          <p:spTgt spid="41677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416782">
                                            <p:txEl>
                                              <p:pRg st="0" end="0"/>
                                            </p:txEl>
                                          </p:spTgt>
                                        </p:tgtEl>
                                        <p:attrNameLst>
                                          <p:attrName>style.visibility</p:attrName>
                                        </p:attrNameLst>
                                      </p:cBhvr>
                                      <p:to>
                                        <p:strVal val="visible"/>
                                      </p:to>
                                    </p:set>
                                    <p:animEffect transition="in" filter="wipe(left)">
                                      <p:cBhvr>
                                        <p:cTn id="38" dur="500"/>
                                        <p:tgtEl>
                                          <p:spTgt spid="41678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16780"/>
                                        </p:tgtEl>
                                        <p:attrNameLst>
                                          <p:attrName>style.visibility</p:attrName>
                                        </p:attrNameLst>
                                      </p:cBhvr>
                                      <p:to>
                                        <p:strVal val="visible"/>
                                      </p:to>
                                    </p:set>
                                    <p:animEffect transition="in" filter="wipe(left)">
                                      <p:cBhvr>
                                        <p:cTn id="43" dur="500"/>
                                        <p:tgtEl>
                                          <p:spTgt spid="41678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16784"/>
                                        </p:tgtEl>
                                        <p:attrNameLst>
                                          <p:attrName>style.visibility</p:attrName>
                                        </p:attrNameLst>
                                      </p:cBhvr>
                                      <p:to>
                                        <p:strVal val="visible"/>
                                      </p:to>
                                    </p:set>
                                    <p:animEffect transition="in" filter="wipe(left)">
                                      <p:cBhvr>
                                        <p:cTn id="48" dur="500"/>
                                        <p:tgtEl>
                                          <p:spTgt spid="416784"/>
                                        </p:tgtEl>
                                      </p:cBhvr>
                                    </p:animEffect>
                                  </p:childTnLst>
                                </p:cTn>
                              </p:par>
                            </p:childTnLst>
                          </p:cTn>
                        </p:par>
                        <p:par>
                          <p:cTn id="49" fill="hold">
                            <p:stCondLst>
                              <p:cond delay="500"/>
                            </p:stCondLst>
                            <p:childTnLst>
                              <p:par>
                                <p:cTn id="50" presetID="53" presetClass="entr" presetSubtype="0" fill="hold" grpId="0" nodeType="afterEffect">
                                  <p:stCondLst>
                                    <p:cond delay="0"/>
                                  </p:stCondLst>
                                  <p:iterate type="wd">
                                    <p:tmPct val="10000"/>
                                  </p:iterate>
                                  <p:childTnLst>
                                    <p:set>
                                      <p:cBhvr>
                                        <p:cTn id="51" dur="1" fill="hold">
                                          <p:stCondLst>
                                            <p:cond delay="0"/>
                                          </p:stCondLst>
                                        </p:cTn>
                                        <p:tgtEl>
                                          <p:spTgt spid="416770"/>
                                        </p:tgtEl>
                                        <p:attrNameLst>
                                          <p:attrName>style.visibility</p:attrName>
                                        </p:attrNameLst>
                                      </p:cBhvr>
                                      <p:to>
                                        <p:strVal val="visible"/>
                                      </p:to>
                                    </p:set>
                                    <p:anim calcmode="lin" valueType="num">
                                      <p:cBhvr>
                                        <p:cTn id="52" dur="500" fill="hold"/>
                                        <p:tgtEl>
                                          <p:spTgt spid="416770"/>
                                        </p:tgtEl>
                                        <p:attrNameLst>
                                          <p:attrName>ppt_w</p:attrName>
                                        </p:attrNameLst>
                                      </p:cBhvr>
                                      <p:tavLst>
                                        <p:tav tm="0">
                                          <p:val>
                                            <p:fltVal val="0"/>
                                          </p:val>
                                        </p:tav>
                                        <p:tav tm="100000">
                                          <p:val>
                                            <p:strVal val="#ppt_w"/>
                                          </p:val>
                                        </p:tav>
                                      </p:tavLst>
                                    </p:anim>
                                    <p:anim calcmode="lin" valueType="num">
                                      <p:cBhvr>
                                        <p:cTn id="53" dur="500" fill="hold"/>
                                        <p:tgtEl>
                                          <p:spTgt spid="416770"/>
                                        </p:tgtEl>
                                        <p:attrNameLst>
                                          <p:attrName>ppt_h</p:attrName>
                                        </p:attrNameLst>
                                      </p:cBhvr>
                                      <p:tavLst>
                                        <p:tav tm="0">
                                          <p:val>
                                            <p:fltVal val="0"/>
                                          </p:val>
                                        </p:tav>
                                        <p:tav tm="100000">
                                          <p:val>
                                            <p:strVal val="#ppt_h"/>
                                          </p:val>
                                        </p:tav>
                                      </p:tavLst>
                                    </p:anim>
                                    <p:animEffect transition="in" filter="fade">
                                      <p:cBhvr>
                                        <p:cTn id="54" dur="500"/>
                                        <p:tgtEl>
                                          <p:spTgt spid="4167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16774">
                                            <p:txEl>
                                              <p:pRg st="0" end="0"/>
                                            </p:txEl>
                                          </p:spTgt>
                                        </p:tgtEl>
                                        <p:attrNameLst>
                                          <p:attrName>style.visibility</p:attrName>
                                        </p:attrNameLst>
                                      </p:cBhvr>
                                      <p:to>
                                        <p:strVal val="visible"/>
                                      </p:to>
                                    </p:set>
                                    <p:animEffect transition="in" filter="wipe(left)">
                                      <p:cBhvr>
                                        <p:cTn id="59" dur="500"/>
                                        <p:tgtEl>
                                          <p:spTgt spid="41677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16777"/>
                                        </p:tgtEl>
                                        <p:attrNameLst>
                                          <p:attrName>style.visibility</p:attrName>
                                        </p:attrNameLst>
                                      </p:cBhvr>
                                      <p:to>
                                        <p:strVal val="visible"/>
                                      </p:to>
                                    </p:set>
                                    <p:animEffect transition="in" filter="wipe(left)">
                                      <p:cBhvr>
                                        <p:cTn id="64" dur="500"/>
                                        <p:tgtEl>
                                          <p:spTgt spid="4167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16776"/>
                                        </p:tgtEl>
                                        <p:attrNameLst>
                                          <p:attrName>style.visibility</p:attrName>
                                        </p:attrNameLst>
                                      </p:cBhvr>
                                      <p:to>
                                        <p:strVal val="visible"/>
                                      </p:to>
                                    </p:set>
                                    <p:animEffect transition="in" filter="wipe(left)">
                                      <p:cBhvr>
                                        <p:cTn id="69" dur="500"/>
                                        <p:tgtEl>
                                          <p:spTgt spid="4167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16779">
                                            <p:txEl>
                                              <p:pRg st="0" end="0"/>
                                            </p:txEl>
                                          </p:spTgt>
                                        </p:tgtEl>
                                        <p:attrNameLst>
                                          <p:attrName>style.visibility</p:attrName>
                                        </p:attrNameLst>
                                      </p:cBhvr>
                                      <p:to>
                                        <p:strVal val="visible"/>
                                      </p:to>
                                    </p:set>
                                    <p:animEffect transition="in" filter="wipe(left)">
                                      <p:cBhvr>
                                        <p:cTn id="74" dur="500"/>
                                        <p:tgtEl>
                                          <p:spTgt spid="41677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16785">
                                            <p:txEl>
                                              <p:pRg st="0" end="0"/>
                                            </p:txEl>
                                          </p:spTgt>
                                        </p:tgtEl>
                                        <p:attrNameLst>
                                          <p:attrName>style.visibility</p:attrName>
                                        </p:attrNameLst>
                                      </p:cBhvr>
                                      <p:to>
                                        <p:strVal val="visible"/>
                                      </p:to>
                                    </p:set>
                                    <p:animEffect transition="in" filter="wipe(left)">
                                      <p:cBhvr>
                                        <p:cTn id="79" dur="500"/>
                                        <p:tgtEl>
                                          <p:spTgt spid="416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animBg="1"/>
      <p:bldP spid="416771" grpId="0" animBg="1"/>
      <p:bldP spid="416773" grpId="0" animBg="1" autoUpdateAnimBg="0"/>
      <p:bldP spid="416774" grpId="0" build="p" autoUpdateAnimBg="0"/>
      <p:bldP spid="416778" grpId="0" animBg="1" autoUpdateAnimBg="0"/>
      <p:bldP spid="416779" grpId="0" build="p" autoUpdateAnimBg="0"/>
      <p:bldP spid="416781" grpId="0" build="p" autoUpdateAnimBg="0"/>
      <p:bldP spid="416782" grpId="0" build="p" autoUpdateAnimBg="0"/>
      <p:bldP spid="416785" grpId="0" build="p"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smtClean="0"/>
              <a:t>Thursday, June 30, 2011</a:t>
            </a:r>
            <a:endParaRPr lang="en-US"/>
          </a:p>
        </p:txBody>
      </p:sp>
      <p:sp>
        <p:nvSpPr>
          <p:cNvPr id="51" name="Footer Placeholder 4"/>
          <p:cNvSpPr>
            <a:spLocks noGrp="1"/>
          </p:cNvSpPr>
          <p:nvPr>
            <p:ph type="ftr" sz="quarter" idx="11"/>
          </p:nvPr>
        </p:nvSpPr>
        <p:spPr/>
        <p:txBody>
          <a:bodyPr/>
          <a:lstStyle/>
          <a:p>
            <a:r>
              <a:rPr lang="en-US" smtClean="0"/>
              <a:t>PHYS 1443-001, Summer 2011 Dr. Jaehoon Yu</a:t>
            </a:r>
            <a:endParaRPr lang="en-US"/>
          </a:p>
        </p:txBody>
      </p:sp>
      <p:sp>
        <p:nvSpPr>
          <p:cNvPr id="52" name="Slide Number Placeholder 5"/>
          <p:cNvSpPr>
            <a:spLocks noGrp="1"/>
          </p:cNvSpPr>
          <p:nvPr>
            <p:ph type="sldNum" sz="quarter" idx="12"/>
          </p:nvPr>
        </p:nvSpPr>
        <p:spPr/>
        <p:txBody>
          <a:bodyPr/>
          <a:lstStyle/>
          <a:p>
            <a:fld id="{DE8A0182-9D1F-9944-BAF8-DC6621868E11}" type="slidenum">
              <a:rPr lang="en-US"/>
              <a:pPr/>
              <a:t>19</a:t>
            </a:fld>
            <a:endParaRPr lang="en-US"/>
          </a:p>
        </p:txBody>
      </p:sp>
      <p:sp>
        <p:nvSpPr>
          <p:cNvPr id="394242" name="Rectangle 2"/>
          <p:cNvSpPr>
            <a:spLocks noGrp="1" noChangeArrowheads="1"/>
          </p:cNvSpPr>
          <p:nvPr>
            <p:ph type="title"/>
          </p:nvPr>
        </p:nvSpPr>
        <p:spPr>
          <a:xfrm>
            <a:off x="685800" y="152400"/>
            <a:ext cx="7772400" cy="609600"/>
          </a:xfrm>
        </p:spPr>
        <p:txBody>
          <a:bodyPr/>
          <a:lstStyle/>
          <a:p>
            <a:r>
              <a:rPr lang="en-US" sz="4000"/>
              <a:t>Example for Moment of Inertia</a:t>
            </a:r>
            <a:endParaRPr lang="en-US"/>
          </a:p>
        </p:txBody>
      </p:sp>
      <p:sp>
        <p:nvSpPr>
          <p:cNvPr id="394243"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a:t>
            </a:r>
            <a:r>
              <a:rPr lang="en-US" sz="2000" dirty="0" err="1">
                <a:solidFill>
                  <a:srgbClr val="800000"/>
                </a:solidFill>
                <a:latin typeface="Arial Narrow" charset="0"/>
              </a:rPr>
              <a:t>massless</a:t>
            </a:r>
            <a:r>
              <a:rPr lang="en-US" sz="2000" dirty="0">
                <a:solidFill>
                  <a:srgbClr val="800000"/>
                </a:solidFill>
                <a:latin typeface="Arial Narrow" charset="0"/>
              </a:rPr>
              <a:t>, compute the moment of inertia and the rotational kinetic energy when the system rotates about the y-axis at angular speed</a:t>
            </a:r>
            <a:r>
              <a:rPr lang="en-US" sz="2000" dirty="0" smtClean="0">
                <a:solidFill>
                  <a:srgbClr val="800000"/>
                </a:solidFill>
                <a:latin typeface="Arial Narrow" charset="0"/>
              </a:rPr>
              <a:t> </a:t>
            </a:r>
            <a:r>
              <a:rPr lang="en-US" sz="2000" dirty="0" err="1" smtClean="0">
                <a:solidFill>
                  <a:srgbClr val="800000"/>
                </a:solidFill>
                <a:latin typeface="Arial Narrow"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394244" name="Object 4"/>
          <p:cNvGraphicFramePr>
            <a:graphicFrameLocks noChangeAspect="1"/>
          </p:cNvGraphicFramePr>
          <p:nvPr/>
        </p:nvGraphicFramePr>
        <p:xfrm>
          <a:off x="4114800" y="2844800"/>
          <a:ext cx="196850" cy="330200"/>
        </p:xfrm>
        <a:graphic>
          <a:graphicData uri="http://schemas.openxmlformats.org/presentationml/2006/ole">
            <p:oleObj spid="_x0000_s574466" name="Equation" r:id="rId3" imgW="126720" imgH="164880" progId="Equation.3">
              <p:embed/>
            </p:oleObj>
          </a:graphicData>
        </a:graphic>
      </p:graphicFrame>
      <p:sp>
        <p:nvSpPr>
          <p:cNvPr id="394245" name="Text Box 5"/>
          <p:cNvSpPr txBox="1">
            <a:spLocks noChangeArrowheads="1"/>
          </p:cNvSpPr>
          <p:nvPr/>
        </p:nvSpPr>
        <p:spPr bwMode="auto">
          <a:xfrm>
            <a:off x="3962400" y="1905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394246" name="Object 6"/>
          <p:cNvGraphicFramePr>
            <a:graphicFrameLocks noChangeAspect="1"/>
          </p:cNvGraphicFramePr>
          <p:nvPr/>
        </p:nvGraphicFramePr>
        <p:xfrm>
          <a:off x="4495800" y="4268788"/>
          <a:ext cx="414338" cy="376237"/>
        </p:xfrm>
        <a:graphic>
          <a:graphicData uri="http://schemas.openxmlformats.org/presentationml/2006/ole">
            <p:oleObj spid="_x0000_s574467" name="Equation" r:id="rId4" imgW="228600" imgH="215640" progId="Equation.3">
              <p:embed/>
            </p:oleObj>
          </a:graphicData>
        </a:graphic>
      </p:graphicFrame>
      <p:sp>
        <p:nvSpPr>
          <p:cNvPr id="394247" name="Text Box 7"/>
          <p:cNvSpPr txBox="1">
            <a:spLocks noChangeArrowheads="1"/>
          </p:cNvSpPr>
          <p:nvPr/>
        </p:nvSpPr>
        <p:spPr bwMode="auto">
          <a:xfrm>
            <a:off x="457200" y="4267200"/>
            <a:ext cx="3581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Thus, the rotational kinetic energy is </a:t>
            </a:r>
          </a:p>
        </p:txBody>
      </p:sp>
      <p:sp>
        <p:nvSpPr>
          <p:cNvPr id="394248"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94250" name="Line 10"/>
            <p:cNvSpPr>
              <a:spLocks noChangeShapeType="1"/>
            </p:cNvSpPr>
            <p:nvPr/>
          </p:nvSpPr>
          <p:spPr bwMode="auto">
            <a:xfrm>
              <a:off x="240" y="1776"/>
              <a:ext cx="220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1" name="Line 11"/>
            <p:cNvSpPr>
              <a:spLocks noChangeShapeType="1"/>
            </p:cNvSpPr>
            <p:nvPr/>
          </p:nvSpPr>
          <p:spPr bwMode="auto">
            <a:xfrm rot="-5400000">
              <a:off x="384" y="1776"/>
              <a:ext cx="1536"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2" name="Text Box 12"/>
            <p:cNvSpPr txBox="1">
              <a:spLocks noChangeArrowheads="1"/>
            </p:cNvSpPr>
            <p:nvPr/>
          </p:nvSpPr>
          <p:spPr bwMode="auto">
            <a:xfrm>
              <a:off x="2314" y="171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4253" name="Text Box 13"/>
            <p:cNvSpPr txBox="1">
              <a:spLocks noChangeArrowheads="1"/>
            </p:cNvSpPr>
            <p:nvPr/>
          </p:nvSpPr>
          <p:spPr bwMode="auto">
            <a:xfrm>
              <a:off x="912" y="91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sp>
        <p:nvSpPr>
          <p:cNvPr id="394254" name="Text Box 14"/>
          <p:cNvSpPr txBox="1">
            <a:spLocks noChangeArrowheads="1"/>
          </p:cNvSpPr>
          <p:nvPr/>
        </p:nvSpPr>
        <p:spPr bwMode="auto">
          <a:xfrm>
            <a:off x="4419600" y="3413125"/>
            <a:ext cx="47244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394255" name="Text Box 15"/>
          <p:cNvSpPr txBox="1">
            <a:spLocks noChangeArrowheads="1"/>
          </p:cNvSpPr>
          <p:nvPr/>
        </p:nvSpPr>
        <p:spPr bwMode="auto">
          <a:xfrm>
            <a:off x="2362200" y="3581400"/>
            <a:ext cx="20574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4" name="Group 17"/>
            <p:cNvGrpSpPr>
              <a:grpSpLocks/>
            </p:cNvGrpSpPr>
            <p:nvPr/>
          </p:nvGrpSpPr>
          <p:grpSpPr bwMode="auto">
            <a:xfrm>
              <a:off x="144" y="1680"/>
              <a:ext cx="1968" cy="339"/>
              <a:chOff x="144" y="1680"/>
              <a:chExt cx="1968" cy="339"/>
            </a:xfrm>
          </p:grpSpPr>
          <p:sp>
            <p:nvSpPr>
              <p:cNvPr id="394258" name="Oval 18"/>
              <p:cNvSpPr>
                <a:spLocks noChangeArrowheads="1"/>
              </p:cNvSpPr>
              <p:nvPr/>
            </p:nvSpPr>
            <p:spPr bwMode="auto">
              <a:xfrm>
                <a:off x="144"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59" name="Oval 19"/>
              <p:cNvSpPr>
                <a:spLocks noChangeArrowheads="1"/>
              </p:cNvSpPr>
              <p:nvPr/>
            </p:nvSpPr>
            <p:spPr bwMode="auto">
              <a:xfrm>
                <a:off x="1920"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0" name="AutoShape 20"/>
              <p:cNvCxnSpPr>
                <a:cxnSpLocks noChangeShapeType="1"/>
                <a:stCxn id="394258" idx="6"/>
                <a:endCxn id="394259" idx="2"/>
              </p:cNvCxnSpPr>
              <p:nvPr/>
            </p:nvCxnSpPr>
            <p:spPr bwMode="auto">
              <a:xfrm>
                <a:off x="336" y="1923"/>
                <a:ext cx="1584" cy="0"/>
              </a:xfrm>
              <a:prstGeom prst="straightConnector1">
                <a:avLst/>
              </a:prstGeom>
              <a:noFill/>
              <a:ln w="28575">
                <a:solidFill>
                  <a:srgbClr val="FF0000"/>
                </a:solidFill>
                <a:prstDash val="dash"/>
                <a:round/>
                <a:headEnd/>
                <a:tailEnd/>
              </a:ln>
              <a:effectLst/>
            </p:spPr>
          </p:cxnSp>
          <p:sp>
            <p:nvSpPr>
              <p:cNvPr id="394261" name="Text Box 21"/>
              <p:cNvSpPr txBox="1">
                <a:spLocks noChangeArrowheads="1"/>
              </p:cNvSpPr>
              <p:nvPr/>
            </p:nvSpPr>
            <p:spPr bwMode="auto">
              <a:xfrm>
                <a:off x="614" y="1680"/>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sp>
            <p:nvSpPr>
              <p:cNvPr id="394262" name="Text Box 22"/>
              <p:cNvSpPr txBox="1">
                <a:spLocks noChangeArrowheads="1"/>
              </p:cNvSpPr>
              <p:nvPr/>
            </p:nvSpPr>
            <p:spPr bwMode="auto">
              <a:xfrm>
                <a:off x="1483" y="1683"/>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grpSp>
        <p:grpSp>
          <p:nvGrpSpPr>
            <p:cNvPr id="5" name="Group 23"/>
            <p:cNvGrpSpPr>
              <a:grpSpLocks/>
            </p:cNvGrpSpPr>
            <p:nvPr/>
          </p:nvGrpSpPr>
          <p:grpSpPr bwMode="auto">
            <a:xfrm>
              <a:off x="1080" y="1248"/>
              <a:ext cx="255" cy="1296"/>
              <a:chOff x="1080" y="1248"/>
              <a:chExt cx="255" cy="1296"/>
            </a:xfrm>
          </p:grpSpPr>
          <p:sp>
            <p:nvSpPr>
              <p:cNvPr id="394264" name="Oval 24"/>
              <p:cNvSpPr>
                <a:spLocks noChangeArrowheads="1"/>
              </p:cNvSpPr>
              <p:nvPr/>
            </p:nvSpPr>
            <p:spPr bwMode="auto">
              <a:xfrm>
                <a:off x="1080" y="2400"/>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65" name="Oval 25"/>
              <p:cNvSpPr>
                <a:spLocks noChangeArrowheads="1"/>
              </p:cNvSpPr>
              <p:nvPr/>
            </p:nvSpPr>
            <p:spPr bwMode="auto">
              <a:xfrm>
                <a:off x="1080" y="1248"/>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6" name="AutoShape 26"/>
              <p:cNvCxnSpPr>
                <a:cxnSpLocks noChangeShapeType="1"/>
                <a:stCxn id="394264" idx="0"/>
                <a:endCxn id="394265" idx="4"/>
              </p:cNvCxnSpPr>
              <p:nvPr/>
            </p:nvCxnSpPr>
            <p:spPr bwMode="auto">
              <a:xfrm flipV="1">
                <a:off x="1152" y="1392"/>
                <a:ext cx="0" cy="1008"/>
              </a:xfrm>
              <a:prstGeom prst="straightConnector1">
                <a:avLst/>
              </a:prstGeom>
              <a:noFill/>
              <a:ln w="28575">
                <a:solidFill>
                  <a:srgbClr val="33CC33"/>
                </a:solidFill>
                <a:prstDash val="sysDot"/>
                <a:round/>
                <a:headEnd/>
                <a:tailEnd/>
              </a:ln>
              <a:effectLst/>
            </p:spPr>
          </p:cxnSp>
          <p:sp>
            <p:nvSpPr>
              <p:cNvPr id="394267" name="Text Box 27"/>
              <p:cNvSpPr txBox="1">
                <a:spLocks noChangeArrowheads="1"/>
              </p:cNvSpPr>
              <p:nvPr/>
            </p:nvSpPr>
            <p:spPr bwMode="auto">
              <a:xfrm>
                <a:off x="1142" y="1512"/>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sp>
            <p:nvSpPr>
              <p:cNvPr id="394268" name="Text Box 28"/>
              <p:cNvSpPr txBox="1">
                <a:spLocks noChangeArrowheads="1"/>
              </p:cNvSpPr>
              <p:nvPr/>
            </p:nvSpPr>
            <p:spPr bwMode="auto">
              <a:xfrm>
                <a:off x="1152" y="2006"/>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grpSp>
        <p:sp>
          <p:nvSpPr>
            <p:cNvPr id="394269" name="Text Box 29"/>
            <p:cNvSpPr txBox="1">
              <a:spLocks noChangeArrowheads="1"/>
            </p:cNvSpPr>
            <p:nvPr/>
          </p:nvSpPr>
          <p:spPr bwMode="auto">
            <a:xfrm>
              <a:off x="960" y="1879"/>
              <a:ext cx="21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O</a:t>
              </a:r>
            </a:p>
          </p:txBody>
        </p:sp>
      </p:grpSp>
      <p:graphicFrame>
        <p:nvGraphicFramePr>
          <p:cNvPr id="394270" name="Object 30"/>
          <p:cNvGraphicFramePr>
            <a:graphicFrameLocks noChangeAspect="1"/>
          </p:cNvGraphicFramePr>
          <p:nvPr/>
        </p:nvGraphicFramePr>
        <p:xfrm>
          <a:off x="434975" y="5834063"/>
          <a:ext cx="174625" cy="220662"/>
        </p:xfrm>
        <a:graphic>
          <a:graphicData uri="http://schemas.openxmlformats.org/presentationml/2006/ole">
            <p:oleObj spid="_x0000_s574468" name="Equation" r:id="rId5" imgW="126720" imgH="164880" progId="Equation.3">
              <p:embed/>
            </p:oleObj>
          </a:graphicData>
        </a:graphic>
      </p:graphicFrame>
      <p:graphicFrame>
        <p:nvGraphicFramePr>
          <p:cNvPr id="394271" name="Object 31"/>
          <p:cNvGraphicFramePr>
            <a:graphicFrameLocks noChangeAspect="1"/>
          </p:cNvGraphicFramePr>
          <p:nvPr/>
        </p:nvGraphicFramePr>
        <p:xfrm>
          <a:off x="4808538" y="5816600"/>
          <a:ext cx="296862" cy="306388"/>
        </p:xfrm>
        <a:graphic>
          <a:graphicData uri="http://schemas.openxmlformats.org/presentationml/2006/ole">
            <p:oleObj spid="_x0000_s574469" name="Equation" r:id="rId6" imgW="228600" imgH="215640" progId="Equation.3">
              <p:embed/>
            </p:oleObj>
          </a:graphicData>
        </a:graphic>
      </p:graphicFrame>
      <p:graphicFrame>
        <p:nvGraphicFramePr>
          <p:cNvPr id="394272" name="Object 32"/>
          <p:cNvGraphicFramePr>
            <a:graphicFrameLocks noChangeAspect="1"/>
          </p:cNvGraphicFramePr>
          <p:nvPr/>
        </p:nvGraphicFramePr>
        <p:xfrm>
          <a:off x="4343400" y="2819400"/>
          <a:ext cx="946150" cy="685800"/>
        </p:xfrm>
        <a:graphic>
          <a:graphicData uri="http://schemas.openxmlformats.org/presentationml/2006/ole">
            <p:oleObj spid="_x0000_s574470" name="Equation" r:id="rId7" imgW="609480" imgH="342720" progId="Equation.3">
              <p:embed/>
            </p:oleObj>
          </a:graphicData>
        </a:graphic>
      </p:graphicFrame>
      <p:graphicFrame>
        <p:nvGraphicFramePr>
          <p:cNvPr id="394273" name="Object 33"/>
          <p:cNvGraphicFramePr>
            <a:graphicFrameLocks noChangeAspect="1"/>
          </p:cNvGraphicFramePr>
          <p:nvPr/>
        </p:nvGraphicFramePr>
        <p:xfrm>
          <a:off x="5257800" y="2819400"/>
          <a:ext cx="865188" cy="406400"/>
        </p:xfrm>
        <a:graphic>
          <a:graphicData uri="http://schemas.openxmlformats.org/presentationml/2006/ole">
            <p:oleObj spid="_x0000_s574471" name="Equation" r:id="rId8" imgW="406400" imgH="203200" progId="Equation.DSMT4">
              <p:embed/>
            </p:oleObj>
          </a:graphicData>
        </a:graphic>
      </p:graphicFrame>
      <p:graphicFrame>
        <p:nvGraphicFramePr>
          <p:cNvPr id="394274" name="Object 34"/>
          <p:cNvGraphicFramePr>
            <a:graphicFrameLocks noChangeAspect="1"/>
          </p:cNvGraphicFramePr>
          <p:nvPr/>
        </p:nvGraphicFramePr>
        <p:xfrm>
          <a:off x="8153400" y="2819400"/>
          <a:ext cx="838200" cy="381000"/>
        </p:xfrm>
        <a:graphic>
          <a:graphicData uri="http://schemas.openxmlformats.org/presentationml/2006/ole">
            <p:oleObj spid="_x0000_s574472" name="Equation" r:id="rId9" imgW="482600" imgH="190500" progId="Equation.DSMT4">
              <p:embed/>
            </p:oleObj>
          </a:graphicData>
        </a:graphic>
      </p:graphicFrame>
      <p:graphicFrame>
        <p:nvGraphicFramePr>
          <p:cNvPr id="394275" name="Object 35"/>
          <p:cNvGraphicFramePr>
            <a:graphicFrameLocks noChangeAspect="1"/>
          </p:cNvGraphicFramePr>
          <p:nvPr/>
        </p:nvGraphicFramePr>
        <p:xfrm>
          <a:off x="4876800" y="4114800"/>
          <a:ext cx="920750" cy="685800"/>
        </p:xfrm>
        <a:graphic>
          <a:graphicData uri="http://schemas.openxmlformats.org/presentationml/2006/ole">
            <p:oleObj spid="_x0000_s574473" name="Equation" r:id="rId10" imgW="507960" imgH="393480" progId="Equation.3">
              <p:embed/>
            </p:oleObj>
          </a:graphicData>
        </a:graphic>
      </p:graphicFrame>
      <p:graphicFrame>
        <p:nvGraphicFramePr>
          <p:cNvPr id="394276" name="Object 36"/>
          <p:cNvGraphicFramePr>
            <a:graphicFrameLocks noChangeAspect="1"/>
          </p:cNvGraphicFramePr>
          <p:nvPr/>
        </p:nvGraphicFramePr>
        <p:xfrm>
          <a:off x="5745163" y="4114800"/>
          <a:ext cx="1633537" cy="685800"/>
        </p:xfrm>
        <a:graphic>
          <a:graphicData uri="http://schemas.openxmlformats.org/presentationml/2006/ole">
            <p:oleObj spid="_x0000_s574474" name="Equation" r:id="rId11" imgW="901700" imgH="393700" progId="Equation.DSMT4">
              <p:embed/>
            </p:oleObj>
          </a:graphicData>
        </a:graphic>
      </p:graphicFrame>
      <p:graphicFrame>
        <p:nvGraphicFramePr>
          <p:cNvPr id="394277" name="Object 37"/>
          <p:cNvGraphicFramePr>
            <a:graphicFrameLocks noChangeAspect="1"/>
          </p:cNvGraphicFramePr>
          <p:nvPr/>
        </p:nvGraphicFramePr>
        <p:xfrm>
          <a:off x="7315200" y="4249738"/>
          <a:ext cx="1219200" cy="417512"/>
        </p:xfrm>
        <a:graphic>
          <a:graphicData uri="http://schemas.openxmlformats.org/presentationml/2006/ole">
            <p:oleObj spid="_x0000_s574475" name="Equation" r:id="rId12" imgW="571320" imgH="203040" progId="Equation.3">
              <p:embed/>
            </p:oleObj>
          </a:graphicData>
        </a:graphic>
      </p:graphicFrame>
      <p:graphicFrame>
        <p:nvGraphicFramePr>
          <p:cNvPr id="394278" name="Object 38"/>
          <p:cNvGraphicFramePr>
            <a:graphicFrameLocks noChangeAspect="1"/>
          </p:cNvGraphicFramePr>
          <p:nvPr/>
        </p:nvGraphicFramePr>
        <p:xfrm>
          <a:off x="622300" y="5791200"/>
          <a:ext cx="842963" cy="457200"/>
        </p:xfrm>
        <a:graphic>
          <a:graphicData uri="http://schemas.openxmlformats.org/presentationml/2006/ole">
            <p:oleObj spid="_x0000_s574476" name="Equation" r:id="rId13" imgW="609480" imgH="342720" progId="Equation.3">
              <p:embed/>
            </p:oleObj>
          </a:graphicData>
        </a:graphic>
      </p:graphicFrame>
      <p:graphicFrame>
        <p:nvGraphicFramePr>
          <p:cNvPr id="394279" name="Object 39"/>
          <p:cNvGraphicFramePr>
            <a:graphicFrameLocks noChangeAspect="1"/>
          </p:cNvGraphicFramePr>
          <p:nvPr/>
        </p:nvGraphicFramePr>
        <p:xfrm>
          <a:off x="1444625" y="5791200"/>
          <a:ext cx="612775" cy="304800"/>
        </p:xfrm>
        <a:graphic>
          <a:graphicData uri="http://schemas.openxmlformats.org/presentationml/2006/ole">
            <p:oleObj spid="_x0000_s574477" name="Equation" r:id="rId14" imgW="393480" imgH="203040" progId="Equation.DSMT4">
              <p:embed/>
            </p:oleObj>
          </a:graphicData>
        </a:graphic>
      </p:graphicFrame>
      <p:graphicFrame>
        <p:nvGraphicFramePr>
          <p:cNvPr id="394280" name="Object 40"/>
          <p:cNvGraphicFramePr>
            <a:graphicFrameLocks noChangeAspect="1"/>
          </p:cNvGraphicFramePr>
          <p:nvPr/>
        </p:nvGraphicFramePr>
        <p:xfrm>
          <a:off x="3352800" y="5791200"/>
          <a:ext cx="1143000" cy="304800"/>
        </p:xfrm>
        <a:graphic>
          <a:graphicData uri="http://schemas.openxmlformats.org/presentationml/2006/ole">
            <p:oleObj spid="_x0000_s574478" name="Equation" r:id="rId15" imgW="965160" imgH="228600" progId="Equation.3">
              <p:embed/>
            </p:oleObj>
          </a:graphicData>
        </a:graphic>
      </p:graphicFrame>
      <p:graphicFrame>
        <p:nvGraphicFramePr>
          <p:cNvPr id="394281" name="Object 41"/>
          <p:cNvGraphicFramePr>
            <a:graphicFrameLocks noChangeAspect="1"/>
          </p:cNvGraphicFramePr>
          <p:nvPr/>
        </p:nvGraphicFramePr>
        <p:xfrm>
          <a:off x="5105400" y="5691188"/>
          <a:ext cx="658813" cy="557212"/>
        </p:xfrm>
        <a:graphic>
          <a:graphicData uri="http://schemas.openxmlformats.org/presentationml/2006/ole">
            <p:oleObj spid="_x0000_s574479" name="Equation" r:id="rId16" imgW="507960" imgH="393480" progId="Equation.3">
              <p:embed/>
            </p:oleObj>
          </a:graphicData>
        </a:graphic>
      </p:graphicFrame>
      <p:graphicFrame>
        <p:nvGraphicFramePr>
          <p:cNvPr id="394282" name="Object 42"/>
          <p:cNvGraphicFramePr>
            <a:graphicFrameLocks noChangeAspect="1"/>
          </p:cNvGraphicFramePr>
          <p:nvPr/>
        </p:nvGraphicFramePr>
        <p:xfrm>
          <a:off x="5753100" y="5691188"/>
          <a:ext cx="1714500" cy="557212"/>
        </p:xfrm>
        <a:graphic>
          <a:graphicData uri="http://schemas.openxmlformats.org/presentationml/2006/ole">
            <p:oleObj spid="_x0000_s574480" name="Equation" r:id="rId17" imgW="1320480" imgH="393480" progId="Equation.3">
              <p:embed/>
            </p:oleObj>
          </a:graphicData>
        </a:graphic>
      </p:graphicFrame>
      <p:graphicFrame>
        <p:nvGraphicFramePr>
          <p:cNvPr id="394283" name="Object 43"/>
          <p:cNvGraphicFramePr>
            <a:graphicFrameLocks noChangeAspect="1"/>
          </p:cNvGraphicFramePr>
          <p:nvPr/>
        </p:nvGraphicFramePr>
        <p:xfrm>
          <a:off x="7467600" y="5808663"/>
          <a:ext cx="1352550" cy="322262"/>
        </p:xfrm>
        <a:graphic>
          <a:graphicData uri="http://schemas.openxmlformats.org/presentationml/2006/ole">
            <p:oleObj spid="_x0000_s574481" name="Equation" r:id="rId18" imgW="1041120" imgH="228600" progId="Equation.3">
              <p:embed/>
            </p:oleObj>
          </a:graphicData>
        </a:graphic>
      </p:graphicFrame>
      <p:graphicFrame>
        <p:nvGraphicFramePr>
          <p:cNvPr id="394284" name="Object 44"/>
          <p:cNvGraphicFramePr>
            <a:graphicFrameLocks noChangeAspect="1"/>
          </p:cNvGraphicFramePr>
          <p:nvPr/>
        </p:nvGraphicFramePr>
        <p:xfrm>
          <a:off x="6007100" y="2819400"/>
          <a:ext cx="787400" cy="406400"/>
        </p:xfrm>
        <a:graphic>
          <a:graphicData uri="http://schemas.openxmlformats.org/presentationml/2006/ole">
            <p:oleObj spid="_x0000_s574482" name="Equation" r:id="rId19" imgW="381000" imgH="203200" progId="Equation.DSMT4">
              <p:embed/>
            </p:oleObj>
          </a:graphicData>
        </a:graphic>
      </p:graphicFrame>
      <p:graphicFrame>
        <p:nvGraphicFramePr>
          <p:cNvPr id="394285" name="Object 45"/>
          <p:cNvGraphicFramePr>
            <a:graphicFrameLocks noChangeAspect="1"/>
          </p:cNvGraphicFramePr>
          <p:nvPr/>
        </p:nvGraphicFramePr>
        <p:xfrm>
          <a:off x="6777038" y="2819400"/>
          <a:ext cx="690562" cy="406400"/>
        </p:xfrm>
        <a:graphic>
          <a:graphicData uri="http://schemas.openxmlformats.org/presentationml/2006/ole">
            <p:oleObj spid="_x0000_s574483" name="Equation" r:id="rId20" imgW="444240" imgH="203040" progId="Equation.DSMT4">
              <p:embed/>
            </p:oleObj>
          </a:graphicData>
        </a:graphic>
      </p:graphicFrame>
      <p:graphicFrame>
        <p:nvGraphicFramePr>
          <p:cNvPr id="394286" name="Object 46"/>
          <p:cNvGraphicFramePr>
            <a:graphicFrameLocks noChangeAspect="1"/>
          </p:cNvGraphicFramePr>
          <p:nvPr/>
        </p:nvGraphicFramePr>
        <p:xfrm>
          <a:off x="7462838" y="2819400"/>
          <a:ext cx="690562" cy="406400"/>
        </p:xfrm>
        <a:graphic>
          <a:graphicData uri="http://schemas.openxmlformats.org/presentationml/2006/ole">
            <p:oleObj spid="_x0000_s574484" name="Equation" r:id="rId21" imgW="444240" imgH="203040" progId="Equation.DSMT4">
              <p:embed/>
            </p:oleObj>
          </a:graphicData>
        </a:graphic>
      </p:graphicFrame>
      <p:graphicFrame>
        <p:nvGraphicFramePr>
          <p:cNvPr id="394287" name="Object 47"/>
          <p:cNvGraphicFramePr>
            <a:graphicFrameLocks noChangeAspect="1"/>
          </p:cNvGraphicFramePr>
          <p:nvPr/>
        </p:nvGraphicFramePr>
        <p:xfrm>
          <a:off x="1905000" y="5791200"/>
          <a:ext cx="685800" cy="304800"/>
        </p:xfrm>
        <a:graphic>
          <a:graphicData uri="http://schemas.openxmlformats.org/presentationml/2006/ole">
            <p:oleObj spid="_x0000_s574485" name="Equation" r:id="rId22" imgW="368280" imgH="203040" progId="Equation.DSMT4">
              <p:embed/>
            </p:oleObj>
          </a:graphicData>
        </a:graphic>
      </p:graphicFrame>
      <p:graphicFrame>
        <p:nvGraphicFramePr>
          <p:cNvPr id="394288" name="Object 48"/>
          <p:cNvGraphicFramePr>
            <a:graphicFrameLocks noChangeAspect="1"/>
          </p:cNvGraphicFramePr>
          <p:nvPr/>
        </p:nvGraphicFramePr>
        <p:xfrm>
          <a:off x="2514600" y="5791200"/>
          <a:ext cx="533400" cy="304800"/>
        </p:xfrm>
        <a:graphic>
          <a:graphicData uri="http://schemas.openxmlformats.org/presentationml/2006/ole">
            <p:oleObj spid="_x0000_s574486" name="Equation" r:id="rId23" imgW="380880" imgH="203040" progId="Equation.DSMT4">
              <p:embed/>
            </p:oleObj>
          </a:graphicData>
        </a:graphic>
      </p:graphicFrame>
      <p:graphicFrame>
        <p:nvGraphicFramePr>
          <p:cNvPr id="394289" name="Object 49"/>
          <p:cNvGraphicFramePr>
            <a:graphicFrameLocks noChangeAspect="1"/>
          </p:cNvGraphicFramePr>
          <p:nvPr/>
        </p:nvGraphicFramePr>
        <p:xfrm>
          <a:off x="2906713" y="5791200"/>
          <a:ext cx="446087" cy="304800"/>
        </p:xfrm>
        <a:graphic>
          <a:graphicData uri="http://schemas.openxmlformats.org/presentationml/2006/ole">
            <p:oleObj spid="_x0000_s574487" name="Equation" r:id="rId24" imgW="38088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3"/>
                                        </p:tgtEl>
                                        <p:attrNameLst>
                                          <p:attrName>style.visibility</p:attrName>
                                        </p:attrNameLst>
                                      </p:cBhvr>
                                      <p:to>
                                        <p:strVal val="visible"/>
                                      </p:to>
                                    </p:set>
                                    <p:animEffect transition="in" filter="wipe(left)">
                                      <p:cBhvr>
                                        <p:cTn id="7" dur="500"/>
                                        <p:tgtEl>
                                          <p:spTgt spid="394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4245">
                                            <p:txEl>
                                              <p:pRg st="0" end="0"/>
                                            </p:txEl>
                                          </p:spTgt>
                                        </p:tgtEl>
                                        <p:attrNameLst>
                                          <p:attrName>style.visibility</p:attrName>
                                        </p:attrNameLst>
                                      </p:cBhvr>
                                      <p:to>
                                        <p:strVal val="visible"/>
                                      </p:to>
                                    </p:set>
                                    <p:animEffect transition="in" filter="wipe(left)">
                                      <p:cBhvr>
                                        <p:cTn id="22" dur="500"/>
                                        <p:tgtEl>
                                          <p:spTgt spid="39424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4244"/>
                                        </p:tgtEl>
                                        <p:attrNameLst>
                                          <p:attrName>style.visibility</p:attrName>
                                        </p:attrNameLst>
                                      </p:cBhvr>
                                      <p:to>
                                        <p:strVal val="visible"/>
                                      </p:to>
                                    </p:set>
                                    <p:animEffect transition="in" filter="wipe(left)">
                                      <p:cBhvr>
                                        <p:cTn id="27" dur="500"/>
                                        <p:tgtEl>
                                          <p:spTgt spid="3942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4272"/>
                                        </p:tgtEl>
                                        <p:attrNameLst>
                                          <p:attrName>style.visibility</p:attrName>
                                        </p:attrNameLst>
                                      </p:cBhvr>
                                      <p:to>
                                        <p:strVal val="visible"/>
                                      </p:to>
                                    </p:set>
                                    <p:animEffect transition="in" filter="wipe(left)">
                                      <p:cBhvr>
                                        <p:cTn id="32" dur="500"/>
                                        <p:tgtEl>
                                          <p:spTgt spid="3942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4273"/>
                                        </p:tgtEl>
                                        <p:attrNameLst>
                                          <p:attrName>style.visibility</p:attrName>
                                        </p:attrNameLst>
                                      </p:cBhvr>
                                      <p:to>
                                        <p:strVal val="visible"/>
                                      </p:to>
                                    </p:set>
                                    <p:animEffect transition="in" filter="wipe(left)">
                                      <p:cBhvr>
                                        <p:cTn id="37" dur="500"/>
                                        <p:tgtEl>
                                          <p:spTgt spid="3942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4284"/>
                                        </p:tgtEl>
                                        <p:attrNameLst>
                                          <p:attrName>style.visibility</p:attrName>
                                        </p:attrNameLst>
                                      </p:cBhvr>
                                      <p:to>
                                        <p:strVal val="visible"/>
                                      </p:to>
                                    </p:set>
                                    <p:animEffect transition="in" filter="wipe(left)">
                                      <p:cBhvr>
                                        <p:cTn id="42" dur="500"/>
                                        <p:tgtEl>
                                          <p:spTgt spid="39428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4285"/>
                                        </p:tgtEl>
                                        <p:attrNameLst>
                                          <p:attrName>style.visibility</p:attrName>
                                        </p:attrNameLst>
                                      </p:cBhvr>
                                      <p:to>
                                        <p:strVal val="visible"/>
                                      </p:to>
                                    </p:set>
                                    <p:animEffect transition="in" filter="wipe(left)">
                                      <p:cBhvr>
                                        <p:cTn id="47" dur="500"/>
                                        <p:tgtEl>
                                          <p:spTgt spid="3942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4286"/>
                                        </p:tgtEl>
                                        <p:attrNameLst>
                                          <p:attrName>style.visibility</p:attrName>
                                        </p:attrNameLst>
                                      </p:cBhvr>
                                      <p:to>
                                        <p:strVal val="visible"/>
                                      </p:to>
                                    </p:set>
                                    <p:animEffect transition="in" filter="wipe(left)">
                                      <p:cBhvr>
                                        <p:cTn id="52" dur="500"/>
                                        <p:tgtEl>
                                          <p:spTgt spid="3942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4274"/>
                                        </p:tgtEl>
                                        <p:attrNameLst>
                                          <p:attrName>style.visibility</p:attrName>
                                        </p:attrNameLst>
                                      </p:cBhvr>
                                      <p:to>
                                        <p:strVal val="visible"/>
                                      </p:to>
                                    </p:set>
                                    <p:animEffect transition="in" filter="wipe(left)">
                                      <p:cBhvr>
                                        <p:cTn id="57" dur="500"/>
                                        <p:tgtEl>
                                          <p:spTgt spid="39427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4255"/>
                                        </p:tgtEl>
                                        <p:attrNameLst>
                                          <p:attrName>style.visibility</p:attrName>
                                        </p:attrNameLst>
                                      </p:cBhvr>
                                      <p:to>
                                        <p:strVal val="visible"/>
                                      </p:to>
                                    </p:set>
                                    <p:animEffect transition="in" filter="wipe(left)">
                                      <p:cBhvr>
                                        <p:cTn id="62" dur="500"/>
                                        <p:tgtEl>
                                          <p:spTgt spid="39425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4254">
                                            <p:txEl>
                                              <p:pRg st="0" end="0"/>
                                            </p:txEl>
                                          </p:spTgt>
                                        </p:tgtEl>
                                        <p:attrNameLst>
                                          <p:attrName>style.visibility</p:attrName>
                                        </p:attrNameLst>
                                      </p:cBhvr>
                                      <p:to>
                                        <p:strVal val="visible"/>
                                      </p:to>
                                    </p:set>
                                    <p:animEffect transition="in" filter="wipe(left)">
                                      <p:cBhvr>
                                        <p:cTn id="67" dur="500"/>
                                        <p:tgtEl>
                                          <p:spTgt spid="39425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94247"/>
                                        </p:tgtEl>
                                        <p:attrNameLst>
                                          <p:attrName>style.visibility</p:attrName>
                                        </p:attrNameLst>
                                      </p:cBhvr>
                                      <p:to>
                                        <p:strVal val="visible"/>
                                      </p:to>
                                    </p:set>
                                    <p:animEffect transition="in" filter="wipe(left)">
                                      <p:cBhvr>
                                        <p:cTn id="72" dur="500"/>
                                        <p:tgtEl>
                                          <p:spTgt spid="39424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4246"/>
                                        </p:tgtEl>
                                        <p:attrNameLst>
                                          <p:attrName>style.visibility</p:attrName>
                                        </p:attrNameLst>
                                      </p:cBhvr>
                                      <p:to>
                                        <p:strVal val="visible"/>
                                      </p:to>
                                    </p:set>
                                    <p:animEffect transition="in" filter="wipe(left)">
                                      <p:cBhvr>
                                        <p:cTn id="77" dur="500"/>
                                        <p:tgtEl>
                                          <p:spTgt spid="39424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4275"/>
                                        </p:tgtEl>
                                        <p:attrNameLst>
                                          <p:attrName>style.visibility</p:attrName>
                                        </p:attrNameLst>
                                      </p:cBhvr>
                                      <p:to>
                                        <p:strVal val="visible"/>
                                      </p:to>
                                    </p:set>
                                    <p:animEffect transition="in" filter="wipe(left)">
                                      <p:cBhvr>
                                        <p:cTn id="82" dur="500"/>
                                        <p:tgtEl>
                                          <p:spTgt spid="3942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4276"/>
                                        </p:tgtEl>
                                        <p:attrNameLst>
                                          <p:attrName>style.visibility</p:attrName>
                                        </p:attrNameLst>
                                      </p:cBhvr>
                                      <p:to>
                                        <p:strVal val="visible"/>
                                      </p:to>
                                    </p:set>
                                    <p:animEffect transition="in" filter="wipe(left)">
                                      <p:cBhvr>
                                        <p:cTn id="87" dur="500"/>
                                        <p:tgtEl>
                                          <p:spTgt spid="39427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94277"/>
                                        </p:tgtEl>
                                        <p:attrNameLst>
                                          <p:attrName>style.visibility</p:attrName>
                                        </p:attrNameLst>
                                      </p:cBhvr>
                                      <p:to>
                                        <p:strVal val="visible"/>
                                      </p:to>
                                    </p:set>
                                    <p:animEffect transition="in" filter="wipe(left)">
                                      <p:cBhvr>
                                        <p:cTn id="92" dur="500"/>
                                        <p:tgtEl>
                                          <p:spTgt spid="39427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94248"/>
                                        </p:tgtEl>
                                        <p:attrNameLst>
                                          <p:attrName>style.visibility</p:attrName>
                                        </p:attrNameLst>
                                      </p:cBhvr>
                                      <p:to>
                                        <p:strVal val="visible"/>
                                      </p:to>
                                    </p:set>
                                    <p:animEffect transition="in" filter="wipe(left)">
                                      <p:cBhvr>
                                        <p:cTn id="97" dur="500"/>
                                        <p:tgtEl>
                                          <p:spTgt spid="39424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94270"/>
                                        </p:tgtEl>
                                        <p:attrNameLst>
                                          <p:attrName>style.visibility</p:attrName>
                                        </p:attrNameLst>
                                      </p:cBhvr>
                                      <p:to>
                                        <p:strVal val="visible"/>
                                      </p:to>
                                    </p:set>
                                    <p:animEffect transition="in" filter="wipe(left)">
                                      <p:cBhvr>
                                        <p:cTn id="102" dur="500"/>
                                        <p:tgtEl>
                                          <p:spTgt spid="39427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394278"/>
                                        </p:tgtEl>
                                        <p:attrNameLst>
                                          <p:attrName>style.visibility</p:attrName>
                                        </p:attrNameLst>
                                      </p:cBhvr>
                                      <p:to>
                                        <p:strVal val="visible"/>
                                      </p:to>
                                    </p:set>
                                    <p:animEffect transition="in" filter="wipe(left)">
                                      <p:cBhvr>
                                        <p:cTn id="107" dur="500"/>
                                        <p:tgtEl>
                                          <p:spTgt spid="39427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94279"/>
                                        </p:tgtEl>
                                        <p:attrNameLst>
                                          <p:attrName>style.visibility</p:attrName>
                                        </p:attrNameLst>
                                      </p:cBhvr>
                                      <p:to>
                                        <p:strVal val="visible"/>
                                      </p:to>
                                    </p:set>
                                    <p:animEffect transition="in" filter="wipe(left)">
                                      <p:cBhvr>
                                        <p:cTn id="112" dur="500"/>
                                        <p:tgtEl>
                                          <p:spTgt spid="39427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94287"/>
                                        </p:tgtEl>
                                        <p:attrNameLst>
                                          <p:attrName>style.visibility</p:attrName>
                                        </p:attrNameLst>
                                      </p:cBhvr>
                                      <p:to>
                                        <p:strVal val="visible"/>
                                      </p:to>
                                    </p:set>
                                    <p:animEffect transition="in" filter="wipe(left)">
                                      <p:cBhvr>
                                        <p:cTn id="117" dur="500"/>
                                        <p:tgtEl>
                                          <p:spTgt spid="39428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394288"/>
                                        </p:tgtEl>
                                        <p:attrNameLst>
                                          <p:attrName>style.visibility</p:attrName>
                                        </p:attrNameLst>
                                      </p:cBhvr>
                                      <p:to>
                                        <p:strVal val="visible"/>
                                      </p:to>
                                    </p:set>
                                    <p:animEffect transition="in" filter="wipe(left)">
                                      <p:cBhvr>
                                        <p:cTn id="122" dur="500"/>
                                        <p:tgtEl>
                                          <p:spTgt spid="39428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394289"/>
                                        </p:tgtEl>
                                        <p:attrNameLst>
                                          <p:attrName>style.visibility</p:attrName>
                                        </p:attrNameLst>
                                      </p:cBhvr>
                                      <p:to>
                                        <p:strVal val="visible"/>
                                      </p:to>
                                    </p:set>
                                    <p:animEffect transition="in" filter="wipe(left)">
                                      <p:cBhvr>
                                        <p:cTn id="127" dur="500"/>
                                        <p:tgtEl>
                                          <p:spTgt spid="39428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394280"/>
                                        </p:tgtEl>
                                        <p:attrNameLst>
                                          <p:attrName>style.visibility</p:attrName>
                                        </p:attrNameLst>
                                      </p:cBhvr>
                                      <p:to>
                                        <p:strVal val="visible"/>
                                      </p:to>
                                    </p:set>
                                    <p:animEffect transition="in" filter="wipe(left)">
                                      <p:cBhvr>
                                        <p:cTn id="132" dur="500"/>
                                        <p:tgtEl>
                                          <p:spTgt spid="39428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394271"/>
                                        </p:tgtEl>
                                        <p:attrNameLst>
                                          <p:attrName>style.visibility</p:attrName>
                                        </p:attrNameLst>
                                      </p:cBhvr>
                                      <p:to>
                                        <p:strVal val="visible"/>
                                      </p:to>
                                    </p:set>
                                    <p:animEffect transition="in" filter="wipe(left)">
                                      <p:cBhvr>
                                        <p:cTn id="137" dur="500"/>
                                        <p:tgtEl>
                                          <p:spTgt spid="39427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394281"/>
                                        </p:tgtEl>
                                        <p:attrNameLst>
                                          <p:attrName>style.visibility</p:attrName>
                                        </p:attrNameLst>
                                      </p:cBhvr>
                                      <p:to>
                                        <p:strVal val="visible"/>
                                      </p:to>
                                    </p:set>
                                    <p:animEffect transition="in" filter="wipe(left)">
                                      <p:cBhvr>
                                        <p:cTn id="142" dur="500"/>
                                        <p:tgtEl>
                                          <p:spTgt spid="39428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394282"/>
                                        </p:tgtEl>
                                        <p:attrNameLst>
                                          <p:attrName>style.visibility</p:attrName>
                                        </p:attrNameLst>
                                      </p:cBhvr>
                                      <p:to>
                                        <p:strVal val="visible"/>
                                      </p:to>
                                    </p:set>
                                    <p:animEffect transition="in" filter="wipe(left)">
                                      <p:cBhvr>
                                        <p:cTn id="147" dur="500"/>
                                        <p:tgtEl>
                                          <p:spTgt spid="39428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394283"/>
                                        </p:tgtEl>
                                        <p:attrNameLst>
                                          <p:attrName>style.visibility</p:attrName>
                                        </p:attrNameLst>
                                      </p:cBhvr>
                                      <p:to>
                                        <p:strVal val="visible"/>
                                      </p:to>
                                    </p:set>
                                    <p:animEffect transition="in" filter="wipe(left)">
                                      <p:cBhvr>
                                        <p:cTn id="152" dur="500"/>
                                        <p:tgtEl>
                                          <p:spTgt spid="39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animBg="1" autoUpdateAnimBg="0"/>
      <p:bldP spid="394245" grpId="0" build="p" autoUpdateAnimBg="0"/>
      <p:bldP spid="394247" grpId="0" animBg="1" autoUpdateAnimBg="0"/>
      <p:bldP spid="394248" grpId="0" animBg="1" autoUpdateAnimBg="0"/>
      <p:bldP spid="394254" grpId="0" build="p" autoUpdateAnimBg="0"/>
      <p:bldP spid="394255" grpId="0" animBg="1"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smtClean="0"/>
              <a:t>Thursday, June 30, 2011</a:t>
            </a:r>
            <a:endParaRPr lang="en-US" altLang="ko-KR" smtClean="0">
              <a:ea typeface="굴림" charset="-127"/>
              <a:cs typeface="굴림" charset="-127"/>
            </a:endParaRPr>
          </a:p>
        </p:txBody>
      </p:sp>
      <p:sp>
        <p:nvSpPr>
          <p:cNvPr id="21507" name="Footer Placeholder 4"/>
          <p:cNvSpPr>
            <a:spLocks noGrp="1"/>
          </p:cNvSpPr>
          <p:nvPr>
            <p:ph type="ftr" sz="quarter" idx="11"/>
          </p:nvPr>
        </p:nvSpPr>
        <p:spPr>
          <a:noFill/>
        </p:spPr>
        <p:txBody>
          <a:bodyPr/>
          <a:lstStyle/>
          <a:p>
            <a:r>
              <a:rPr lang="en-US" smtClean="0"/>
              <a:t>PHYS 1443-001, Summer 2011 Dr. Jaehoon Yu</a:t>
            </a:r>
            <a:endParaRPr lang="en-US" smtClean="0"/>
          </a:p>
        </p:txBody>
      </p:sp>
      <p:sp>
        <p:nvSpPr>
          <p:cNvPr id="21508" name="Slide Number Placeholder 5"/>
          <p:cNvSpPr>
            <a:spLocks noGrp="1"/>
          </p:cNvSpPr>
          <p:nvPr>
            <p:ph type="sldNum" sz="quarter" idx="12"/>
          </p:nvPr>
        </p:nvSpPr>
        <p:spPr>
          <a:noFill/>
        </p:spPr>
        <p:txBody>
          <a:bodyPr/>
          <a:lstStyle/>
          <a:p>
            <a:fld id="{7AF319C4-F8E2-B442-A4C3-363C524F0D14}" type="slidenum">
              <a:rPr lang="en-US"/>
              <a:pPr/>
              <a:t>2</a:t>
            </a:fld>
            <a:endParaRPr lang="en-US"/>
          </a:p>
        </p:txBody>
      </p:sp>
      <p:sp>
        <p:nvSpPr>
          <p:cNvPr id="21509" name="Rectangle 2"/>
          <p:cNvSpPr>
            <a:spLocks noGrp="1" noChangeArrowheads="1"/>
          </p:cNvSpPr>
          <p:nvPr>
            <p:ph type="title"/>
          </p:nvPr>
        </p:nvSpPr>
        <p:spPr>
          <a:xfrm>
            <a:off x="762000" y="152400"/>
            <a:ext cx="7772400" cy="685800"/>
          </a:xfrm>
        </p:spPr>
        <p:txBody>
          <a:bodyPr/>
          <a:lstStyle/>
          <a:p>
            <a:r>
              <a:rPr lang="en-US" altLang="ko-KR" sz="4000" dirty="0" smtClean="0">
                <a:ea typeface="굴림" charset="-127"/>
                <a:cs typeface="굴림" charset="-127"/>
              </a:rPr>
              <a:t>Reminder: </a:t>
            </a:r>
            <a:r>
              <a:rPr lang="en-US" altLang="ko-KR" sz="4000" dirty="0" smtClean="0">
                <a:ea typeface="굴림" charset="-127"/>
                <a:cs typeface="굴림" charset="-127"/>
              </a:rPr>
              <a:t>Extra</a:t>
            </a:r>
            <a:r>
              <a:rPr lang="en-US" altLang="ko-KR" sz="4000" dirty="0" smtClean="0">
                <a:ea typeface="굴림" charset="-127"/>
                <a:cs typeface="굴림" charset="-127"/>
              </a:rPr>
              <a:t>-Credit Special Project</a:t>
            </a:r>
            <a:endParaRPr lang="en-US" sz="4000" dirty="0" smtClean="0"/>
          </a:p>
        </p:txBody>
      </p:sp>
      <p:sp>
        <p:nvSpPr>
          <p:cNvPr id="711683" name="Rectangle 3"/>
          <p:cNvSpPr>
            <a:spLocks noGrp="1" noChangeArrowheads="1"/>
          </p:cNvSpPr>
          <p:nvPr>
            <p:ph type="body" idx="1"/>
          </p:nvPr>
        </p:nvSpPr>
        <p:spPr>
          <a:xfrm>
            <a:off x="304800" y="838200"/>
            <a:ext cx="8534400" cy="5181600"/>
          </a:xfrm>
        </p:spPr>
        <p:txBody>
          <a:bodyPr/>
          <a:lstStyle/>
          <a:p>
            <a:pPr algn="just"/>
            <a:r>
              <a:rPr lang="en-US" altLang="ko-KR" sz="2800" dirty="0">
                <a:ea typeface="굴림" charset="-127"/>
                <a:cs typeface="굴림" charset="-127"/>
              </a:rPr>
              <a:t>Derive the formula for the final velocity of two objects which underwent an elastic collision as a function of known quantities m</a:t>
            </a:r>
            <a:r>
              <a:rPr lang="en-US" altLang="ko-KR" sz="2800" baseline="-25000" dirty="0">
                <a:ea typeface="굴림" charset="-127"/>
                <a:cs typeface="굴림" charset="-127"/>
              </a:rPr>
              <a:t>1</a:t>
            </a:r>
            <a:r>
              <a:rPr lang="en-US" altLang="ko-KR" sz="2800" dirty="0">
                <a:ea typeface="굴림" charset="-127"/>
                <a:cs typeface="굴림" charset="-127"/>
              </a:rPr>
              <a:t>, m</a:t>
            </a:r>
            <a:r>
              <a:rPr lang="en-US" altLang="ko-KR" sz="2800" baseline="-25000" dirty="0">
                <a:ea typeface="굴림" charset="-127"/>
                <a:cs typeface="굴림" charset="-127"/>
              </a:rPr>
              <a:t>2</a:t>
            </a:r>
            <a:r>
              <a:rPr lang="en-US" altLang="ko-KR" sz="2800" dirty="0">
                <a:ea typeface="굴림" charset="-127"/>
                <a:cs typeface="굴림" charset="-127"/>
              </a:rPr>
              <a:t>, v</a:t>
            </a:r>
            <a:r>
              <a:rPr lang="en-US" altLang="ko-KR" sz="2800" baseline="-25000" dirty="0">
                <a:ea typeface="굴림" charset="-127"/>
                <a:cs typeface="굴림" charset="-127"/>
              </a:rPr>
              <a:t>01</a:t>
            </a:r>
            <a:r>
              <a:rPr lang="en-US" altLang="ko-KR" sz="2800" dirty="0">
                <a:ea typeface="굴림" charset="-127"/>
                <a:cs typeface="굴림" charset="-127"/>
              </a:rPr>
              <a:t> and v</a:t>
            </a:r>
            <a:r>
              <a:rPr lang="en-US" altLang="ko-KR" sz="2800" baseline="-25000" dirty="0">
                <a:ea typeface="굴림" charset="-127"/>
                <a:cs typeface="굴림" charset="-127"/>
              </a:rPr>
              <a:t>02</a:t>
            </a:r>
            <a:r>
              <a:rPr lang="en-US" altLang="ko-KR" sz="2800" dirty="0">
                <a:ea typeface="굴림" charset="-127"/>
                <a:cs typeface="굴림" charset="-127"/>
              </a:rPr>
              <a:t> in page</a:t>
            </a:r>
            <a:r>
              <a:rPr lang="en-US" altLang="ko-KR" sz="2800" dirty="0" smtClean="0">
                <a:ea typeface="굴림" charset="-127"/>
                <a:cs typeface="굴림" charset="-127"/>
              </a:rPr>
              <a:t> 8 </a:t>
            </a:r>
            <a:r>
              <a:rPr lang="en-US" altLang="ko-KR" sz="2800" dirty="0" smtClean="0">
                <a:ea typeface="굴림" charset="-127"/>
                <a:cs typeface="굴림" charset="-127"/>
              </a:rPr>
              <a:t>of </a:t>
            </a:r>
            <a:r>
              <a:rPr lang="en-US" altLang="ko-KR" sz="2800" dirty="0">
                <a:ea typeface="굴림" charset="-127"/>
                <a:cs typeface="굴림" charset="-127"/>
              </a:rPr>
              <a:t>lecture note</a:t>
            </a:r>
            <a:r>
              <a:rPr lang="en-US" altLang="ko-KR" sz="2800" dirty="0" smtClean="0">
                <a:ea typeface="굴림" charset="-127"/>
                <a:cs typeface="굴림" charset="-127"/>
              </a:rPr>
              <a:t> on Tuesday, June 28, in </a:t>
            </a:r>
            <a:r>
              <a:rPr lang="en-US" altLang="ko-KR" sz="2800" dirty="0">
                <a:ea typeface="굴림" charset="-127"/>
                <a:cs typeface="굴림" charset="-127"/>
              </a:rPr>
              <a:t>a far greater detail than</a:t>
            </a:r>
            <a:r>
              <a:rPr lang="en-US" altLang="ko-KR" sz="2800" dirty="0" smtClean="0">
                <a:ea typeface="굴림" charset="-127"/>
                <a:cs typeface="굴림" charset="-127"/>
              </a:rPr>
              <a:t> in the </a:t>
            </a:r>
            <a:r>
              <a:rPr lang="en-US" altLang="ko-KR" sz="2800" dirty="0">
                <a:ea typeface="굴림" charset="-127"/>
                <a:cs typeface="굴림" charset="-127"/>
              </a:rPr>
              <a:t>note.</a:t>
            </a:r>
          </a:p>
          <a:p>
            <a:pPr lvl="1" algn="just"/>
            <a:r>
              <a:rPr lang="en-US" altLang="ko-KR" sz="2400" dirty="0">
                <a:ea typeface="굴림" charset="-127"/>
                <a:cs typeface="굴림" charset="-127"/>
              </a:rPr>
              <a:t>20 points extra credit</a:t>
            </a:r>
          </a:p>
          <a:p>
            <a:pPr algn="just"/>
            <a:r>
              <a:rPr lang="en-US" altLang="ko-KR" sz="2800" dirty="0">
                <a:ea typeface="굴림" charset="-127"/>
                <a:cs typeface="굴림" charset="-127"/>
              </a:rPr>
              <a:t>Show mathematically what happens to the final velocities if m</a:t>
            </a:r>
            <a:r>
              <a:rPr lang="en-US" altLang="ko-KR" sz="2800" baseline="-25000" dirty="0">
                <a:ea typeface="굴림" charset="-127"/>
                <a:cs typeface="굴림" charset="-127"/>
              </a:rPr>
              <a:t>1</a:t>
            </a:r>
            <a:r>
              <a:rPr lang="en-US" altLang="ko-KR" sz="2800" dirty="0">
                <a:ea typeface="굴림" charset="-127"/>
                <a:cs typeface="굴림" charset="-127"/>
              </a:rPr>
              <a:t>=m</a:t>
            </a:r>
            <a:r>
              <a:rPr lang="en-US" altLang="ko-KR" sz="2800" baseline="-25000" dirty="0">
                <a:ea typeface="굴림" charset="-127"/>
                <a:cs typeface="굴림" charset="-127"/>
              </a:rPr>
              <a:t>2</a:t>
            </a:r>
            <a:r>
              <a:rPr lang="en-US" altLang="ko-KR" sz="2800" dirty="0">
                <a:ea typeface="굴림" charset="-127"/>
                <a:cs typeface="굴림" charset="-127"/>
              </a:rPr>
              <a:t> and</a:t>
            </a:r>
            <a:r>
              <a:rPr lang="en-US" altLang="ko-KR" sz="2800" dirty="0" smtClean="0">
                <a:ea typeface="굴림" charset="-127"/>
                <a:cs typeface="굴림" charset="-127"/>
              </a:rPr>
              <a:t> explain in detail </a:t>
            </a:r>
            <a:r>
              <a:rPr lang="en-US" altLang="ko-KR" sz="2800" dirty="0">
                <a:ea typeface="굴림" charset="-127"/>
                <a:cs typeface="굴림" charset="-127"/>
              </a:rPr>
              <a:t>in words the resulting motion.</a:t>
            </a:r>
          </a:p>
          <a:p>
            <a:pPr lvl="1" algn="just"/>
            <a:r>
              <a:rPr lang="en-US" altLang="ko-KR" sz="2400" dirty="0">
                <a:ea typeface="굴림" charset="-127"/>
                <a:cs typeface="굴림" charset="-127"/>
              </a:rPr>
              <a:t>5 point extra credit</a:t>
            </a:r>
            <a:endParaRPr lang="en-US" altLang="ko-KR" sz="2400" dirty="0" smtClean="0">
              <a:ea typeface="굴림" charset="-127"/>
              <a:cs typeface="굴림" charset="-127"/>
            </a:endParaRPr>
          </a:p>
          <a:p>
            <a:pPr algn="just"/>
            <a:r>
              <a:rPr lang="en-US" altLang="ko-KR" sz="2800" dirty="0" smtClean="0">
                <a:ea typeface="굴림" charset="-127"/>
                <a:cs typeface="굴림" charset="-127"/>
              </a:rPr>
              <a:t>NO Credit will be given if the process is too close to the note!</a:t>
            </a:r>
          </a:p>
          <a:p>
            <a:pPr algn="just"/>
            <a:r>
              <a:rPr lang="en-US" altLang="ko-KR" sz="2800" dirty="0" smtClean="0">
                <a:ea typeface="굴림" charset="-127"/>
                <a:cs typeface="굴림" charset="-127"/>
              </a:rPr>
              <a:t>Due</a:t>
            </a:r>
            <a:r>
              <a:rPr lang="en-US" altLang="ko-KR" sz="2800" dirty="0">
                <a:ea typeface="굴림" charset="-127"/>
                <a:cs typeface="굴림" charset="-127"/>
              </a:rPr>
              <a:t>: Start of the class</a:t>
            </a:r>
            <a:r>
              <a:rPr lang="en-US" altLang="ko-KR" sz="2800" dirty="0" smtClean="0">
                <a:ea typeface="굴림" charset="-127"/>
                <a:cs typeface="굴림" charset="-127"/>
              </a:rPr>
              <a:t> Tuesday</a:t>
            </a:r>
            <a:r>
              <a:rPr lang="en-US" altLang="ko-KR" sz="2800" dirty="0">
                <a:ea typeface="굴림" charset="-127"/>
                <a:cs typeface="굴림" charset="-127"/>
              </a:rPr>
              <a:t>,</a:t>
            </a:r>
            <a:r>
              <a:rPr lang="en-US" altLang="ko-KR" sz="2800" dirty="0" smtClean="0">
                <a:ea typeface="굴림" charset="-127"/>
                <a:cs typeface="굴림" charset="-127"/>
              </a:rPr>
              <a:t> July 5 </a:t>
            </a:r>
            <a:endParaRPr lang="en-US" altLang="ko-KR" sz="2800" dirty="0">
              <a:ea typeface="굴림" charset="-127"/>
              <a:cs typeface="굴림"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smtClean="0"/>
              <a:t>Thursday, June 30, 2011</a:t>
            </a:r>
            <a:endParaRPr lang="en-US"/>
          </a:p>
        </p:txBody>
      </p:sp>
      <p:sp>
        <p:nvSpPr>
          <p:cNvPr id="36" name="Footer Placeholder 4"/>
          <p:cNvSpPr>
            <a:spLocks noGrp="1"/>
          </p:cNvSpPr>
          <p:nvPr>
            <p:ph type="ftr" sz="quarter" idx="11"/>
          </p:nvPr>
        </p:nvSpPr>
        <p:spPr/>
        <p:txBody>
          <a:bodyPr/>
          <a:lstStyle/>
          <a:p>
            <a:r>
              <a:rPr lang="en-US" smtClean="0"/>
              <a:t>PHYS 1443-001, Summer 2011 Dr. Jaehoon Yu</a:t>
            </a:r>
            <a:endParaRPr lang="en-US"/>
          </a:p>
        </p:txBody>
      </p:sp>
      <p:sp>
        <p:nvSpPr>
          <p:cNvPr id="37" name="Slide Number Placeholder 5"/>
          <p:cNvSpPr>
            <a:spLocks noGrp="1"/>
          </p:cNvSpPr>
          <p:nvPr>
            <p:ph type="sldNum" sz="quarter" idx="12"/>
          </p:nvPr>
        </p:nvSpPr>
        <p:spPr/>
        <p:txBody>
          <a:bodyPr/>
          <a:lstStyle/>
          <a:p>
            <a:fld id="{444B8D36-48DB-C343-B58C-4BEEDD89E032}" type="slidenum">
              <a:rPr lang="en-US"/>
              <a:pPr/>
              <a:t>20</a:t>
            </a:fld>
            <a:endParaRPr lang="en-US"/>
          </a:p>
        </p:txBody>
      </p:sp>
      <p:sp>
        <p:nvSpPr>
          <p:cNvPr id="441346" name="Rectangle 2"/>
          <p:cNvSpPr>
            <a:spLocks noGrp="1" noChangeArrowheads="1"/>
          </p:cNvSpPr>
          <p:nvPr>
            <p:ph type="title"/>
          </p:nvPr>
        </p:nvSpPr>
        <p:spPr>
          <a:xfrm>
            <a:off x="685800" y="152400"/>
            <a:ext cx="8153400" cy="609600"/>
          </a:xfrm>
        </p:spPr>
        <p:txBody>
          <a:bodyPr/>
          <a:lstStyle/>
          <a:p>
            <a:r>
              <a:rPr lang="en-US"/>
              <a:t>Calculation of Moments of Inertia</a:t>
            </a:r>
          </a:p>
        </p:txBody>
      </p:sp>
      <p:sp>
        <p:nvSpPr>
          <p:cNvPr id="441347" name="Text Box 3"/>
          <p:cNvSpPr txBox="1">
            <a:spLocks noChangeArrowheads="1"/>
          </p:cNvSpPr>
          <p:nvPr/>
        </p:nvSpPr>
        <p:spPr bwMode="auto">
          <a:xfrm>
            <a:off x="685800" y="685800"/>
            <a:ext cx="7924800" cy="830997"/>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chemeClr val="accent2"/>
                </a:solidFill>
                <a:latin typeface="Arial Narrow" charset="0"/>
              </a:rPr>
              <a:t>Moments of inertia for large objects can be computed, if we assume the object consists of small volume elements with mass,</a:t>
            </a:r>
            <a:r>
              <a:rPr lang="en-US" dirty="0" smtClean="0">
                <a:solidFill>
                  <a:schemeClr val="accent2"/>
                </a:solidFill>
                <a:latin typeface="Arial Narrow" charset="0"/>
              </a:rPr>
              <a:t> </a:t>
            </a:r>
            <a:r>
              <a:rPr lang="en-US" dirty="0" err="1" smtClean="0">
                <a:solidFill>
                  <a:schemeClr val="accent2"/>
                </a:solidFill>
                <a:latin typeface="Symbol" charset="2"/>
              </a:rPr>
              <a:t>Δ</a:t>
            </a:r>
            <a:r>
              <a:rPr lang="en-US" dirty="0" err="1" smtClean="0">
                <a:solidFill>
                  <a:schemeClr val="accent2"/>
                </a:solidFill>
                <a:latin typeface="Monotype Corsiva" charset="0"/>
              </a:rPr>
              <a:t>m</a:t>
            </a:r>
            <a:r>
              <a:rPr lang="en-US" baseline="-25000" dirty="0" err="1" smtClean="0">
                <a:solidFill>
                  <a:schemeClr val="accent2"/>
                </a:solidFill>
                <a:latin typeface="Monotype Corsiva" charset="0"/>
              </a:rPr>
              <a:t>i</a:t>
            </a:r>
            <a:r>
              <a:rPr lang="en-US" dirty="0">
                <a:solidFill>
                  <a:schemeClr val="accent2"/>
                </a:solidFill>
                <a:latin typeface="Arial Narrow" charset="0"/>
              </a:rPr>
              <a:t>.</a:t>
            </a:r>
          </a:p>
        </p:txBody>
      </p:sp>
      <p:sp>
        <p:nvSpPr>
          <p:cNvPr id="441348" name="Text Box 4"/>
          <p:cNvSpPr txBox="1">
            <a:spLocks noChangeArrowheads="1"/>
          </p:cNvSpPr>
          <p:nvPr/>
        </p:nvSpPr>
        <p:spPr bwMode="auto">
          <a:xfrm>
            <a:off x="457200" y="1981200"/>
            <a:ext cx="6019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It is sometimes easier to compute moments of inertia in terms of volume of the elements rather than their mass</a:t>
            </a:r>
          </a:p>
        </p:txBody>
      </p:sp>
      <p:sp>
        <p:nvSpPr>
          <p:cNvPr id="441349" name="Text Box 5"/>
          <p:cNvSpPr txBox="1">
            <a:spLocks noChangeArrowheads="1"/>
          </p:cNvSpPr>
          <p:nvPr/>
        </p:nvSpPr>
        <p:spPr bwMode="auto">
          <a:xfrm>
            <a:off x="152400" y="2743200"/>
            <a:ext cx="3581400" cy="707886"/>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Using the volume density,</a:t>
            </a:r>
            <a:r>
              <a:rPr lang="en-US" sz="2000" dirty="0" smtClean="0">
                <a:solidFill>
                  <a:srgbClr val="FF0000"/>
                </a:solidFill>
                <a:latin typeface="Arial Narrow" charset="0"/>
              </a:rPr>
              <a:t> </a:t>
            </a:r>
            <a:r>
              <a:rPr lang="en-US" sz="2000" dirty="0" err="1" smtClean="0">
                <a:solidFill>
                  <a:srgbClr val="FF0000"/>
                </a:solidFill>
                <a:latin typeface="Symbol" charset="2"/>
              </a:rPr>
              <a:t>ρ</a:t>
            </a:r>
            <a:r>
              <a:rPr lang="en-US" sz="2000" dirty="0" smtClean="0">
                <a:solidFill>
                  <a:srgbClr val="FF0000"/>
                </a:solidFill>
                <a:latin typeface="Arial Narrow" charset="0"/>
              </a:rPr>
              <a:t>, </a:t>
            </a:r>
            <a:r>
              <a:rPr lang="en-US" sz="2000" dirty="0">
                <a:solidFill>
                  <a:srgbClr val="FF0000"/>
                </a:solidFill>
                <a:latin typeface="Arial Narrow" charset="0"/>
              </a:rPr>
              <a:t>replace d</a:t>
            </a:r>
            <a:r>
              <a:rPr lang="en-US" sz="2000" dirty="0">
                <a:solidFill>
                  <a:srgbClr val="FF0000"/>
                </a:solidFill>
                <a:latin typeface="Monotype Corsiva" charset="0"/>
              </a:rPr>
              <a:t>m</a:t>
            </a:r>
            <a:r>
              <a:rPr lang="en-US" sz="2000" dirty="0">
                <a:solidFill>
                  <a:srgbClr val="FF0000"/>
                </a:solidFill>
                <a:latin typeface="Arial Narrow" charset="0"/>
              </a:rPr>
              <a:t> in the above equation with </a:t>
            </a:r>
            <a:r>
              <a:rPr lang="en-US" sz="2000" dirty="0" err="1">
                <a:solidFill>
                  <a:srgbClr val="FF0000"/>
                </a:solidFill>
                <a:latin typeface="Arial Narrow" charset="0"/>
              </a:rPr>
              <a:t>dV</a:t>
            </a:r>
            <a:r>
              <a:rPr lang="en-US" sz="2000" dirty="0">
                <a:solidFill>
                  <a:srgbClr val="FF0000"/>
                </a:solidFill>
                <a:latin typeface="Arial Narrow" charset="0"/>
              </a:rPr>
              <a:t>.</a:t>
            </a:r>
          </a:p>
        </p:txBody>
      </p:sp>
      <p:sp>
        <p:nvSpPr>
          <p:cNvPr id="441350" name="Text Box 6"/>
          <p:cNvSpPr txBox="1">
            <a:spLocks noChangeArrowheads="1"/>
          </p:cNvSpPr>
          <p:nvPr/>
        </p:nvSpPr>
        <p:spPr bwMode="auto">
          <a:xfrm>
            <a:off x="533400" y="1533525"/>
            <a:ext cx="5867400" cy="4572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moment of inertia for the large rigid object is</a:t>
            </a:r>
          </a:p>
        </p:txBody>
      </p:sp>
      <p:sp>
        <p:nvSpPr>
          <p:cNvPr id="441351" name="Text Box 7"/>
          <p:cNvSpPr txBox="1">
            <a:spLocks noChangeArrowheads="1"/>
          </p:cNvSpPr>
          <p:nvPr/>
        </p:nvSpPr>
        <p:spPr bwMode="auto">
          <a:xfrm>
            <a:off x="6400800" y="2209800"/>
            <a:ext cx="2133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How can we do this?</a:t>
            </a:r>
          </a:p>
        </p:txBody>
      </p:sp>
      <p:graphicFrame>
        <p:nvGraphicFramePr>
          <p:cNvPr id="441352" name="Object 8"/>
          <p:cNvGraphicFramePr>
            <a:graphicFrameLocks noChangeAspect="1"/>
          </p:cNvGraphicFramePr>
          <p:nvPr/>
        </p:nvGraphicFramePr>
        <p:xfrm>
          <a:off x="6238875" y="1436688"/>
          <a:ext cx="1679575" cy="650875"/>
        </p:xfrm>
        <a:graphic>
          <a:graphicData uri="http://schemas.openxmlformats.org/presentationml/2006/ole">
            <p:oleObj spid="_x0000_s575490" name="Equation" r:id="rId3" imgW="1143000" imgH="355600" progId="Equation.DSMT4">
              <p:embed/>
            </p:oleObj>
          </a:graphicData>
        </a:graphic>
      </p:graphicFrame>
      <p:graphicFrame>
        <p:nvGraphicFramePr>
          <p:cNvPr id="441353" name="Object 9"/>
          <p:cNvGraphicFramePr>
            <a:graphicFrameLocks noChangeAspect="1"/>
          </p:cNvGraphicFramePr>
          <p:nvPr/>
        </p:nvGraphicFramePr>
        <p:xfrm>
          <a:off x="7923213" y="1447800"/>
          <a:ext cx="915987" cy="557213"/>
        </p:xfrm>
        <a:graphic>
          <a:graphicData uri="http://schemas.openxmlformats.org/presentationml/2006/ole">
            <p:oleObj spid="_x0000_s575491" name="Equation" r:id="rId4" imgW="571320" imgH="279360" progId="Equation.3">
              <p:embed/>
            </p:oleObj>
          </a:graphicData>
        </a:graphic>
      </p:graphicFrame>
      <p:graphicFrame>
        <p:nvGraphicFramePr>
          <p:cNvPr id="441354" name="Object 10"/>
          <p:cNvGraphicFramePr>
            <a:graphicFrameLocks noChangeAspect="1"/>
          </p:cNvGraphicFramePr>
          <p:nvPr/>
        </p:nvGraphicFramePr>
        <p:xfrm>
          <a:off x="3733800" y="2667000"/>
          <a:ext cx="717550" cy="690563"/>
        </p:xfrm>
        <a:graphic>
          <a:graphicData uri="http://schemas.openxmlformats.org/presentationml/2006/ole">
            <p:oleObj spid="_x0000_s575492" name="Equation" r:id="rId5" imgW="508000" imgH="393700" progId="Equation.DSMT4">
              <p:embed/>
            </p:oleObj>
          </a:graphicData>
        </a:graphic>
      </p:graphicFrame>
      <p:sp>
        <p:nvSpPr>
          <p:cNvPr id="441355" name="Text Box 11"/>
          <p:cNvSpPr txBox="1">
            <a:spLocks noChangeArrowheads="1"/>
          </p:cNvSpPr>
          <p:nvPr/>
        </p:nvSpPr>
        <p:spPr bwMode="auto">
          <a:xfrm>
            <a:off x="5708650" y="2743200"/>
            <a:ext cx="1905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moments of inertia becomes</a:t>
            </a:r>
          </a:p>
        </p:txBody>
      </p:sp>
      <p:graphicFrame>
        <p:nvGraphicFramePr>
          <p:cNvPr id="441356" name="Object 12"/>
          <p:cNvGraphicFramePr>
            <a:graphicFrameLocks noChangeAspect="1"/>
          </p:cNvGraphicFramePr>
          <p:nvPr/>
        </p:nvGraphicFramePr>
        <p:xfrm>
          <a:off x="7667625" y="2884488"/>
          <a:ext cx="1268413" cy="498475"/>
        </p:xfrm>
        <a:graphic>
          <a:graphicData uri="http://schemas.openxmlformats.org/presentationml/2006/ole">
            <p:oleObj spid="_x0000_s575493" name="Equation" r:id="rId6" imgW="800100" imgH="292100" progId="Equation.DSMT4">
              <p:embed/>
            </p:oleObj>
          </a:graphicData>
        </a:graphic>
      </p:graphicFrame>
      <p:sp>
        <p:nvSpPr>
          <p:cNvPr id="441357" name="Text Box 13"/>
          <p:cNvSpPr txBox="1">
            <a:spLocks noChangeArrowheads="1"/>
          </p:cNvSpPr>
          <p:nvPr/>
        </p:nvSpPr>
        <p:spPr bwMode="auto">
          <a:xfrm>
            <a:off x="762000" y="3597275"/>
            <a:ext cx="7239000" cy="6699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1800">
                <a:solidFill>
                  <a:srgbClr val="800000"/>
                </a:solidFill>
                <a:latin typeface="Arial Narrow" charset="0"/>
              </a:rPr>
              <a:t>Example: Find the moment of inertia of a uniform hoop of mass M and radius R about an axis perpendicular to the plane of the hoop and passing through its center.</a:t>
            </a:r>
          </a:p>
        </p:txBody>
      </p:sp>
      <p:sp>
        <p:nvSpPr>
          <p:cNvPr id="441358" name="Line 14"/>
          <p:cNvSpPr>
            <a:spLocks noChangeShapeType="1"/>
          </p:cNvSpPr>
          <p:nvPr/>
        </p:nvSpPr>
        <p:spPr bwMode="auto">
          <a:xfrm>
            <a:off x="228600" y="3505200"/>
            <a:ext cx="8686800" cy="0"/>
          </a:xfrm>
          <a:prstGeom prst="line">
            <a:avLst/>
          </a:prstGeom>
          <a:noFill/>
          <a:ln w="28575">
            <a:solidFill>
              <a:srgbClr val="FF0000"/>
            </a:solidFill>
            <a:round/>
            <a:headEnd/>
            <a:tailEnd/>
          </a:ln>
          <a:effectLst/>
        </p:spPr>
        <p:txBody>
          <a:bodyPr>
            <a:prstTxWarp prst="textNoShape">
              <a:avLst/>
            </a:prstTxWarp>
          </a:bodyPr>
          <a:lstStyle/>
          <a:p>
            <a:endParaRPr lang="en-US"/>
          </a:p>
        </p:txBody>
      </p:sp>
      <p:grpSp>
        <p:nvGrpSpPr>
          <p:cNvPr id="2" name="Group 15"/>
          <p:cNvGrpSpPr>
            <a:grpSpLocks/>
          </p:cNvGrpSpPr>
          <p:nvPr/>
        </p:nvGrpSpPr>
        <p:grpSpPr bwMode="auto">
          <a:xfrm>
            <a:off x="381000" y="4267200"/>
            <a:ext cx="2101850" cy="1981200"/>
            <a:chOff x="240" y="2688"/>
            <a:chExt cx="1324" cy="1248"/>
          </a:xfrm>
        </p:grpSpPr>
        <p:sp>
          <p:nvSpPr>
            <p:cNvPr id="441360" name="Line 16"/>
            <p:cNvSpPr>
              <a:spLocks noChangeShapeType="1"/>
            </p:cNvSpPr>
            <p:nvPr/>
          </p:nvSpPr>
          <p:spPr bwMode="auto">
            <a:xfrm>
              <a:off x="240" y="3360"/>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1" name="Line 17"/>
            <p:cNvSpPr>
              <a:spLocks noChangeShapeType="1"/>
            </p:cNvSpPr>
            <p:nvPr/>
          </p:nvSpPr>
          <p:spPr bwMode="auto">
            <a:xfrm rot="-5400000">
              <a:off x="276" y="3348"/>
              <a:ext cx="117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2" name="Text Box 18"/>
            <p:cNvSpPr txBox="1">
              <a:spLocks noChangeArrowheads="1"/>
            </p:cNvSpPr>
            <p:nvPr/>
          </p:nvSpPr>
          <p:spPr bwMode="auto">
            <a:xfrm>
              <a:off x="1382" y="3367"/>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1363" name="Text Box 19"/>
            <p:cNvSpPr txBox="1">
              <a:spLocks noChangeArrowheads="1"/>
            </p:cNvSpPr>
            <p:nvPr/>
          </p:nvSpPr>
          <p:spPr bwMode="auto">
            <a:xfrm>
              <a:off x="672" y="268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20"/>
          <p:cNvGrpSpPr>
            <a:grpSpLocks/>
          </p:cNvGrpSpPr>
          <p:nvPr/>
        </p:nvGrpSpPr>
        <p:grpSpPr bwMode="auto">
          <a:xfrm>
            <a:off x="609600" y="4437063"/>
            <a:ext cx="1524000" cy="1506537"/>
            <a:chOff x="384" y="2795"/>
            <a:chExt cx="960" cy="949"/>
          </a:xfrm>
        </p:grpSpPr>
        <p:grpSp>
          <p:nvGrpSpPr>
            <p:cNvPr id="4" name="Group 21"/>
            <p:cNvGrpSpPr>
              <a:grpSpLocks/>
            </p:cNvGrpSpPr>
            <p:nvPr/>
          </p:nvGrpSpPr>
          <p:grpSpPr bwMode="auto">
            <a:xfrm>
              <a:off x="384" y="2928"/>
              <a:ext cx="960" cy="816"/>
              <a:chOff x="2496" y="2880"/>
              <a:chExt cx="960" cy="816"/>
            </a:xfrm>
          </p:grpSpPr>
          <p:sp>
            <p:nvSpPr>
              <p:cNvPr id="441366" name="AutoShape 22"/>
              <p:cNvSpPr>
                <a:spLocks noChangeArrowheads="1"/>
              </p:cNvSpPr>
              <p:nvPr/>
            </p:nvSpPr>
            <p:spPr bwMode="auto">
              <a:xfrm>
                <a:off x="2496" y="2880"/>
                <a:ext cx="960" cy="816"/>
              </a:xfrm>
              <a:custGeom>
                <a:avLst/>
                <a:gdLst>
                  <a:gd name="G0" fmla="+- 1585 0 0"/>
                  <a:gd name="G1" fmla="+- 21600 0 1585"/>
                  <a:gd name="G2" fmla="+- 21600 0 15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5" y="10800"/>
                    </a:moveTo>
                    <a:cubicBezTo>
                      <a:pt x="1585" y="15889"/>
                      <a:pt x="5711" y="20015"/>
                      <a:pt x="10800" y="20015"/>
                    </a:cubicBezTo>
                    <a:cubicBezTo>
                      <a:pt x="15889" y="20015"/>
                      <a:pt x="20015" y="15889"/>
                      <a:pt x="20015" y="10800"/>
                    </a:cubicBezTo>
                    <a:cubicBezTo>
                      <a:pt x="20015" y="5711"/>
                      <a:pt x="15889" y="1585"/>
                      <a:pt x="10800" y="1585"/>
                    </a:cubicBezTo>
                    <a:cubicBezTo>
                      <a:pt x="5711" y="1585"/>
                      <a:pt x="1585" y="5711"/>
                      <a:pt x="1585" y="10800"/>
                    </a:cubicBezTo>
                    <a:close/>
                  </a:path>
                </a:pathLst>
              </a:custGeom>
              <a:solidFill>
                <a:srgbClr val="808000"/>
              </a:solidFill>
              <a:ln w="9525">
                <a:solidFill>
                  <a:schemeClr val="hlink"/>
                </a:solidFill>
                <a:round/>
                <a:headEnd/>
                <a:tailEnd/>
              </a:ln>
              <a:effectLst/>
            </p:spPr>
            <p:txBody>
              <a:bodyPr wrap="none" anchor="ctr">
                <a:prstTxWarp prst="textNoShape">
                  <a:avLst/>
                </a:prstTxWarp>
              </a:bodyPr>
              <a:lstStyle/>
              <a:p>
                <a:endParaRPr lang="en-US"/>
              </a:p>
            </p:txBody>
          </p:sp>
          <p:sp>
            <p:nvSpPr>
              <p:cNvPr id="441367" name="Rectangle 23"/>
              <p:cNvSpPr>
                <a:spLocks noChangeArrowheads="1"/>
              </p:cNvSpPr>
              <p:nvPr/>
            </p:nvSpPr>
            <p:spPr bwMode="auto">
              <a:xfrm rot="-3043530">
                <a:off x="3187" y="2941"/>
                <a:ext cx="72" cy="72"/>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41368" name="Line 24"/>
            <p:cNvSpPr>
              <a:spLocks noChangeShapeType="1"/>
            </p:cNvSpPr>
            <p:nvPr/>
          </p:nvSpPr>
          <p:spPr bwMode="auto">
            <a:xfrm>
              <a:off x="864" y="3360"/>
              <a:ext cx="240" cy="28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9" name="Text Box 25"/>
            <p:cNvSpPr txBox="1">
              <a:spLocks noChangeArrowheads="1"/>
            </p:cNvSpPr>
            <p:nvPr/>
          </p:nvSpPr>
          <p:spPr bwMode="auto">
            <a:xfrm>
              <a:off x="950" y="3334"/>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R</a:t>
              </a:r>
            </a:p>
          </p:txBody>
        </p:sp>
        <p:sp>
          <p:nvSpPr>
            <p:cNvPr id="441370" name="Text Box 26"/>
            <p:cNvSpPr txBox="1">
              <a:spLocks noChangeArrowheads="1"/>
            </p:cNvSpPr>
            <p:nvPr/>
          </p:nvSpPr>
          <p:spPr bwMode="auto">
            <a:xfrm>
              <a:off x="663" y="3321"/>
              <a:ext cx="20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O</a:t>
              </a:r>
            </a:p>
          </p:txBody>
        </p:sp>
        <p:sp>
          <p:nvSpPr>
            <p:cNvPr id="441371" name="Text Box 27"/>
            <p:cNvSpPr txBox="1">
              <a:spLocks noChangeArrowheads="1"/>
            </p:cNvSpPr>
            <p:nvPr/>
          </p:nvSpPr>
          <p:spPr bwMode="auto">
            <a:xfrm>
              <a:off x="1047" y="2795"/>
              <a:ext cx="26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Monotype Corsiva" charset="0"/>
                </a:rPr>
                <a:t>dm</a:t>
              </a:r>
              <a:endParaRPr lang="en-US" sz="1800">
                <a:solidFill>
                  <a:schemeClr val="accent2"/>
                </a:solidFill>
                <a:latin typeface="Arial Narrow" charset="0"/>
              </a:endParaRPr>
            </a:p>
          </p:txBody>
        </p:sp>
      </p:grpSp>
      <p:sp>
        <p:nvSpPr>
          <p:cNvPr id="441372" name="Text Box 28"/>
          <p:cNvSpPr txBox="1">
            <a:spLocks noChangeArrowheads="1"/>
          </p:cNvSpPr>
          <p:nvPr/>
        </p:nvSpPr>
        <p:spPr bwMode="auto">
          <a:xfrm>
            <a:off x="3048000" y="4343400"/>
            <a:ext cx="1524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is</a:t>
            </a:r>
          </a:p>
        </p:txBody>
      </p:sp>
      <p:graphicFrame>
        <p:nvGraphicFramePr>
          <p:cNvPr id="441373" name="Object 29"/>
          <p:cNvGraphicFramePr>
            <a:graphicFrameLocks noChangeAspect="1"/>
          </p:cNvGraphicFramePr>
          <p:nvPr/>
        </p:nvGraphicFramePr>
        <p:xfrm>
          <a:off x="4768850" y="4406900"/>
          <a:ext cx="1201738" cy="581025"/>
        </p:xfrm>
        <a:graphic>
          <a:graphicData uri="http://schemas.openxmlformats.org/presentationml/2006/ole">
            <p:oleObj spid="_x0000_s575494" name="Equation" r:id="rId7" imgW="711200" imgH="292100" progId="Equation.DSMT4">
              <p:embed/>
            </p:oleObj>
          </a:graphicData>
        </a:graphic>
      </p:graphicFrame>
      <p:sp>
        <p:nvSpPr>
          <p:cNvPr id="441374" name="Text Box 30"/>
          <p:cNvSpPr txBox="1">
            <a:spLocks noChangeArrowheads="1"/>
          </p:cNvSpPr>
          <p:nvPr/>
        </p:nvSpPr>
        <p:spPr bwMode="auto">
          <a:xfrm>
            <a:off x="2895600" y="5318125"/>
            <a:ext cx="2057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 you notice from this result?</a:t>
            </a:r>
          </a:p>
        </p:txBody>
      </p:sp>
      <p:sp>
        <p:nvSpPr>
          <p:cNvPr id="441375" name="Text Box 31"/>
          <p:cNvSpPr txBox="1">
            <a:spLocks noChangeArrowheads="1"/>
          </p:cNvSpPr>
          <p:nvPr/>
        </p:nvSpPr>
        <p:spPr bwMode="auto">
          <a:xfrm>
            <a:off x="5410200" y="5165725"/>
            <a:ext cx="3352800" cy="10064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for this object is the same as that of a point of mass M at the distance R.</a:t>
            </a:r>
          </a:p>
        </p:txBody>
      </p:sp>
      <p:graphicFrame>
        <p:nvGraphicFramePr>
          <p:cNvPr id="441376" name="Object 32"/>
          <p:cNvGraphicFramePr>
            <a:graphicFrameLocks noChangeAspect="1"/>
          </p:cNvGraphicFramePr>
          <p:nvPr/>
        </p:nvGraphicFramePr>
        <p:xfrm>
          <a:off x="6035675" y="4406900"/>
          <a:ext cx="1050925" cy="581025"/>
        </p:xfrm>
        <a:graphic>
          <a:graphicData uri="http://schemas.openxmlformats.org/presentationml/2006/ole">
            <p:oleObj spid="_x0000_s575495" name="Equation" r:id="rId8" imgW="622300" imgH="292100" progId="Equation.DSMT4">
              <p:embed/>
            </p:oleObj>
          </a:graphicData>
        </a:graphic>
      </p:graphicFrame>
      <p:graphicFrame>
        <p:nvGraphicFramePr>
          <p:cNvPr id="441377" name="Object 33"/>
          <p:cNvGraphicFramePr>
            <a:graphicFrameLocks noChangeAspect="1"/>
          </p:cNvGraphicFramePr>
          <p:nvPr/>
        </p:nvGraphicFramePr>
        <p:xfrm>
          <a:off x="7239000" y="4495800"/>
          <a:ext cx="914400" cy="379413"/>
        </p:xfrm>
        <a:graphic>
          <a:graphicData uri="http://schemas.openxmlformats.org/presentationml/2006/ole">
            <p:oleObj spid="_x0000_s575496" name="Equation" r:id="rId9" imgW="444500" imgH="190500" progId="Equation.DSMT4">
              <p:embed/>
            </p:oleObj>
          </a:graphicData>
        </a:graphic>
      </p:graphicFrame>
      <p:graphicFrame>
        <p:nvGraphicFramePr>
          <p:cNvPr id="441378" name="Object 34"/>
          <p:cNvGraphicFramePr>
            <a:graphicFrameLocks noChangeAspect="1"/>
          </p:cNvGraphicFramePr>
          <p:nvPr/>
        </p:nvGraphicFramePr>
        <p:xfrm>
          <a:off x="4800600" y="2819400"/>
          <a:ext cx="949325" cy="357188"/>
        </p:xfrm>
        <a:graphic>
          <a:graphicData uri="http://schemas.openxmlformats.org/presentationml/2006/ole">
            <p:oleObj spid="_x0000_s575497" name="Equation" r:id="rId10" imgW="673100" imgH="203200" progId="Equation.DSMT4">
              <p:embed/>
            </p:oleObj>
          </a:graphicData>
        </a:graphic>
      </p:graphicFrame>
      <p:sp>
        <p:nvSpPr>
          <p:cNvPr id="38" name="Right Arrow 37"/>
          <p:cNvSpPr/>
          <p:nvPr/>
        </p:nvSpPr>
        <p:spPr bwMode="auto">
          <a:xfrm>
            <a:off x="4495800" y="2743200"/>
            <a:ext cx="245388" cy="519678"/>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i="0" u="none" strike="noStrike" cap="none" normalizeH="0" baseline="0" dirty="0" smtClean="0">
              <a:ln w="38100" cmpd="sng">
                <a:solidFill>
                  <a:schemeClr val="tx1"/>
                </a:solid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wipe(left)">
                                      <p:cBhvr>
                                        <p:cTn id="7" dur="500"/>
                                        <p:tgtEl>
                                          <p:spTgt spid="441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1350">
                                            <p:txEl>
                                              <p:pRg st="0" end="0"/>
                                            </p:txEl>
                                          </p:spTgt>
                                        </p:tgtEl>
                                        <p:attrNameLst>
                                          <p:attrName>style.visibility</p:attrName>
                                        </p:attrNameLst>
                                      </p:cBhvr>
                                      <p:to>
                                        <p:strVal val="visible"/>
                                      </p:to>
                                    </p:set>
                                    <p:animEffect transition="in" filter="wipe(left)">
                                      <p:cBhvr>
                                        <p:cTn id="12" dur="500"/>
                                        <p:tgtEl>
                                          <p:spTgt spid="4413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41352"/>
                                        </p:tgtEl>
                                        <p:attrNameLst>
                                          <p:attrName>style.visibility</p:attrName>
                                        </p:attrNameLst>
                                      </p:cBhvr>
                                      <p:to>
                                        <p:strVal val="visible"/>
                                      </p:to>
                                    </p:set>
                                    <p:animEffect transition="in" filter="wipe(left)">
                                      <p:cBhvr>
                                        <p:cTn id="17" dur="500"/>
                                        <p:tgtEl>
                                          <p:spTgt spid="4413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41353"/>
                                        </p:tgtEl>
                                        <p:attrNameLst>
                                          <p:attrName>style.visibility</p:attrName>
                                        </p:attrNameLst>
                                      </p:cBhvr>
                                      <p:to>
                                        <p:strVal val="visible"/>
                                      </p:to>
                                    </p:set>
                                    <p:animEffect transition="in" filter="wipe(left)">
                                      <p:cBhvr>
                                        <p:cTn id="22" dur="500"/>
                                        <p:tgtEl>
                                          <p:spTgt spid="4413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41348">
                                            <p:txEl>
                                              <p:pRg st="0" end="0"/>
                                            </p:txEl>
                                          </p:spTgt>
                                        </p:tgtEl>
                                        <p:attrNameLst>
                                          <p:attrName>style.visibility</p:attrName>
                                        </p:attrNameLst>
                                      </p:cBhvr>
                                      <p:to>
                                        <p:strVal val="visible"/>
                                      </p:to>
                                    </p:set>
                                    <p:animEffect transition="in" filter="wipe(left)">
                                      <p:cBhvr>
                                        <p:cTn id="27" dur="500"/>
                                        <p:tgtEl>
                                          <p:spTgt spid="44134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41351"/>
                                        </p:tgtEl>
                                        <p:attrNameLst>
                                          <p:attrName>style.visibility</p:attrName>
                                        </p:attrNameLst>
                                      </p:cBhvr>
                                      <p:to>
                                        <p:strVal val="visible"/>
                                      </p:to>
                                    </p:set>
                                    <p:animEffect transition="in" filter="wipe(left)">
                                      <p:cBhvr>
                                        <p:cTn id="32" dur="500"/>
                                        <p:tgtEl>
                                          <p:spTgt spid="4413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41349"/>
                                        </p:tgtEl>
                                        <p:attrNameLst>
                                          <p:attrName>style.visibility</p:attrName>
                                        </p:attrNameLst>
                                      </p:cBhvr>
                                      <p:to>
                                        <p:strVal val="visible"/>
                                      </p:to>
                                    </p:set>
                                    <p:animEffect transition="in" filter="wipe(left)">
                                      <p:cBhvr>
                                        <p:cTn id="37" dur="500"/>
                                        <p:tgtEl>
                                          <p:spTgt spid="4413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41354"/>
                                        </p:tgtEl>
                                        <p:attrNameLst>
                                          <p:attrName>style.visibility</p:attrName>
                                        </p:attrNameLst>
                                      </p:cBhvr>
                                      <p:to>
                                        <p:strVal val="visible"/>
                                      </p:to>
                                    </p:set>
                                    <p:animEffect transition="in" filter="wipe(left)">
                                      <p:cBhvr>
                                        <p:cTn id="42" dur="500"/>
                                        <p:tgtEl>
                                          <p:spTgt spid="44135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41378"/>
                                        </p:tgtEl>
                                        <p:attrNameLst>
                                          <p:attrName>style.visibility</p:attrName>
                                        </p:attrNameLst>
                                      </p:cBhvr>
                                      <p:to>
                                        <p:strVal val="visible"/>
                                      </p:to>
                                    </p:set>
                                    <p:animEffect transition="in" filter="wipe(left)">
                                      <p:cBhvr>
                                        <p:cTn id="52" dur="500"/>
                                        <p:tgtEl>
                                          <p:spTgt spid="44137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41355"/>
                                        </p:tgtEl>
                                        <p:attrNameLst>
                                          <p:attrName>style.visibility</p:attrName>
                                        </p:attrNameLst>
                                      </p:cBhvr>
                                      <p:to>
                                        <p:strVal val="visible"/>
                                      </p:to>
                                    </p:set>
                                    <p:animEffect transition="in" filter="wipe(left)">
                                      <p:cBhvr>
                                        <p:cTn id="57" dur="500"/>
                                        <p:tgtEl>
                                          <p:spTgt spid="4413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41356"/>
                                        </p:tgtEl>
                                        <p:attrNameLst>
                                          <p:attrName>style.visibility</p:attrName>
                                        </p:attrNameLst>
                                      </p:cBhvr>
                                      <p:to>
                                        <p:strVal val="visible"/>
                                      </p:to>
                                    </p:set>
                                    <p:animEffect transition="in" filter="wipe(left)">
                                      <p:cBhvr>
                                        <p:cTn id="62" dur="500"/>
                                        <p:tgtEl>
                                          <p:spTgt spid="4413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41358"/>
                                        </p:tgtEl>
                                        <p:attrNameLst>
                                          <p:attrName>style.visibility</p:attrName>
                                        </p:attrNameLst>
                                      </p:cBhvr>
                                      <p:to>
                                        <p:strVal val="visible"/>
                                      </p:to>
                                    </p:set>
                                    <p:animEffect transition="in" filter="wipe(left)">
                                      <p:cBhvr>
                                        <p:cTn id="67" dur="500"/>
                                        <p:tgtEl>
                                          <p:spTgt spid="44135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41357"/>
                                        </p:tgtEl>
                                        <p:attrNameLst>
                                          <p:attrName>style.visibility</p:attrName>
                                        </p:attrNameLst>
                                      </p:cBhvr>
                                      <p:to>
                                        <p:strVal val="visible"/>
                                      </p:to>
                                    </p:set>
                                    <p:animEffect transition="in" filter="wipe(left)">
                                      <p:cBhvr>
                                        <p:cTn id="72" dur="500"/>
                                        <p:tgtEl>
                                          <p:spTgt spid="44135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2"/>
                                        </p:tgtEl>
                                        <p:attrNameLst>
                                          <p:attrName>style.visibility</p:attrName>
                                        </p:attrNameLst>
                                      </p:cBhvr>
                                      <p:to>
                                        <p:strVal val="visible"/>
                                      </p:to>
                                    </p:set>
                                    <p:animEffect transition="in" filter="wipe(left)">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iterate type="wd">
                                    <p:tmPct val="10000"/>
                                  </p:iterate>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441372"/>
                                        </p:tgtEl>
                                        <p:attrNameLst>
                                          <p:attrName>style.visibility</p:attrName>
                                        </p:attrNameLst>
                                      </p:cBhvr>
                                      <p:to>
                                        <p:strVal val="visible"/>
                                      </p:to>
                                    </p:set>
                                    <p:animEffect transition="in" filter="wipe(left)">
                                      <p:cBhvr>
                                        <p:cTn id="88" dur="500"/>
                                        <p:tgtEl>
                                          <p:spTgt spid="44137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41373"/>
                                        </p:tgtEl>
                                        <p:attrNameLst>
                                          <p:attrName>style.visibility</p:attrName>
                                        </p:attrNameLst>
                                      </p:cBhvr>
                                      <p:to>
                                        <p:strVal val="visible"/>
                                      </p:to>
                                    </p:set>
                                    <p:animEffect transition="in" filter="wipe(left)">
                                      <p:cBhvr>
                                        <p:cTn id="93" dur="500"/>
                                        <p:tgtEl>
                                          <p:spTgt spid="44137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41376"/>
                                        </p:tgtEl>
                                        <p:attrNameLst>
                                          <p:attrName>style.visibility</p:attrName>
                                        </p:attrNameLst>
                                      </p:cBhvr>
                                      <p:to>
                                        <p:strVal val="visible"/>
                                      </p:to>
                                    </p:set>
                                    <p:animEffect transition="in" filter="wipe(left)">
                                      <p:cBhvr>
                                        <p:cTn id="98" dur="500"/>
                                        <p:tgtEl>
                                          <p:spTgt spid="44137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41377"/>
                                        </p:tgtEl>
                                        <p:attrNameLst>
                                          <p:attrName>style.visibility</p:attrName>
                                        </p:attrNameLst>
                                      </p:cBhvr>
                                      <p:to>
                                        <p:strVal val="visible"/>
                                      </p:to>
                                    </p:set>
                                    <p:animEffect transition="in" filter="wipe(left)">
                                      <p:cBhvr>
                                        <p:cTn id="103" dur="500"/>
                                        <p:tgtEl>
                                          <p:spTgt spid="44137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441374"/>
                                        </p:tgtEl>
                                        <p:attrNameLst>
                                          <p:attrName>style.visibility</p:attrName>
                                        </p:attrNameLst>
                                      </p:cBhvr>
                                      <p:to>
                                        <p:strVal val="visible"/>
                                      </p:to>
                                    </p:set>
                                    <p:animEffect transition="in" filter="wipe(left)">
                                      <p:cBhvr>
                                        <p:cTn id="108" dur="500"/>
                                        <p:tgtEl>
                                          <p:spTgt spid="44137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441375"/>
                                        </p:tgtEl>
                                        <p:attrNameLst>
                                          <p:attrName>style.visibility</p:attrName>
                                        </p:attrNameLst>
                                      </p:cBhvr>
                                      <p:to>
                                        <p:strVal val="visible"/>
                                      </p:to>
                                    </p:set>
                                    <p:animEffect transition="in" filter="wipe(left)">
                                      <p:cBhvr>
                                        <p:cTn id="113" dur="500"/>
                                        <p:tgtEl>
                                          <p:spTgt spid="441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P spid="441348" grpId="0" build="p" autoUpdateAnimBg="0"/>
      <p:bldP spid="441349" grpId="0" animBg="1" autoUpdateAnimBg="0"/>
      <p:bldP spid="441350" grpId="0" build="p" autoUpdateAnimBg="0"/>
      <p:bldP spid="441351" grpId="0" animBg="1" autoUpdateAnimBg="0"/>
      <p:bldP spid="441355" grpId="0" animBg="1" autoUpdateAnimBg="0"/>
      <p:bldP spid="441357" grpId="0" animBg="1" autoUpdateAnimBg="0"/>
      <p:bldP spid="441358" grpId="0" animBg="1"/>
      <p:bldP spid="441372" grpId="0" animBg="1" autoUpdateAnimBg="0"/>
      <p:bldP spid="441374" grpId="0" animBg="1" autoUpdateAnimBg="0"/>
      <p:bldP spid="441375" grpId="0" animBg="1" autoUpdateAnimBg="0"/>
      <p:bldP spid="38"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 name="Date Placeholder 3"/>
          <p:cNvSpPr>
            <a:spLocks noGrp="1"/>
          </p:cNvSpPr>
          <p:nvPr>
            <p:ph type="dt" sz="half" idx="10"/>
          </p:nvPr>
        </p:nvSpPr>
        <p:spPr/>
        <p:txBody>
          <a:bodyPr/>
          <a:lstStyle/>
          <a:p>
            <a:r>
              <a:rPr lang="en-US" smtClean="0"/>
              <a:t>Thursday, June 30, 2011</a:t>
            </a:r>
            <a:endParaRPr lang="en-US"/>
          </a:p>
        </p:txBody>
      </p:sp>
      <p:sp>
        <p:nvSpPr>
          <p:cNvPr id="47" name="Footer Placeholder 4"/>
          <p:cNvSpPr>
            <a:spLocks noGrp="1"/>
          </p:cNvSpPr>
          <p:nvPr>
            <p:ph type="ftr" sz="quarter" idx="11"/>
          </p:nvPr>
        </p:nvSpPr>
        <p:spPr/>
        <p:txBody>
          <a:bodyPr/>
          <a:lstStyle/>
          <a:p>
            <a:r>
              <a:rPr lang="en-US" smtClean="0"/>
              <a:t>PHYS 1443-001, Summer 2011 Dr. Jaehoon Yu</a:t>
            </a:r>
            <a:endParaRPr lang="en-US"/>
          </a:p>
        </p:txBody>
      </p:sp>
      <p:sp>
        <p:nvSpPr>
          <p:cNvPr id="48" name="Slide Number Placeholder 5"/>
          <p:cNvSpPr>
            <a:spLocks noGrp="1"/>
          </p:cNvSpPr>
          <p:nvPr>
            <p:ph type="sldNum" sz="quarter" idx="12"/>
          </p:nvPr>
        </p:nvSpPr>
        <p:spPr/>
        <p:txBody>
          <a:bodyPr/>
          <a:lstStyle/>
          <a:p>
            <a:fld id="{F0DA3329-CD1C-6348-8E1C-36040F90499D}" type="slidenum">
              <a:rPr lang="en-US"/>
              <a:pPr/>
              <a:t>21</a:t>
            </a:fld>
            <a:endParaRPr lang="en-US"/>
          </a:p>
        </p:txBody>
      </p:sp>
      <p:sp>
        <p:nvSpPr>
          <p:cNvPr id="442370" name="Rectangle 2"/>
          <p:cNvSpPr>
            <a:spLocks noGrp="1" noChangeArrowheads="1"/>
          </p:cNvSpPr>
          <p:nvPr>
            <p:ph type="title"/>
          </p:nvPr>
        </p:nvSpPr>
        <p:spPr>
          <a:xfrm>
            <a:off x="457200" y="152400"/>
            <a:ext cx="8153400" cy="609600"/>
          </a:xfrm>
        </p:spPr>
        <p:txBody>
          <a:bodyPr/>
          <a:lstStyle/>
          <a:p>
            <a:r>
              <a:rPr lang="en-US" sz="4000" dirty="0" smtClean="0"/>
              <a:t>Ex.10 – 11 Rigid </a:t>
            </a:r>
            <a:r>
              <a:rPr lang="en-US" sz="4000" dirty="0"/>
              <a:t>Body Moment of Inertia</a:t>
            </a:r>
            <a:endParaRPr lang="en-US" dirty="0"/>
          </a:p>
        </p:txBody>
      </p:sp>
      <p:sp>
        <p:nvSpPr>
          <p:cNvPr id="442371"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Calculate the moment of inertia of a uniform rigid rod of length L and mass M about an axis perpendicular to the rod and passing through its center of mass.</a:t>
            </a:r>
          </a:p>
        </p:txBody>
      </p:sp>
      <p:sp>
        <p:nvSpPr>
          <p:cNvPr id="442372"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line density of the rod is  </a:t>
            </a:r>
          </a:p>
        </p:txBody>
      </p:sp>
      <p:sp>
        <p:nvSpPr>
          <p:cNvPr id="442373" name="Text Box 5"/>
          <p:cNvSpPr txBox="1">
            <a:spLocks noChangeArrowheads="1"/>
          </p:cNvSpPr>
          <p:nvPr/>
        </p:nvSpPr>
        <p:spPr bwMode="auto">
          <a:xfrm>
            <a:off x="1447800" y="4451350"/>
            <a:ext cx="29718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What is the moment of inertia when the rotational axis is at one end of the rod.</a:t>
            </a:r>
          </a:p>
        </p:txBody>
      </p:sp>
      <p:grpSp>
        <p:nvGrpSpPr>
          <p:cNvPr id="2" name="Group 6"/>
          <p:cNvGrpSpPr>
            <a:grpSpLocks/>
          </p:cNvGrpSpPr>
          <p:nvPr/>
        </p:nvGrpSpPr>
        <p:grpSpPr bwMode="auto">
          <a:xfrm>
            <a:off x="533400" y="1676400"/>
            <a:ext cx="2482850" cy="1600200"/>
            <a:chOff x="336" y="1056"/>
            <a:chExt cx="1564" cy="1008"/>
          </a:xfrm>
        </p:grpSpPr>
        <p:sp>
          <p:nvSpPr>
            <p:cNvPr id="442375" name="Text Box 7"/>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2376" name="Line 8"/>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7" name="Line 9"/>
            <p:cNvSpPr>
              <a:spLocks noChangeShapeType="1"/>
            </p:cNvSpPr>
            <p:nvPr/>
          </p:nvSpPr>
          <p:spPr bwMode="auto">
            <a:xfrm>
              <a:off x="1056" y="1104"/>
              <a:ext cx="0" cy="96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8" name="Text Box 10"/>
            <p:cNvSpPr txBox="1">
              <a:spLocks noChangeArrowheads="1"/>
            </p:cNvSpPr>
            <p:nvPr/>
          </p:nvSpPr>
          <p:spPr bwMode="auto">
            <a:xfrm>
              <a:off x="874"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11"/>
          <p:cNvGrpSpPr>
            <a:grpSpLocks/>
          </p:cNvGrpSpPr>
          <p:nvPr/>
        </p:nvGrpSpPr>
        <p:grpSpPr bwMode="auto">
          <a:xfrm>
            <a:off x="838200" y="2895600"/>
            <a:ext cx="1600200" cy="762000"/>
            <a:chOff x="528" y="1824"/>
            <a:chExt cx="1008" cy="480"/>
          </a:xfrm>
        </p:grpSpPr>
        <p:grpSp>
          <p:nvGrpSpPr>
            <p:cNvPr id="4" name="Group 12"/>
            <p:cNvGrpSpPr>
              <a:grpSpLocks/>
            </p:cNvGrpSpPr>
            <p:nvPr/>
          </p:nvGrpSpPr>
          <p:grpSpPr bwMode="auto">
            <a:xfrm>
              <a:off x="528" y="1824"/>
              <a:ext cx="1008" cy="96"/>
              <a:chOff x="528" y="1824"/>
              <a:chExt cx="1008" cy="96"/>
            </a:xfrm>
          </p:grpSpPr>
          <p:sp>
            <p:nvSpPr>
              <p:cNvPr id="442381" name="Rectangle 13"/>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42382" name="Rectangle 14"/>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42383" name="Line 15"/>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42384" name="Line 16"/>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85" name="Line 17"/>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42386" name="Text Box 18"/>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grpSp>
        <p:nvGrpSpPr>
          <p:cNvPr id="5" name="Group 19"/>
          <p:cNvGrpSpPr>
            <a:grpSpLocks/>
          </p:cNvGrpSpPr>
          <p:nvPr/>
        </p:nvGrpSpPr>
        <p:grpSpPr bwMode="auto">
          <a:xfrm>
            <a:off x="1676400" y="2514600"/>
            <a:ext cx="685800" cy="858838"/>
            <a:chOff x="1056" y="1584"/>
            <a:chExt cx="432" cy="541"/>
          </a:xfrm>
        </p:grpSpPr>
        <p:sp>
          <p:nvSpPr>
            <p:cNvPr id="442388" name="Text Box 20"/>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6" name="Group 21"/>
            <p:cNvGrpSpPr>
              <a:grpSpLocks/>
            </p:cNvGrpSpPr>
            <p:nvPr/>
          </p:nvGrpSpPr>
          <p:grpSpPr bwMode="auto">
            <a:xfrm>
              <a:off x="1056" y="1584"/>
              <a:ext cx="432" cy="432"/>
              <a:chOff x="1056" y="1584"/>
              <a:chExt cx="432" cy="432"/>
            </a:xfrm>
          </p:grpSpPr>
          <p:sp>
            <p:nvSpPr>
              <p:cNvPr id="442390" name="Line 22"/>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91" name="Line 23"/>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42392" name="Text Box 24"/>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graphicFrame>
        <p:nvGraphicFramePr>
          <p:cNvPr id="442393" name="Object 25"/>
          <p:cNvGraphicFramePr>
            <a:graphicFrameLocks noChangeAspect="1"/>
          </p:cNvGraphicFramePr>
          <p:nvPr/>
        </p:nvGraphicFramePr>
        <p:xfrm>
          <a:off x="6619875" y="1481138"/>
          <a:ext cx="782638" cy="652462"/>
        </p:xfrm>
        <a:graphic>
          <a:graphicData uri="http://schemas.openxmlformats.org/presentationml/2006/ole">
            <p:oleObj spid="_x0000_s576514" name="Equation" r:id="rId3" imgW="482600" imgH="393700" progId="Equation.DSMT4">
              <p:embed/>
            </p:oleObj>
          </a:graphicData>
        </a:graphic>
      </p:graphicFrame>
      <p:sp>
        <p:nvSpPr>
          <p:cNvPr id="442394" name="Text Box 26"/>
          <p:cNvSpPr txBox="1">
            <a:spLocks noChangeArrowheads="1"/>
          </p:cNvSpPr>
          <p:nvPr/>
        </p:nvSpPr>
        <p:spPr bwMode="auto">
          <a:xfrm>
            <a:off x="3733800" y="2133600"/>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masslet is  </a:t>
            </a:r>
          </a:p>
        </p:txBody>
      </p:sp>
      <p:graphicFrame>
        <p:nvGraphicFramePr>
          <p:cNvPr id="442395" name="Object 27"/>
          <p:cNvGraphicFramePr>
            <a:graphicFrameLocks noChangeAspect="1"/>
          </p:cNvGraphicFramePr>
          <p:nvPr/>
        </p:nvGraphicFramePr>
        <p:xfrm>
          <a:off x="5943600" y="2216150"/>
          <a:ext cx="361950" cy="274638"/>
        </p:xfrm>
        <a:graphic>
          <a:graphicData uri="http://schemas.openxmlformats.org/presentationml/2006/ole">
            <p:oleObj spid="_x0000_s576515" name="Equation" r:id="rId4" imgW="241300" imgH="165100" progId="Equation.DSMT4">
              <p:embed/>
            </p:oleObj>
          </a:graphicData>
        </a:graphic>
      </p:graphicFrame>
      <p:sp>
        <p:nvSpPr>
          <p:cNvPr id="442396" name="Text Box 28"/>
          <p:cNvSpPr txBox="1">
            <a:spLocks noChangeArrowheads="1"/>
          </p:cNvSpPr>
          <p:nvPr/>
        </p:nvSpPr>
        <p:spPr bwMode="auto">
          <a:xfrm>
            <a:off x="3200400" y="2819400"/>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moment of inertia is  </a:t>
            </a:r>
          </a:p>
        </p:txBody>
      </p:sp>
      <p:graphicFrame>
        <p:nvGraphicFramePr>
          <p:cNvPr id="442397" name="Object 29"/>
          <p:cNvGraphicFramePr>
            <a:graphicFrameLocks noChangeAspect="1"/>
          </p:cNvGraphicFramePr>
          <p:nvPr/>
        </p:nvGraphicFramePr>
        <p:xfrm>
          <a:off x="4800600" y="2941638"/>
          <a:ext cx="203200" cy="249237"/>
        </p:xfrm>
        <a:graphic>
          <a:graphicData uri="http://schemas.openxmlformats.org/presentationml/2006/ole">
            <p:oleObj spid="_x0000_s576516" name="Equation" r:id="rId5" imgW="126720" imgH="164880" progId="Equation.3">
              <p:embed/>
            </p:oleObj>
          </a:graphicData>
        </a:graphic>
      </p:graphicFrame>
      <p:graphicFrame>
        <p:nvGraphicFramePr>
          <p:cNvPr id="442398" name="Object 30"/>
          <p:cNvGraphicFramePr>
            <a:graphicFrameLocks noChangeAspect="1"/>
          </p:cNvGraphicFramePr>
          <p:nvPr/>
        </p:nvGraphicFramePr>
        <p:xfrm>
          <a:off x="4846638" y="4416425"/>
          <a:ext cx="1157287" cy="561975"/>
        </p:xfrm>
        <a:graphic>
          <a:graphicData uri="http://schemas.openxmlformats.org/presentationml/2006/ole">
            <p:oleObj spid="_x0000_s576517" name="Equation" r:id="rId6" imgW="711200" imgH="292100" progId="Equation.DSMT4">
              <p:embed/>
            </p:oleObj>
          </a:graphicData>
        </a:graphic>
      </p:graphicFrame>
      <p:sp>
        <p:nvSpPr>
          <p:cNvPr id="442399" name="Text Box 31"/>
          <p:cNvSpPr txBox="1">
            <a:spLocks noChangeArrowheads="1"/>
          </p:cNvSpPr>
          <p:nvPr/>
        </p:nvSpPr>
        <p:spPr bwMode="auto">
          <a:xfrm>
            <a:off x="228600" y="5638800"/>
            <a:ext cx="3048000" cy="6096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1600">
                <a:solidFill>
                  <a:schemeClr val="accent2"/>
                </a:solidFill>
                <a:latin typeface="Arial Narrow" charset="0"/>
              </a:rPr>
              <a:t>Will this be the same as the above.  Why or why not?</a:t>
            </a:r>
          </a:p>
        </p:txBody>
      </p:sp>
      <p:sp>
        <p:nvSpPr>
          <p:cNvPr id="442400" name="Text Box 32"/>
          <p:cNvSpPr txBox="1">
            <a:spLocks noChangeArrowheads="1"/>
          </p:cNvSpPr>
          <p:nvPr/>
        </p:nvSpPr>
        <p:spPr bwMode="auto">
          <a:xfrm>
            <a:off x="3352800" y="5638800"/>
            <a:ext cx="57912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800000"/>
                </a:solidFill>
                <a:latin typeface="Arial Narrow" charset="0"/>
              </a:rPr>
              <a:t>Since the moment of inertia is</a:t>
            </a:r>
            <a:r>
              <a:rPr lang="en-US" sz="1600" dirty="0" smtClean="0">
                <a:solidFill>
                  <a:srgbClr val="800000"/>
                </a:solidFill>
                <a:latin typeface="Arial Narrow" charset="0"/>
              </a:rPr>
              <a:t> resistance to </a:t>
            </a:r>
            <a:r>
              <a:rPr lang="en-US" sz="1600" dirty="0">
                <a:solidFill>
                  <a:srgbClr val="800000"/>
                </a:solidFill>
                <a:latin typeface="Arial Narrow" charset="0"/>
              </a:rPr>
              <a:t>motion, it makes perfect sense for it to be harder to move when it is rotating about the axis at one end.</a:t>
            </a:r>
          </a:p>
        </p:txBody>
      </p:sp>
      <p:graphicFrame>
        <p:nvGraphicFramePr>
          <p:cNvPr id="442401" name="Object 33"/>
          <p:cNvGraphicFramePr>
            <a:graphicFrameLocks noChangeAspect="1"/>
          </p:cNvGraphicFramePr>
          <p:nvPr/>
        </p:nvGraphicFramePr>
        <p:xfrm>
          <a:off x="6332538" y="2217738"/>
          <a:ext cx="611187" cy="296862"/>
        </p:xfrm>
        <a:graphic>
          <a:graphicData uri="http://schemas.openxmlformats.org/presentationml/2006/ole">
            <p:oleObj spid="_x0000_s576518" name="Equation" r:id="rId7" imgW="406400" imgH="177800" progId="Equation.DSMT4">
              <p:embed/>
            </p:oleObj>
          </a:graphicData>
        </a:graphic>
      </p:graphicFrame>
      <p:graphicFrame>
        <p:nvGraphicFramePr>
          <p:cNvPr id="442402" name="Object 34"/>
          <p:cNvGraphicFramePr>
            <a:graphicFrameLocks noChangeAspect="1"/>
          </p:cNvGraphicFramePr>
          <p:nvPr/>
        </p:nvGraphicFramePr>
        <p:xfrm>
          <a:off x="6924675" y="2085975"/>
          <a:ext cx="781050" cy="657225"/>
        </p:xfrm>
        <a:graphic>
          <a:graphicData uri="http://schemas.openxmlformats.org/presentationml/2006/ole">
            <p:oleObj spid="_x0000_s576519" name="Equation" r:id="rId8" imgW="520700" imgH="393700" progId="Equation.DSMT4">
              <p:embed/>
            </p:oleObj>
          </a:graphicData>
        </a:graphic>
      </p:graphicFrame>
      <p:graphicFrame>
        <p:nvGraphicFramePr>
          <p:cNvPr id="442403" name="Object 35"/>
          <p:cNvGraphicFramePr>
            <a:graphicFrameLocks noChangeAspect="1"/>
          </p:cNvGraphicFramePr>
          <p:nvPr/>
        </p:nvGraphicFramePr>
        <p:xfrm>
          <a:off x="4946650" y="2844800"/>
          <a:ext cx="974725" cy="441325"/>
        </p:xfrm>
        <a:graphic>
          <a:graphicData uri="http://schemas.openxmlformats.org/presentationml/2006/ole">
            <p:oleObj spid="_x0000_s576520" name="Equation" r:id="rId9" imgW="609600" imgH="292100" progId="Equation.DSMT4">
              <p:embed/>
            </p:oleObj>
          </a:graphicData>
        </a:graphic>
      </p:graphicFrame>
      <p:graphicFrame>
        <p:nvGraphicFramePr>
          <p:cNvPr id="442404" name="Object 36"/>
          <p:cNvGraphicFramePr>
            <a:graphicFrameLocks noChangeAspect="1"/>
          </p:cNvGraphicFramePr>
          <p:nvPr/>
        </p:nvGraphicFramePr>
        <p:xfrm>
          <a:off x="5949950" y="2747963"/>
          <a:ext cx="1462088" cy="633412"/>
        </p:xfrm>
        <a:graphic>
          <a:graphicData uri="http://schemas.openxmlformats.org/presentationml/2006/ole">
            <p:oleObj spid="_x0000_s576521" name="Equation" r:id="rId10" imgW="914400" imgH="419100" progId="Equation.DSMT4">
              <p:embed/>
            </p:oleObj>
          </a:graphicData>
        </a:graphic>
      </p:graphicFrame>
      <p:graphicFrame>
        <p:nvGraphicFramePr>
          <p:cNvPr id="442405" name="Object 37"/>
          <p:cNvGraphicFramePr>
            <a:graphicFrameLocks noChangeAspect="1"/>
          </p:cNvGraphicFramePr>
          <p:nvPr/>
        </p:nvGraphicFramePr>
        <p:xfrm>
          <a:off x="7381875" y="2708275"/>
          <a:ext cx="1544638" cy="711200"/>
        </p:xfrm>
        <a:graphic>
          <a:graphicData uri="http://schemas.openxmlformats.org/presentationml/2006/ole">
            <p:oleObj spid="_x0000_s576522" name="Equation" r:id="rId11" imgW="965200" imgH="469900" progId="Equation.DSMT4">
              <p:embed/>
            </p:oleObj>
          </a:graphicData>
        </a:graphic>
      </p:graphicFrame>
      <p:graphicFrame>
        <p:nvGraphicFramePr>
          <p:cNvPr id="442406" name="Object 38"/>
          <p:cNvGraphicFramePr>
            <a:graphicFrameLocks noChangeAspect="1"/>
          </p:cNvGraphicFramePr>
          <p:nvPr/>
        </p:nvGraphicFramePr>
        <p:xfrm>
          <a:off x="4587875" y="3486150"/>
          <a:ext cx="2316163" cy="762000"/>
        </p:xfrm>
        <a:graphic>
          <a:graphicData uri="http://schemas.openxmlformats.org/presentationml/2006/ole">
            <p:oleObj spid="_x0000_s576523" name="Equation" r:id="rId12" imgW="1460500" imgH="508000" progId="Equation.DSMT4">
              <p:embed/>
            </p:oleObj>
          </a:graphicData>
        </a:graphic>
      </p:graphicFrame>
      <p:graphicFrame>
        <p:nvGraphicFramePr>
          <p:cNvPr id="442407" name="Object 39"/>
          <p:cNvGraphicFramePr>
            <a:graphicFrameLocks noChangeAspect="1"/>
          </p:cNvGraphicFramePr>
          <p:nvPr/>
        </p:nvGraphicFramePr>
        <p:xfrm>
          <a:off x="6819900" y="3514725"/>
          <a:ext cx="1128713" cy="704850"/>
        </p:xfrm>
        <a:graphic>
          <a:graphicData uri="http://schemas.openxmlformats.org/presentationml/2006/ole">
            <p:oleObj spid="_x0000_s576524" name="Equation" r:id="rId13" imgW="711200" imgH="469900" progId="Equation.DSMT4">
              <p:embed/>
            </p:oleObj>
          </a:graphicData>
        </a:graphic>
      </p:graphicFrame>
      <p:graphicFrame>
        <p:nvGraphicFramePr>
          <p:cNvPr id="442408" name="Object 40"/>
          <p:cNvGraphicFramePr>
            <a:graphicFrameLocks noChangeAspect="1"/>
          </p:cNvGraphicFramePr>
          <p:nvPr/>
        </p:nvGraphicFramePr>
        <p:xfrm>
          <a:off x="7924800" y="3552825"/>
          <a:ext cx="725488" cy="628650"/>
        </p:xfrm>
        <a:graphic>
          <a:graphicData uri="http://schemas.openxmlformats.org/presentationml/2006/ole">
            <p:oleObj spid="_x0000_s576525" name="Equation" r:id="rId14" imgW="457200" imgH="419100" progId="Equation.DSMT4">
              <p:embed/>
            </p:oleObj>
          </a:graphicData>
        </a:graphic>
      </p:graphicFrame>
      <p:graphicFrame>
        <p:nvGraphicFramePr>
          <p:cNvPr id="442409" name="Object 41"/>
          <p:cNvGraphicFramePr>
            <a:graphicFrameLocks noChangeAspect="1"/>
          </p:cNvGraphicFramePr>
          <p:nvPr/>
        </p:nvGraphicFramePr>
        <p:xfrm>
          <a:off x="6086475" y="4351338"/>
          <a:ext cx="1300163" cy="669925"/>
        </p:xfrm>
        <a:graphic>
          <a:graphicData uri="http://schemas.openxmlformats.org/presentationml/2006/ole">
            <p:oleObj spid="_x0000_s576526" name="Equation" r:id="rId15" imgW="787400" imgH="419100" progId="Equation.DSMT4">
              <p:embed/>
            </p:oleObj>
          </a:graphicData>
        </a:graphic>
      </p:graphicFrame>
      <p:graphicFrame>
        <p:nvGraphicFramePr>
          <p:cNvPr id="442410" name="Object 42"/>
          <p:cNvGraphicFramePr>
            <a:graphicFrameLocks noChangeAspect="1"/>
          </p:cNvGraphicFramePr>
          <p:nvPr/>
        </p:nvGraphicFramePr>
        <p:xfrm>
          <a:off x="7304088" y="4300538"/>
          <a:ext cx="1393825" cy="752475"/>
        </p:xfrm>
        <a:graphic>
          <a:graphicData uri="http://schemas.openxmlformats.org/presentationml/2006/ole">
            <p:oleObj spid="_x0000_s576527" name="Equation" r:id="rId16" imgW="825500" imgH="469900" progId="Equation.DSMT4">
              <p:embed/>
            </p:oleObj>
          </a:graphicData>
        </a:graphic>
      </p:graphicFrame>
      <p:graphicFrame>
        <p:nvGraphicFramePr>
          <p:cNvPr id="442411" name="Object 43"/>
          <p:cNvGraphicFramePr>
            <a:graphicFrameLocks noChangeAspect="1"/>
          </p:cNvGraphicFramePr>
          <p:nvPr/>
        </p:nvGraphicFramePr>
        <p:xfrm>
          <a:off x="5159375" y="4991100"/>
          <a:ext cx="1568450" cy="630238"/>
        </p:xfrm>
        <a:graphic>
          <a:graphicData uri="http://schemas.openxmlformats.org/presentationml/2006/ole">
            <p:oleObj spid="_x0000_s576528" name="Equation" r:id="rId17" imgW="1016000" imgH="393700" progId="Equation.DSMT4">
              <p:embed/>
            </p:oleObj>
          </a:graphicData>
        </a:graphic>
      </p:graphicFrame>
      <p:graphicFrame>
        <p:nvGraphicFramePr>
          <p:cNvPr id="442412" name="Object 44"/>
          <p:cNvGraphicFramePr>
            <a:graphicFrameLocks noChangeAspect="1"/>
          </p:cNvGraphicFramePr>
          <p:nvPr/>
        </p:nvGraphicFramePr>
        <p:xfrm>
          <a:off x="6665913" y="4991100"/>
          <a:ext cx="993775" cy="630238"/>
        </p:xfrm>
        <a:graphic>
          <a:graphicData uri="http://schemas.openxmlformats.org/presentationml/2006/ole">
            <p:oleObj spid="_x0000_s576529" name="Equation" r:id="rId18" imgW="635000" imgH="393700" progId="Equation.DSMT4">
              <p:embed/>
            </p:oleObj>
          </a:graphicData>
        </a:graphic>
      </p:graphicFrame>
      <p:graphicFrame>
        <p:nvGraphicFramePr>
          <p:cNvPr id="442413" name="Object 45"/>
          <p:cNvGraphicFramePr>
            <a:graphicFrameLocks noChangeAspect="1"/>
          </p:cNvGraphicFramePr>
          <p:nvPr/>
        </p:nvGraphicFramePr>
        <p:xfrm>
          <a:off x="7772400" y="4968875"/>
          <a:ext cx="730250" cy="669925"/>
        </p:xfrm>
        <a:graphic>
          <a:graphicData uri="http://schemas.openxmlformats.org/presentationml/2006/ole">
            <p:oleObj spid="_x0000_s576530" name="Equation" r:id="rId19" imgW="457200" imgH="419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2371"/>
                                        </p:tgtEl>
                                        <p:attrNameLst>
                                          <p:attrName>style.visibility</p:attrName>
                                        </p:attrNameLst>
                                      </p:cBhvr>
                                      <p:to>
                                        <p:strVal val="visible"/>
                                      </p:to>
                                    </p:set>
                                    <p:animEffect transition="in" filter="wipe(left)">
                                      <p:cBhvr>
                                        <p:cTn id="7" dur="500"/>
                                        <p:tgtEl>
                                          <p:spTgt spid="4423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442372"/>
                                        </p:tgtEl>
                                        <p:attrNameLst>
                                          <p:attrName>style.visibility</p:attrName>
                                        </p:attrNameLst>
                                      </p:cBhvr>
                                      <p:to>
                                        <p:strVal val="visible"/>
                                      </p:to>
                                    </p:set>
                                    <p:animEffect transition="in" filter="wipe(left)">
                                      <p:cBhvr>
                                        <p:cTn id="28" dur="500"/>
                                        <p:tgtEl>
                                          <p:spTgt spid="44237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42393"/>
                                        </p:tgtEl>
                                        <p:attrNameLst>
                                          <p:attrName>style.visibility</p:attrName>
                                        </p:attrNameLst>
                                      </p:cBhvr>
                                      <p:to>
                                        <p:strVal val="visible"/>
                                      </p:to>
                                    </p:set>
                                    <p:animEffect transition="in" filter="wipe(left)">
                                      <p:cBhvr>
                                        <p:cTn id="33" dur="500"/>
                                        <p:tgtEl>
                                          <p:spTgt spid="44239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442394"/>
                                        </p:tgtEl>
                                        <p:attrNameLst>
                                          <p:attrName>style.visibility</p:attrName>
                                        </p:attrNameLst>
                                      </p:cBhvr>
                                      <p:to>
                                        <p:strVal val="visible"/>
                                      </p:to>
                                    </p:set>
                                    <p:animEffect transition="in" filter="wipe(left)">
                                      <p:cBhvr>
                                        <p:cTn id="38" dur="500"/>
                                        <p:tgtEl>
                                          <p:spTgt spid="44239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42395"/>
                                        </p:tgtEl>
                                        <p:attrNameLst>
                                          <p:attrName>style.visibility</p:attrName>
                                        </p:attrNameLst>
                                      </p:cBhvr>
                                      <p:to>
                                        <p:strVal val="visible"/>
                                      </p:to>
                                    </p:set>
                                    <p:animEffect transition="in" filter="wipe(left)">
                                      <p:cBhvr>
                                        <p:cTn id="43" dur="500"/>
                                        <p:tgtEl>
                                          <p:spTgt spid="44239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42401"/>
                                        </p:tgtEl>
                                        <p:attrNameLst>
                                          <p:attrName>style.visibility</p:attrName>
                                        </p:attrNameLst>
                                      </p:cBhvr>
                                      <p:to>
                                        <p:strVal val="visible"/>
                                      </p:to>
                                    </p:set>
                                    <p:animEffect transition="in" filter="wipe(left)">
                                      <p:cBhvr>
                                        <p:cTn id="48" dur="500"/>
                                        <p:tgtEl>
                                          <p:spTgt spid="44240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42402"/>
                                        </p:tgtEl>
                                        <p:attrNameLst>
                                          <p:attrName>style.visibility</p:attrName>
                                        </p:attrNameLst>
                                      </p:cBhvr>
                                      <p:to>
                                        <p:strVal val="visible"/>
                                      </p:to>
                                    </p:set>
                                    <p:animEffect transition="in" filter="wipe(left)">
                                      <p:cBhvr>
                                        <p:cTn id="53" dur="500"/>
                                        <p:tgtEl>
                                          <p:spTgt spid="44240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442396"/>
                                        </p:tgtEl>
                                        <p:attrNameLst>
                                          <p:attrName>style.visibility</p:attrName>
                                        </p:attrNameLst>
                                      </p:cBhvr>
                                      <p:to>
                                        <p:strVal val="visible"/>
                                      </p:to>
                                    </p:set>
                                    <p:animEffect transition="in" filter="wipe(left)">
                                      <p:cBhvr>
                                        <p:cTn id="58" dur="500"/>
                                        <p:tgtEl>
                                          <p:spTgt spid="44239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42397"/>
                                        </p:tgtEl>
                                        <p:attrNameLst>
                                          <p:attrName>style.visibility</p:attrName>
                                        </p:attrNameLst>
                                      </p:cBhvr>
                                      <p:to>
                                        <p:strVal val="visible"/>
                                      </p:to>
                                    </p:set>
                                    <p:animEffect transition="in" filter="wipe(left)">
                                      <p:cBhvr>
                                        <p:cTn id="63" dur="500"/>
                                        <p:tgtEl>
                                          <p:spTgt spid="44239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42403"/>
                                        </p:tgtEl>
                                        <p:attrNameLst>
                                          <p:attrName>style.visibility</p:attrName>
                                        </p:attrNameLst>
                                      </p:cBhvr>
                                      <p:to>
                                        <p:strVal val="visible"/>
                                      </p:to>
                                    </p:set>
                                    <p:animEffect transition="in" filter="wipe(left)">
                                      <p:cBhvr>
                                        <p:cTn id="68" dur="500"/>
                                        <p:tgtEl>
                                          <p:spTgt spid="44240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42404"/>
                                        </p:tgtEl>
                                        <p:attrNameLst>
                                          <p:attrName>style.visibility</p:attrName>
                                        </p:attrNameLst>
                                      </p:cBhvr>
                                      <p:to>
                                        <p:strVal val="visible"/>
                                      </p:to>
                                    </p:set>
                                    <p:animEffect transition="in" filter="wipe(left)">
                                      <p:cBhvr>
                                        <p:cTn id="73" dur="500"/>
                                        <p:tgtEl>
                                          <p:spTgt spid="44240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42405"/>
                                        </p:tgtEl>
                                        <p:attrNameLst>
                                          <p:attrName>style.visibility</p:attrName>
                                        </p:attrNameLst>
                                      </p:cBhvr>
                                      <p:to>
                                        <p:strVal val="visible"/>
                                      </p:to>
                                    </p:set>
                                    <p:animEffect transition="in" filter="wipe(left)">
                                      <p:cBhvr>
                                        <p:cTn id="78" dur="500"/>
                                        <p:tgtEl>
                                          <p:spTgt spid="44240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42406"/>
                                        </p:tgtEl>
                                        <p:attrNameLst>
                                          <p:attrName>style.visibility</p:attrName>
                                        </p:attrNameLst>
                                      </p:cBhvr>
                                      <p:to>
                                        <p:strVal val="visible"/>
                                      </p:to>
                                    </p:set>
                                    <p:animEffect transition="in" filter="wipe(left)">
                                      <p:cBhvr>
                                        <p:cTn id="83" dur="500"/>
                                        <p:tgtEl>
                                          <p:spTgt spid="44240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42407"/>
                                        </p:tgtEl>
                                        <p:attrNameLst>
                                          <p:attrName>style.visibility</p:attrName>
                                        </p:attrNameLst>
                                      </p:cBhvr>
                                      <p:to>
                                        <p:strVal val="visible"/>
                                      </p:to>
                                    </p:set>
                                    <p:animEffect transition="in" filter="wipe(left)">
                                      <p:cBhvr>
                                        <p:cTn id="88" dur="500"/>
                                        <p:tgtEl>
                                          <p:spTgt spid="44240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42408"/>
                                        </p:tgtEl>
                                        <p:attrNameLst>
                                          <p:attrName>style.visibility</p:attrName>
                                        </p:attrNameLst>
                                      </p:cBhvr>
                                      <p:to>
                                        <p:strVal val="visible"/>
                                      </p:to>
                                    </p:set>
                                    <p:animEffect transition="in" filter="wipe(left)">
                                      <p:cBhvr>
                                        <p:cTn id="93" dur="500"/>
                                        <p:tgtEl>
                                          <p:spTgt spid="44240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442373"/>
                                        </p:tgtEl>
                                        <p:attrNameLst>
                                          <p:attrName>style.visibility</p:attrName>
                                        </p:attrNameLst>
                                      </p:cBhvr>
                                      <p:to>
                                        <p:strVal val="visible"/>
                                      </p:to>
                                    </p:set>
                                    <p:animEffect transition="in" filter="wipe(left)">
                                      <p:cBhvr>
                                        <p:cTn id="98" dur="500"/>
                                        <p:tgtEl>
                                          <p:spTgt spid="44237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442399"/>
                                        </p:tgtEl>
                                        <p:attrNameLst>
                                          <p:attrName>style.visibility</p:attrName>
                                        </p:attrNameLst>
                                      </p:cBhvr>
                                      <p:to>
                                        <p:strVal val="visible"/>
                                      </p:to>
                                    </p:set>
                                    <p:animEffect transition="in" filter="wipe(left)">
                                      <p:cBhvr>
                                        <p:cTn id="103" dur="500"/>
                                        <p:tgtEl>
                                          <p:spTgt spid="44239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42398"/>
                                        </p:tgtEl>
                                        <p:attrNameLst>
                                          <p:attrName>style.visibility</p:attrName>
                                        </p:attrNameLst>
                                      </p:cBhvr>
                                      <p:to>
                                        <p:strVal val="visible"/>
                                      </p:to>
                                    </p:set>
                                    <p:animEffect transition="in" filter="wipe(left)">
                                      <p:cBhvr>
                                        <p:cTn id="108" dur="500"/>
                                        <p:tgtEl>
                                          <p:spTgt spid="44239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442409"/>
                                        </p:tgtEl>
                                        <p:attrNameLst>
                                          <p:attrName>style.visibility</p:attrName>
                                        </p:attrNameLst>
                                      </p:cBhvr>
                                      <p:to>
                                        <p:strVal val="visible"/>
                                      </p:to>
                                    </p:set>
                                    <p:animEffect transition="in" filter="wipe(left)">
                                      <p:cBhvr>
                                        <p:cTn id="113" dur="500"/>
                                        <p:tgtEl>
                                          <p:spTgt spid="44240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42410"/>
                                        </p:tgtEl>
                                        <p:attrNameLst>
                                          <p:attrName>style.visibility</p:attrName>
                                        </p:attrNameLst>
                                      </p:cBhvr>
                                      <p:to>
                                        <p:strVal val="visible"/>
                                      </p:to>
                                    </p:set>
                                    <p:animEffect transition="in" filter="wipe(left)">
                                      <p:cBhvr>
                                        <p:cTn id="118" dur="500"/>
                                        <p:tgtEl>
                                          <p:spTgt spid="44241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442411"/>
                                        </p:tgtEl>
                                        <p:attrNameLst>
                                          <p:attrName>style.visibility</p:attrName>
                                        </p:attrNameLst>
                                      </p:cBhvr>
                                      <p:to>
                                        <p:strVal val="visible"/>
                                      </p:to>
                                    </p:set>
                                    <p:animEffect transition="in" filter="wipe(left)">
                                      <p:cBhvr>
                                        <p:cTn id="123" dur="500"/>
                                        <p:tgtEl>
                                          <p:spTgt spid="44241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442412"/>
                                        </p:tgtEl>
                                        <p:attrNameLst>
                                          <p:attrName>style.visibility</p:attrName>
                                        </p:attrNameLst>
                                      </p:cBhvr>
                                      <p:to>
                                        <p:strVal val="visible"/>
                                      </p:to>
                                    </p:set>
                                    <p:animEffect transition="in" filter="wipe(left)">
                                      <p:cBhvr>
                                        <p:cTn id="128" dur="500"/>
                                        <p:tgtEl>
                                          <p:spTgt spid="442412"/>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442413"/>
                                        </p:tgtEl>
                                        <p:attrNameLst>
                                          <p:attrName>style.visibility</p:attrName>
                                        </p:attrNameLst>
                                      </p:cBhvr>
                                      <p:to>
                                        <p:strVal val="visible"/>
                                      </p:to>
                                    </p:set>
                                    <p:animEffect transition="in" filter="wipe(left)">
                                      <p:cBhvr>
                                        <p:cTn id="133" dur="500"/>
                                        <p:tgtEl>
                                          <p:spTgt spid="44241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iterate type="wd">
                                    <p:tmPct val="10000"/>
                                  </p:iterate>
                                  <p:childTnLst>
                                    <p:set>
                                      <p:cBhvr>
                                        <p:cTn id="137" dur="1" fill="hold">
                                          <p:stCondLst>
                                            <p:cond delay="0"/>
                                          </p:stCondLst>
                                        </p:cTn>
                                        <p:tgtEl>
                                          <p:spTgt spid="442400"/>
                                        </p:tgtEl>
                                        <p:attrNameLst>
                                          <p:attrName>style.visibility</p:attrName>
                                        </p:attrNameLst>
                                      </p:cBhvr>
                                      <p:to>
                                        <p:strVal val="visible"/>
                                      </p:to>
                                    </p:set>
                                    <p:animEffect transition="in" filter="wipe(left)">
                                      <p:cBhvr>
                                        <p:cTn id="138" dur="500"/>
                                        <p:tgtEl>
                                          <p:spTgt spid="442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animBg="1" autoUpdateAnimBg="0"/>
      <p:bldP spid="442372" grpId="0"/>
      <p:bldP spid="442373" grpId="0" animBg="1" autoUpdateAnimBg="0"/>
      <p:bldP spid="442394" grpId="0"/>
      <p:bldP spid="442396" grpId="0" animBg="1" autoUpdateAnimBg="0"/>
      <p:bldP spid="442399" grpId="0" animBg="1" autoUpdateAnimBg="0"/>
      <p:bldP spid="442400" grpId="0" animBg="1"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3" name="Date Placeholder 3"/>
          <p:cNvSpPr>
            <a:spLocks noGrp="1"/>
          </p:cNvSpPr>
          <p:nvPr>
            <p:ph type="dt" sz="half" idx="10"/>
          </p:nvPr>
        </p:nvSpPr>
        <p:spPr/>
        <p:txBody>
          <a:bodyPr/>
          <a:lstStyle/>
          <a:p>
            <a:r>
              <a:rPr lang="en-US" smtClean="0"/>
              <a:t>Thursday, June 30, 2011</a:t>
            </a:r>
            <a:endParaRPr lang="en-US"/>
          </a:p>
        </p:txBody>
      </p:sp>
      <p:sp>
        <p:nvSpPr>
          <p:cNvPr id="64" name="Footer Placeholder 4"/>
          <p:cNvSpPr>
            <a:spLocks noGrp="1"/>
          </p:cNvSpPr>
          <p:nvPr>
            <p:ph type="ftr" sz="quarter" idx="11"/>
          </p:nvPr>
        </p:nvSpPr>
        <p:spPr/>
        <p:txBody>
          <a:bodyPr/>
          <a:lstStyle/>
          <a:p>
            <a:r>
              <a:rPr lang="en-US" smtClean="0"/>
              <a:t>PHYS 1443-001, Summer 2011 Dr. Jaehoon Yu</a:t>
            </a:r>
            <a:endParaRPr lang="en-US"/>
          </a:p>
        </p:txBody>
      </p:sp>
      <p:sp>
        <p:nvSpPr>
          <p:cNvPr id="65" name="Slide Number Placeholder 5"/>
          <p:cNvSpPr>
            <a:spLocks noGrp="1"/>
          </p:cNvSpPr>
          <p:nvPr>
            <p:ph type="sldNum" sz="quarter" idx="12"/>
          </p:nvPr>
        </p:nvSpPr>
        <p:spPr/>
        <p:txBody>
          <a:bodyPr/>
          <a:lstStyle/>
          <a:p>
            <a:fld id="{FE2871EE-DE8A-1145-9638-656C3E711203}" type="slidenum">
              <a:rPr lang="en-US"/>
              <a:pPr/>
              <a:t>22</a:t>
            </a:fld>
            <a:endParaRPr lang="en-US"/>
          </a:p>
        </p:txBody>
      </p:sp>
      <p:grpSp>
        <p:nvGrpSpPr>
          <p:cNvPr id="2" name="Group 2"/>
          <p:cNvGrpSpPr>
            <a:grpSpLocks/>
          </p:cNvGrpSpPr>
          <p:nvPr/>
        </p:nvGrpSpPr>
        <p:grpSpPr bwMode="auto">
          <a:xfrm>
            <a:off x="471488" y="2667000"/>
            <a:ext cx="2795587" cy="3009900"/>
            <a:chOff x="297" y="1680"/>
            <a:chExt cx="1761" cy="1896"/>
          </a:xfrm>
        </p:grpSpPr>
        <p:sp>
          <p:nvSpPr>
            <p:cNvPr id="465923" name="Freeform 3"/>
            <p:cNvSpPr>
              <a:spLocks/>
            </p:cNvSpPr>
            <p:nvPr/>
          </p:nvSpPr>
          <p:spPr bwMode="auto">
            <a:xfrm>
              <a:off x="480" y="1680"/>
              <a:ext cx="1461" cy="1824"/>
            </a:xfrm>
            <a:custGeom>
              <a:avLst/>
              <a:gdLst/>
              <a:ahLst/>
              <a:cxnLst>
                <a:cxn ang="0">
                  <a:pos x="112" y="1459"/>
                </a:cxn>
                <a:cxn ang="0">
                  <a:pos x="104" y="906"/>
                </a:cxn>
                <a:cxn ang="0">
                  <a:pos x="44" y="719"/>
                </a:cxn>
                <a:cxn ang="0">
                  <a:pos x="0" y="606"/>
                </a:cxn>
                <a:cxn ang="0">
                  <a:pos x="7" y="464"/>
                </a:cxn>
                <a:cxn ang="0">
                  <a:pos x="22" y="442"/>
                </a:cxn>
                <a:cxn ang="0">
                  <a:pos x="52" y="345"/>
                </a:cxn>
                <a:cxn ang="0">
                  <a:pos x="44" y="120"/>
                </a:cxn>
                <a:cxn ang="0">
                  <a:pos x="7" y="53"/>
                </a:cxn>
                <a:cxn ang="0">
                  <a:pos x="463" y="45"/>
                </a:cxn>
                <a:cxn ang="0">
                  <a:pos x="546" y="15"/>
                </a:cxn>
                <a:cxn ang="0">
                  <a:pos x="591" y="0"/>
                </a:cxn>
                <a:cxn ang="0">
                  <a:pos x="830" y="8"/>
                </a:cxn>
                <a:cxn ang="0">
                  <a:pos x="1002" y="53"/>
                </a:cxn>
                <a:cxn ang="0">
                  <a:pos x="1047" y="75"/>
                </a:cxn>
                <a:cxn ang="0">
                  <a:pos x="1062" y="98"/>
                </a:cxn>
                <a:cxn ang="0">
                  <a:pos x="1174" y="165"/>
                </a:cxn>
                <a:cxn ang="0">
                  <a:pos x="1234" y="217"/>
                </a:cxn>
                <a:cxn ang="0">
                  <a:pos x="1234" y="217"/>
                </a:cxn>
                <a:cxn ang="0">
                  <a:pos x="1309" y="307"/>
                </a:cxn>
                <a:cxn ang="0">
                  <a:pos x="1376" y="808"/>
                </a:cxn>
                <a:cxn ang="0">
                  <a:pos x="1376" y="1310"/>
                </a:cxn>
                <a:cxn ang="0">
                  <a:pos x="1249" y="1459"/>
                </a:cxn>
                <a:cxn ang="0">
                  <a:pos x="1182" y="1489"/>
                </a:cxn>
                <a:cxn ang="0">
                  <a:pos x="1107" y="1564"/>
                </a:cxn>
                <a:cxn ang="0">
                  <a:pos x="1092" y="1601"/>
                </a:cxn>
                <a:cxn ang="0">
                  <a:pos x="1069" y="1609"/>
                </a:cxn>
                <a:cxn ang="0">
                  <a:pos x="1032" y="1676"/>
                </a:cxn>
                <a:cxn ang="0">
                  <a:pos x="965" y="1706"/>
                </a:cxn>
                <a:cxn ang="0">
                  <a:pos x="822" y="1699"/>
                </a:cxn>
                <a:cxn ang="0">
                  <a:pos x="703" y="1639"/>
                </a:cxn>
                <a:cxn ang="0">
                  <a:pos x="568" y="1586"/>
                </a:cxn>
                <a:cxn ang="0">
                  <a:pos x="291" y="1519"/>
                </a:cxn>
                <a:cxn ang="0">
                  <a:pos x="89" y="1512"/>
                </a:cxn>
                <a:cxn ang="0">
                  <a:pos x="112" y="1392"/>
                </a:cxn>
                <a:cxn ang="0">
                  <a:pos x="112" y="1459"/>
                </a:cxn>
              </a:cxnLst>
              <a:rect l="0" t="0" r="r" b="b"/>
              <a:pathLst>
                <a:path w="1402" h="1706">
                  <a:moveTo>
                    <a:pt x="112" y="1459"/>
                  </a:moveTo>
                  <a:cubicBezTo>
                    <a:pt x="123" y="1276"/>
                    <a:pt x="152" y="1086"/>
                    <a:pt x="104" y="906"/>
                  </a:cubicBezTo>
                  <a:cubicBezTo>
                    <a:pt x="96" y="835"/>
                    <a:pt x="84" y="778"/>
                    <a:pt x="44" y="719"/>
                  </a:cubicBezTo>
                  <a:cubicBezTo>
                    <a:pt x="32" y="679"/>
                    <a:pt x="12" y="646"/>
                    <a:pt x="0" y="606"/>
                  </a:cubicBezTo>
                  <a:cubicBezTo>
                    <a:pt x="2" y="559"/>
                    <a:pt x="1" y="511"/>
                    <a:pt x="7" y="464"/>
                  </a:cubicBezTo>
                  <a:cubicBezTo>
                    <a:pt x="8" y="455"/>
                    <a:pt x="18" y="450"/>
                    <a:pt x="22" y="442"/>
                  </a:cubicBezTo>
                  <a:cubicBezTo>
                    <a:pt x="35" y="412"/>
                    <a:pt x="44" y="377"/>
                    <a:pt x="52" y="345"/>
                  </a:cubicBezTo>
                  <a:cubicBezTo>
                    <a:pt x="49" y="270"/>
                    <a:pt x="54" y="194"/>
                    <a:pt x="44" y="120"/>
                  </a:cubicBezTo>
                  <a:cubicBezTo>
                    <a:pt x="41" y="95"/>
                    <a:pt x="16" y="77"/>
                    <a:pt x="7" y="53"/>
                  </a:cubicBezTo>
                  <a:cubicBezTo>
                    <a:pt x="159" y="50"/>
                    <a:pt x="311" y="52"/>
                    <a:pt x="463" y="45"/>
                  </a:cubicBezTo>
                  <a:cubicBezTo>
                    <a:pt x="492" y="44"/>
                    <a:pt x="518" y="24"/>
                    <a:pt x="546" y="15"/>
                  </a:cubicBezTo>
                  <a:cubicBezTo>
                    <a:pt x="561" y="10"/>
                    <a:pt x="591" y="0"/>
                    <a:pt x="591" y="0"/>
                  </a:cubicBezTo>
                  <a:cubicBezTo>
                    <a:pt x="671" y="3"/>
                    <a:pt x="750" y="4"/>
                    <a:pt x="830" y="8"/>
                  </a:cubicBezTo>
                  <a:cubicBezTo>
                    <a:pt x="891" y="11"/>
                    <a:pt x="944" y="40"/>
                    <a:pt x="1002" y="53"/>
                  </a:cubicBezTo>
                  <a:cubicBezTo>
                    <a:pt x="1016" y="62"/>
                    <a:pt x="1034" y="65"/>
                    <a:pt x="1047" y="75"/>
                  </a:cubicBezTo>
                  <a:cubicBezTo>
                    <a:pt x="1054" y="81"/>
                    <a:pt x="1055" y="92"/>
                    <a:pt x="1062" y="98"/>
                  </a:cubicBezTo>
                  <a:cubicBezTo>
                    <a:pt x="1092" y="124"/>
                    <a:pt x="1135" y="153"/>
                    <a:pt x="1174" y="165"/>
                  </a:cubicBezTo>
                  <a:lnTo>
                    <a:pt x="1234" y="217"/>
                  </a:lnTo>
                  <a:cubicBezTo>
                    <a:pt x="1234" y="217"/>
                    <a:pt x="1234" y="217"/>
                    <a:pt x="1234" y="217"/>
                  </a:cubicBezTo>
                  <a:cubicBezTo>
                    <a:pt x="1261" y="245"/>
                    <a:pt x="1287" y="275"/>
                    <a:pt x="1309" y="307"/>
                  </a:cubicBezTo>
                  <a:cubicBezTo>
                    <a:pt x="1358" y="469"/>
                    <a:pt x="1311" y="649"/>
                    <a:pt x="1376" y="808"/>
                  </a:cubicBezTo>
                  <a:cubicBezTo>
                    <a:pt x="1402" y="1005"/>
                    <a:pt x="1388" y="879"/>
                    <a:pt x="1376" y="1310"/>
                  </a:cubicBezTo>
                  <a:cubicBezTo>
                    <a:pt x="1374" y="1386"/>
                    <a:pt x="1320" y="1436"/>
                    <a:pt x="1249" y="1459"/>
                  </a:cubicBezTo>
                  <a:cubicBezTo>
                    <a:pt x="1227" y="1474"/>
                    <a:pt x="1207" y="1481"/>
                    <a:pt x="1182" y="1489"/>
                  </a:cubicBezTo>
                  <a:cubicBezTo>
                    <a:pt x="1152" y="1509"/>
                    <a:pt x="1133" y="1538"/>
                    <a:pt x="1107" y="1564"/>
                  </a:cubicBezTo>
                  <a:cubicBezTo>
                    <a:pt x="1102" y="1576"/>
                    <a:pt x="1101" y="1591"/>
                    <a:pt x="1092" y="1601"/>
                  </a:cubicBezTo>
                  <a:cubicBezTo>
                    <a:pt x="1087" y="1607"/>
                    <a:pt x="1075" y="1603"/>
                    <a:pt x="1069" y="1609"/>
                  </a:cubicBezTo>
                  <a:cubicBezTo>
                    <a:pt x="1051" y="1627"/>
                    <a:pt x="1049" y="1657"/>
                    <a:pt x="1032" y="1676"/>
                  </a:cubicBezTo>
                  <a:cubicBezTo>
                    <a:pt x="1017" y="1694"/>
                    <a:pt x="986" y="1699"/>
                    <a:pt x="965" y="1706"/>
                  </a:cubicBezTo>
                  <a:cubicBezTo>
                    <a:pt x="917" y="1704"/>
                    <a:pt x="870" y="1703"/>
                    <a:pt x="822" y="1699"/>
                  </a:cubicBezTo>
                  <a:cubicBezTo>
                    <a:pt x="779" y="1695"/>
                    <a:pt x="747" y="1649"/>
                    <a:pt x="703" y="1639"/>
                  </a:cubicBezTo>
                  <a:cubicBezTo>
                    <a:pt x="664" y="1613"/>
                    <a:pt x="612" y="1599"/>
                    <a:pt x="568" y="1586"/>
                  </a:cubicBezTo>
                  <a:cubicBezTo>
                    <a:pt x="479" y="1560"/>
                    <a:pt x="383" y="1526"/>
                    <a:pt x="291" y="1519"/>
                  </a:cubicBezTo>
                  <a:cubicBezTo>
                    <a:pt x="224" y="1514"/>
                    <a:pt x="156" y="1514"/>
                    <a:pt x="89" y="1512"/>
                  </a:cubicBezTo>
                  <a:cubicBezTo>
                    <a:pt x="98" y="1469"/>
                    <a:pt x="112" y="1436"/>
                    <a:pt x="112" y="1392"/>
                  </a:cubicBezTo>
                  <a:lnTo>
                    <a:pt x="112" y="1459"/>
                  </a:lnTo>
                  <a:close/>
                </a:path>
              </a:pathLst>
            </a:custGeom>
            <a:solidFill>
              <a:srgbClr val="CCFFFF"/>
            </a:solidFill>
            <a:ln w="9525">
              <a:noFill/>
              <a:round/>
              <a:headEnd/>
              <a:tailEnd/>
            </a:ln>
            <a:effectLst/>
          </p:spPr>
          <p:txBody>
            <a:bodyPr>
              <a:prstTxWarp prst="textNoShape">
                <a:avLst/>
              </a:prstTxWarp>
            </a:bodyPr>
            <a:lstStyle/>
            <a:p>
              <a:endParaRPr lang="en-US"/>
            </a:p>
          </p:txBody>
        </p:sp>
        <p:sp>
          <p:nvSpPr>
            <p:cNvPr id="465924" name="Oval 4"/>
            <p:cNvSpPr>
              <a:spLocks noChangeArrowheads="1"/>
            </p:cNvSpPr>
            <p:nvPr/>
          </p:nvSpPr>
          <p:spPr bwMode="auto">
            <a:xfrm>
              <a:off x="1680" y="1968"/>
              <a:ext cx="48" cy="48"/>
            </a:xfrm>
            <a:prstGeom prst="ellipse">
              <a:avLst/>
            </a:prstGeom>
            <a:solidFill>
              <a:srgbClr val="FF0000"/>
            </a:solidFill>
            <a:ln w="9525">
              <a:solidFill>
                <a:srgbClr val="FF0000"/>
              </a:solidFill>
              <a:round/>
              <a:headEnd/>
              <a:tailEnd/>
            </a:ln>
            <a:effectLst/>
          </p:spPr>
          <p:txBody>
            <a:bodyPr wrap="none" anchor="ctr">
              <a:prstTxWarp prst="textNoShape">
                <a:avLst/>
              </a:prstTxWarp>
            </a:bodyPr>
            <a:lstStyle/>
            <a:p>
              <a:endParaRPr lang="en-US"/>
            </a:p>
          </p:txBody>
        </p:sp>
        <p:sp>
          <p:nvSpPr>
            <p:cNvPr id="465925" name="Line 5"/>
            <p:cNvSpPr>
              <a:spLocks noChangeShapeType="1"/>
            </p:cNvSpPr>
            <p:nvPr/>
          </p:nvSpPr>
          <p:spPr bwMode="auto">
            <a:xfrm flipV="1">
              <a:off x="1440" y="1968"/>
              <a:ext cx="288" cy="672"/>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26" name="Line 6"/>
            <p:cNvSpPr>
              <a:spLocks noChangeShapeType="1"/>
            </p:cNvSpPr>
            <p:nvPr/>
          </p:nvSpPr>
          <p:spPr bwMode="auto">
            <a:xfrm>
              <a:off x="1728" y="2016"/>
              <a:ext cx="0" cy="144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7" name="Line 7"/>
            <p:cNvSpPr>
              <a:spLocks noChangeShapeType="1"/>
            </p:cNvSpPr>
            <p:nvPr/>
          </p:nvSpPr>
          <p:spPr bwMode="auto">
            <a:xfrm>
              <a:off x="816" y="3360"/>
              <a:ext cx="912" cy="0"/>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28" name="Line 8"/>
            <p:cNvSpPr>
              <a:spLocks noChangeShapeType="1"/>
            </p:cNvSpPr>
            <p:nvPr/>
          </p:nvSpPr>
          <p:spPr bwMode="auto">
            <a:xfrm flipH="1">
              <a:off x="384" y="1968"/>
              <a:ext cx="1344" cy="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9" name="Text Box 9"/>
            <p:cNvSpPr txBox="1">
              <a:spLocks noChangeArrowheads="1"/>
            </p:cNvSpPr>
            <p:nvPr/>
          </p:nvSpPr>
          <p:spPr bwMode="auto">
            <a:xfrm>
              <a:off x="1190" y="3345"/>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endParaRPr lang="en-US">
                <a:solidFill>
                  <a:srgbClr val="FF0000"/>
                </a:solidFill>
                <a:latin typeface="Monotype Corsiva" charset="0"/>
              </a:endParaRPr>
            </a:p>
          </p:txBody>
        </p:sp>
        <p:grpSp>
          <p:nvGrpSpPr>
            <p:cNvPr id="3" name="Group 10"/>
            <p:cNvGrpSpPr>
              <a:grpSpLocks/>
            </p:cNvGrpSpPr>
            <p:nvPr/>
          </p:nvGrpSpPr>
          <p:grpSpPr bwMode="auto">
            <a:xfrm>
              <a:off x="297" y="1968"/>
              <a:ext cx="231" cy="1008"/>
              <a:chOff x="297" y="1968"/>
              <a:chExt cx="231" cy="1008"/>
            </a:xfrm>
          </p:grpSpPr>
          <p:sp>
            <p:nvSpPr>
              <p:cNvPr id="465931" name="Line 11"/>
              <p:cNvSpPr>
                <a:spLocks noChangeShapeType="1"/>
              </p:cNvSpPr>
              <p:nvPr/>
            </p:nvSpPr>
            <p:spPr bwMode="auto">
              <a:xfrm>
                <a:off x="528" y="1968"/>
                <a:ext cx="0" cy="1008"/>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32" name="Text Box 12"/>
              <p:cNvSpPr txBox="1">
                <a:spLocks noChangeArrowheads="1"/>
              </p:cNvSpPr>
              <p:nvPr/>
            </p:nvSpPr>
            <p:spPr bwMode="auto">
              <a:xfrm rot="-5400000">
                <a:off x="325" y="2372"/>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y</a:t>
                </a:r>
                <a:endParaRPr lang="en-US">
                  <a:solidFill>
                    <a:srgbClr val="FF0000"/>
                  </a:solidFill>
                  <a:latin typeface="Monotype Corsiva" charset="0"/>
                </a:endParaRPr>
              </a:p>
            </p:txBody>
          </p:sp>
        </p:grpSp>
        <p:sp>
          <p:nvSpPr>
            <p:cNvPr id="465933" name="Text Box 13"/>
            <p:cNvSpPr txBox="1">
              <a:spLocks noChangeArrowheads="1"/>
            </p:cNvSpPr>
            <p:nvPr/>
          </p:nvSpPr>
          <p:spPr bwMode="auto">
            <a:xfrm>
              <a:off x="1586" y="1713"/>
              <a:ext cx="334"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r>
                <a:rPr lang="en-US" sz="1800" baseline="-25000">
                  <a:solidFill>
                    <a:srgbClr val="FF0000"/>
                  </a:solidFill>
                  <a:latin typeface="Arial Narrow" charset="0"/>
                </a:rPr>
                <a:t>,</a:t>
              </a:r>
              <a:r>
                <a:rPr lang="en-US" sz="1800">
                  <a:solidFill>
                    <a:srgbClr val="FF0000"/>
                  </a:solidFill>
                  <a:latin typeface="Arial Narrow" charset="0"/>
                </a:rPr>
                <a:t>y)</a:t>
              </a:r>
              <a:endParaRPr lang="en-US">
                <a:solidFill>
                  <a:srgbClr val="FF0000"/>
                </a:solidFill>
                <a:latin typeface="Monotype Corsiva" charset="0"/>
              </a:endParaRPr>
            </a:p>
          </p:txBody>
        </p:sp>
        <p:grpSp>
          <p:nvGrpSpPr>
            <p:cNvPr id="4" name="Group 14"/>
            <p:cNvGrpSpPr>
              <a:grpSpLocks/>
            </p:cNvGrpSpPr>
            <p:nvPr/>
          </p:nvGrpSpPr>
          <p:grpSpPr bwMode="auto">
            <a:xfrm>
              <a:off x="480" y="2349"/>
              <a:ext cx="1578" cy="928"/>
              <a:chOff x="480" y="2349"/>
              <a:chExt cx="1578" cy="928"/>
            </a:xfrm>
          </p:grpSpPr>
          <p:sp>
            <p:nvSpPr>
              <p:cNvPr id="465935" name="Text Box 15"/>
              <p:cNvSpPr txBox="1">
                <a:spLocks noChangeArrowheads="1"/>
              </p:cNvSpPr>
              <p:nvPr/>
            </p:nvSpPr>
            <p:spPr bwMode="auto">
              <a:xfrm>
                <a:off x="998" y="3046"/>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endParaRPr lang="en-US" sz="1800">
                  <a:solidFill>
                    <a:srgbClr val="33CC33"/>
                  </a:solidFill>
                  <a:latin typeface="Arial Narrow" charset="0"/>
                </a:endParaRPr>
              </a:p>
            </p:txBody>
          </p:sp>
          <p:grpSp>
            <p:nvGrpSpPr>
              <p:cNvPr id="5" name="Group 16"/>
              <p:cNvGrpSpPr>
                <a:grpSpLocks/>
              </p:cNvGrpSpPr>
              <p:nvPr/>
            </p:nvGrpSpPr>
            <p:grpSpPr bwMode="auto">
              <a:xfrm>
                <a:off x="480" y="2532"/>
                <a:ext cx="1578" cy="636"/>
                <a:chOff x="480" y="2532"/>
                <a:chExt cx="1578" cy="636"/>
              </a:xfrm>
            </p:grpSpPr>
            <p:sp>
              <p:nvSpPr>
                <p:cNvPr id="465937" name="Line 17"/>
                <p:cNvSpPr>
                  <a:spLocks noChangeShapeType="1"/>
                </p:cNvSpPr>
                <p:nvPr/>
              </p:nvSpPr>
              <p:spPr bwMode="auto">
                <a:xfrm flipV="1">
                  <a:off x="816" y="2640"/>
                  <a:ext cx="624" cy="336"/>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38" name="Oval 18"/>
                <p:cNvSpPr>
                  <a:spLocks noChangeArrowheads="1"/>
                </p:cNvSpPr>
                <p:nvPr/>
              </p:nvSpPr>
              <p:spPr bwMode="auto">
                <a:xfrm>
                  <a:off x="1392" y="2592"/>
                  <a:ext cx="96" cy="96"/>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465939" name="Line 19"/>
                <p:cNvSpPr>
                  <a:spLocks noChangeShapeType="1"/>
                </p:cNvSpPr>
                <p:nvPr/>
              </p:nvSpPr>
              <p:spPr bwMode="auto">
                <a:xfrm>
                  <a:off x="1440" y="2640"/>
                  <a:ext cx="0" cy="528"/>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0" name="Line 20"/>
                <p:cNvSpPr>
                  <a:spLocks noChangeShapeType="1"/>
                </p:cNvSpPr>
                <p:nvPr/>
              </p:nvSpPr>
              <p:spPr bwMode="auto">
                <a:xfrm>
                  <a:off x="816" y="3120"/>
                  <a:ext cx="624"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1" name="Line 21"/>
                <p:cNvSpPr>
                  <a:spLocks noChangeShapeType="1"/>
                </p:cNvSpPr>
                <p:nvPr/>
              </p:nvSpPr>
              <p:spPr bwMode="auto">
                <a:xfrm flipH="1">
                  <a:off x="624" y="2640"/>
                  <a:ext cx="816" cy="0"/>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2" name="Line 22"/>
                <p:cNvSpPr>
                  <a:spLocks noChangeShapeType="1"/>
                </p:cNvSpPr>
                <p:nvPr/>
              </p:nvSpPr>
              <p:spPr bwMode="auto">
                <a:xfrm>
                  <a:off x="720" y="2640"/>
                  <a:ext cx="0" cy="384"/>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3" name="Text Box 23"/>
                <p:cNvSpPr txBox="1">
                  <a:spLocks noChangeArrowheads="1"/>
                </p:cNvSpPr>
                <p:nvPr/>
              </p:nvSpPr>
              <p:spPr bwMode="auto">
                <a:xfrm>
                  <a:off x="1478" y="2532"/>
                  <a:ext cx="580"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r>
                    <a:rPr lang="en-US" sz="1800">
                      <a:solidFill>
                        <a:srgbClr val="33CC33"/>
                      </a:solidFill>
                      <a:latin typeface="Arial Narrow" charset="0"/>
                    </a:rPr>
                    <a:t>y</a:t>
                  </a:r>
                  <a:r>
                    <a:rPr lang="en-US" sz="1800" baseline="-25000">
                      <a:solidFill>
                        <a:srgbClr val="33CC33"/>
                      </a:solidFill>
                      <a:latin typeface="Arial Narrow" charset="0"/>
                    </a:rPr>
                    <a:t>CM</a:t>
                  </a:r>
                  <a:r>
                    <a:rPr lang="en-US" sz="1800">
                      <a:solidFill>
                        <a:srgbClr val="33CC33"/>
                      </a:solidFill>
                      <a:latin typeface="Arial Narrow" charset="0"/>
                    </a:rPr>
                    <a:t>)</a:t>
                  </a:r>
                  <a:endParaRPr lang="en-US">
                    <a:latin typeface="Monotype Corsiva" charset="0"/>
                  </a:endParaRPr>
                </a:p>
              </p:txBody>
            </p:sp>
            <p:sp>
              <p:nvSpPr>
                <p:cNvPr id="465944" name="Text Box 24"/>
                <p:cNvSpPr txBox="1">
                  <a:spLocks noChangeArrowheads="1"/>
                </p:cNvSpPr>
                <p:nvPr/>
              </p:nvSpPr>
              <p:spPr bwMode="auto">
                <a:xfrm rot="-5400000">
                  <a:off x="447" y="2673"/>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r>
                    <a:rPr lang="en-US" sz="1800" baseline="-25000">
                      <a:solidFill>
                        <a:srgbClr val="33CC33"/>
                      </a:solidFill>
                      <a:latin typeface="Arial Narrow" charset="0"/>
                    </a:rPr>
                    <a:t>CM</a:t>
                  </a:r>
                  <a:endParaRPr lang="en-US">
                    <a:latin typeface="Monotype Corsiva" charset="0"/>
                  </a:endParaRPr>
                </a:p>
              </p:txBody>
            </p:sp>
          </p:grpSp>
          <p:sp>
            <p:nvSpPr>
              <p:cNvPr id="465945" name="Text Box 25"/>
              <p:cNvSpPr txBox="1">
                <a:spLocks noChangeArrowheads="1"/>
              </p:cNvSpPr>
              <p:nvPr/>
            </p:nvSpPr>
            <p:spPr bwMode="auto">
              <a:xfrm>
                <a:off x="1478" y="2349"/>
                <a:ext cx="116" cy="288"/>
              </a:xfrm>
              <a:prstGeom prst="rect">
                <a:avLst/>
              </a:prstGeom>
              <a:noFill/>
              <a:ln w="9525">
                <a:noFill/>
                <a:miter lim="800000"/>
                <a:headEnd/>
                <a:tailEnd/>
              </a:ln>
              <a:effectLst/>
            </p:spPr>
            <p:txBody>
              <a:bodyPr wrap="none">
                <a:prstTxWarp prst="textNoShape">
                  <a:avLst/>
                </a:prstTxWarp>
                <a:spAutoFit/>
              </a:bodyPr>
              <a:lstStyle/>
              <a:p>
                <a:endParaRPr lang="en-US">
                  <a:latin typeface="Monotype Corsiva" charset="0"/>
                </a:endParaRPr>
              </a:p>
            </p:txBody>
          </p:sp>
          <p:sp>
            <p:nvSpPr>
              <p:cNvPr id="465946" name="Text Box 26"/>
              <p:cNvSpPr txBox="1">
                <a:spLocks noChangeArrowheads="1"/>
              </p:cNvSpPr>
              <p:nvPr/>
            </p:nvSpPr>
            <p:spPr bwMode="auto">
              <a:xfrm>
                <a:off x="1488" y="2400"/>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rgbClr val="33CC33"/>
                    </a:solidFill>
                    <a:latin typeface="Arial Narrow" charset="0"/>
                  </a:rPr>
                  <a:t>CM</a:t>
                </a:r>
              </a:p>
            </p:txBody>
          </p:sp>
        </p:grpSp>
      </p:grpSp>
      <p:sp>
        <p:nvSpPr>
          <p:cNvPr id="465947" name="Rectangle 27"/>
          <p:cNvSpPr>
            <a:spLocks noGrp="1" noChangeArrowheads="1"/>
          </p:cNvSpPr>
          <p:nvPr>
            <p:ph type="title"/>
          </p:nvPr>
        </p:nvSpPr>
        <p:spPr>
          <a:xfrm>
            <a:off x="685800" y="152400"/>
            <a:ext cx="8153400" cy="609600"/>
          </a:xfrm>
        </p:spPr>
        <p:txBody>
          <a:bodyPr/>
          <a:lstStyle/>
          <a:p>
            <a:r>
              <a:rPr lang="en-US" sz="3600"/>
              <a:t>Parallel Axis Theorem</a:t>
            </a:r>
          </a:p>
        </p:txBody>
      </p:sp>
      <p:sp>
        <p:nvSpPr>
          <p:cNvPr id="465948" name="Text Box 28"/>
          <p:cNvSpPr txBox="1">
            <a:spLocks noChangeArrowheads="1"/>
          </p:cNvSpPr>
          <p:nvPr/>
        </p:nvSpPr>
        <p:spPr bwMode="auto">
          <a:xfrm>
            <a:off x="685800" y="685800"/>
            <a:ext cx="7924800" cy="14465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chemeClr val="accent2"/>
                </a:solidFill>
                <a:latin typeface="Arial Narrow" charset="0"/>
              </a:rPr>
              <a:t>Moments of inertia for highly symmetric object is easy to compute if the rotational axis is the same as the axis of symmetry.  However if the axis of rotation does not coincide with axis of symmetry, the calculation can still be done in</a:t>
            </a:r>
            <a:r>
              <a:rPr lang="en-US" sz="2200" dirty="0" smtClean="0">
                <a:solidFill>
                  <a:schemeClr val="accent2"/>
                </a:solidFill>
                <a:latin typeface="Arial Narrow" charset="0"/>
              </a:rPr>
              <a:t> a simple </a:t>
            </a:r>
            <a:r>
              <a:rPr lang="en-US" sz="2200" dirty="0">
                <a:solidFill>
                  <a:schemeClr val="accent2"/>
                </a:solidFill>
                <a:latin typeface="Arial Narrow" charset="0"/>
              </a:rPr>
              <a:t>manner using </a:t>
            </a:r>
            <a:r>
              <a:rPr lang="en-US" sz="2200" b="1" dirty="0">
                <a:solidFill>
                  <a:srgbClr val="FF0000"/>
                </a:solidFill>
                <a:latin typeface="Arial Narrow" charset="0"/>
              </a:rPr>
              <a:t>parallel-axis theorem</a:t>
            </a:r>
            <a:r>
              <a:rPr lang="en-US" sz="2200" dirty="0">
                <a:solidFill>
                  <a:schemeClr val="accent2"/>
                </a:solidFill>
                <a:latin typeface="Arial Narrow" charset="0"/>
              </a:rPr>
              <a:t>.</a:t>
            </a:r>
          </a:p>
        </p:txBody>
      </p:sp>
      <p:graphicFrame>
        <p:nvGraphicFramePr>
          <p:cNvPr id="465949" name="Object 29"/>
          <p:cNvGraphicFramePr>
            <a:graphicFrameLocks noChangeAspect="1"/>
          </p:cNvGraphicFramePr>
          <p:nvPr/>
        </p:nvGraphicFramePr>
        <p:xfrm>
          <a:off x="6454775" y="1703388"/>
          <a:ext cx="1698625" cy="417512"/>
        </p:xfrm>
        <a:graphic>
          <a:graphicData uri="http://schemas.openxmlformats.org/presentationml/2006/ole">
            <p:oleObj spid="_x0000_s577538" name="Equation" r:id="rId3" imgW="952500" imgH="228600" progId="Equation.DSMT4">
              <p:embed/>
            </p:oleObj>
          </a:graphicData>
        </a:graphic>
      </p:graphicFrame>
      <p:grpSp>
        <p:nvGrpSpPr>
          <p:cNvPr id="6" name="Group 30"/>
          <p:cNvGrpSpPr>
            <a:grpSpLocks/>
          </p:cNvGrpSpPr>
          <p:nvPr/>
        </p:nvGrpSpPr>
        <p:grpSpPr bwMode="auto">
          <a:xfrm>
            <a:off x="762000" y="1981200"/>
            <a:ext cx="2684463" cy="3429000"/>
            <a:chOff x="480" y="1248"/>
            <a:chExt cx="1691" cy="2160"/>
          </a:xfrm>
        </p:grpSpPr>
        <p:sp>
          <p:nvSpPr>
            <p:cNvPr id="465951" name="Text Box 31"/>
            <p:cNvSpPr txBox="1">
              <a:spLocks noChangeArrowheads="1"/>
            </p:cNvSpPr>
            <p:nvPr/>
          </p:nvSpPr>
          <p:spPr bwMode="auto">
            <a:xfrm>
              <a:off x="634"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7" name="Group 32"/>
            <p:cNvGrpSpPr>
              <a:grpSpLocks/>
            </p:cNvGrpSpPr>
            <p:nvPr/>
          </p:nvGrpSpPr>
          <p:grpSpPr bwMode="auto">
            <a:xfrm>
              <a:off x="480" y="1488"/>
              <a:ext cx="1691" cy="1920"/>
              <a:chOff x="480" y="1488"/>
              <a:chExt cx="1296" cy="1200"/>
            </a:xfrm>
          </p:grpSpPr>
          <p:sp>
            <p:nvSpPr>
              <p:cNvPr id="465953" name="Line 33"/>
              <p:cNvSpPr>
                <a:spLocks noChangeShapeType="1"/>
              </p:cNvSpPr>
              <p:nvPr/>
            </p:nvSpPr>
            <p:spPr bwMode="auto">
              <a:xfrm>
                <a:off x="480" y="2431"/>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65954" name="Text Box 34"/>
              <p:cNvSpPr txBox="1">
                <a:spLocks noChangeArrowheads="1"/>
              </p:cNvSpPr>
              <p:nvPr/>
            </p:nvSpPr>
            <p:spPr bwMode="auto">
              <a:xfrm>
                <a:off x="1622" y="2438"/>
                <a:ext cx="139" cy="156"/>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5955" name="Line 35"/>
              <p:cNvSpPr>
                <a:spLocks noChangeShapeType="1"/>
              </p:cNvSpPr>
              <p:nvPr/>
            </p:nvSpPr>
            <p:spPr bwMode="auto">
              <a:xfrm flipV="1">
                <a:off x="748" y="1488"/>
                <a:ext cx="0" cy="12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grpSp>
        <p:nvGrpSpPr>
          <p:cNvPr id="8" name="Group 36"/>
          <p:cNvGrpSpPr>
            <a:grpSpLocks/>
          </p:cNvGrpSpPr>
          <p:nvPr/>
        </p:nvGrpSpPr>
        <p:grpSpPr bwMode="auto">
          <a:xfrm>
            <a:off x="1295400" y="3124200"/>
            <a:ext cx="1447800" cy="1600200"/>
            <a:chOff x="816" y="3456"/>
            <a:chExt cx="912" cy="1008"/>
          </a:xfrm>
        </p:grpSpPr>
        <p:sp>
          <p:nvSpPr>
            <p:cNvPr id="465957" name="Line 37"/>
            <p:cNvSpPr>
              <a:spLocks noChangeShapeType="1"/>
            </p:cNvSpPr>
            <p:nvPr/>
          </p:nvSpPr>
          <p:spPr bwMode="auto">
            <a:xfrm flipV="1">
              <a:off x="816" y="3456"/>
              <a:ext cx="912" cy="1008"/>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58" name="Text Box 38"/>
            <p:cNvSpPr txBox="1">
              <a:spLocks noChangeArrowheads="1"/>
            </p:cNvSpPr>
            <p:nvPr/>
          </p:nvSpPr>
          <p:spPr bwMode="auto">
            <a:xfrm>
              <a:off x="1152" y="3753"/>
              <a:ext cx="15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r</a:t>
              </a:r>
              <a:endParaRPr lang="en-US">
                <a:solidFill>
                  <a:srgbClr val="FF0000"/>
                </a:solidFill>
                <a:latin typeface="Monotype Corsiva" charset="0"/>
              </a:endParaRPr>
            </a:p>
          </p:txBody>
        </p:sp>
      </p:grpSp>
      <p:sp>
        <p:nvSpPr>
          <p:cNvPr id="465959" name="Text Box 39"/>
          <p:cNvSpPr txBox="1">
            <a:spLocks noChangeArrowheads="1"/>
          </p:cNvSpPr>
          <p:nvPr/>
        </p:nvSpPr>
        <p:spPr bwMode="auto">
          <a:xfrm>
            <a:off x="2895600" y="2209800"/>
            <a:ext cx="3110502"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Moment of inertia is </a:t>
            </a:r>
            <a:r>
              <a:rPr lang="en-US" sz="2000" dirty="0" smtClean="0">
                <a:solidFill>
                  <a:srgbClr val="FF0000"/>
                </a:solidFill>
                <a:latin typeface="Arial Narrow" charset="0"/>
              </a:rPr>
              <a:t>defined as</a:t>
            </a:r>
            <a:endParaRPr lang="en-US" dirty="0">
              <a:solidFill>
                <a:srgbClr val="FF0000"/>
              </a:solidFill>
              <a:latin typeface="Monotype Corsiva" charset="0"/>
            </a:endParaRPr>
          </a:p>
        </p:txBody>
      </p:sp>
      <p:graphicFrame>
        <p:nvGraphicFramePr>
          <p:cNvPr id="465960" name="Object 40"/>
          <p:cNvGraphicFramePr>
            <a:graphicFrameLocks noChangeAspect="1"/>
          </p:cNvGraphicFramePr>
          <p:nvPr/>
        </p:nvGraphicFramePr>
        <p:xfrm>
          <a:off x="6075363" y="2185988"/>
          <a:ext cx="1039812" cy="493712"/>
        </p:xfrm>
        <a:graphic>
          <a:graphicData uri="http://schemas.openxmlformats.org/presentationml/2006/ole">
            <p:oleObj spid="_x0000_s577539" name="Equation" r:id="rId4" imgW="711200" imgH="292100" progId="Equation.DSMT4">
              <p:embed/>
            </p:oleObj>
          </a:graphicData>
        </a:graphic>
      </p:graphicFrame>
      <p:sp>
        <p:nvSpPr>
          <p:cNvPr id="465961" name="Text Box 41"/>
          <p:cNvSpPr txBox="1">
            <a:spLocks noChangeArrowheads="1"/>
          </p:cNvSpPr>
          <p:nvPr/>
        </p:nvSpPr>
        <p:spPr bwMode="auto">
          <a:xfrm>
            <a:off x="3276600" y="2727325"/>
            <a:ext cx="17938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Since x and y are</a:t>
            </a:r>
            <a:endParaRPr lang="en-US">
              <a:solidFill>
                <a:srgbClr val="FF0000"/>
              </a:solidFill>
              <a:latin typeface="Monotype Corsiva" charset="0"/>
            </a:endParaRPr>
          </a:p>
        </p:txBody>
      </p:sp>
      <p:grpSp>
        <p:nvGrpSpPr>
          <p:cNvPr id="9" name="Group 42"/>
          <p:cNvGrpSpPr>
            <a:grpSpLocks/>
          </p:cNvGrpSpPr>
          <p:nvPr/>
        </p:nvGrpSpPr>
        <p:grpSpPr bwMode="auto">
          <a:xfrm>
            <a:off x="2286000" y="4891088"/>
            <a:ext cx="457200" cy="366712"/>
            <a:chOff x="1440" y="3081"/>
            <a:chExt cx="288" cy="231"/>
          </a:xfrm>
        </p:grpSpPr>
        <p:sp>
          <p:nvSpPr>
            <p:cNvPr id="465963" name="Line 43"/>
            <p:cNvSpPr>
              <a:spLocks noChangeShapeType="1"/>
            </p:cNvSpPr>
            <p:nvPr/>
          </p:nvSpPr>
          <p:spPr bwMode="auto">
            <a:xfrm>
              <a:off x="1440" y="3120"/>
              <a:ext cx="288"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64" name="Text Box 44"/>
            <p:cNvSpPr txBox="1">
              <a:spLocks noChangeArrowheads="1"/>
            </p:cNvSpPr>
            <p:nvPr/>
          </p:nvSpPr>
          <p:spPr bwMode="auto">
            <a:xfrm>
              <a:off x="1479" y="3081"/>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p>
          </p:txBody>
        </p:sp>
      </p:grpSp>
      <p:grpSp>
        <p:nvGrpSpPr>
          <p:cNvPr id="10" name="Group 45"/>
          <p:cNvGrpSpPr>
            <a:grpSpLocks/>
          </p:cNvGrpSpPr>
          <p:nvPr/>
        </p:nvGrpSpPr>
        <p:grpSpPr bwMode="auto">
          <a:xfrm>
            <a:off x="776288" y="3124200"/>
            <a:ext cx="366712" cy="1066800"/>
            <a:chOff x="489" y="1968"/>
            <a:chExt cx="231" cy="672"/>
          </a:xfrm>
        </p:grpSpPr>
        <p:sp>
          <p:nvSpPr>
            <p:cNvPr id="465966" name="Text Box 46"/>
            <p:cNvSpPr txBox="1">
              <a:spLocks noChangeArrowheads="1"/>
            </p:cNvSpPr>
            <p:nvPr/>
          </p:nvSpPr>
          <p:spPr bwMode="auto">
            <a:xfrm rot="-5400000">
              <a:off x="504" y="2193"/>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p>
          </p:txBody>
        </p:sp>
        <p:sp>
          <p:nvSpPr>
            <p:cNvPr id="465967" name="Line 47"/>
            <p:cNvSpPr>
              <a:spLocks noChangeShapeType="1"/>
            </p:cNvSpPr>
            <p:nvPr/>
          </p:nvSpPr>
          <p:spPr bwMode="auto">
            <a:xfrm>
              <a:off x="720" y="1968"/>
              <a:ext cx="0" cy="672"/>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grpSp>
      <p:graphicFrame>
        <p:nvGraphicFramePr>
          <p:cNvPr id="465968" name="Object 48"/>
          <p:cNvGraphicFramePr>
            <a:graphicFrameLocks noChangeAspect="1"/>
          </p:cNvGraphicFramePr>
          <p:nvPr/>
        </p:nvGraphicFramePr>
        <p:xfrm>
          <a:off x="5307013" y="2752725"/>
          <a:ext cx="1150937" cy="349250"/>
        </p:xfrm>
        <a:graphic>
          <a:graphicData uri="http://schemas.openxmlformats.org/presentationml/2006/ole">
            <p:oleObj spid="_x0000_s577540" name="Equation" r:id="rId5" imgW="787400" imgH="203200" progId="Equation.DSMT4">
              <p:embed/>
            </p:oleObj>
          </a:graphicData>
        </a:graphic>
      </p:graphicFrame>
      <p:sp>
        <p:nvSpPr>
          <p:cNvPr id="465969" name="Text Box 49"/>
          <p:cNvSpPr txBox="1">
            <a:spLocks noChangeArrowheads="1"/>
          </p:cNvSpPr>
          <p:nvPr/>
        </p:nvSpPr>
        <p:spPr bwMode="auto">
          <a:xfrm>
            <a:off x="3276600" y="3124200"/>
            <a:ext cx="42640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One can substitute x and y in Eq. 1 to obtain</a:t>
            </a:r>
            <a:endParaRPr lang="en-US">
              <a:solidFill>
                <a:srgbClr val="FF0000"/>
              </a:solidFill>
              <a:latin typeface="Monotype Corsiva" charset="0"/>
            </a:endParaRPr>
          </a:p>
        </p:txBody>
      </p:sp>
      <p:graphicFrame>
        <p:nvGraphicFramePr>
          <p:cNvPr id="465970" name="Object 50"/>
          <p:cNvGraphicFramePr>
            <a:graphicFrameLocks noChangeAspect="1"/>
          </p:cNvGraphicFramePr>
          <p:nvPr/>
        </p:nvGraphicFramePr>
        <p:xfrm>
          <a:off x="3509963" y="3462338"/>
          <a:ext cx="3559175" cy="552450"/>
        </p:xfrm>
        <a:graphic>
          <a:graphicData uri="http://schemas.openxmlformats.org/presentationml/2006/ole">
            <p:oleObj spid="_x0000_s577541" name="Equation" r:id="rId6" imgW="2197100" imgH="330200" progId="Equation.DSMT4">
              <p:embed/>
            </p:oleObj>
          </a:graphicData>
        </a:graphic>
      </p:graphicFrame>
      <p:sp>
        <p:nvSpPr>
          <p:cNvPr id="465971" name="Rectangle 51"/>
          <p:cNvSpPr>
            <a:spLocks noChangeArrowheads="1"/>
          </p:cNvSpPr>
          <p:nvPr/>
        </p:nvSpPr>
        <p:spPr bwMode="auto">
          <a:xfrm>
            <a:off x="3505200" y="4419600"/>
            <a:ext cx="3200400" cy="701675"/>
          </a:xfrm>
          <a:prstGeom prst="rect">
            <a:avLst/>
          </a:prstGeom>
          <a:noFill/>
          <a:ln w="9525">
            <a:noFill/>
            <a:miter lim="800000"/>
            <a:headEnd/>
            <a:tailEnd/>
          </a:ln>
          <a:effectLst/>
        </p:spPr>
        <p:txBody>
          <a:bodyPr>
            <a:prstTxWarp prst="textNoShape">
              <a:avLst/>
            </a:prstTxWarp>
            <a:spAutoFit/>
          </a:bodyPr>
          <a:lstStyle/>
          <a:p>
            <a:r>
              <a:rPr lang="en-US" sz="2000">
                <a:solidFill>
                  <a:srgbClr val="FF0000"/>
                </a:solidFill>
                <a:latin typeface="Arial Narrow" charset="0"/>
              </a:rPr>
              <a:t>Since the x’ and y’ are the distance from CM, by definition</a:t>
            </a:r>
          </a:p>
        </p:txBody>
      </p:sp>
      <p:graphicFrame>
        <p:nvGraphicFramePr>
          <p:cNvPr id="465972" name="Object 52"/>
          <p:cNvGraphicFramePr>
            <a:graphicFrameLocks noChangeAspect="1"/>
          </p:cNvGraphicFramePr>
          <p:nvPr/>
        </p:nvGraphicFramePr>
        <p:xfrm>
          <a:off x="6869113" y="4648200"/>
          <a:ext cx="976312" cy="401638"/>
        </p:xfrm>
        <a:graphic>
          <a:graphicData uri="http://schemas.openxmlformats.org/presentationml/2006/ole">
            <p:oleObj spid="_x0000_s577542" name="Equation" r:id="rId7" imgW="672840" imgH="279360" progId="Equation.3">
              <p:embed/>
            </p:oleObj>
          </a:graphicData>
        </a:graphic>
      </p:graphicFrame>
      <p:sp>
        <p:nvSpPr>
          <p:cNvPr id="465973" name="Rectangle 53"/>
          <p:cNvSpPr>
            <a:spLocks noChangeArrowheads="1"/>
          </p:cNvSpPr>
          <p:nvPr/>
        </p:nvSpPr>
        <p:spPr bwMode="auto">
          <a:xfrm>
            <a:off x="1828800" y="4343400"/>
            <a:ext cx="319088" cy="366713"/>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D</a:t>
            </a:r>
          </a:p>
        </p:txBody>
      </p:sp>
      <p:sp>
        <p:nvSpPr>
          <p:cNvPr id="465974" name="Rectangle 54"/>
          <p:cNvSpPr>
            <a:spLocks noChangeArrowheads="1"/>
          </p:cNvSpPr>
          <p:nvPr/>
        </p:nvSpPr>
        <p:spPr bwMode="auto">
          <a:xfrm>
            <a:off x="3429000" y="5013325"/>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FF0000"/>
                </a:solidFill>
                <a:latin typeface="Arial Narrow" charset="0"/>
              </a:rPr>
              <a:t>Therefore, the parallel-axis theorem</a:t>
            </a:r>
          </a:p>
        </p:txBody>
      </p:sp>
      <p:graphicFrame>
        <p:nvGraphicFramePr>
          <p:cNvPr id="465975" name="Object 55"/>
          <p:cNvGraphicFramePr>
            <a:graphicFrameLocks noChangeAspect="1"/>
          </p:cNvGraphicFramePr>
          <p:nvPr/>
        </p:nvGraphicFramePr>
        <p:xfrm>
          <a:off x="6956425" y="5345113"/>
          <a:ext cx="1512888" cy="419100"/>
        </p:xfrm>
        <a:graphic>
          <a:graphicData uri="http://schemas.openxmlformats.org/presentationml/2006/ole">
            <p:oleObj spid="_x0000_s577543" name="Equation" r:id="rId8" imgW="838200" imgH="228600" progId="Equation.DSMT4">
              <p:embed/>
            </p:oleObj>
          </a:graphicData>
        </a:graphic>
      </p:graphicFrame>
      <p:sp>
        <p:nvSpPr>
          <p:cNvPr id="465976" name="Rectangle 56"/>
          <p:cNvSpPr>
            <a:spLocks noChangeArrowheads="1"/>
          </p:cNvSpPr>
          <p:nvPr/>
        </p:nvSpPr>
        <p:spPr bwMode="auto">
          <a:xfrm>
            <a:off x="381000" y="5775325"/>
            <a:ext cx="1905000" cy="701675"/>
          </a:xfrm>
          <a:prstGeom prst="rect">
            <a:avLst/>
          </a:prstGeom>
          <a:solidFill>
            <a:srgbClr val="CCFFFF"/>
          </a:solidFill>
          <a:ln w="9525">
            <a:noFill/>
            <a:miter lim="800000"/>
            <a:headEnd/>
            <a:tailEnd/>
          </a:ln>
          <a:effectLst/>
        </p:spPr>
        <p:txBody>
          <a:bodyPr>
            <a:prstTxWarp prst="textNoShape">
              <a:avLst/>
            </a:prstTxWarp>
            <a:spAutoFit/>
          </a:bodyPr>
          <a:lstStyle/>
          <a:p>
            <a:r>
              <a:rPr lang="en-US" sz="2000">
                <a:solidFill>
                  <a:schemeClr val="accent2"/>
                </a:solidFill>
                <a:latin typeface="Arial Narrow" charset="0"/>
              </a:rPr>
              <a:t>What does this theorem tell you?</a:t>
            </a:r>
          </a:p>
        </p:txBody>
      </p:sp>
      <p:sp>
        <p:nvSpPr>
          <p:cNvPr id="465977" name="Rectangle 57"/>
          <p:cNvSpPr>
            <a:spLocks noChangeArrowheads="1"/>
          </p:cNvSpPr>
          <p:nvPr/>
        </p:nvSpPr>
        <p:spPr bwMode="auto">
          <a:xfrm>
            <a:off x="2667000" y="5865813"/>
            <a:ext cx="6248400" cy="915987"/>
          </a:xfrm>
          <a:prstGeom prst="rect">
            <a:avLst/>
          </a:prstGeom>
          <a:solidFill>
            <a:srgbClr val="FFFF99"/>
          </a:solidFill>
          <a:ln w="9525">
            <a:noFill/>
            <a:miter lim="800000"/>
            <a:headEnd/>
            <a:tailEnd/>
          </a:ln>
          <a:effectLst/>
        </p:spPr>
        <p:txBody>
          <a:bodyPr>
            <a:prstTxWarp prst="textNoShape">
              <a:avLst/>
            </a:prstTxWarp>
            <a:spAutoFit/>
          </a:bodyPr>
          <a:lstStyle/>
          <a:p>
            <a:r>
              <a:rPr lang="en-US" sz="1800">
                <a:solidFill>
                  <a:srgbClr val="FF0000"/>
                </a:solidFill>
                <a:latin typeface="Arial Narrow" charset="0"/>
              </a:rPr>
              <a:t>Moment of inertia of any object about any arbitrary axis are the same as the sum of moment of inertia for </a:t>
            </a:r>
            <a:r>
              <a:rPr lang="en-US" sz="1800" b="1" u="sng">
                <a:solidFill>
                  <a:srgbClr val="FF0000"/>
                </a:solidFill>
                <a:latin typeface="Arial Narrow" charset="0"/>
              </a:rPr>
              <a:t>a rotation about the CM</a:t>
            </a:r>
            <a:r>
              <a:rPr lang="en-US" sz="1800">
                <a:solidFill>
                  <a:srgbClr val="FF0000"/>
                </a:solidFill>
                <a:latin typeface="Arial Narrow" charset="0"/>
              </a:rPr>
              <a:t> and </a:t>
            </a:r>
            <a:r>
              <a:rPr lang="en-US" sz="1800" b="1" u="sng">
                <a:solidFill>
                  <a:srgbClr val="FF0000"/>
                </a:solidFill>
                <a:latin typeface="Arial Narrow" charset="0"/>
              </a:rPr>
              <a:t>that of the CM about the rotation axis</a:t>
            </a:r>
            <a:r>
              <a:rPr lang="en-US" sz="1800">
                <a:solidFill>
                  <a:srgbClr val="FF0000"/>
                </a:solidFill>
                <a:latin typeface="Arial Narrow" charset="0"/>
              </a:rPr>
              <a:t>.</a:t>
            </a:r>
          </a:p>
        </p:txBody>
      </p:sp>
      <p:graphicFrame>
        <p:nvGraphicFramePr>
          <p:cNvPr id="465978" name="Object 58"/>
          <p:cNvGraphicFramePr>
            <a:graphicFrameLocks noChangeAspect="1"/>
          </p:cNvGraphicFramePr>
          <p:nvPr/>
        </p:nvGraphicFramePr>
        <p:xfrm>
          <a:off x="7162800" y="2174875"/>
          <a:ext cx="1744663" cy="514350"/>
        </p:xfrm>
        <a:graphic>
          <a:graphicData uri="http://schemas.openxmlformats.org/presentationml/2006/ole">
            <p:oleObj spid="_x0000_s577544" name="Equation" r:id="rId9" imgW="1219200" imgH="304800" progId="Equation.DSMT4">
              <p:embed/>
            </p:oleObj>
          </a:graphicData>
        </a:graphic>
      </p:graphicFrame>
      <p:graphicFrame>
        <p:nvGraphicFramePr>
          <p:cNvPr id="465979" name="Object 59"/>
          <p:cNvGraphicFramePr>
            <a:graphicFrameLocks noChangeAspect="1"/>
          </p:cNvGraphicFramePr>
          <p:nvPr/>
        </p:nvGraphicFramePr>
        <p:xfrm>
          <a:off x="6561138" y="2752725"/>
          <a:ext cx="1133475" cy="349250"/>
        </p:xfrm>
        <a:graphic>
          <a:graphicData uri="http://schemas.openxmlformats.org/presentationml/2006/ole">
            <p:oleObj spid="_x0000_s577545" name="Equation" r:id="rId10" imgW="774700" imgH="203200" progId="Equation.DSMT4">
              <p:embed/>
            </p:oleObj>
          </a:graphicData>
        </a:graphic>
      </p:graphicFrame>
      <p:graphicFrame>
        <p:nvGraphicFramePr>
          <p:cNvPr id="465980" name="Object 60"/>
          <p:cNvGraphicFramePr>
            <a:graphicFrameLocks noChangeAspect="1"/>
          </p:cNvGraphicFramePr>
          <p:nvPr/>
        </p:nvGraphicFramePr>
        <p:xfrm>
          <a:off x="3500438" y="3976688"/>
          <a:ext cx="5600700" cy="488950"/>
        </p:xfrm>
        <a:graphic>
          <a:graphicData uri="http://schemas.openxmlformats.org/presentationml/2006/ole">
            <p:oleObj spid="_x0000_s577546" name="Equation" r:id="rId11" imgW="3911600" imgH="292100" progId="Equation.DSMT4">
              <p:embed/>
            </p:oleObj>
          </a:graphicData>
        </a:graphic>
      </p:graphicFrame>
      <p:graphicFrame>
        <p:nvGraphicFramePr>
          <p:cNvPr id="465981" name="Object 61"/>
          <p:cNvGraphicFramePr>
            <a:graphicFrameLocks noChangeAspect="1"/>
          </p:cNvGraphicFramePr>
          <p:nvPr/>
        </p:nvGraphicFramePr>
        <p:xfrm>
          <a:off x="7924800" y="4648200"/>
          <a:ext cx="990600" cy="400050"/>
        </p:xfrm>
        <a:graphic>
          <a:graphicData uri="http://schemas.openxmlformats.org/presentationml/2006/ole">
            <p:oleObj spid="_x0000_s577547" name="Equation" r:id="rId12" imgW="685800" imgH="279360" progId="Equation.3">
              <p:embed/>
            </p:oleObj>
          </a:graphicData>
        </a:graphic>
      </p:graphicFrame>
      <p:graphicFrame>
        <p:nvGraphicFramePr>
          <p:cNvPr id="465982" name="Object 62"/>
          <p:cNvGraphicFramePr>
            <a:graphicFrameLocks noChangeAspect="1"/>
          </p:cNvGraphicFramePr>
          <p:nvPr/>
        </p:nvGraphicFramePr>
        <p:xfrm>
          <a:off x="3492500" y="5324475"/>
          <a:ext cx="3470275" cy="477838"/>
        </p:xfrm>
        <a:graphic>
          <a:graphicData uri="http://schemas.openxmlformats.org/presentationml/2006/ole">
            <p:oleObj spid="_x0000_s577548" name="Equation" r:id="rId13" imgW="2311400" imgH="29210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 name="Date Placeholder 3"/>
          <p:cNvSpPr>
            <a:spLocks noGrp="1"/>
          </p:cNvSpPr>
          <p:nvPr>
            <p:ph type="dt" sz="half" idx="10"/>
          </p:nvPr>
        </p:nvSpPr>
        <p:spPr/>
        <p:txBody>
          <a:bodyPr/>
          <a:lstStyle/>
          <a:p>
            <a:r>
              <a:rPr lang="en-US" smtClean="0"/>
              <a:t>Thursday, June 30, 2011</a:t>
            </a:r>
            <a:endParaRPr lang="en-US"/>
          </a:p>
        </p:txBody>
      </p:sp>
      <p:sp>
        <p:nvSpPr>
          <p:cNvPr id="41" name="Footer Placeholder 4"/>
          <p:cNvSpPr>
            <a:spLocks noGrp="1"/>
          </p:cNvSpPr>
          <p:nvPr>
            <p:ph type="ftr" sz="quarter" idx="11"/>
          </p:nvPr>
        </p:nvSpPr>
        <p:spPr/>
        <p:txBody>
          <a:bodyPr/>
          <a:lstStyle/>
          <a:p>
            <a:r>
              <a:rPr lang="en-US" smtClean="0"/>
              <a:t>PHYS 1443-001, Summer 2011 Dr. Jaehoon Yu</a:t>
            </a:r>
            <a:endParaRPr lang="en-US"/>
          </a:p>
        </p:txBody>
      </p:sp>
      <p:sp>
        <p:nvSpPr>
          <p:cNvPr id="42" name="Slide Number Placeholder 5"/>
          <p:cNvSpPr>
            <a:spLocks noGrp="1"/>
          </p:cNvSpPr>
          <p:nvPr>
            <p:ph type="sldNum" sz="quarter" idx="12"/>
          </p:nvPr>
        </p:nvSpPr>
        <p:spPr/>
        <p:txBody>
          <a:bodyPr/>
          <a:lstStyle/>
          <a:p>
            <a:fld id="{2E30A3C6-F135-C84C-A212-7696C1F546FB}" type="slidenum">
              <a:rPr lang="en-US"/>
              <a:pPr/>
              <a:t>23</a:t>
            </a:fld>
            <a:endParaRPr lang="en-US"/>
          </a:p>
        </p:txBody>
      </p:sp>
      <p:sp>
        <p:nvSpPr>
          <p:cNvPr id="466946" name="Rectangle 2"/>
          <p:cNvSpPr>
            <a:spLocks noGrp="1" noChangeArrowheads="1"/>
          </p:cNvSpPr>
          <p:nvPr>
            <p:ph type="title"/>
          </p:nvPr>
        </p:nvSpPr>
        <p:spPr>
          <a:xfrm>
            <a:off x="685800" y="152400"/>
            <a:ext cx="7772400" cy="609600"/>
          </a:xfrm>
        </p:spPr>
        <p:txBody>
          <a:bodyPr/>
          <a:lstStyle/>
          <a:p>
            <a:r>
              <a:rPr lang="en-US" sz="4000"/>
              <a:t>Example for Parallel Axis Theorem</a:t>
            </a:r>
            <a:endParaRPr lang="en-US"/>
          </a:p>
        </p:txBody>
      </p:sp>
      <p:sp>
        <p:nvSpPr>
          <p:cNvPr id="466947"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Calculate the moment of inertia of a uniform rigid rod of length L and mass M about an axis that goes through one end of the rod, using parallel-axis theorem.</a:t>
            </a:r>
          </a:p>
        </p:txBody>
      </p:sp>
      <p:sp>
        <p:nvSpPr>
          <p:cNvPr id="466948"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line density of the rod is  </a:t>
            </a:r>
          </a:p>
        </p:txBody>
      </p:sp>
      <p:sp>
        <p:nvSpPr>
          <p:cNvPr id="466949" name="Text Box 5"/>
          <p:cNvSpPr txBox="1">
            <a:spLocks noChangeArrowheads="1"/>
          </p:cNvSpPr>
          <p:nvPr/>
        </p:nvSpPr>
        <p:spPr bwMode="auto">
          <a:xfrm>
            <a:off x="304800" y="4511675"/>
            <a:ext cx="3276600" cy="4254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parallel axis theorem</a:t>
            </a:r>
          </a:p>
        </p:txBody>
      </p:sp>
      <p:graphicFrame>
        <p:nvGraphicFramePr>
          <p:cNvPr id="466950" name="Object 6"/>
          <p:cNvGraphicFramePr>
            <a:graphicFrameLocks noChangeAspect="1"/>
          </p:cNvGraphicFramePr>
          <p:nvPr/>
        </p:nvGraphicFramePr>
        <p:xfrm>
          <a:off x="6553200" y="1524000"/>
          <a:ext cx="762000" cy="608013"/>
        </p:xfrm>
        <a:graphic>
          <a:graphicData uri="http://schemas.openxmlformats.org/presentationml/2006/ole">
            <p:oleObj spid="_x0000_s578562" name="Equation" r:id="rId3" imgW="469800" imgH="393480" progId="Equation.3">
              <p:embed/>
            </p:oleObj>
          </a:graphicData>
        </a:graphic>
      </p:graphicFrame>
      <p:sp>
        <p:nvSpPr>
          <p:cNvPr id="466951" name="Text Box 7"/>
          <p:cNvSpPr txBox="1">
            <a:spLocks noChangeArrowheads="1"/>
          </p:cNvSpPr>
          <p:nvPr/>
        </p:nvSpPr>
        <p:spPr bwMode="auto">
          <a:xfrm>
            <a:off x="3733800" y="2133600"/>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masslet is  </a:t>
            </a:r>
          </a:p>
        </p:txBody>
      </p:sp>
      <p:graphicFrame>
        <p:nvGraphicFramePr>
          <p:cNvPr id="466952" name="Object 8"/>
          <p:cNvGraphicFramePr>
            <a:graphicFrameLocks noChangeAspect="1"/>
          </p:cNvGraphicFramePr>
          <p:nvPr/>
        </p:nvGraphicFramePr>
        <p:xfrm>
          <a:off x="6096000" y="2057400"/>
          <a:ext cx="1752600" cy="685800"/>
        </p:xfrm>
        <a:graphic>
          <a:graphicData uri="http://schemas.openxmlformats.org/presentationml/2006/ole">
            <p:oleObj spid="_x0000_s578563" name="Equation" r:id="rId4" imgW="1117440" imgH="393480" progId="Equation.3">
              <p:embed/>
            </p:oleObj>
          </a:graphicData>
        </a:graphic>
      </p:graphicFrame>
      <p:sp>
        <p:nvSpPr>
          <p:cNvPr id="466953" name="Text Box 9"/>
          <p:cNvSpPr txBox="1">
            <a:spLocks noChangeArrowheads="1"/>
          </p:cNvSpPr>
          <p:nvPr/>
        </p:nvSpPr>
        <p:spPr bwMode="auto">
          <a:xfrm>
            <a:off x="2971800" y="2819400"/>
            <a:ext cx="1600200" cy="10064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moment of inertia about the CM </a:t>
            </a:r>
          </a:p>
        </p:txBody>
      </p:sp>
      <p:graphicFrame>
        <p:nvGraphicFramePr>
          <p:cNvPr id="466954" name="Object 10"/>
          <p:cNvGraphicFramePr>
            <a:graphicFrameLocks noChangeAspect="1"/>
          </p:cNvGraphicFramePr>
          <p:nvPr/>
        </p:nvGraphicFramePr>
        <p:xfrm>
          <a:off x="4767263" y="2990850"/>
          <a:ext cx="404812" cy="304800"/>
        </p:xfrm>
        <a:graphic>
          <a:graphicData uri="http://schemas.openxmlformats.org/presentationml/2006/ole">
            <p:oleObj spid="_x0000_s578564" name="Equation" r:id="rId5" imgW="254000" imgH="203200" progId="Equation.DSMT4">
              <p:embed/>
            </p:oleObj>
          </a:graphicData>
        </a:graphic>
      </p:graphicFrame>
      <p:graphicFrame>
        <p:nvGraphicFramePr>
          <p:cNvPr id="466955" name="Object 11"/>
          <p:cNvGraphicFramePr>
            <a:graphicFrameLocks noChangeAspect="1"/>
          </p:cNvGraphicFramePr>
          <p:nvPr/>
        </p:nvGraphicFramePr>
        <p:xfrm>
          <a:off x="3724275" y="4538663"/>
          <a:ext cx="1508125" cy="369887"/>
        </p:xfrm>
        <a:graphic>
          <a:graphicData uri="http://schemas.openxmlformats.org/presentationml/2006/ole">
            <p:oleObj spid="_x0000_s578565" name="Equation" r:id="rId6" imgW="977900" imgH="228600" progId="Equation.DSMT4">
              <p:embed/>
            </p:oleObj>
          </a:graphicData>
        </a:graphic>
      </p:graphicFrame>
      <p:sp>
        <p:nvSpPr>
          <p:cNvPr id="466956" name="Text Box 12"/>
          <p:cNvSpPr txBox="1">
            <a:spLocks noChangeArrowheads="1"/>
          </p:cNvSpPr>
          <p:nvPr/>
        </p:nvSpPr>
        <p:spPr bwMode="auto">
          <a:xfrm>
            <a:off x="762000" y="5181600"/>
            <a:ext cx="7848600" cy="10668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result is the same as using the definition of moment of inertia.</a:t>
            </a:r>
          </a:p>
          <a:p>
            <a:pPr>
              <a:spcBef>
                <a:spcPct val="20000"/>
              </a:spcBef>
            </a:pPr>
            <a:r>
              <a:rPr lang="en-US" sz="2000">
                <a:solidFill>
                  <a:srgbClr val="800000"/>
                </a:solidFill>
                <a:latin typeface="Arial Narrow" charset="0"/>
              </a:rPr>
              <a:t>Parallel-axis theorem is useful to compute moment of inertia of a rotation of a rigid object with complicated shape about an arbitrary axis</a:t>
            </a:r>
          </a:p>
        </p:txBody>
      </p:sp>
      <p:grpSp>
        <p:nvGrpSpPr>
          <p:cNvPr id="2" name="Group 13"/>
          <p:cNvGrpSpPr>
            <a:grpSpLocks/>
          </p:cNvGrpSpPr>
          <p:nvPr/>
        </p:nvGrpSpPr>
        <p:grpSpPr bwMode="auto">
          <a:xfrm>
            <a:off x="533400" y="1676400"/>
            <a:ext cx="2482850" cy="2209800"/>
            <a:chOff x="336" y="1056"/>
            <a:chExt cx="1564" cy="1392"/>
          </a:xfrm>
        </p:grpSpPr>
        <p:sp>
          <p:nvSpPr>
            <p:cNvPr id="466958" name="Text Box 14"/>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6959" name="Line 15"/>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0" name="Text Box 16"/>
            <p:cNvSpPr txBox="1">
              <a:spLocks noChangeArrowheads="1"/>
            </p:cNvSpPr>
            <p:nvPr/>
          </p:nvSpPr>
          <p:spPr bwMode="auto">
            <a:xfrm>
              <a:off x="336"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3" name="Group 17"/>
            <p:cNvGrpSpPr>
              <a:grpSpLocks/>
            </p:cNvGrpSpPr>
            <p:nvPr/>
          </p:nvGrpSpPr>
          <p:grpSpPr bwMode="auto">
            <a:xfrm>
              <a:off x="528" y="1824"/>
              <a:ext cx="1008" cy="96"/>
              <a:chOff x="528" y="1824"/>
              <a:chExt cx="1008" cy="96"/>
            </a:xfrm>
          </p:grpSpPr>
          <p:sp>
            <p:nvSpPr>
              <p:cNvPr id="466962" name="Rectangle 18"/>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66963" name="Rectangle 19"/>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66964" name="Line 20"/>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66965" name="Line 21"/>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6" name="Line 22"/>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66967" name="Text Box 23"/>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nvGrpSpPr>
            <p:cNvPr id="4" name="Group 24"/>
            <p:cNvGrpSpPr>
              <a:grpSpLocks/>
            </p:cNvGrpSpPr>
            <p:nvPr/>
          </p:nvGrpSpPr>
          <p:grpSpPr bwMode="auto">
            <a:xfrm>
              <a:off x="1056" y="1584"/>
              <a:ext cx="432" cy="541"/>
              <a:chOff x="1056" y="1584"/>
              <a:chExt cx="432" cy="541"/>
            </a:xfrm>
          </p:grpSpPr>
          <p:sp>
            <p:nvSpPr>
              <p:cNvPr id="466969" name="Text Box 25"/>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5" name="Group 26"/>
              <p:cNvGrpSpPr>
                <a:grpSpLocks/>
              </p:cNvGrpSpPr>
              <p:nvPr/>
            </p:nvGrpSpPr>
            <p:grpSpPr bwMode="auto">
              <a:xfrm>
                <a:off x="1056" y="1584"/>
                <a:ext cx="432" cy="432"/>
                <a:chOff x="1056" y="1584"/>
                <a:chExt cx="432" cy="432"/>
              </a:xfrm>
            </p:grpSpPr>
            <p:sp>
              <p:nvSpPr>
                <p:cNvPr id="466971" name="Line 27"/>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72" name="Line 28"/>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66973" name="Text Box 29"/>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sp>
          <p:nvSpPr>
            <p:cNvPr id="466974" name="Line 30"/>
            <p:cNvSpPr>
              <a:spLocks noChangeShapeType="1"/>
            </p:cNvSpPr>
            <p:nvPr/>
          </p:nvSpPr>
          <p:spPr bwMode="auto">
            <a:xfrm>
              <a:off x="528" y="1152"/>
              <a:ext cx="0" cy="1296"/>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6975" name="Line 31"/>
            <p:cNvSpPr>
              <a:spLocks noChangeShapeType="1"/>
            </p:cNvSpPr>
            <p:nvPr/>
          </p:nvSpPr>
          <p:spPr bwMode="auto">
            <a:xfrm>
              <a:off x="1056" y="1920"/>
              <a:ext cx="0" cy="96"/>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66976" name="Text Box 32"/>
            <p:cNvSpPr txBox="1">
              <a:spLocks noChangeArrowheads="1"/>
            </p:cNvSpPr>
            <p:nvPr/>
          </p:nvSpPr>
          <p:spPr bwMode="auto">
            <a:xfrm>
              <a:off x="912" y="1632"/>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chemeClr val="accent2"/>
                  </a:solidFill>
                  <a:latin typeface="Arial Narrow" charset="0"/>
                </a:rPr>
                <a:t>CM</a:t>
              </a:r>
            </a:p>
          </p:txBody>
        </p:sp>
      </p:grpSp>
      <p:graphicFrame>
        <p:nvGraphicFramePr>
          <p:cNvPr id="466977" name="Object 33"/>
          <p:cNvGraphicFramePr>
            <a:graphicFrameLocks noChangeAspect="1"/>
          </p:cNvGraphicFramePr>
          <p:nvPr/>
        </p:nvGraphicFramePr>
        <p:xfrm>
          <a:off x="5143500" y="4352925"/>
          <a:ext cx="1741488" cy="741363"/>
        </p:xfrm>
        <a:graphic>
          <a:graphicData uri="http://schemas.openxmlformats.org/presentationml/2006/ole">
            <p:oleObj spid="_x0000_s578566" name="Equation" r:id="rId7" imgW="1130300" imgH="457200" progId="Equation.DSMT4">
              <p:embed/>
            </p:oleObj>
          </a:graphicData>
        </a:graphic>
      </p:graphicFrame>
      <p:graphicFrame>
        <p:nvGraphicFramePr>
          <p:cNvPr id="466978" name="Object 34"/>
          <p:cNvGraphicFramePr>
            <a:graphicFrameLocks noChangeAspect="1"/>
          </p:cNvGraphicFramePr>
          <p:nvPr/>
        </p:nvGraphicFramePr>
        <p:xfrm>
          <a:off x="5151438" y="2924175"/>
          <a:ext cx="968375" cy="438150"/>
        </p:xfrm>
        <a:graphic>
          <a:graphicData uri="http://schemas.openxmlformats.org/presentationml/2006/ole">
            <p:oleObj spid="_x0000_s578567" name="Equation" r:id="rId8" imgW="609600" imgH="292100" progId="Equation.DSMT4">
              <p:embed/>
            </p:oleObj>
          </a:graphicData>
        </a:graphic>
      </p:graphicFrame>
      <p:graphicFrame>
        <p:nvGraphicFramePr>
          <p:cNvPr id="466979" name="Object 35"/>
          <p:cNvGraphicFramePr>
            <a:graphicFrameLocks noChangeAspect="1"/>
          </p:cNvGraphicFramePr>
          <p:nvPr/>
        </p:nvGraphicFramePr>
        <p:xfrm>
          <a:off x="6076950" y="2828925"/>
          <a:ext cx="1449388" cy="628650"/>
        </p:xfrm>
        <a:graphic>
          <a:graphicData uri="http://schemas.openxmlformats.org/presentationml/2006/ole">
            <p:oleObj spid="_x0000_s578568" name="Equation" r:id="rId9" imgW="914400" imgH="419100" progId="Equation.DSMT4">
              <p:embed/>
            </p:oleObj>
          </a:graphicData>
        </a:graphic>
      </p:graphicFrame>
      <p:graphicFrame>
        <p:nvGraphicFramePr>
          <p:cNvPr id="466980" name="Object 36"/>
          <p:cNvGraphicFramePr>
            <a:graphicFrameLocks noChangeAspect="1"/>
          </p:cNvGraphicFramePr>
          <p:nvPr/>
        </p:nvGraphicFramePr>
        <p:xfrm>
          <a:off x="7458075" y="2790825"/>
          <a:ext cx="1530350" cy="704850"/>
        </p:xfrm>
        <a:graphic>
          <a:graphicData uri="http://schemas.openxmlformats.org/presentationml/2006/ole">
            <p:oleObj spid="_x0000_s578569" name="Equation" r:id="rId10" imgW="965200" imgH="469900" progId="Equation.DSMT4">
              <p:embed/>
            </p:oleObj>
          </a:graphicData>
        </a:graphic>
      </p:graphicFrame>
      <p:graphicFrame>
        <p:nvGraphicFramePr>
          <p:cNvPr id="466981" name="Object 37"/>
          <p:cNvGraphicFramePr>
            <a:graphicFrameLocks noChangeAspect="1"/>
          </p:cNvGraphicFramePr>
          <p:nvPr/>
        </p:nvGraphicFramePr>
        <p:xfrm>
          <a:off x="4829175" y="3524250"/>
          <a:ext cx="2317750" cy="762000"/>
        </p:xfrm>
        <a:graphic>
          <a:graphicData uri="http://schemas.openxmlformats.org/presentationml/2006/ole">
            <p:oleObj spid="_x0000_s578570" name="Equation" r:id="rId11" imgW="1460500" imgH="508000" progId="Equation.DSMT4">
              <p:embed/>
            </p:oleObj>
          </a:graphicData>
        </a:graphic>
      </p:graphicFrame>
      <p:graphicFrame>
        <p:nvGraphicFramePr>
          <p:cNvPr id="466982" name="Object 38"/>
          <p:cNvGraphicFramePr>
            <a:graphicFrameLocks noChangeAspect="1"/>
          </p:cNvGraphicFramePr>
          <p:nvPr/>
        </p:nvGraphicFramePr>
        <p:xfrm>
          <a:off x="7056438" y="3552825"/>
          <a:ext cx="1833562" cy="704850"/>
        </p:xfrm>
        <a:graphic>
          <a:graphicData uri="http://schemas.openxmlformats.org/presentationml/2006/ole">
            <p:oleObj spid="_x0000_s578571" name="Equation" r:id="rId12" imgW="1155700" imgH="469900" progId="Equation.DSMT4">
              <p:embed/>
            </p:oleObj>
          </a:graphicData>
        </a:graphic>
      </p:graphicFrame>
      <p:graphicFrame>
        <p:nvGraphicFramePr>
          <p:cNvPr id="466983" name="Object 39"/>
          <p:cNvGraphicFramePr>
            <a:graphicFrameLocks noChangeAspect="1"/>
          </p:cNvGraphicFramePr>
          <p:nvPr/>
        </p:nvGraphicFramePr>
        <p:xfrm>
          <a:off x="6859588" y="4384675"/>
          <a:ext cx="2076450" cy="679450"/>
        </p:xfrm>
        <a:graphic>
          <a:graphicData uri="http://schemas.openxmlformats.org/presentationml/2006/ole">
            <p:oleObj spid="_x0000_s578572" name="Equation" r:id="rId13" imgW="1346200" imgH="41910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p>
            <a:r>
              <a:rPr lang="en-US" smtClean="0"/>
              <a:t>Thursday, June 30, 2011</a:t>
            </a:r>
            <a:endParaRPr lang="en-US" altLang="ko-KR">
              <a:ea typeface="굴림" charset="-127"/>
              <a:cs typeface="굴림" charset="-127"/>
            </a:endParaRPr>
          </a:p>
        </p:txBody>
      </p:sp>
      <p:sp>
        <p:nvSpPr>
          <p:cNvPr id="31747" name="Footer Placeholder 3"/>
          <p:cNvSpPr>
            <a:spLocks noGrp="1"/>
          </p:cNvSpPr>
          <p:nvPr>
            <p:ph type="ftr" sz="quarter" idx="11"/>
          </p:nvPr>
        </p:nvSpPr>
        <p:spPr>
          <a:noFill/>
        </p:spPr>
        <p:txBody>
          <a:bodyPr/>
          <a:lstStyle/>
          <a:p>
            <a:r>
              <a:rPr lang="en-US" smtClean="0"/>
              <a:t>PHYS 1443-001, Summer 2011 Dr. Jaehoon Yu</a:t>
            </a:r>
            <a:endParaRPr lang="en-US"/>
          </a:p>
        </p:txBody>
      </p:sp>
      <p:sp>
        <p:nvSpPr>
          <p:cNvPr id="31748" name="Slide Number Placeholder 4"/>
          <p:cNvSpPr>
            <a:spLocks noGrp="1"/>
          </p:cNvSpPr>
          <p:nvPr>
            <p:ph type="sldNum" sz="quarter" idx="12"/>
          </p:nvPr>
        </p:nvSpPr>
        <p:spPr>
          <a:noFill/>
        </p:spPr>
        <p:txBody>
          <a:bodyPr/>
          <a:lstStyle/>
          <a:p>
            <a:fld id="{B9FF5D41-FD21-244A-96EC-0C2BF3B930C1}" type="slidenum">
              <a:rPr lang="en-US"/>
              <a:pPr/>
              <a:t>24</a:t>
            </a:fld>
            <a:endParaRPr lang="en-US"/>
          </a:p>
        </p:txBody>
      </p:sp>
      <p:sp>
        <p:nvSpPr>
          <p:cNvPr id="31750" name="Rectangle 3"/>
          <p:cNvSpPr>
            <a:spLocks noGrp="1" noChangeArrowheads="1"/>
          </p:cNvSpPr>
          <p:nvPr>
            <p:ph type="title"/>
          </p:nvPr>
        </p:nvSpPr>
        <p:spPr>
          <a:xfrm>
            <a:off x="304800" y="304800"/>
            <a:ext cx="3657600" cy="4495800"/>
          </a:xfrm>
        </p:spPr>
        <p:txBody>
          <a:bodyPr/>
          <a:lstStyle/>
          <a:p>
            <a:r>
              <a:rPr lang="en-US" altLang="ko-KR" dirty="0">
                <a:ea typeface="굴림" charset="-127"/>
                <a:cs typeface="굴림" charset="-127"/>
              </a:rPr>
              <a:t>Check out Figure</a:t>
            </a:r>
            <a:r>
              <a:rPr lang="en-US" altLang="ko-KR" dirty="0" smtClean="0">
                <a:ea typeface="굴림" charset="-127"/>
                <a:cs typeface="굴림" charset="-127"/>
              </a:rPr>
              <a:t> 10 </a:t>
            </a:r>
            <a:r>
              <a:rPr lang="en-US" altLang="ko-KR" dirty="0">
                <a:ea typeface="굴림" charset="-127"/>
                <a:cs typeface="굴림" charset="-127"/>
              </a:rPr>
              <a:t>– </a:t>
            </a:r>
            <a:r>
              <a:rPr lang="en-US" altLang="ko-KR" dirty="0" smtClean="0">
                <a:ea typeface="굴림" charset="-127"/>
                <a:cs typeface="굴림" charset="-127"/>
              </a:rPr>
              <a:t>20  </a:t>
            </a:r>
            <a:r>
              <a:rPr lang="en-US" altLang="ko-KR" dirty="0">
                <a:ea typeface="굴림" charset="-127"/>
                <a:cs typeface="굴림" charset="-127"/>
              </a:rPr>
              <a:t>for moment of inertia for various shaped objects</a:t>
            </a:r>
            <a:endParaRPr lang="en-US" dirty="0"/>
          </a:p>
        </p:txBody>
      </p:sp>
      <p:pic>
        <p:nvPicPr>
          <p:cNvPr id="7" name="Picture 3" descr="Figure_10_20"/>
          <p:cNvPicPr>
            <a:picLocks noChangeAspect="1" noChangeArrowheads="1"/>
          </p:cNvPicPr>
          <p:nvPr/>
        </p:nvPicPr>
        <p:blipFill>
          <a:blip r:embed="rId3"/>
          <a:srcRect/>
          <a:stretch>
            <a:fillRect/>
          </a:stretch>
        </p:blipFill>
        <p:spPr bwMode="auto">
          <a:xfrm>
            <a:off x="4038600" y="0"/>
            <a:ext cx="4800600" cy="6584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609600"/>
          </a:xfrm>
        </p:spPr>
        <p:txBody>
          <a:bodyPr/>
          <a:lstStyle/>
          <a:p>
            <a:r>
              <a:rPr lang="en-US" sz="4000" dirty="0" smtClean="0"/>
              <a:t>Extra Credit:</a:t>
            </a:r>
            <a:r>
              <a:rPr lang="en-US" sz="4000" dirty="0" smtClean="0"/>
              <a:t> 2-D Collisions</a:t>
            </a:r>
            <a:endParaRPr lang="en-US" dirty="0" smtClean="0"/>
          </a:p>
        </p:txBody>
      </p:sp>
      <p:sp>
        <p:nvSpPr>
          <p:cNvPr id="359427" name="Text Box 3"/>
          <p:cNvSpPr txBox="1">
            <a:spLocks noChangeArrowheads="1"/>
          </p:cNvSpPr>
          <p:nvPr/>
        </p:nvSpPr>
        <p:spPr bwMode="auto">
          <a:xfrm>
            <a:off x="609600" y="1066800"/>
            <a:ext cx="8001000" cy="41433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lgn="just">
              <a:spcBef>
                <a:spcPct val="20000"/>
              </a:spcBef>
              <a:buFont typeface="Arial" charset="0"/>
              <a:buChar char="•"/>
            </a:pPr>
            <a:r>
              <a:rPr lang="en-US" sz="2800" dirty="0">
                <a:solidFill>
                  <a:srgbClr val="800000"/>
                </a:solidFill>
                <a:latin typeface="Arial Narrow" charset="0"/>
              </a:rPr>
              <a:t>Proton #1 with a speed</a:t>
            </a:r>
            <a:r>
              <a:rPr lang="en-US" sz="2800" dirty="0" smtClean="0">
                <a:solidFill>
                  <a:srgbClr val="800000"/>
                </a:solidFill>
                <a:latin typeface="Arial Narrow" charset="0"/>
              </a:rPr>
              <a:t> 5.0x10</a:t>
            </a:r>
            <a:r>
              <a:rPr lang="en-US" sz="2800" baseline="30000" dirty="0" smtClean="0">
                <a:solidFill>
                  <a:srgbClr val="800000"/>
                </a:solidFill>
                <a:latin typeface="Arial Narrow" charset="0"/>
              </a:rPr>
              <a:t>6</a:t>
            </a:r>
            <a:r>
              <a:rPr lang="en-US" sz="2800" dirty="0" smtClean="0">
                <a:solidFill>
                  <a:srgbClr val="800000"/>
                </a:solidFill>
                <a:latin typeface="Arial Narrow" charset="0"/>
              </a:rPr>
              <a:t> </a:t>
            </a:r>
            <a:r>
              <a:rPr lang="en-US" sz="2800" dirty="0" err="1">
                <a:solidFill>
                  <a:srgbClr val="800000"/>
                </a:solidFill>
                <a:latin typeface="Arial Narrow" charset="0"/>
              </a:rPr>
              <a:t>m/s</a:t>
            </a:r>
            <a:r>
              <a:rPr lang="en-US" sz="2800" dirty="0">
                <a:solidFill>
                  <a:srgbClr val="800000"/>
                </a:solidFill>
                <a:latin typeface="Arial Narrow" charset="0"/>
              </a:rPr>
              <a:t> collides elastically with proton #2 initially at rest.  After the collision, proton #1 moves at an angle of 37</a:t>
            </a:r>
            <a:r>
              <a:rPr lang="en-US" sz="2800" baseline="30000" dirty="0">
                <a:solidFill>
                  <a:srgbClr val="800000"/>
                </a:solidFill>
                <a:latin typeface="Arial Narrow" charset="0"/>
              </a:rPr>
              <a:t>o</a:t>
            </a:r>
            <a:r>
              <a:rPr lang="en-US" sz="2800" dirty="0">
                <a:solidFill>
                  <a:srgbClr val="800000"/>
                </a:solidFill>
                <a:latin typeface="Arial Narrow" charset="0"/>
              </a:rPr>
              <a:t> to the horizontal axis and proton #2 deflects at an angle</a:t>
            </a:r>
            <a:r>
              <a:rPr lang="en-US" sz="2800" dirty="0" smtClean="0">
                <a:solidFill>
                  <a:srgbClr val="800000"/>
                </a:solidFill>
                <a:latin typeface="Arial Narrow" charset="0"/>
              </a:rPr>
              <a:t> </a:t>
            </a:r>
            <a:r>
              <a:rPr lang="en-US" sz="2800" dirty="0" err="1" smtClean="0">
                <a:solidFill>
                  <a:srgbClr val="800000"/>
                </a:solidFill>
                <a:latin typeface="Symbol" charset="2"/>
              </a:rPr>
              <a:t>φ</a:t>
            </a:r>
            <a:r>
              <a:rPr lang="en-US" sz="2800" dirty="0" smtClean="0">
                <a:solidFill>
                  <a:srgbClr val="800000"/>
                </a:solidFill>
                <a:latin typeface="Arial Narrow" charset="0"/>
              </a:rPr>
              <a:t> </a:t>
            </a:r>
            <a:r>
              <a:rPr lang="en-US" sz="2800" dirty="0">
                <a:solidFill>
                  <a:srgbClr val="800000"/>
                </a:solidFill>
                <a:latin typeface="Arial Narrow" charset="0"/>
              </a:rPr>
              <a:t>to the same axis.  Find the final speeds of the two protons and the scattering angle of proton #2,</a:t>
            </a:r>
            <a:r>
              <a:rPr lang="en-US" sz="2800" dirty="0" smtClean="0">
                <a:solidFill>
                  <a:srgbClr val="800000"/>
                </a:solidFill>
                <a:latin typeface="Arial Narrow" charset="0"/>
              </a:rPr>
              <a:t> </a:t>
            </a:r>
            <a:r>
              <a:rPr lang="en-US" sz="2800" dirty="0" err="1" smtClean="0">
                <a:solidFill>
                  <a:srgbClr val="800000"/>
                </a:solidFill>
                <a:latin typeface="Symbol" charset="2"/>
              </a:rPr>
              <a:t>φ</a:t>
            </a:r>
            <a:r>
              <a:rPr lang="en-US" sz="2800" dirty="0" smtClean="0">
                <a:solidFill>
                  <a:srgbClr val="800000"/>
                </a:solidFill>
                <a:latin typeface="Arial Narrow" charset="0"/>
              </a:rPr>
              <a:t>.  </a:t>
            </a:r>
            <a:r>
              <a:rPr lang="en-US" sz="2800" dirty="0">
                <a:solidFill>
                  <a:srgbClr val="800000"/>
                </a:solidFill>
                <a:latin typeface="Arial Narrow" charset="0"/>
              </a:rPr>
              <a:t>This must be done in much more detail than the book or on page 13 of</a:t>
            </a:r>
            <a:r>
              <a:rPr lang="en-US" sz="2800" dirty="0" smtClean="0">
                <a:solidFill>
                  <a:srgbClr val="800000"/>
                </a:solidFill>
                <a:latin typeface="Arial Narrow" charset="0"/>
              </a:rPr>
              <a:t> lecture note on Tuesday, June 28.</a:t>
            </a:r>
          </a:p>
          <a:p>
            <a:pPr algn="just">
              <a:spcBef>
                <a:spcPct val="20000"/>
              </a:spcBef>
              <a:buFont typeface="Arial" charset="0"/>
              <a:buChar char="•"/>
            </a:pPr>
            <a:r>
              <a:rPr lang="en-US" sz="2800" dirty="0">
                <a:solidFill>
                  <a:srgbClr val="800000"/>
                </a:solidFill>
                <a:latin typeface="Arial Narrow" charset="0"/>
              </a:rPr>
              <a:t>10 points</a:t>
            </a:r>
          </a:p>
          <a:p>
            <a:pPr algn="just">
              <a:spcBef>
                <a:spcPct val="20000"/>
              </a:spcBef>
              <a:buFont typeface="Arial" charset="0"/>
              <a:buChar char="•"/>
            </a:pPr>
            <a:r>
              <a:rPr lang="en-US" sz="2800" dirty="0">
                <a:solidFill>
                  <a:srgbClr val="800000"/>
                </a:solidFill>
                <a:latin typeface="Arial Narrow" charset="0"/>
              </a:rPr>
              <a:t>Due beginning of the class</a:t>
            </a:r>
            <a:r>
              <a:rPr lang="en-US" sz="2800" dirty="0" smtClean="0">
                <a:solidFill>
                  <a:srgbClr val="800000"/>
                </a:solidFill>
                <a:latin typeface="Arial Narrow" charset="0"/>
              </a:rPr>
              <a:t> Wednesday, July 6</a:t>
            </a:r>
            <a:endParaRPr lang="en-US" sz="2800" dirty="0">
              <a:solidFill>
                <a:srgbClr val="800000"/>
              </a:solidFill>
              <a:latin typeface="Arial Narrow" charset="0"/>
            </a:endParaRPr>
          </a:p>
        </p:txBody>
      </p:sp>
      <p:sp>
        <p:nvSpPr>
          <p:cNvPr id="4" name="Date Placeholder 3"/>
          <p:cNvSpPr>
            <a:spLocks noGrp="1"/>
          </p:cNvSpPr>
          <p:nvPr>
            <p:ph type="dt" sz="half" idx="10"/>
          </p:nvPr>
        </p:nvSpPr>
        <p:spPr/>
        <p:txBody>
          <a:bodyPr/>
          <a:lstStyle/>
          <a:p>
            <a:r>
              <a:rPr lang="en-US" smtClean="0"/>
              <a:t>Thursday, June 30, 2011</a:t>
            </a:r>
            <a:endParaRPr lang="en-US"/>
          </a:p>
        </p:txBody>
      </p:sp>
      <p:sp>
        <p:nvSpPr>
          <p:cNvPr id="5" name="Slide Number Placeholder 4"/>
          <p:cNvSpPr>
            <a:spLocks noGrp="1"/>
          </p:cNvSpPr>
          <p:nvPr>
            <p:ph type="sldNum" sz="quarter" idx="12"/>
          </p:nvPr>
        </p:nvSpPr>
        <p:spPr/>
        <p:txBody>
          <a:bodyPr/>
          <a:lstStyle/>
          <a:p>
            <a:fld id="{64988E3F-76BC-5D49-9282-EEB4A17A3DB8}"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PHYS 1443-001, Summer 2011 Dr. Jaehoon Yu</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smtClean="0"/>
              <a:t>Thursday, June 30, 2011</a:t>
            </a:r>
            <a:endParaRPr lang="en-US" altLang="ko-KR" smtClean="0">
              <a:ea typeface="굴림" charset="-127"/>
              <a:cs typeface="굴림" charset="-127"/>
            </a:endParaRPr>
          </a:p>
        </p:txBody>
      </p:sp>
      <p:sp>
        <p:nvSpPr>
          <p:cNvPr id="38930" name="Footer Placeholder 4"/>
          <p:cNvSpPr>
            <a:spLocks noGrp="1"/>
          </p:cNvSpPr>
          <p:nvPr>
            <p:ph type="ftr" sz="quarter" idx="11"/>
          </p:nvPr>
        </p:nvSpPr>
        <p:spPr>
          <a:noFill/>
        </p:spPr>
        <p:txBody>
          <a:bodyPr/>
          <a:lstStyle/>
          <a:p>
            <a:r>
              <a:rPr lang="en-US" smtClean="0"/>
              <a:t>PHYS 1443-001, Summer 2011 Dr. Jaehoon Yu</a:t>
            </a:r>
            <a:endParaRPr lang="en-US" smtClean="0"/>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4</a:t>
            </a:fld>
            <a:endParaRPr lang="en-US"/>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1" name="Rectangle 3"/>
          <p:cNvSpPr>
            <a:spLocks noChangeArrowheads="1"/>
          </p:cNvSpPr>
          <p:nvPr/>
        </p:nvSpPr>
        <p:spPr bwMode="auto">
          <a:xfrm>
            <a:off x="4648200" y="5316538"/>
            <a:ext cx="4343400" cy="838200"/>
          </a:xfrm>
          <a:prstGeom prst="rect">
            <a:avLst/>
          </a:prstGeom>
          <a:solidFill>
            <a:srgbClr val="FFFFCC"/>
          </a:solidFill>
          <a:ln w="28575">
            <a:solidFill>
              <a:srgbClr val="A50021"/>
            </a:solidFill>
            <a:miter lim="800000"/>
            <a:headEnd/>
            <a:tailEnd/>
          </a:ln>
        </p:spPr>
        <p:txBody>
          <a:bodyPr anchor="ctr">
            <a:prstTxWarp prst="textNoShape">
              <a:avLst/>
            </a:prstTxWarp>
            <a:spAutoFit/>
          </a:bodyPr>
          <a:lstStyle/>
          <a:p>
            <a:endParaRPr lang="en-US"/>
          </a:p>
        </p:txBody>
      </p:sp>
      <p:sp>
        <p:nvSpPr>
          <p:cNvPr id="851972" name="Rectangle 4"/>
          <p:cNvSpPr>
            <a:spLocks noChangeArrowheads="1"/>
          </p:cNvSpPr>
          <p:nvPr/>
        </p:nvSpPr>
        <p:spPr bwMode="auto">
          <a:xfrm>
            <a:off x="4648200" y="3087688"/>
            <a:ext cx="2514600" cy="685800"/>
          </a:xfrm>
          <a:prstGeom prst="rect">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pic>
        <p:nvPicPr>
          <p:cNvPr id="851973" name="Object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648200" y="3051175"/>
            <a:ext cx="1128713" cy="723900"/>
          </a:xfrm>
          <a:prstGeom prst="rect">
            <a:avLst/>
          </a:prstGeom>
          <a:noFill/>
          <a:ln w="28575">
            <a:miter lim="800000"/>
            <a:headEnd/>
            <a:tailEnd/>
          </a:ln>
        </p:spPr>
      </p:pic>
      <p:sp>
        <p:nvSpPr>
          <p:cNvPr id="38935" name="Rectangle 6"/>
          <p:cNvSpPr>
            <a:spLocks noGrp="1" noChangeArrowheads="1"/>
          </p:cNvSpPr>
          <p:nvPr>
            <p:ph type="title"/>
          </p:nvPr>
        </p:nvSpPr>
        <p:spPr>
          <a:xfrm>
            <a:off x="685800" y="152400"/>
            <a:ext cx="7772400" cy="609600"/>
          </a:xfrm>
        </p:spPr>
        <p:txBody>
          <a:bodyPr/>
          <a:lstStyle/>
          <a:p>
            <a:r>
              <a:rPr lang="en-US" sz="4000"/>
              <a:t>Rotational Kinematics</a:t>
            </a:r>
          </a:p>
        </p:txBody>
      </p:sp>
      <p:sp>
        <p:nvSpPr>
          <p:cNvPr id="851975" name="Text Box 7"/>
          <p:cNvSpPr txBox="1">
            <a:spLocks noChangeArrowheads="1"/>
          </p:cNvSpPr>
          <p:nvPr/>
        </p:nvSpPr>
        <p:spPr bwMode="auto">
          <a:xfrm>
            <a:off x="381000" y="781050"/>
            <a:ext cx="8382000" cy="1581150"/>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lgn="just">
              <a:spcBef>
                <a:spcPct val="20000"/>
              </a:spcBef>
            </a:pPr>
            <a:r>
              <a:rPr lang="en-US" dirty="0">
                <a:solidFill>
                  <a:srgbClr val="800000"/>
                </a:solidFill>
                <a:latin typeface="Arial Narrow" charset="0"/>
              </a:rPr>
              <a:t>The first type of motion we have learned in</a:t>
            </a:r>
            <a:r>
              <a:rPr lang="en-US" dirty="0" smtClean="0">
                <a:solidFill>
                  <a:srgbClr val="800000"/>
                </a:solidFill>
                <a:latin typeface="Arial Narrow" charset="0"/>
              </a:rPr>
              <a:t> </a:t>
            </a:r>
            <a:r>
              <a:rPr lang="en-US" dirty="0" smtClean="0">
                <a:solidFill>
                  <a:srgbClr val="800000"/>
                </a:solidFill>
                <a:latin typeface="Arial Narrow" charset="0"/>
              </a:rPr>
              <a:t>linear</a:t>
            </a:r>
            <a:r>
              <a:rPr lang="en-US" dirty="0" smtClean="0">
                <a:solidFill>
                  <a:srgbClr val="800000"/>
                </a:solidFill>
                <a:latin typeface="Arial Narrow" charset="0"/>
              </a:rPr>
              <a:t> </a:t>
            </a:r>
            <a:r>
              <a:rPr lang="en-US" dirty="0">
                <a:solidFill>
                  <a:srgbClr val="800000"/>
                </a:solidFill>
                <a:latin typeface="Arial Narrow" charset="0"/>
              </a:rPr>
              <a:t>kinematics was under the constant acceleration.  We will learn about the rotational motion under constant angular acceleration, because these are the simplest motions in both cases.</a:t>
            </a:r>
          </a:p>
        </p:txBody>
      </p:sp>
      <p:sp>
        <p:nvSpPr>
          <p:cNvPr id="851976" name="Text Box 8"/>
          <p:cNvSpPr txBox="1">
            <a:spLocks noChangeArrowheads="1"/>
          </p:cNvSpPr>
          <p:nvPr/>
        </p:nvSpPr>
        <p:spPr bwMode="auto">
          <a:xfrm>
            <a:off x="685800" y="2519363"/>
            <a:ext cx="5791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971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Arial Narrow" charset="0"/>
              </a:rPr>
              <a:t>Angular </a:t>
            </a:r>
            <a:r>
              <a:rPr lang="en-US" altLang="ko-KR" dirty="0">
                <a:solidFill>
                  <a:srgbClr val="FF0000"/>
                </a:solidFill>
                <a:latin typeface="Arial Narrow" charset="0"/>
                <a:ea typeface="굴림" charset="-127"/>
                <a:cs typeface="굴림" charset="-127"/>
              </a:rPr>
              <a:t>velocity</a:t>
            </a:r>
            <a:r>
              <a:rPr lang="en-US" dirty="0">
                <a:solidFill>
                  <a:srgbClr val="FF0000"/>
                </a:solidFill>
                <a:latin typeface="Arial Narrow"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Angular displacement under constant angular acceleration:</a:t>
            </a:r>
          </a:p>
        </p:txBody>
      </p:sp>
      <p:pic>
        <p:nvPicPr>
          <p:cNvPr id="851979" name="Object 3"/>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4648200" y="4208463"/>
            <a:ext cx="962025" cy="668337"/>
          </a:xfrm>
          <a:prstGeom prst="rect">
            <a:avLst/>
          </a:prstGeom>
          <a:noFill/>
          <a:ln w="28575">
            <a:miter lim="800000"/>
            <a:headEnd/>
            <a:tailEnd/>
          </a:ln>
        </p:spPr>
      </p:pic>
      <p:sp>
        <p:nvSpPr>
          <p:cNvPr id="851980" name="Text Box 12"/>
          <p:cNvSpPr txBox="1">
            <a:spLocks noChangeArrowheads="1"/>
          </p:cNvSpPr>
          <p:nvPr/>
        </p:nvSpPr>
        <p:spPr bwMode="auto">
          <a:xfrm>
            <a:off x="685800" y="5354638"/>
            <a:ext cx="3276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One can also obtain </a:t>
            </a:r>
          </a:p>
        </p:txBody>
      </p:sp>
      <p:pic>
        <p:nvPicPr>
          <p:cNvPr id="851981" name="Object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676775" y="5392738"/>
            <a:ext cx="1038225" cy="741362"/>
          </a:xfrm>
          <a:prstGeom prst="rect">
            <a:avLst/>
          </a:prstGeom>
          <a:noFill/>
          <a:ln w="28575">
            <a:miter lim="800000"/>
            <a:headEnd/>
            <a:tailEnd/>
          </a:ln>
        </p:spPr>
      </p:pic>
      <p:pic>
        <p:nvPicPr>
          <p:cNvPr id="851982" name="Object 5"/>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5605463" y="2990850"/>
            <a:ext cx="1087437" cy="765175"/>
          </a:xfrm>
          <a:prstGeom prst="rect">
            <a:avLst/>
          </a:prstGeom>
          <a:noFill/>
          <a:ln w="28575">
            <a:miter lim="800000"/>
            <a:headEnd/>
            <a:tailEnd/>
          </a:ln>
        </p:spPr>
      </p:pic>
      <p:pic>
        <p:nvPicPr>
          <p:cNvPr id="851983" name="Object 6"/>
          <p:cNvPicPr>
            <a:picLocks noChangeAspect="1" noChangeArrowheads="1"/>
          </p:cNvPicPr>
          <p:nvPr/>
        </p:nvPicPr>
        <mc:AlternateContent>
          <mc:Choice xmlns:ma="http://schemas.microsoft.com/office/mac/drawingml/2008/main" Requires="ma">
            <p:blipFill>
              <a:blip r:embed="rId10"/>
              <a:srcRect/>
              <a:stretch>
                <a:fillRect/>
              </a:stretch>
            </p:blipFill>
          </mc:Choice>
          <mc:Fallback>
            <p:blipFill>
              <a:blip r:embed="rId11"/>
              <a:srcRect/>
              <a:stretch>
                <a:fillRect/>
              </a:stretch>
            </p:blipFill>
          </mc:Fallback>
        </mc:AlternateContent>
        <p:spPr bwMode="auto">
          <a:xfrm>
            <a:off x="5524500" y="4189413"/>
            <a:ext cx="884238" cy="706437"/>
          </a:xfrm>
          <a:prstGeom prst="rect">
            <a:avLst/>
          </a:prstGeom>
          <a:noFill/>
          <a:ln w="28575">
            <a:miter lim="800000"/>
            <a:headEnd/>
            <a:tailEnd/>
          </a:ln>
        </p:spPr>
      </p:pic>
      <p:pic>
        <p:nvPicPr>
          <p:cNvPr id="851984" name="Object 7"/>
          <p:cNvPicPr>
            <a:picLocks noChangeAspect="1" noChangeArrowheads="1"/>
          </p:cNvPicPr>
          <p:nvPr/>
        </p:nvPicPr>
        <mc:AlternateContent>
          <mc:Choice xmlns:ma="http://schemas.microsoft.com/office/mac/drawingml/2008/main" Requires="ma">
            <p:blipFill>
              <a:blip r:embed="rId12"/>
              <a:srcRect/>
              <a:stretch>
                <a:fillRect/>
              </a:stretch>
            </p:blipFill>
          </mc:Choice>
          <mc:Fallback>
            <p:blipFill>
              <a:blip r:embed="rId13"/>
              <a:srcRect/>
              <a:stretch>
                <a:fillRect/>
              </a:stretch>
            </p:blipFill>
          </mc:Fallback>
        </mc:AlternateContent>
        <p:spPr bwMode="auto">
          <a:xfrm>
            <a:off x="5600700" y="5319713"/>
            <a:ext cx="3306763" cy="889000"/>
          </a:xfrm>
          <a:prstGeom prst="rect">
            <a:avLst/>
          </a:prstGeom>
          <a:noFill/>
          <a:ln w="28575">
            <a:miter lim="800000"/>
            <a:headEnd/>
            <a:tailEnd/>
          </a:ln>
        </p:spPr>
      </p:pic>
      <p:pic>
        <p:nvPicPr>
          <p:cNvPr id="851985" name="Object 8"/>
          <p:cNvPicPr>
            <a:picLocks noChangeAspect="1" noChangeArrowheads="1"/>
          </p:cNvPicPr>
          <p:nvPr/>
        </p:nvPicPr>
        <mc:AlternateContent>
          <mc:Choice xmlns:ma="http://schemas.microsoft.com/office/mac/drawingml/2008/main" Requires="ma">
            <p:blipFill>
              <a:blip r:embed="rId14"/>
              <a:srcRect/>
              <a:stretch>
                <a:fillRect/>
              </a:stretch>
            </p:blipFill>
          </mc:Choice>
          <mc:Fallback>
            <p:blipFill>
              <a:blip r:embed="rId15"/>
              <a:srcRect/>
              <a:stretch>
                <a:fillRect/>
              </a:stretch>
            </p:blipFill>
          </mc:Fallback>
        </mc:AlternateContent>
        <p:spPr bwMode="auto">
          <a:xfrm>
            <a:off x="6535738" y="3138488"/>
            <a:ext cx="627062" cy="482600"/>
          </a:xfrm>
          <a:prstGeom prst="rect">
            <a:avLst/>
          </a:prstGeom>
          <a:noFill/>
          <a:ln w="28575">
            <a:miter lim="800000"/>
            <a:headEnd/>
            <a:tailEnd/>
          </a:ln>
        </p:spPr>
      </p:pic>
      <p:pic>
        <p:nvPicPr>
          <p:cNvPr id="851986" name="Object 9"/>
          <p:cNvPicPr>
            <a:picLocks noChangeAspect="1" noChangeArrowheads="1"/>
          </p:cNvPicPr>
          <p:nvPr/>
        </p:nvPicPr>
        <mc:AlternateContent>
          <mc:Choice xmlns:ma="http://schemas.microsoft.com/office/mac/drawingml/2008/main" Requires="ma">
            <p:blipFill>
              <a:blip r:embed="rId16"/>
              <a:srcRect/>
              <a:stretch>
                <a:fillRect/>
              </a:stretch>
            </p:blipFill>
          </mc:Choice>
          <mc:Fallback>
            <p:blipFill>
              <a:blip r:embed="rId17"/>
              <a:srcRect/>
              <a:stretch>
                <a:fillRect/>
              </a:stretch>
            </p:blipFill>
          </mc:Fallback>
        </mc:AlternateContent>
        <p:spPr bwMode="auto">
          <a:xfrm>
            <a:off x="6267450" y="4191000"/>
            <a:ext cx="1119188" cy="704850"/>
          </a:xfrm>
          <a:prstGeom prst="rect">
            <a:avLst/>
          </a:prstGeom>
          <a:noFill/>
          <a:ln w="28575">
            <a:miter lim="800000"/>
            <a:headEnd/>
            <a:tailEnd/>
          </a:ln>
        </p:spPr>
      </p:pic>
      <p:pic>
        <p:nvPicPr>
          <p:cNvPr id="851987" name="Object 10"/>
          <p:cNvPicPr>
            <a:picLocks noChangeAspect="1" noChangeArrowheads="1"/>
          </p:cNvPicPr>
          <p:nvPr/>
        </p:nvPicPr>
        <mc:AlternateContent>
          <mc:Choice xmlns:ma="http://schemas.microsoft.com/office/mac/drawingml/2008/main" Requires="ma">
            <p:blipFill>
              <a:blip r:embed="rId18"/>
              <a:srcRect/>
              <a:stretch>
                <a:fillRect/>
              </a:stretch>
            </p:blipFill>
          </mc:Choice>
          <mc:Fallback>
            <p:blipFill>
              <a:blip r:embed="rId19"/>
              <a:srcRect/>
              <a:stretch>
                <a:fillRect/>
              </a:stretch>
            </p:blipFill>
          </mc:Fallback>
        </mc:AlternateContent>
        <p:spPr bwMode="auto">
          <a:xfrm>
            <a:off x="7305675" y="3925888"/>
            <a:ext cx="1076325" cy="1223962"/>
          </a:xfrm>
          <a:prstGeom prst="rect">
            <a:avLst/>
          </a:prstGeom>
          <a:noFill/>
          <a:ln w="28575">
            <a:miter lim="800000"/>
            <a:headEnd/>
            <a:tailEnd/>
          </a:ln>
        </p:spPr>
      </p:pic>
      <p:pic>
        <p:nvPicPr>
          <p:cNvPr id="851988" name="Object 11"/>
          <p:cNvPicPr>
            <a:picLocks noChangeAspect="1" noChangeArrowheads="1"/>
          </p:cNvPicPr>
          <p:nvPr/>
        </p:nvPicPr>
        <mc:AlternateContent>
          <mc:Choice xmlns:ma="http://schemas.microsoft.com/office/mac/drawingml/2008/main" Requires="ma">
            <p:blipFill>
              <a:blip r:embed="rId20"/>
              <a:srcRect/>
              <a:stretch>
                <a:fillRect/>
              </a:stretch>
            </p:blipFill>
          </mc:Choice>
          <mc:Fallback>
            <p:blipFill>
              <a:blip r:embed="rId21"/>
              <a:srcRect/>
              <a:stretch>
                <a:fillRect/>
              </a:stretch>
            </p:blipFill>
          </mc:Fallback>
        </mc:AlternateContent>
        <p:spPr bwMode="auto">
          <a:xfrm>
            <a:off x="2209800" y="3913188"/>
            <a:ext cx="501650" cy="263525"/>
          </a:xfrm>
          <a:prstGeom prst="rect">
            <a:avLst/>
          </a:prstGeom>
          <a:noFill/>
        </p:spPr>
      </p:pic>
      <p:sp>
        <p:nvSpPr>
          <p:cNvPr id="851989" name="Text Box 21"/>
          <p:cNvSpPr txBox="1">
            <a:spLocks noChangeArrowheads="1"/>
          </p:cNvSpPr>
          <p:nvPr/>
        </p:nvSpPr>
        <p:spPr bwMode="auto">
          <a:xfrm>
            <a:off x="533400" y="3810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dirty="0" smtClean="0">
                <a:solidFill>
                  <a:schemeClr val="accent2"/>
                </a:solidFill>
                <a:latin typeface="Monotype Corsiva" charset="0"/>
                <a:ea typeface="굴림" charset="-127"/>
                <a:cs typeface="굴림" charset="-127"/>
              </a:rPr>
              <a:t>Linear kinematics</a:t>
            </a:r>
            <a:endParaRPr lang="en-US" sz="1800" dirty="0">
              <a:solidFill>
                <a:schemeClr val="accent2"/>
              </a:solidFill>
              <a:latin typeface="Monotype Corsiva" charset="0"/>
            </a:endParaRPr>
          </a:p>
        </p:txBody>
      </p:sp>
      <p:sp>
        <p:nvSpPr>
          <p:cNvPr id="851990" name="Text Box 22"/>
          <p:cNvSpPr txBox="1">
            <a:spLocks noChangeArrowheads="1"/>
          </p:cNvSpPr>
          <p:nvPr/>
        </p:nvSpPr>
        <p:spPr bwMode="auto">
          <a:xfrm>
            <a:off x="457200" y="49530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dirty="0">
                <a:solidFill>
                  <a:schemeClr val="accent2"/>
                </a:solidFill>
                <a:latin typeface="Monotype Corsiva" charset="0"/>
                <a:ea typeface="굴림" charset="-127"/>
                <a:cs typeface="굴림" charset="-127"/>
              </a:rPr>
              <a:t>Linear kinematics</a:t>
            </a:r>
            <a:endParaRPr lang="en-US" sz="1800" dirty="0">
              <a:solidFill>
                <a:schemeClr val="accent2"/>
              </a:solidFill>
              <a:latin typeface="Monotype Corsiva" charset="0"/>
            </a:endParaRPr>
          </a:p>
        </p:txBody>
      </p:sp>
      <p:pic>
        <p:nvPicPr>
          <p:cNvPr id="851991" name="Object 12"/>
          <p:cNvPicPr>
            <a:picLocks noChangeAspect="1" noChangeArrowheads="1"/>
          </p:cNvPicPr>
          <p:nvPr/>
        </p:nvPicPr>
        <mc:AlternateContent>
          <mc:Choice xmlns:ma="http://schemas.microsoft.com/office/mac/drawingml/2008/main" Requires="ma">
            <p:blipFill>
              <a:blip r:embed="rId22"/>
              <a:srcRect/>
              <a:stretch>
                <a:fillRect/>
              </a:stretch>
            </p:blipFill>
          </mc:Choice>
          <mc:Fallback>
            <p:blipFill>
              <a:blip r:embed="rId23"/>
              <a:srcRect/>
              <a:stretch>
                <a:fillRect/>
              </a:stretch>
            </p:blipFill>
          </mc:Fallback>
        </mc:AlternateContent>
        <p:spPr bwMode="auto">
          <a:xfrm>
            <a:off x="2114550" y="4892675"/>
            <a:ext cx="628650" cy="530225"/>
          </a:xfrm>
          <a:prstGeom prst="rect">
            <a:avLst/>
          </a:prstGeom>
          <a:noFill/>
        </p:spPr>
      </p:pic>
      <p:pic>
        <p:nvPicPr>
          <p:cNvPr id="851992" name="Object 13"/>
          <p:cNvPicPr>
            <a:picLocks noChangeAspect="1" noChangeArrowheads="1"/>
          </p:cNvPicPr>
          <p:nvPr/>
        </p:nvPicPr>
        <mc:AlternateContent>
          <mc:Choice xmlns:ma="http://schemas.microsoft.com/office/mac/drawingml/2008/main" Requires="ma">
            <p:blipFill>
              <a:blip r:embed="rId24"/>
              <a:srcRect/>
              <a:stretch>
                <a:fillRect/>
              </a:stretch>
            </p:blipFill>
          </mc:Choice>
          <mc:Fallback>
            <p:blipFill>
              <a:blip r:embed="rId25"/>
              <a:srcRect/>
              <a:stretch>
                <a:fillRect/>
              </a:stretch>
            </p:blipFill>
          </mc:Fallback>
        </mc:AlternateContent>
        <p:spPr bwMode="auto">
          <a:xfrm>
            <a:off x="2724150" y="4851400"/>
            <a:ext cx="1784350" cy="528638"/>
          </a:xfrm>
          <a:prstGeom prst="rect">
            <a:avLst/>
          </a:prstGeom>
          <a:noFill/>
        </p:spPr>
      </p:pic>
      <p:sp>
        <p:nvSpPr>
          <p:cNvPr id="851993" name="Text Box 25"/>
          <p:cNvSpPr txBox="1">
            <a:spLocks noChangeArrowheads="1"/>
          </p:cNvSpPr>
          <p:nvPr/>
        </p:nvSpPr>
        <p:spPr bwMode="auto">
          <a:xfrm>
            <a:off x="457200" y="5791200"/>
            <a:ext cx="16764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altLang="ko-KR" sz="1800">
                <a:solidFill>
                  <a:schemeClr val="accent2"/>
                </a:solidFill>
                <a:latin typeface="Monotype Corsiva" charset="0"/>
                <a:ea typeface="굴림" charset="-127"/>
                <a:cs typeface="굴림" charset="-127"/>
              </a:rPr>
              <a:t>Linear kinematics</a:t>
            </a:r>
            <a:endParaRPr lang="en-US" sz="1800">
              <a:solidFill>
                <a:schemeClr val="accent2"/>
              </a:solidFill>
              <a:latin typeface="Monotype Corsiva" charset="0"/>
            </a:endParaRPr>
          </a:p>
        </p:txBody>
      </p:sp>
      <p:pic>
        <p:nvPicPr>
          <p:cNvPr id="851995" name="Object 14"/>
          <p:cNvPicPr>
            <a:picLocks noChangeAspect="1" noChangeArrowheads="1"/>
          </p:cNvPicPr>
          <p:nvPr/>
        </p:nvPicPr>
        <mc:AlternateContent>
          <mc:Choice xmlns:ma="http://schemas.microsoft.com/office/mac/drawingml/2008/main" Requires="ma">
            <p:blipFill>
              <a:blip r:embed="rId26"/>
              <a:srcRect/>
              <a:stretch>
                <a:fillRect/>
              </a:stretch>
            </p:blipFill>
          </mc:Choice>
          <mc:Fallback>
            <p:blipFill>
              <a:blip r:embed="rId27"/>
              <a:srcRect/>
              <a:stretch>
                <a:fillRect/>
              </a:stretch>
            </p:blipFill>
          </mc:Fallback>
        </mc:AlternateContent>
        <p:spPr bwMode="auto">
          <a:xfrm>
            <a:off x="2046288" y="5727700"/>
            <a:ext cx="592137" cy="520700"/>
          </a:xfrm>
          <a:prstGeom prst="rect">
            <a:avLst/>
          </a:prstGeom>
          <a:noFill/>
        </p:spPr>
      </p:pic>
      <p:pic>
        <p:nvPicPr>
          <p:cNvPr id="851996" name="Object 15"/>
          <p:cNvPicPr>
            <a:picLocks noChangeAspect="1" noChangeArrowheads="1"/>
          </p:cNvPicPr>
          <p:nvPr/>
        </p:nvPicPr>
        <mc:AlternateContent>
          <mc:Choice xmlns:ma="http://schemas.microsoft.com/office/mac/drawingml/2008/main" Requires="ma">
            <p:blipFill>
              <a:blip r:embed="rId28"/>
              <a:srcRect/>
              <a:stretch>
                <a:fillRect/>
              </a:stretch>
            </p:blipFill>
          </mc:Choice>
          <mc:Fallback>
            <p:blipFill>
              <a:blip r:embed="rId29"/>
              <a:srcRect/>
              <a:stretch>
                <a:fillRect/>
              </a:stretch>
            </p:blipFill>
          </mc:Fallback>
        </mc:AlternateContent>
        <p:spPr bwMode="auto">
          <a:xfrm>
            <a:off x="2667000" y="5703888"/>
            <a:ext cx="1917700" cy="568325"/>
          </a:xfrm>
          <a:prstGeom prst="rect">
            <a:avLst/>
          </a:prstGeom>
          <a:noFill/>
        </p:spPr>
      </p:pic>
      <p:pic>
        <p:nvPicPr>
          <p:cNvPr id="851997" name="Object 16"/>
          <p:cNvPicPr>
            <a:picLocks noChangeAspect="1" noChangeArrowheads="1"/>
          </p:cNvPicPr>
          <p:nvPr/>
        </p:nvPicPr>
        <mc:AlternateContent>
          <mc:Choice xmlns:ma="http://schemas.microsoft.com/office/mac/drawingml/2008/main" Requires="ma">
            <p:blipFill>
              <a:blip r:embed="rId30"/>
              <a:srcRect/>
              <a:stretch>
                <a:fillRect/>
              </a:stretch>
            </p:blipFill>
          </mc:Choice>
          <mc:Fallback>
            <p:blipFill>
              <a:blip r:embed="rId31"/>
              <a:srcRect/>
              <a:stretch>
                <a:fillRect/>
              </a:stretch>
            </p:blipFill>
          </mc:Fallback>
        </mc:AlternateContent>
        <p:spPr bwMode="auto">
          <a:xfrm>
            <a:off x="2717800" y="3779838"/>
            <a:ext cx="949325" cy="5000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June 30, 2011</a:t>
            </a:r>
            <a:endParaRPr lang="en-US"/>
          </a:p>
        </p:txBody>
      </p:sp>
      <p:sp>
        <p:nvSpPr>
          <p:cNvPr id="12" name="Footer Placeholder 4"/>
          <p:cNvSpPr>
            <a:spLocks noGrp="1"/>
          </p:cNvSpPr>
          <p:nvPr>
            <p:ph type="ftr" sz="quarter" idx="11"/>
          </p:nvPr>
        </p:nvSpPr>
        <p:spPr/>
        <p:txBody>
          <a:bodyPr/>
          <a:lstStyle/>
          <a:p>
            <a:r>
              <a:rPr lang="en-US" smtClean="0"/>
              <a:t>PHYS 1443-001, Summer 2011 Dr. Jaehoon Yu</a:t>
            </a:r>
            <a:endParaRPr lang="en-US"/>
          </a:p>
        </p:txBody>
      </p:sp>
      <p:sp>
        <p:nvSpPr>
          <p:cNvPr id="13" name="Slide Number Placeholder 5"/>
          <p:cNvSpPr>
            <a:spLocks noGrp="1"/>
          </p:cNvSpPr>
          <p:nvPr>
            <p:ph type="sldNum" sz="quarter" idx="12"/>
          </p:nvPr>
        </p:nvSpPr>
        <p:spPr/>
        <p:txBody>
          <a:bodyPr/>
          <a:lstStyle/>
          <a:p>
            <a:fld id="{FAC138FC-7714-E34A-A624-33A405FDEF4E}" type="slidenum">
              <a:rPr lang="en-US"/>
              <a:pPr/>
              <a:t>5</a:t>
            </a:fld>
            <a:endParaRPr lang="en-US"/>
          </a:p>
        </p:txBody>
      </p:sp>
      <p:sp>
        <p:nvSpPr>
          <p:cNvPr id="372738" name="Rectangle 2"/>
          <p:cNvSpPr>
            <a:spLocks noGrp="1" noChangeArrowheads="1"/>
          </p:cNvSpPr>
          <p:nvPr>
            <p:ph type="title"/>
          </p:nvPr>
        </p:nvSpPr>
        <p:spPr>
          <a:xfrm>
            <a:off x="685800" y="152400"/>
            <a:ext cx="7772400" cy="609600"/>
          </a:xfrm>
        </p:spPr>
        <p:txBody>
          <a:bodyPr/>
          <a:lstStyle/>
          <a:p>
            <a:r>
              <a:rPr lang="en-US" sz="4000" dirty="0" smtClean="0"/>
              <a:t>Ex. 10 – 4: </a:t>
            </a:r>
            <a:r>
              <a:rPr lang="en-US" sz="4000" dirty="0"/>
              <a:t>Rotational Kinematics</a:t>
            </a:r>
            <a:endParaRPr lang="en-US" dirty="0"/>
          </a:p>
        </p:txBody>
      </p:sp>
      <p:sp>
        <p:nvSpPr>
          <p:cNvPr id="372739" name="Text Box 3"/>
          <p:cNvSpPr txBox="1">
            <a:spLocks noChangeArrowheads="1"/>
          </p:cNvSpPr>
          <p:nvPr/>
        </p:nvSpPr>
        <p:spPr bwMode="auto">
          <a:xfrm>
            <a:off x="6096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wheel rotates with a constant angular acceleration of 3.50 rad/s</a:t>
            </a:r>
            <a:r>
              <a:rPr lang="en-US" baseline="30000" dirty="0">
                <a:solidFill>
                  <a:srgbClr val="800000"/>
                </a:solidFill>
                <a:latin typeface="Arial Narrow" charset="0"/>
              </a:rPr>
              <a:t>2</a:t>
            </a:r>
            <a:r>
              <a:rPr lang="en-US" dirty="0">
                <a:solidFill>
                  <a:srgbClr val="800000"/>
                </a:solidFill>
                <a:latin typeface="Arial Narrow" charset="0"/>
              </a:rPr>
              <a:t>.  If the angular speed of the wheel is 2.00 </a:t>
            </a:r>
            <a:r>
              <a:rPr lang="en-US" dirty="0" err="1">
                <a:solidFill>
                  <a:srgbClr val="800000"/>
                </a:solidFill>
                <a:latin typeface="Arial Narrow" charset="0"/>
              </a:rPr>
              <a:t>rad/s</a:t>
            </a:r>
            <a:r>
              <a:rPr lang="en-US" dirty="0">
                <a:solidFill>
                  <a:srgbClr val="800000"/>
                </a:solidFill>
                <a:latin typeface="Arial Narrow" charset="0"/>
              </a:rPr>
              <a:t>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72740" name="Object 4"/>
          <p:cNvGraphicFramePr>
            <a:graphicFrameLocks noChangeAspect="1"/>
          </p:cNvGraphicFramePr>
          <p:nvPr/>
        </p:nvGraphicFramePr>
        <p:xfrm>
          <a:off x="762000" y="2819400"/>
          <a:ext cx="1295400" cy="819150"/>
        </p:xfrm>
        <a:graphic>
          <a:graphicData uri="http://schemas.openxmlformats.org/presentationml/2006/ole">
            <p:oleObj spid="_x0000_s560130" name="Equation" r:id="rId3" imgW="431640" imgH="241200" progId="Equation.3">
              <p:embed/>
            </p:oleObj>
          </a:graphicData>
        </a:graphic>
      </p:graphicFrame>
      <p:sp>
        <p:nvSpPr>
          <p:cNvPr id="372741" name="Text Box 5"/>
          <p:cNvSpPr txBox="1">
            <a:spLocks noChangeArrowheads="1"/>
          </p:cNvSpPr>
          <p:nvPr/>
        </p:nvSpPr>
        <p:spPr bwMode="auto">
          <a:xfrm>
            <a:off x="533400" y="2133600"/>
            <a:ext cx="81534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72742" name="Object 6"/>
          <p:cNvGraphicFramePr>
            <a:graphicFrameLocks noChangeAspect="1"/>
          </p:cNvGraphicFramePr>
          <p:nvPr/>
        </p:nvGraphicFramePr>
        <p:xfrm>
          <a:off x="2362200" y="2944813"/>
          <a:ext cx="1128713" cy="446087"/>
        </p:xfrm>
        <a:graphic>
          <a:graphicData uri="http://schemas.openxmlformats.org/presentationml/2006/ole">
            <p:oleObj spid="_x0000_s560131" name="Equation" r:id="rId4" imgW="317160" imgH="152280" progId="Equation.DSMT4">
              <p:embed/>
            </p:oleObj>
          </a:graphicData>
        </a:graphic>
      </p:graphicFrame>
      <p:graphicFrame>
        <p:nvGraphicFramePr>
          <p:cNvPr id="372743" name="Object 7"/>
          <p:cNvGraphicFramePr>
            <a:graphicFrameLocks noChangeAspect="1"/>
          </p:cNvGraphicFramePr>
          <p:nvPr/>
        </p:nvGraphicFramePr>
        <p:xfrm>
          <a:off x="762000" y="3511550"/>
          <a:ext cx="5029200" cy="1212850"/>
        </p:xfrm>
        <a:graphic>
          <a:graphicData uri="http://schemas.openxmlformats.org/presentationml/2006/ole">
            <p:oleObj spid="_x0000_s560132" name="Equation" r:id="rId5" imgW="1866600" imgH="393480" progId="Equation.3">
              <p:embed/>
            </p:oleObj>
          </a:graphicData>
        </a:graphic>
      </p:graphicFrame>
      <p:graphicFrame>
        <p:nvGraphicFramePr>
          <p:cNvPr id="372744" name="Object 8"/>
          <p:cNvGraphicFramePr>
            <a:graphicFrameLocks noChangeAspect="1"/>
          </p:cNvGraphicFramePr>
          <p:nvPr/>
        </p:nvGraphicFramePr>
        <p:xfrm>
          <a:off x="6096000" y="3810000"/>
          <a:ext cx="2509838" cy="627063"/>
        </p:xfrm>
        <a:graphic>
          <a:graphicData uri="http://schemas.openxmlformats.org/presentationml/2006/ole">
            <p:oleObj spid="_x0000_s560133" name="Equation" r:id="rId6" imgW="647640" imgH="177480" progId="Equation.3">
              <p:embed/>
            </p:oleObj>
          </a:graphicData>
        </a:graphic>
      </p:graphicFrame>
      <p:graphicFrame>
        <p:nvGraphicFramePr>
          <p:cNvPr id="372745" name="Object 9"/>
          <p:cNvGraphicFramePr>
            <a:graphicFrameLocks noChangeAspect="1"/>
          </p:cNvGraphicFramePr>
          <p:nvPr/>
        </p:nvGraphicFramePr>
        <p:xfrm>
          <a:off x="762000" y="4656138"/>
          <a:ext cx="4264025" cy="1211262"/>
        </p:xfrm>
        <a:graphic>
          <a:graphicData uri="http://schemas.openxmlformats.org/presentationml/2006/ole">
            <p:oleObj spid="_x0000_s560134" name="Equation" r:id="rId7" imgW="1307880" imgH="393480" progId="Equation.3">
              <p:embed/>
            </p:oleObj>
          </a:graphicData>
        </a:graphic>
      </p:graphicFrame>
      <p:graphicFrame>
        <p:nvGraphicFramePr>
          <p:cNvPr id="372746" name="Object 10"/>
          <p:cNvGraphicFramePr>
            <a:graphicFrameLocks noChangeAspect="1"/>
          </p:cNvGraphicFramePr>
          <p:nvPr/>
        </p:nvGraphicFramePr>
        <p:xfrm>
          <a:off x="3429000" y="2590800"/>
          <a:ext cx="1670050" cy="1154113"/>
        </p:xfrm>
        <a:graphic>
          <a:graphicData uri="http://schemas.openxmlformats.org/presentationml/2006/ole">
            <p:oleObj spid="_x0000_s560135" name="Equation" r:id="rId8" imgW="46980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2739"/>
                                        </p:tgtEl>
                                        <p:attrNameLst>
                                          <p:attrName>style.visibility</p:attrName>
                                        </p:attrNameLst>
                                      </p:cBhvr>
                                      <p:to>
                                        <p:strVal val="visible"/>
                                      </p:to>
                                    </p:set>
                                    <p:animEffect transition="in" filter="wipe(left)">
                                      <p:cBhvr>
                                        <p:cTn id="7" dur="300"/>
                                        <p:tgtEl>
                                          <p:spTgt spid="3727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2741"/>
                                        </p:tgtEl>
                                        <p:attrNameLst>
                                          <p:attrName>style.visibility</p:attrName>
                                        </p:attrNameLst>
                                      </p:cBhvr>
                                      <p:to>
                                        <p:strVal val="visible"/>
                                      </p:to>
                                    </p:set>
                                    <p:animEffect transition="in" filter="wipe(left)">
                                      <p:cBhvr>
                                        <p:cTn id="12" dur="500"/>
                                        <p:tgtEl>
                                          <p:spTgt spid="3727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2740"/>
                                        </p:tgtEl>
                                        <p:attrNameLst>
                                          <p:attrName>style.visibility</p:attrName>
                                        </p:attrNameLst>
                                      </p:cBhvr>
                                      <p:to>
                                        <p:strVal val="visible"/>
                                      </p:to>
                                    </p:set>
                                    <p:animEffect transition="in" filter="wipe(left)">
                                      <p:cBhvr>
                                        <p:cTn id="17" dur="500"/>
                                        <p:tgtEl>
                                          <p:spTgt spid="3727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2742"/>
                                        </p:tgtEl>
                                        <p:attrNameLst>
                                          <p:attrName>style.visibility</p:attrName>
                                        </p:attrNameLst>
                                      </p:cBhvr>
                                      <p:to>
                                        <p:strVal val="visible"/>
                                      </p:to>
                                    </p:set>
                                    <p:animEffect transition="in" filter="wipe(left)">
                                      <p:cBhvr>
                                        <p:cTn id="22" dur="500"/>
                                        <p:tgtEl>
                                          <p:spTgt spid="3727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2746"/>
                                        </p:tgtEl>
                                        <p:attrNameLst>
                                          <p:attrName>style.visibility</p:attrName>
                                        </p:attrNameLst>
                                      </p:cBhvr>
                                      <p:to>
                                        <p:strVal val="visible"/>
                                      </p:to>
                                    </p:set>
                                    <p:animEffect transition="in" filter="wipe(left)">
                                      <p:cBhvr>
                                        <p:cTn id="27" dur="500"/>
                                        <p:tgtEl>
                                          <p:spTgt spid="3727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2743"/>
                                        </p:tgtEl>
                                        <p:attrNameLst>
                                          <p:attrName>style.visibility</p:attrName>
                                        </p:attrNameLst>
                                      </p:cBhvr>
                                      <p:to>
                                        <p:strVal val="visible"/>
                                      </p:to>
                                    </p:set>
                                    <p:animEffect transition="in" filter="wipe(left)">
                                      <p:cBhvr>
                                        <p:cTn id="32" dur="500"/>
                                        <p:tgtEl>
                                          <p:spTgt spid="3727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2744"/>
                                        </p:tgtEl>
                                        <p:attrNameLst>
                                          <p:attrName>style.visibility</p:attrName>
                                        </p:attrNameLst>
                                      </p:cBhvr>
                                      <p:to>
                                        <p:strVal val="visible"/>
                                      </p:to>
                                    </p:set>
                                    <p:animEffect transition="in" filter="wipe(left)">
                                      <p:cBhvr>
                                        <p:cTn id="37" dur="500"/>
                                        <p:tgtEl>
                                          <p:spTgt spid="3727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2745"/>
                                        </p:tgtEl>
                                        <p:attrNameLst>
                                          <p:attrName>style.visibility</p:attrName>
                                        </p:attrNameLst>
                                      </p:cBhvr>
                                      <p:to>
                                        <p:strVal val="visible"/>
                                      </p:to>
                                    </p:set>
                                    <p:animEffect transition="in" filter="wipe(left)">
                                      <p:cBhvr>
                                        <p:cTn id="42" dur="500"/>
                                        <p:tgtEl>
                                          <p:spTgt spid="372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animBg="1" autoUpdateAnimBg="0"/>
      <p:bldP spid="372741" grpId="0" animBg="1"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June 30, 2011</a:t>
            </a:r>
            <a:endParaRPr lang="en-US"/>
          </a:p>
        </p:txBody>
      </p:sp>
      <p:sp>
        <p:nvSpPr>
          <p:cNvPr id="27" name="Footer Placeholder 4"/>
          <p:cNvSpPr>
            <a:spLocks noGrp="1"/>
          </p:cNvSpPr>
          <p:nvPr>
            <p:ph type="ftr" sz="quarter" idx="11"/>
          </p:nvPr>
        </p:nvSpPr>
        <p:spPr/>
        <p:txBody>
          <a:bodyPr/>
          <a:lstStyle/>
          <a:p>
            <a:r>
              <a:rPr lang="en-US" smtClean="0"/>
              <a:t>PHYS 1443-001, Summer 2011 Dr. Jaehoon Yu</a:t>
            </a:r>
            <a:endParaRPr lang="en-US"/>
          </a:p>
        </p:txBody>
      </p:sp>
      <p:sp>
        <p:nvSpPr>
          <p:cNvPr id="28" name="Slide Number Placeholder 5"/>
          <p:cNvSpPr>
            <a:spLocks noGrp="1"/>
          </p:cNvSpPr>
          <p:nvPr>
            <p:ph type="sldNum" sz="quarter" idx="12"/>
          </p:nvPr>
        </p:nvSpPr>
        <p:spPr/>
        <p:txBody>
          <a:bodyPr/>
          <a:lstStyle/>
          <a:p>
            <a:fld id="{3922590F-F5A9-F041-94EA-D8BA247EB146}" type="slidenum">
              <a:rPr lang="en-US"/>
              <a:pPr/>
              <a:t>6</a:t>
            </a:fld>
            <a:endParaRPr lang="en-US"/>
          </a:p>
        </p:txBody>
      </p:sp>
      <p:sp>
        <p:nvSpPr>
          <p:cNvPr id="373762" name="Rectangle 2"/>
          <p:cNvSpPr>
            <a:spLocks noGrp="1" noChangeArrowheads="1"/>
          </p:cNvSpPr>
          <p:nvPr>
            <p:ph type="title"/>
          </p:nvPr>
        </p:nvSpPr>
        <p:spPr>
          <a:xfrm>
            <a:off x="685800" y="152400"/>
            <a:ext cx="7772400" cy="609600"/>
          </a:xfrm>
        </p:spPr>
        <p:txBody>
          <a:bodyPr/>
          <a:lstStyle/>
          <a:p>
            <a:r>
              <a:rPr lang="en-US" sz="4000"/>
              <a:t>Example for Rotational Kinematics cnt’d</a:t>
            </a:r>
            <a:endParaRPr lang="en-US"/>
          </a:p>
        </p:txBody>
      </p:sp>
      <p:sp>
        <p:nvSpPr>
          <p:cNvPr id="373763" name="Text Box 3"/>
          <p:cNvSpPr txBox="1">
            <a:spLocks noChangeArrowheads="1"/>
          </p:cNvSpPr>
          <p:nvPr/>
        </p:nvSpPr>
        <p:spPr bwMode="auto">
          <a:xfrm>
            <a:off x="457200" y="914400"/>
            <a:ext cx="4572000" cy="48577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What is the angular speed at t=2.00s?</a:t>
            </a:r>
          </a:p>
        </p:txBody>
      </p:sp>
      <p:graphicFrame>
        <p:nvGraphicFramePr>
          <p:cNvPr id="373764" name="Object 4"/>
          <p:cNvGraphicFramePr>
            <a:graphicFrameLocks noChangeAspect="1"/>
          </p:cNvGraphicFramePr>
          <p:nvPr/>
        </p:nvGraphicFramePr>
        <p:xfrm>
          <a:off x="457200" y="2057400"/>
          <a:ext cx="2133600" cy="661988"/>
        </p:xfrm>
        <a:graphic>
          <a:graphicData uri="http://schemas.openxmlformats.org/presentationml/2006/ole">
            <p:oleObj spid="_x0000_s561154" name="Equation" r:id="rId3" imgW="787320" imgH="241200" progId="Equation.3">
              <p:embed/>
            </p:oleObj>
          </a:graphicData>
        </a:graphic>
      </p:graphicFrame>
      <p:sp>
        <p:nvSpPr>
          <p:cNvPr id="373765" name="Text Box 5"/>
          <p:cNvSpPr txBox="1">
            <a:spLocks noChangeArrowheads="1"/>
          </p:cNvSpPr>
          <p:nvPr/>
        </p:nvSpPr>
        <p:spPr bwMode="auto">
          <a:xfrm>
            <a:off x="457200" y="1600200"/>
            <a:ext cx="6324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speed and acceleration relationship</a:t>
            </a:r>
          </a:p>
        </p:txBody>
      </p:sp>
      <p:sp>
        <p:nvSpPr>
          <p:cNvPr id="373766" name="Text Box 6"/>
          <p:cNvSpPr txBox="1">
            <a:spLocks noChangeArrowheads="1"/>
          </p:cNvSpPr>
          <p:nvPr/>
        </p:nvSpPr>
        <p:spPr bwMode="auto">
          <a:xfrm>
            <a:off x="457200" y="2819400"/>
            <a:ext cx="79248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Find the angle through which the wheel rotates between t=2.00s and t=3.00s.</a:t>
            </a:r>
          </a:p>
        </p:txBody>
      </p:sp>
      <p:graphicFrame>
        <p:nvGraphicFramePr>
          <p:cNvPr id="373767" name="Object 7"/>
          <p:cNvGraphicFramePr>
            <a:graphicFrameLocks noChangeAspect="1"/>
          </p:cNvGraphicFramePr>
          <p:nvPr/>
        </p:nvGraphicFramePr>
        <p:xfrm>
          <a:off x="2074863" y="4346575"/>
          <a:ext cx="712787" cy="431800"/>
        </p:xfrm>
        <a:graphic>
          <a:graphicData uri="http://schemas.openxmlformats.org/presentationml/2006/ole">
            <p:oleObj spid="_x0000_s561155" name="Equation" r:id="rId4" imgW="380880" imgH="228600" progId="Equation.DSMT4">
              <p:embed/>
            </p:oleObj>
          </a:graphicData>
        </a:graphic>
      </p:graphicFrame>
      <p:graphicFrame>
        <p:nvGraphicFramePr>
          <p:cNvPr id="373768" name="Object 8"/>
          <p:cNvGraphicFramePr>
            <a:graphicFrameLocks noChangeAspect="1"/>
          </p:cNvGraphicFramePr>
          <p:nvPr/>
        </p:nvGraphicFramePr>
        <p:xfrm>
          <a:off x="2590800" y="2205038"/>
          <a:ext cx="4343400" cy="385762"/>
        </p:xfrm>
        <a:graphic>
          <a:graphicData uri="http://schemas.openxmlformats.org/presentationml/2006/ole">
            <p:oleObj spid="_x0000_s561156" name="Equation" r:id="rId5" imgW="2019240" imgH="177480" progId="Equation.3">
              <p:embed/>
            </p:oleObj>
          </a:graphicData>
        </a:graphic>
      </p:graphicFrame>
      <p:graphicFrame>
        <p:nvGraphicFramePr>
          <p:cNvPr id="373769" name="Object 9"/>
          <p:cNvGraphicFramePr>
            <a:graphicFrameLocks noChangeAspect="1"/>
          </p:cNvGraphicFramePr>
          <p:nvPr/>
        </p:nvGraphicFramePr>
        <p:xfrm>
          <a:off x="2209800" y="5006975"/>
          <a:ext cx="676275" cy="407988"/>
        </p:xfrm>
        <a:graphic>
          <a:graphicData uri="http://schemas.openxmlformats.org/presentationml/2006/ole">
            <p:oleObj spid="_x0000_s561157" name="Equation" r:id="rId6" imgW="380880" imgH="228600" progId="Equation.DSMT4">
              <p:embed/>
            </p:oleObj>
          </a:graphicData>
        </a:graphic>
      </p:graphicFrame>
      <p:graphicFrame>
        <p:nvGraphicFramePr>
          <p:cNvPr id="373770" name="Object 10"/>
          <p:cNvGraphicFramePr>
            <a:graphicFrameLocks noChangeAspect="1"/>
          </p:cNvGraphicFramePr>
          <p:nvPr/>
        </p:nvGraphicFramePr>
        <p:xfrm>
          <a:off x="2540000" y="5638800"/>
          <a:ext cx="736600" cy="434975"/>
        </p:xfrm>
        <a:graphic>
          <a:graphicData uri="http://schemas.openxmlformats.org/presentationml/2006/ole">
            <p:oleObj spid="_x0000_s561158" name="Equation" r:id="rId7" imgW="241200" imgH="177480" progId="Equation.3">
              <p:embed/>
            </p:oleObj>
          </a:graphicData>
        </a:graphic>
      </p:graphicFrame>
      <p:graphicFrame>
        <p:nvGraphicFramePr>
          <p:cNvPr id="373771" name="Object 11"/>
          <p:cNvGraphicFramePr>
            <a:graphicFrameLocks noChangeAspect="1"/>
          </p:cNvGraphicFramePr>
          <p:nvPr/>
        </p:nvGraphicFramePr>
        <p:xfrm>
          <a:off x="3209925" y="5557838"/>
          <a:ext cx="1209675" cy="614362"/>
        </p:xfrm>
        <a:graphic>
          <a:graphicData uri="http://schemas.openxmlformats.org/presentationml/2006/ole">
            <p:oleObj spid="_x0000_s561159" name="Equation" r:id="rId8" imgW="545760" imgH="228600" progId="Equation.3">
              <p:embed/>
            </p:oleObj>
          </a:graphicData>
        </a:graphic>
      </p:graphicFrame>
      <p:graphicFrame>
        <p:nvGraphicFramePr>
          <p:cNvPr id="373772" name="Object 12"/>
          <p:cNvGraphicFramePr>
            <a:graphicFrameLocks noChangeAspect="1"/>
          </p:cNvGraphicFramePr>
          <p:nvPr/>
        </p:nvGraphicFramePr>
        <p:xfrm>
          <a:off x="4432300" y="5613400"/>
          <a:ext cx="1435100" cy="434975"/>
        </p:xfrm>
        <a:graphic>
          <a:graphicData uri="http://schemas.openxmlformats.org/presentationml/2006/ole">
            <p:oleObj spid="_x0000_s561160" name="Equation" r:id="rId9" imgW="647640" imgH="177480" progId="Equation.3">
              <p:embed/>
            </p:oleObj>
          </a:graphicData>
        </a:graphic>
      </p:graphicFrame>
      <p:graphicFrame>
        <p:nvGraphicFramePr>
          <p:cNvPr id="373773" name="Object 13"/>
          <p:cNvGraphicFramePr>
            <a:graphicFrameLocks noChangeAspect="1"/>
          </p:cNvGraphicFramePr>
          <p:nvPr/>
        </p:nvGraphicFramePr>
        <p:xfrm>
          <a:off x="5943600" y="5465763"/>
          <a:ext cx="2895600" cy="858837"/>
        </p:xfrm>
        <a:graphic>
          <a:graphicData uri="http://schemas.openxmlformats.org/presentationml/2006/ole">
            <p:oleObj spid="_x0000_s561161" name="Equation" r:id="rId10" imgW="1307880" imgH="393480" progId="Equation.3">
              <p:embed/>
            </p:oleObj>
          </a:graphicData>
        </a:graphic>
      </p:graphicFrame>
      <p:graphicFrame>
        <p:nvGraphicFramePr>
          <p:cNvPr id="373774" name="Object 14"/>
          <p:cNvGraphicFramePr>
            <a:graphicFrameLocks noChangeAspect="1"/>
          </p:cNvGraphicFramePr>
          <p:nvPr/>
        </p:nvGraphicFramePr>
        <p:xfrm>
          <a:off x="5029200" y="3748088"/>
          <a:ext cx="1063625" cy="671512"/>
        </p:xfrm>
        <a:graphic>
          <a:graphicData uri="http://schemas.openxmlformats.org/presentationml/2006/ole">
            <p:oleObj spid="_x0000_s561162" name="Equation" r:id="rId11" imgW="431640" imgH="241200" progId="Equation.3">
              <p:embed/>
            </p:oleObj>
          </a:graphicData>
        </a:graphic>
      </p:graphicFrame>
      <p:graphicFrame>
        <p:nvGraphicFramePr>
          <p:cNvPr id="373775" name="Object 15"/>
          <p:cNvGraphicFramePr>
            <a:graphicFrameLocks noChangeAspect="1"/>
          </p:cNvGraphicFramePr>
          <p:nvPr/>
        </p:nvGraphicFramePr>
        <p:xfrm>
          <a:off x="6172200" y="3581400"/>
          <a:ext cx="2057400" cy="892175"/>
        </p:xfrm>
        <a:graphic>
          <a:graphicData uri="http://schemas.openxmlformats.org/presentationml/2006/ole">
            <p:oleObj spid="_x0000_s561163" name="Equation" r:id="rId12" imgW="749160" imgH="393480" progId="Equation.3">
              <p:embed/>
            </p:oleObj>
          </a:graphicData>
        </a:graphic>
      </p:graphicFrame>
      <p:sp>
        <p:nvSpPr>
          <p:cNvPr id="373776" name="Text Box 16"/>
          <p:cNvSpPr txBox="1">
            <a:spLocks noChangeArrowheads="1"/>
          </p:cNvSpPr>
          <p:nvPr/>
        </p:nvSpPr>
        <p:spPr bwMode="auto">
          <a:xfrm>
            <a:off x="457200" y="3810000"/>
            <a:ext cx="42672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angular kinematic formula</a:t>
            </a:r>
          </a:p>
        </p:txBody>
      </p:sp>
      <p:sp>
        <p:nvSpPr>
          <p:cNvPr id="373777" name="Text Box 17"/>
          <p:cNvSpPr txBox="1">
            <a:spLocks noChangeArrowheads="1"/>
          </p:cNvSpPr>
          <p:nvPr/>
        </p:nvSpPr>
        <p:spPr bwMode="auto">
          <a:xfrm>
            <a:off x="457200" y="44196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t=2.00s</a:t>
            </a:r>
          </a:p>
        </p:txBody>
      </p:sp>
      <p:sp>
        <p:nvSpPr>
          <p:cNvPr id="373778" name="Text Box 18"/>
          <p:cNvSpPr txBox="1">
            <a:spLocks noChangeArrowheads="1"/>
          </p:cNvSpPr>
          <p:nvPr/>
        </p:nvSpPr>
        <p:spPr bwMode="auto">
          <a:xfrm>
            <a:off x="457200" y="5029200"/>
            <a:ext cx="137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At t=3.00s</a:t>
            </a:r>
          </a:p>
        </p:txBody>
      </p:sp>
      <p:sp>
        <p:nvSpPr>
          <p:cNvPr id="373779" name="Text Box 19"/>
          <p:cNvSpPr txBox="1">
            <a:spLocks noChangeArrowheads="1"/>
          </p:cNvSpPr>
          <p:nvPr/>
        </p:nvSpPr>
        <p:spPr bwMode="auto">
          <a:xfrm>
            <a:off x="457200" y="5562600"/>
            <a:ext cx="1752600" cy="8223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Angular displacement</a:t>
            </a:r>
          </a:p>
        </p:txBody>
      </p:sp>
      <p:graphicFrame>
        <p:nvGraphicFramePr>
          <p:cNvPr id="373780" name="Object 20"/>
          <p:cNvGraphicFramePr>
            <a:graphicFrameLocks noChangeAspect="1"/>
          </p:cNvGraphicFramePr>
          <p:nvPr/>
        </p:nvGraphicFramePr>
        <p:xfrm>
          <a:off x="2900363" y="4394200"/>
          <a:ext cx="1308100" cy="336550"/>
        </p:xfrm>
        <a:graphic>
          <a:graphicData uri="http://schemas.openxmlformats.org/presentationml/2006/ole">
            <p:oleObj spid="_x0000_s561164" name="Equation" r:id="rId13" imgW="698400" imgH="177480" progId="Equation.DSMT4">
              <p:embed/>
            </p:oleObj>
          </a:graphicData>
        </a:graphic>
      </p:graphicFrame>
      <p:graphicFrame>
        <p:nvGraphicFramePr>
          <p:cNvPr id="373781" name="Object 21"/>
          <p:cNvGraphicFramePr>
            <a:graphicFrameLocks noChangeAspect="1"/>
          </p:cNvGraphicFramePr>
          <p:nvPr/>
        </p:nvGraphicFramePr>
        <p:xfrm>
          <a:off x="4224338" y="4191000"/>
          <a:ext cx="1736725" cy="742950"/>
        </p:xfrm>
        <a:graphic>
          <a:graphicData uri="http://schemas.openxmlformats.org/presentationml/2006/ole">
            <p:oleObj spid="_x0000_s561165" name="Equation" r:id="rId14" imgW="927000" imgH="393480" progId="Equation.DSMT4">
              <p:embed/>
            </p:oleObj>
          </a:graphicData>
        </a:graphic>
      </p:graphicFrame>
      <p:graphicFrame>
        <p:nvGraphicFramePr>
          <p:cNvPr id="373782" name="Object 22"/>
          <p:cNvGraphicFramePr>
            <a:graphicFrameLocks noChangeAspect="1"/>
          </p:cNvGraphicFramePr>
          <p:nvPr/>
        </p:nvGraphicFramePr>
        <p:xfrm>
          <a:off x="6027738" y="4343400"/>
          <a:ext cx="1287462" cy="334963"/>
        </p:xfrm>
        <a:graphic>
          <a:graphicData uri="http://schemas.openxmlformats.org/presentationml/2006/ole">
            <p:oleObj spid="_x0000_s561166" name="Equation" r:id="rId15" imgW="647640" imgH="177480" progId="Equation.DSMT4">
              <p:embed/>
            </p:oleObj>
          </a:graphicData>
        </a:graphic>
      </p:graphicFrame>
      <p:graphicFrame>
        <p:nvGraphicFramePr>
          <p:cNvPr id="373783" name="Object 23"/>
          <p:cNvGraphicFramePr>
            <a:graphicFrameLocks noChangeAspect="1"/>
          </p:cNvGraphicFramePr>
          <p:nvPr/>
        </p:nvGraphicFramePr>
        <p:xfrm>
          <a:off x="2876550" y="5051425"/>
          <a:ext cx="1238250" cy="317500"/>
        </p:xfrm>
        <a:graphic>
          <a:graphicData uri="http://schemas.openxmlformats.org/presentationml/2006/ole">
            <p:oleObj spid="_x0000_s561167" name="Equation" r:id="rId16" imgW="698400" imgH="177480" progId="Equation.DSMT4">
              <p:embed/>
            </p:oleObj>
          </a:graphicData>
        </a:graphic>
      </p:graphicFrame>
      <p:graphicFrame>
        <p:nvGraphicFramePr>
          <p:cNvPr id="373784" name="Object 24"/>
          <p:cNvGraphicFramePr>
            <a:graphicFrameLocks noChangeAspect="1"/>
          </p:cNvGraphicFramePr>
          <p:nvPr/>
        </p:nvGraphicFramePr>
        <p:xfrm>
          <a:off x="4257675" y="4860925"/>
          <a:ext cx="1914525" cy="701675"/>
        </p:xfrm>
        <a:graphic>
          <a:graphicData uri="http://schemas.openxmlformats.org/presentationml/2006/ole">
            <p:oleObj spid="_x0000_s561168" name="Equation" r:id="rId17" imgW="1079280" imgH="393480" progId="Equation.DSMT4">
              <p:embed/>
            </p:oleObj>
          </a:graphicData>
        </a:graphic>
      </p:graphicFrame>
      <p:graphicFrame>
        <p:nvGraphicFramePr>
          <p:cNvPr id="373785" name="Object 25"/>
          <p:cNvGraphicFramePr>
            <a:graphicFrameLocks noChangeAspect="1"/>
          </p:cNvGraphicFramePr>
          <p:nvPr/>
        </p:nvGraphicFramePr>
        <p:xfrm>
          <a:off x="6297613" y="5051425"/>
          <a:ext cx="1398587" cy="317500"/>
        </p:xfrm>
        <a:graphic>
          <a:graphicData uri="http://schemas.openxmlformats.org/presentationml/2006/ole">
            <p:oleObj spid="_x0000_s561169" name="Equation" r:id="rId18" imgW="66024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3763"/>
                                        </p:tgtEl>
                                        <p:attrNameLst>
                                          <p:attrName>style.visibility</p:attrName>
                                        </p:attrNameLst>
                                      </p:cBhvr>
                                      <p:to>
                                        <p:strVal val="visible"/>
                                      </p:to>
                                    </p:set>
                                    <p:animEffect transition="in" filter="wipe(left)">
                                      <p:cBhvr>
                                        <p:cTn id="7" dur="300"/>
                                        <p:tgtEl>
                                          <p:spTgt spid="3737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3765"/>
                                        </p:tgtEl>
                                        <p:attrNameLst>
                                          <p:attrName>style.visibility</p:attrName>
                                        </p:attrNameLst>
                                      </p:cBhvr>
                                      <p:to>
                                        <p:strVal val="visible"/>
                                      </p:to>
                                    </p:set>
                                    <p:animEffect transition="in" filter="wipe(left)">
                                      <p:cBhvr>
                                        <p:cTn id="12" dur="500"/>
                                        <p:tgtEl>
                                          <p:spTgt spid="3737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3764"/>
                                        </p:tgtEl>
                                        <p:attrNameLst>
                                          <p:attrName>style.visibility</p:attrName>
                                        </p:attrNameLst>
                                      </p:cBhvr>
                                      <p:to>
                                        <p:strVal val="visible"/>
                                      </p:to>
                                    </p:set>
                                    <p:animEffect transition="in" filter="wipe(left)">
                                      <p:cBhvr>
                                        <p:cTn id="17" dur="500"/>
                                        <p:tgtEl>
                                          <p:spTgt spid="3737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3768"/>
                                        </p:tgtEl>
                                        <p:attrNameLst>
                                          <p:attrName>style.visibility</p:attrName>
                                        </p:attrNameLst>
                                      </p:cBhvr>
                                      <p:to>
                                        <p:strVal val="visible"/>
                                      </p:to>
                                    </p:set>
                                    <p:animEffect transition="in" filter="wipe(left)">
                                      <p:cBhvr>
                                        <p:cTn id="22" dur="500"/>
                                        <p:tgtEl>
                                          <p:spTgt spid="373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73766"/>
                                        </p:tgtEl>
                                        <p:attrNameLst>
                                          <p:attrName>style.visibility</p:attrName>
                                        </p:attrNameLst>
                                      </p:cBhvr>
                                      <p:to>
                                        <p:strVal val="visible"/>
                                      </p:to>
                                    </p:set>
                                    <p:animEffect transition="in" filter="wipe(left)">
                                      <p:cBhvr>
                                        <p:cTn id="27" dur="300"/>
                                        <p:tgtEl>
                                          <p:spTgt spid="3737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73776"/>
                                        </p:tgtEl>
                                        <p:attrNameLst>
                                          <p:attrName>style.visibility</p:attrName>
                                        </p:attrNameLst>
                                      </p:cBhvr>
                                      <p:to>
                                        <p:strVal val="visible"/>
                                      </p:to>
                                    </p:set>
                                    <p:animEffect transition="in" filter="wipe(left)">
                                      <p:cBhvr>
                                        <p:cTn id="32" dur="500"/>
                                        <p:tgtEl>
                                          <p:spTgt spid="3737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3774"/>
                                        </p:tgtEl>
                                        <p:attrNameLst>
                                          <p:attrName>style.visibility</p:attrName>
                                        </p:attrNameLst>
                                      </p:cBhvr>
                                      <p:to>
                                        <p:strVal val="visible"/>
                                      </p:to>
                                    </p:set>
                                    <p:animEffect transition="in" filter="wipe(left)">
                                      <p:cBhvr>
                                        <p:cTn id="37" dur="500"/>
                                        <p:tgtEl>
                                          <p:spTgt spid="3737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3775"/>
                                        </p:tgtEl>
                                        <p:attrNameLst>
                                          <p:attrName>style.visibility</p:attrName>
                                        </p:attrNameLst>
                                      </p:cBhvr>
                                      <p:to>
                                        <p:strVal val="visible"/>
                                      </p:to>
                                    </p:set>
                                    <p:animEffect transition="in" filter="wipe(left)">
                                      <p:cBhvr>
                                        <p:cTn id="42" dur="500"/>
                                        <p:tgtEl>
                                          <p:spTgt spid="3737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73777"/>
                                        </p:tgtEl>
                                        <p:attrNameLst>
                                          <p:attrName>style.visibility</p:attrName>
                                        </p:attrNameLst>
                                      </p:cBhvr>
                                      <p:to>
                                        <p:strVal val="visible"/>
                                      </p:to>
                                    </p:set>
                                    <p:animEffect transition="in" filter="wipe(left)">
                                      <p:cBhvr>
                                        <p:cTn id="47" dur="500"/>
                                        <p:tgtEl>
                                          <p:spTgt spid="3737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3767"/>
                                        </p:tgtEl>
                                        <p:attrNameLst>
                                          <p:attrName>style.visibility</p:attrName>
                                        </p:attrNameLst>
                                      </p:cBhvr>
                                      <p:to>
                                        <p:strVal val="visible"/>
                                      </p:to>
                                    </p:set>
                                    <p:animEffect transition="in" filter="wipe(left)">
                                      <p:cBhvr>
                                        <p:cTn id="52" dur="500"/>
                                        <p:tgtEl>
                                          <p:spTgt spid="3737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3780"/>
                                        </p:tgtEl>
                                        <p:attrNameLst>
                                          <p:attrName>style.visibility</p:attrName>
                                        </p:attrNameLst>
                                      </p:cBhvr>
                                      <p:to>
                                        <p:strVal val="visible"/>
                                      </p:to>
                                    </p:set>
                                    <p:animEffect transition="in" filter="wipe(left)">
                                      <p:cBhvr>
                                        <p:cTn id="57" dur="500"/>
                                        <p:tgtEl>
                                          <p:spTgt spid="37378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73781"/>
                                        </p:tgtEl>
                                        <p:attrNameLst>
                                          <p:attrName>style.visibility</p:attrName>
                                        </p:attrNameLst>
                                      </p:cBhvr>
                                      <p:to>
                                        <p:strVal val="visible"/>
                                      </p:to>
                                    </p:set>
                                    <p:animEffect transition="in" filter="wipe(left)">
                                      <p:cBhvr>
                                        <p:cTn id="62" dur="500"/>
                                        <p:tgtEl>
                                          <p:spTgt spid="3737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73782"/>
                                        </p:tgtEl>
                                        <p:attrNameLst>
                                          <p:attrName>style.visibility</p:attrName>
                                        </p:attrNameLst>
                                      </p:cBhvr>
                                      <p:to>
                                        <p:strVal val="visible"/>
                                      </p:to>
                                    </p:set>
                                    <p:animEffect transition="in" filter="wipe(left)">
                                      <p:cBhvr>
                                        <p:cTn id="67" dur="500"/>
                                        <p:tgtEl>
                                          <p:spTgt spid="37378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73778"/>
                                        </p:tgtEl>
                                        <p:attrNameLst>
                                          <p:attrName>style.visibility</p:attrName>
                                        </p:attrNameLst>
                                      </p:cBhvr>
                                      <p:to>
                                        <p:strVal val="visible"/>
                                      </p:to>
                                    </p:set>
                                    <p:animEffect transition="in" filter="wipe(left)">
                                      <p:cBhvr>
                                        <p:cTn id="72" dur="500"/>
                                        <p:tgtEl>
                                          <p:spTgt spid="3737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3769"/>
                                        </p:tgtEl>
                                        <p:attrNameLst>
                                          <p:attrName>style.visibility</p:attrName>
                                        </p:attrNameLst>
                                      </p:cBhvr>
                                      <p:to>
                                        <p:strVal val="visible"/>
                                      </p:to>
                                    </p:set>
                                    <p:animEffect transition="in" filter="wipe(left)">
                                      <p:cBhvr>
                                        <p:cTn id="77" dur="500"/>
                                        <p:tgtEl>
                                          <p:spTgt spid="37376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73783"/>
                                        </p:tgtEl>
                                        <p:attrNameLst>
                                          <p:attrName>style.visibility</p:attrName>
                                        </p:attrNameLst>
                                      </p:cBhvr>
                                      <p:to>
                                        <p:strVal val="visible"/>
                                      </p:to>
                                    </p:set>
                                    <p:animEffect transition="in" filter="wipe(left)">
                                      <p:cBhvr>
                                        <p:cTn id="82" dur="500"/>
                                        <p:tgtEl>
                                          <p:spTgt spid="3737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73784"/>
                                        </p:tgtEl>
                                        <p:attrNameLst>
                                          <p:attrName>style.visibility</p:attrName>
                                        </p:attrNameLst>
                                      </p:cBhvr>
                                      <p:to>
                                        <p:strVal val="visible"/>
                                      </p:to>
                                    </p:set>
                                    <p:animEffect transition="in" filter="wipe(left)">
                                      <p:cBhvr>
                                        <p:cTn id="87" dur="500"/>
                                        <p:tgtEl>
                                          <p:spTgt spid="37378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73785"/>
                                        </p:tgtEl>
                                        <p:attrNameLst>
                                          <p:attrName>style.visibility</p:attrName>
                                        </p:attrNameLst>
                                      </p:cBhvr>
                                      <p:to>
                                        <p:strVal val="visible"/>
                                      </p:to>
                                    </p:set>
                                    <p:animEffect transition="in" filter="wipe(left)">
                                      <p:cBhvr>
                                        <p:cTn id="92" dur="500"/>
                                        <p:tgtEl>
                                          <p:spTgt spid="3737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73779"/>
                                        </p:tgtEl>
                                        <p:attrNameLst>
                                          <p:attrName>style.visibility</p:attrName>
                                        </p:attrNameLst>
                                      </p:cBhvr>
                                      <p:to>
                                        <p:strVal val="visible"/>
                                      </p:to>
                                    </p:set>
                                    <p:animEffect transition="in" filter="wipe(left)">
                                      <p:cBhvr>
                                        <p:cTn id="97" dur="500"/>
                                        <p:tgtEl>
                                          <p:spTgt spid="37377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73770"/>
                                        </p:tgtEl>
                                        <p:attrNameLst>
                                          <p:attrName>style.visibility</p:attrName>
                                        </p:attrNameLst>
                                      </p:cBhvr>
                                      <p:to>
                                        <p:strVal val="visible"/>
                                      </p:to>
                                    </p:set>
                                    <p:animEffect transition="in" filter="wipe(left)">
                                      <p:cBhvr>
                                        <p:cTn id="102" dur="500"/>
                                        <p:tgtEl>
                                          <p:spTgt spid="37377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373771"/>
                                        </p:tgtEl>
                                        <p:attrNameLst>
                                          <p:attrName>style.visibility</p:attrName>
                                        </p:attrNameLst>
                                      </p:cBhvr>
                                      <p:to>
                                        <p:strVal val="visible"/>
                                      </p:to>
                                    </p:set>
                                    <p:animEffect transition="in" filter="wipe(left)">
                                      <p:cBhvr>
                                        <p:cTn id="107" dur="500"/>
                                        <p:tgtEl>
                                          <p:spTgt spid="37377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73772"/>
                                        </p:tgtEl>
                                        <p:attrNameLst>
                                          <p:attrName>style.visibility</p:attrName>
                                        </p:attrNameLst>
                                      </p:cBhvr>
                                      <p:to>
                                        <p:strVal val="visible"/>
                                      </p:to>
                                    </p:set>
                                    <p:animEffect transition="in" filter="wipe(left)">
                                      <p:cBhvr>
                                        <p:cTn id="112" dur="500"/>
                                        <p:tgtEl>
                                          <p:spTgt spid="37377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73773"/>
                                        </p:tgtEl>
                                        <p:attrNameLst>
                                          <p:attrName>style.visibility</p:attrName>
                                        </p:attrNameLst>
                                      </p:cBhvr>
                                      <p:to>
                                        <p:strVal val="visible"/>
                                      </p:to>
                                    </p:set>
                                    <p:animEffect transition="in" filter="wipe(left)">
                                      <p:cBhvr>
                                        <p:cTn id="117" dur="500"/>
                                        <p:tgtEl>
                                          <p:spTgt spid="373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animBg="1" autoUpdateAnimBg="0"/>
      <p:bldP spid="373765" grpId="0" animBg="1" autoUpdateAnimBg="0"/>
      <p:bldP spid="373766" grpId="0" animBg="1" autoUpdateAnimBg="0"/>
      <p:bldP spid="373776" grpId="0" animBg="1" autoUpdateAnimBg="0"/>
      <p:bldP spid="373777" grpId="0" animBg="1" autoUpdateAnimBg="0"/>
      <p:bldP spid="373778" grpId="0" animBg="1" autoUpdateAnimBg="0"/>
      <p:bldP spid="373779" grpId="0" animBg="1"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Thursday, June 30, 2011</a:t>
            </a:r>
            <a:endParaRPr lang="en-US"/>
          </a:p>
        </p:txBody>
      </p:sp>
      <p:sp>
        <p:nvSpPr>
          <p:cNvPr id="22" name="Footer Placeholder 4"/>
          <p:cNvSpPr>
            <a:spLocks noGrp="1"/>
          </p:cNvSpPr>
          <p:nvPr>
            <p:ph type="ftr" sz="quarter" idx="11"/>
          </p:nvPr>
        </p:nvSpPr>
        <p:spPr/>
        <p:txBody>
          <a:bodyPr/>
          <a:lstStyle/>
          <a:p>
            <a:r>
              <a:rPr lang="en-US" smtClean="0"/>
              <a:t>PHYS 1443-001, Summer 2011 Dr. Jaehoon Yu</a:t>
            </a:r>
            <a:endParaRPr lang="en-US"/>
          </a:p>
        </p:txBody>
      </p:sp>
      <p:sp>
        <p:nvSpPr>
          <p:cNvPr id="23" name="Slide Number Placeholder 5"/>
          <p:cNvSpPr>
            <a:spLocks noGrp="1"/>
          </p:cNvSpPr>
          <p:nvPr>
            <p:ph type="sldNum" sz="quarter" idx="12"/>
          </p:nvPr>
        </p:nvSpPr>
        <p:spPr/>
        <p:txBody>
          <a:bodyPr/>
          <a:lstStyle/>
          <a:p>
            <a:fld id="{0B4BDD04-2894-3544-9A42-8E955BAAB76D}" type="slidenum">
              <a:rPr lang="en-US"/>
              <a:pPr/>
              <a:t>7</a:t>
            </a:fld>
            <a:endParaRPr lang="en-US"/>
          </a:p>
        </p:txBody>
      </p:sp>
      <p:pic>
        <p:nvPicPr>
          <p:cNvPr id="374786" name="Picture 2" descr="FG10_005"/>
          <p:cNvPicPr>
            <a:picLocks noChangeAspect="1" noChangeArrowheads="1"/>
          </p:cNvPicPr>
          <p:nvPr/>
        </p:nvPicPr>
        <p:blipFill>
          <a:blip r:embed="rId3"/>
          <a:srcRect/>
          <a:stretch>
            <a:fillRect/>
          </a:stretch>
        </p:blipFill>
        <p:spPr bwMode="auto">
          <a:xfrm>
            <a:off x="-76200" y="2455863"/>
            <a:ext cx="2743200" cy="2116137"/>
          </a:xfrm>
          <a:prstGeom prst="rect">
            <a:avLst/>
          </a:prstGeom>
          <a:noFill/>
        </p:spPr>
      </p:pic>
      <p:sp>
        <p:nvSpPr>
          <p:cNvPr id="374787" name="Rectangle 3"/>
          <p:cNvSpPr>
            <a:spLocks noGrp="1" noChangeArrowheads="1"/>
          </p:cNvSpPr>
          <p:nvPr>
            <p:ph type="title"/>
          </p:nvPr>
        </p:nvSpPr>
        <p:spPr>
          <a:xfrm>
            <a:off x="685800" y="152400"/>
            <a:ext cx="8153400" cy="609600"/>
          </a:xfrm>
        </p:spPr>
        <p:txBody>
          <a:bodyPr/>
          <a:lstStyle/>
          <a:p>
            <a:r>
              <a:rPr lang="en-US" sz="3200"/>
              <a:t>Relationship Between Angular and Linear Quantities</a:t>
            </a:r>
          </a:p>
        </p:txBody>
      </p:sp>
      <p:sp>
        <p:nvSpPr>
          <p:cNvPr id="374788" name="Text Box 4"/>
          <p:cNvSpPr txBox="1">
            <a:spLocks noChangeArrowheads="1"/>
          </p:cNvSpPr>
          <p:nvPr/>
        </p:nvSpPr>
        <p:spPr bwMode="auto">
          <a:xfrm>
            <a:off x="1447800" y="762000"/>
            <a:ext cx="5867400" cy="822325"/>
          </a:xfrm>
          <a:prstGeom prst="rect">
            <a:avLst/>
          </a:prstGeom>
          <a:solidFill>
            <a:srgbClr val="CCFFFF"/>
          </a:solidFill>
          <a:ln w="28575">
            <a:noFill/>
            <a:miter lim="800000"/>
            <a:headEnd/>
            <a:tailEnd/>
          </a:ln>
          <a:effectLst/>
        </p:spPr>
        <p:txBody>
          <a:bodyPr>
            <a:prstTxWarp prst="textNoShape">
              <a:avLst/>
            </a:prstTxWarp>
            <a:spAutoFit/>
          </a:bodyPr>
          <a:lstStyle/>
          <a:p>
            <a:pPr algn="ctr">
              <a:spcBef>
                <a:spcPct val="20000"/>
              </a:spcBef>
            </a:pPr>
            <a:r>
              <a:rPr lang="en-US">
                <a:solidFill>
                  <a:srgbClr val="800000"/>
                </a:solidFill>
                <a:latin typeface="Arial Narrow" charset="0"/>
              </a:rPr>
              <a:t>What do we know about a rigid object that rotates about a fixed axis of rotation?</a:t>
            </a:r>
          </a:p>
        </p:txBody>
      </p:sp>
      <p:sp>
        <p:nvSpPr>
          <p:cNvPr id="374789" name="Text Box 5"/>
          <p:cNvSpPr txBox="1">
            <a:spLocks noChangeArrowheads="1"/>
          </p:cNvSpPr>
          <p:nvPr/>
        </p:nvSpPr>
        <p:spPr bwMode="auto">
          <a:xfrm>
            <a:off x="2438400" y="2362200"/>
            <a:ext cx="5410200" cy="107721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When a point rotates, it has both the linear and angular  components in its motion.  </a:t>
            </a:r>
          </a:p>
          <a:p>
            <a:pPr>
              <a:spcBef>
                <a:spcPct val="20000"/>
              </a:spcBef>
            </a:pPr>
            <a:r>
              <a:rPr lang="en-US" sz="2000" dirty="0">
                <a:solidFill>
                  <a:schemeClr val="accent2"/>
                </a:solidFill>
                <a:latin typeface="Arial Narrow" charset="0"/>
              </a:rPr>
              <a:t>What is</a:t>
            </a:r>
            <a:r>
              <a:rPr lang="en-US" sz="2000" dirty="0" smtClean="0">
                <a:solidFill>
                  <a:schemeClr val="accent2"/>
                </a:solidFill>
                <a:latin typeface="Arial Narrow" charset="0"/>
              </a:rPr>
              <a:t> the </a:t>
            </a:r>
            <a:r>
              <a:rPr lang="en-US" sz="2000" dirty="0">
                <a:solidFill>
                  <a:schemeClr val="accent2"/>
                </a:solidFill>
                <a:latin typeface="Arial Narrow" charset="0"/>
              </a:rPr>
              <a:t>linear component of the motion</a:t>
            </a:r>
            <a:r>
              <a:rPr lang="en-US" sz="2000" dirty="0" smtClean="0">
                <a:solidFill>
                  <a:schemeClr val="accent2"/>
                </a:solidFill>
                <a:latin typeface="Arial Narrow" charset="0"/>
              </a:rPr>
              <a:t> </a:t>
            </a:r>
            <a:r>
              <a:rPr lang="en-US" sz="2000" dirty="0" smtClean="0">
                <a:solidFill>
                  <a:schemeClr val="accent2"/>
                </a:solidFill>
                <a:latin typeface="Arial Narrow" charset="0"/>
              </a:rPr>
              <a:t>in the figure</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374790" name="Object 6"/>
          <p:cNvGraphicFramePr>
            <a:graphicFrameLocks noChangeAspect="1"/>
          </p:cNvGraphicFramePr>
          <p:nvPr/>
        </p:nvGraphicFramePr>
        <p:xfrm>
          <a:off x="5892800" y="4632325"/>
          <a:ext cx="239713" cy="279400"/>
        </p:xfrm>
        <a:graphic>
          <a:graphicData uri="http://schemas.openxmlformats.org/presentationml/2006/ole">
            <p:oleObj spid="_x0000_s562178" name="Equation" r:id="rId4" imgW="114120" imgH="139680" progId="Equation.DSMT4">
              <p:embed/>
            </p:oleObj>
          </a:graphicData>
        </a:graphic>
      </p:graphicFrame>
      <p:sp>
        <p:nvSpPr>
          <p:cNvPr id="374791" name="Text Box 7"/>
          <p:cNvSpPr txBox="1">
            <a:spLocks noChangeArrowheads="1"/>
          </p:cNvSpPr>
          <p:nvPr/>
        </p:nvSpPr>
        <p:spPr bwMode="auto">
          <a:xfrm>
            <a:off x="1447800" y="1616075"/>
            <a:ext cx="5867400" cy="830997"/>
          </a:xfrm>
          <a:prstGeom prst="rect">
            <a:avLst/>
          </a:prstGeom>
          <a:solidFill>
            <a:srgbClr val="FFFF99"/>
          </a:solidFill>
          <a:ln w="9525">
            <a:noFill/>
            <a:miter lim="800000"/>
            <a:headEnd/>
            <a:tailEnd/>
          </a:ln>
          <a:effectLst/>
        </p:spPr>
        <p:txBody>
          <a:bodyPr>
            <a:prstTxWarp prst="textNoShape">
              <a:avLst/>
            </a:prstTxWarp>
            <a:spAutoFit/>
          </a:bodyPr>
          <a:lstStyle/>
          <a:p>
            <a:pPr>
              <a:spcBef>
                <a:spcPct val="20000"/>
              </a:spcBef>
            </a:pPr>
            <a:r>
              <a:rPr lang="en-US" dirty="0">
                <a:solidFill>
                  <a:srgbClr val="FF0000"/>
                </a:solidFill>
                <a:latin typeface="Arial Narrow" charset="0"/>
              </a:rPr>
              <a:t>Every particle (or </a:t>
            </a:r>
            <a:r>
              <a:rPr lang="en-US" dirty="0" err="1">
                <a:solidFill>
                  <a:srgbClr val="FF0000"/>
                </a:solidFill>
                <a:latin typeface="Arial Narrow" charset="0"/>
              </a:rPr>
              <a:t>masslet</a:t>
            </a:r>
            <a:r>
              <a:rPr lang="en-US" dirty="0">
                <a:solidFill>
                  <a:srgbClr val="FF0000"/>
                </a:solidFill>
                <a:latin typeface="Arial Narrow" charset="0"/>
              </a:rPr>
              <a:t>) in the object moves</a:t>
            </a:r>
            <a:r>
              <a:rPr lang="en-US" dirty="0" smtClean="0">
                <a:solidFill>
                  <a:srgbClr val="FF0000"/>
                </a:solidFill>
                <a:latin typeface="Arial Narrow" charset="0"/>
              </a:rPr>
              <a:t> on </a:t>
            </a:r>
            <a:r>
              <a:rPr lang="en-US" dirty="0">
                <a:solidFill>
                  <a:srgbClr val="FF0000"/>
                </a:solidFill>
                <a:latin typeface="Arial Narrow" charset="0"/>
              </a:rPr>
              <a:t>a circle centered at the same axis of rotation.</a:t>
            </a:r>
            <a:endParaRPr lang="en-US" dirty="0">
              <a:solidFill>
                <a:srgbClr val="FF0000"/>
              </a:solidFill>
              <a:latin typeface="Monotype Corsiva" charset="0"/>
            </a:endParaRPr>
          </a:p>
        </p:txBody>
      </p:sp>
      <p:sp>
        <p:nvSpPr>
          <p:cNvPr id="374792" name="Text Box 8"/>
          <p:cNvSpPr txBox="1">
            <a:spLocks noChangeArrowheads="1"/>
          </p:cNvSpPr>
          <p:nvPr/>
        </p:nvSpPr>
        <p:spPr bwMode="auto">
          <a:xfrm>
            <a:off x="2438400" y="3429000"/>
            <a:ext cx="52578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Linear velocity along the tangential direction.</a:t>
            </a:r>
          </a:p>
        </p:txBody>
      </p:sp>
      <p:sp>
        <p:nvSpPr>
          <p:cNvPr id="374793" name="Text Box 9"/>
          <p:cNvSpPr txBox="1">
            <a:spLocks noChangeArrowheads="1"/>
          </p:cNvSpPr>
          <p:nvPr/>
        </p:nvSpPr>
        <p:spPr bwMode="auto">
          <a:xfrm>
            <a:off x="2438400" y="3886200"/>
            <a:ext cx="5257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How do we related this linear component of the motion with angular component?</a:t>
            </a:r>
          </a:p>
        </p:txBody>
      </p:sp>
      <p:graphicFrame>
        <p:nvGraphicFramePr>
          <p:cNvPr id="374794" name="Object 10"/>
          <p:cNvGraphicFramePr>
            <a:graphicFrameLocks noChangeAspect="1"/>
          </p:cNvGraphicFramePr>
          <p:nvPr/>
        </p:nvGraphicFramePr>
        <p:xfrm>
          <a:off x="2170113" y="4605338"/>
          <a:ext cx="765175" cy="331787"/>
        </p:xfrm>
        <a:graphic>
          <a:graphicData uri="http://schemas.openxmlformats.org/presentationml/2006/ole">
            <p:oleObj spid="_x0000_s562179" name="Equation" r:id="rId5" imgW="393480" imgH="177480" progId="Equation.DSMT4">
              <p:embed/>
            </p:oleObj>
          </a:graphicData>
        </a:graphic>
      </p:graphicFrame>
      <p:sp>
        <p:nvSpPr>
          <p:cNvPr id="374795" name="Text Box 11"/>
          <p:cNvSpPr txBox="1">
            <a:spLocks noChangeArrowheads="1"/>
          </p:cNvSpPr>
          <p:nvPr/>
        </p:nvSpPr>
        <p:spPr bwMode="auto">
          <a:xfrm>
            <a:off x="381000" y="45735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74796" name="Text Box 12"/>
          <p:cNvSpPr txBox="1">
            <a:spLocks noChangeArrowheads="1"/>
          </p:cNvSpPr>
          <p:nvPr/>
        </p:nvSpPr>
        <p:spPr bwMode="auto">
          <a:xfrm>
            <a:off x="2971800" y="4573588"/>
            <a:ext cx="2895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So the tangential speed </a:t>
            </a:r>
            <a:r>
              <a:rPr lang="en-US" sz="2000">
                <a:solidFill>
                  <a:srgbClr val="FF0000"/>
                </a:solidFill>
                <a:latin typeface="Monotype Corsiva" charset="0"/>
              </a:rPr>
              <a:t>v</a:t>
            </a:r>
            <a:r>
              <a:rPr lang="en-US" sz="2000" b="1" baseline="-25000">
                <a:solidFill>
                  <a:srgbClr val="FF0000"/>
                </a:solidFill>
                <a:latin typeface="Monotype Corsiva" charset="0"/>
              </a:rPr>
              <a:t> </a:t>
            </a:r>
            <a:r>
              <a:rPr lang="en-US" sz="2000">
                <a:solidFill>
                  <a:srgbClr val="FF0000"/>
                </a:solidFill>
                <a:latin typeface="Arial Narrow" charset="0"/>
              </a:rPr>
              <a:t>is</a:t>
            </a:r>
          </a:p>
        </p:txBody>
      </p:sp>
      <p:sp>
        <p:nvSpPr>
          <p:cNvPr id="374797" name="Text Box 13"/>
          <p:cNvSpPr txBox="1">
            <a:spLocks noChangeArrowheads="1"/>
          </p:cNvSpPr>
          <p:nvPr/>
        </p:nvSpPr>
        <p:spPr bwMode="auto">
          <a:xfrm>
            <a:off x="152400" y="5135563"/>
            <a:ext cx="3962400" cy="1006475"/>
          </a:xfrm>
          <a:prstGeom prst="rect">
            <a:avLst/>
          </a:prstGeom>
          <a:no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What does this relationship tell you about the tangential speed of the points in the object and their angular speed?:</a:t>
            </a:r>
          </a:p>
        </p:txBody>
      </p:sp>
      <p:sp>
        <p:nvSpPr>
          <p:cNvPr id="374798" name="Text Box 14"/>
          <p:cNvSpPr txBox="1">
            <a:spLocks noChangeArrowheads="1"/>
          </p:cNvSpPr>
          <p:nvPr/>
        </p:nvSpPr>
        <p:spPr bwMode="auto">
          <a:xfrm>
            <a:off x="4114800" y="5135563"/>
            <a:ext cx="4953000" cy="10064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FF0000"/>
                </a:solidFill>
                <a:latin typeface="Arial Narrow" charset="0"/>
              </a:rPr>
              <a:t>Although every particle in the object has the same angular speed, its tangential speed differs and is proportional to its distance from the axis of rotation.</a:t>
            </a:r>
          </a:p>
        </p:txBody>
      </p:sp>
      <p:sp>
        <p:nvSpPr>
          <p:cNvPr id="374799" name="Text Box 15"/>
          <p:cNvSpPr txBox="1">
            <a:spLocks noChangeArrowheads="1"/>
          </p:cNvSpPr>
          <p:nvPr/>
        </p:nvSpPr>
        <p:spPr bwMode="auto">
          <a:xfrm>
            <a:off x="4191000" y="6200775"/>
            <a:ext cx="38100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a:solidFill>
                  <a:srgbClr val="FF0000"/>
                </a:solidFill>
                <a:latin typeface="Arial Narrow" charset="0"/>
              </a:rPr>
              <a:t>The farther away the particle is from the center of rotation, the higher the tangential speed.</a:t>
            </a:r>
          </a:p>
        </p:txBody>
      </p:sp>
      <p:sp>
        <p:nvSpPr>
          <p:cNvPr id="374800" name="Text Box 16"/>
          <p:cNvSpPr txBox="1">
            <a:spLocks noChangeArrowheads="1"/>
          </p:cNvSpPr>
          <p:nvPr/>
        </p:nvSpPr>
        <p:spPr bwMode="auto">
          <a:xfrm>
            <a:off x="7848600" y="2784475"/>
            <a:ext cx="1143000" cy="1077218"/>
          </a:xfrm>
          <a:prstGeom prst="rect">
            <a:avLst/>
          </a:prstGeom>
          <a:solidFill>
            <a:srgbClr val="CCFFFF"/>
          </a:solidFill>
          <a:ln w="28575">
            <a:noFill/>
            <a:miter lim="800000"/>
            <a:headEnd/>
            <a:tailEnd/>
          </a:ln>
          <a:effectLst/>
        </p:spPr>
        <p:txBody>
          <a:bodyPr wrap="square">
            <a:prstTxWarp prst="textNoShape">
              <a:avLst/>
            </a:prstTxWarp>
            <a:spAutoFit/>
          </a:bodyPr>
          <a:lstStyle/>
          <a:p>
            <a:pPr>
              <a:spcBef>
                <a:spcPct val="20000"/>
              </a:spcBef>
            </a:pPr>
            <a:r>
              <a:rPr lang="en-US" sz="1600" dirty="0">
                <a:solidFill>
                  <a:schemeClr val="accent2"/>
                </a:solidFill>
                <a:latin typeface="Arial Narrow" charset="0"/>
              </a:rPr>
              <a:t>The direction of</a:t>
            </a:r>
            <a:r>
              <a:rPr lang="en-US" sz="1600" dirty="0" smtClean="0">
                <a:solidFill>
                  <a:schemeClr val="accent2"/>
                </a:solidFill>
                <a:latin typeface="Arial Narrow" charset="0"/>
              </a:rPr>
              <a:t> </a:t>
            </a:r>
            <a:r>
              <a:rPr lang="en-US" sz="1600" dirty="0" err="1" smtClean="0">
                <a:solidFill>
                  <a:schemeClr val="accent2"/>
                </a:solidFill>
                <a:latin typeface="Arial Narrow" charset="0"/>
              </a:rPr>
              <a:t>ω</a:t>
            </a:r>
            <a:r>
              <a:rPr lang="en-US" sz="1600" dirty="0" smtClean="0">
                <a:solidFill>
                  <a:schemeClr val="accent2"/>
                </a:solidFill>
                <a:latin typeface="Arial Narrow" charset="0"/>
              </a:rPr>
              <a:t> </a:t>
            </a:r>
            <a:r>
              <a:rPr lang="en-US" sz="1600" dirty="0">
                <a:solidFill>
                  <a:schemeClr val="accent2"/>
                </a:solidFill>
                <a:latin typeface="Arial Narrow" charset="0"/>
              </a:rPr>
              <a:t>follows</a:t>
            </a:r>
            <a:r>
              <a:rPr lang="en-US" sz="1600" dirty="0" smtClean="0">
                <a:solidFill>
                  <a:schemeClr val="accent2"/>
                </a:solidFill>
                <a:latin typeface="Arial Narrow" charset="0"/>
              </a:rPr>
              <a:t> the </a:t>
            </a:r>
            <a:r>
              <a:rPr lang="en-US" sz="1600" dirty="0">
                <a:solidFill>
                  <a:schemeClr val="accent2"/>
                </a:solidFill>
                <a:latin typeface="Arial Narrow" charset="0"/>
              </a:rPr>
              <a:t>right-hand rule.</a:t>
            </a:r>
          </a:p>
        </p:txBody>
      </p:sp>
      <p:graphicFrame>
        <p:nvGraphicFramePr>
          <p:cNvPr id="374801" name="Object 17"/>
          <p:cNvGraphicFramePr>
            <a:graphicFrameLocks noChangeAspect="1"/>
          </p:cNvGraphicFramePr>
          <p:nvPr/>
        </p:nvGraphicFramePr>
        <p:xfrm>
          <a:off x="6181725" y="4495800"/>
          <a:ext cx="461963" cy="552450"/>
        </p:xfrm>
        <a:graphic>
          <a:graphicData uri="http://schemas.openxmlformats.org/presentationml/2006/ole">
            <p:oleObj spid="_x0000_s562180" name="Equation" r:id="rId6" imgW="317160" imgH="393480" progId="Equation.DSMT4">
              <p:embed/>
            </p:oleObj>
          </a:graphicData>
        </a:graphic>
      </p:graphicFrame>
      <p:graphicFrame>
        <p:nvGraphicFramePr>
          <p:cNvPr id="374802" name="Object 18"/>
          <p:cNvGraphicFramePr>
            <a:graphicFrameLocks noChangeAspect="1"/>
          </p:cNvGraphicFramePr>
          <p:nvPr/>
        </p:nvGraphicFramePr>
        <p:xfrm>
          <a:off x="6664325" y="4495800"/>
          <a:ext cx="889000" cy="552450"/>
        </p:xfrm>
        <a:graphic>
          <a:graphicData uri="http://schemas.openxmlformats.org/presentationml/2006/ole">
            <p:oleObj spid="_x0000_s562181" name="Equation" r:id="rId7" imgW="609480" imgH="393480" progId="Equation.DSMT4">
              <p:embed/>
            </p:oleObj>
          </a:graphicData>
        </a:graphic>
      </p:graphicFrame>
      <p:graphicFrame>
        <p:nvGraphicFramePr>
          <p:cNvPr id="374803" name="Object 19"/>
          <p:cNvGraphicFramePr>
            <a:graphicFrameLocks noChangeAspect="1"/>
          </p:cNvGraphicFramePr>
          <p:nvPr/>
        </p:nvGraphicFramePr>
        <p:xfrm>
          <a:off x="7543800" y="4495800"/>
          <a:ext cx="666750" cy="552450"/>
        </p:xfrm>
        <a:graphic>
          <a:graphicData uri="http://schemas.openxmlformats.org/presentationml/2006/ole">
            <p:oleObj spid="_x0000_s562182" name="Equation" r:id="rId8" imgW="457200" imgH="393480" progId="Equation.DSMT4">
              <p:embed/>
            </p:oleObj>
          </a:graphicData>
        </a:graphic>
      </p:graphicFrame>
      <p:graphicFrame>
        <p:nvGraphicFramePr>
          <p:cNvPr id="374804" name="Object 20"/>
          <p:cNvGraphicFramePr>
            <a:graphicFrameLocks noChangeAspect="1"/>
          </p:cNvGraphicFramePr>
          <p:nvPr/>
        </p:nvGraphicFramePr>
        <p:xfrm>
          <a:off x="8229600" y="4605338"/>
          <a:ext cx="609600" cy="331787"/>
        </p:xfrm>
        <a:graphic>
          <a:graphicData uri="http://schemas.openxmlformats.org/presentationml/2006/ole">
            <p:oleObj spid="_x0000_s562183" name="Equation" r:id="rId9" imgW="342720" imgH="1396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4788"/>
                                        </p:tgtEl>
                                        <p:attrNameLst>
                                          <p:attrName>style.visibility</p:attrName>
                                        </p:attrNameLst>
                                      </p:cBhvr>
                                      <p:to>
                                        <p:strVal val="visible"/>
                                      </p:to>
                                    </p:set>
                                    <p:animEffect transition="in" filter="wipe(left)">
                                      <p:cBhvr>
                                        <p:cTn id="7" dur="500"/>
                                        <p:tgtEl>
                                          <p:spTgt spid="3747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4791"/>
                                        </p:tgtEl>
                                        <p:attrNameLst>
                                          <p:attrName>style.visibility</p:attrName>
                                        </p:attrNameLst>
                                      </p:cBhvr>
                                      <p:to>
                                        <p:strVal val="visible"/>
                                      </p:to>
                                    </p:set>
                                    <p:animEffect transition="in" filter="wipe(left)">
                                      <p:cBhvr>
                                        <p:cTn id="12" dur="500"/>
                                        <p:tgtEl>
                                          <p:spTgt spid="37479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74786"/>
                                        </p:tgtEl>
                                        <p:attrNameLst>
                                          <p:attrName>style.visibility</p:attrName>
                                        </p:attrNameLst>
                                      </p:cBhvr>
                                      <p:to>
                                        <p:strVal val="visible"/>
                                      </p:to>
                                    </p:set>
                                    <p:anim calcmode="lin" valueType="num">
                                      <p:cBhvr>
                                        <p:cTn id="17" dur="500" fill="hold"/>
                                        <p:tgtEl>
                                          <p:spTgt spid="374786"/>
                                        </p:tgtEl>
                                        <p:attrNameLst>
                                          <p:attrName>ppt_w</p:attrName>
                                        </p:attrNameLst>
                                      </p:cBhvr>
                                      <p:tavLst>
                                        <p:tav tm="0">
                                          <p:val>
                                            <p:fltVal val="0"/>
                                          </p:val>
                                        </p:tav>
                                        <p:tav tm="100000">
                                          <p:val>
                                            <p:strVal val="#ppt_w"/>
                                          </p:val>
                                        </p:tav>
                                      </p:tavLst>
                                    </p:anim>
                                    <p:anim calcmode="lin" valueType="num">
                                      <p:cBhvr>
                                        <p:cTn id="18" dur="500" fill="hold"/>
                                        <p:tgtEl>
                                          <p:spTgt spid="374786"/>
                                        </p:tgtEl>
                                        <p:attrNameLst>
                                          <p:attrName>ppt_h</p:attrName>
                                        </p:attrNameLst>
                                      </p:cBhvr>
                                      <p:tavLst>
                                        <p:tav tm="0">
                                          <p:val>
                                            <p:fltVal val="0"/>
                                          </p:val>
                                        </p:tav>
                                        <p:tav tm="100000">
                                          <p:val>
                                            <p:strVal val="#ppt_h"/>
                                          </p:val>
                                        </p:tav>
                                      </p:tavLst>
                                    </p:anim>
                                    <p:animEffect transition="in" filter="fade">
                                      <p:cBhvr>
                                        <p:cTn id="19" dur="500"/>
                                        <p:tgtEl>
                                          <p:spTgt spid="37478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4789">
                                            <p:txEl>
                                              <p:pRg st="0" end="0"/>
                                            </p:txEl>
                                          </p:spTgt>
                                        </p:tgtEl>
                                        <p:attrNameLst>
                                          <p:attrName>style.visibility</p:attrName>
                                        </p:attrNameLst>
                                      </p:cBhvr>
                                      <p:to>
                                        <p:strVal val="visible"/>
                                      </p:to>
                                    </p:set>
                                    <p:animEffect transition="in" filter="wipe(left)">
                                      <p:cBhvr>
                                        <p:cTn id="24" dur="500"/>
                                        <p:tgtEl>
                                          <p:spTgt spid="37478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4789">
                                            <p:txEl>
                                              <p:pRg st="1" end="1"/>
                                            </p:txEl>
                                          </p:spTgt>
                                        </p:tgtEl>
                                        <p:attrNameLst>
                                          <p:attrName>style.visibility</p:attrName>
                                        </p:attrNameLst>
                                      </p:cBhvr>
                                      <p:to>
                                        <p:strVal val="visible"/>
                                      </p:to>
                                    </p:set>
                                    <p:animEffect transition="in" filter="wipe(left)">
                                      <p:cBhvr>
                                        <p:cTn id="29" dur="500"/>
                                        <p:tgtEl>
                                          <p:spTgt spid="37478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4792"/>
                                        </p:tgtEl>
                                        <p:attrNameLst>
                                          <p:attrName>style.visibility</p:attrName>
                                        </p:attrNameLst>
                                      </p:cBhvr>
                                      <p:to>
                                        <p:strVal val="visible"/>
                                      </p:to>
                                    </p:set>
                                    <p:animEffect transition="in" filter="wipe(left)">
                                      <p:cBhvr>
                                        <p:cTn id="34" dur="500"/>
                                        <p:tgtEl>
                                          <p:spTgt spid="37479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4793">
                                            <p:txEl>
                                              <p:pRg st="0" end="0"/>
                                            </p:txEl>
                                          </p:spTgt>
                                        </p:tgtEl>
                                        <p:attrNameLst>
                                          <p:attrName>style.visibility</p:attrName>
                                        </p:attrNameLst>
                                      </p:cBhvr>
                                      <p:to>
                                        <p:strVal val="visible"/>
                                      </p:to>
                                    </p:set>
                                    <p:animEffect transition="in" filter="wipe(left)">
                                      <p:cBhvr>
                                        <p:cTn id="39" dur="500"/>
                                        <p:tgtEl>
                                          <p:spTgt spid="37479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4795">
                                            <p:txEl>
                                              <p:pRg st="0" end="0"/>
                                            </p:txEl>
                                          </p:spTgt>
                                        </p:tgtEl>
                                        <p:attrNameLst>
                                          <p:attrName>style.visibility</p:attrName>
                                        </p:attrNameLst>
                                      </p:cBhvr>
                                      <p:to>
                                        <p:strVal val="visible"/>
                                      </p:to>
                                    </p:set>
                                    <p:animEffect transition="in" filter="wipe(left)">
                                      <p:cBhvr>
                                        <p:cTn id="44" dur="500"/>
                                        <p:tgtEl>
                                          <p:spTgt spid="37479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74794"/>
                                        </p:tgtEl>
                                        <p:attrNameLst>
                                          <p:attrName>style.visibility</p:attrName>
                                        </p:attrNameLst>
                                      </p:cBhvr>
                                      <p:to>
                                        <p:strVal val="visible"/>
                                      </p:to>
                                    </p:set>
                                    <p:animEffect transition="in" filter="wipe(left)">
                                      <p:cBhvr>
                                        <p:cTn id="49" dur="500"/>
                                        <p:tgtEl>
                                          <p:spTgt spid="37479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74796">
                                            <p:txEl>
                                              <p:pRg st="0" end="0"/>
                                            </p:txEl>
                                          </p:spTgt>
                                        </p:tgtEl>
                                        <p:attrNameLst>
                                          <p:attrName>style.visibility</p:attrName>
                                        </p:attrNameLst>
                                      </p:cBhvr>
                                      <p:to>
                                        <p:strVal val="visible"/>
                                      </p:to>
                                    </p:set>
                                    <p:animEffect transition="in" filter="wipe(left)">
                                      <p:cBhvr>
                                        <p:cTn id="54" dur="500"/>
                                        <p:tgtEl>
                                          <p:spTgt spid="37479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74790"/>
                                        </p:tgtEl>
                                        <p:attrNameLst>
                                          <p:attrName>style.visibility</p:attrName>
                                        </p:attrNameLst>
                                      </p:cBhvr>
                                      <p:to>
                                        <p:strVal val="visible"/>
                                      </p:to>
                                    </p:set>
                                    <p:animEffect transition="in" filter="wipe(left)">
                                      <p:cBhvr>
                                        <p:cTn id="59" dur="500"/>
                                        <p:tgtEl>
                                          <p:spTgt spid="3747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74801"/>
                                        </p:tgtEl>
                                        <p:attrNameLst>
                                          <p:attrName>style.visibility</p:attrName>
                                        </p:attrNameLst>
                                      </p:cBhvr>
                                      <p:to>
                                        <p:strVal val="visible"/>
                                      </p:to>
                                    </p:set>
                                    <p:animEffect transition="in" filter="wipe(left)">
                                      <p:cBhvr>
                                        <p:cTn id="64" dur="500"/>
                                        <p:tgtEl>
                                          <p:spTgt spid="37480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74802"/>
                                        </p:tgtEl>
                                        <p:attrNameLst>
                                          <p:attrName>style.visibility</p:attrName>
                                        </p:attrNameLst>
                                      </p:cBhvr>
                                      <p:to>
                                        <p:strVal val="visible"/>
                                      </p:to>
                                    </p:set>
                                    <p:animEffect transition="in" filter="wipe(left)">
                                      <p:cBhvr>
                                        <p:cTn id="69" dur="500"/>
                                        <p:tgtEl>
                                          <p:spTgt spid="37480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374803"/>
                                        </p:tgtEl>
                                        <p:attrNameLst>
                                          <p:attrName>style.visibility</p:attrName>
                                        </p:attrNameLst>
                                      </p:cBhvr>
                                      <p:to>
                                        <p:strVal val="visible"/>
                                      </p:to>
                                    </p:set>
                                    <p:animEffect transition="in" filter="wipe(left)">
                                      <p:cBhvr>
                                        <p:cTn id="74" dur="500"/>
                                        <p:tgtEl>
                                          <p:spTgt spid="37480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74804"/>
                                        </p:tgtEl>
                                        <p:attrNameLst>
                                          <p:attrName>style.visibility</p:attrName>
                                        </p:attrNameLst>
                                      </p:cBhvr>
                                      <p:to>
                                        <p:strVal val="visible"/>
                                      </p:to>
                                    </p:set>
                                    <p:animEffect transition="in" filter="wipe(left)">
                                      <p:cBhvr>
                                        <p:cTn id="79" dur="500"/>
                                        <p:tgtEl>
                                          <p:spTgt spid="37480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74800"/>
                                        </p:tgtEl>
                                        <p:attrNameLst>
                                          <p:attrName>style.visibility</p:attrName>
                                        </p:attrNameLst>
                                      </p:cBhvr>
                                      <p:to>
                                        <p:strVal val="visible"/>
                                      </p:to>
                                    </p:set>
                                    <p:animEffect transition="in" filter="wipe(left)">
                                      <p:cBhvr>
                                        <p:cTn id="84" dur="500"/>
                                        <p:tgtEl>
                                          <p:spTgt spid="37480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374797">
                                            <p:txEl>
                                              <p:pRg st="0" end="0"/>
                                            </p:txEl>
                                          </p:spTgt>
                                        </p:tgtEl>
                                        <p:attrNameLst>
                                          <p:attrName>style.visibility</p:attrName>
                                        </p:attrNameLst>
                                      </p:cBhvr>
                                      <p:to>
                                        <p:strVal val="visible"/>
                                      </p:to>
                                    </p:set>
                                    <p:animEffect transition="in" filter="wipe(left)">
                                      <p:cBhvr>
                                        <p:cTn id="89" dur="500"/>
                                        <p:tgtEl>
                                          <p:spTgt spid="374797">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74798"/>
                                        </p:tgtEl>
                                        <p:attrNameLst>
                                          <p:attrName>style.visibility</p:attrName>
                                        </p:attrNameLst>
                                      </p:cBhvr>
                                      <p:to>
                                        <p:strVal val="visible"/>
                                      </p:to>
                                    </p:set>
                                    <p:animEffect transition="in" filter="wipe(left)">
                                      <p:cBhvr>
                                        <p:cTn id="94" dur="300"/>
                                        <p:tgtEl>
                                          <p:spTgt spid="37479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74799"/>
                                        </p:tgtEl>
                                        <p:attrNameLst>
                                          <p:attrName>style.visibility</p:attrName>
                                        </p:attrNameLst>
                                      </p:cBhvr>
                                      <p:to>
                                        <p:strVal val="visible"/>
                                      </p:to>
                                    </p:set>
                                    <p:animEffect transition="in" filter="wipe(left)">
                                      <p:cBhvr>
                                        <p:cTn id="99" dur="300"/>
                                        <p:tgtEl>
                                          <p:spTgt spid="374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autoUpdateAnimBg="0"/>
      <p:bldP spid="374789" grpId="0" build="p" autoUpdateAnimBg="0"/>
      <p:bldP spid="374791" grpId="0" animBg="1" autoUpdateAnimBg="0"/>
      <p:bldP spid="374792" grpId="0" animBg="1" autoUpdateAnimBg="0"/>
      <p:bldP spid="374793" grpId="0" build="p" autoUpdateAnimBg="0"/>
      <p:bldP spid="374795" grpId="0" build="p" autoUpdateAnimBg="0"/>
      <p:bldP spid="374796" grpId="0" build="p" autoUpdateAnimBg="0"/>
      <p:bldP spid="374797" grpId="0" build="p" autoUpdateAnimBg="0"/>
      <p:bldP spid="374798" grpId="0" animBg="1" autoUpdateAnimBg="0"/>
      <p:bldP spid="374799" grpId="0" animBg="1" autoUpdateAnimBg="0"/>
      <p:bldP spid="374800" grpId="0" animBg="1"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smtClean="0"/>
              <a:t>Thursday, June 30, 2011</a:t>
            </a:r>
            <a:endParaRPr lang="en-US" altLang="ko-KR" smtClean="0">
              <a:ea typeface="굴림" charset="-127"/>
              <a:cs typeface="굴림" charset="-127"/>
            </a:endParaRPr>
          </a:p>
        </p:txBody>
      </p:sp>
      <p:sp>
        <p:nvSpPr>
          <p:cNvPr id="44035" name="Footer Placeholder 4"/>
          <p:cNvSpPr>
            <a:spLocks noGrp="1"/>
          </p:cNvSpPr>
          <p:nvPr>
            <p:ph type="ftr" sz="quarter" idx="11"/>
          </p:nvPr>
        </p:nvSpPr>
        <p:spPr>
          <a:noFill/>
        </p:spPr>
        <p:txBody>
          <a:bodyPr/>
          <a:lstStyle/>
          <a:p>
            <a:r>
              <a:rPr lang="en-US" smtClean="0"/>
              <a:t>PHYS 1443-001, Summer 2011 Dr. Jaehoon Yu</a:t>
            </a:r>
            <a:endParaRPr lang="en-US" smtClean="0"/>
          </a:p>
        </p:txBody>
      </p:sp>
      <p:sp>
        <p:nvSpPr>
          <p:cNvPr id="44036" name="Slide Number Placeholder 5"/>
          <p:cNvSpPr>
            <a:spLocks noGrp="1"/>
          </p:cNvSpPr>
          <p:nvPr>
            <p:ph type="sldNum" sz="quarter" idx="12"/>
          </p:nvPr>
        </p:nvSpPr>
        <p:spPr>
          <a:noFill/>
        </p:spPr>
        <p:txBody>
          <a:bodyPr/>
          <a:lstStyle/>
          <a:p>
            <a:fld id="{CDD628B9-B458-814F-9835-9A69E94D85F6}" type="slidenum">
              <a:rPr lang="en-US"/>
              <a:pPr/>
              <a:t>8</a:t>
            </a:fld>
            <a:endParaRPr lang="en-US"/>
          </a:p>
        </p:txBody>
      </p:sp>
      <p:pic>
        <p:nvPicPr>
          <p:cNvPr id="813058" name="Picture 2" descr="FG10_006"/>
          <p:cNvPicPr>
            <a:picLocks noChangeAspect="1" noChangeArrowheads="1"/>
          </p:cNvPicPr>
          <p:nvPr/>
        </p:nvPicPr>
        <p:blipFill>
          <a:blip r:embed="rId2"/>
          <a:srcRect/>
          <a:stretch>
            <a:fillRect/>
          </a:stretch>
        </p:blipFill>
        <p:spPr bwMode="auto">
          <a:xfrm>
            <a:off x="0" y="2286000"/>
            <a:ext cx="3429000" cy="2571750"/>
          </a:xfrm>
          <a:prstGeom prst="rect">
            <a:avLst/>
          </a:prstGeom>
          <a:noFill/>
          <a:ln w="9525">
            <a:noFill/>
            <a:miter lim="800000"/>
            <a:headEnd/>
            <a:tailEnd/>
          </a:ln>
        </p:spPr>
      </p:pic>
      <p:sp>
        <p:nvSpPr>
          <p:cNvPr id="44038" name="Rectangle 3"/>
          <p:cNvSpPr>
            <a:spLocks noGrp="1" noChangeArrowheads="1"/>
          </p:cNvSpPr>
          <p:nvPr>
            <p:ph type="title"/>
          </p:nvPr>
        </p:nvSpPr>
        <p:spPr>
          <a:xfrm>
            <a:off x="685800" y="152400"/>
            <a:ext cx="8153400" cy="609600"/>
          </a:xfrm>
        </p:spPr>
        <p:txBody>
          <a:bodyPr/>
          <a:lstStyle/>
          <a:p>
            <a:r>
              <a:rPr lang="en-US" sz="3600"/>
              <a:t>Is the lion faster than the horse?</a:t>
            </a:r>
          </a:p>
        </p:txBody>
      </p:sp>
      <p:sp>
        <p:nvSpPr>
          <p:cNvPr id="813060" name="Text Box 4"/>
          <p:cNvSpPr txBox="1">
            <a:spLocks noChangeArrowheads="1"/>
          </p:cNvSpPr>
          <p:nvPr/>
        </p:nvSpPr>
        <p:spPr bwMode="auto">
          <a:xfrm>
            <a:off x="381000" y="869950"/>
            <a:ext cx="8534400" cy="1200150"/>
          </a:xfrm>
          <a:prstGeom prst="rect">
            <a:avLst/>
          </a:prstGeom>
          <a:solidFill>
            <a:srgbClr val="CCFFFF"/>
          </a:solidFill>
          <a:ln w="28575">
            <a:noFill/>
            <a:miter lim="800000"/>
            <a:headEnd/>
            <a:tailEnd/>
          </a:ln>
        </p:spPr>
        <p:txBody>
          <a:bodyPr>
            <a:prstTxWarp prst="textNoShape">
              <a:avLst/>
            </a:prstTxWarp>
            <a:spAutoFit/>
          </a:bodyPr>
          <a:lstStyle/>
          <a:p>
            <a:pPr algn="just">
              <a:spcBef>
                <a:spcPct val="20000"/>
              </a:spcBef>
            </a:pPr>
            <a:r>
              <a:rPr lang="en-US" dirty="0">
                <a:solidFill>
                  <a:srgbClr val="800000"/>
                </a:solidFill>
                <a:latin typeface="Arial Narrow" charset="0"/>
              </a:rPr>
              <a:t>A rotating carousel has one child sitting on a horse near the outer edge and another child on a lion halfway out from the center. (a) Which child has the greater linear speed? (</a:t>
            </a:r>
            <a:r>
              <a:rPr lang="en-US" dirty="0" err="1">
                <a:solidFill>
                  <a:srgbClr val="800000"/>
                </a:solidFill>
                <a:latin typeface="Arial Narrow" charset="0"/>
              </a:rPr>
              <a:t>b</a:t>
            </a:r>
            <a:r>
              <a:rPr lang="en-US" dirty="0">
                <a:solidFill>
                  <a:srgbClr val="800000"/>
                </a:solidFill>
                <a:latin typeface="Arial Narrow" charset="0"/>
              </a:rPr>
              <a:t>) Which child has the greater angular speed?</a:t>
            </a:r>
          </a:p>
        </p:txBody>
      </p:sp>
      <p:sp>
        <p:nvSpPr>
          <p:cNvPr id="813061" name="Text Box 5"/>
          <p:cNvSpPr txBox="1">
            <a:spLocks noChangeArrowheads="1"/>
          </p:cNvSpPr>
          <p:nvPr/>
        </p:nvSpPr>
        <p:spPr bwMode="auto">
          <a:xfrm>
            <a:off x="3276600" y="2362200"/>
            <a:ext cx="5486400" cy="2308324"/>
          </a:xfrm>
          <a:prstGeom prst="rect">
            <a:avLst/>
          </a:prstGeom>
          <a:solidFill>
            <a:srgbClr val="FFFF99"/>
          </a:solidFill>
          <a:ln w="9525">
            <a:noFill/>
            <a:miter lim="800000"/>
            <a:headEnd/>
            <a:tailEnd/>
          </a:ln>
        </p:spPr>
        <p:txBody>
          <a:bodyPr>
            <a:prstTxWarp prst="textNoShape">
              <a:avLst/>
            </a:prstTxWarp>
            <a:spAutoFit/>
          </a:bodyPr>
          <a:lstStyle/>
          <a:p>
            <a:pPr marL="457200" indent="-457200" algn="just">
              <a:spcBef>
                <a:spcPct val="20000"/>
              </a:spcBef>
              <a:buFontTx/>
              <a:buAutoNum type="alphaLcParenBoth"/>
            </a:pPr>
            <a:r>
              <a:rPr lang="en-US" dirty="0">
                <a:solidFill>
                  <a:srgbClr val="FF0000"/>
                </a:solidFill>
                <a:latin typeface="Arial Narrow" charset="0"/>
              </a:rPr>
              <a:t>Linear speed is the distance traveled divided by the time interval.  So the child sitting at the outer edge travels more distance within the given time than the child sitting closer to the center.  Thus, the horse is faster than the lion.</a:t>
            </a:r>
            <a:endParaRPr lang="en-US" dirty="0">
              <a:solidFill>
                <a:srgbClr val="FF0000"/>
              </a:solidFill>
              <a:latin typeface="Monotype Corsiva" charset="0"/>
            </a:endParaRPr>
          </a:p>
        </p:txBody>
      </p:sp>
      <p:sp>
        <p:nvSpPr>
          <p:cNvPr id="813062" name="Text Box 6"/>
          <p:cNvSpPr txBox="1">
            <a:spLocks noChangeArrowheads="1"/>
          </p:cNvSpPr>
          <p:nvPr/>
        </p:nvSpPr>
        <p:spPr bwMode="auto">
          <a:xfrm>
            <a:off x="381000" y="4953000"/>
            <a:ext cx="8534400" cy="1200328"/>
          </a:xfrm>
          <a:prstGeom prst="rect">
            <a:avLst/>
          </a:prstGeom>
          <a:solidFill>
            <a:srgbClr val="FFFF99"/>
          </a:solidFill>
          <a:ln w="9525">
            <a:noFill/>
            <a:miter lim="800000"/>
            <a:headEnd/>
            <a:tailEnd/>
          </a:ln>
        </p:spPr>
        <p:txBody>
          <a:bodyPr>
            <a:prstTxWarp prst="textNoShape">
              <a:avLst/>
            </a:prstTxWarp>
            <a:spAutoFit/>
          </a:bodyPr>
          <a:lstStyle/>
          <a:p>
            <a:pPr marL="457200" indent="-457200" algn="just">
              <a:spcBef>
                <a:spcPct val="20000"/>
              </a:spcBef>
            </a:pPr>
            <a:r>
              <a:rPr lang="en-US" dirty="0">
                <a:solidFill>
                  <a:srgbClr val="FF0000"/>
                </a:solidFill>
                <a:latin typeface="Arial Narrow" charset="0"/>
              </a:rPr>
              <a:t>(</a:t>
            </a:r>
            <a:r>
              <a:rPr lang="en-US" dirty="0" err="1">
                <a:solidFill>
                  <a:srgbClr val="FF0000"/>
                </a:solidFill>
                <a:latin typeface="Arial Narrow" charset="0"/>
              </a:rPr>
              <a:t>b</a:t>
            </a:r>
            <a:r>
              <a:rPr lang="en-US" dirty="0">
                <a:solidFill>
                  <a:srgbClr val="FF0000"/>
                </a:solidFill>
                <a:latin typeface="Arial Narrow" charset="0"/>
              </a:rPr>
              <a:t>) Angular speed is the angle traveled divided by the time interval.  The angle both the children travel in the given time interval is the same.  Thus, both the horse and the lion have the same angular speed.</a:t>
            </a:r>
            <a:endParaRPr lang="en-US" dirty="0">
              <a:solidFill>
                <a:srgbClr val="FF0000"/>
              </a:solidFill>
              <a:latin typeface="Monotype Corsi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3060"/>
                                        </p:tgtEl>
                                        <p:attrNameLst>
                                          <p:attrName>style.visibility</p:attrName>
                                        </p:attrNameLst>
                                      </p:cBhvr>
                                      <p:to>
                                        <p:strVal val="visible"/>
                                      </p:to>
                                    </p:set>
                                    <p:animEffect transition="in" filter="wipe(left)">
                                      <p:cBhvr>
                                        <p:cTn id="7" dur="500"/>
                                        <p:tgtEl>
                                          <p:spTgt spid="8130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813058"/>
                                        </p:tgtEl>
                                        <p:attrNameLst>
                                          <p:attrName>style.visibility</p:attrName>
                                        </p:attrNameLst>
                                      </p:cBhvr>
                                      <p:to>
                                        <p:strVal val="visible"/>
                                      </p:to>
                                    </p:set>
                                    <p:anim calcmode="lin" valueType="num">
                                      <p:cBhvr>
                                        <p:cTn id="12" dur="500" fill="hold"/>
                                        <p:tgtEl>
                                          <p:spTgt spid="813058"/>
                                        </p:tgtEl>
                                        <p:attrNameLst>
                                          <p:attrName>ppt_w</p:attrName>
                                        </p:attrNameLst>
                                      </p:cBhvr>
                                      <p:tavLst>
                                        <p:tav tm="0">
                                          <p:val>
                                            <p:fltVal val="0"/>
                                          </p:val>
                                        </p:tav>
                                        <p:tav tm="100000">
                                          <p:val>
                                            <p:strVal val="#ppt_w"/>
                                          </p:val>
                                        </p:tav>
                                      </p:tavLst>
                                    </p:anim>
                                    <p:anim calcmode="lin" valueType="num">
                                      <p:cBhvr>
                                        <p:cTn id="13" dur="500" fill="hold"/>
                                        <p:tgtEl>
                                          <p:spTgt spid="813058"/>
                                        </p:tgtEl>
                                        <p:attrNameLst>
                                          <p:attrName>ppt_h</p:attrName>
                                        </p:attrNameLst>
                                      </p:cBhvr>
                                      <p:tavLst>
                                        <p:tav tm="0">
                                          <p:val>
                                            <p:fltVal val="0"/>
                                          </p:val>
                                        </p:tav>
                                        <p:tav tm="100000">
                                          <p:val>
                                            <p:strVal val="#ppt_h"/>
                                          </p:val>
                                        </p:tav>
                                      </p:tavLst>
                                    </p:anim>
                                    <p:animEffect transition="in" filter="fade">
                                      <p:cBhvr>
                                        <p:cTn id="14" dur="500"/>
                                        <p:tgtEl>
                                          <p:spTgt spid="8130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13061"/>
                                        </p:tgtEl>
                                        <p:attrNameLst>
                                          <p:attrName>style.visibility</p:attrName>
                                        </p:attrNameLst>
                                      </p:cBhvr>
                                      <p:to>
                                        <p:strVal val="visible"/>
                                      </p:to>
                                    </p:set>
                                    <p:animEffect transition="in" filter="wipe(left)">
                                      <p:cBhvr>
                                        <p:cTn id="19" dur="500"/>
                                        <p:tgtEl>
                                          <p:spTgt spid="8130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813062"/>
                                        </p:tgtEl>
                                        <p:attrNameLst>
                                          <p:attrName>style.visibility</p:attrName>
                                        </p:attrNameLst>
                                      </p:cBhvr>
                                      <p:to>
                                        <p:strVal val="visible"/>
                                      </p:to>
                                    </p:set>
                                    <p:animEffect transition="in" filter="wipe(left)">
                                      <p:cBhvr>
                                        <p:cTn id="24" dur="500"/>
                                        <p:tgtEl>
                                          <p:spTgt spid="81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0" grpId="0" animBg="1" autoUpdateAnimBg="0"/>
      <p:bldP spid="813061" grpId="0" animBg="1" autoUpdateAnimBg="0"/>
      <p:bldP spid="813062" grpId="0" animBg="1"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Thursday, June 30, 2011</a:t>
            </a:r>
            <a:endParaRPr lang="en-US"/>
          </a:p>
        </p:txBody>
      </p:sp>
      <p:sp>
        <p:nvSpPr>
          <p:cNvPr id="31" name="Footer Placeholder 4"/>
          <p:cNvSpPr>
            <a:spLocks noGrp="1"/>
          </p:cNvSpPr>
          <p:nvPr>
            <p:ph type="ftr" sz="quarter" idx="11"/>
          </p:nvPr>
        </p:nvSpPr>
        <p:spPr/>
        <p:txBody>
          <a:bodyPr/>
          <a:lstStyle/>
          <a:p>
            <a:r>
              <a:rPr lang="en-US" smtClean="0"/>
              <a:t>PHYS 1443-001, Summer 2011 Dr. Jaehoon Yu</a:t>
            </a:r>
            <a:endParaRPr lang="en-US"/>
          </a:p>
        </p:txBody>
      </p:sp>
      <p:sp>
        <p:nvSpPr>
          <p:cNvPr id="32" name="Slide Number Placeholder 5"/>
          <p:cNvSpPr>
            <a:spLocks noGrp="1"/>
          </p:cNvSpPr>
          <p:nvPr>
            <p:ph type="sldNum" sz="quarter" idx="12"/>
          </p:nvPr>
        </p:nvSpPr>
        <p:spPr/>
        <p:txBody>
          <a:bodyPr/>
          <a:lstStyle/>
          <a:p>
            <a:fld id="{79E5D43C-13BF-5343-A123-22456A35D13F}" type="slidenum">
              <a:rPr lang="en-US"/>
              <a:pPr/>
              <a:t>9</a:t>
            </a:fld>
            <a:endParaRPr lang="en-US"/>
          </a:p>
        </p:txBody>
      </p:sp>
      <p:pic>
        <p:nvPicPr>
          <p:cNvPr id="376834" name="Picture 2" descr="FG10_007"/>
          <p:cNvPicPr>
            <a:picLocks noChangeAspect="1" noChangeArrowheads="1"/>
          </p:cNvPicPr>
          <p:nvPr/>
        </p:nvPicPr>
        <p:blipFill>
          <a:blip r:embed="rId3"/>
          <a:srcRect/>
          <a:stretch>
            <a:fillRect/>
          </a:stretch>
        </p:blipFill>
        <p:spPr bwMode="auto">
          <a:xfrm>
            <a:off x="-381000" y="533400"/>
            <a:ext cx="3505200" cy="2628900"/>
          </a:xfrm>
          <a:prstGeom prst="rect">
            <a:avLst/>
          </a:prstGeom>
          <a:noFill/>
        </p:spPr>
      </p:pic>
      <p:sp>
        <p:nvSpPr>
          <p:cNvPr id="376835" name="Rectangle 3"/>
          <p:cNvSpPr>
            <a:spLocks noGrp="1" noChangeArrowheads="1"/>
          </p:cNvSpPr>
          <p:nvPr>
            <p:ph type="title"/>
          </p:nvPr>
        </p:nvSpPr>
        <p:spPr>
          <a:xfrm>
            <a:off x="1676400" y="76200"/>
            <a:ext cx="7467600" cy="609600"/>
          </a:xfrm>
        </p:spPr>
        <p:txBody>
          <a:bodyPr/>
          <a:lstStyle/>
          <a:p>
            <a:r>
              <a:rPr lang="en-US" sz="3200"/>
              <a:t>How about the acceleration?</a:t>
            </a:r>
          </a:p>
        </p:txBody>
      </p:sp>
      <p:graphicFrame>
        <p:nvGraphicFramePr>
          <p:cNvPr id="376836" name="Object 4"/>
          <p:cNvGraphicFramePr>
            <a:graphicFrameLocks noChangeAspect="1"/>
          </p:cNvGraphicFramePr>
          <p:nvPr/>
        </p:nvGraphicFramePr>
        <p:xfrm>
          <a:off x="6015038" y="2228850"/>
          <a:ext cx="538162" cy="300038"/>
        </p:xfrm>
        <a:graphic>
          <a:graphicData uri="http://schemas.openxmlformats.org/presentationml/2006/ole">
            <p:oleObj spid="_x0000_s564226" name="Equation" r:id="rId4" imgW="241200" imgH="139680" progId="Equation.DSMT4">
              <p:embed/>
            </p:oleObj>
          </a:graphicData>
        </a:graphic>
      </p:graphicFrame>
      <p:sp>
        <p:nvSpPr>
          <p:cNvPr id="376837" name="Text Box 5"/>
          <p:cNvSpPr txBox="1">
            <a:spLocks noChangeArrowheads="1"/>
          </p:cNvSpPr>
          <p:nvPr/>
        </p:nvSpPr>
        <p:spPr bwMode="auto">
          <a:xfrm>
            <a:off x="7924800" y="1066800"/>
            <a:ext cx="6858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Two</a:t>
            </a:r>
          </a:p>
        </p:txBody>
      </p:sp>
      <p:sp>
        <p:nvSpPr>
          <p:cNvPr id="376838" name="Text Box 6"/>
          <p:cNvSpPr txBox="1">
            <a:spLocks noChangeArrowheads="1"/>
          </p:cNvSpPr>
          <p:nvPr/>
        </p:nvSpPr>
        <p:spPr bwMode="auto">
          <a:xfrm>
            <a:off x="2514600" y="685800"/>
            <a:ext cx="6324600" cy="82232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How many different linear acceleration components do you see in a circular motion and what are they?</a:t>
            </a:r>
          </a:p>
        </p:txBody>
      </p:sp>
      <p:sp>
        <p:nvSpPr>
          <p:cNvPr id="376839" name="Text Box 7"/>
          <p:cNvSpPr txBox="1">
            <a:spLocks noChangeArrowheads="1"/>
          </p:cNvSpPr>
          <p:nvPr/>
        </p:nvSpPr>
        <p:spPr bwMode="auto">
          <a:xfrm>
            <a:off x="381000" y="5726113"/>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Total linear acceleration is</a:t>
            </a:r>
          </a:p>
        </p:txBody>
      </p:sp>
      <p:sp>
        <p:nvSpPr>
          <p:cNvPr id="376840" name="Text Box 8"/>
          <p:cNvSpPr txBox="1">
            <a:spLocks noChangeArrowheads="1"/>
          </p:cNvSpPr>
          <p:nvPr/>
        </p:nvSpPr>
        <p:spPr bwMode="auto">
          <a:xfrm>
            <a:off x="2743200" y="2133600"/>
            <a:ext cx="3352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Since the tangential speed </a:t>
            </a:r>
            <a:r>
              <a:rPr lang="en-US" sz="2000" b="1">
                <a:solidFill>
                  <a:srgbClr val="FF0000"/>
                </a:solidFill>
                <a:latin typeface="Monotype Corsiva" charset="0"/>
              </a:rPr>
              <a:t>v</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1" name="Text Box 9"/>
          <p:cNvSpPr txBox="1">
            <a:spLocks noChangeArrowheads="1"/>
          </p:cNvSpPr>
          <p:nvPr/>
        </p:nvSpPr>
        <p:spPr bwMode="auto">
          <a:xfrm>
            <a:off x="381000" y="3271838"/>
            <a:ext cx="21336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relationship tell you?</a:t>
            </a:r>
          </a:p>
        </p:txBody>
      </p:sp>
      <p:sp>
        <p:nvSpPr>
          <p:cNvPr id="376842" name="Text Box 10"/>
          <p:cNvSpPr txBox="1">
            <a:spLocks noChangeArrowheads="1"/>
          </p:cNvSpPr>
          <p:nvPr/>
        </p:nvSpPr>
        <p:spPr bwMode="auto">
          <a:xfrm>
            <a:off x="2590800" y="3211513"/>
            <a:ext cx="6096000" cy="10064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Although every particle in the object has the same angular acceleration, its tangential acceleration differs proportional to its distance from the axis of rotation.</a:t>
            </a:r>
          </a:p>
        </p:txBody>
      </p:sp>
      <p:sp>
        <p:nvSpPr>
          <p:cNvPr id="376843" name="Text Box 11"/>
          <p:cNvSpPr txBox="1">
            <a:spLocks noChangeArrowheads="1"/>
          </p:cNvSpPr>
          <p:nvPr/>
        </p:nvSpPr>
        <p:spPr bwMode="auto">
          <a:xfrm>
            <a:off x="2667000" y="1600200"/>
            <a:ext cx="5181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Tangential, </a:t>
            </a:r>
            <a:r>
              <a:rPr lang="en-US" b="1">
                <a:solidFill>
                  <a:srgbClr val="FF0000"/>
                </a:solidFill>
                <a:latin typeface="Monotype Corsiva" charset="0"/>
              </a:rPr>
              <a:t>a</a:t>
            </a:r>
            <a:r>
              <a:rPr lang="en-US" b="1" baseline="-25000">
                <a:solidFill>
                  <a:srgbClr val="FF0000"/>
                </a:solidFill>
                <a:latin typeface="Monotype Corsiva" charset="0"/>
              </a:rPr>
              <a:t>t</a:t>
            </a:r>
            <a:r>
              <a:rPr lang="en-US">
                <a:solidFill>
                  <a:srgbClr val="FF0000"/>
                </a:solidFill>
                <a:latin typeface="Arial Narrow" charset="0"/>
              </a:rPr>
              <a:t>, and the radial acceleration, </a:t>
            </a:r>
            <a:r>
              <a:rPr lang="en-US" b="1">
                <a:solidFill>
                  <a:srgbClr val="FF0000"/>
                </a:solidFill>
                <a:latin typeface="Monotype Corsiva" charset="0"/>
              </a:rPr>
              <a:t>a</a:t>
            </a:r>
            <a:r>
              <a:rPr lang="en-US" b="1" baseline="-25000">
                <a:solidFill>
                  <a:srgbClr val="FF0000"/>
                </a:solidFill>
                <a:latin typeface="Monotype Corsiva" charset="0"/>
              </a:rPr>
              <a:t>r</a:t>
            </a:r>
            <a:r>
              <a:rPr lang="en-US">
                <a:solidFill>
                  <a:srgbClr val="FF0000"/>
                </a:solidFill>
                <a:latin typeface="Arial Narrow" charset="0"/>
              </a:rPr>
              <a:t>.</a:t>
            </a:r>
          </a:p>
        </p:txBody>
      </p:sp>
      <p:graphicFrame>
        <p:nvGraphicFramePr>
          <p:cNvPr id="376844" name="Object 12"/>
          <p:cNvGraphicFramePr>
            <a:graphicFrameLocks noChangeAspect="1"/>
          </p:cNvGraphicFramePr>
          <p:nvPr/>
        </p:nvGraphicFramePr>
        <p:xfrm>
          <a:off x="5562600" y="2667000"/>
          <a:ext cx="249238" cy="360363"/>
        </p:xfrm>
        <a:graphic>
          <a:graphicData uri="http://schemas.openxmlformats.org/presentationml/2006/ole">
            <p:oleObj spid="_x0000_s564227" name="Equation" r:id="rId5" imgW="152280" imgH="228600" progId="Equation.3">
              <p:embed/>
            </p:oleObj>
          </a:graphicData>
        </a:graphic>
      </p:graphicFrame>
      <p:sp>
        <p:nvSpPr>
          <p:cNvPr id="376845" name="Text Box 13"/>
          <p:cNvSpPr txBox="1">
            <a:spLocks noChangeArrowheads="1"/>
          </p:cNvSpPr>
          <p:nvPr/>
        </p:nvSpPr>
        <p:spPr bwMode="auto">
          <a:xfrm>
            <a:off x="2743200" y="2514600"/>
            <a:ext cx="2971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magnitude of tangential acceleration </a:t>
            </a:r>
            <a:r>
              <a:rPr lang="en-US" sz="2000">
                <a:solidFill>
                  <a:srgbClr val="FF0000"/>
                </a:solidFill>
                <a:latin typeface="Monotype Corsiva" charset="0"/>
              </a:rPr>
              <a:t>a</a:t>
            </a:r>
            <a:r>
              <a:rPr lang="en-US" sz="2000" baseline="-25000">
                <a:solidFill>
                  <a:srgbClr val="FF0000"/>
                </a:solidFill>
                <a:latin typeface="Monotype Corsiva" charset="0"/>
              </a:rPr>
              <a:t>t</a:t>
            </a:r>
            <a:r>
              <a:rPr lang="en-US" sz="2000">
                <a:solidFill>
                  <a:srgbClr val="FF0000"/>
                </a:solidFill>
                <a:latin typeface="Monotype Corsiva" charset="0"/>
              </a:rPr>
              <a:t> </a:t>
            </a:r>
            <a:r>
              <a:rPr lang="en-US" sz="2000">
                <a:solidFill>
                  <a:srgbClr val="FF0000"/>
                </a:solidFill>
                <a:latin typeface="Arial Narrow" charset="0"/>
              </a:rPr>
              <a:t>is</a:t>
            </a:r>
          </a:p>
        </p:txBody>
      </p:sp>
      <p:sp>
        <p:nvSpPr>
          <p:cNvPr id="376846" name="Text Box 14"/>
          <p:cNvSpPr txBox="1">
            <a:spLocks noChangeArrowheads="1"/>
          </p:cNvSpPr>
          <p:nvPr/>
        </p:nvSpPr>
        <p:spPr bwMode="auto">
          <a:xfrm>
            <a:off x="457200" y="4354513"/>
            <a:ext cx="4038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376847" name="Object 15"/>
          <p:cNvGraphicFramePr>
            <a:graphicFrameLocks noChangeAspect="1"/>
          </p:cNvGraphicFramePr>
          <p:nvPr/>
        </p:nvGraphicFramePr>
        <p:xfrm>
          <a:off x="4572000" y="4256088"/>
          <a:ext cx="430213" cy="544512"/>
        </p:xfrm>
        <a:graphic>
          <a:graphicData uri="http://schemas.openxmlformats.org/presentationml/2006/ole">
            <p:oleObj spid="_x0000_s564228" name="Equation" r:id="rId6" imgW="164880" imgH="215640" progId="Equation.3">
              <p:embed/>
            </p:oleObj>
          </a:graphicData>
        </a:graphic>
      </p:graphicFrame>
      <p:sp>
        <p:nvSpPr>
          <p:cNvPr id="376848" name="Text Box 16"/>
          <p:cNvSpPr txBox="1">
            <a:spLocks noChangeArrowheads="1"/>
          </p:cNvSpPr>
          <p:nvPr/>
        </p:nvSpPr>
        <p:spPr bwMode="auto">
          <a:xfrm>
            <a:off x="304800" y="4948238"/>
            <a:ext cx="1447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376849" name="Text Box 17"/>
          <p:cNvSpPr txBox="1">
            <a:spLocks noChangeArrowheads="1"/>
          </p:cNvSpPr>
          <p:nvPr/>
        </p:nvSpPr>
        <p:spPr bwMode="auto">
          <a:xfrm>
            <a:off x="1676400" y="4948238"/>
            <a:ext cx="7086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father away the particle is from the rotation axis, the more radial acceleration it receives.  In other words, it receives more centripetal force.</a:t>
            </a:r>
          </a:p>
        </p:txBody>
      </p:sp>
      <p:graphicFrame>
        <p:nvGraphicFramePr>
          <p:cNvPr id="376850" name="Object 18"/>
          <p:cNvGraphicFramePr>
            <a:graphicFrameLocks noChangeAspect="1"/>
          </p:cNvGraphicFramePr>
          <p:nvPr/>
        </p:nvGraphicFramePr>
        <p:xfrm>
          <a:off x="3048000" y="5838825"/>
          <a:ext cx="312738" cy="331788"/>
        </p:xfrm>
        <a:graphic>
          <a:graphicData uri="http://schemas.openxmlformats.org/presentationml/2006/ole">
            <p:oleObj spid="_x0000_s564229" name="Equation" r:id="rId7" imgW="126720" imgH="139680" progId="Equation.3">
              <p:embed/>
            </p:oleObj>
          </a:graphicData>
        </a:graphic>
      </p:graphicFrame>
      <p:graphicFrame>
        <p:nvGraphicFramePr>
          <p:cNvPr id="376851" name="Object 19"/>
          <p:cNvGraphicFramePr>
            <a:graphicFrameLocks noChangeAspect="1"/>
          </p:cNvGraphicFramePr>
          <p:nvPr/>
        </p:nvGraphicFramePr>
        <p:xfrm>
          <a:off x="5873750" y="2590800"/>
          <a:ext cx="498475" cy="552450"/>
        </p:xfrm>
        <a:graphic>
          <a:graphicData uri="http://schemas.openxmlformats.org/presentationml/2006/ole">
            <p:oleObj spid="_x0000_s564230" name="Equation" r:id="rId8" imgW="342720" imgH="393480" progId="Equation.DSMT4">
              <p:embed/>
            </p:oleObj>
          </a:graphicData>
        </a:graphic>
      </p:graphicFrame>
      <p:graphicFrame>
        <p:nvGraphicFramePr>
          <p:cNvPr id="376852" name="Object 20"/>
          <p:cNvGraphicFramePr>
            <a:graphicFrameLocks noChangeAspect="1"/>
          </p:cNvGraphicFramePr>
          <p:nvPr/>
        </p:nvGraphicFramePr>
        <p:xfrm>
          <a:off x="6392863" y="2590800"/>
          <a:ext cx="906462" cy="552450"/>
        </p:xfrm>
        <a:graphic>
          <a:graphicData uri="http://schemas.openxmlformats.org/presentationml/2006/ole">
            <p:oleObj spid="_x0000_s564231" name="Equation" r:id="rId9" imgW="622080" imgH="393480" progId="Equation.DSMT4">
              <p:embed/>
            </p:oleObj>
          </a:graphicData>
        </a:graphic>
      </p:graphicFrame>
      <p:graphicFrame>
        <p:nvGraphicFramePr>
          <p:cNvPr id="376853" name="Object 21"/>
          <p:cNvGraphicFramePr>
            <a:graphicFrameLocks noChangeAspect="1"/>
          </p:cNvGraphicFramePr>
          <p:nvPr/>
        </p:nvGraphicFramePr>
        <p:xfrm>
          <a:off x="7316788" y="2590800"/>
          <a:ext cx="684212" cy="552450"/>
        </p:xfrm>
        <a:graphic>
          <a:graphicData uri="http://schemas.openxmlformats.org/presentationml/2006/ole">
            <p:oleObj spid="_x0000_s564232" name="Equation" r:id="rId10" imgW="469800" imgH="393480" progId="Equation.DSMT4">
              <p:embed/>
            </p:oleObj>
          </a:graphicData>
        </a:graphic>
      </p:graphicFrame>
      <p:graphicFrame>
        <p:nvGraphicFramePr>
          <p:cNvPr id="376854" name="Object 22"/>
          <p:cNvGraphicFramePr>
            <a:graphicFrameLocks noChangeAspect="1"/>
          </p:cNvGraphicFramePr>
          <p:nvPr/>
        </p:nvGraphicFramePr>
        <p:xfrm>
          <a:off x="8034338" y="2730500"/>
          <a:ext cx="500062" cy="273050"/>
        </p:xfrm>
        <a:graphic>
          <a:graphicData uri="http://schemas.openxmlformats.org/presentationml/2006/ole">
            <p:oleObj spid="_x0000_s564233" name="Equation" r:id="rId11" imgW="342720" imgH="139680" progId="Equation.3">
              <p:embed/>
            </p:oleObj>
          </a:graphicData>
        </a:graphic>
      </p:graphicFrame>
      <p:graphicFrame>
        <p:nvGraphicFramePr>
          <p:cNvPr id="376855" name="Object 23"/>
          <p:cNvGraphicFramePr>
            <a:graphicFrameLocks noChangeAspect="1"/>
          </p:cNvGraphicFramePr>
          <p:nvPr/>
        </p:nvGraphicFramePr>
        <p:xfrm>
          <a:off x="4953000" y="4114800"/>
          <a:ext cx="687388" cy="838200"/>
        </p:xfrm>
        <a:graphic>
          <a:graphicData uri="http://schemas.openxmlformats.org/presentationml/2006/ole">
            <p:oleObj spid="_x0000_s564234" name="Equation" r:id="rId12" imgW="330200" imgH="419100" progId="Equation.DSMT4">
              <p:embed/>
            </p:oleObj>
          </a:graphicData>
        </a:graphic>
      </p:graphicFrame>
      <p:graphicFrame>
        <p:nvGraphicFramePr>
          <p:cNvPr id="376856" name="Object 24"/>
          <p:cNvGraphicFramePr>
            <a:graphicFrameLocks noChangeAspect="1"/>
          </p:cNvGraphicFramePr>
          <p:nvPr/>
        </p:nvGraphicFramePr>
        <p:xfrm>
          <a:off x="5686425" y="4157663"/>
          <a:ext cx="1031875" cy="808037"/>
        </p:xfrm>
        <a:graphic>
          <a:graphicData uri="http://schemas.openxmlformats.org/presentationml/2006/ole">
            <p:oleObj spid="_x0000_s564235" name="Equation" r:id="rId13" imgW="546100" imgH="444500" progId="Equation.DSMT4">
              <p:embed/>
            </p:oleObj>
          </a:graphicData>
        </a:graphic>
      </p:graphicFrame>
      <p:graphicFrame>
        <p:nvGraphicFramePr>
          <p:cNvPr id="376857" name="Object 25"/>
          <p:cNvGraphicFramePr>
            <a:graphicFrameLocks noChangeAspect="1"/>
          </p:cNvGraphicFramePr>
          <p:nvPr/>
        </p:nvGraphicFramePr>
        <p:xfrm>
          <a:off x="6664325" y="4230688"/>
          <a:ext cx="803275" cy="531812"/>
        </p:xfrm>
        <a:graphic>
          <a:graphicData uri="http://schemas.openxmlformats.org/presentationml/2006/ole">
            <p:oleObj spid="_x0000_s564236" name="Equation" r:id="rId14" imgW="393700" imgH="203200" progId="Equation.DSMT4">
              <p:embed/>
            </p:oleObj>
          </a:graphicData>
        </a:graphic>
      </p:graphicFrame>
      <p:graphicFrame>
        <p:nvGraphicFramePr>
          <p:cNvPr id="376858" name="Object 26"/>
          <p:cNvGraphicFramePr>
            <a:graphicFrameLocks noChangeAspect="1"/>
          </p:cNvGraphicFramePr>
          <p:nvPr/>
        </p:nvGraphicFramePr>
        <p:xfrm>
          <a:off x="3343275" y="5691188"/>
          <a:ext cx="1239838" cy="544512"/>
        </p:xfrm>
        <a:graphic>
          <a:graphicData uri="http://schemas.openxmlformats.org/presentationml/2006/ole">
            <p:oleObj spid="_x0000_s564237" name="Equation" r:id="rId15" imgW="723900" imgH="279400" progId="Equation.DSMT4">
              <p:embed/>
            </p:oleObj>
          </a:graphicData>
        </a:graphic>
      </p:graphicFrame>
      <p:graphicFrame>
        <p:nvGraphicFramePr>
          <p:cNvPr id="376859" name="Object 27"/>
          <p:cNvGraphicFramePr>
            <a:graphicFrameLocks noChangeAspect="1"/>
          </p:cNvGraphicFramePr>
          <p:nvPr/>
        </p:nvGraphicFramePr>
        <p:xfrm>
          <a:off x="4540250" y="5630863"/>
          <a:ext cx="1960563" cy="654050"/>
        </p:xfrm>
        <a:graphic>
          <a:graphicData uri="http://schemas.openxmlformats.org/presentationml/2006/ole">
            <p:oleObj spid="_x0000_s564238" name="Equation" r:id="rId16" imgW="1181100" imgH="342900" progId="Equation.DSMT4">
              <p:embed/>
            </p:oleObj>
          </a:graphicData>
        </a:graphic>
      </p:graphicFrame>
      <p:graphicFrame>
        <p:nvGraphicFramePr>
          <p:cNvPr id="376860" name="Object 28"/>
          <p:cNvGraphicFramePr>
            <a:graphicFrameLocks noChangeAspect="1"/>
          </p:cNvGraphicFramePr>
          <p:nvPr/>
        </p:nvGraphicFramePr>
        <p:xfrm>
          <a:off x="6469063" y="5715000"/>
          <a:ext cx="1555750" cy="509588"/>
        </p:xfrm>
        <a:graphic>
          <a:graphicData uri="http://schemas.openxmlformats.org/presentationml/2006/ole">
            <p:oleObj spid="_x0000_s564239" name="Equation" r:id="rId17" imgW="850900" imgH="254000" progId="Equation.DSMT4">
              <p:embed/>
            </p:oleObj>
          </a:graphicData>
        </a:graphic>
      </p:graphicFrame>
      <p:graphicFrame>
        <p:nvGraphicFramePr>
          <p:cNvPr id="376861" name="Object 29"/>
          <p:cNvGraphicFramePr>
            <a:graphicFrameLocks noChangeAspect="1"/>
          </p:cNvGraphicFramePr>
          <p:nvPr/>
        </p:nvGraphicFramePr>
        <p:xfrm>
          <a:off x="6477000" y="2209800"/>
          <a:ext cx="481013" cy="300038"/>
        </p:xfrm>
        <a:graphic>
          <a:graphicData uri="http://schemas.openxmlformats.org/presentationml/2006/ole">
            <p:oleObj spid="_x0000_s564240" name="Equation" r:id="rId18" imgW="215640" imgH="1396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376834"/>
                                        </p:tgtEl>
                                        <p:attrNameLst>
                                          <p:attrName>style.visibility</p:attrName>
                                        </p:attrNameLst>
                                      </p:cBhvr>
                                      <p:to>
                                        <p:strVal val="visible"/>
                                      </p:to>
                                    </p:set>
                                    <p:anim calcmode="lin" valueType="num">
                                      <p:cBhvr>
                                        <p:cTn id="7" dur="500" fill="hold"/>
                                        <p:tgtEl>
                                          <p:spTgt spid="376834"/>
                                        </p:tgtEl>
                                        <p:attrNameLst>
                                          <p:attrName>ppt_w</p:attrName>
                                        </p:attrNameLst>
                                      </p:cBhvr>
                                      <p:tavLst>
                                        <p:tav tm="0">
                                          <p:val>
                                            <p:fltVal val="0"/>
                                          </p:val>
                                        </p:tav>
                                        <p:tav tm="100000">
                                          <p:val>
                                            <p:strVal val="#ppt_w"/>
                                          </p:val>
                                        </p:tav>
                                      </p:tavLst>
                                    </p:anim>
                                    <p:anim calcmode="lin" valueType="num">
                                      <p:cBhvr>
                                        <p:cTn id="8" dur="500" fill="hold"/>
                                        <p:tgtEl>
                                          <p:spTgt spid="376834"/>
                                        </p:tgtEl>
                                        <p:attrNameLst>
                                          <p:attrName>ppt_h</p:attrName>
                                        </p:attrNameLst>
                                      </p:cBhvr>
                                      <p:tavLst>
                                        <p:tav tm="0">
                                          <p:val>
                                            <p:fltVal val="0"/>
                                          </p:val>
                                        </p:tav>
                                        <p:tav tm="100000">
                                          <p:val>
                                            <p:strVal val="#ppt_h"/>
                                          </p:val>
                                        </p:tav>
                                      </p:tavLst>
                                    </p:anim>
                                    <p:animEffect transition="in" filter="fade">
                                      <p:cBhvr>
                                        <p:cTn id="9" dur="500"/>
                                        <p:tgtEl>
                                          <p:spTgt spid="3768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376838">
                                            <p:txEl>
                                              <p:pRg st="0" end="0"/>
                                            </p:txEl>
                                          </p:spTgt>
                                        </p:tgtEl>
                                        <p:attrNameLst>
                                          <p:attrName>style.visibility</p:attrName>
                                        </p:attrNameLst>
                                      </p:cBhvr>
                                      <p:to>
                                        <p:strVal val="visible"/>
                                      </p:to>
                                    </p:set>
                                    <p:animEffect transition="in" filter="wipe(left)">
                                      <p:cBhvr>
                                        <p:cTn id="14" dur="500"/>
                                        <p:tgtEl>
                                          <p:spTgt spid="37683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76837"/>
                                        </p:tgtEl>
                                        <p:attrNameLst>
                                          <p:attrName>style.visibility</p:attrName>
                                        </p:attrNameLst>
                                      </p:cBhvr>
                                      <p:to>
                                        <p:strVal val="visible"/>
                                      </p:to>
                                    </p:set>
                                    <p:animEffect transition="in" filter="wipe(left)">
                                      <p:cBhvr>
                                        <p:cTn id="19" dur="500"/>
                                        <p:tgtEl>
                                          <p:spTgt spid="3768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6843"/>
                                        </p:tgtEl>
                                        <p:attrNameLst>
                                          <p:attrName>style.visibility</p:attrName>
                                        </p:attrNameLst>
                                      </p:cBhvr>
                                      <p:to>
                                        <p:strVal val="visible"/>
                                      </p:to>
                                    </p:set>
                                    <p:animEffect transition="in" filter="wipe(left)">
                                      <p:cBhvr>
                                        <p:cTn id="24" dur="500"/>
                                        <p:tgtEl>
                                          <p:spTgt spid="376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6840">
                                            <p:txEl>
                                              <p:pRg st="0" end="0"/>
                                            </p:txEl>
                                          </p:spTgt>
                                        </p:tgtEl>
                                        <p:attrNameLst>
                                          <p:attrName>style.visibility</p:attrName>
                                        </p:attrNameLst>
                                      </p:cBhvr>
                                      <p:to>
                                        <p:strVal val="visible"/>
                                      </p:to>
                                    </p:set>
                                    <p:animEffect transition="in" filter="wipe(left)">
                                      <p:cBhvr>
                                        <p:cTn id="29" dur="500"/>
                                        <p:tgtEl>
                                          <p:spTgt spid="37684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376836"/>
                                        </p:tgtEl>
                                        <p:attrNameLst>
                                          <p:attrName>style.visibility</p:attrName>
                                        </p:attrNameLst>
                                      </p:cBhvr>
                                      <p:to>
                                        <p:strVal val="visible"/>
                                      </p:to>
                                    </p:set>
                                    <p:animEffect transition="in" filter="wipe(left)">
                                      <p:cBhvr>
                                        <p:cTn id="34" dur="500"/>
                                        <p:tgtEl>
                                          <p:spTgt spid="3768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76861"/>
                                        </p:tgtEl>
                                        <p:attrNameLst>
                                          <p:attrName>style.visibility</p:attrName>
                                        </p:attrNameLst>
                                      </p:cBhvr>
                                      <p:to>
                                        <p:strVal val="visible"/>
                                      </p:to>
                                    </p:set>
                                    <p:animEffect transition="in" filter="wipe(left)">
                                      <p:cBhvr>
                                        <p:cTn id="39" dur="500"/>
                                        <p:tgtEl>
                                          <p:spTgt spid="37686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6845">
                                            <p:txEl>
                                              <p:pRg st="0" end="0"/>
                                            </p:txEl>
                                          </p:spTgt>
                                        </p:tgtEl>
                                        <p:attrNameLst>
                                          <p:attrName>style.visibility</p:attrName>
                                        </p:attrNameLst>
                                      </p:cBhvr>
                                      <p:to>
                                        <p:strVal val="visible"/>
                                      </p:to>
                                    </p:set>
                                    <p:animEffect transition="in" filter="wipe(left)">
                                      <p:cBhvr>
                                        <p:cTn id="44" dur="500"/>
                                        <p:tgtEl>
                                          <p:spTgt spid="37684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76844"/>
                                        </p:tgtEl>
                                        <p:attrNameLst>
                                          <p:attrName>style.visibility</p:attrName>
                                        </p:attrNameLst>
                                      </p:cBhvr>
                                      <p:to>
                                        <p:strVal val="visible"/>
                                      </p:to>
                                    </p:set>
                                    <p:animEffect transition="in" filter="wipe(left)">
                                      <p:cBhvr>
                                        <p:cTn id="49" dur="500"/>
                                        <p:tgtEl>
                                          <p:spTgt spid="3768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76851"/>
                                        </p:tgtEl>
                                        <p:attrNameLst>
                                          <p:attrName>style.visibility</p:attrName>
                                        </p:attrNameLst>
                                      </p:cBhvr>
                                      <p:to>
                                        <p:strVal val="visible"/>
                                      </p:to>
                                    </p:set>
                                    <p:animEffect transition="in" filter="wipe(left)">
                                      <p:cBhvr>
                                        <p:cTn id="54" dur="500"/>
                                        <p:tgtEl>
                                          <p:spTgt spid="37685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76852"/>
                                        </p:tgtEl>
                                        <p:attrNameLst>
                                          <p:attrName>style.visibility</p:attrName>
                                        </p:attrNameLst>
                                      </p:cBhvr>
                                      <p:to>
                                        <p:strVal val="visible"/>
                                      </p:to>
                                    </p:set>
                                    <p:animEffect transition="in" filter="wipe(left)">
                                      <p:cBhvr>
                                        <p:cTn id="59" dur="500"/>
                                        <p:tgtEl>
                                          <p:spTgt spid="3768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76853"/>
                                        </p:tgtEl>
                                        <p:attrNameLst>
                                          <p:attrName>style.visibility</p:attrName>
                                        </p:attrNameLst>
                                      </p:cBhvr>
                                      <p:to>
                                        <p:strVal val="visible"/>
                                      </p:to>
                                    </p:set>
                                    <p:animEffect transition="in" filter="wipe(left)">
                                      <p:cBhvr>
                                        <p:cTn id="64" dur="500"/>
                                        <p:tgtEl>
                                          <p:spTgt spid="3768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76854"/>
                                        </p:tgtEl>
                                        <p:attrNameLst>
                                          <p:attrName>style.visibility</p:attrName>
                                        </p:attrNameLst>
                                      </p:cBhvr>
                                      <p:to>
                                        <p:strVal val="visible"/>
                                      </p:to>
                                    </p:set>
                                    <p:animEffect transition="in" filter="wipe(left)">
                                      <p:cBhvr>
                                        <p:cTn id="69" dur="500"/>
                                        <p:tgtEl>
                                          <p:spTgt spid="3768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76841">
                                            <p:txEl>
                                              <p:pRg st="0" end="0"/>
                                            </p:txEl>
                                          </p:spTgt>
                                        </p:tgtEl>
                                        <p:attrNameLst>
                                          <p:attrName>style.visibility</p:attrName>
                                        </p:attrNameLst>
                                      </p:cBhvr>
                                      <p:to>
                                        <p:strVal val="visible"/>
                                      </p:to>
                                    </p:set>
                                    <p:animEffect transition="in" filter="wipe(left)">
                                      <p:cBhvr>
                                        <p:cTn id="74" dur="500"/>
                                        <p:tgtEl>
                                          <p:spTgt spid="37684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76842"/>
                                        </p:tgtEl>
                                        <p:attrNameLst>
                                          <p:attrName>style.visibility</p:attrName>
                                        </p:attrNameLst>
                                      </p:cBhvr>
                                      <p:to>
                                        <p:strVal val="visible"/>
                                      </p:to>
                                    </p:set>
                                    <p:animEffect transition="in" filter="wipe(left)">
                                      <p:cBhvr>
                                        <p:cTn id="79" dur="300"/>
                                        <p:tgtEl>
                                          <p:spTgt spid="3768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76846">
                                            <p:txEl>
                                              <p:pRg st="0" end="0"/>
                                            </p:txEl>
                                          </p:spTgt>
                                        </p:tgtEl>
                                        <p:attrNameLst>
                                          <p:attrName>style.visibility</p:attrName>
                                        </p:attrNameLst>
                                      </p:cBhvr>
                                      <p:to>
                                        <p:strVal val="visible"/>
                                      </p:to>
                                    </p:set>
                                    <p:animEffect transition="in" filter="wipe(left)">
                                      <p:cBhvr>
                                        <p:cTn id="84" dur="500"/>
                                        <p:tgtEl>
                                          <p:spTgt spid="37684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76847"/>
                                        </p:tgtEl>
                                        <p:attrNameLst>
                                          <p:attrName>style.visibility</p:attrName>
                                        </p:attrNameLst>
                                      </p:cBhvr>
                                      <p:to>
                                        <p:strVal val="visible"/>
                                      </p:to>
                                    </p:set>
                                    <p:animEffect transition="in" filter="wipe(left)">
                                      <p:cBhvr>
                                        <p:cTn id="89" dur="500"/>
                                        <p:tgtEl>
                                          <p:spTgt spid="37684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376855"/>
                                        </p:tgtEl>
                                        <p:attrNameLst>
                                          <p:attrName>style.visibility</p:attrName>
                                        </p:attrNameLst>
                                      </p:cBhvr>
                                      <p:to>
                                        <p:strVal val="visible"/>
                                      </p:to>
                                    </p:set>
                                    <p:animEffect transition="in" filter="wipe(left)">
                                      <p:cBhvr>
                                        <p:cTn id="94" dur="500"/>
                                        <p:tgtEl>
                                          <p:spTgt spid="37685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376856"/>
                                        </p:tgtEl>
                                        <p:attrNameLst>
                                          <p:attrName>style.visibility</p:attrName>
                                        </p:attrNameLst>
                                      </p:cBhvr>
                                      <p:to>
                                        <p:strVal val="visible"/>
                                      </p:to>
                                    </p:set>
                                    <p:animEffect transition="in" filter="wipe(left)">
                                      <p:cBhvr>
                                        <p:cTn id="99" dur="500"/>
                                        <p:tgtEl>
                                          <p:spTgt spid="3768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76857"/>
                                        </p:tgtEl>
                                        <p:attrNameLst>
                                          <p:attrName>style.visibility</p:attrName>
                                        </p:attrNameLst>
                                      </p:cBhvr>
                                      <p:to>
                                        <p:strVal val="visible"/>
                                      </p:to>
                                    </p:set>
                                    <p:animEffect transition="in" filter="wipe(left)">
                                      <p:cBhvr>
                                        <p:cTn id="104" dur="500"/>
                                        <p:tgtEl>
                                          <p:spTgt spid="37685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76848">
                                            <p:txEl>
                                              <p:pRg st="0" end="0"/>
                                            </p:txEl>
                                          </p:spTgt>
                                        </p:tgtEl>
                                        <p:attrNameLst>
                                          <p:attrName>style.visibility</p:attrName>
                                        </p:attrNameLst>
                                      </p:cBhvr>
                                      <p:to>
                                        <p:strVal val="visible"/>
                                      </p:to>
                                    </p:set>
                                    <p:animEffect transition="in" filter="wipe(left)">
                                      <p:cBhvr>
                                        <p:cTn id="109" dur="500"/>
                                        <p:tgtEl>
                                          <p:spTgt spid="37684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76849"/>
                                        </p:tgtEl>
                                        <p:attrNameLst>
                                          <p:attrName>style.visibility</p:attrName>
                                        </p:attrNameLst>
                                      </p:cBhvr>
                                      <p:to>
                                        <p:strVal val="visible"/>
                                      </p:to>
                                    </p:set>
                                    <p:animEffect transition="in" filter="wipe(left)">
                                      <p:cBhvr>
                                        <p:cTn id="114" dur="300"/>
                                        <p:tgtEl>
                                          <p:spTgt spid="37684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76839">
                                            <p:txEl>
                                              <p:pRg st="0" end="0"/>
                                            </p:txEl>
                                          </p:spTgt>
                                        </p:tgtEl>
                                        <p:attrNameLst>
                                          <p:attrName>style.visibility</p:attrName>
                                        </p:attrNameLst>
                                      </p:cBhvr>
                                      <p:to>
                                        <p:strVal val="visible"/>
                                      </p:to>
                                    </p:set>
                                    <p:animEffect transition="in" filter="wipe(left)">
                                      <p:cBhvr>
                                        <p:cTn id="119" dur="500"/>
                                        <p:tgtEl>
                                          <p:spTgt spid="37683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376850"/>
                                        </p:tgtEl>
                                        <p:attrNameLst>
                                          <p:attrName>style.visibility</p:attrName>
                                        </p:attrNameLst>
                                      </p:cBhvr>
                                      <p:to>
                                        <p:strVal val="visible"/>
                                      </p:to>
                                    </p:set>
                                    <p:animEffect transition="in" filter="wipe(left)">
                                      <p:cBhvr>
                                        <p:cTn id="124" dur="500"/>
                                        <p:tgtEl>
                                          <p:spTgt spid="376850"/>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376858"/>
                                        </p:tgtEl>
                                        <p:attrNameLst>
                                          <p:attrName>style.visibility</p:attrName>
                                        </p:attrNameLst>
                                      </p:cBhvr>
                                      <p:to>
                                        <p:strVal val="visible"/>
                                      </p:to>
                                    </p:set>
                                    <p:animEffect transition="in" filter="wipe(left)">
                                      <p:cBhvr>
                                        <p:cTn id="129" dur="500"/>
                                        <p:tgtEl>
                                          <p:spTgt spid="37685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376859"/>
                                        </p:tgtEl>
                                        <p:attrNameLst>
                                          <p:attrName>style.visibility</p:attrName>
                                        </p:attrNameLst>
                                      </p:cBhvr>
                                      <p:to>
                                        <p:strVal val="visible"/>
                                      </p:to>
                                    </p:set>
                                    <p:animEffect transition="in" filter="wipe(left)">
                                      <p:cBhvr>
                                        <p:cTn id="134" dur="500"/>
                                        <p:tgtEl>
                                          <p:spTgt spid="37685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376860"/>
                                        </p:tgtEl>
                                        <p:attrNameLst>
                                          <p:attrName>style.visibility</p:attrName>
                                        </p:attrNameLst>
                                      </p:cBhvr>
                                      <p:to>
                                        <p:strVal val="visible"/>
                                      </p:to>
                                    </p:set>
                                    <p:animEffect transition="in" filter="wipe(left)">
                                      <p:cBhvr>
                                        <p:cTn id="139" dur="500"/>
                                        <p:tgtEl>
                                          <p:spTgt spid="376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7" grpId="0" animBg="1" autoUpdateAnimBg="0"/>
      <p:bldP spid="376838" grpId="0" build="p" autoUpdateAnimBg="0"/>
      <p:bldP spid="376839" grpId="0" build="p" autoUpdateAnimBg="0"/>
      <p:bldP spid="376840" grpId="0" build="p" autoUpdateAnimBg="0"/>
      <p:bldP spid="376841" grpId="0" build="p" autoUpdateAnimBg="0"/>
      <p:bldP spid="376842" grpId="0" animBg="1" autoUpdateAnimBg="0"/>
      <p:bldP spid="376843" grpId="0" animBg="1" autoUpdateAnimBg="0"/>
      <p:bldP spid="376845" grpId="0" build="p" autoUpdateAnimBg="0"/>
      <p:bldP spid="376846" grpId="0" build="p" autoUpdateAnimBg="0"/>
      <p:bldP spid="376848" grpId="0" build="p" autoUpdateAnimBg="0"/>
      <p:bldP spid="376849"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25634</TotalTime>
  <Words>3022</Words>
  <Application>Microsoft Macintosh PowerPoint</Application>
  <PresentationFormat>On-screen Show (4:3)</PresentationFormat>
  <Paragraphs>311</Paragraphs>
  <Slides>24</Slides>
  <Notes>1</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phys1443-spring02</vt:lpstr>
      <vt:lpstr>Equation</vt:lpstr>
      <vt:lpstr>MathType 6.0 Equation</vt:lpstr>
      <vt:lpstr>PHYS 1443 – Section 001 Lecture #15</vt:lpstr>
      <vt:lpstr>Reminder: Extra-Credit Special Project</vt:lpstr>
      <vt:lpstr>Extra Credit: 2-D Collisions</vt:lpstr>
      <vt:lpstr>Rotational Kinematics</vt:lpstr>
      <vt:lpstr>Ex. 10 – 4: Rotational Kinematics</vt:lpstr>
      <vt:lpstr>Example for Rotational Kinematics cnt’d</vt:lpstr>
      <vt:lpstr>Relationship Between Angular and Linear Quantities</vt:lpstr>
      <vt:lpstr>Is the lion faster than the horse?</vt:lpstr>
      <vt:lpstr>How about the acceleration?</vt:lpstr>
      <vt:lpstr>Example</vt:lpstr>
      <vt:lpstr>Example for Rotational Motion</vt:lpstr>
      <vt:lpstr>Slide 12</vt:lpstr>
      <vt:lpstr>Torque</vt:lpstr>
      <vt:lpstr>Ex. 10 – 7: Torque</vt:lpstr>
      <vt:lpstr>Torque and Vector Product</vt:lpstr>
      <vt:lpstr>Properties of Vector Product</vt:lpstr>
      <vt:lpstr>More Properties of Vector Product</vt:lpstr>
      <vt:lpstr>Moment of Inertia </vt:lpstr>
      <vt:lpstr>Example for Moment of Inertia</vt:lpstr>
      <vt:lpstr>Calculation of Moments of Inertia</vt:lpstr>
      <vt:lpstr>Ex.10 – 11 Rigid Body Moment of Inertia</vt:lpstr>
      <vt:lpstr>Parallel Axis Theorem</vt:lpstr>
      <vt:lpstr>Example for Parallel Axis Theorem</vt:lpstr>
      <vt:lpstr>Check out Figure 10 – 20  for moment of inertia for various shaped objects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405</cp:revision>
  <dcterms:created xsi:type="dcterms:W3CDTF">2011-06-29T11:53:58Z</dcterms:created>
  <dcterms:modified xsi:type="dcterms:W3CDTF">2011-06-30T12:37:35Z</dcterms:modified>
</cp:coreProperties>
</file>