
<file path=[Content_Types].xml><?xml version="1.0" encoding="utf-8"?>
<Types xmlns="http://schemas.openxmlformats.org/package/2006/content-types">
  <Override PartName="/ppt/embeddings/oleObject70.bin" ContentType="application/vnd.openxmlformats-officedocument.oleObject"/>
  <Override PartName="/ppt/embeddings/oleObject47.bin" ContentType="application/vnd.openxmlformats-officedocument.oleObject"/>
  <Override PartName="/ppt/slides/slide18.xml" ContentType="application/vnd.openxmlformats-officedocument.presentationml.slide+xml"/>
  <Override PartName="/ppt/embeddings/Microsoft_Equation59.bin" ContentType="application/vnd.openxmlformats-officedocument.oleObject"/>
  <Override PartName="/ppt/embeddings/Microsoft_Equation3.bin" ContentType="application/vnd.openxmlformats-officedocument.oleObject"/>
  <Override PartName="/ppt/embeddings/oleObject57.bin" ContentType="application/vnd.openxmlformats-officedocument.oleObject"/>
  <Override PartName="/ppt/embeddings/Microsoft_Equation69.bin" ContentType="application/vnd.openxmlformats-officedocument.oleObject"/>
  <Override PartName="/ppt/embeddings/oleObject66.bin" ContentType="application/vnd.openxmlformats-officedocument.oleObject"/>
  <Override PartName="/ppt/slides/slide9.xml" ContentType="application/vnd.openxmlformats-officedocument.presentationml.slide+xml"/>
  <Override PartName="/ppt/embeddings/Microsoft_Equation10.bin" ContentType="application/vnd.openxmlformats-officedocument.oleObject"/>
  <Override PartName="/ppt/embeddings/oleObject76.bin" ContentType="application/vnd.openxmlformats-officedocument.oleObject"/>
  <Override PartName="/ppt/embeddings/Microsoft_Equation20.bin" ContentType="application/vnd.openxmlformats-officedocument.oleObject"/>
  <Override PartName="/ppt/embeddings/oleObject85.bin" ContentType="application/vnd.openxmlformats-officedocument.oleObject"/>
  <Override PartName="/ppt/notesMasters/notesMaster1.xml" ContentType="application/vnd.openxmlformats-officedocument.presentationml.notesMaster+xml"/>
  <Default Extension="vml" ContentType="application/vnd.openxmlformats-officedocument.vmlDrawing"/>
  <Override PartName="/ppt/embeddings/Microsoft_Equation9.bin" ContentType="application/vnd.openxmlformats-officedocument.oleObject"/>
  <Override PartName="/ppt/slideLayouts/slideLayout15.xml" ContentType="application/vnd.openxmlformats-officedocument.presentationml.slideLayout+xml"/>
  <Override PartName="/ppt/theme/theme1.xml" ContentType="application/vnd.openxmlformats-officedocument.theme+xml"/>
  <Override PartName="/ppt/embeddings/oleObject95.bin" ContentType="application/vnd.openxmlformats-officedocument.oleObject"/>
  <Override PartName="/ppt/notesSlides/notesSlide2.xml" ContentType="application/vnd.openxmlformats-officedocument.presentationml.notesSlide+xml"/>
  <Override PartName="/ppt/embeddings/Microsoft_Equation16.bin" ContentType="application/vnd.openxmlformats-officedocument.oleObject"/>
  <Override PartName="/ppt/embeddings/oleObject1.bin" ContentType="application/vnd.openxmlformats-officedocument.oleObject"/>
  <Override PartName="/ppt/embeddings/oleObject13.bin" ContentType="application/vnd.openxmlformats-officedocument.oleObject"/>
  <Override PartName="/ppt/embeddings/oleObject23.bin" ContentType="application/vnd.openxmlformats-officedocument.oleObject"/>
  <Override PartName="/ppt/embeddings/Microsoft_Equation35.bin" ContentType="application/vnd.openxmlformats-officedocument.oleObject"/>
  <Override PartName="/ppt/embeddings/oleObject33.bin" ContentType="application/vnd.openxmlformats-officedocument.oleObject"/>
  <Default Extension="jpeg" ContentType="image/jpeg"/>
  <Override PartName="/ppt/embeddings/Microsoft_Equation45.bin" ContentType="application/vnd.openxmlformats-officedocument.oleObject"/>
  <Override PartName="/ppt/embeddings/oleObject42.bin" ContentType="application/vnd.openxmlformats-officedocument.oleObject"/>
  <Override PartName="/ppt/slides/slide13.xml" ContentType="application/vnd.openxmlformats-officedocument.presentationml.slide+xml"/>
  <Override PartName="/ppt/embeddings/Microsoft_Equation54.bin" ContentType="application/vnd.openxmlformats-officedocument.oleObject"/>
  <Override PartName="/ppt/embeddings/oleObject7.bin" ContentType="application/vnd.openxmlformats-officedocument.oleObject"/>
  <Override PartName="/ppt/embeddings/oleObject52.bin" ContentType="application/vnd.openxmlformats-officedocument.oleObject"/>
  <Override PartName="/ppt/slides/slide23.xml" ContentType="application/vnd.openxmlformats-officedocument.presentationml.slide+xml"/>
  <Override PartName="/ppt/embeddings/oleObject19.bin" ContentType="application/vnd.openxmlformats-officedocument.oleObject"/>
  <Override PartName="/ppt/embeddings/Microsoft_Equation64.bin" ContentType="application/vnd.openxmlformats-officedocument.oleObject"/>
  <Override PartName="/ppt/embeddings/oleObject61.bin" ContentType="application/vnd.openxmlformats-officedocument.oleObject"/>
  <Override PartName="/ppt/embeddings/oleObject29.bin" ContentType="application/vnd.openxmlformats-officedocument.oleObject"/>
  <Override PartName="/ppt/slides/slide4.xml" ContentType="application/vnd.openxmlformats-officedocument.presentationml.slide+xml"/>
  <Override PartName="/ppt/slideLayouts/slideLayout5.xml" ContentType="application/vnd.openxmlformats-officedocument.presentationml.slideLayout+xml"/>
  <Override PartName="/ppt/embeddings/oleObject71.bin" ContentType="application/vnd.openxmlformats-officedocument.oleObject"/>
  <Override PartName="/ppt/embeddings/oleObject38.bin" ContentType="application/vnd.openxmlformats-officedocument.oleObject"/>
  <Override PartName="/ppt/embeddings/oleObject80.bin" ContentType="application/vnd.openxmlformats-officedocument.oleObject"/>
  <Override PartName="/ppt/embeddings/oleObject48.bin" ContentType="application/vnd.openxmlformats-officedocument.oleObject"/>
  <Override PartName="/ppt/slides/slide19.xml" ContentType="application/vnd.openxmlformats-officedocument.presentationml.slide+xml"/>
  <Override PartName="/ppt/slideLayouts/slideLayout10.xml" ContentType="application/vnd.openxmlformats-officedocument.presentationml.slideLayout+xml"/>
  <Override PartName="/ppt/embeddings/Microsoft_Equation4.bin" ContentType="application/vnd.openxmlformats-officedocument.oleObject"/>
  <Override PartName="/ppt/embeddings/oleObject58.bin" ContentType="application/vnd.openxmlformats-officedocument.oleObject"/>
  <Override PartName="/ppt/embeddings/oleObject90.bin" ContentType="application/vnd.openxmlformats-officedocument.oleObject"/>
  <Override PartName="/ppt/embeddings/oleObject67.bin" ContentType="application/vnd.openxmlformats-officedocument.oleObject"/>
  <Override PartName="/ppt/embeddings/Microsoft_Equation11.bin" ContentType="application/vnd.openxmlformats-officedocument.oleObject"/>
  <Override PartName="/ppt/embeddings/oleObject77.bin" ContentType="application/vnd.openxmlformats-officedocument.oleObject"/>
  <Override PartName="/ppt/embeddings/Microsoft_Equation21.bin" ContentType="application/vnd.openxmlformats-officedocument.oleObject"/>
  <Override PartName="/ppt/embeddings/oleObject86.bin" ContentType="application/vnd.openxmlformats-officedocument.oleObject"/>
  <Override PartName="/ppt/embeddings/Microsoft_Equation30.bin" ContentType="application/vnd.openxmlformats-officedocument.oleObject"/>
  <Override PartName="/ppt/embeddings/oleObject96.bin" ContentType="application/vnd.openxmlformats-officedocument.oleObject"/>
  <Override PartName="/ppt/theme/theme2.xml" ContentType="application/vnd.openxmlformats-officedocument.theme+xml"/>
  <Override PartName="/ppt/embeddings/Microsoft_Equation40.bin" ContentType="application/vnd.openxmlformats-officedocument.oleObject"/>
  <Override PartName="/ppt/embeddings/Microsoft_Equation17.bin" ContentType="application/vnd.openxmlformats-officedocument.oleObject"/>
  <Override PartName="/ppt/embeddings/oleObject2.bin" ContentType="application/vnd.openxmlformats-officedocument.oleObject"/>
  <Override PartName="/ppt/embeddings/oleObject14.bin" ContentType="application/vnd.openxmlformats-officedocument.oleObject"/>
  <Override PartName="/ppt/embeddings/Microsoft_Equation26.bin" ContentType="application/vnd.openxmlformats-officedocument.oleObject"/>
  <Override PartName="/ppt/embeddings/oleObject24.bin" ContentType="application/vnd.openxmlformats-officedocument.oleObject"/>
  <Override PartName="/ppt/embeddings/Microsoft_Equation36.bin" ContentType="application/vnd.openxmlformats-officedocument.oleObject"/>
  <Override PartName="/ppt/embeddings/oleObject34.bin" ContentType="application/vnd.openxmlformats-officedocument.oleObject"/>
  <Override PartName="/ppt/embeddings/Microsoft_Equation46.bin" ContentType="application/vnd.openxmlformats-officedocument.oleObject"/>
  <Override PartName="/ppt/slides/slide14.xml" ContentType="application/vnd.openxmlformats-officedocument.presentationml.slide+xml"/>
  <Override PartName="/ppt/embeddings/oleObject43.bin" ContentType="application/vnd.openxmlformats-officedocument.oleObject"/>
  <Override PartName="/ppt/embeddings/Microsoft_Equation55.bin" ContentType="application/vnd.openxmlformats-officedocument.oleObject"/>
  <Override PartName="/ppt/embeddings/oleObject8.bin" ContentType="application/vnd.openxmlformats-officedocument.oleObject"/>
  <Override PartName="/ppt/embeddings/oleObject53.bin" ContentType="application/vnd.openxmlformats-officedocument.oleObject"/>
  <Default Extension="bin" ContentType="application/vnd.openxmlformats-officedocument.presentationml.printerSettings"/>
  <Override PartName="/ppt/slides/slide24.xml" ContentType="application/vnd.openxmlformats-officedocument.presentationml.slide+xml"/>
  <Override PartName="/ppt/embeddings/Microsoft_Equation65.bin" ContentType="application/vnd.openxmlformats-officedocument.oleObject"/>
  <Default Extension="xml" ContentType="application/xml"/>
  <Override PartName="/ppt/slides/slide5.xml" ContentType="application/vnd.openxmlformats-officedocument.presentationml.slide+xml"/>
  <Override PartName="/ppt/embeddings/oleObject62.bin" ContentType="application/vnd.openxmlformats-officedocument.oleObject"/>
  <Override PartName="/ppt/slideLayouts/slideLayout6.xml" ContentType="application/vnd.openxmlformats-officedocument.presentationml.slideLayout+xml"/>
  <Override PartName="/ppt/tableStyles.xml" ContentType="application/vnd.openxmlformats-officedocument.presentationml.tableStyles+xml"/>
  <Override PartName="/ppt/embeddings/oleObject39.bin" ContentType="application/vnd.openxmlformats-officedocument.oleObject"/>
  <Override PartName="/ppt/embeddings/oleObject72.bin" ContentType="application/vnd.openxmlformats-officedocument.oleObject"/>
  <Override PartName="/ppt/embeddings/oleObject81.bin" ContentType="application/vnd.openxmlformats-officedocument.oleObject"/>
  <Override PartName="/ppt/embeddings/oleObject49.bin" ContentType="application/vnd.openxmlformats-officedocument.oleObject"/>
  <Override PartName="/ppt/embeddings/Microsoft_Equation5.bin" ContentType="application/vnd.openxmlformats-officedocument.oleObject"/>
  <Override PartName="/ppt/slideLayouts/slideLayout11.xml" ContentType="application/vnd.openxmlformats-officedocument.presentationml.slideLayout+xml"/>
  <Override PartName="/ppt/embeddings/oleObject59.bin" ContentType="application/vnd.openxmlformats-officedocument.oleObject"/>
  <Override PartName="/ppt/embeddings/oleObject91.bin" ContentType="application/vnd.openxmlformats-officedocument.oleObject"/>
  <Override PartName="/docProps/app.xml" ContentType="application/vnd.openxmlformats-officedocument.extended-properties+xml"/>
  <Override PartName="/ppt/embeddings/oleObject68.bin" ContentType="application/vnd.openxmlformats-officedocument.oleObject"/>
  <Override PartName="/ppt/embeddings/Microsoft_Equation12.bin" ContentType="application/vnd.openxmlformats-officedocument.oleObject"/>
  <Override PartName="/ppt/embeddings/oleObject78.bin" ContentType="application/vnd.openxmlformats-officedocument.oleObject"/>
  <Override PartName="/ppt/embeddings/oleObject10.bin" ContentType="application/vnd.openxmlformats-officedocument.oleObject"/>
  <Override PartName="/ppt/embeddings/Microsoft_Equation22.bin" ContentType="application/vnd.openxmlformats-officedocument.oleObject"/>
  <Override PartName="/ppt/embeddings/oleObject87.bin" ContentType="application/vnd.openxmlformats-officedocument.oleObject"/>
  <Override PartName="/docProps/core.xml" ContentType="application/vnd.openxmlformats-package.core-properties+xml"/>
  <Override PartName="/ppt/embeddings/Microsoft_Equation31.bin" ContentType="application/vnd.openxmlformats-officedocument.oleObject"/>
  <Override PartName="/ppt/embeddings/oleObject97.bin" ContentType="application/vnd.openxmlformats-officedocument.oleObject"/>
  <Override PartName="/ppt/theme/theme3.xml" ContentType="application/vnd.openxmlformats-officedocument.theme+xml"/>
  <Override PartName="/ppt/embeddings/Microsoft_Equation41.bin" ContentType="application/vnd.openxmlformats-officedocument.oleObject"/>
  <Override PartName="/ppt/embeddings/Microsoft_Equation50.bin" ContentType="application/vnd.openxmlformats-officedocument.oleObject"/>
  <Override PartName="/ppt/embeddings/Microsoft_Equation18.bin" ContentType="application/vnd.openxmlformats-officedocument.oleObject"/>
  <Override PartName="/ppt/embeddings/oleObject3.bin" ContentType="application/vnd.openxmlformats-officedocument.oleObject"/>
  <Override PartName="/ppt/embeddings/oleObject15.bin" ContentType="application/vnd.openxmlformats-officedocument.oleObject"/>
  <Override PartName="/ppt/embeddings/Microsoft_Equation27.bin" ContentType="application/vnd.openxmlformats-officedocument.oleObject"/>
  <Override PartName="/ppt/embeddings/Microsoft_Equation60.bin" ContentType="application/vnd.openxmlformats-officedocument.oleObject"/>
  <Override PartName="/ppt/embeddings/oleObject25.bin" ContentType="application/vnd.openxmlformats-officedocument.oleObject"/>
  <Override PartName="/ppt/embeddings/Microsoft_Equation37.bin" ContentType="application/vnd.openxmlformats-officedocument.oleObject"/>
  <Override PartName="/ppt/slideLayouts/slideLayout1.xml" ContentType="application/vnd.openxmlformats-officedocument.presentationml.slideLayout+xml"/>
  <Override PartName="/ppt/embeddings/oleObject35.bin" ContentType="application/vnd.openxmlformats-officedocument.oleObject"/>
  <Override PartName="/ppt/embeddings/Microsoft_Equation47.bin" ContentType="application/vnd.openxmlformats-officedocument.oleObject"/>
  <Override PartName="/ppt/embeddings/oleObject44.bin" ContentType="application/vnd.openxmlformats-officedocument.oleObject"/>
  <Override PartName="/ppt/slides/slide15.xml" ContentType="application/vnd.openxmlformats-officedocument.presentationml.slide+xml"/>
  <Override PartName="/ppt/embeddings/Microsoft_Equation56.bin" ContentType="application/vnd.openxmlformats-officedocument.oleObject"/>
  <Override PartName="/ppt/embeddings/oleObject9.bin" ContentType="application/vnd.openxmlformats-officedocument.oleObject"/>
  <Override PartName="/ppt/embeddings/oleObject54.bin" ContentType="application/vnd.openxmlformats-officedocument.oleObject"/>
  <Override PartName="/ppt/slides/slide25.xml" ContentType="application/vnd.openxmlformats-officedocument.presentationml.slide+xml"/>
  <Override PartName="/ppt/embeddings/Microsoft_Equation66.bin" ContentType="application/vnd.openxmlformats-officedocument.oleObject"/>
  <Override PartName="/ppt/embeddings/oleObject63.bin" ContentType="application/vnd.openxmlformats-officedocument.oleObject"/>
  <Override PartName="/ppt/slides/slide6.xml" ContentType="application/vnd.openxmlformats-officedocument.presentationml.slide+xml"/>
  <Default Extension="png" ContentType="image/png"/>
  <Override PartName="/ppt/slideLayouts/slideLayout7.xml" ContentType="application/vnd.openxmlformats-officedocument.presentationml.slideLayout+xml"/>
  <Override PartName="/ppt/embeddings/oleObject73.bin" ContentType="application/vnd.openxmlformats-officedocument.oleObject"/>
  <Override PartName="/ppt/embeddings/oleObject82.bin" ContentType="application/vnd.openxmlformats-officedocument.oleObject"/>
  <Override PartName="/ppt/embeddings/Microsoft_Equation6.bin" ContentType="application/vnd.openxmlformats-officedocument.oleObject"/>
  <Override PartName="/ppt/slideLayouts/slideLayout12.xml" ContentType="application/vnd.openxmlformats-officedocument.presentationml.slideLayout+xml"/>
  <Override PartName="/ppt/embeddings/oleObject92.bin" ContentType="application/vnd.openxmlformats-officedocument.oleObject"/>
  <Override PartName="/ppt/embeddings/oleObject69.bin" ContentType="application/vnd.openxmlformats-officedocument.oleObject"/>
  <Override PartName="/ppt/embeddings/Microsoft_Equation13.bin" ContentType="application/vnd.openxmlformats-officedocument.oleObject"/>
  <Override PartName="/ppt/embeddings/oleObject79.bin" ContentType="application/vnd.openxmlformats-officedocument.oleObject"/>
  <Override PartName="/ppt/embeddings/oleObject11.bin" ContentType="application/vnd.openxmlformats-officedocument.oleObject"/>
  <Override PartName="/ppt/embeddings/Microsoft_Equation23.bin" ContentType="application/vnd.openxmlformats-officedocument.oleObject"/>
  <Override PartName="/ppt/embeddings/oleObject88.bin" ContentType="application/vnd.openxmlformats-officedocument.oleObject"/>
  <Override PartName="/ppt/embeddings/oleObject20.bin" ContentType="application/vnd.openxmlformats-officedocument.oleObject"/>
  <Override PartName="/ppt/embeddings/Microsoft_Equation32.bin" ContentType="application/vnd.openxmlformats-officedocument.oleObject"/>
  <Override PartName="/ppt/embeddings/oleObject30.bin" ContentType="application/vnd.openxmlformats-officedocument.oleObject"/>
  <Override PartName="/ppt/embeddings/Microsoft_Equation42.bin" ContentType="application/vnd.openxmlformats-officedocument.oleObject"/>
  <Override PartName="/ppt/slides/slide10.xml" ContentType="application/vnd.openxmlformats-officedocument.presentationml.slide+xml"/>
  <Override PartName="/ppt/embeddings/Microsoft_Equation51.bin" ContentType="application/vnd.openxmlformats-officedocument.oleObject"/>
  <Override PartName="/ppt/embeddings/Microsoft_Equation19.bin" ContentType="application/vnd.openxmlformats-officedocument.oleObject"/>
  <Override PartName="/ppt/embeddings/oleObject4.bin" ContentType="application/vnd.openxmlformats-officedocument.oleObject"/>
  <Override PartName="/ppt/embeddings/oleObject16.bin" ContentType="application/vnd.openxmlformats-officedocument.oleObject"/>
  <Override PartName="/ppt/slides/slide20.xml" ContentType="application/vnd.openxmlformats-officedocument.presentationml.slide+xml"/>
  <Override PartName="/ppt/embeddings/Microsoft_Equation28.bin" ContentType="application/vnd.openxmlformats-officedocument.oleObject"/>
  <Override PartName="/ppt/embeddings/Microsoft_Equation61.bin" ContentType="application/vnd.openxmlformats-officedocument.oleObject"/>
  <Override PartName="/ppt/embeddings/oleObject26.bin" ContentType="application/vnd.openxmlformats-officedocument.oleObject"/>
  <Override PartName="/ppt/slides/slide1.xml" ContentType="application/vnd.openxmlformats-officedocument.presentationml.slide+xml"/>
  <Override PartName="/ppt/slideLayouts/slideLayout2.xml" ContentType="application/vnd.openxmlformats-officedocument.presentationml.slideLayout+xml"/>
  <Override PartName="/ppt/embeddings/Microsoft_Equation38.bin" ContentType="application/vnd.openxmlformats-officedocument.oleObject"/>
  <Override PartName="/ppt/embeddings/oleObject36.bin" ContentType="application/vnd.openxmlformats-officedocument.oleObject"/>
  <Override PartName="/ppt/embeddings/Microsoft_Equation48.bin" ContentType="application/vnd.openxmlformats-officedocument.oleObject"/>
  <Override PartName="/ppt/embeddings/oleObject45.bin" ContentType="application/vnd.openxmlformats-officedocument.oleObject"/>
  <Override PartName="/ppt/slides/slide16.xml" ContentType="application/vnd.openxmlformats-officedocument.presentationml.slide+xml"/>
  <Override PartName="/ppt/viewProps.xml" ContentType="application/vnd.openxmlformats-officedocument.presentationml.viewProps+xml"/>
  <Override PartName="/ppt/embeddings/Microsoft_Equation1.bin" ContentType="application/vnd.openxmlformats-officedocument.oleObject"/>
  <Override PartName="/ppt/embeddings/Microsoft_Equation57.bin" ContentType="application/vnd.openxmlformats-officedocument.oleObject"/>
  <Override PartName="/ppt/slides/slide26.xml" ContentType="application/vnd.openxmlformats-officedocument.presentationml.slide+xml"/>
  <Default Extension="pict" ContentType="image/pict"/>
  <Override PartName="/ppt/embeddings/oleObject55.bin" ContentType="application/vnd.openxmlformats-officedocument.oleObject"/>
  <Override PartName="/ppt/embeddings/Microsoft_Equation67.bin" ContentType="application/vnd.openxmlformats-officedocument.oleObject"/>
  <Default Extension="wmf" ContentType="image/x-wmf"/>
  <Override PartName="/ppt/slides/slide7.xml" ContentType="application/vnd.openxmlformats-officedocument.presentationml.slide+xml"/>
  <Override PartName="/ppt/embeddings/oleObject64.bin" ContentType="application/vnd.openxmlformats-officedocument.oleObject"/>
  <Override PartName="/ppt/slideLayouts/slideLayout8.xml" ContentType="application/vnd.openxmlformats-officedocument.presentationml.slideLayout+xml"/>
  <Default Extension="rels" ContentType="application/vnd.openxmlformats-package.relationships+xml"/>
  <Override PartName="/ppt/embeddings/oleObject74.bin" ContentType="application/vnd.openxmlformats-officedocument.oleObject"/>
  <Override PartName="/ppt/embeddings/oleObject83.bin" ContentType="application/vnd.openxmlformats-officedocument.oleObject"/>
  <Override PartName="/ppt/embeddings/Microsoft_Equation7.bin" ContentType="application/vnd.openxmlformats-officedocument.oleObject"/>
  <Override PartName="/ppt/slideLayouts/slideLayout13.xml" ContentType="application/vnd.openxmlformats-officedocument.presentationml.slideLayout+xml"/>
  <Override PartName="/ppt/presProps.xml" ContentType="application/vnd.openxmlformats-officedocument.presentationml.presProps+xml"/>
  <Override PartName="/ppt/embeddings/oleObject93.bin" ContentType="application/vnd.openxmlformats-officedocument.oleObject"/>
  <Override PartName="/ppt/presentation.xml" ContentType="application/vnd.openxmlformats-officedocument.presentationml.presentation.main+xml"/>
  <Override PartName="/ppt/embeddings/Microsoft_Equation14.bin" ContentType="application/vnd.openxmlformats-officedocument.oleObject"/>
  <Override PartName="/ppt/embeddings/oleObject12.bin" ContentType="application/vnd.openxmlformats-officedocument.oleObject"/>
  <Override PartName="/ppt/embeddings/Microsoft_Equation24.bin" ContentType="application/vnd.openxmlformats-officedocument.oleObject"/>
  <Override PartName="/ppt/embeddings/oleObject89.bin" ContentType="application/vnd.openxmlformats-officedocument.oleObject"/>
  <Override PartName="/ppt/embeddings/oleObject21.bin" ContentType="application/vnd.openxmlformats-officedocument.oleObject"/>
  <Override PartName="/ppt/embeddings/Microsoft_Equation33.bin" ContentType="application/vnd.openxmlformats-officedocument.oleObject"/>
  <Override PartName="/ppt/embeddings/oleObject31.bin" ContentType="application/vnd.openxmlformats-officedocument.oleObject"/>
  <Override PartName="/ppt/embeddings/Microsoft_Equation43.bin" ContentType="application/vnd.openxmlformats-officedocument.oleObject"/>
  <Override PartName="/ppt/embeddings/oleObject40.bin" ContentType="application/vnd.openxmlformats-officedocument.oleObject"/>
  <Override PartName="/ppt/slides/slide11.xml" ContentType="application/vnd.openxmlformats-officedocument.presentationml.slide+xml"/>
  <Override PartName="/ppt/embeddings/Microsoft_Equation52.bin" ContentType="application/vnd.openxmlformats-officedocument.oleObject"/>
  <Override PartName="/ppt/embeddings/oleObject5.bin" ContentType="application/vnd.openxmlformats-officedocument.oleObject"/>
  <Override PartName="/ppt/embeddings/oleObject17.bin" ContentType="application/vnd.openxmlformats-officedocument.oleObject"/>
  <Override PartName="/ppt/embeddings/oleObject50.bin" ContentType="application/vnd.openxmlformats-officedocument.oleObject"/>
  <Override PartName="/ppt/slides/slide21.xml" ContentType="application/vnd.openxmlformats-officedocument.presentationml.slide+xml"/>
  <Override PartName="/ppt/embeddings/Microsoft_Equation29.bin" ContentType="application/vnd.openxmlformats-officedocument.oleObject"/>
  <Override PartName="/ppt/embeddings/Microsoft_Equation62.bin" ContentType="application/vnd.openxmlformats-officedocument.oleObject"/>
  <Override PartName="/ppt/embeddings/oleObject27.bin" ContentType="application/vnd.openxmlformats-officedocument.oleObject"/>
  <Override PartName="/ppt/slides/slide2.xml" ContentType="application/vnd.openxmlformats-officedocument.presentationml.slide+xml"/>
  <Override PartName="/ppt/handoutMasters/handoutMaster1.xml" ContentType="application/vnd.openxmlformats-officedocument.presentationml.handoutMaster+xml"/>
  <Override PartName="/ppt/slideLayouts/slideLayout3.xml" ContentType="application/vnd.openxmlformats-officedocument.presentationml.slideLayout+xml"/>
  <Override PartName="/ppt/embeddings/Microsoft_Equation39.bin" ContentType="application/vnd.openxmlformats-officedocument.oleObject"/>
  <Override PartName="/ppt/embeddings/oleObject37.bin" ContentType="application/vnd.openxmlformats-officedocument.oleObject"/>
  <Override PartName="/ppt/embeddings/Microsoft_Equation49.bin" ContentType="application/vnd.openxmlformats-officedocument.oleObject"/>
  <Override PartName="/ppt/embeddings/oleObject46.bin" ContentType="application/vnd.openxmlformats-officedocument.oleObject"/>
  <Override PartName="/ppt/slides/slide17.xml" ContentType="application/vnd.openxmlformats-officedocument.presentationml.slide+xml"/>
  <Override PartName="/ppt/embeddings/Microsoft_Equation58.bin" ContentType="application/vnd.openxmlformats-officedocument.oleObject"/>
  <Override PartName="/ppt/embeddings/Microsoft_Equation2.bin" ContentType="application/vnd.openxmlformats-officedocument.oleObject"/>
  <Override PartName="/ppt/embeddings/oleObject56.bin" ContentType="application/vnd.openxmlformats-officedocument.oleObject"/>
  <Override PartName="/ppt/embeddings/Microsoft_Equation68.bin" ContentType="application/vnd.openxmlformats-officedocument.oleObject"/>
  <Override PartName="/ppt/embeddings/oleObject65.bin" ContentType="application/vnd.openxmlformats-officedocument.oleObject"/>
  <Override PartName="/ppt/slides/slide8.xml" ContentType="application/vnd.openxmlformats-officedocument.presentationml.slide+xml"/>
  <Override PartName="/ppt/slideLayouts/slideLayout9.xml" ContentType="application/vnd.openxmlformats-officedocument.presentationml.slideLayout+xml"/>
  <Default Extension="pdf" ContentType="application/pdf"/>
  <Override PartName="/ppt/embeddings/oleObject75.bin" ContentType="application/vnd.openxmlformats-officedocument.oleObject"/>
  <Override PartName="/ppt/embeddings/oleObject84.bin" ContentType="application/vnd.openxmlformats-officedocument.oleObject"/>
  <Override PartName="/ppt/slideLayouts/slideLayout14.xml" ContentType="application/vnd.openxmlformats-officedocument.presentationml.slideLayout+xml"/>
  <Override PartName="/ppt/embeddings/Microsoft_Equation8.bin" ContentType="application/vnd.openxmlformats-officedocument.oleObject"/>
  <Override PartName="/ppt/embeddings/oleObject94.bin" ContentType="application/vnd.openxmlformats-officedocument.oleObject"/>
  <Override PartName="/ppt/notesSlides/notesSlide1.xml" ContentType="application/vnd.openxmlformats-officedocument.presentationml.notesSlide+xml"/>
  <Override PartName="/ppt/embeddings/Microsoft_Equation15.bin" ContentType="application/vnd.openxmlformats-officedocument.oleObject"/>
  <Override PartName="/ppt/embeddings/Microsoft_Equation25.bin" ContentType="application/vnd.openxmlformats-officedocument.oleObject"/>
  <Override PartName="/ppt/embeddings/oleObject22.bin" ContentType="application/vnd.openxmlformats-officedocument.oleObject"/>
  <Override PartName="/ppt/embeddings/Microsoft_Equation34.bin" ContentType="application/vnd.openxmlformats-officedocument.oleObject"/>
  <Override PartName="/ppt/embeddings/oleObject32.bin" ContentType="application/vnd.openxmlformats-officedocument.oleObject"/>
  <Override PartName="/ppt/embeddings/Microsoft_Equation44.bin" ContentType="application/vnd.openxmlformats-officedocument.oleObject"/>
  <Override PartName="/ppt/embeddings/oleObject41.bin" ContentType="application/vnd.openxmlformats-officedocument.oleObject"/>
  <Override PartName="/ppt/slides/slide12.xml" ContentType="application/vnd.openxmlformats-officedocument.presentationml.slide+xml"/>
  <Override PartName="/ppt/embeddings/Microsoft_Equation53.bin" ContentType="application/vnd.openxmlformats-officedocument.oleObject"/>
  <Override PartName="/ppt/embeddings/oleObject6.bin" ContentType="application/vnd.openxmlformats-officedocument.oleObject"/>
  <Override PartName="/ppt/embeddings/oleObject18.bin" ContentType="application/vnd.openxmlformats-officedocument.oleObject"/>
  <Override PartName="/ppt/embeddings/oleObject51.bin" ContentType="application/vnd.openxmlformats-officedocument.oleObject"/>
  <Override PartName="/ppt/slides/slide22.xml" ContentType="application/vnd.openxmlformats-officedocument.presentationml.slide+xml"/>
  <Override PartName="/ppt/embeddings/Microsoft_Equation63.bin" ContentType="application/vnd.openxmlformats-officedocument.oleObject"/>
  <Override PartName="/ppt/embeddings/oleObject60.bin" ContentType="application/vnd.openxmlformats-officedocument.oleObject"/>
  <Override PartName="/ppt/embeddings/oleObject28.bin" ContentType="application/vnd.openxmlformats-officedocument.oleObject"/>
  <Override PartName="/ppt/slides/slide3.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28"/>
  </p:notesMasterIdLst>
  <p:handoutMasterIdLst>
    <p:handoutMasterId r:id="rId29"/>
  </p:handoutMasterIdLst>
  <p:sldIdLst>
    <p:sldId id="256" r:id="rId2"/>
    <p:sldId id="747" r:id="rId3"/>
    <p:sldId id="730" r:id="rId4"/>
    <p:sldId id="732" r:id="rId5"/>
    <p:sldId id="733" r:id="rId6"/>
    <p:sldId id="736" r:id="rId7"/>
    <p:sldId id="666" r:id="rId8"/>
    <p:sldId id="667" r:id="rId9"/>
    <p:sldId id="668" r:id="rId10"/>
    <p:sldId id="669" r:id="rId11"/>
    <p:sldId id="670" r:id="rId12"/>
    <p:sldId id="671" r:id="rId13"/>
    <p:sldId id="672" r:id="rId14"/>
    <p:sldId id="673" r:id="rId15"/>
    <p:sldId id="678" r:id="rId16"/>
    <p:sldId id="679" r:id="rId17"/>
    <p:sldId id="680" r:id="rId18"/>
    <p:sldId id="682" r:id="rId19"/>
    <p:sldId id="737" r:id="rId20"/>
    <p:sldId id="738" r:id="rId21"/>
    <p:sldId id="740" r:id="rId22"/>
    <p:sldId id="741" r:id="rId23"/>
    <p:sldId id="742" r:id="rId24"/>
    <p:sldId id="743" r:id="rId25"/>
    <p:sldId id="744" r:id="rId26"/>
    <p:sldId id="745" r:id="rId27"/>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rgbClr val="003300"/>
    </p:penClr>
  </p:showPr>
  <p:clrMru>
    <a:srgbClr val="99FFCC"/>
    <a:srgbClr val="FFFFCC"/>
    <a:srgbClr val="CC6600"/>
    <a:srgbClr val="FF0066"/>
    <a:srgbClr val="CC00CC"/>
    <a:srgbClr val="003300"/>
    <a:srgbClr val="660066"/>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horzBarState="maximized">
    <p:restoredLeft sz="15598" autoAdjust="0"/>
    <p:restoredTop sz="94728" autoAdjust="0"/>
  </p:normalViewPr>
  <p:slideViewPr>
    <p:cSldViewPr>
      <p:cViewPr varScale="1">
        <p:scale>
          <a:sx n="97" d="100"/>
          <a:sy n="97" d="100"/>
        </p:scale>
        <p:origin x="-120"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presProps" Target="presProps.xml"/><Relationship Id="rId32" Type="http://schemas.openxmlformats.org/officeDocument/2006/relationships/viewProps" Target="view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heme" Target="theme/theme1.xml"/><Relationship Id="rId3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pict"/><Relationship Id="rId4" Type="http://schemas.openxmlformats.org/officeDocument/2006/relationships/image" Target="../media/image5.wmf"/><Relationship Id="rId5" Type="http://schemas.openxmlformats.org/officeDocument/2006/relationships/image" Target="../media/image6.pict"/><Relationship Id="rId6" Type="http://schemas.openxmlformats.org/officeDocument/2006/relationships/image" Target="../media/image7.wmf"/><Relationship Id="rId1" Type="http://schemas.openxmlformats.org/officeDocument/2006/relationships/image" Target="../media/image2.pict"/><Relationship Id="rId2" Type="http://schemas.openxmlformats.org/officeDocument/2006/relationships/image" Target="../media/image3.pict"/></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79.wmf"/><Relationship Id="rId4" Type="http://schemas.openxmlformats.org/officeDocument/2006/relationships/image" Target="../media/image180.wmf"/><Relationship Id="rId5" Type="http://schemas.openxmlformats.org/officeDocument/2006/relationships/image" Target="../media/image181.wmf"/><Relationship Id="rId6" Type="http://schemas.openxmlformats.org/officeDocument/2006/relationships/image" Target="../media/image182.wmf"/><Relationship Id="rId1" Type="http://schemas.openxmlformats.org/officeDocument/2006/relationships/image" Target="../media/image177.wmf"/><Relationship Id="rId2" Type="http://schemas.openxmlformats.org/officeDocument/2006/relationships/image" Target="../media/image17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85.wmf"/><Relationship Id="rId4" Type="http://schemas.openxmlformats.org/officeDocument/2006/relationships/image" Target="../media/image186.wmf"/><Relationship Id="rId5" Type="http://schemas.openxmlformats.org/officeDocument/2006/relationships/image" Target="../media/image187.wmf"/><Relationship Id="rId1" Type="http://schemas.openxmlformats.org/officeDocument/2006/relationships/image" Target="../media/image183.wmf"/><Relationship Id="rId2" Type="http://schemas.openxmlformats.org/officeDocument/2006/relationships/image" Target="../media/image184.wmf"/></Relationships>
</file>

<file path=ppt/drawings/_rels/vmlDrawing12.vml.rels><?xml version="1.0" encoding="UTF-8" standalone="yes"?>
<Relationships xmlns="http://schemas.openxmlformats.org/package/2006/relationships"><Relationship Id="rId11" Type="http://schemas.openxmlformats.org/officeDocument/2006/relationships/image" Target="../media/image198.wmf"/><Relationship Id="rId12" Type="http://schemas.openxmlformats.org/officeDocument/2006/relationships/image" Target="../media/image199.wmf"/><Relationship Id="rId13" Type="http://schemas.openxmlformats.org/officeDocument/2006/relationships/image" Target="../media/image200.wmf"/><Relationship Id="rId14" Type="http://schemas.openxmlformats.org/officeDocument/2006/relationships/image" Target="../media/image201.wmf"/><Relationship Id="rId15" Type="http://schemas.openxmlformats.org/officeDocument/2006/relationships/image" Target="../media/image202.wmf"/><Relationship Id="rId16" Type="http://schemas.openxmlformats.org/officeDocument/2006/relationships/image" Target="../media/image203.wmf"/><Relationship Id="rId17" Type="http://schemas.openxmlformats.org/officeDocument/2006/relationships/image" Target="../media/image204.wmf"/><Relationship Id="rId18" Type="http://schemas.openxmlformats.org/officeDocument/2006/relationships/image" Target="../media/image205.wmf"/><Relationship Id="rId19" Type="http://schemas.openxmlformats.org/officeDocument/2006/relationships/image" Target="../media/image206.wmf"/><Relationship Id="rId1" Type="http://schemas.openxmlformats.org/officeDocument/2006/relationships/image" Target="../media/image188.wmf"/><Relationship Id="rId2" Type="http://schemas.openxmlformats.org/officeDocument/2006/relationships/image" Target="../media/image189.wmf"/><Relationship Id="rId3" Type="http://schemas.openxmlformats.org/officeDocument/2006/relationships/image" Target="../media/image190.wmf"/><Relationship Id="rId4" Type="http://schemas.openxmlformats.org/officeDocument/2006/relationships/image" Target="../media/image191.wmf"/><Relationship Id="rId5" Type="http://schemas.openxmlformats.org/officeDocument/2006/relationships/image" Target="../media/image192.wmf"/><Relationship Id="rId6" Type="http://schemas.openxmlformats.org/officeDocument/2006/relationships/image" Target="../media/image193.wmf"/><Relationship Id="rId7" Type="http://schemas.openxmlformats.org/officeDocument/2006/relationships/image" Target="../media/image194.wmf"/><Relationship Id="rId8" Type="http://schemas.openxmlformats.org/officeDocument/2006/relationships/image" Target="../media/image195.wmf"/><Relationship Id="rId9" Type="http://schemas.openxmlformats.org/officeDocument/2006/relationships/image" Target="../media/image196.wmf"/><Relationship Id="rId10" Type="http://schemas.openxmlformats.org/officeDocument/2006/relationships/image" Target="../media/image197.wmf"/></Relationships>
</file>

<file path=ppt/drawings/_rels/vmlDrawing13.vml.rels><?xml version="1.0" encoding="UTF-8" standalone="yes"?>
<Relationships xmlns="http://schemas.openxmlformats.org/package/2006/relationships"><Relationship Id="rId11" Type="http://schemas.openxmlformats.org/officeDocument/2006/relationships/image" Target="../media/image215.wmf"/><Relationship Id="rId12" Type="http://schemas.openxmlformats.org/officeDocument/2006/relationships/image" Target="../media/image216.wmf"/><Relationship Id="rId13" Type="http://schemas.openxmlformats.org/officeDocument/2006/relationships/image" Target="../media/image217.wmf"/><Relationship Id="rId14" Type="http://schemas.openxmlformats.org/officeDocument/2006/relationships/image" Target="../media/image218.wmf"/><Relationship Id="rId15" Type="http://schemas.openxmlformats.org/officeDocument/2006/relationships/image" Target="../media/image219.wmf"/><Relationship Id="rId16" Type="http://schemas.openxmlformats.org/officeDocument/2006/relationships/image" Target="../media/image220.wmf"/><Relationship Id="rId17" Type="http://schemas.openxmlformats.org/officeDocument/2006/relationships/image" Target="../media/image221.wmf"/><Relationship Id="rId18" Type="http://schemas.openxmlformats.org/officeDocument/2006/relationships/image" Target="../media/image222.wmf"/><Relationship Id="rId1" Type="http://schemas.openxmlformats.org/officeDocument/2006/relationships/image" Target="../media/image207.wmf"/><Relationship Id="rId2" Type="http://schemas.openxmlformats.org/officeDocument/2006/relationships/image" Target="../media/image190.wmf"/><Relationship Id="rId3" Type="http://schemas.openxmlformats.org/officeDocument/2006/relationships/image" Target="../media/image188.wmf"/><Relationship Id="rId4" Type="http://schemas.openxmlformats.org/officeDocument/2006/relationships/image" Target="../media/image208.wmf"/><Relationship Id="rId5" Type="http://schemas.openxmlformats.org/officeDocument/2006/relationships/image" Target="../media/image209.wmf"/><Relationship Id="rId6" Type="http://schemas.openxmlformats.org/officeDocument/2006/relationships/image" Target="../media/image210.wmf"/><Relationship Id="rId7" Type="http://schemas.openxmlformats.org/officeDocument/2006/relationships/image" Target="../media/image211.wmf"/><Relationship Id="rId8" Type="http://schemas.openxmlformats.org/officeDocument/2006/relationships/image" Target="../media/image212.wmf"/><Relationship Id="rId9" Type="http://schemas.openxmlformats.org/officeDocument/2006/relationships/image" Target="../media/image213.wmf"/><Relationship Id="rId10" Type="http://schemas.openxmlformats.org/officeDocument/2006/relationships/image" Target="../media/image214.wmf"/></Relationships>
</file>

<file path=ppt/drawings/_rels/vmlDrawing14.vml.rels><?xml version="1.0" encoding="UTF-8" standalone="yes"?>
<Relationships xmlns="http://schemas.openxmlformats.org/package/2006/relationships"><Relationship Id="rId11" Type="http://schemas.openxmlformats.org/officeDocument/2006/relationships/image" Target="../media/image233.wmf"/><Relationship Id="rId12" Type="http://schemas.openxmlformats.org/officeDocument/2006/relationships/image" Target="../media/image234.wmf"/><Relationship Id="rId13" Type="http://schemas.openxmlformats.org/officeDocument/2006/relationships/image" Target="../media/image235.wmf"/><Relationship Id="rId14" Type="http://schemas.openxmlformats.org/officeDocument/2006/relationships/image" Target="../media/image236.wmf"/><Relationship Id="rId15" Type="http://schemas.openxmlformats.org/officeDocument/2006/relationships/image" Target="../media/image237.wmf"/><Relationship Id="rId16" Type="http://schemas.openxmlformats.org/officeDocument/2006/relationships/image" Target="../media/image238.wmf"/><Relationship Id="rId1" Type="http://schemas.openxmlformats.org/officeDocument/2006/relationships/image" Target="../media/image223.wmf"/><Relationship Id="rId2" Type="http://schemas.openxmlformats.org/officeDocument/2006/relationships/image" Target="../media/image224.wmf"/><Relationship Id="rId3" Type="http://schemas.openxmlformats.org/officeDocument/2006/relationships/image" Target="../media/image225.wmf"/><Relationship Id="rId4" Type="http://schemas.openxmlformats.org/officeDocument/2006/relationships/image" Target="../media/image226.wmf"/><Relationship Id="rId5" Type="http://schemas.openxmlformats.org/officeDocument/2006/relationships/image" Target="../media/image227.wmf"/><Relationship Id="rId6" Type="http://schemas.openxmlformats.org/officeDocument/2006/relationships/image" Target="../media/image228.wmf"/><Relationship Id="rId7" Type="http://schemas.openxmlformats.org/officeDocument/2006/relationships/image" Target="../media/image229.wmf"/><Relationship Id="rId8" Type="http://schemas.openxmlformats.org/officeDocument/2006/relationships/image" Target="../media/image230.wmf"/><Relationship Id="rId9" Type="http://schemas.openxmlformats.org/officeDocument/2006/relationships/image" Target="../media/image231.wmf"/><Relationship Id="rId10" Type="http://schemas.openxmlformats.org/officeDocument/2006/relationships/image" Target="../media/image232.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41.wmf"/><Relationship Id="rId4" Type="http://schemas.openxmlformats.org/officeDocument/2006/relationships/image" Target="../media/image242.wmf"/><Relationship Id="rId5" Type="http://schemas.openxmlformats.org/officeDocument/2006/relationships/image" Target="../media/image243.wmf"/><Relationship Id="rId6" Type="http://schemas.openxmlformats.org/officeDocument/2006/relationships/image" Target="../media/image244.wmf"/><Relationship Id="rId7" Type="http://schemas.openxmlformats.org/officeDocument/2006/relationships/image" Target="../media/image245.wmf"/><Relationship Id="rId8" Type="http://schemas.openxmlformats.org/officeDocument/2006/relationships/image" Target="../media/image246.wmf"/><Relationship Id="rId9" Type="http://schemas.openxmlformats.org/officeDocument/2006/relationships/image" Target="../media/image247.wmf"/><Relationship Id="rId10" Type="http://schemas.openxmlformats.org/officeDocument/2006/relationships/image" Target="../media/image248.wmf"/><Relationship Id="rId1" Type="http://schemas.openxmlformats.org/officeDocument/2006/relationships/image" Target="../media/image239.wmf"/><Relationship Id="rId2" Type="http://schemas.openxmlformats.org/officeDocument/2006/relationships/image" Target="../media/image240.wmf"/></Relationships>
</file>

<file path=ppt/drawings/_rels/vmlDrawing16.vml.rels><?xml version="1.0" encoding="UTF-8" standalone="yes"?>
<Relationships xmlns="http://schemas.openxmlformats.org/package/2006/relationships"><Relationship Id="rId11" Type="http://schemas.openxmlformats.org/officeDocument/2006/relationships/image" Target="../media/image260.wmf"/><Relationship Id="rId12" Type="http://schemas.openxmlformats.org/officeDocument/2006/relationships/image" Target="../media/image261.wmf"/><Relationship Id="rId13" Type="http://schemas.openxmlformats.org/officeDocument/2006/relationships/image" Target="../media/image262.wmf"/><Relationship Id="rId14" Type="http://schemas.openxmlformats.org/officeDocument/2006/relationships/image" Target="../media/image263.wmf"/><Relationship Id="rId1" Type="http://schemas.openxmlformats.org/officeDocument/2006/relationships/image" Target="../media/image250.wmf"/><Relationship Id="rId2" Type="http://schemas.openxmlformats.org/officeDocument/2006/relationships/image" Target="../media/image251.wmf"/><Relationship Id="rId3" Type="http://schemas.openxmlformats.org/officeDocument/2006/relationships/image" Target="../media/image252.wmf"/><Relationship Id="rId4" Type="http://schemas.openxmlformats.org/officeDocument/2006/relationships/image" Target="../media/image253.wmf"/><Relationship Id="rId5" Type="http://schemas.openxmlformats.org/officeDocument/2006/relationships/image" Target="../media/image254.wmf"/><Relationship Id="rId6" Type="http://schemas.openxmlformats.org/officeDocument/2006/relationships/image" Target="../media/image255.wmf"/><Relationship Id="rId7" Type="http://schemas.openxmlformats.org/officeDocument/2006/relationships/image" Target="../media/image256.wmf"/><Relationship Id="rId8" Type="http://schemas.openxmlformats.org/officeDocument/2006/relationships/image" Target="../media/image257.wmf"/><Relationship Id="rId9" Type="http://schemas.openxmlformats.org/officeDocument/2006/relationships/image" Target="../media/image258.wmf"/><Relationship Id="rId10" Type="http://schemas.openxmlformats.org/officeDocument/2006/relationships/image" Target="../media/image25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0.pict"/><Relationship Id="rId4" Type="http://schemas.openxmlformats.org/officeDocument/2006/relationships/image" Target="../media/image11.pict"/><Relationship Id="rId5" Type="http://schemas.openxmlformats.org/officeDocument/2006/relationships/image" Target="../media/image12.pict"/><Relationship Id="rId6" Type="http://schemas.openxmlformats.org/officeDocument/2006/relationships/image" Target="../media/image13.pict"/><Relationship Id="rId7" Type="http://schemas.openxmlformats.org/officeDocument/2006/relationships/image" Target="../media/image14.pict"/><Relationship Id="rId8" Type="http://schemas.openxmlformats.org/officeDocument/2006/relationships/image" Target="../media/image15.pict"/><Relationship Id="rId1" Type="http://schemas.openxmlformats.org/officeDocument/2006/relationships/image" Target="../media/image8.pict"/><Relationship Id="rId2"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11" Type="http://schemas.openxmlformats.org/officeDocument/2006/relationships/image" Target="../media/image25.pict"/><Relationship Id="rId12" Type="http://schemas.openxmlformats.org/officeDocument/2006/relationships/image" Target="../media/image26.pict"/><Relationship Id="rId13" Type="http://schemas.openxmlformats.org/officeDocument/2006/relationships/image" Target="../media/image27.pict"/><Relationship Id="rId14" Type="http://schemas.openxmlformats.org/officeDocument/2006/relationships/image" Target="../media/image28.pict"/><Relationship Id="rId15" Type="http://schemas.openxmlformats.org/officeDocument/2006/relationships/image" Target="../media/image29.pict"/><Relationship Id="rId16" Type="http://schemas.openxmlformats.org/officeDocument/2006/relationships/image" Target="../media/image30.pict"/><Relationship Id="rId17" Type="http://schemas.openxmlformats.org/officeDocument/2006/relationships/image" Target="../media/image31.pict"/><Relationship Id="rId1" Type="http://schemas.openxmlformats.org/officeDocument/2006/relationships/image" Target="../media/image16.pict"/><Relationship Id="rId2" Type="http://schemas.openxmlformats.org/officeDocument/2006/relationships/image" Target="../media/image17.pict"/><Relationship Id="rId3" Type="http://schemas.openxmlformats.org/officeDocument/2006/relationships/image" Target="../media/image18.wmf"/><Relationship Id="rId4" Type="http://schemas.openxmlformats.org/officeDocument/2006/relationships/image" Target="../media/image12.pict"/><Relationship Id="rId5" Type="http://schemas.openxmlformats.org/officeDocument/2006/relationships/image" Target="../media/image19.pict"/><Relationship Id="rId6" Type="http://schemas.openxmlformats.org/officeDocument/2006/relationships/image" Target="../media/image20.pict"/><Relationship Id="rId7" Type="http://schemas.openxmlformats.org/officeDocument/2006/relationships/image" Target="../media/image21.pict"/><Relationship Id="rId8" Type="http://schemas.openxmlformats.org/officeDocument/2006/relationships/image" Target="../media/image22.pict"/><Relationship Id="rId9" Type="http://schemas.openxmlformats.org/officeDocument/2006/relationships/image" Target="../media/image23.pict"/><Relationship Id="rId10" Type="http://schemas.openxmlformats.org/officeDocument/2006/relationships/image" Target="../media/image24.pict"/></Relationships>
</file>

<file path=ppt/drawings/_rels/vmlDrawing4.vml.rels><?xml version="1.0" encoding="UTF-8" standalone="yes"?>
<Relationships xmlns="http://schemas.openxmlformats.org/package/2006/relationships"><Relationship Id="rId11" Type="http://schemas.openxmlformats.org/officeDocument/2006/relationships/image" Target="../media/image43.wmf"/><Relationship Id="rId12" Type="http://schemas.openxmlformats.org/officeDocument/2006/relationships/image" Target="../media/image44.wmf"/><Relationship Id="rId13" Type="http://schemas.openxmlformats.org/officeDocument/2006/relationships/image" Target="../media/image45.wmf"/><Relationship Id="rId14" Type="http://schemas.openxmlformats.org/officeDocument/2006/relationships/image" Target="../media/image46.pict"/><Relationship Id="rId15" Type="http://schemas.openxmlformats.org/officeDocument/2006/relationships/image" Target="../media/image47.pict"/><Relationship Id="rId16" Type="http://schemas.openxmlformats.org/officeDocument/2006/relationships/image" Target="../media/image48.wmf"/><Relationship Id="rId1" Type="http://schemas.openxmlformats.org/officeDocument/2006/relationships/image" Target="../media/image33.pict"/><Relationship Id="rId2" Type="http://schemas.openxmlformats.org/officeDocument/2006/relationships/image" Target="../media/image34.pict"/><Relationship Id="rId3" Type="http://schemas.openxmlformats.org/officeDocument/2006/relationships/image" Target="../media/image35.pict"/><Relationship Id="rId4" Type="http://schemas.openxmlformats.org/officeDocument/2006/relationships/image" Target="../media/image36.pict"/><Relationship Id="rId5" Type="http://schemas.openxmlformats.org/officeDocument/2006/relationships/image" Target="../media/image37.pict"/><Relationship Id="rId6" Type="http://schemas.openxmlformats.org/officeDocument/2006/relationships/image" Target="../media/image38.wmf"/><Relationship Id="rId7" Type="http://schemas.openxmlformats.org/officeDocument/2006/relationships/image" Target="../media/image39.wmf"/><Relationship Id="rId8" Type="http://schemas.openxmlformats.org/officeDocument/2006/relationships/image" Target="../media/image40.pict"/><Relationship Id="rId9" Type="http://schemas.openxmlformats.org/officeDocument/2006/relationships/image" Target="../media/image41.pict"/><Relationship Id="rId10" Type="http://schemas.openxmlformats.org/officeDocument/2006/relationships/image" Target="../media/image4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60.wmf"/><Relationship Id="rId4" Type="http://schemas.openxmlformats.org/officeDocument/2006/relationships/image" Target="../media/image61.wmf"/><Relationship Id="rId5" Type="http://schemas.openxmlformats.org/officeDocument/2006/relationships/image" Target="../media/image62.wmf"/><Relationship Id="rId6" Type="http://schemas.openxmlformats.org/officeDocument/2006/relationships/image" Target="../media/image63.wmf"/><Relationship Id="rId7" Type="http://schemas.openxmlformats.org/officeDocument/2006/relationships/image" Target="../media/image64.wmf"/><Relationship Id="rId8" Type="http://schemas.openxmlformats.org/officeDocument/2006/relationships/image" Target="../media/image65.pict"/><Relationship Id="rId9" Type="http://schemas.openxmlformats.org/officeDocument/2006/relationships/image" Target="../media/image66.wmf"/><Relationship Id="rId10" Type="http://schemas.openxmlformats.org/officeDocument/2006/relationships/image" Target="../media/image67.wmf"/><Relationship Id="rId1" Type="http://schemas.openxmlformats.org/officeDocument/2006/relationships/image" Target="../media/image58.wmf"/><Relationship Id="rId2" Type="http://schemas.openxmlformats.org/officeDocument/2006/relationships/image" Target="../media/image59.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8.pict"/></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7.pict"/></Relationships>
</file>

<file path=ppt/drawings/_rels/vmlDrawing8.vml.rels><?xml version="1.0" encoding="UTF-8" standalone="yes"?>
<Relationships xmlns="http://schemas.openxmlformats.org/package/2006/relationships"><Relationship Id="rId11" Type="http://schemas.openxmlformats.org/officeDocument/2006/relationships/image" Target="../media/image104.pict"/><Relationship Id="rId12" Type="http://schemas.openxmlformats.org/officeDocument/2006/relationships/image" Target="../media/image105.pict"/><Relationship Id="rId13" Type="http://schemas.openxmlformats.org/officeDocument/2006/relationships/image" Target="../media/image106.pict"/><Relationship Id="rId14" Type="http://schemas.openxmlformats.org/officeDocument/2006/relationships/image" Target="../media/image107.pict"/><Relationship Id="rId15" Type="http://schemas.openxmlformats.org/officeDocument/2006/relationships/image" Target="../media/image108.pict"/><Relationship Id="rId1" Type="http://schemas.openxmlformats.org/officeDocument/2006/relationships/image" Target="../media/image94.pict"/><Relationship Id="rId2" Type="http://schemas.openxmlformats.org/officeDocument/2006/relationships/image" Target="../media/image95.wmf"/><Relationship Id="rId3" Type="http://schemas.openxmlformats.org/officeDocument/2006/relationships/image" Target="../media/image96.wmf"/><Relationship Id="rId4" Type="http://schemas.openxmlformats.org/officeDocument/2006/relationships/image" Target="../media/image97.pict"/><Relationship Id="rId5" Type="http://schemas.openxmlformats.org/officeDocument/2006/relationships/image" Target="../media/image98.pict"/><Relationship Id="rId6" Type="http://schemas.openxmlformats.org/officeDocument/2006/relationships/image" Target="../media/image99.pict"/><Relationship Id="rId7" Type="http://schemas.openxmlformats.org/officeDocument/2006/relationships/image" Target="../media/image100.pict"/><Relationship Id="rId8" Type="http://schemas.openxmlformats.org/officeDocument/2006/relationships/image" Target="../media/image101.wmf"/><Relationship Id="rId9" Type="http://schemas.openxmlformats.org/officeDocument/2006/relationships/image" Target="../media/image102.wmf"/><Relationship Id="rId10" Type="http://schemas.openxmlformats.org/officeDocument/2006/relationships/image" Target="../media/image103.pict"/></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9.pict"/><Relationship Id="rId2" Type="http://schemas.openxmlformats.org/officeDocument/2006/relationships/image" Target="../media/image110.pict"/></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1B2CB970-09B3-634F-9B73-22B1BE4ABCB4}" type="slidenum">
              <a:rPr lang="en-US"/>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endParaRPr lang="en-US"/>
          </a:p>
        </p:txBody>
      </p:sp>
      <p:sp>
        <p:nvSpPr>
          <p:cNvPr id="614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fld id="{D78BA90B-ED3F-924F-8F58-5B36847D3569}" type="slidenum">
              <a:rPr lang="en-US"/>
              <a:pPr/>
              <a:t>‹#›</a:t>
            </a:fld>
            <a:endParaRPr lang="en-US"/>
          </a:p>
        </p:txBody>
      </p:sp>
    </p:spTree>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charset="0"/>
        <a:ea typeface="+mn-ea"/>
        <a:cs typeface="+mn-cs"/>
      </a:defRPr>
    </a:lvl1pPr>
    <a:lvl2pPr marL="457200" algn="l" rtl="0" fontAlgn="base">
      <a:spcBef>
        <a:spcPct val="30000"/>
      </a:spcBef>
      <a:spcAft>
        <a:spcPct val="0"/>
      </a:spcAft>
      <a:defRPr sz="1200" kern="1200">
        <a:solidFill>
          <a:schemeClr val="tx1"/>
        </a:solidFill>
        <a:latin typeface="Times New Roman" charset="0"/>
        <a:ea typeface="ＭＳ Ｐゴシック" charset="-128"/>
        <a:cs typeface="+mn-cs"/>
      </a:defRPr>
    </a:lvl2pPr>
    <a:lvl3pPr marL="914400" algn="l" rtl="0" fontAlgn="base">
      <a:spcBef>
        <a:spcPct val="30000"/>
      </a:spcBef>
      <a:spcAft>
        <a:spcPct val="0"/>
      </a:spcAft>
      <a:defRPr sz="1200" kern="1200">
        <a:solidFill>
          <a:schemeClr val="tx1"/>
        </a:solidFill>
        <a:latin typeface="Times New Roman" charset="0"/>
        <a:ea typeface="ＭＳ Ｐゴシック" charset="-128"/>
        <a:cs typeface="+mn-cs"/>
      </a:defRPr>
    </a:lvl3pPr>
    <a:lvl4pPr marL="1371600" algn="l" rtl="0" fontAlgn="base">
      <a:spcBef>
        <a:spcPct val="30000"/>
      </a:spcBef>
      <a:spcAft>
        <a:spcPct val="0"/>
      </a:spcAft>
      <a:defRPr sz="1200" kern="1200">
        <a:solidFill>
          <a:schemeClr val="tx1"/>
        </a:solidFill>
        <a:latin typeface="Times New Roman" charset="0"/>
        <a:ea typeface="ＭＳ Ｐゴシック" charset="-128"/>
        <a:cs typeface="+mn-cs"/>
      </a:defRPr>
    </a:lvl4pPr>
    <a:lvl5pPr marL="1828800" algn="l" rtl="0" fontAlgn="base">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69CD366-6E98-F147-AA8E-AB09A3A50BD6}" type="slidenum">
              <a:rPr lang="en-US"/>
              <a:pPr/>
              <a:t>6</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687388" y="4352925"/>
            <a:ext cx="5502275" cy="4122738"/>
          </a:xfrm>
          <a:noFill/>
          <a:ln/>
        </p:spPr>
        <p:txBody>
          <a:bodyPr/>
          <a:lstStyle/>
          <a:p>
            <a:endParaRPr lang="en-US">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Slide Image Placeholder 1"/>
          <p:cNvSpPr>
            <a:spLocks noGrp="1" noRot="1" noChangeAspect="1"/>
          </p:cNvSpPr>
          <p:nvPr>
            <p:ph type="sldImg"/>
          </p:nvPr>
        </p:nvSpPr>
        <p:spPr>
          <a:ln/>
        </p:spPr>
      </p:sp>
      <p:sp>
        <p:nvSpPr>
          <p:cNvPr id="49155" name="Notes Placeholder 2"/>
          <p:cNvSpPr>
            <a:spLocks noGrp="1"/>
          </p:cNvSpPr>
          <p:nvPr>
            <p:ph type="body" idx="1"/>
          </p:nvPr>
        </p:nvSpPr>
        <p:spPr>
          <a:noFill/>
          <a:ln/>
        </p:spPr>
        <p:txBody>
          <a:bodyPr/>
          <a:lstStyle/>
          <a:p>
            <a:endParaRPr lang="en-US">
              <a:latin typeface="Times New Roman" charset="0"/>
            </a:endParaRPr>
          </a:p>
        </p:txBody>
      </p:sp>
      <p:sp>
        <p:nvSpPr>
          <p:cNvPr id="49156" name="Slide Number Placeholder 3"/>
          <p:cNvSpPr>
            <a:spLocks noGrp="1"/>
          </p:cNvSpPr>
          <p:nvPr>
            <p:ph type="sldNum" sz="quarter" idx="5"/>
          </p:nvPr>
        </p:nvSpPr>
        <p:spPr>
          <a:noFill/>
        </p:spPr>
        <p:txBody>
          <a:bodyPr/>
          <a:lstStyle/>
          <a:p>
            <a:fld id="{C22D6146-C1E3-BC40-A9B2-56F2EC3C85C1}" type="slidenum">
              <a:rPr lang="en-US" smtClean="0"/>
              <a:pPr/>
              <a:t>8</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3076" name="Rectangle 4"/>
          <p:cNvSpPr>
            <a:spLocks noGrp="1" noChangeArrowheads="1"/>
          </p:cNvSpPr>
          <p:nvPr>
            <p:ph type="dt" sz="half" idx="2"/>
          </p:nvPr>
        </p:nvSpPr>
        <p:spPr/>
        <p:txBody>
          <a:bodyPr/>
          <a:lstStyle>
            <a:lvl1pPr>
              <a:defRPr/>
            </a:lvl1pPr>
          </a:lstStyle>
          <a:p>
            <a:r>
              <a:rPr lang="en-US" smtClean="0"/>
              <a:t>Wednesday, July 6, 2011</a:t>
            </a:r>
            <a:endParaRPr lang="en-US"/>
          </a:p>
        </p:txBody>
      </p:sp>
      <p:sp>
        <p:nvSpPr>
          <p:cNvPr id="3077" name="Rectangle 5"/>
          <p:cNvSpPr>
            <a:spLocks noGrp="1" noChangeArrowheads="1"/>
          </p:cNvSpPr>
          <p:nvPr>
            <p:ph type="ftr" sz="quarter" idx="3"/>
          </p:nvPr>
        </p:nvSpPr>
        <p:spPr/>
        <p:txBody>
          <a:bodyPr/>
          <a:lstStyle>
            <a:lvl1pPr>
              <a:defRPr smtClean="0"/>
            </a:lvl1pPr>
          </a:lstStyle>
          <a:p>
            <a:r>
              <a:rPr lang="en-US" smtClean="0"/>
              <a:t>PHYS 1443-001, Summer 2011 Dr. Jaehoon Yu</a:t>
            </a:r>
            <a:endParaRPr lang="en-US"/>
          </a:p>
        </p:txBody>
      </p:sp>
      <p:sp>
        <p:nvSpPr>
          <p:cNvPr id="3078" name="Rectangle 6"/>
          <p:cNvSpPr>
            <a:spLocks noGrp="1" noChangeArrowheads="1"/>
          </p:cNvSpPr>
          <p:nvPr>
            <p:ph type="sldNum" sz="quarter" idx="4"/>
          </p:nvPr>
        </p:nvSpPr>
        <p:spPr/>
        <p:txBody>
          <a:bodyPr/>
          <a:lstStyle>
            <a:lvl1pPr>
              <a:defRPr/>
            </a:lvl1pPr>
          </a:lstStyle>
          <a:p>
            <a:fld id="{48FEECCF-B50A-EB48-AB33-2E5645B114AC}" type="slidenum">
              <a:rPr lang="en-US"/>
              <a:pPr/>
              <a:t>‹#›</a:t>
            </a:fld>
            <a:endParaRPr lang="en-US"/>
          </a:p>
        </p:txBody>
      </p:sp>
      <p:pic>
        <p:nvPicPr>
          <p:cNvPr id="3079"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July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D6EE390D-FED7-E44D-8A99-89D80ED1FF7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July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A7830452-10CF-344F-8189-D95CC4A3A026}"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July 6,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CCF8CA47-F877-5340-83BD-06638206C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85800" y="6248400"/>
            <a:ext cx="1905000" cy="457200"/>
          </a:xfrm>
        </p:spPr>
        <p:txBody>
          <a:bodyPr/>
          <a:lstStyle>
            <a:lvl1pPr>
              <a:defRPr/>
            </a:lvl1pPr>
          </a:lstStyle>
          <a:p>
            <a:r>
              <a:rPr lang="en-US" smtClean="0"/>
              <a:t>Wednesday, July 6, 2011</a:t>
            </a:r>
            <a:endParaRPr lang="en-US"/>
          </a:p>
        </p:txBody>
      </p:sp>
      <p:sp>
        <p:nvSpPr>
          <p:cNvPr id="7" name="Footer Placeholder 6"/>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8" name="Slide Number Placeholder 7"/>
          <p:cNvSpPr>
            <a:spLocks noGrp="1"/>
          </p:cNvSpPr>
          <p:nvPr>
            <p:ph type="sldNum" sz="quarter" idx="12"/>
          </p:nvPr>
        </p:nvSpPr>
        <p:spPr>
          <a:xfrm>
            <a:off x="6553200" y="6248400"/>
            <a:ext cx="1905000" cy="457200"/>
          </a:xfrm>
        </p:spPr>
        <p:txBody>
          <a:bodyPr/>
          <a:lstStyle>
            <a:lvl1pPr>
              <a:defRPr smtClean="0"/>
            </a:lvl1pPr>
          </a:lstStyle>
          <a:p>
            <a:fld id="{2B7AEC53-E8DC-784B-9F93-89DA1BFBC186}"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85800" y="6248400"/>
            <a:ext cx="1905000" cy="457200"/>
          </a:xfrm>
        </p:spPr>
        <p:txBody>
          <a:bodyPr/>
          <a:lstStyle>
            <a:lvl1pPr>
              <a:defRPr/>
            </a:lvl1pPr>
          </a:lstStyle>
          <a:p>
            <a:r>
              <a:rPr lang="en-US" smtClean="0"/>
              <a:t>Wednesday, July 6, 2011</a:t>
            </a:r>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smtClean="0"/>
            </a:lvl1pPr>
          </a:lstStyle>
          <a:p>
            <a:r>
              <a:rPr lang="en-US" smtClean="0"/>
              <a:t>PHYS 1443-001, Summer 2011 Dr. Jaehoon Yu</a:t>
            </a:r>
            <a:endParaRPr lang="en-US"/>
          </a:p>
        </p:txBody>
      </p:sp>
      <p:sp>
        <p:nvSpPr>
          <p:cNvPr id="9" name="Slide Number Placeholder 8"/>
          <p:cNvSpPr>
            <a:spLocks noGrp="1"/>
          </p:cNvSpPr>
          <p:nvPr>
            <p:ph type="sldNum" sz="quarter" idx="12"/>
          </p:nvPr>
        </p:nvSpPr>
        <p:spPr>
          <a:xfrm>
            <a:off x="6553200" y="6248400"/>
            <a:ext cx="1905000" cy="457200"/>
          </a:xfrm>
        </p:spPr>
        <p:txBody>
          <a:bodyPr/>
          <a:lstStyle>
            <a:lvl1pPr>
              <a:defRPr smtClean="0"/>
            </a:lvl1pPr>
          </a:lstStyle>
          <a:p>
            <a:fld id="{FA5BD5B5-F054-E84C-9161-B4B6D12781AA}"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2133600" cy="457200"/>
          </a:xfrm>
        </p:spPr>
        <p:txBody>
          <a:bodyPr/>
          <a:lstStyle>
            <a:lvl1pPr>
              <a:defRPr smtClean="0"/>
            </a:lvl1pPr>
          </a:lstStyle>
          <a:p>
            <a:pPr>
              <a:defRPr/>
            </a:pPr>
            <a:r>
              <a:rPr lang="en-US" smtClean="0"/>
              <a:t>Wednesday, July 6, 2011</a:t>
            </a:r>
            <a:endParaRPr lang="en-US"/>
          </a:p>
        </p:txBody>
      </p:sp>
      <p:sp>
        <p:nvSpPr>
          <p:cNvPr id="6" name="Footer Placeholder 5"/>
          <p:cNvSpPr>
            <a:spLocks noGrp="1"/>
          </p:cNvSpPr>
          <p:nvPr>
            <p:ph type="ftr" sz="quarter" idx="11"/>
          </p:nvPr>
        </p:nvSpPr>
        <p:spPr/>
        <p:txBody>
          <a:bodyPr/>
          <a:lstStyle>
            <a:lvl1pPr>
              <a:defRPr smtClean="0"/>
            </a:lvl1pPr>
          </a:lstStyle>
          <a:p>
            <a:pPr>
              <a:defRPr/>
            </a:pPr>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a:lvl1pPr>
          </a:lstStyle>
          <a:p>
            <a:pPr>
              <a:defRPr/>
            </a:pPr>
            <a:fld id="{C223EEDE-6DEF-6B43-B37A-4783C312633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Wednesday, July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64988E3F-76BC-5D49-9282-EEB4A17A3DB8}"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Wednesday, July 6, 2011</a:t>
            </a:r>
            <a:endParaRPr lang="en-US"/>
          </a:p>
        </p:txBody>
      </p:sp>
      <p:sp>
        <p:nvSpPr>
          <p:cNvPr id="5" name="Footer Placeholder 4"/>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6" name="Slide Number Placeholder 5"/>
          <p:cNvSpPr>
            <a:spLocks noGrp="1"/>
          </p:cNvSpPr>
          <p:nvPr>
            <p:ph type="sldNum" sz="quarter" idx="12"/>
          </p:nvPr>
        </p:nvSpPr>
        <p:spPr/>
        <p:txBody>
          <a:bodyPr/>
          <a:lstStyle>
            <a:lvl1pPr>
              <a:defRPr smtClean="0"/>
            </a:lvl1pPr>
          </a:lstStyle>
          <a:p>
            <a:fld id="{36ACF21B-1675-4743-A8E5-88460E9BA6F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Wednesday, July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6FCD8365-8EEF-E049-92F3-866130E9CA8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Wednesday, July 6, 2011</a:t>
            </a:r>
            <a:endParaRPr lang="en-US"/>
          </a:p>
        </p:txBody>
      </p:sp>
      <p:sp>
        <p:nvSpPr>
          <p:cNvPr id="8" name="Footer Placeholder 7"/>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9" name="Slide Number Placeholder 8"/>
          <p:cNvSpPr>
            <a:spLocks noGrp="1"/>
          </p:cNvSpPr>
          <p:nvPr>
            <p:ph type="sldNum" sz="quarter" idx="12"/>
          </p:nvPr>
        </p:nvSpPr>
        <p:spPr/>
        <p:txBody>
          <a:bodyPr/>
          <a:lstStyle>
            <a:lvl1pPr>
              <a:defRPr smtClean="0"/>
            </a:lvl1pPr>
          </a:lstStyle>
          <a:p>
            <a:fld id="{2D00DA67-367F-384B-921F-0DECAF0CD4E6}"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Wednesday, July 6, 2011</a:t>
            </a:r>
            <a:endParaRPr lang="en-US"/>
          </a:p>
        </p:txBody>
      </p:sp>
      <p:sp>
        <p:nvSpPr>
          <p:cNvPr id="4" name="Footer Placeholder 3"/>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5" name="Slide Number Placeholder 4"/>
          <p:cNvSpPr>
            <a:spLocks noGrp="1"/>
          </p:cNvSpPr>
          <p:nvPr>
            <p:ph type="sldNum" sz="quarter" idx="12"/>
          </p:nvPr>
        </p:nvSpPr>
        <p:spPr/>
        <p:txBody>
          <a:bodyPr/>
          <a:lstStyle>
            <a:lvl1pPr>
              <a:defRPr smtClean="0"/>
            </a:lvl1pPr>
          </a:lstStyle>
          <a:p>
            <a:fld id="{85E27D6F-0BF6-0E49-BA7E-511BCB481ED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Wednesday, July 6, 2011</a:t>
            </a:r>
            <a:endParaRPr lang="en-US"/>
          </a:p>
        </p:txBody>
      </p:sp>
      <p:sp>
        <p:nvSpPr>
          <p:cNvPr id="3" name="Footer Placeholder 2"/>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4" name="Slide Number Placeholder 3"/>
          <p:cNvSpPr>
            <a:spLocks noGrp="1"/>
          </p:cNvSpPr>
          <p:nvPr>
            <p:ph type="sldNum" sz="quarter" idx="12"/>
          </p:nvPr>
        </p:nvSpPr>
        <p:spPr/>
        <p:txBody>
          <a:bodyPr/>
          <a:lstStyle>
            <a:lvl1pPr>
              <a:defRPr smtClean="0"/>
            </a:lvl1pPr>
          </a:lstStyle>
          <a:p>
            <a:fld id="{E8E24A89-8747-DB49-A1CE-66B598834D9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July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A2FAFE4A-600B-FC4A-B473-0BAACA84FA0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Wednesday, July 6, 2011</a:t>
            </a:r>
            <a:endParaRPr lang="en-US"/>
          </a:p>
        </p:txBody>
      </p:sp>
      <p:sp>
        <p:nvSpPr>
          <p:cNvPr id="6" name="Footer Placeholder 5"/>
          <p:cNvSpPr>
            <a:spLocks noGrp="1"/>
          </p:cNvSpPr>
          <p:nvPr>
            <p:ph type="ftr" sz="quarter" idx="11"/>
          </p:nvPr>
        </p:nvSpPr>
        <p:spPr/>
        <p:txBody>
          <a:bodyPr/>
          <a:lstStyle>
            <a:lvl1pPr>
              <a:defRPr smtClean="0"/>
            </a:lvl1pPr>
          </a:lstStyle>
          <a:p>
            <a:r>
              <a:rPr lang="en-US" smtClean="0"/>
              <a:t>PHYS 1443-001, Summer 2011 Dr. Jaehoon Yu</a:t>
            </a:r>
            <a:endParaRPr lang="en-US"/>
          </a:p>
        </p:txBody>
      </p:sp>
      <p:sp>
        <p:nvSpPr>
          <p:cNvPr id="7" name="Slide Number Placeholder 6"/>
          <p:cNvSpPr>
            <a:spLocks noGrp="1"/>
          </p:cNvSpPr>
          <p:nvPr>
            <p:ph type="sldNum" sz="quarter" idx="12"/>
          </p:nvPr>
        </p:nvSpPr>
        <p:spPr/>
        <p:txBody>
          <a:bodyPr/>
          <a:lstStyle>
            <a:lvl1pPr>
              <a:defRPr smtClean="0"/>
            </a:lvl1pPr>
          </a:lstStyle>
          <a:p>
            <a:fld id="{7DDB532F-30C1-3549-834B-E36B3DF3571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r>
              <a:rPr lang="en-US" smtClean="0"/>
              <a:t>Wednesday, July 6, 2011</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r>
              <a:rPr lang="en-US" smtClean="0"/>
              <a:t>PHYS 1443-001, Summer 2011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fld id="{60FCF2FF-1218-5C43-A81D-AC61EB2749A7}" type="slidenum">
              <a:rPr lang="en-US"/>
              <a:pPr/>
              <a:t>‹#›</a:t>
            </a:fld>
            <a:endParaRPr lang="en-US"/>
          </a:p>
        </p:txBody>
      </p:sp>
      <p:pic>
        <p:nvPicPr>
          <p:cNvPr id="1031" name="Picture 7" descr="UTA_color_seal"/>
          <p:cNvPicPr>
            <a:picLocks noChangeAspect="1" noChangeArrowheads="1"/>
          </p:cNvPicPr>
          <p:nvPr/>
        </p:nvPicPr>
        <p:blipFill>
          <a:blip r:embed="rId17"/>
          <a:srcRect/>
          <a:stretch>
            <a:fillRect/>
          </a:stretch>
        </p:blipFill>
        <p:spPr bwMode="auto">
          <a:xfrm>
            <a:off x="3124200" y="6253163"/>
            <a:ext cx="457200" cy="45243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iming>
    <p:tnLst>
      <p:par>
        <p:cTn id="1" dur="indefinite" restart="never" nodeType="tmRoot"/>
      </p:par>
    </p:tnLst>
  </p:timing>
  <p:hf hdr="0"/>
  <p:txStyles>
    <p:titleStyle>
      <a:lvl1pPr algn="ctr" rtl="0" fontAlgn="base">
        <a:spcBef>
          <a:spcPct val="0"/>
        </a:spcBef>
        <a:spcAft>
          <a:spcPct val="0"/>
        </a:spcAft>
        <a:defRPr sz="4400">
          <a:solidFill>
            <a:srgbClr val="A50021"/>
          </a:solidFill>
          <a:latin typeface="+mj-lt"/>
          <a:ea typeface="+mj-ea"/>
          <a:cs typeface="+mj-cs"/>
        </a:defRPr>
      </a:lvl1pPr>
      <a:lvl2pPr algn="ctr" rtl="0" fontAlgn="base">
        <a:spcBef>
          <a:spcPct val="0"/>
        </a:spcBef>
        <a:spcAft>
          <a:spcPct val="0"/>
        </a:spcAft>
        <a:defRPr sz="4400">
          <a:solidFill>
            <a:srgbClr val="A50021"/>
          </a:solidFill>
          <a:latin typeface="Arial Narrow" charset="0"/>
        </a:defRPr>
      </a:lvl2pPr>
      <a:lvl3pPr algn="ctr" rtl="0" fontAlgn="base">
        <a:spcBef>
          <a:spcPct val="0"/>
        </a:spcBef>
        <a:spcAft>
          <a:spcPct val="0"/>
        </a:spcAft>
        <a:defRPr sz="4400">
          <a:solidFill>
            <a:srgbClr val="A50021"/>
          </a:solidFill>
          <a:latin typeface="Arial Narrow" charset="0"/>
        </a:defRPr>
      </a:lvl3pPr>
      <a:lvl4pPr algn="ctr" rtl="0" fontAlgn="base">
        <a:spcBef>
          <a:spcPct val="0"/>
        </a:spcBef>
        <a:spcAft>
          <a:spcPct val="0"/>
        </a:spcAft>
        <a:defRPr sz="4400">
          <a:solidFill>
            <a:srgbClr val="A50021"/>
          </a:solidFill>
          <a:latin typeface="Arial Narrow" charset="0"/>
        </a:defRPr>
      </a:lvl4pPr>
      <a:lvl5pPr algn="ctr" rtl="0" fontAlgn="base">
        <a:spcBef>
          <a:spcPct val="0"/>
        </a:spcBef>
        <a:spcAft>
          <a:spcPct val="0"/>
        </a:spcAft>
        <a:defRPr sz="4400">
          <a:solidFill>
            <a:srgbClr val="A50021"/>
          </a:solidFill>
          <a:latin typeface="Arial Narrow" charset="0"/>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fontAlgn="base">
        <a:spcBef>
          <a:spcPct val="20000"/>
        </a:spcBef>
        <a:spcAft>
          <a:spcPct val="0"/>
        </a:spcAft>
        <a:buChar char="•"/>
        <a:defRPr sz="3200">
          <a:solidFill>
            <a:schemeClr val="accent2"/>
          </a:solidFill>
          <a:latin typeface="+mn-lt"/>
          <a:ea typeface="+mn-ea"/>
          <a:cs typeface="+mn-cs"/>
        </a:defRPr>
      </a:lvl1pPr>
      <a:lvl2pPr marL="742950" indent="-285750" algn="l" rtl="0" fontAlgn="base">
        <a:spcBef>
          <a:spcPct val="20000"/>
        </a:spcBef>
        <a:spcAft>
          <a:spcPct val="0"/>
        </a:spcAft>
        <a:buChar char="–"/>
        <a:defRPr sz="2800">
          <a:solidFill>
            <a:srgbClr val="660066"/>
          </a:solidFill>
          <a:latin typeface="+mn-lt"/>
          <a:ea typeface="ＭＳ Ｐゴシック" charset="-128"/>
        </a:defRPr>
      </a:lvl2pPr>
      <a:lvl3pPr marL="1143000" indent="-228600" algn="l" rtl="0" fontAlgn="base">
        <a:spcBef>
          <a:spcPct val="20000"/>
        </a:spcBef>
        <a:spcAft>
          <a:spcPct val="0"/>
        </a:spcAft>
        <a:buChar char="•"/>
        <a:defRPr sz="2400">
          <a:solidFill>
            <a:srgbClr val="003300"/>
          </a:solidFill>
          <a:latin typeface="+mn-lt"/>
          <a:ea typeface="ＭＳ Ｐゴシック" charset="-128"/>
        </a:defRPr>
      </a:lvl3pPr>
      <a:lvl4pPr marL="1600200" indent="-228600" algn="l" rtl="0" fontAlgn="base">
        <a:spcBef>
          <a:spcPct val="20000"/>
        </a:spcBef>
        <a:spcAft>
          <a:spcPct val="0"/>
        </a:spcAft>
        <a:buChar char="–"/>
        <a:defRPr sz="2000">
          <a:solidFill>
            <a:srgbClr val="CC00CC"/>
          </a:solidFill>
          <a:latin typeface="+mn-lt"/>
          <a:ea typeface="ＭＳ Ｐゴシック" charset="-128"/>
        </a:defRPr>
      </a:lvl4pPr>
      <a:lvl5pPr marL="2057400" indent="-228600" algn="l" rtl="0" fontAlgn="base">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1" Type="http://schemas.openxmlformats.org/officeDocument/2006/relationships/oleObject" Target="../embeddings/Microsoft_Equation8.bin"/><Relationship Id="rId12" Type="http://schemas.openxmlformats.org/officeDocument/2006/relationships/oleObject" Target="../embeddings/oleObject49.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Microsoft_Equation3.bin"/><Relationship Id="rId4" Type="http://schemas.openxmlformats.org/officeDocument/2006/relationships/oleObject" Target="../embeddings/Microsoft_Equation4.bin"/><Relationship Id="rId5" Type="http://schemas.openxmlformats.org/officeDocument/2006/relationships/oleObject" Target="../embeddings/Microsoft_Equation5.bin"/><Relationship Id="rId6" Type="http://schemas.openxmlformats.org/officeDocument/2006/relationships/oleObject" Target="../embeddings/oleObject46.bin"/><Relationship Id="rId7" Type="http://schemas.openxmlformats.org/officeDocument/2006/relationships/oleObject" Target="../embeddings/Microsoft_Equation6.bin"/><Relationship Id="rId8" Type="http://schemas.openxmlformats.org/officeDocument/2006/relationships/oleObject" Target="../embeddings/Microsoft_Equation7.bin"/><Relationship Id="rId9" Type="http://schemas.openxmlformats.org/officeDocument/2006/relationships/oleObject" Target="../embeddings/oleObject47.bin"/><Relationship Id="rId10" Type="http://schemas.openxmlformats.org/officeDocument/2006/relationships/oleObject" Target="../embeddings/oleObject48.bin"/></Relationships>
</file>

<file path=ppt/slides/_rels/slide11.xml.rels><?xml version="1.0" encoding="UTF-8" standalone="yes"?>
<Relationships xmlns="http://schemas.openxmlformats.org/package/2006/relationships"><Relationship Id="rId3" Type="http://schemas.openxmlformats.org/officeDocument/2006/relationships/image" Target="../media/image69.wmf"/><Relationship Id="rId4" Type="http://schemas.openxmlformats.org/officeDocument/2006/relationships/image" Target="../media/image70.wmf"/><Relationship Id="rId5" Type="http://schemas.openxmlformats.org/officeDocument/2006/relationships/image" Target="../media/image71.wmf"/><Relationship Id="rId6" Type="http://schemas.openxmlformats.org/officeDocument/2006/relationships/image" Target="../media/image72.wmf"/><Relationship Id="rId7" Type="http://schemas.openxmlformats.org/officeDocument/2006/relationships/image" Target="../media/image73.wmf"/><Relationship Id="rId8" Type="http://schemas.openxmlformats.org/officeDocument/2006/relationships/image" Target="../media/image74.wmf"/><Relationship Id="rId9" Type="http://schemas.openxmlformats.org/officeDocument/2006/relationships/image" Target="../media/image75.wmf"/><Relationship Id="rId10" Type="http://schemas.openxmlformats.org/officeDocument/2006/relationships/image" Target="../media/image76.wmf"/><Relationship Id="rId11" Type="http://schemas.openxmlformats.org/officeDocument/2006/relationships/oleObject" Target="../embeddings/oleObject50.bin"/><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1" Type="http://schemas.openxmlformats.org/officeDocument/2006/relationships/image" Target="../media/image86.wmf"/><Relationship Id="rId12" Type="http://schemas.openxmlformats.org/officeDocument/2006/relationships/image" Target="../media/image87.wmf"/><Relationship Id="rId13" Type="http://schemas.openxmlformats.org/officeDocument/2006/relationships/image" Target="../media/image88.wmf"/><Relationship Id="rId14" Type="http://schemas.openxmlformats.org/officeDocument/2006/relationships/image" Target="../media/image89.wmf"/><Relationship Id="rId15" Type="http://schemas.openxmlformats.org/officeDocument/2006/relationships/image" Target="../media/image90.wmf"/><Relationship Id="rId16" Type="http://schemas.openxmlformats.org/officeDocument/2006/relationships/image" Target="../media/image91.wmf"/><Relationship Id="rId17" Type="http://schemas.openxmlformats.org/officeDocument/2006/relationships/image" Target="../media/image92.wmf"/><Relationship Id="rId18" Type="http://schemas.openxmlformats.org/officeDocument/2006/relationships/image" Target="../media/image93.wmf"/><Relationship Id="rId19" Type="http://schemas.openxmlformats.org/officeDocument/2006/relationships/oleObject" Target="../embeddings/oleObject51.bin"/><Relationship Id="rId1" Type="http://schemas.openxmlformats.org/officeDocument/2006/relationships/vmlDrawing" Target="../drawings/vmlDrawing7.vml"/><Relationship Id="rId2" Type="http://schemas.openxmlformats.org/officeDocument/2006/relationships/slideLayout" Target="../slideLayouts/slideLayout2.xml"/><Relationship Id="rId3" Type="http://schemas.openxmlformats.org/officeDocument/2006/relationships/image" Target="../media/image78.wmf"/><Relationship Id="rId4" Type="http://schemas.openxmlformats.org/officeDocument/2006/relationships/image" Target="../media/image79.wmf"/><Relationship Id="rId5" Type="http://schemas.openxmlformats.org/officeDocument/2006/relationships/image" Target="../media/image80.wmf"/><Relationship Id="rId6" Type="http://schemas.openxmlformats.org/officeDocument/2006/relationships/image" Target="../media/image81.wmf"/><Relationship Id="rId7" Type="http://schemas.openxmlformats.org/officeDocument/2006/relationships/image" Target="../media/image82.wmf"/><Relationship Id="rId8" Type="http://schemas.openxmlformats.org/officeDocument/2006/relationships/image" Target="../media/image83.wmf"/><Relationship Id="rId9" Type="http://schemas.openxmlformats.org/officeDocument/2006/relationships/image" Target="../media/image84.wmf"/><Relationship Id="rId10" Type="http://schemas.openxmlformats.org/officeDocument/2006/relationships/image" Target="../media/image85.wmf"/></Relationships>
</file>

<file path=ppt/slides/_rels/slide13.xml.rels><?xml version="1.0" encoding="UTF-8" standalone="yes"?>
<Relationships xmlns="http://schemas.openxmlformats.org/package/2006/relationships"><Relationship Id="rId11" Type="http://schemas.openxmlformats.org/officeDocument/2006/relationships/oleObject" Target="../embeddings/Microsoft_Equation11.bin"/><Relationship Id="rId12" Type="http://schemas.openxmlformats.org/officeDocument/2006/relationships/oleObject" Target="../embeddings/Microsoft_Equation12.bin"/><Relationship Id="rId13" Type="http://schemas.openxmlformats.org/officeDocument/2006/relationships/oleObject" Target="../embeddings/oleObject58.bin"/><Relationship Id="rId14" Type="http://schemas.openxmlformats.org/officeDocument/2006/relationships/oleObject" Target="../embeddings/oleObject59.bin"/><Relationship Id="rId15" Type="http://schemas.openxmlformats.org/officeDocument/2006/relationships/oleObject" Target="../embeddings/oleObject60.bin"/><Relationship Id="rId16" Type="http://schemas.openxmlformats.org/officeDocument/2006/relationships/oleObject" Target="../embeddings/oleObject61.bin"/><Relationship Id="rId17" Type="http://schemas.openxmlformats.org/officeDocument/2006/relationships/oleObject" Target="../embeddings/oleObject62.bin"/><Relationship Id="rId18" Type="http://schemas.openxmlformats.org/officeDocument/2006/relationships/oleObject" Target="../embeddings/oleObject63.bin"/><Relationship Id="rId19" Type="http://schemas.openxmlformats.org/officeDocument/2006/relationships/oleObject" Target="../embeddings/oleObject64.bin"/><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52.bin"/><Relationship Id="rId4" Type="http://schemas.openxmlformats.org/officeDocument/2006/relationships/oleObject" Target="../embeddings/oleObject53.bin"/><Relationship Id="rId5" Type="http://schemas.openxmlformats.org/officeDocument/2006/relationships/oleObject" Target="../embeddings/Microsoft_Equation9.bin"/><Relationship Id="rId6" Type="http://schemas.openxmlformats.org/officeDocument/2006/relationships/oleObject" Target="../embeddings/Microsoft_Equation10.bin"/><Relationship Id="rId7" Type="http://schemas.openxmlformats.org/officeDocument/2006/relationships/oleObject" Target="../embeddings/oleObject54.bin"/><Relationship Id="rId8" Type="http://schemas.openxmlformats.org/officeDocument/2006/relationships/oleObject" Target="../embeddings/oleObject55.bin"/><Relationship Id="rId9" Type="http://schemas.openxmlformats.org/officeDocument/2006/relationships/oleObject" Target="../embeddings/oleObject56.bin"/><Relationship Id="rId10" Type="http://schemas.openxmlformats.org/officeDocument/2006/relationships/oleObject" Target="../embeddings/oleObject57.bin"/></Relationships>
</file>

<file path=ppt/slides/_rels/slide14.xml.rels><?xml version="1.0" encoding="UTF-8" standalone="yes"?>
<Relationships xmlns="http://schemas.openxmlformats.org/package/2006/relationships"><Relationship Id="rId3" Type="http://schemas.openxmlformats.org/officeDocument/2006/relationships/image" Target="../media/image111.wmf"/><Relationship Id="rId4" Type="http://schemas.openxmlformats.org/officeDocument/2006/relationships/image" Target="../media/image112.pdf"/><Relationship Id="rId5" Type="http://schemas.openxmlformats.org/officeDocument/2006/relationships/image" Target="../media/image113.png"/><Relationship Id="rId6" Type="http://schemas.openxmlformats.org/officeDocument/2006/relationships/image" Target="../media/image114.wmf"/><Relationship Id="rId7" Type="http://schemas.openxmlformats.org/officeDocument/2006/relationships/image" Target="../media/image115.wmf"/><Relationship Id="rId8" Type="http://schemas.openxmlformats.org/officeDocument/2006/relationships/image" Target="../media/image116.jpeg"/><Relationship Id="rId9" Type="http://schemas.openxmlformats.org/officeDocument/2006/relationships/oleObject" Target="../embeddings/oleObject65.bin"/><Relationship Id="rId10" Type="http://schemas.openxmlformats.org/officeDocument/2006/relationships/oleObject" Target="../embeddings/oleObject66.bin"/><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1" Type="http://schemas.openxmlformats.org/officeDocument/2006/relationships/image" Target="../media/image126.wmf"/><Relationship Id="rId12" Type="http://schemas.openxmlformats.org/officeDocument/2006/relationships/image" Target="../media/image127.wmf"/><Relationship Id="rId13" Type="http://schemas.openxmlformats.org/officeDocument/2006/relationships/image" Target="../media/image128.wmf"/><Relationship Id="rId14" Type="http://schemas.openxmlformats.org/officeDocument/2006/relationships/image" Target="../media/image129.wmf"/><Relationship Id="rId15" Type="http://schemas.openxmlformats.org/officeDocument/2006/relationships/image" Target="../media/image130.wmf"/><Relationship Id="rId16" Type="http://schemas.openxmlformats.org/officeDocument/2006/relationships/image" Target="../media/image131.wmf"/><Relationship Id="rId1" Type="http://schemas.openxmlformats.org/officeDocument/2006/relationships/slideLayout" Target="../slideLayouts/slideLayout2.xml"/><Relationship Id="rId2" Type="http://schemas.openxmlformats.org/officeDocument/2006/relationships/image" Target="../media/image117.wmf"/><Relationship Id="rId3" Type="http://schemas.openxmlformats.org/officeDocument/2006/relationships/image" Target="../media/image118.wmf"/><Relationship Id="rId4" Type="http://schemas.openxmlformats.org/officeDocument/2006/relationships/image" Target="../media/image119.wmf"/><Relationship Id="rId5" Type="http://schemas.openxmlformats.org/officeDocument/2006/relationships/image" Target="../media/image120.wmf"/><Relationship Id="rId6" Type="http://schemas.openxmlformats.org/officeDocument/2006/relationships/image" Target="../media/image121.wmf"/><Relationship Id="rId7" Type="http://schemas.openxmlformats.org/officeDocument/2006/relationships/image" Target="../media/image122.wmf"/><Relationship Id="rId8" Type="http://schemas.openxmlformats.org/officeDocument/2006/relationships/image" Target="../media/image123.wmf"/><Relationship Id="rId9" Type="http://schemas.openxmlformats.org/officeDocument/2006/relationships/image" Target="../media/image124.wmf"/><Relationship Id="rId10" Type="http://schemas.openxmlformats.org/officeDocument/2006/relationships/image" Target="../media/image125.wmf"/></Relationships>
</file>

<file path=ppt/slides/_rels/slide16.xml.rels><?xml version="1.0" encoding="UTF-8" standalone="yes"?>
<Relationships xmlns="http://schemas.openxmlformats.org/package/2006/relationships"><Relationship Id="rId11" Type="http://schemas.openxmlformats.org/officeDocument/2006/relationships/image" Target="../media/image141.wmf"/><Relationship Id="rId12" Type="http://schemas.openxmlformats.org/officeDocument/2006/relationships/image" Target="../media/image142.wmf"/><Relationship Id="rId13" Type="http://schemas.openxmlformats.org/officeDocument/2006/relationships/image" Target="../media/image143.wmf"/><Relationship Id="rId14" Type="http://schemas.openxmlformats.org/officeDocument/2006/relationships/image" Target="../media/image144.wmf"/><Relationship Id="rId1" Type="http://schemas.openxmlformats.org/officeDocument/2006/relationships/slideLayout" Target="../slideLayouts/slideLayout2.xml"/><Relationship Id="rId2" Type="http://schemas.openxmlformats.org/officeDocument/2006/relationships/image" Target="../media/image132.wmf"/><Relationship Id="rId3" Type="http://schemas.openxmlformats.org/officeDocument/2006/relationships/image" Target="../media/image133.wmf"/><Relationship Id="rId4" Type="http://schemas.openxmlformats.org/officeDocument/2006/relationships/image" Target="../media/image134.wmf"/><Relationship Id="rId5" Type="http://schemas.openxmlformats.org/officeDocument/2006/relationships/image" Target="../media/image135.wmf"/><Relationship Id="rId6" Type="http://schemas.openxmlformats.org/officeDocument/2006/relationships/image" Target="../media/image136.wmf"/><Relationship Id="rId7" Type="http://schemas.openxmlformats.org/officeDocument/2006/relationships/image" Target="../media/image137.wmf"/><Relationship Id="rId8" Type="http://schemas.openxmlformats.org/officeDocument/2006/relationships/image" Target="../media/image138.wmf"/><Relationship Id="rId9" Type="http://schemas.openxmlformats.org/officeDocument/2006/relationships/image" Target="../media/image139.wmf"/><Relationship Id="rId10" Type="http://schemas.openxmlformats.org/officeDocument/2006/relationships/image" Target="../media/image140.wmf"/></Relationships>
</file>

<file path=ppt/slides/_rels/slide17.xml.rels><?xml version="1.0" encoding="UTF-8" standalone="yes"?>
<Relationships xmlns="http://schemas.openxmlformats.org/package/2006/relationships"><Relationship Id="rId11" Type="http://schemas.openxmlformats.org/officeDocument/2006/relationships/image" Target="../media/image154.wmf"/><Relationship Id="rId12" Type="http://schemas.openxmlformats.org/officeDocument/2006/relationships/image" Target="../media/image155.wmf"/><Relationship Id="rId13" Type="http://schemas.openxmlformats.org/officeDocument/2006/relationships/image" Target="../media/image156.wmf"/><Relationship Id="rId14" Type="http://schemas.openxmlformats.org/officeDocument/2006/relationships/image" Target="../media/image157.wmf"/><Relationship Id="rId15" Type="http://schemas.openxmlformats.org/officeDocument/2006/relationships/image" Target="../media/image158.wmf"/><Relationship Id="rId1" Type="http://schemas.openxmlformats.org/officeDocument/2006/relationships/slideLayout" Target="../slideLayouts/slideLayout2.xml"/><Relationship Id="rId2" Type="http://schemas.openxmlformats.org/officeDocument/2006/relationships/image" Target="../media/image145.wmf"/><Relationship Id="rId3" Type="http://schemas.openxmlformats.org/officeDocument/2006/relationships/image" Target="../media/image146.wmf"/><Relationship Id="rId4" Type="http://schemas.openxmlformats.org/officeDocument/2006/relationships/image" Target="../media/image147.wmf"/><Relationship Id="rId5" Type="http://schemas.openxmlformats.org/officeDocument/2006/relationships/image" Target="../media/image148.wmf"/><Relationship Id="rId6" Type="http://schemas.openxmlformats.org/officeDocument/2006/relationships/image" Target="../media/image149.wmf"/><Relationship Id="rId7" Type="http://schemas.openxmlformats.org/officeDocument/2006/relationships/image" Target="../media/image150.wmf"/><Relationship Id="rId8" Type="http://schemas.openxmlformats.org/officeDocument/2006/relationships/image" Target="../media/image151.wmf"/><Relationship Id="rId9" Type="http://schemas.openxmlformats.org/officeDocument/2006/relationships/image" Target="../media/image152.wmf"/><Relationship Id="rId10" Type="http://schemas.openxmlformats.org/officeDocument/2006/relationships/image" Target="../media/image153.wmf"/></Relationships>
</file>

<file path=ppt/slides/_rels/slide18.xml.rels><?xml version="1.0" encoding="UTF-8" standalone="yes"?>
<Relationships xmlns="http://schemas.openxmlformats.org/package/2006/relationships"><Relationship Id="rId11" Type="http://schemas.openxmlformats.org/officeDocument/2006/relationships/image" Target="../media/image168.wmf"/><Relationship Id="rId12" Type="http://schemas.openxmlformats.org/officeDocument/2006/relationships/image" Target="../media/image169.wmf"/><Relationship Id="rId13" Type="http://schemas.openxmlformats.org/officeDocument/2006/relationships/image" Target="../media/image170.wmf"/><Relationship Id="rId14" Type="http://schemas.openxmlformats.org/officeDocument/2006/relationships/image" Target="../media/image171.wmf"/><Relationship Id="rId15" Type="http://schemas.openxmlformats.org/officeDocument/2006/relationships/image" Target="../media/image172.wmf"/><Relationship Id="rId16" Type="http://schemas.openxmlformats.org/officeDocument/2006/relationships/image" Target="../media/image173.wmf"/><Relationship Id="rId17" Type="http://schemas.openxmlformats.org/officeDocument/2006/relationships/image" Target="../media/image174.wmf"/><Relationship Id="rId18" Type="http://schemas.openxmlformats.org/officeDocument/2006/relationships/image" Target="../media/image175.wmf"/><Relationship Id="rId19" Type="http://schemas.openxmlformats.org/officeDocument/2006/relationships/image" Target="../media/image176.wmf"/><Relationship Id="rId1" Type="http://schemas.openxmlformats.org/officeDocument/2006/relationships/slideLayout" Target="../slideLayouts/slideLayout2.xml"/><Relationship Id="rId2" Type="http://schemas.openxmlformats.org/officeDocument/2006/relationships/image" Target="../media/image159.wmf"/><Relationship Id="rId3" Type="http://schemas.openxmlformats.org/officeDocument/2006/relationships/image" Target="../media/image160.wmf"/><Relationship Id="rId4" Type="http://schemas.openxmlformats.org/officeDocument/2006/relationships/image" Target="../media/image161.wmf"/><Relationship Id="rId5" Type="http://schemas.openxmlformats.org/officeDocument/2006/relationships/image" Target="../media/image162.wmf"/><Relationship Id="rId6" Type="http://schemas.openxmlformats.org/officeDocument/2006/relationships/image" Target="../media/image163.wmf"/><Relationship Id="rId7" Type="http://schemas.openxmlformats.org/officeDocument/2006/relationships/image" Target="../media/image164.wmf"/><Relationship Id="rId8" Type="http://schemas.openxmlformats.org/officeDocument/2006/relationships/image" Target="../media/image165.wmf"/><Relationship Id="rId9" Type="http://schemas.openxmlformats.org/officeDocument/2006/relationships/image" Target="../media/image166.wmf"/><Relationship Id="rId10" Type="http://schemas.openxmlformats.org/officeDocument/2006/relationships/image" Target="../media/image167.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67.bin"/><Relationship Id="rId4" Type="http://schemas.openxmlformats.org/officeDocument/2006/relationships/oleObject" Target="../embeddings/oleObject68.bin"/><Relationship Id="rId5" Type="http://schemas.openxmlformats.org/officeDocument/2006/relationships/oleObject" Target="../embeddings/Microsoft_Equation13.bin"/><Relationship Id="rId6" Type="http://schemas.openxmlformats.org/officeDocument/2006/relationships/oleObject" Target="../embeddings/Microsoft_Equation14.bin"/><Relationship Id="rId7" Type="http://schemas.openxmlformats.org/officeDocument/2006/relationships/oleObject" Target="../embeddings/oleObject69.bin"/><Relationship Id="rId8" Type="http://schemas.openxmlformats.org/officeDocument/2006/relationships/oleObject" Target="../embeddings/oleObject70.bin"/><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1.bin"/><Relationship Id="rId4" Type="http://schemas.openxmlformats.org/officeDocument/2006/relationships/oleObject" Target="../embeddings/oleObject72.bin"/><Relationship Id="rId5" Type="http://schemas.openxmlformats.org/officeDocument/2006/relationships/oleObject" Target="../embeddings/Microsoft_Equation15.bin"/><Relationship Id="rId6" Type="http://schemas.openxmlformats.org/officeDocument/2006/relationships/oleObject" Target="../embeddings/Microsoft_Equation16.bin"/><Relationship Id="rId7" Type="http://schemas.openxmlformats.org/officeDocument/2006/relationships/oleObject" Target="../embeddings/oleObject73.bin"/><Relationship Id="rId1" Type="http://schemas.openxmlformats.org/officeDocument/2006/relationships/vmlDrawing" Target="../drawings/vmlDrawing11.vml"/><Relationship Id="rId2"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9" Type="http://schemas.openxmlformats.org/officeDocument/2006/relationships/oleObject" Target="../embeddings/oleObject74.bin"/><Relationship Id="rId20" Type="http://schemas.openxmlformats.org/officeDocument/2006/relationships/oleObject" Target="../embeddings/Microsoft_Equation30.bin"/><Relationship Id="rId21" Type="http://schemas.openxmlformats.org/officeDocument/2006/relationships/oleObject" Target="../embeddings/oleObject78.bin"/><Relationship Id="rId10" Type="http://schemas.openxmlformats.org/officeDocument/2006/relationships/oleObject" Target="../embeddings/Microsoft_Equation23.bin"/><Relationship Id="rId11" Type="http://schemas.openxmlformats.org/officeDocument/2006/relationships/oleObject" Target="../embeddings/oleObject75.bin"/><Relationship Id="rId12" Type="http://schemas.openxmlformats.org/officeDocument/2006/relationships/oleObject" Target="../embeddings/oleObject76.bin"/><Relationship Id="rId13" Type="http://schemas.openxmlformats.org/officeDocument/2006/relationships/oleObject" Target="../embeddings/oleObject77.bin"/><Relationship Id="rId14" Type="http://schemas.openxmlformats.org/officeDocument/2006/relationships/oleObject" Target="../embeddings/Microsoft_Equation24.bin"/><Relationship Id="rId15" Type="http://schemas.openxmlformats.org/officeDocument/2006/relationships/oleObject" Target="../embeddings/Microsoft_Equation25.bin"/><Relationship Id="rId16" Type="http://schemas.openxmlformats.org/officeDocument/2006/relationships/oleObject" Target="../embeddings/Microsoft_Equation26.bin"/><Relationship Id="rId17" Type="http://schemas.openxmlformats.org/officeDocument/2006/relationships/oleObject" Target="../embeddings/Microsoft_Equation27.bin"/><Relationship Id="rId18" Type="http://schemas.openxmlformats.org/officeDocument/2006/relationships/oleObject" Target="../embeddings/Microsoft_Equation28.bin"/><Relationship Id="rId19" Type="http://schemas.openxmlformats.org/officeDocument/2006/relationships/oleObject" Target="../embeddings/Microsoft_Equation29.bin"/><Relationship Id="rId1" Type="http://schemas.openxmlformats.org/officeDocument/2006/relationships/vmlDrawing" Target="../drawings/vmlDrawing12.vml"/><Relationship Id="rId2" Type="http://schemas.openxmlformats.org/officeDocument/2006/relationships/slideLayout" Target="../slideLayouts/slideLayout2.xml"/><Relationship Id="rId3" Type="http://schemas.openxmlformats.org/officeDocument/2006/relationships/oleObject" Target="../embeddings/Microsoft_Equation17.bin"/><Relationship Id="rId4" Type="http://schemas.openxmlformats.org/officeDocument/2006/relationships/oleObject" Target="../embeddings/Microsoft_Equation18.bin"/><Relationship Id="rId5" Type="http://schemas.openxmlformats.org/officeDocument/2006/relationships/oleObject" Target="../embeddings/Microsoft_Equation19.bin"/><Relationship Id="rId6" Type="http://schemas.openxmlformats.org/officeDocument/2006/relationships/oleObject" Target="../embeddings/Microsoft_Equation20.bin"/><Relationship Id="rId7" Type="http://schemas.openxmlformats.org/officeDocument/2006/relationships/oleObject" Target="../embeddings/Microsoft_Equation21.bin"/><Relationship Id="rId8" Type="http://schemas.openxmlformats.org/officeDocument/2006/relationships/oleObject" Target="../embeddings/Microsoft_Equation22.bin"/></Relationships>
</file>

<file path=ppt/slides/_rels/slide23.xml.rels><?xml version="1.0" encoding="UTF-8" standalone="yes"?>
<Relationships xmlns="http://schemas.openxmlformats.org/package/2006/relationships"><Relationship Id="rId9" Type="http://schemas.openxmlformats.org/officeDocument/2006/relationships/oleObject" Target="../embeddings/Microsoft_Equation37.bin"/><Relationship Id="rId20" Type="http://schemas.openxmlformats.org/officeDocument/2006/relationships/oleObject" Target="../embeddings/oleObject79.bin"/><Relationship Id="rId10" Type="http://schemas.openxmlformats.org/officeDocument/2006/relationships/oleObject" Target="../embeddings/Microsoft_Equation38.bin"/><Relationship Id="rId11" Type="http://schemas.openxmlformats.org/officeDocument/2006/relationships/oleObject" Target="../embeddings/Microsoft_Equation39.bin"/><Relationship Id="rId12" Type="http://schemas.openxmlformats.org/officeDocument/2006/relationships/oleObject" Target="../embeddings/Microsoft_Equation40.bin"/><Relationship Id="rId13" Type="http://schemas.openxmlformats.org/officeDocument/2006/relationships/oleObject" Target="../embeddings/Microsoft_Equation41.bin"/><Relationship Id="rId14" Type="http://schemas.openxmlformats.org/officeDocument/2006/relationships/oleObject" Target="../embeddings/Microsoft_Equation42.bin"/><Relationship Id="rId15" Type="http://schemas.openxmlformats.org/officeDocument/2006/relationships/oleObject" Target="../embeddings/Microsoft_Equation43.bin"/><Relationship Id="rId16" Type="http://schemas.openxmlformats.org/officeDocument/2006/relationships/oleObject" Target="../embeddings/Microsoft_Equation44.bin"/><Relationship Id="rId17" Type="http://schemas.openxmlformats.org/officeDocument/2006/relationships/oleObject" Target="../embeddings/Microsoft_Equation45.bin"/><Relationship Id="rId18" Type="http://schemas.openxmlformats.org/officeDocument/2006/relationships/oleObject" Target="../embeddings/Microsoft_Equation46.bin"/><Relationship Id="rId19" Type="http://schemas.openxmlformats.org/officeDocument/2006/relationships/oleObject" Target="../embeddings/Microsoft_Equation47.bin"/><Relationship Id="rId1" Type="http://schemas.openxmlformats.org/officeDocument/2006/relationships/vmlDrawing" Target="../drawings/vmlDrawing13.vml"/><Relationship Id="rId2" Type="http://schemas.openxmlformats.org/officeDocument/2006/relationships/slideLayout" Target="../slideLayouts/slideLayout2.xml"/><Relationship Id="rId3" Type="http://schemas.openxmlformats.org/officeDocument/2006/relationships/oleObject" Target="../embeddings/Microsoft_Equation31.bin"/><Relationship Id="rId4" Type="http://schemas.openxmlformats.org/officeDocument/2006/relationships/oleObject" Target="../embeddings/Microsoft_Equation32.bin"/><Relationship Id="rId5" Type="http://schemas.openxmlformats.org/officeDocument/2006/relationships/oleObject" Target="../embeddings/Microsoft_Equation33.bin"/><Relationship Id="rId6" Type="http://schemas.openxmlformats.org/officeDocument/2006/relationships/oleObject" Target="../embeddings/Microsoft_Equation34.bin"/><Relationship Id="rId7" Type="http://schemas.openxmlformats.org/officeDocument/2006/relationships/oleObject" Target="../embeddings/Microsoft_Equation35.bin"/><Relationship Id="rId8" Type="http://schemas.openxmlformats.org/officeDocument/2006/relationships/oleObject" Target="../embeddings/Microsoft_Equation36.bin"/></Relationships>
</file>

<file path=ppt/slides/_rels/slide24.xml.rels><?xml version="1.0" encoding="UTF-8" standalone="yes"?>
<Relationships xmlns="http://schemas.openxmlformats.org/package/2006/relationships"><Relationship Id="rId11" Type="http://schemas.openxmlformats.org/officeDocument/2006/relationships/oleObject" Target="../embeddings/Microsoft_Equation56.bin"/><Relationship Id="rId12" Type="http://schemas.openxmlformats.org/officeDocument/2006/relationships/oleObject" Target="../embeddings/Microsoft_Equation57.bin"/><Relationship Id="rId13" Type="http://schemas.openxmlformats.org/officeDocument/2006/relationships/oleObject" Target="../embeddings/Microsoft_Equation58.bin"/><Relationship Id="rId14" Type="http://schemas.openxmlformats.org/officeDocument/2006/relationships/oleObject" Target="../embeddings/Microsoft_Equation59.bin"/><Relationship Id="rId15" Type="http://schemas.openxmlformats.org/officeDocument/2006/relationships/oleObject" Target="../embeddings/Microsoft_Equation60.bin"/><Relationship Id="rId16" Type="http://schemas.openxmlformats.org/officeDocument/2006/relationships/oleObject" Target="../embeddings/Microsoft_Equation61.bin"/><Relationship Id="rId17" Type="http://schemas.openxmlformats.org/officeDocument/2006/relationships/oleObject" Target="../embeddings/Microsoft_Equation62.bin"/><Relationship Id="rId18" Type="http://schemas.openxmlformats.org/officeDocument/2006/relationships/oleObject" Target="../embeddings/oleObject80.bin"/><Relationship Id="rId1" Type="http://schemas.openxmlformats.org/officeDocument/2006/relationships/vmlDrawing" Target="../drawings/vmlDrawing14.vml"/><Relationship Id="rId2" Type="http://schemas.openxmlformats.org/officeDocument/2006/relationships/slideLayout" Target="../slideLayouts/slideLayout2.xml"/><Relationship Id="rId3" Type="http://schemas.openxmlformats.org/officeDocument/2006/relationships/oleObject" Target="../embeddings/Microsoft_Equation48.bin"/><Relationship Id="rId4" Type="http://schemas.openxmlformats.org/officeDocument/2006/relationships/oleObject" Target="../embeddings/Microsoft_Equation49.bin"/><Relationship Id="rId5" Type="http://schemas.openxmlformats.org/officeDocument/2006/relationships/oleObject" Target="../embeddings/Microsoft_Equation50.bin"/><Relationship Id="rId6" Type="http://schemas.openxmlformats.org/officeDocument/2006/relationships/oleObject" Target="../embeddings/Microsoft_Equation51.bin"/><Relationship Id="rId7" Type="http://schemas.openxmlformats.org/officeDocument/2006/relationships/oleObject" Target="../embeddings/Microsoft_Equation52.bin"/><Relationship Id="rId8" Type="http://schemas.openxmlformats.org/officeDocument/2006/relationships/oleObject" Target="../embeddings/Microsoft_Equation53.bin"/><Relationship Id="rId9" Type="http://schemas.openxmlformats.org/officeDocument/2006/relationships/oleObject" Target="../embeddings/Microsoft_Equation54.bin"/><Relationship Id="rId10" Type="http://schemas.openxmlformats.org/officeDocument/2006/relationships/oleObject" Target="../embeddings/Microsoft_Equation55.bin"/></Relationships>
</file>

<file path=ppt/slides/_rels/slide25.xml.rels><?xml version="1.0" encoding="UTF-8" standalone="yes"?>
<Relationships xmlns="http://schemas.openxmlformats.org/package/2006/relationships"><Relationship Id="rId11" Type="http://schemas.openxmlformats.org/officeDocument/2006/relationships/oleObject" Target="../embeddings/Microsoft_Equation67.bin"/><Relationship Id="rId12" Type="http://schemas.openxmlformats.org/officeDocument/2006/relationships/oleObject" Target="../embeddings/oleObject84.bin"/><Relationship Id="rId13" Type="http://schemas.openxmlformats.org/officeDocument/2006/relationships/oleObject" Target="../embeddings/oleObject85.bin"/><Relationship Id="rId1" Type="http://schemas.openxmlformats.org/officeDocument/2006/relationships/vmlDrawing" Target="../drawings/vmlDrawing15.vml"/><Relationship Id="rId2" Type="http://schemas.openxmlformats.org/officeDocument/2006/relationships/slideLayout" Target="../slideLayouts/slideLayout2.xml"/><Relationship Id="rId3" Type="http://schemas.openxmlformats.org/officeDocument/2006/relationships/image" Target="../media/image249.jpeg"/><Relationship Id="rId4" Type="http://schemas.openxmlformats.org/officeDocument/2006/relationships/oleObject" Target="../embeddings/Microsoft_Equation63.bin"/><Relationship Id="rId5" Type="http://schemas.openxmlformats.org/officeDocument/2006/relationships/oleObject" Target="../embeddings/oleObject81.bin"/><Relationship Id="rId6" Type="http://schemas.openxmlformats.org/officeDocument/2006/relationships/oleObject" Target="../embeddings/oleObject82.bin"/><Relationship Id="rId7" Type="http://schemas.openxmlformats.org/officeDocument/2006/relationships/oleObject" Target="../embeddings/Microsoft_Equation64.bin"/><Relationship Id="rId8" Type="http://schemas.openxmlformats.org/officeDocument/2006/relationships/oleObject" Target="../embeddings/Microsoft_Equation65.bin"/><Relationship Id="rId9" Type="http://schemas.openxmlformats.org/officeDocument/2006/relationships/oleObject" Target="../embeddings/oleObject83.bin"/><Relationship Id="rId10" Type="http://schemas.openxmlformats.org/officeDocument/2006/relationships/oleObject" Target="../embeddings/Microsoft_Equation66.bin"/></Relationships>
</file>

<file path=ppt/slides/_rels/slide26.xml.rels><?xml version="1.0" encoding="UTF-8" standalone="yes"?>
<Relationships xmlns="http://schemas.openxmlformats.org/package/2006/relationships"><Relationship Id="rId11" Type="http://schemas.openxmlformats.org/officeDocument/2006/relationships/oleObject" Target="../embeddings/oleObject92.bin"/><Relationship Id="rId12" Type="http://schemas.openxmlformats.org/officeDocument/2006/relationships/oleObject" Target="../embeddings/oleObject93.bin"/><Relationship Id="rId13" Type="http://schemas.openxmlformats.org/officeDocument/2006/relationships/oleObject" Target="../embeddings/oleObject94.bin"/><Relationship Id="rId14" Type="http://schemas.openxmlformats.org/officeDocument/2006/relationships/oleObject" Target="../embeddings/oleObject95.bin"/><Relationship Id="rId15" Type="http://schemas.openxmlformats.org/officeDocument/2006/relationships/oleObject" Target="../embeddings/oleObject96.bin"/><Relationship Id="rId16" Type="http://schemas.openxmlformats.org/officeDocument/2006/relationships/oleObject" Target="../embeddings/oleObject97.bin"/><Relationship Id="rId1" Type="http://schemas.openxmlformats.org/officeDocument/2006/relationships/vmlDrawing" Target="../drawings/vmlDrawing16.vml"/><Relationship Id="rId2" Type="http://schemas.openxmlformats.org/officeDocument/2006/relationships/slideLayout" Target="../slideLayouts/slideLayout2.xml"/><Relationship Id="rId3" Type="http://schemas.openxmlformats.org/officeDocument/2006/relationships/oleObject" Target="../embeddings/Microsoft_Equation68.bin"/><Relationship Id="rId4" Type="http://schemas.openxmlformats.org/officeDocument/2006/relationships/oleObject" Target="../embeddings/oleObject86.bin"/><Relationship Id="rId5" Type="http://schemas.openxmlformats.org/officeDocument/2006/relationships/oleObject" Target="../embeddings/Microsoft_Equation69.bin"/><Relationship Id="rId6" Type="http://schemas.openxmlformats.org/officeDocument/2006/relationships/oleObject" Target="../embeddings/oleObject87.bin"/><Relationship Id="rId7" Type="http://schemas.openxmlformats.org/officeDocument/2006/relationships/oleObject" Target="../embeddings/oleObject88.bin"/><Relationship Id="rId8" Type="http://schemas.openxmlformats.org/officeDocument/2006/relationships/oleObject" Target="../embeddings/oleObject89.bin"/><Relationship Id="rId9" Type="http://schemas.openxmlformats.org/officeDocument/2006/relationships/oleObject" Target="../embeddings/oleObject90.bin"/><Relationship Id="rId10" Type="http://schemas.openxmlformats.org/officeDocument/2006/relationships/oleObject" Target="../embeddings/oleObject91.bin"/></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oleObject2.bin"/><Relationship Id="rId5" Type="http://schemas.openxmlformats.org/officeDocument/2006/relationships/oleObject" Target="../embeddings/oleObject3.bin"/><Relationship Id="rId6" Type="http://schemas.openxmlformats.org/officeDocument/2006/relationships/oleObject" Target="../embeddings/oleObject4.bin"/><Relationship Id="rId7" Type="http://schemas.openxmlformats.org/officeDocument/2006/relationships/oleObject" Target="../embeddings/oleObject5.bin"/><Relationship Id="rId8" Type="http://schemas.openxmlformats.org/officeDocument/2006/relationships/oleObject" Target="../embeddings/oleObject6.bin"/><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4" Type="http://schemas.openxmlformats.org/officeDocument/2006/relationships/oleObject" Target="../embeddings/Microsoft_Equation1.bin"/><Relationship Id="rId5" Type="http://schemas.openxmlformats.org/officeDocument/2006/relationships/oleObject" Target="../embeddings/oleObject8.bin"/><Relationship Id="rId6" Type="http://schemas.openxmlformats.org/officeDocument/2006/relationships/oleObject" Target="../embeddings/oleObject9.bin"/><Relationship Id="rId7" Type="http://schemas.openxmlformats.org/officeDocument/2006/relationships/oleObject" Target="../embeddings/oleObject10.bin"/><Relationship Id="rId8" Type="http://schemas.openxmlformats.org/officeDocument/2006/relationships/oleObject" Target="../embeddings/oleObject11.bin"/><Relationship Id="rId9" Type="http://schemas.openxmlformats.org/officeDocument/2006/relationships/oleObject" Target="../embeddings/oleObject12.bin"/><Relationship Id="rId10" Type="http://schemas.openxmlformats.org/officeDocument/2006/relationships/oleObject" Target="../embeddings/oleObject13.bin"/><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1" Type="http://schemas.openxmlformats.org/officeDocument/2006/relationships/oleObject" Target="../embeddings/oleObject21.bin"/><Relationship Id="rId12" Type="http://schemas.openxmlformats.org/officeDocument/2006/relationships/oleObject" Target="../embeddings/oleObject22.bin"/><Relationship Id="rId13" Type="http://schemas.openxmlformats.org/officeDocument/2006/relationships/oleObject" Target="../embeddings/oleObject23.bin"/><Relationship Id="rId14" Type="http://schemas.openxmlformats.org/officeDocument/2006/relationships/oleObject" Target="../embeddings/oleObject24.bin"/><Relationship Id="rId15" Type="http://schemas.openxmlformats.org/officeDocument/2006/relationships/oleObject" Target="../embeddings/oleObject25.bin"/><Relationship Id="rId16" Type="http://schemas.openxmlformats.org/officeDocument/2006/relationships/oleObject" Target="../embeddings/oleObject26.bin"/><Relationship Id="rId17" Type="http://schemas.openxmlformats.org/officeDocument/2006/relationships/oleObject" Target="../embeddings/oleObject27.bin"/><Relationship Id="rId18" Type="http://schemas.openxmlformats.org/officeDocument/2006/relationships/oleObject" Target="../embeddings/oleObject28.bin"/><Relationship Id="rId19" Type="http://schemas.openxmlformats.org/officeDocument/2006/relationships/oleObject" Target="../embeddings/oleObject29.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14.bin"/><Relationship Id="rId4" Type="http://schemas.openxmlformats.org/officeDocument/2006/relationships/oleObject" Target="../embeddings/oleObject15.bin"/><Relationship Id="rId5" Type="http://schemas.openxmlformats.org/officeDocument/2006/relationships/oleObject" Target="../embeddings/Microsoft_Equation2.bin"/><Relationship Id="rId6" Type="http://schemas.openxmlformats.org/officeDocument/2006/relationships/oleObject" Target="../embeddings/oleObject16.bin"/><Relationship Id="rId7" Type="http://schemas.openxmlformats.org/officeDocument/2006/relationships/oleObject" Target="../embeddings/oleObject17.bin"/><Relationship Id="rId8" Type="http://schemas.openxmlformats.org/officeDocument/2006/relationships/oleObject" Target="../embeddings/oleObject18.bin"/><Relationship Id="rId9" Type="http://schemas.openxmlformats.org/officeDocument/2006/relationships/oleObject" Target="../embeddings/oleObject19.bin"/><Relationship Id="rId10" Type="http://schemas.openxmlformats.org/officeDocument/2006/relationships/oleObject" Target="../embeddings/oleObject20.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32.jpeg"/></Relationships>
</file>

<file path=ppt/slides/_rels/slide7.xml.rels><?xml version="1.0" encoding="UTF-8" standalone="yes"?>
<Relationships xmlns="http://schemas.openxmlformats.org/package/2006/relationships"><Relationship Id="rId11" Type="http://schemas.openxmlformats.org/officeDocument/2006/relationships/oleObject" Target="../embeddings/oleObject38.bin"/><Relationship Id="rId12" Type="http://schemas.openxmlformats.org/officeDocument/2006/relationships/oleObject" Target="../embeddings/oleObject39.bin"/><Relationship Id="rId13" Type="http://schemas.openxmlformats.org/officeDocument/2006/relationships/oleObject" Target="../embeddings/oleObject40.bin"/><Relationship Id="rId14" Type="http://schemas.openxmlformats.org/officeDocument/2006/relationships/oleObject" Target="../embeddings/oleObject41.bin"/><Relationship Id="rId15" Type="http://schemas.openxmlformats.org/officeDocument/2006/relationships/oleObject" Target="../embeddings/oleObject42.bin"/><Relationship Id="rId16" Type="http://schemas.openxmlformats.org/officeDocument/2006/relationships/oleObject" Target="../embeddings/oleObject43.bin"/><Relationship Id="rId17" Type="http://schemas.openxmlformats.org/officeDocument/2006/relationships/oleObject" Target="../embeddings/oleObject44.bin"/><Relationship Id="rId18" Type="http://schemas.openxmlformats.org/officeDocument/2006/relationships/oleObject" Target="../embeddings/oleObject45.bin"/><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oleObject" Target="../embeddings/oleObject30.bin"/><Relationship Id="rId4" Type="http://schemas.openxmlformats.org/officeDocument/2006/relationships/oleObject" Target="../embeddings/oleObject31.bin"/><Relationship Id="rId5" Type="http://schemas.openxmlformats.org/officeDocument/2006/relationships/oleObject" Target="../embeddings/oleObject32.bin"/><Relationship Id="rId6" Type="http://schemas.openxmlformats.org/officeDocument/2006/relationships/oleObject" Target="../embeddings/oleObject33.bin"/><Relationship Id="rId7" Type="http://schemas.openxmlformats.org/officeDocument/2006/relationships/oleObject" Target="../embeddings/oleObject34.bin"/><Relationship Id="rId8" Type="http://schemas.openxmlformats.org/officeDocument/2006/relationships/oleObject" Target="../embeddings/oleObject35.bin"/><Relationship Id="rId9" Type="http://schemas.openxmlformats.org/officeDocument/2006/relationships/oleObject" Target="../embeddings/oleObject36.bin"/><Relationship Id="rId10" Type="http://schemas.openxmlformats.org/officeDocument/2006/relationships/oleObject" Target="../embeddings/oleObject37.bin"/></Relationships>
</file>

<file path=ppt/slides/_rels/slide8.xml.rels><?xml version="1.0" encoding="UTF-8" standalone="yes"?>
<Relationships xmlns="http://schemas.openxmlformats.org/package/2006/relationships"><Relationship Id="rId3" Type="http://schemas.openxmlformats.org/officeDocument/2006/relationships/image" Target="../media/image49.wmf"/><Relationship Id="rId4" Type="http://schemas.openxmlformats.org/officeDocument/2006/relationships/image" Target="../media/image50.wmf"/><Relationship Id="rId5" Type="http://schemas.openxmlformats.org/officeDocument/2006/relationships/image" Target="../media/image51.wmf"/><Relationship Id="rId6" Type="http://schemas.openxmlformats.org/officeDocument/2006/relationships/image" Target="../media/image52.wmf"/><Relationship Id="rId7" Type="http://schemas.openxmlformats.org/officeDocument/2006/relationships/image" Target="../media/image53.wm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55.wmf"/><Relationship Id="rId4" Type="http://schemas.openxmlformats.org/officeDocument/2006/relationships/image" Target="../media/image56.wmf"/><Relationship Id="rId5" Type="http://schemas.openxmlformats.org/officeDocument/2006/relationships/image" Target="../media/image57.wmf"/><Relationship Id="rId1" Type="http://schemas.openxmlformats.org/officeDocument/2006/relationships/slideLayout" Target="../slideLayouts/slideLayout2.xml"/><Relationship Id="rId2" Type="http://schemas.openxmlformats.org/officeDocument/2006/relationships/image" Target="../media/image54.wmf"/></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 name="Rectangle 4"/>
          <p:cNvSpPr>
            <a:spLocks noGrp="1" noChangeArrowheads="1"/>
          </p:cNvSpPr>
          <p:nvPr>
            <p:ph type="dt" sz="half" idx="2"/>
          </p:nvPr>
        </p:nvSpPr>
        <p:spPr/>
        <p:txBody>
          <a:bodyPr/>
          <a:lstStyle/>
          <a:p>
            <a:r>
              <a:rPr lang="en-US" smtClean="0"/>
              <a:t>Wednesday, July 6, 2011</a:t>
            </a:r>
            <a:endParaRPr lang="en-US"/>
          </a:p>
        </p:txBody>
      </p:sp>
      <p:sp>
        <p:nvSpPr>
          <p:cNvPr id="6" name="Rectangle 5"/>
          <p:cNvSpPr>
            <a:spLocks noGrp="1" noChangeArrowheads="1"/>
          </p:cNvSpPr>
          <p:nvPr>
            <p:ph type="ftr" sz="quarter" idx="3"/>
          </p:nvPr>
        </p:nvSpPr>
        <p:spPr/>
        <p:txBody>
          <a:bodyPr/>
          <a:lstStyle/>
          <a:p>
            <a:r>
              <a:rPr lang="en-US" smtClean="0"/>
              <a:t>PHYS 1443-001, Summer 2011 Dr. Jaehoon Yu</a:t>
            </a:r>
            <a:endParaRPr lang="en-US"/>
          </a:p>
        </p:txBody>
      </p:sp>
      <p:sp>
        <p:nvSpPr>
          <p:cNvPr id="7" name="Rectangle 6"/>
          <p:cNvSpPr>
            <a:spLocks noGrp="1" noChangeArrowheads="1"/>
          </p:cNvSpPr>
          <p:nvPr>
            <p:ph type="sldNum" sz="quarter" idx="4"/>
          </p:nvPr>
        </p:nvSpPr>
        <p:spPr/>
        <p:txBody>
          <a:bodyPr/>
          <a:lstStyle/>
          <a:p>
            <a:fld id="{836B3EF7-D8FB-0B47-8A28-1039DE64DA84}" type="slidenum">
              <a:rPr lang="en-US"/>
              <a:pPr/>
              <a:t>1</a:t>
            </a:fld>
            <a:endParaRPr lang="en-US"/>
          </a:p>
        </p:txBody>
      </p:sp>
      <p:sp>
        <p:nvSpPr>
          <p:cNvPr id="2050" name="Rectangle 2"/>
          <p:cNvSpPr>
            <a:spLocks noGrp="1" noChangeArrowheads="1"/>
          </p:cNvSpPr>
          <p:nvPr>
            <p:ph type="ctrTitle"/>
          </p:nvPr>
        </p:nvSpPr>
        <p:spPr>
          <a:xfrm>
            <a:off x="685800" y="304800"/>
            <a:ext cx="7772400" cy="990600"/>
          </a:xfrm>
        </p:spPr>
        <p:txBody>
          <a:bodyPr/>
          <a:lstStyle/>
          <a:p>
            <a:r>
              <a:rPr lang="en-US" dirty="0"/>
              <a:t>PHYS 1443 – Section 001</a:t>
            </a:r>
            <a:br>
              <a:rPr lang="en-US" dirty="0"/>
            </a:br>
            <a:r>
              <a:rPr lang="en-US" dirty="0"/>
              <a:t>Lecture </a:t>
            </a:r>
            <a:r>
              <a:rPr lang="en-US" dirty="0" smtClean="0"/>
              <a:t>#16</a:t>
            </a:r>
            <a:endParaRPr lang="en-US" dirty="0"/>
          </a:p>
        </p:txBody>
      </p:sp>
      <p:sp>
        <p:nvSpPr>
          <p:cNvPr id="2052" name="Text Box 4"/>
          <p:cNvSpPr txBox="1">
            <a:spLocks noChangeArrowheads="1"/>
          </p:cNvSpPr>
          <p:nvPr/>
        </p:nvSpPr>
        <p:spPr bwMode="auto">
          <a:xfrm>
            <a:off x="2922931" y="1371600"/>
            <a:ext cx="2991759" cy="830997"/>
          </a:xfrm>
          <a:prstGeom prst="rect">
            <a:avLst/>
          </a:prstGeom>
          <a:noFill/>
          <a:ln w="9525">
            <a:noFill/>
            <a:miter lim="800000"/>
            <a:headEnd/>
            <a:tailEnd/>
          </a:ln>
          <a:effectLst/>
        </p:spPr>
        <p:txBody>
          <a:bodyPr wrap="none">
            <a:prstTxWarp prst="textNoShape">
              <a:avLst/>
            </a:prstTxWarp>
            <a:spAutoFit/>
          </a:bodyPr>
          <a:lstStyle/>
          <a:p>
            <a:pPr algn="ctr"/>
            <a:r>
              <a:rPr lang="en-US" dirty="0" smtClean="0">
                <a:solidFill>
                  <a:schemeClr val="accent2"/>
                </a:solidFill>
                <a:latin typeface="Monotype Corsiva" charset="0"/>
              </a:rPr>
              <a:t>Wednesday</a:t>
            </a:r>
            <a:r>
              <a:rPr lang="en-US" dirty="0">
                <a:solidFill>
                  <a:schemeClr val="accent2"/>
                </a:solidFill>
                <a:latin typeface="Monotype Corsiva" charset="0"/>
              </a:rPr>
              <a:t>,</a:t>
            </a:r>
            <a:r>
              <a:rPr lang="en-US" dirty="0" smtClean="0">
                <a:solidFill>
                  <a:schemeClr val="accent2"/>
                </a:solidFill>
                <a:latin typeface="Monotype Corsiva" charset="0"/>
              </a:rPr>
              <a:t> July 6, 2011</a:t>
            </a:r>
          </a:p>
          <a:p>
            <a:pPr algn="ctr"/>
            <a:r>
              <a:rPr lang="en-US" dirty="0">
                <a:solidFill>
                  <a:schemeClr val="accent2"/>
                </a:solidFill>
                <a:latin typeface="Monotype Corsiva" charset="0"/>
              </a:rPr>
              <a:t>Dr. </a:t>
            </a:r>
            <a:r>
              <a:rPr lang="en-US" b="1" dirty="0">
                <a:solidFill>
                  <a:srgbClr val="FF0066"/>
                </a:solidFill>
                <a:latin typeface="Monotype Corsiva" charset="0"/>
              </a:rPr>
              <a:t>Jae</a:t>
            </a:r>
            <a:r>
              <a:rPr lang="en-US" dirty="0">
                <a:solidFill>
                  <a:schemeClr val="accent2"/>
                </a:solidFill>
                <a:latin typeface="Monotype Corsiva" charset="0"/>
              </a:rPr>
              <a:t>hoon </a:t>
            </a:r>
            <a:r>
              <a:rPr lang="en-US" b="1" dirty="0">
                <a:solidFill>
                  <a:srgbClr val="FF0066"/>
                </a:solidFill>
                <a:latin typeface="Monotype Corsiva" charset="0"/>
              </a:rPr>
              <a:t>Yu</a:t>
            </a:r>
          </a:p>
        </p:txBody>
      </p:sp>
      <p:sp>
        <p:nvSpPr>
          <p:cNvPr id="2058" name="Rectangle 10"/>
          <p:cNvSpPr>
            <a:spLocks noChangeArrowheads="1"/>
          </p:cNvSpPr>
          <p:nvPr/>
        </p:nvSpPr>
        <p:spPr bwMode="auto">
          <a:xfrm>
            <a:off x="1371600" y="2057400"/>
            <a:ext cx="7086600" cy="3581400"/>
          </a:xfrm>
          <a:prstGeom prst="rect">
            <a:avLst/>
          </a:prstGeom>
          <a:noFill/>
          <a:ln w="9525">
            <a:noFill/>
            <a:miter lim="800000"/>
            <a:headEnd/>
            <a:tailEnd/>
          </a:ln>
          <a:effectLst/>
        </p:spPr>
        <p:txBody>
          <a:bodyPr>
            <a:prstTxWarp prst="textNoShape">
              <a:avLst/>
            </a:prstTxWarp>
          </a:bodyPr>
          <a:lstStyle/>
          <a:p>
            <a:pPr marL="609600" indent="-609600" eaLnBrk="0" hangingPunct="0">
              <a:spcBef>
                <a:spcPct val="20000"/>
              </a:spcBef>
              <a:buFontTx/>
              <a:buChar char="•"/>
            </a:pPr>
            <a:r>
              <a:rPr lang="en-US" sz="3200" dirty="0" smtClean="0">
                <a:solidFill>
                  <a:srgbClr val="2D2DB9"/>
                </a:solidFill>
                <a:latin typeface="Arial Narrow" charset="0"/>
              </a:rPr>
              <a:t>Calculation of Moment of Inertia</a:t>
            </a:r>
          </a:p>
          <a:p>
            <a:pPr marL="609600" indent="-609600" eaLnBrk="0" hangingPunct="0">
              <a:spcBef>
                <a:spcPct val="20000"/>
              </a:spcBef>
              <a:buFontTx/>
              <a:buChar char="•"/>
            </a:pPr>
            <a:r>
              <a:rPr lang="en-US" sz="3200" dirty="0" smtClean="0">
                <a:solidFill>
                  <a:srgbClr val="2D2DB9"/>
                </a:solidFill>
                <a:latin typeface="Arial Narrow" charset="0"/>
              </a:rPr>
              <a:t>Torque and Angular Acceleration</a:t>
            </a:r>
          </a:p>
          <a:p>
            <a:pPr marL="609600" indent="-609600" eaLnBrk="0" hangingPunct="0">
              <a:spcBef>
                <a:spcPct val="20000"/>
              </a:spcBef>
              <a:buFontTx/>
              <a:buChar char="•"/>
            </a:pPr>
            <a:r>
              <a:rPr lang="en-US" sz="3200" dirty="0" smtClean="0">
                <a:solidFill>
                  <a:srgbClr val="2D2DB9"/>
                </a:solidFill>
                <a:latin typeface="Arial Narrow" charset="0"/>
              </a:rPr>
              <a:t>Rolling Motion &amp; Rotational Kinetic Energy</a:t>
            </a:r>
          </a:p>
          <a:p>
            <a:pPr marL="609600" indent="-609600" eaLnBrk="0" hangingPunct="0">
              <a:spcBef>
                <a:spcPct val="20000"/>
              </a:spcBef>
              <a:buFontTx/>
              <a:buChar char="•"/>
            </a:pPr>
            <a:r>
              <a:rPr lang="en-US" sz="3200" dirty="0" smtClean="0">
                <a:solidFill>
                  <a:srgbClr val="2D2DB9"/>
                </a:solidFill>
                <a:latin typeface="Arial Narrow" charset="0"/>
              </a:rPr>
              <a:t>Work, Power and Energy in Rotation</a:t>
            </a:r>
          </a:p>
          <a:p>
            <a:pPr marL="609600" indent="-609600" eaLnBrk="0" hangingPunct="0">
              <a:spcBef>
                <a:spcPct val="20000"/>
              </a:spcBef>
              <a:buFontTx/>
              <a:buChar char="•"/>
            </a:pPr>
            <a:r>
              <a:rPr lang="en-US" sz="3200" dirty="0" smtClean="0">
                <a:solidFill>
                  <a:srgbClr val="2D2DB9"/>
                </a:solidFill>
                <a:latin typeface="Arial Narrow" charset="0"/>
              </a:rPr>
              <a:t>Angular Momentum &amp; Its Conservation</a:t>
            </a:r>
          </a:p>
          <a:p>
            <a:pPr marL="609600" indent="-609600" eaLnBrk="0" hangingPunct="0">
              <a:spcBef>
                <a:spcPct val="20000"/>
              </a:spcBef>
              <a:buFontTx/>
              <a:buChar char="•"/>
            </a:pPr>
            <a:r>
              <a:rPr lang="en-US" sz="3200" dirty="0" smtClean="0">
                <a:solidFill>
                  <a:srgbClr val="2D2DB9"/>
                </a:solidFill>
                <a:latin typeface="Arial Narrow" charset="0"/>
              </a:rPr>
              <a:t>Equilibrium</a:t>
            </a: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a:p>
            <a:pPr marL="609600" indent="-609600" eaLnBrk="0" hangingPunct="0">
              <a:spcBef>
                <a:spcPct val="20000"/>
              </a:spcBef>
              <a:buFontTx/>
              <a:buChar char="•"/>
            </a:pPr>
            <a:endParaRPr lang="en-US" sz="3200" dirty="0" smtClean="0">
              <a:solidFill>
                <a:srgbClr val="2D2DB9"/>
              </a:solidFill>
              <a:latin typeface="Arial Narrow" charset="0"/>
            </a:endParaRPr>
          </a:p>
        </p:txBody>
      </p:sp>
      <p:sp>
        <p:nvSpPr>
          <p:cNvPr id="8" name="Text Box 13"/>
          <p:cNvSpPr txBox="1">
            <a:spLocks noChangeArrowheads="1"/>
          </p:cNvSpPr>
          <p:nvPr/>
        </p:nvSpPr>
        <p:spPr bwMode="auto">
          <a:xfrm>
            <a:off x="968778" y="5867400"/>
            <a:ext cx="7559882" cy="461665"/>
          </a:xfrm>
          <a:prstGeom prst="rect">
            <a:avLst/>
          </a:prstGeom>
          <a:solidFill>
            <a:srgbClr val="CCFFFF"/>
          </a:solidFill>
          <a:ln w="9525">
            <a:noFill/>
            <a:miter lim="800000"/>
            <a:headEnd/>
            <a:tailEnd/>
          </a:ln>
        </p:spPr>
        <p:txBody>
          <a:bodyPr wrap="none">
            <a:prstTxWarp prst="textNoShape">
              <a:avLst/>
            </a:prstTxWarp>
            <a:spAutoFit/>
          </a:bodyPr>
          <a:lstStyle/>
          <a:p>
            <a:r>
              <a:rPr lang="en-US" dirty="0" smtClean="0">
                <a:solidFill>
                  <a:srgbClr val="003300"/>
                </a:solidFill>
                <a:latin typeface="Arial Narrow" charset="0"/>
              </a:rPr>
              <a:t>The final homework </a:t>
            </a:r>
            <a:r>
              <a:rPr lang="en-US" dirty="0">
                <a:solidFill>
                  <a:srgbClr val="003300"/>
                </a:solidFill>
                <a:latin typeface="Arial Narrow" charset="0"/>
              </a:rPr>
              <a:t>is homework </a:t>
            </a:r>
            <a:r>
              <a:rPr lang="en-US" dirty="0" smtClean="0">
                <a:solidFill>
                  <a:srgbClr val="003300"/>
                </a:solidFill>
                <a:latin typeface="Arial Narrow" charset="0"/>
              </a:rPr>
              <a:t>#9, </a:t>
            </a:r>
            <a:r>
              <a:rPr lang="en-US" dirty="0">
                <a:solidFill>
                  <a:srgbClr val="003300"/>
                </a:solidFill>
                <a:latin typeface="Arial Narrow" charset="0"/>
              </a:rPr>
              <a:t>due 10pm,</a:t>
            </a:r>
            <a:r>
              <a:rPr lang="en-US" dirty="0" smtClean="0">
                <a:solidFill>
                  <a:srgbClr val="003300"/>
                </a:solidFill>
                <a:latin typeface="Arial Narrow" charset="0"/>
              </a:rPr>
              <a:t> Saturday</a:t>
            </a:r>
            <a:r>
              <a:rPr lang="en-US" dirty="0">
                <a:solidFill>
                  <a:srgbClr val="003300"/>
                </a:solidFill>
                <a:latin typeface="Arial Narrow" charset="0"/>
              </a:rPr>
              <a:t>,</a:t>
            </a:r>
            <a:r>
              <a:rPr lang="en-US" dirty="0" smtClean="0">
                <a:solidFill>
                  <a:srgbClr val="003300"/>
                </a:solidFill>
                <a:latin typeface="Arial Narrow" charset="0"/>
              </a:rPr>
              <a:t> July 9!</a:t>
            </a:r>
            <a:r>
              <a:rPr lang="en-US" dirty="0">
                <a:solidFill>
                  <a:srgbClr val="003300"/>
                </a:solidFill>
                <a:latin typeface="Arial Narrow" charset="0"/>
              </a:rPr>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0492" name="Date Placeholder 3"/>
          <p:cNvSpPr>
            <a:spLocks noGrp="1"/>
          </p:cNvSpPr>
          <p:nvPr>
            <p:ph type="dt" sz="quarter" idx="10"/>
          </p:nvPr>
        </p:nvSpPr>
        <p:spPr>
          <a:noFill/>
        </p:spPr>
        <p:txBody>
          <a:bodyPr/>
          <a:lstStyle/>
          <a:p>
            <a:r>
              <a:rPr lang="en-US" smtClean="0"/>
              <a:t>Wednesday, July 6, 2011</a:t>
            </a:r>
            <a:endParaRPr lang="en-US"/>
          </a:p>
        </p:txBody>
      </p:sp>
      <p:sp>
        <p:nvSpPr>
          <p:cNvPr id="20493" name="Footer Placeholder 4"/>
          <p:cNvSpPr>
            <a:spLocks noGrp="1"/>
          </p:cNvSpPr>
          <p:nvPr>
            <p:ph type="ftr" sz="quarter" idx="11"/>
          </p:nvPr>
        </p:nvSpPr>
        <p:spPr>
          <a:noFill/>
        </p:spPr>
        <p:txBody>
          <a:bodyPr/>
          <a:lstStyle/>
          <a:p>
            <a:r>
              <a:rPr lang="en-US" smtClean="0"/>
              <a:t>PHYS 1443-001, Summer 2011 Dr. Jaehoon Yu</a:t>
            </a:r>
            <a:endParaRPr lang="en-US"/>
          </a:p>
        </p:txBody>
      </p:sp>
      <p:sp>
        <p:nvSpPr>
          <p:cNvPr id="20494" name="Slide Number Placeholder 5"/>
          <p:cNvSpPr>
            <a:spLocks noGrp="1"/>
          </p:cNvSpPr>
          <p:nvPr>
            <p:ph type="sldNum" sz="quarter" idx="12"/>
          </p:nvPr>
        </p:nvSpPr>
        <p:spPr>
          <a:noFill/>
        </p:spPr>
        <p:txBody>
          <a:bodyPr/>
          <a:lstStyle/>
          <a:p>
            <a:fld id="{587DDB8C-1B81-D14A-8317-42E81BC0AFCD}" type="slidenum">
              <a:rPr lang="en-US"/>
              <a:pPr/>
              <a:t>10</a:t>
            </a:fld>
            <a:endParaRPr lang="en-US"/>
          </a:p>
        </p:txBody>
      </p:sp>
      <p:sp>
        <p:nvSpPr>
          <p:cNvPr id="20495" name="Rectangle 2"/>
          <p:cNvSpPr>
            <a:spLocks noGrp="1" noChangeArrowheads="1"/>
          </p:cNvSpPr>
          <p:nvPr>
            <p:ph type="title"/>
          </p:nvPr>
        </p:nvSpPr>
        <p:spPr>
          <a:xfrm>
            <a:off x="685800" y="152400"/>
            <a:ext cx="8153400" cy="609600"/>
          </a:xfrm>
        </p:spPr>
        <p:txBody>
          <a:bodyPr/>
          <a:lstStyle/>
          <a:p>
            <a:r>
              <a:rPr lang="en-US"/>
              <a:t>Rotational Kinetic Energy</a:t>
            </a:r>
          </a:p>
        </p:txBody>
      </p:sp>
      <p:sp>
        <p:nvSpPr>
          <p:cNvPr id="402435" name="Text Box 3"/>
          <p:cNvSpPr txBox="1">
            <a:spLocks noChangeArrowheads="1"/>
          </p:cNvSpPr>
          <p:nvPr/>
        </p:nvSpPr>
        <p:spPr bwMode="auto">
          <a:xfrm>
            <a:off x="2514600" y="822325"/>
            <a:ext cx="6096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do you think the kinetic energy of a rigid object that is undergoing a circular motion is? </a:t>
            </a:r>
          </a:p>
        </p:txBody>
      </p:sp>
      <p:sp>
        <p:nvSpPr>
          <p:cNvPr id="402436" name="Text Box 4"/>
          <p:cNvSpPr txBox="1">
            <a:spLocks noChangeArrowheads="1"/>
          </p:cNvSpPr>
          <p:nvPr/>
        </p:nvSpPr>
        <p:spPr bwMode="auto">
          <a:xfrm>
            <a:off x="228600" y="2514600"/>
            <a:ext cx="85344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Since a rigid body is a collection of masslets, the total kinetic energy of the rigid object is</a:t>
            </a:r>
          </a:p>
        </p:txBody>
      </p:sp>
      <p:sp>
        <p:nvSpPr>
          <p:cNvPr id="402437" name="Text Box 5"/>
          <p:cNvSpPr txBox="1">
            <a:spLocks noChangeArrowheads="1"/>
          </p:cNvSpPr>
          <p:nvPr/>
        </p:nvSpPr>
        <p:spPr bwMode="auto">
          <a:xfrm>
            <a:off x="304800" y="4473575"/>
            <a:ext cx="4648200" cy="457200"/>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Since moment of Inertia, I, is defined as</a:t>
            </a:r>
          </a:p>
        </p:txBody>
      </p:sp>
      <p:sp>
        <p:nvSpPr>
          <p:cNvPr id="402438" name="Text Box 6"/>
          <p:cNvSpPr txBox="1">
            <a:spLocks noChangeArrowheads="1"/>
          </p:cNvSpPr>
          <p:nvPr/>
        </p:nvSpPr>
        <p:spPr bwMode="auto">
          <a:xfrm>
            <a:off x="2514600" y="1660525"/>
            <a:ext cx="41148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Kinetic energy of a masslet, </a:t>
            </a:r>
            <a:r>
              <a:rPr lang="en-US">
                <a:solidFill>
                  <a:srgbClr val="FF0000"/>
                </a:solidFill>
                <a:latin typeface="Monotype Corsiva" charset="0"/>
              </a:rPr>
              <a:t>m</a:t>
            </a:r>
            <a:r>
              <a:rPr lang="en-US" baseline="-25000">
                <a:solidFill>
                  <a:srgbClr val="FF0000"/>
                </a:solidFill>
                <a:latin typeface="Monotype Corsiva" charset="0"/>
              </a:rPr>
              <a:t>i</a:t>
            </a:r>
            <a:r>
              <a:rPr lang="en-US">
                <a:solidFill>
                  <a:srgbClr val="FF0000"/>
                </a:solidFill>
                <a:latin typeface="Arial Narrow" charset="0"/>
              </a:rPr>
              <a:t>, moving at a tangential speed, </a:t>
            </a:r>
            <a:r>
              <a:rPr lang="en-US">
                <a:solidFill>
                  <a:srgbClr val="FF0000"/>
                </a:solidFill>
                <a:latin typeface="Monotype Corsiva" charset="0"/>
              </a:rPr>
              <a:t>v</a:t>
            </a:r>
            <a:r>
              <a:rPr lang="en-US" baseline="-25000">
                <a:solidFill>
                  <a:srgbClr val="FF0000"/>
                </a:solidFill>
                <a:latin typeface="Monotype Corsiva" charset="0"/>
              </a:rPr>
              <a:t>i</a:t>
            </a:r>
            <a:r>
              <a:rPr lang="en-US">
                <a:solidFill>
                  <a:srgbClr val="FF0000"/>
                </a:solidFill>
                <a:latin typeface="Arial Narrow" charset="0"/>
              </a:rPr>
              <a:t>, is</a:t>
            </a:r>
          </a:p>
        </p:txBody>
      </p:sp>
      <p:grpSp>
        <p:nvGrpSpPr>
          <p:cNvPr id="2" name="Group 7"/>
          <p:cNvGrpSpPr>
            <a:grpSpLocks/>
          </p:cNvGrpSpPr>
          <p:nvPr/>
        </p:nvGrpSpPr>
        <p:grpSpPr bwMode="auto">
          <a:xfrm>
            <a:off x="609600" y="658813"/>
            <a:ext cx="1752600" cy="1931987"/>
            <a:chOff x="384" y="415"/>
            <a:chExt cx="1104" cy="1217"/>
          </a:xfrm>
        </p:grpSpPr>
        <p:grpSp>
          <p:nvGrpSpPr>
            <p:cNvPr id="3" name="Group 8"/>
            <p:cNvGrpSpPr>
              <a:grpSpLocks/>
            </p:cNvGrpSpPr>
            <p:nvPr/>
          </p:nvGrpSpPr>
          <p:grpSpPr bwMode="auto">
            <a:xfrm>
              <a:off x="384" y="415"/>
              <a:ext cx="1104" cy="1217"/>
              <a:chOff x="518" y="1488"/>
              <a:chExt cx="1104" cy="1217"/>
            </a:xfrm>
          </p:grpSpPr>
          <p:grpSp>
            <p:nvGrpSpPr>
              <p:cNvPr id="4" name="Group 9"/>
              <p:cNvGrpSpPr>
                <a:grpSpLocks/>
              </p:cNvGrpSpPr>
              <p:nvPr/>
            </p:nvGrpSpPr>
            <p:grpSpPr bwMode="auto">
              <a:xfrm>
                <a:off x="576" y="1632"/>
                <a:ext cx="960" cy="960"/>
                <a:chOff x="576" y="1632"/>
                <a:chExt cx="960" cy="960"/>
              </a:xfrm>
            </p:grpSpPr>
            <p:sp>
              <p:nvSpPr>
                <p:cNvPr id="20511" name="Freeform 10"/>
                <p:cNvSpPr>
                  <a:spLocks/>
                </p:cNvSpPr>
                <p:nvPr/>
              </p:nvSpPr>
              <p:spPr bwMode="auto">
                <a:xfrm>
                  <a:off x="816" y="1735"/>
                  <a:ext cx="594" cy="617"/>
                </a:xfrm>
                <a:custGeom>
                  <a:avLst/>
                  <a:gdLst>
                    <a:gd name="T0" fmla="*/ 2500 w 354"/>
                    <a:gd name="T1" fmla="*/ 403 h 569"/>
                    <a:gd name="T2" fmla="*/ 7239 w 354"/>
                    <a:gd name="T3" fmla="*/ 445 h 569"/>
                    <a:gd name="T4" fmla="*/ 9553 w 354"/>
                    <a:gd name="T5" fmla="*/ 528 h 569"/>
                    <a:gd name="T6" fmla="*/ 12383 w 354"/>
                    <a:gd name="T7" fmla="*/ 903 h 569"/>
                    <a:gd name="T8" fmla="*/ 16583 w 354"/>
                    <a:gd name="T9" fmla="*/ 1087 h 569"/>
                    <a:gd name="T10" fmla="*/ 18991 w 354"/>
                    <a:gd name="T11" fmla="*/ 1061 h 569"/>
                    <a:gd name="T12" fmla="*/ 19387 w 354"/>
                    <a:gd name="T13" fmla="*/ 730 h 569"/>
                    <a:gd name="T14" fmla="*/ 21798 w 354"/>
                    <a:gd name="T15" fmla="*/ 517 h 569"/>
                    <a:gd name="T16" fmla="*/ 20872 w 354"/>
                    <a:gd name="T17" fmla="*/ 256 h 569"/>
                    <a:gd name="T18" fmla="*/ 11002 w 354"/>
                    <a:gd name="T19" fmla="*/ 1 h 569"/>
                    <a:gd name="T20" fmla="*/ 6745 w 354"/>
                    <a:gd name="T21" fmla="*/ 16 h 569"/>
                    <a:gd name="T22" fmla="*/ 5764 w 354"/>
                    <a:gd name="T23" fmla="*/ 101 h 569"/>
                    <a:gd name="T24" fmla="*/ 1096 w 354"/>
                    <a:gd name="T25" fmla="*/ 344 h 569"/>
                    <a:gd name="T26" fmla="*/ 104 w 354"/>
                    <a:gd name="T27" fmla="*/ 389 h 569"/>
                    <a:gd name="T28" fmla="*/ 2500 w 354"/>
                    <a:gd name="T29" fmla="*/ 403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5" name="Group 11"/>
                <p:cNvGrpSpPr>
                  <a:grpSpLocks/>
                </p:cNvGrpSpPr>
                <p:nvPr/>
              </p:nvGrpSpPr>
              <p:grpSpPr bwMode="auto">
                <a:xfrm>
                  <a:off x="576" y="1632"/>
                  <a:ext cx="960" cy="960"/>
                  <a:chOff x="96" y="3120"/>
                  <a:chExt cx="960" cy="960"/>
                </a:xfrm>
              </p:grpSpPr>
              <p:sp>
                <p:nvSpPr>
                  <p:cNvPr id="20519" name="Line 12"/>
                  <p:cNvSpPr>
                    <a:spLocks noChangeShapeType="1"/>
                  </p:cNvSpPr>
                  <p:nvPr/>
                </p:nvSpPr>
                <p:spPr bwMode="auto">
                  <a:xfrm>
                    <a:off x="192" y="3120"/>
                    <a:ext cx="0" cy="960"/>
                  </a:xfrm>
                  <a:prstGeom prst="line">
                    <a:avLst/>
                  </a:prstGeom>
                  <a:noFill/>
                  <a:ln w="28575">
                    <a:solidFill>
                      <a:schemeClr val="accent2"/>
                    </a:solidFill>
                    <a:round/>
                    <a:headEnd type="triangle" w="med" len="med"/>
                    <a:tailEnd/>
                  </a:ln>
                </p:spPr>
                <p:txBody>
                  <a:bodyPr>
                    <a:prstTxWarp prst="textNoShape">
                      <a:avLst/>
                    </a:prstTxWarp>
                  </a:bodyPr>
                  <a:lstStyle/>
                  <a:p>
                    <a:endParaRPr lang="en-US"/>
                  </a:p>
                </p:txBody>
              </p:sp>
              <p:sp>
                <p:nvSpPr>
                  <p:cNvPr id="20520" name="Line 13"/>
                  <p:cNvSpPr>
                    <a:spLocks noChangeShapeType="1"/>
                  </p:cNvSpPr>
                  <p:nvPr/>
                </p:nvSpPr>
                <p:spPr bwMode="auto">
                  <a:xfrm rot="5400000">
                    <a:off x="576" y="3504"/>
                    <a:ext cx="0" cy="960"/>
                  </a:xfrm>
                  <a:prstGeom prst="line">
                    <a:avLst/>
                  </a:prstGeom>
                  <a:noFill/>
                  <a:ln w="28575">
                    <a:solidFill>
                      <a:schemeClr val="accent2"/>
                    </a:solidFill>
                    <a:round/>
                    <a:headEnd type="triangle" w="med" len="med"/>
                    <a:tailEnd/>
                  </a:ln>
                </p:spPr>
                <p:txBody>
                  <a:bodyPr>
                    <a:prstTxWarp prst="textNoShape">
                      <a:avLst/>
                    </a:prstTxWarp>
                  </a:bodyPr>
                  <a:lstStyle/>
                  <a:p>
                    <a:endParaRPr lang="en-US"/>
                  </a:p>
                </p:txBody>
              </p:sp>
            </p:grpSp>
            <p:sp>
              <p:nvSpPr>
                <p:cNvPr id="20513" name="Line 14"/>
                <p:cNvSpPr>
                  <a:spLocks noChangeShapeType="1"/>
                </p:cNvSpPr>
                <p:nvPr/>
              </p:nvSpPr>
              <p:spPr bwMode="auto">
                <a:xfrm flipV="1">
                  <a:off x="672" y="1872"/>
                  <a:ext cx="432" cy="624"/>
                </a:xfrm>
                <a:prstGeom prst="line">
                  <a:avLst/>
                </a:prstGeom>
                <a:noFill/>
                <a:ln w="38100">
                  <a:solidFill>
                    <a:srgbClr val="FF3399"/>
                  </a:solidFill>
                  <a:round/>
                  <a:headEnd/>
                  <a:tailEnd type="oval" w="med" len="med"/>
                </a:ln>
              </p:spPr>
              <p:txBody>
                <a:bodyPr>
                  <a:prstTxWarp prst="textNoShape">
                    <a:avLst/>
                  </a:prstTxWarp>
                </a:bodyPr>
                <a:lstStyle/>
                <a:p>
                  <a:endParaRPr lang="en-US"/>
                </a:p>
              </p:txBody>
            </p:sp>
            <p:sp>
              <p:nvSpPr>
                <p:cNvPr id="20514" name="Text Box 15"/>
                <p:cNvSpPr txBox="1">
                  <a:spLocks noChangeArrowheads="1"/>
                </p:cNvSpPr>
                <p:nvPr/>
              </p:nvSpPr>
              <p:spPr bwMode="auto">
                <a:xfrm>
                  <a:off x="720" y="1968"/>
                  <a:ext cx="189" cy="250"/>
                </a:xfrm>
                <a:prstGeom prst="rect">
                  <a:avLst/>
                </a:prstGeom>
                <a:noFill/>
                <a:ln w="9525">
                  <a:noFill/>
                  <a:miter lim="800000"/>
                  <a:headEnd/>
                  <a:tailEnd/>
                </a:ln>
              </p:spPr>
              <p:txBody>
                <a:bodyPr wrap="none">
                  <a:prstTxWarp prst="textNoShape">
                    <a:avLst/>
                  </a:prstTxWarp>
                  <a:spAutoFit/>
                </a:bodyPr>
                <a:lstStyle/>
                <a:p>
                  <a:r>
                    <a:rPr lang="en-US" sz="2000" b="1">
                      <a:solidFill>
                        <a:srgbClr val="FF3399"/>
                      </a:solidFill>
                      <a:latin typeface="Monotype Corsiva" charset="0"/>
                    </a:rPr>
                    <a:t>r</a:t>
                  </a:r>
                  <a:r>
                    <a:rPr lang="en-US" sz="2000" baseline="-25000">
                      <a:solidFill>
                        <a:srgbClr val="FF3399"/>
                      </a:solidFill>
                      <a:latin typeface="Monotype Corsiva" charset="0"/>
                    </a:rPr>
                    <a:t>i</a:t>
                  </a:r>
                  <a:endParaRPr lang="en-US" sz="2000">
                    <a:solidFill>
                      <a:srgbClr val="FF3399"/>
                    </a:solidFill>
                    <a:latin typeface="Monotype Corsiva" charset="0"/>
                  </a:endParaRPr>
                </a:p>
              </p:txBody>
            </p:sp>
            <p:sp>
              <p:nvSpPr>
                <p:cNvPr id="20515" name="Arc 16"/>
                <p:cNvSpPr>
                  <a:spLocks/>
                </p:cNvSpPr>
                <p:nvPr/>
              </p:nvSpPr>
              <p:spPr bwMode="auto">
                <a:xfrm>
                  <a:off x="768" y="1728"/>
                  <a:ext cx="480" cy="52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3399"/>
                  </a:solidFill>
                  <a:prstDash val="sysDot"/>
                  <a:round/>
                  <a:headEnd/>
                  <a:tailEnd/>
                </a:ln>
              </p:spPr>
              <p:txBody>
                <a:bodyPr wrap="none" anchor="ctr">
                  <a:prstTxWarp prst="textNoShape">
                    <a:avLst/>
                  </a:prstTxWarp>
                </a:bodyPr>
                <a:lstStyle/>
                <a:p>
                  <a:endParaRPr lang="en-US"/>
                </a:p>
              </p:txBody>
            </p:sp>
            <p:sp>
              <p:nvSpPr>
                <p:cNvPr id="20516" name="Text Box 17"/>
                <p:cNvSpPr txBox="1">
                  <a:spLocks noChangeArrowheads="1"/>
                </p:cNvSpPr>
                <p:nvPr/>
              </p:nvSpPr>
              <p:spPr bwMode="auto">
                <a:xfrm>
                  <a:off x="1142" y="1783"/>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m</a:t>
                  </a:r>
                  <a:r>
                    <a:rPr lang="en-US" sz="2000" baseline="-25000">
                      <a:solidFill>
                        <a:srgbClr val="FF0000"/>
                      </a:solidFill>
                      <a:latin typeface="Monotype Corsiva" charset="0"/>
                    </a:rPr>
                    <a:t>i</a:t>
                  </a:r>
                </a:p>
              </p:txBody>
            </p:sp>
            <p:sp>
              <p:nvSpPr>
                <p:cNvPr id="20517" name="Arc 18"/>
                <p:cNvSpPr>
                  <a:spLocks/>
                </p:cNvSpPr>
                <p:nvPr/>
              </p:nvSpPr>
              <p:spPr bwMode="auto">
                <a:xfrm>
                  <a:off x="864" y="2256"/>
                  <a:ext cx="144"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3399"/>
                  </a:solidFill>
                  <a:round/>
                  <a:headEnd/>
                  <a:tailEnd/>
                </a:ln>
              </p:spPr>
              <p:txBody>
                <a:bodyPr wrap="none" anchor="ctr">
                  <a:prstTxWarp prst="textNoShape">
                    <a:avLst/>
                  </a:prstTxWarp>
                </a:bodyPr>
                <a:lstStyle/>
                <a:p>
                  <a:pPr algn="ctr"/>
                  <a:endParaRPr lang="en-US">
                    <a:solidFill>
                      <a:srgbClr val="FF0000"/>
                    </a:solidFill>
                    <a:latin typeface="Monotype Corsiva" charset="0"/>
                  </a:endParaRPr>
                </a:p>
              </p:txBody>
            </p:sp>
            <p:sp>
              <p:nvSpPr>
                <p:cNvPr id="20518" name="Text Box 19"/>
                <p:cNvSpPr txBox="1">
                  <a:spLocks noChangeArrowheads="1"/>
                </p:cNvSpPr>
                <p:nvPr/>
              </p:nvSpPr>
              <p:spPr bwMode="auto">
                <a:xfrm>
                  <a:off x="960" y="2179"/>
                  <a:ext cx="200" cy="252"/>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Symbol" charset="2"/>
                    </a:rPr>
                    <a:t>θ</a:t>
                  </a:r>
                </a:p>
              </p:txBody>
            </p:sp>
          </p:grpSp>
          <p:sp>
            <p:nvSpPr>
              <p:cNvPr id="20508" name="Text Box 20"/>
              <p:cNvSpPr txBox="1">
                <a:spLocks noChangeArrowheads="1"/>
              </p:cNvSpPr>
              <p:nvPr/>
            </p:nvSpPr>
            <p:spPr bwMode="auto">
              <a:xfrm>
                <a:off x="518" y="2455"/>
                <a:ext cx="218"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O</a:t>
                </a:r>
              </a:p>
            </p:txBody>
          </p:sp>
          <p:sp>
            <p:nvSpPr>
              <p:cNvPr id="20509" name="Text Box 21"/>
              <p:cNvSpPr txBox="1">
                <a:spLocks noChangeArrowheads="1"/>
              </p:cNvSpPr>
              <p:nvPr/>
            </p:nvSpPr>
            <p:spPr bwMode="auto">
              <a:xfrm>
                <a:off x="1440" y="2438"/>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sp>
            <p:nvSpPr>
              <p:cNvPr id="20510" name="Text Box 22"/>
              <p:cNvSpPr txBox="1">
                <a:spLocks noChangeArrowheads="1"/>
              </p:cNvSpPr>
              <p:nvPr/>
            </p:nvSpPr>
            <p:spPr bwMode="auto">
              <a:xfrm>
                <a:off x="528" y="1488"/>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y</a:t>
                </a:r>
              </a:p>
            </p:txBody>
          </p:sp>
        </p:grpSp>
        <p:grpSp>
          <p:nvGrpSpPr>
            <p:cNvPr id="6" name="Group 23"/>
            <p:cNvGrpSpPr>
              <a:grpSpLocks/>
            </p:cNvGrpSpPr>
            <p:nvPr/>
          </p:nvGrpSpPr>
          <p:grpSpPr bwMode="auto">
            <a:xfrm>
              <a:off x="746" y="470"/>
              <a:ext cx="310" cy="346"/>
              <a:chOff x="864" y="1526"/>
              <a:chExt cx="310" cy="346"/>
            </a:xfrm>
          </p:grpSpPr>
          <p:sp>
            <p:nvSpPr>
              <p:cNvPr id="20505" name="Line 24"/>
              <p:cNvSpPr>
                <a:spLocks noChangeShapeType="1"/>
              </p:cNvSpPr>
              <p:nvPr/>
            </p:nvSpPr>
            <p:spPr bwMode="auto">
              <a:xfrm flipH="1" flipV="1">
                <a:off x="864" y="1632"/>
                <a:ext cx="240" cy="240"/>
              </a:xfrm>
              <a:prstGeom prst="line">
                <a:avLst/>
              </a:prstGeom>
              <a:noFill/>
              <a:ln w="38100">
                <a:solidFill>
                  <a:srgbClr val="FF0000"/>
                </a:solidFill>
                <a:round/>
                <a:headEnd/>
                <a:tailEnd type="triangle" w="med" len="med"/>
              </a:ln>
            </p:spPr>
            <p:txBody>
              <a:bodyPr>
                <a:prstTxWarp prst="textNoShape">
                  <a:avLst/>
                </a:prstTxWarp>
              </a:bodyPr>
              <a:lstStyle/>
              <a:p>
                <a:endParaRPr lang="en-US"/>
              </a:p>
            </p:txBody>
          </p:sp>
          <p:sp>
            <p:nvSpPr>
              <p:cNvPr id="20506" name="Text Box 25"/>
              <p:cNvSpPr txBox="1">
                <a:spLocks noChangeArrowheads="1"/>
              </p:cNvSpPr>
              <p:nvPr/>
            </p:nvSpPr>
            <p:spPr bwMode="auto">
              <a:xfrm>
                <a:off x="963" y="1526"/>
                <a:ext cx="211"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aseline="-25000">
                    <a:solidFill>
                      <a:srgbClr val="FF0000"/>
                    </a:solidFill>
                    <a:latin typeface="Monotype Corsiva" charset="0"/>
                  </a:rPr>
                  <a:t>i</a:t>
                </a:r>
                <a:endParaRPr lang="en-US" sz="2000">
                  <a:solidFill>
                    <a:srgbClr val="FF0000"/>
                  </a:solidFill>
                  <a:latin typeface="Monotype Corsiva" charset="0"/>
                </a:endParaRPr>
              </a:p>
            </p:txBody>
          </p:sp>
        </p:grpSp>
      </p:grpSp>
      <p:graphicFrame>
        <p:nvGraphicFramePr>
          <p:cNvPr id="402458" name="Object 2"/>
          <p:cNvGraphicFramePr>
            <a:graphicFrameLocks noChangeAspect="1"/>
          </p:cNvGraphicFramePr>
          <p:nvPr/>
        </p:nvGraphicFramePr>
        <p:xfrm>
          <a:off x="6261100" y="1706563"/>
          <a:ext cx="368300" cy="427037"/>
        </p:xfrm>
        <a:graphic>
          <a:graphicData uri="http://schemas.openxmlformats.org/presentationml/2006/ole">
            <p:oleObj spid="_x0000_s587778" name="Equation" r:id="rId3" imgW="190440" imgH="228600" progId="Equation.3">
              <p:embed/>
            </p:oleObj>
          </a:graphicData>
        </a:graphic>
      </p:graphicFrame>
      <p:graphicFrame>
        <p:nvGraphicFramePr>
          <p:cNvPr id="402459" name="Object 3"/>
          <p:cNvGraphicFramePr>
            <a:graphicFrameLocks noChangeAspect="1"/>
          </p:cNvGraphicFramePr>
          <p:nvPr/>
        </p:nvGraphicFramePr>
        <p:xfrm>
          <a:off x="2060575" y="3429000"/>
          <a:ext cx="530225" cy="625475"/>
        </p:xfrm>
        <a:graphic>
          <a:graphicData uri="http://schemas.openxmlformats.org/presentationml/2006/ole">
            <p:oleObj spid="_x0000_s587779" name="Equation" r:id="rId4" imgW="228600" imgH="215640" progId="Equation.3">
              <p:embed/>
            </p:oleObj>
          </a:graphicData>
        </a:graphic>
      </p:graphicFrame>
      <p:graphicFrame>
        <p:nvGraphicFramePr>
          <p:cNvPr id="402460" name="Object 4"/>
          <p:cNvGraphicFramePr>
            <a:graphicFrameLocks noChangeAspect="1"/>
          </p:cNvGraphicFramePr>
          <p:nvPr/>
        </p:nvGraphicFramePr>
        <p:xfrm>
          <a:off x="5181600" y="4325938"/>
          <a:ext cx="1600200" cy="931862"/>
        </p:xfrm>
        <a:graphic>
          <a:graphicData uri="http://schemas.openxmlformats.org/presentationml/2006/ole">
            <p:oleObj spid="_x0000_s587780" name="Equation" r:id="rId5" imgW="736560" imgH="342720" progId="Equation.3">
              <p:embed/>
            </p:oleObj>
          </a:graphicData>
        </a:graphic>
      </p:graphicFrame>
      <p:graphicFrame>
        <p:nvGraphicFramePr>
          <p:cNvPr id="402461" name="Object 5"/>
          <p:cNvGraphicFramePr>
            <a:graphicFrameLocks noChangeAspect="1"/>
          </p:cNvGraphicFramePr>
          <p:nvPr/>
        </p:nvGraphicFramePr>
        <p:xfrm>
          <a:off x="5133975" y="5305425"/>
          <a:ext cx="809625" cy="647700"/>
        </p:xfrm>
        <a:graphic>
          <a:graphicData uri="http://schemas.openxmlformats.org/presentationml/2006/ole">
            <p:oleObj spid="_x0000_s587781" name="Equation" r:id="rId6" imgW="355320" imgH="228600" progId="Equation.DSMT4">
              <p:embed/>
            </p:oleObj>
          </a:graphicData>
        </a:graphic>
      </p:graphicFrame>
      <p:sp>
        <p:nvSpPr>
          <p:cNvPr id="402462" name="Text Box 30"/>
          <p:cNvSpPr txBox="1">
            <a:spLocks noChangeArrowheads="1"/>
          </p:cNvSpPr>
          <p:nvPr/>
        </p:nvSpPr>
        <p:spPr bwMode="auto">
          <a:xfrm>
            <a:off x="381000" y="5338763"/>
            <a:ext cx="4572000" cy="457200"/>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The above expression is simplified as</a:t>
            </a:r>
          </a:p>
        </p:txBody>
      </p:sp>
      <p:graphicFrame>
        <p:nvGraphicFramePr>
          <p:cNvPr id="402463" name="Object 6"/>
          <p:cNvGraphicFramePr>
            <a:graphicFrameLocks noChangeAspect="1"/>
          </p:cNvGraphicFramePr>
          <p:nvPr/>
        </p:nvGraphicFramePr>
        <p:xfrm>
          <a:off x="6629400" y="1524000"/>
          <a:ext cx="1054100" cy="733425"/>
        </p:xfrm>
        <a:graphic>
          <a:graphicData uri="http://schemas.openxmlformats.org/presentationml/2006/ole">
            <p:oleObj spid="_x0000_s587782" name="Equation" r:id="rId7" imgW="545760" imgH="393480" progId="Equation.3">
              <p:embed/>
            </p:oleObj>
          </a:graphicData>
        </a:graphic>
      </p:graphicFrame>
      <p:graphicFrame>
        <p:nvGraphicFramePr>
          <p:cNvPr id="402464" name="Object 7"/>
          <p:cNvGraphicFramePr>
            <a:graphicFrameLocks noChangeAspect="1"/>
          </p:cNvGraphicFramePr>
          <p:nvPr/>
        </p:nvGraphicFramePr>
        <p:xfrm>
          <a:off x="7696200" y="1552575"/>
          <a:ext cx="1371600" cy="733425"/>
        </p:xfrm>
        <a:graphic>
          <a:graphicData uri="http://schemas.openxmlformats.org/presentationml/2006/ole">
            <p:oleObj spid="_x0000_s587783" name="Equation" r:id="rId8" imgW="711000" imgH="393480" progId="Equation.3">
              <p:embed/>
            </p:oleObj>
          </a:graphicData>
        </a:graphic>
      </p:graphicFrame>
      <p:graphicFrame>
        <p:nvGraphicFramePr>
          <p:cNvPr id="402465" name="Object 8"/>
          <p:cNvGraphicFramePr>
            <a:graphicFrameLocks noChangeAspect="1"/>
          </p:cNvGraphicFramePr>
          <p:nvPr/>
        </p:nvGraphicFramePr>
        <p:xfrm>
          <a:off x="2590800" y="3352800"/>
          <a:ext cx="1176337" cy="989013"/>
        </p:xfrm>
        <a:graphic>
          <a:graphicData uri="http://schemas.openxmlformats.org/presentationml/2006/ole">
            <p:oleObj spid="_x0000_s587784" name="Equation" r:id="rId9" imgW="507960" imgH="342720" progId="Equation.DSMT4">
              <p:embed/>
            </p:oleObj>
          </a:graphicData>
        </a:graphic>
      </p:graphicFrame>
      <p:graphicFrame>
        <p:nvGraphicFramePr>
          <p:cNvPr id="402466" name="Object 9"/>
          <p:cNvGraphicFramePr>
            <a:graphicFrameLocks noChangeAspect="1"/>
          </p:cNvGraphicFramePr>
          <p:nvPr/>
        </p:nvGraphicFramePr>
        <p:xfrm>
          <a:off x="3827463" y="3124200"/>
          <a:ext cx="2116137" cy="1209675"/>
        </p:xfrm>
        <a:graphic>
          <a:graphicData uri="http://schemas.openxmlformats.org/presentationml/2006/ole">
            <p:oleObj spid="_x0000_s587785" name="Equation" r:id="rId10" imgW="914400" imgH="419100" progId="Equation.DSMT4">
              <p:embed/>
            </p:oleObj>
          </a:graphicData>
        </a:graphic>
      </p:graphicFrame>
      <p:graphicFrame>
        <p:nvGraphicFramePr>
          <p:cNvPr id="402467" name="Object 10"/>
          <p:cNvGraphicFramePr>
            <a:graphicFrameLocks noChangeAspect="1"/>
          </p:cNvGraphicFramePr>
          <p:nvPr/>
        </p:nvGraphicFramePr>
        <p:xfrm>
          <a:off x="5943600" y="3048000"/>
          <a:ext cx="2438400" cy="1319213"/>
        </p:xfrm>
        <a:graphic>
          <a:graphicData uri="http://schemas.openxmlformats.org/presentationml/2006/ole">
            <p:oleObj spid="_x0000_s587786" name="Equation" r:id="rId11" imgW="1054080" imgH="457200" progId="Equation.3">
              <p:embed/>
            </p:oleObj>
          </a:graphicData>
        </a:graphic>
      </p:graphicFrame>
      <p:graphicFrame>
        <p:nvGraphicFramePr>
          <p:cNvPr id="402468" name="Object 11"/>
          <p:cNvGraphicFramePr>
            <a:graphicFrameLocks noChangeAspect="1"/>
          </p:cNvGraphicFramePr>
          <p:nvPr/>
        </p:nvGraphicFramePr>
        <p:xfrm>
          <a:off x="5962650" y="5054600"/>
          <a:ext cx="895350" cy="1117600"/>
        </p:xfrm>
        <a:graphic>
          <a:graphicData uri="http://schemas.openxmlformats.org/presentationml/2006/ole">
            <p:oleObj spid="_x0000_s587787" name="Equation" r:id="rId12" imgW="393480" imgH="393480" progId="Equation.DSMT4">
              <p:embed/>
            </p:oleObj>
          </a:graphicData>
        </a:graphic>
      </p:graphicFrame>
      <p:sp>
        <p:nvSpPr>
          <p:cNvPr id="402469" name="Rectangle 37"/>
          <p:cNvSpPr>
            <a:spLocks noChangeArrowheads="1"/>
          </p:cNvSpPr>
          <p:nvPr/>
        </p:nvSpPr>
        <p:spPr bwMode="auto">
          <a:xfrm>
            <a:off x="6477000" y="3124200"/>
            <a:ext cx="1524000" cy="1219200"/>
          </a:xfrm>
          <a:prstGeom prst="rect">
            <a:avLst/>
          </a:prstGeom>
          <a:noFill/>
          <a:ln w="38100">
            <a:solidFill>
              <a:srgbClr val="A50021"/>
            </a:solidFill>
            <a:miter lim="800000"/>
            <a:headEnd/>
            <a:tailEnd/>
          </a:ln>
        </p:spPr>
        <p:txBody>
          <a:bodyPr wrap="none" anchor="ctr">
            <a:prstTxWarp prst="textNoShape">
              <a:avLst/>
            </a:prstTxWarp>
            <a:spAutoFit/>
          </a:bodyPr>
          <a:lstStyle/>
          <a:p>
            <a:endParaRPr lang="en-US"/>
          </a:p>
        </p:txBody>
      </p:sp>
    </p:spTree>
  </p:cSld>
  <p:clrMapOvr>
    <a:masterClrMapping/>
  </p:clrMapOvr>
  <p:transition>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1212" name="Date Placeholder 3"/>
          <p:cNvSpPr>
            <a:spLocks noGrp="1"/>
          </p:cNvSpPr>
          <p:nvPr>
            <p:ph type="dt" sz="quarter" idx="10"/>
          </p:nvPr>
        </p:nvSpPr>
        <p:spPr>
          <a:noFill/>
        </p:spPr>
        <p:txBody>
          <a:bodyPr/>
          <a:lstStyle/>
          <a:p>
            <a:r>
              <a:rPr lang="en-US" smtClean="0"/>
              <a:t>Wednesday, July 6, 2011</a:t>
            </a:r>
            <a:endParaRPr lang="en-US"/>
          </a:p>
        </p:txBody>
      </p:sp>
      <p:sp>
        <p:nvSpPr>
          <p:cNvPr id="51213" name="Footer Placeholder 4"/>
          <p:cNvSpPr>
            <a:spLocks noGrp="1"/>
          </p:cNvSpPr>
          <p:nvPr>
            <p:ph type="ftr" sz="quarter" idx="11"/>
          </p:nvPr>
        </p:nvSpPr>
        <p:spPr>
          <a:noFill/>
        </p:spPr>
        <p:txBody>
          <a:bodyPr/>
          <a:lstStyle/>
          <a:p>
            <a:r>
              <a:rPr lang="en-US" smtClean="0"/>
              <a:t>PHYS 1443-001, Summer 2011 Dr. Jaehoon Yu</a:t>
            </a:r>
          </a:p>
        </p:txBody>
      </p:sp>
      <p:sp>
        <p:nvSpPr>
          <p:cNvPr id="51214" name="Slide Number Placeholder 5"/>
          <p:cNvSpPr>
            <a:spLocks noGrp="1"/>
          </p:cNvSpPr>
          <p:nvPr>
            <p:ph type="sldNum" sz="quarter" idx="12"/>
          </p:nvPr>
        </p:nvSpPr>
        <p:spPr>
          <a:noFill/>
        </p:spPr>
        <p:txBody>
          <a:bodyPr/>
          <a:lstStyle/>
          <a:p>
            <a:fld id="{8DBF9831-52A9-D247-9651-18298DED1C9D}" type="slidenum">
              <a:rPr lang="en-US"/>
              <a:pPr/>
              <a:t>11</a:t>
            </a:fld>
            <a:endParaRPr lang="en-US"/>
          </a:p>
        </p:txBody>
      </p:sp>
      <p:sp>
        <p:nvSpPr>
          <p:cNvPr id="51215" name="Rectangle 2"/>
          <p:cNvSpPr>
            <a:spLocks noGrp="1" noChangeArrowheads="1"/>
          </p:cNvSpPr>
          <p:nvPr>
            <p:ph type="title"/>
          </p:nvPr>
        </p:nvSpPr>
        <p:spPr>
          <a:xfrm>
            <a:off x="685800" y="152400"/>
            <a:ext cx="8153400" cy="609600"/>
          </a:xfrm>
        </p:spPr>
        <p:txBody>
          <a:bodyPr/>
          <a:lstStyle/>
          <a:p>
            <a:r>
              <a:rPr lang="en-US"/>
              <a:t>Kinetic Energy of a Rolling Sphere</a:t>
            </a:r>
          </a:p>
        </p:txBody>
      </p:sp>
      <p:sp>
        <p:nvSpPr>
          <p:cNvPr id="444419" name="Text Box 3"/>
          <p:cNvSpPr txBox="1">
            <a:spLocks noChangeArrowheads="1"/>
          </p:cNvSpPr>
          <p:nvPr/>
        </p:nvSpPr>
        <p:spPr bwMode="auto">
          <a:xfrm>
            <a:off x="1581150" y="3048000"/>
            <a:ext cx="2000250" cy="461665"/>
          </a:xfrm>
          <a:prstGeom prst="rect">
            <a:avLst/>
          </a:prstGeom>
          <a:solidFill>
            <a:srgbClr val="FFFFCC"/>
          </a:solidFill>
          <a:ln w="28575">
            <a:noFill/>
            <a:miter lim="800000"/>
            <a:headEnd/>
            <a:tailEnd/>
          </a:ln>
        </p:spPr>
        <p:txBody>
          <a:bodyPr wrap="square">
            <a:prstTxWarp prst="textNoShape">
              <a:avLst/>
            </a:prstTxWarp>
            <a:spAutoFit/>
          </a:bodyPr>
          <a:lstStyle/>
          <a:p>
            <a:pPr>
              <a:spcBef>
                <a:spcPct val="20000"/>
              </a:spcBef>
            </a:pPr>
            <a:r>
              <a:rPr lang="en-US" dirty="0">
                <a:solidFill>
                  <a:srgbClr val="FF0000"/>
                </a:solidFill>
                <a:latin typeface="Arial Narrow" charset="0"/>
              </a:rPr>
              <a:t>Since </a:t>
            </a:r>
            <a:r>
              <a:rPr lang="en-US" dirty="0" err="1">
                <a:solidFill>
                  <a:srgbClr val="FF0000"/>
                </a:solidFill>
                <a:latin typeface="Monotype Corsiva" charset="0"/>
              </a:rPr>
              <a:t>v</a:t>
            </a:r>
            <a:r>
              <a:rPr lang="en-US" baseline="-25000" dirty="0" err="1">
                <a:solidFill>
                  <a:srgbClr val="FF0000"/>
                </a:solidFill>
                <a:latin typeface="Monotype Corsiva" charset="0"/>
              </a:rPr>
              <a:t>CM</a:t>
            </a:r>
            <a:r>
              <a:rPr lang="en-US" dirty="0">
                <a:solidFill>
                  <a:srgbClr val="FF0000"/>
                </a:solidFill>
                <a:latin typeface="Monotype Corsiva" charset="0"/>
              </a:rPr>
              <a:t>=</a:t>
            </a:r>
            <a:r>
              <a:rPr lang="en-US" dirty="0" smtClean="0">
                <a:solidFill>
                  <a:srgbClr val="FF0000"/>
                </a:solidFill>
                <a:latin typeface="Monotype Corsiva" charset="0"/>
              </a:rPr>
              <a:t>Rω</a:t>
            </a:r>
            <a:endParaRPr lang="en-US" dirty="0">
              <a:solidFill>
                <a:srgbClr val="FF0000"/>
              </a:solidFill>
              <a:latin typeface="Arial Narrow" charset="0"/>
            </a:endParaRPr>
          </a:p>
        </p:txBody>
      </p:sp>
      <p:sp>
        <p:nvSpPr>
          <p:cNvPr id="444420" name="Text Box 4"/>
          <p:cNvSpPr txBox="1">
            <a:spLocks noChangeArrowheads="1"/>
          </p:cNvSpPr>
          <p:nvPr/>
        </p:nvSpPr>
        <p:spPr bwMode="auto">
          <a:xfrm>
            <a:off x="3733800" y="838200"/>
            <a:ext cx="4572000" cy="830263"/>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Let’s consider a sphere with radius R rolling down the hill without slipping.</a:t>
            </a:r>
          </a:p>
        </p:txBody>
      </p:sp>
      <p:grpSp>
        <p:nvGrpSpPr>
          <p:cNvPr id="2" name="Group 6"/>
          <p:cNvGrpSpPr>
            <a:grpSpLocks/>
          </p:cNvGrpSpPr>
          <p:nvPr/>
        </p:nvGrpSpPr>
        <p:grpSpPr bwMode="auto">
          <a:xfrm>
            <a:off x="136525" y="838200"/>
            <a:ext cx="3659188" cy="2073275"/>
            <a:chOff x="86" y="528"/>
            <a:chExt cx="2305" cy="1306"/>
          </a:xfrm>
        </p:grpSpPr>
        <p:grpSp>
          <p:nvGrpSpPr>
            <p:cNvPr id="3" name="Group 7"/>
            <p:cNvGrpSpPr>
              <a:grpSpLocks/>
            </p:cNvGrpSpPr>
            <p:nvPr/>
          </p:nvGrpSpPr>
          <p:grpSpPr bwMode="auto">
            <a:xfrm>
              <a:off x="86" y="528"/>
              <a:ext cx="2266" cy="1106"/>
              <a:chOff x="86" y="528"/>
              <a:chExt cx="2266" cy="1106"/>
            </a:xfrm>
          </p:grpSpPr>
          <p:sp>
            <p:nvSpPr>
              <p:cNvPr id="51224" name="AutoShape 8"/>
              <p:cNvSpPr>
                <a:spLocks noChangeArrowheads="1"/>
              </p:cNvSpPr>
              <p:nvPr/>
            </p:nvSpPr>
            <p:spPr bwMode="auto">
              <a:xfrm>
                <a:off x="384" y="816"/>
                <a:ext cx="1728" cy="816"/>
              </a:xfrm>
              <a:prstGeom prst="rtTriangle">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1225" name="Oval 9"/>
              <p:cNvSpPr>
                <a:spLocks noChangeArrowheads="1"/>
              </p:cNvSpPr>
              <p:nvPr/>
            </p:nvSpPr>
            <p:spPr bwMode="auto">
              <a:xfrm>
                <a:off x="288" y="528"/>
                <a:ext cx="288" cy="288"/>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sz="2000">
                    <a:solidFill>
                      <a:srgbClr val="FFFF99"/>
                    </a:solidFill>
                    <a:latin typeface="Monotype Corsiva" charset="0"/>
                  </a:rPr>
                  <a:t>R</a:t>
                </a:r>
              </a:p>
            </p:txBody>
          </p:sp>
          <p:sp>
            <p:nvSpPr>
              <p:cNvPr id="51226" name="Oval 10"/>
              <p:cNvSpPr>
                <a:spLocks noChangeArrowheads="1"/>
              </p:cNvSpPr>
              <p:nvPr/>
            </p:nvSpPr>
            <p:spPr bwMode="auto">
              <a:xfrm>
                <a:off x="2016" y="1344"/>
                <a:ext cx="288" cy="288"/>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endParaRPr lang="en-US"/>
              </a:p>
            </p:txBody>
          </p:sp>
          <p:sp>
            <p:nvSpPr>
              <p:cNvPr id="51227" name="Line 11"/>
              <p:cNvSpPr>
                <a:spLocks noChangeShapeType="1"/>
              </p:cNvSpPr>
              <p:nvPr/>
            </p:nvSpPr>
            <p:spPr bwMode="auto">
              <a:xfrm>
                <a:off x="432" y="672"/>
                <a:ext cx="144" cy="0"/>
              </a:xfrm>
              <a:prstGeom prst="line">
                <a:avLst/>
              </a:prstGeom>
              <a:noFill/>
              <a:ln w="28575">
                <a:solidFill>
                  <a:srgbClr val="FFFF99"/>
                </a:solidFill>
                <a:round/>
                <a:headEnd/>
                <a:tailEnd/>
              </a:ln>
            </p:spPr>
            <p:txBody>
              <a:bodyPr>
                <a:prstTxWarp prst="textNoShape">
                  <a:avLst/>
                </a:prstTxWarp>
              </a:bodyPr>
              <a:lstStyle/>
              <a:p>
                <a:endParaRPr lang="en-US"/>
              </a:p>
            </p:txBody>
          </p:sp>
          <p:sp>
            <p:nvSpPr>
              <p:cNvPr id="51228" name="Text Box 12"/>
              <p:cNvSpPr txBox="1">
                <a:spLocks noChangeArrowheads="1"/>
              </p:cNvSpPr>
              <p:nvPr/>
            </p:nvSpPr>
            <p:spPr bwMode="auto">
              <a:xfrm rot="1523640">
                <a:off x="1142" y="984"/>
                <a:ext cx="18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x</a:t>
                </a:r>
              </a:p>
            </p:txBody>
          </p:sp>
          <p:sp>
            <p:nvSpPr>
              <p:cNvPr id="51229" name="Line 13"/>
              <p:cNvSpPr>
                <a:spLocks noChangeShapeType="1"/>
              </p:cNvSpPr>
              <p:nvPr/>
            </p:nvSpPr>
            <p:spPr bwMode="auto">
              <a:xfrm flipH="1">
                <a:off x="144" y="1632"/>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230" name="Line 14"/>
              <p:cNvSpPr>
                <a:spLocks noChangeShapeType="1"/>
              </p:cNvSpPr>
              <p:nvPr/>
            </p:nvSpPr>
            <p:spPr bwMode="auto">
              <a:xfrm flipH="1">
                <a:off x="144" y="816"/>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1231" name="Line 15"/>
              <p:cNvSpPr>
                <a:spLocks noChangeShapeType="1"/>
              </p:cNvSpPr>
              <p:nvPr/>
            </p:nvSpPr>
            <p:spPr bwMode="auto">
              <a:xfrm>
                <a:off x="240" y="816"/>
                <a:ext cx="0" cy="816"/>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232" name="Text Box 16"/>
              <p:cNvSpPr txBox="1">
                <a:spLocks noChangeArrowheads="1"/>
              </p:cNvSpPr>
              <p:nvPr/>
            </p:nvSpPr>
            <p:spPr bwMode="auto">
              <a:xfrm>
                <a:off x="86" y="1031"/>
                <a:ext cx="204"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h</a:t>
                </a:r>
              </a:p>
            </p:txBody>
          </p:sp>
          <p:sp>
            <p:nvSpPr>
              <p:cNvPr id="51233" name="Arc 17"/>
              <p:cNvSpPr>
                <a:spLocks/>
              </p:cNvSpPr>
              <p:nvPr/>
            </p:nvSpPr>
            <p:spPr bwMode="auto">
              <a:xfrm flipH="1">
                <a:off x="1584" y="1392"/>
                <a:ext cx="4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51234" name="Text Box 18"/>
              <p:cNvSpPr txBox="1">
                <a:spLocks noChangeArrowheads="1"/>
              </p:cNvSpPr>
              <p:nvPr/>
            </p:nvSpPr>
            <p:spPr bwMode="auto">
              <a:xfrm>
                <a:off x="1332" y="1343"/>
                <a:ext cx="205" cy="291"/>
              </a:xfrm>
              <a:prstGeom prst="rect">
                <a:avLst/>
              </a:prstGeom>
              <a:noFill/>
              <a:ln w="9525">
                <a:noFill/>
                <a:miter lim="800000"/>
                <a:headEnd/>
                <a:tailEnd/>
              </a:ln>
            </p:spPr>
            <p:txBody>
              <a:bodyPr wrap="none">
                <a:prstTxWarp prst="textNoShape">
                  <a:avLst/>
                </a:prstTxWarp>
                <a:spAutoFit/>
              </a:bodyPr>
              <a:lstStyle/>
              <a:p>
                <a:r>
                  <a:rPr lang="en-US" dirty="0" err="1" smtClean="0">
                    <a:solidFill>
                      <a:schemeClr val="accent2"/>
                    </a:solidFill>
                    <a:latin typeface="Arial Narrow" charset="0"/>
                  </a:rPr>
                  <a:t>θ</a:t>
                </a:r>
                <a:endParaRPr lang="en-US" dirty="0">
                  <a:solidFill>
                    <a:schemeClr val="accent2"/>
                  </a:solidFill>
                  <a:latin typeface="Arial Narrow" charset="0"/>
                </a:endParaRPr>
              </a:p>
            </p:txBody>
          </p:sp>
          <p:sp>
            <p:nvSpPr>
              <p:cNvPr id="51235" name="Line 19"/>
              <p:cNvSpPr>
                <a:spLocks noChangeShapeType="1"/>
              </p:cNvSpPr>
              <p:nvPr/>
            </p:nvSpPr>
            <p:spPr bwMode="auto">
              <a:xfrm>
                <a:off x="2160" y="1488"/>
                <a:ext cx="192" cy="14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1236" name="AutoShape 20"/>
              <p:cNvSpPr>
                <a:spLocks noChangeArrowheads="1"/>
              </p:cNvSpPr>
              <p:nvPr/>
            </p:nvSpPr>
            <p:spPr bwMode="auto">
              <a:xfrm rot="-5400000">
                <a:off x="2136" y="1128"/>
                <a:ext cx="96" cy="336"/>
              </a:xfrm>
              <a:prstGeom prst="curvedLeftArrow">
                <a:avLst>
                  <a:gd name="adj1" fmla="val 70000"/>
                  <a:gd name="adj2" fmla="val 140000"/>
                  <a:gd name="adj3" fmla="val 33333"/>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grpSp>
        <p:sp>
          <p:nvSpPr>
            <p:cNvPr id="51222" name="Text Box 21"/>
            <p:cNvSpPr txBox="1">
              <a:spLocks noChangeArrowheads="1"/>
            </p:cNvSpPr>
            <p:nvPr/>
          </p:nvSpPr>
          <p:spPr bwMode="auto">
            <a:xfrm>
              <a:off x="2064" y="1584"/>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p>
          </p:txBody>
        </p:sp>
        <p:sp>
          <p:nvSpPr>
            <p:cNvPr id="51223" name="Text Box 22"/>
            <p:cNvSpPr txBox="1">
              <a:spLocks noChangeArrowheads="1"/>
            </p:cNvSpPr>
            <p:nvPr/>
          </p:nvSpPr>
          <p:spPr bwMode="auto">
            <a:xfrm>
              <a:off x="2016" y="989"/>
              <a:ext cx="237" cy="252"/>
            </a:xfrm>
            <a:prstGeom prst="rect">
              <a:avLst/>
            </a:prstGeom>
            <a:noFill/>
            <a:ln w="9525">
              <a:noFill/>
              <a:miter lim="800000"/>
              <a:headEnd/>
              <a:tailEnd/>
            </a:ln>
          </p:spPr>
          <p:txBody>
            <a:bodyPr wrap="none">
              <a:prstTxWarp prst="textNoShape">
                <a:avLst/>
              </a:prstTxWarp>
              <a:spAutoFit/>
            </a:bodyPr>
            <a:lstStyle/>
            <a:p>
              <a:r>
                <a:rPr lang="en-US" sz="2000" b="1" dirty="0" err="1" smtClean="0">
                  <a:solidFill>
                    <a:srgbClr val="FF0000"/>
                  </a:solidFill>
                  <a:latin typeface="Symbol" charset="2"/>
                </a:rPr>
                <a:t>ω</a:t>
              </a:r>
              <a:endParaRPr lang="en-US" sz="2000" b="1" dirty="0">
                <a:solidFill>
                  <a:srgbClr val="FF0000"/>
                </a:solidFill>
                <a:latin typeface="Symbol" charset="2"/>
              </a:endParaRPr>
            </a:p>
          </p:txBody>
        </p:sp>
      </p:grpSp>
      <p:pic>
        <p:nvPicPr>
          <p:cNvPr id="444439" name="Object 3"/>
          <p:cNvPicPr>
            <a:picLocks noChangeAspect="1" noChangeArrowheads="1"/>
          </p:cNvPicPr>
          <p:nvPr/>
        </p:nvPicPr>
        <p:blipFill>
          <a:blip r:embed="rId3"/>
          <a:srcRect/>
          <a:stretch>
            <a:fillRect/>
          </a:stretch>
        </p:blipFill>
        <p:spPr bwMode="auto">
          <a:xfrm>
            <a:off x="4953000" y="2457450"/>
            <a:ext cx="2044700" cy="971550"/>
          </a:xfrm>
          <a:prstGeom prst="rect">
            <a:avLst/>
          </a:prstGeom>
          <a:noFill/>
          <a:ln w="28575">
            <a:miter lim="800000"/>
            <a:headEnd/>
            <a:tailEnd/>
          </a:ln>
        </p:spPr>
      </p:pic>
      <p:sp>
        <p:nvSpPr>
          <p:cNvPr id="444440" name="Text Box 24"/>
          <p:cNvSpPr txBox="1">
            <a:spLocks noChangeArrowheads="1"/>
          </p:cNvSpPr>
          <p:nvPr/>
        </p:nvSpPr>
        <p:spPr bwMode="auto">
          <a:xfrm>
            <a:off x="3733800" y="4267200"/>
            <a:ext cx="5105400" cy="70167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Since the kinetic energy at the bottom of the hill must be equal to the potential energy at the top of the hill</a:t>
            </a:r>
          </a:p>
        </p:txBody>
      </p:sp>
      <p:sp>
        <p:nvSpPr>
          <p:cNvPr id="444441" name="Text Box 25"/>
          <p:cNvSpPr txBox="1">
            <a:spLocks noChangeArrowheads="1"/>
          </p:cNvSpPr>
          <p:nvPr/>
        </p:nvSpPr>
        <p:spPr bwMode="auto">
          <a:xfrm>
            <a:off x="457200" y="4267200"/>
            <a:ext cx="3124200" cy="15525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the speed of the CM in terms of known quantities and how do you find this out?</a:t>
            </a:r>
          </a:p>
        </p:txBody>
      </p:sp>
      <p:pic>
        <p:nvPicPr>
          <p:cNvPr id="444442" name="Object 4"/>
          <p:cNvPicPr>
            <a:picLocks noChangeAspect="1" noChangeArrowheads="1"/>
          </p:cNvPicPr>
          <p:nvPr/>
        </p:nvPicPr>
        <p:blipFill>
          <a:blip r:embed="rId4"/>
          <a:srcRect/>
          <a:stretch>
            <a:fillRect/>
          </a:stretch>
        </p:blipFill>
        <p:spPr bwMode="auto">
          <a:xfrm>
            <a:off x="4419600" y="5172075"/>
            <a:ext cx="300038" cy="273050"/>
          </a:xfrm>
          <a:prstGeom prst="rect">
            <a:avLst/>
          </a:prstGeom>
          <a:noFill/>
          <a:ln w="28575">
            <a:miter lim="800000"/>
            <a:headEnd/>
            <a:tailEnd/>
          </a:ln>
        </p:spPr>
      </p:pic>
      <p:pic>
        <p:nvPicPr>
          <p:cNvPr id="444443" name="Object 5"/>
          <p:cNvPicPr>
            <a:picLocks noChangeAspect="1" noChangeArrowheads="1"/>
          </p:cNvPicPr>
          <p:nvPr/>
        </p:nvPicPr>
        <p:blipFill>
          <a:blip r:embed="rId5"/>
          <a:srcRect/>
          <a:stretch>
            <a:fillRect/>
          </a:stretch>
        </p:blipFill>
        <p:spPr bwMode="auto">
          <a:xfrm>
            <a:off x="4949825" y="3409950"/>
            <a:ext cx="2365375" cy="857250"/>
          </a:xfrm>
          <a:prstGeom prst="rect">
            <a:avLst/>
          </a:prstGeom>
          <a:noFill/>
          <a:ln w="28575">
            <a:miter lim="800000"/>
            <a:headEnd/>
            <a:tailEnd/>
          </a:ln>
        </p:spPr>
      </p:pic>
      <p:pic>
        <p:nvPicPr>
          <p:cNvPr id="444444" name="Object 6"/>
          <p:cNvPicPr>
            <a:picLocks noChangeAspect="1" noChangeArrowheads="1"/>
          </p:cNvPicPr>
          <p:nvPr/>
        </p:nvPicPr>
        <p:blipFill>
          <a:blip r:embed="rId6"/>
          <a:srcRect/>
          <a:stretch>
            <a:fillRect/>
          </a:stretch>
        </p:blipFill>
        <p:spPr bwMode="auto">
          <a:xfrm>
            <a:off x="4708525" y="4953000"/>
            <a:ext cx="2160588" cy="712788"/>
          </a:xfrm>
          <a:prstGeom prst="rect">
            <a:avLst/>
          </a:prstGeom>
          <a:noFill/>
          <a:ln w="28575">
            <a:miter lim="800000"/>
            <a:headEnd/>
            <a:tailEnd/>
          </a:ln>
        </p:spPr>
      </p:pic>
      <p:pic>
        <p:nvPicPr>
          <p:cNvPr id="444445" name="Object 7"/>
          <p:cNvPicPr>
            <a:picLocks noChangeAspect="1" noChangeArrowheads="1"/>
          </p:cNvPicPr>
          <p:nvPr/>
        </p:nvPicPr>
        <p:blipFill>
          <a:blip r:embed="rId7"/>
          <a:srcRect/>
          <a:stretch>
            <a:fillRect/>
          </a:stretch>
        </p:blipFill>
        <p:spPr bwMode="auto">
          <a:xfrm>
            <a:off x="6858000" y="5141913"/>
            <a:ext cx="804863" cy="334962"/>
          </a:xfrm>
          <a:prstGeom prst="rect">
            <a:avLst/>
          </a:prstGeom>
          <a:noFill/>
          <a:ln w="28575">
            <a:miter lim="800000"/>
            <a:headEnd/>
            <a:tailEnd/>
          </a:ln>
        </p:spPr>
      </p:pic>
      <p:pic>
        <p:nvPicPr>
          <p:cNvPr id="444446" name="Object 8"/>
          <p:cNvPicPr>
            <a:picLocks noChangeAspect="1" noChangeArrowheads="1"/>
          </p:cNvPicPr>
          <p:nvPr/>
        </p:nvPicPr>
        <p:blipFill>
          <a:blip r:embed="rId8"/>
          <a:srcRect/>
          <a:stretch>
            <a:fillRect/>
          </a:stretch>
        </p:blipFill>
        <p:spPr bwMode="auto">
          <a:xfrm>
            <a:off x="5638800" y="5715000"/>
            <a:ext cx="2133600" cy="796925"/>
          </a:xfrm>
          <a:prstGeom prst="rect">
            <a:avLst/>
          </a:prstGeom>
          <a:noFill/>
          <a:ln w="28575">
            <a:miter lim="800000"/>
            <a:headEnd/>
            <a:tailEnd/>
          </a:ln>
        </p:spPr>
      </p:pic>
      <p:pic>
        <p:nvPicPr>
          <p:cNvPr id="444447" name="Object 9"/>
          <p:cNvPicPr>
            <a:picLocks noChangeAspect="1" noChangeArrowheads="1"/>
          </p:cNvPicPr>
          <p:nvPr/>
        </p:nvPicPr>
        <p:blipFill>
          <a:blip r:embed="rId9"/>
          <a:srcRect/>
          <a:stretch>
            <a:fillRect/>
          </a:stretch>
        </p:blipFill>
        <p:spPr bwMode="auto">
          <a:xfrm>
            <a:off x="6203950" y="1727200"/>
            <a:ext cx="1111250" cy="787400"/>
          </a:xfrm>
          <a:prstGeom prst="rect">
            <a:avLst/>
          </a:prstGeom>
          <a:noFill/>
          <a:ln w="28575">
            <a:miter lim="800000"/>
            <a:headEnd/>
            <a:tailEnd/>
          </a:ln>
        </p:spPr>
      </p:pic>
      <p:pic>
        <p:nvPicPr>
          <p:cNvPr id="444449" name="Object 11"/>
          <p:cNvPicPr>
            <a:picLocks noChangeAspect="1" noChangeArrowheads="1"/>
          </p:cNvPicPr>
          <p:nvPr/>
        </p:nvPicPr>
        <p:blipFill>
          <a:blip r:embed="rId10"/>
          <a:srcRect/>
          <a:stretch>
            <a:fillRect/>
          </a:stretch>
        </p:blipFill>
        <p:spPr bwMode="auto">
          <a:xfrm>
            <a:off x="6945313" y="2538413"/>
            <a:ext cx="1284287" cy="814387"/>
          </a:xfrm>
          <a:prstGeom prst="rect">
            <a:avLst/>
          </a:prstGeom>
          <a:noFill/>
          <a:ln w="28575">
            <a:miter lim="800000"/>
            <a:headEnd/>
            <a:tailEnd/>
          </a:ln>
        </p:spPr>
      </p:pic>
      <p:graphicFrame>
        <p:nvGraphicFramePr>
          <p:cNvPr id="38" name="Object 37"/>
          <p:cNvGraphicFramePr>
            <a:graphicFrameLocks noChangeAspect="1"/>
          </p:cNvGraphicFramePr>
          <p:nvPr/>
        </p:nvGraphicFramePr>
        <p:xfrm>
          <a:off x="3771900" y="1905000"/>
          <a:ext cx="2476500" cy="533400"/>
        </p:xfrm>
        <a:graphic>
          <a:graphicData uri="http://schemas.openxmlformats.org/presentationml/2006/ole">
            <p:oleObj spid="_x0000_s588802" name="Equation" r:id="rId11" imgW="1651000" imgH="203200" progId="Equation.DSMT4">
              <p:embed/>
            </p:oleObj>
          </a:graphicData>
        </a:graphic>
      </p:graphicFrame>
      <p:pic>
        <p:nvPicPr>
          <p:cNvPr id="39" name="Object 11"/>
          <p:cNvPicPr>
            <a:picLocks noChangeAspect="1" noChangeArrowheads="1"/>
          </p:cNvPicPr>
          <p:nvPr/>
        </p:nvPicPr>
        <p:blipFill>
          <a:blip r:embed="rId10"/>
          <a:srcRect/>
          <a:stretch>
            <a:fillRect/>
          </a:stretch>
        </p:blipFill>
        <p:spPr bwMode="auto">
          <a:xfrm>
            <a:off x="7315200" y="1676400"/>
            <a:ext cx="1284287" cy="814387"/>
          </a:xfrm>
          <a:prstGeom prst="rect">
            <a:avLst/>
          </a:prstGeom>
          <a:noFill/>
          <a:ln w="28575">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2243" name="Date Placeholder 3"/>
          <p:cNvSpPr>
            <a:spLocks noGrp="1"/>
          </p:cNvSpPr>
          <p:nvPr>
            <p:ph type="dt" sz="quarter" idx="10"/>
          </p:nvPr>
        </p:nvSpPr>
        <p:spPr>
          <a:noFill/>
        </p:spPr>
        <p:txBody>
          <a:bodyPr/>
          <a:lstStyle/>
          <a:p>
            <a:r>
              <a:rPr lang="en-US" smtClean="0"/>
              <a:t>Wednesday, July 6, 2011</a:t>
            </a:r>
            <a:endParaRPr lang="en-US"/>
          </a:p>
        </p:txBody>
      </p:sp>
      <p:sp>
        <p:nvSpPr>
          <p:cNvPr id="52244" name="Footer Placeholder 4"/>
          <p:cNvSpPr>
            <a:spLocks noGrp="1"/>
          </p:cNvSpPr>
          <p:nvPr>
            <p:ph type="ftr" sz="quarter" idx="11"/>
          </p:nvPr>
        </p:nvSpPr>
        <p:spPr>
          <a:noFill/>
        </p:spPr>
        <p:txBody>
          <a:bodyPr/>
          <a:lstStyle/>
          <a:p>
            <a:r>
              <a:rPr lang="en-US" smtClean="0"/>
              <a:t>PHYS 1443-001, Summer 2011 Dr. Jaehoon Yu</a:t>
            </a:r>
          </a:p>
        </p:txBody>
      </p:sp>
      <p:sp>
        <p:nvSpPr>
          <p:cNvPr id="52245" name="Slide Number Placeholder 5"/>
          <p:cNvSpPr>
            <a:spLocks noGrp="1"/>
          </p:cNvSpPr>
          <p:nvPr>
            <p:ph type="sldNum" sz="quarter" idx="12"/>
          </p:nvPr>
        </p:nvSpPr>
        <p:spPr>
          <a:noFill/>
        </p:spPr>
        <p:txBody>
          <a:bodyPr/>
          <a:lstStyle/>
          <a:p>
            <a:fld id="{90CB0914-8869-A94B-AD73-E3384C726DFE}" type="slidenum">
              <a:rPr lang="en-US"/>
              <a:pPr/>
              <a:t>12</a:t>
            </a:fld>
            <a:endParaRPr lang="en-US"/>
          </a:p>
        </p:txBody>
      </p:sp>
      <p:sp>
        <p:nvSpPr>
          <p:cNvPr id="52246" name="Rectangle 2"/>
          <p:cNvSpPr>
            <a:spLocks noGrp="1" noChangeArrowheads="1"/>
          </p:cNvSpPr>
          <p:nvPr>
            <p:ph type="title"/>
          </p:nvPr>
        </p:nvSpPr>
        <p:spPr>
          <a:xfrm>
            <a:off x="685800" y="152400"/>
            <a:ext cx="7772400" cy="609600"/>
          </a:xfrm>
        </p:spPr>
        <p:txBody>
          <a:bodyPr/>
          <a:lstStyle/>
          <a:p>
            <a:r>
              <a:rPr lang="en-US" sz="4000" dirty="0" smtClean="0"/>
              <a:t>Ex. 10 – 16: Rolling </a:t>
            </a:r>
            <a:r>
              <a:rPr lang="en-US" sz="4000" dirty="0"/>
              <a:t>Kinetic Energy</a:t>
            </a:r>
            <a:endParaRPr lang="en-US" dirty="0"/>
          </a:p>
        </p:txBody>
      </p:sp>
      <p:sp>
        <p:nvSpPr>
          <p:cNvPr id="445443" name="Text Box 3"/>
          <p:cNvSpPr txBox="1">
            <a:spLocks noChangeArrowheads="1"/>
          </p:cNvSpPr>
          <p:nvPr/>
        </p:nvSpPr>
        <p:spPr bwMode="auto">
          <a:xfrm>
            <a:off x="3810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For solid sphere as shown in the figure, calculate the linear speed of the CM at the bottom of the hill and the magnitude of linear acceleration of the CM.  Solve this problem using Newton’s second law, the dynamic method.</a:t>
            </a:r>
          </a:p>
        </p:txBody>
      </p:sp>
      <p:pic>
        <p:nvPicPr>
          <p:cNvPr id="445444" name="Object 2"/>
          <p:cNvPicPr>
            <a:picLocks noChangeAspect="1" noChangeArrowheads="1"/>
          </p:cNvPicPr>
          <p:nvPr/>
        </p:nvPicPr>
        <p:blipFill>
          <a:blip r:embed="rId3"/>
          <a:srcRect/>
          <a:stretch>
            <a:fillRect/>
          </a:stretch>
        </p:blipFill>
        <p:spPr bwMode="auto">
          <a:xfrm>
            <a:off x="4492625" y="3062288"/>
            <a:ext cx="692150" cy="479425"/>
          </a:xfrm>
          <a:prstGeom prst="rect">
            <a:avLst/>
          </a:prstGeom>
          <a:noFill/>
          <a:ln w="28575">
            <a:miter lim="800000"/>
            <a:headEnd/>
            <a:tailEnd/>
          </a:ln>
        </p:spPr>
      </p:pic>
      <p:sp>
        <p:nvSpPr>
          <p:cNvPr id="445445" name="Text Box 5"/>
          <p:cNvSpPr txBox="1">
            <a:spLocks noChangeArrowheads="1"/>
          </p:cNvSpPr>
          <p:nvPr/>
        </p:nvSpPr>
        <p:spPr bwMode="auto">
          <a:xfrm>
            <a:off x="3429000" y="2286000"/>
            <a:ext cx="2362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Gravitational Force,</a:t>
            </a:r>
          </a:p>
        </p:txBody>
      </p:sp>
      <p:sp>
        <p:nvSpPr>
          <p:cNvPr id="445446" name="Text Box 6"/>
          <p:cNvSpPr txBox="1">
            <a:spLocks noChangeArrowheads="1"/>
          </p:cNvSpPr>
          <p:nvPr/>
        </p:nvSpPr>
        <p:spPr bwMode="auto">
          <a:xfrm>
            <a:off x="304800" y="3962400"/>
            <a:ext cx="6705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the forces </a:t>
            </a:r>
            <a:r>
              <a:rPr lang="en-US" sz="2000" b="1">
                <a:solidFill>
                  <a:srgbClr val="800000"/>
                </a:solidFill>
                <a:latin typeface="Monotype Corsiva" charset="0"/>
              </a:rPr>
              <a:t>Mg</a:t>
            </a:r>
            <a:r>
              <a:rPr lang="en-US" sz="2000">
                <a:solidFill>
                  <a:srgbClr val="800000"/>
                </a:solidFill>
                <a:latin typeface="Arial Narrow" charset="0"/>
              </a:rPr>
              <a:t> and </a:t>
            </a:r>
            <a:r>
              <a:rPr lang="en-US" sz="2000" b="1">
                <a:solidFill>
                  <a:srgbClr val="800000"/>
                </a:solidFill>
                <a:latin typeface="Arial Narrow" charset="0"/>
              </a:rPr>
              <a:t>n</a:t>
            </a:r>
            <a:r>
              <a:rPr lang="en-US" sz="2000">
                <a:solidFill>
                  <a:srgbClr val="800000"/>
                </a:solidFill>
                <a:latin typeface="Arial Narrow" charset="0"/>
              </a:rPr>
              <a:t> go through the CM, their moment arm is 0 and do not contribute to torque, while the static friction</a:t>
            </a:r>
            <a:r>
              <a:rPr lang="en-US" sz="2000" b="1">
                <a:solidFill>
                  <a:srgbClr val="800000"/>
                </a:solidFill>
                <a:latin typeface="Monotype Corsiva" charset="0"/>
              </a:rPr>
              <a:t> f</a:t>
            </a:r>
            <a:r>
              <a:rPr lang="en-US" sz="2000">
                <a:solidFill>
                  <a:srgbClr val="800000"/>
                </a:solidFill>
                <a:latin typeface="Arial Narrow" charset="0"/>
              </a:rPr>
              <a:t> causes torque</a:t>
            </a:r>
          </a:p>
        </p:txBody>
      </p:sp>
      <p:grpSp>
        <p:nvGrpSpPr>
          <p:cNvPr id="2" name="Group 7"/>
          <p:cNvGrpSpPr>
            <a:grpSpLocks/>
          </p:cNvGrpSpPr>
          <p:nvPr/>
        </p:nvGrpSpPr>
        <p:grpSpPr bwMode="auto">
          <a:xfrm>
            <a:off x="303213" y="2346325"/>
            <a:ext cx="3216275" cy="1298575"/>
            <a:chOff x="191" y="1478"/>
            <a:chExt cx="2026" cy="818"/>
          </a:xfrm>
        </p:grpSpPr>
        <p:sp>
          <p:nvSpPr>
            <p:cNvPr id="52272" name="AutoShape 8"/>
            <p:cNvSpPr>
              <a:spLocks noChangeArrowheads="1"/>
            </p:cNvSpPr>
            <p:nvPr/>
          </p:nvSpPr>
          <p:spPr bwMode="auto">
            <a:xfrm>
              <a:off x="489" y="1478"/>
              <a:ext cx="1728" cy="816"/>
            </a:xfrm>
            <a:prstGeom prst="rtTriangle">
              <a:avLst/>
            </a:prstGeom>
            <a:noFill/>
            <a:ln w="28575">
              <a:solidFill>
                <a:schemeClr val="accent2"/>
              </a:solidFill>
              <a:miter lim="800000"/>
              <a:headEnd/>
              <a:tailEnd/>
            </a:ln>
          </p:spPr>
          <p:txBody>
            <a:bodyPr wrap="none" anchor="ctr">
              <a:prstTxWarp prst="textNoShape">
                <a:avLst/>
              </a:prstTxWarp>
            </a:bodyPr>
            <a:lstStyle/>
            <a:p>
              <a:endParaRPr lang="en-US"/>
            </a:p>
          </p:txBody>
        </p:sp>
        <p:sp>
          <p:nvSpPr>
            <p:cNvPr id="52273" name="Oval 9"/>
            <p:cNvSpPr>
              <a:spLocks noChangeArrowheads="1"/>
            </p:cNvSpPr>
            <p:nvPr/>
          </p:nvSpPr>
          <p:spPr bwMode="auto">
            <a:xfrm>
              <a:off x="1008" y="1488"/>
              <a:ext cx="288" cy="288"/>
            </a:xfrm>
            <a:prstGeom prst="ellipse">
              <a:avLst/>
            </a:prstGeom>
            <a:gradFill rotWithShape="0">
              <a:gsLst>
                <a:gs pos="0">
                  <a:srgbClr val="FF0000"/>
                </a:gs>
                <a:gs pos="100000">
                  <a:srgbClr val="760000"/>
                </a:gs>
              </a:gsLst>
              <a:path path="shape">
                <a:fillToRect l="50000" t="50000" r="50000" b="50000"/>
              </a:path>
            </a:gradFill>
            <a:ln w="9525">
              <a:noFill/>
              <a:round/>
              <a:headEnd/>
              <a:tailEnd/>
            </a:ln>
          </p:spPr>
          <p:txBody>
            <a:bodyPr wrap="none" anchor="ctr">
              <a:prstTxWarp prst="textNoShape">
                <a:avLst/>
              </a:prstTxWarp>
            </a:bodyPr>
            <a:lstStyle/>
            <a:p>
              <a:pPr algn="ctr"/>
              <a:r>
                <a:rPr lang="en-US" sz="2000">
                  <a:solidFill>
                    <a:srgbClr val="FFFF99"/>
                  </a:solidFill>
                  <a:latin typeface="Monotype Corsiva" charset="0"/>
                </a:rPr>
                <a:t>M</a:t>
              </a:r>
            </a:p>
          </p:txBody>
        </p:sp>
        <p:sp>
          <p:nvSpPr>
            <p:cNvPr id="52274" name="Text Box 10"/>
            <p:cNvSpPr txBox="1">
              <a:spLocks noChangeArrowheads="1"/>
            </p:cNvSpPr>
            <p:nvPr/>
          </p:nvSpPr>
          <p:spPr bwMode="auto">
            <a:xfrm rot="1523640">
              <a:off x="1247" y="1646"/>
              <a:ext cx="183"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x</a:t>
              </a:r>
            </a:p>
          </p:txBody>
        </p:sp>
        <p:sp>
          <p:nvSpPr>
            <p:cNvPr id="52275" name="Line 11"/>
            <p:cNvSpPr>
              <a:spLocks noChangeShapeType="1"/>
            </p:cNvSpPr>
            <p:nvPr/>
          </p:nvSpPr>
          <p:spPr bwMode="auto">
            <a:xfrm flipH="1">
              <a:off x="249" y="2294"/>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2276" name="Line 12"/>
            <p:cNvSpPr>
              <a:spLocks noChangeShapeType="1"/>
            </p:cNvSpPr>
            <p:nvPr/>
          </p:nvSpPr>
          <p:spPr bwMode="auto">
            <a:xfrm flipH="1">
              <a:off x="249" y="1478"/>
              <a:ext cx="240"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2277" name="Line 13"/>
            <p:cNvSpPr>
              <a:spLocks noChangeShapeType="1"/>
            </p:cNvSpPr>
            <p:nvPr/>
          </p:nvSpPr>
          <p:spPr bwMode="auto">
            <a:xfrm>
              <a:off x="345" y="1478"/>
              <a:ext cx="0" cy="816"/>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2278" name="Text Box 14"/>
            <p:cNvSpPr txBox="1">
              <a:spLocks noChangeArrowheads="1"/>
            </p:cNvSpPr>
            <p:nvPr/>
          </p:nvSpPr>
          <p:spPr bwMode="auto">
            <a:xfrm>
              <a:off x="191" y="1693"/>
              <a:ext cx="204" cy="288"/>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h</a:t>
              </a:r>
            </a:p>
          </p:txBody>
        </p:sp>
        <p:sp>
          <p:nvSpPr>
            <p:cNvPr id="52279" name="Arc 15"/>
            <p:cNvSpPr>
              <a:spLocks/>
            </p:cNvSpPr>
            <p:nvPr/>
          </p:nvSpPr>
          <p:spPr bwMode="auto">
            <a:xfrm flipH="1">
              <a:off x="1689" y="2054"/>
              <a:ext cx="4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52280" name="Text Box 16"/>
            <p:cNvSpPr txBox="1">
              <a:spLocks noChangeArrowheads="1"/>
            </p:cNvSpPr>
            <p:nvPr/>
          </p:nvSpPr>
          <p:spPr bwMode="auto">
            <a:xfrm>
              <a:off x="1437" y="2005"/>
              <a:ext cx="205" cy="291"/>
            </a:xfrm>
            <a:prstGeom prst="rect">
              <a:avLst/>
            </a:prstGeom>
            <a:noFill/>
            <a:ln w="9525">
              <a:noFill/>
              <a:miter lim="800000"/>
              <a:headEnd/>
              <a:tailEnd/>
            </a:ln>
          </p:spPr>
          <p:txBody>
            <a:bodyPr wrap="none">
              <a:prstTxWarp prst="textNoShape">
                <a:avLst/>
              </a:prstTxWarp>
              <a:spAutoFit/>
            </a:bodyPr>
            <a:lstStyle/>
            <a:p>
              <a:r>
                <a:rPr lang="en-US" dirty="0" err="1" smtClean="0">
                  <a:solidFill>
                    <a:schemeClr val="accent2"/>
                  </a:solidFill>
                  <a:latin typeface="Arial Narrow" charset="0"/>
                </a:rPr>
                <a:t>θ</a:t>
              </a:r>
              <a:endParaRPr lang="en-US" dirty="0">
                <a:solidFill>
                  <a:schemeClr val="accent2"/>
                </a:solidFill>
                <a:latin typeface="Arial Narrow" charset="0"/>
              </a:endParaRPr>
            </a:p>
          </p:txBody>
        </p:sp>
      </p:grpSp>
      <p:pic>
        <p:nvPicPr>
          <p:cNvPr id="445457" name="Object 3"/>
          <p:cNvPicPr>
            <a:picLocks noChangeAspect="1" noChangeArrowheads="1"/>
          </p:cNvPicPr>
          <p:nvPr/>
        </p:nvPicPr>
        <p:blipFill>
          <a:blip r:embed="rId4"/>
          <a:srcRect/>
          <a:stretch>
            <a:fillRect/>
          </a:stretch>
        </p:blipFill>
        <p:spPr bwMode="auto">
          <a:xfrm>
            <a:off x="381000" y="5867400"/>
            <a:ext cx="1143000" cy="457200"/>
          </a:xfrm>
          <a:prstGeom prst="rect">
            <a:avLst/>
          </a:prstGeom>
          <a:noFill/>
          <a:ln w="28575">
            <a:miter lim="800000"/>
            <a:headEnd/>
            <a:tailEnd/>
          </a:ln>
        </p:spPr>
      </p:pic>
      <p:pic>
        <p:nvPicPr>
          <p:cNvPr id="445458" name="Object 4"/>
          <p:cNvPicPr>
            <a:picLocks noChangeAspect="1" noChangeArrowheads="1"/>
          </p:cNvPicPr>
          <p:nvPr/>
        </p:nvPicPr>
        <p:blipFill>
          <a:blip r:embed="rId5"/>
          <a:srcRect/>
          <a:stretch>
            <a:fillRect/>
          </a:stretch>
        </p:blipFill>
        <p:spPr bwMode="auto">
          <a:xfrm>
            <a:off x="6934200" y="4051300"/>
            <a:ext cx="490538" cy="506413"/>
          </a:xfrm>
          <a:prstGeom prst="rect">
            <a:avLst/>
          </a:prstGeom>
          <a:noFill/>
          <a:ln w="28575">
            <a:miter lim="800000"/>
            <a:headEnd/>
            <a:tailEnd/>
          </a:ln>
        </p:spPr>
      </p:pic>
      <p:sp>
        <p:nvSpPr>
          <p:cNvPr id="445459" name="Text Box 19"/>
          <p:cNvSpPr txBox="1">
            <a:spLocks noChangeArrowheads="1"/>
          </p:cNvSpPr>
          <p:nvPr/>
        </p:nvSpPr>
        <p:spPr bwMode="auto">
          <a:xfrm>
            <a:off x="304800" y="4724400"/>
            <a:ext cx="1676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We know that  </a:t>
            </a:r>
          </a:p>
        </p:txBody>
      </p:sp>
      <p:sp>
        <p:nvSpPr>
          <p:cNvPr id="445460" name="Text Box 20"/>
          <p:cNvSpPr txBox="1">
            <a:spLocks noChangeArrowheads="1"/>
          </p:cNvSpPr>
          <p:nvPr/>
        </p:nvSpPr>
        <p:spPr bwMode="auto">
          <a:xfrm>
            <a:off x="4114800" y="1905000"/>
            <a:ext cx="4267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are the forces involved in this motion?</a:t>
            </a:r>
          </a:p>
        </p:txBody>
      </p:sp>
      <p:grpSp>
        <p:nvGrpSpPr>
          <p:cNvPr id="3" name="Group 21"/>
          <p:cNvGrpSpPr>
            <a:grpSpLocks/>
          </p:cNvGrpSpPr>
          <p:nvPr/>
        </p:nvGrpSpPr>
        <p:grpSpPr bwMode="auto">
          <a:xfrm>
            <a:off x="1504950" y="2590800"/>
            <a:ext cx="498475" cy="1074738"/>
            <a:chOff x="948" y="1632"/>
            <a:chExt cx="314" cy="677"/>
          </a:xfrm>
        </p:grpSpPr>
        <p:sp>
          <p:nvSpPr>
            <p:cNvPr id="52270" name="Line 22"/>
            <p:cNvSpPr>
              <a:spLocks noChangeShapeType="1"/>
            </p:cNvSpPr>
            <p:nvPr/>
          </p:nvSpPr>
          <p:spPr bwMode="auto">
            <a:xfrm>
              <a:off x="1152" y="1632"/>
              <a:ext cx="0" cy="48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2271" name="Text Box 23"/>
            <p:cNvSpPr txBox="1">
              <a:spLocks noChangeArrowheads="1"/>
            </p:cNvSpPr>
            <p:nvPr/>
          </p:nvSpPr>
          <p:spPr bwMode="auto">
            <a:xfrm>
              <a:off x="948" y="2059"/>
              <a:ext cx="31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Mg</a:t>
              </a:r>
              <a:endParaRPr lang="en-US" sz="2000">
                <a:solidFill>
                  <a:schemeClr val="accent2"/>
                </a:solidFill>
                <a:latin typeface="Arial Narrow" charset="0"/>
              </a:endParaRPr>
            </a:p>
          </p:txBody>
        </p:sp>
      </p:grpSp>
      <p:grpSp>
        <p:nvGrpSpPr>
          <p:cNvPr id="4" name="Group 24"/>
          <p:cNvGrpSpPr>
            <a:grpSpLocks/>
          </p:cNvGrpSpPr>
          <p:nvPr/>
        </p:nvGrpSpPr>
        <p:grpSpPr bwMode="auto">
          <a:xfrm>
            <a:off x="1279525" y="2171700"/>
            <a:ext cx="396875" cy="571500"/>
            <a:chOff x="806" y="1368"/>
            <a:chExt cx="250" cy="360"/>
          </a:xfrm>
        </p:grpSpPr>
        <p:sp>
          <p:nvSpPr>
            <p:cNvPr id="52268" name="Line 25"/>
            <p:cNvSpPr>
              <a:spLocks noChangeShapeType="1"/>
            </p:cNvSpPr>
            <p:nvPr/>
          </p:nvSpPr>
          <p:spPr bwMode="auto">
            <a:xfrm flipH="1" flipV="1">
              <a:off x="864" y="1632"/>
              <a:ext cx="192" cy="96"/>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2269" name="Text Box 26"/>
            <p:cNvSpPr txBox="1">
              <a:spLocks noChangeArrowheads="1"/>
            </p:cNvSpPr>
            <p:nvPr/>
          </p:nvSpPr>
          <p:spPr bwMode="auto">
            <a:xfrm>
              <a:off x="806" y="1368"/>
              <a:ext cx="167" cy="250"/>
            </a:xfrm>
            <a:prstGeom prst="rect">
              <a:avLst/>
            </a:prstGeom>
            <a:noFill/>
            <a:ln w="9525">
              <a:noFill/>
              <a:miter lim="800000"/>
              <a:headEnd/>
              <a:tailEnd/>
            </a:ln>
          </p:spPr>
          <p:txBody>
            <a:bodyPr wrap="none">
              <a:prstTxWarp prst="textNoShape">
                <a:avLst/>
              </a:prstTxWarp>
              <a:spAutoFit/>
            </a:bodyPr>
            <a:lstStyle/>
            <a:p>
              <a:r>
                <a:rPr lang="en-US" sz="2000">
                  <a:latin typeface="Monotype Corsiva" charset="0"/>
                </a:rPr>
                <a:t>f</a:t>
              </a:r>
            </a:p>
          </p:txBody>
        </p:sp>
      </p:grpSp>
      <p:sp>
        <p:nvSpPr>
          <p:cNvPr id="445467" name="Text Box 27"/>
          <p:cNvSpPr txBox="1">
            <a:spLocks noChangeArrowheads="1"/>
          </p:cNvSpPr>
          <p:nvPr/>
        </p:nvSpPr>
        <p:spPr bwMode="auto">
          <a:xfrm>
            <a:off x="3886200" y="2667000"/>
            <a:ext cx="4572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Newton’s second law applied to the CM gives</a:t>
            </a:r>
          </a:p>
        </p:txBody>
      </p:sp>
      <p:sp>
        <p:nvSpPr>
          <p:cNvPr id="445468" name="Text Box 28"/>
          <p:cNvSpPr txBox="1">
            <a:spLocks noChangeArrowheads="1"/>
          </p:cNvSpPr>
          <p:nvPr/>
        </p:nvSpPr>
        <p:spPr bwMode="auto">
          <a:xfrm>
            <a:off x="5334000" y="2286000"/>
            <a:ext cx="1981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Frictional Force,</a:t>
            </a:r>
          </a:p>
        </p:txBody>
      </p:sp>
      <p:sp>
        <p:nvSpPr>
          <p:cNvPr id="445469" name="Text Box 29"/>
          <p:cNvSpPr txBox="1">
            <a:spLocks noChangeArrowheads="1"/>
          </p:cNvSpPr>
          <p:nvPr/>
        </p:nvSpPr>
        <p:spPr bwMode="auto">
          <a:xfrm>
            <a:off x="6934200" y="2286000"/>
            <a:ext cx="1981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Normal Force</a:t>
            </a:r>
          </a:p>
        </p:txBody>
      </p:sp>
      <p:grpSp>
        <p:nvGrpSpPr>
          <p:cNvPr id="5" name="Group 30"/>
          <p:cNvGrpSpPr>
            <a:grpSpLocks/>
          </p:cNvGrpSpPr>
          <p:nvPr/>
        </p:nvGrpSpPr>
        <p:grpSpPr bwMode="auto">
          <a:xfrm>
            <a:off x="1695450" y="1981200"/>
            <a:ext cx="438150" cy="800100"/>
            <a:chOff x="1584" y="1272"/>
            <a:chExt cx="276" cy="504"/>
          </a:xfrm>
        </p:grpSpPr>
        <p:sp>
          <p:nvSpPr>
            <p:cNvPr id="52266" name="Line 31"/>
            <p:cNvSpPr>
              <a:spLocks noChangeShapeType="1"/>
            </p:cNvSpPr>
            <p:nvPr/>
          </p:nvSpPr>
          <p:spPr bwMode="auto">
            <a:xfrm flipV="1">
              <a:off x="1584" y="1488"/>
              <a:ext cx="144" cy="288"/>
            </a:xfrm>
            <a:prstGeom prst="line">
              <a:avLst/>
            </a:prstGeom>
            <a:noFill/>
            <a:ln w="28575">
              <a:solidFill>
                <a:srgbClr val="FFFFCC"/>
              </a:solidFill>
              <a:round/>
              <a:headEnd/>
              <a:tailEnd type="triangle" w="med" len="med"/>
            </a:ln>
          </p:spPr>
          <p:txBody>
            <a:bodyPr>
              <a:prstTxWarp prst="textNoShape">
                <a:avLst/>
              </a:prstTxWarp>
            </a:bodyPr>
            <a:lstStyle/>
            <a:p>
              <a:endParaRPr lang="en-US"/>
            </a:p>
          </p:txBody>
        </p:sp>
        <p:sp>
          <p:nvSpPr>
            <p:cNvPr id="52267" name="Text Box 32"/>
            <p:cNvSpPr txBox="1">
              <a:spLocks noChangeArrowheads="1"/>
            </p:cNvSpPr>
            <p:nvPr/>
          </p:nvSpPr>
          <p:spPr bwMode="auto">
            <a:xfrm>
              <a:off x="1670" y="1272"/>
              <a:ext cx="19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n</a:t>
              </a:r>
            </a:p>
          </p:txBody>
        </p:sp>
      </p:grpSp>
      <p:grpSp>
        <p:nvGrpSpPr>
          <p:cNvPr id="6" name="Group 33"/>
          <p:cNvGrpSpPr>
            <a:grpSpLocks/>
          </p:cNvGrpSpPr>
          <p:nvPr/>
        </p:nvGrpSpPr>
        <p:grpSpPr bwMode="auto">
          <a:xfrm>
            <a:off x="2667000" y="2166938"/>
            <a:ext cx="533400" cy="1262062"/>
            <a:chOff x="1680" y="1238"/>
            <a:chExt cx="336" cy="795"/>
          </a:xfrm>
        </p:grpSpPr>
        <p:sp>
          <p:nvSpPr>
            <p:cNvPr id="52262" name="Line 34"/>
            <p:cNvSpPr>
              <a:spLocks noChangeShapeType="1"/>
            </p:cNvSpPr>
            <p:nvPr/>
          </p:nvSpPr>
          <p:spPr bwMode="auto">
            <a:xfrm>
              <a:off x="1680" y="1680"/>
              <a:ext cx="336" cy="192"/>
            </a:xfrm>
            <a:prstGeom prst="line">
              <a:avLst/>
            </a:prstGeom>
            <a:noFill/>
            <a:ln w="28575">
              <a:solidFill>
                <a:schemeClr val="hlink"/>
              </a:solidFill>
              <a:round/>
              <a:headEnd/>
              <a:tailEnd type="triangle" w="med" len="med"/>
            </a:ln>
          </p:spPr>
          <p:txBody>
            <a:bodyPr>
              <a:prstTxWarp prst="textNoShape">
                <a:avLst/>
              </a:prstTxWarp>
            </a:bodyPr>
            <a:lstStyle/>
            <a:p>
              <a:endParaRPr lang="en-US"/>
            </a:p>
          </p:txBody>
        </p:sp>
        <p:sp>
          <p:nvSpPr>
            <p:cNvPr id="52263" name="Text Box 35"/>
            <p:cNvSpPr txBox="1">
              <a:spLocks noChangeArrowheads="1"/>
            </p:cNvSpPr>
            <p:nvPr/>
          </p:nvSpPr>
          <p:spPr bwMode="auto">
            <a:xfrm rot="1474049">
              <a:off x="1824" y="1783"/>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hlink"/>
                  </a:solidFill>
                  <a:latin typeface="Arial Narrow" charset="0"/>
                </a:rPr>
                <a:t>x</a:t>
              </a:r>
            </a:p>
          </p:txBody>
        </p:sp>
        <p:sp>
          <p:nvSpPr>
            <p:cNvPr id="52264" name="Line 36"/>
            <p:cNvSpPr>
              <a:spLocks noChangeShapeType="1"/>
            </p:cNvSpPr>
            <p:nvPr/>
          </p:nvSpPr>
          <p:spPr bwMode="auto">
            <a:xfrm rot="-5400000">
              <a:off x="1608" y="1416"/>
              <a:ext cx="336" cy="192"/>
            </a:xfrm>
            <a:prstGeom prst="line">
              <a:avLst/>
            </a:prstGeom>
            <a:noFill/>
            <a:ln w="28575">
              <a:solidFill>
                <a:schemeClr val="hlink"/>
              </a:solidFill>
              <a:round/>
              <a:headEnd/>
              <a:tailEnd type="triangle" w="med" len="med"/>
            </a:ln>
          </p:spPr>
          <p:txBody>
            <a:bodyPr>
              <a:prstTxWarp prst="textNoShape">
                <a:avLst/>
              </a:prstTxWarp>
            </a:bodyPr>
            <a:lstStyle/>
            <a:p>
              <a:endParaRPr lang="en-US"/>
            </a:p>
          </p:txBody>
        </p:sp>
        <p:sp>
          <p:nvSpPr>
            <p:cNvPr id="52265" name="Text Box 37"/>
            <p:cNvSpPr txBox="1">
              <a:spLocks noChangeArrowheads="1"/>
            </p:cNvSpPr>
            <p:nvPr/>
          </p:nvSpPr>
          <p:spPr bwMode="auto">
            <a:xfrm rot="1474049">
              <a:off x="1680" y="1238"/>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hlink"/>
                  </a:solidFill>
                  <a:latin typeface="Arial Narrow" charset="0"/>
                </a:rPr>
                <a:t>y</a:t>
              </a:r>
            </a:p>
          </p:txBody>
        </p:sp>
      </p:grpSp>
      <p:pic>
        <p:nvPicPr>
          <p:cNvPr id="445478" name="Object 5"/>
          <p:cNvPicPr>
            <a:picLocks noChangeAspect="1" noChangeArrowheads="1"/>
          </p:cNvPicPr>
          <p:nvPr/>
        </p:nvPicPr>
        <p:blipFill>
          <a:blip r:embed="rId6"/>
          <a:srcRect/>
          <a:stretch>
            <a:fillRect/>
          </a:stretch>
        </p:blipFill>
        <p:spPr bwMode="auto">
          <a:xfrm>
            <a:off x="304800" y="5181600"/>
            <a:ext cx="1371600" cy="650875"/>
          </a:xfrm>
          <a:prstGeom prst="rect">
            <a:avLst/>
          </a:prstGeom>
          <a:noFill/>
          <a:ln w="28575">
            <a:miter lim="800000"/>
            <a:headEnd/>
            <a:tailEnd/>
          </a:ln>
        </p:spPr>
      </p:pic>
      <p:sp>
        <p:nvSpPr>
          <p:cNvPr id="445479" name="Text Box 39"/>
          <p:cNvSpPr txBox="1">
            <a:spLocks noChangeArrowheads="1"/>
          </p:cNvSpPr>
          <p:nvPr/>
        </p:nvSpPr>
        <p:spPr bwMode="auto">
          <a:xfrm>
            <a:off x="2286000" y="4724400"/>
            <a:ext cx="9144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We obtain </a:t>
            </a:r>
          </a:p>
        </p:txBody>
      </p:sp>
      <p:pic>
        <p:nvPicPr>
          <p:cNvPr id="445480" name="Object 6"/>
          <p:cNvPicPr>
            <a:picLocks noChangeAspect="1" noChangeArrowheads="1"/>
          </p:cNvPicPr>
          <p:nvPr/>
        </p:nvPicPr>
        <p:blipFill>
          <a:blip r:embed="rId7"/>
          <a:srcRect/>
          <a:stretch>
            <a:fillRect/>
          </a:stretch>
        </p:blipFill>
        <p:spPr bwMode="auto">
          <a:xfrm>
            <a:off x="3581400" y="4910138"/>
            <a:ext cx="217488" cy="271462"/>
          </a:xfrm>
          <a:prstGeom prst="rect">
            <a:avLst/>
          </a:prstGeom>
          <a:noFill/>
          <a:ln w="28575">
            <a:miter lim="800000"/>
            <a:headEnd/>
            <a:tailEnd/>
          </a:ln>
        </p:spPr>
      </p:pic>
      <p:sp>
        <p:nvSpPr>
          <p:cNvPr id="445481" name="Text Box 41"/>
          <p:cNvSpPr txBox="1">
            <a:spLocks noChangeArrowheads="1"/>
          </p:cNvSpPr>
          <p:nvPr/>
        </p:nvSpPr>
        <p:spPr bwMode="auto">
          <a:xfrm>
            <a:off x="2209800" y="5546725"/>
            <a:ext cx="19812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 Substituting </a:t>
            </a:r>
            <a:r>
              <a:rPr lang="en-US" sz="2000" b="1">
                <a:solidFill>
                  <a:srgbClr val="800000"/>
                </a:solidFill>
                <a:latin typeface="Monotype Corsiva" charset="0"/>
              </a:rPr>
              <a:t>f</a:t>
            </a:r>
            <a:r>
              <a:rPr lang="en-US" sz="2000">
                <a:solidFill>
                  <a:srgbClr val="800000"/>
                </a:solidFill>
                <a:latin typeface="Arial Narrow" charset="0"/>
              </a:rPr>
              <a:t> in dynamic equations</a:t>
            </a:r>
          </a:p>
        </p:txBody>
      </p:sp>
      <p:pic>
        <p:nvPicPr>
          <p:cNvPr id="445482" name="Object 7"/>
          <p:cNvPicPr>
            <a:picLocks noChangeAspect="1" noChangeArrowheads="1"/>
          </p:cNvPicPr>
          <p:nvPr/>
        </p:nvPicPr>
        <p:blipFill>
          <a:blip r:embed="rId8"/>
          <a:srcRect/>
          <a:stretch>
            <a:fillRect/>
          </a:stretch>
        </p:blipFill>
        <p:spPr bwMode="auto">
          <a:xfrm>
            <a:off x="4419600" y="5562600"/>
            <a:ext cx="1890713" cy="647700"/>
          </a:xfrm>
          <a:prstGeom prst="rect">
            <a:avLst/>
          </a:prstGeom>
          <a:noFill/>
          <a:ln w="28575">
            <a:miter lim="800000"/>
            <a:headEnd/>
            <a:tailEnd/>
          </a:ln>
        </p:spPr>
      </p:pic>
      <p:pic>
        <p:nvPicPr>
          <p:cNvPr id="445483" name="Object 8"/>
          <p:cNvPicPr>
            <a:picLocks noChangeAspect="1" noChangeArrowheads="1"/>
          </p:cNvPicPr>
          <p:nvPr/>
        </p:nvPicPr>
        <p:blipFill>
          <a:blip r:embed="rId9"/>
          <a:srcRect/>
          <a:stretch>
            <a:fillRect/>
          </a:stretch>
        </p:blipFill>
        <p:spPr bwMode="auto">
          <a:xfrm>
            <a:off x="5180013" y="3109913"/>
            <a:ext cx="1684337" cy="384175"/>
          </a:xfrm>
          <a:prstGeom prst="rect">
            <a:avLst/>
          </a:prstGeom>
          <a:noFill/>
          <a:ln w="28575">
            <a:miter lim="800000"/>
            <a:headEnd/>
            <a:tailEnd/>
          </a:ln>
        </p:spPr>
      </p:pic>
      <p:pic>
        <p:nvPicPr>
          <p:cNvPr id="445484" name="Object 9"/>
          <p:cNvPicPr>
            <a:picLocks noChangeAspect="1" noChangeArrowheads="1"/>
          </p:cNvPicPr>
          <p:nvPr/>
        </p:nvPicPr>
        <p:blipFill>
          <a:blip r:embed="rId10"/>
          <a:srcRect/>
          <a:stretch>
            <a:fillRect/>
          </a:stretch>
        </p:blipFill>
        <p:spPr bwMode="auto">
          <a:xfrm>
            <a:off x="6858000" y="3086100"/>
            <a:ext cx="946150" cy="431800"/>
          </a:xfrm>
          <a:prstGeom prst="rect">
            <a:avLst/>
          </a:prstGeom>
          <a:noFill/>
          <a:ln w="28575">
            <a:miter lim="800000"/>
            <a:headEnd/>
            <a:tailEnd/>
          </a:ln>
        </p:spPr>
      </p:pic>
      <p:pic>
        <p:nvPicPr>
          <p:cNvPr id="445485" name="Object 10"/>
          <p:cNvPicPr>
            <a:picLocks noChangeAspect="1" noChangeArrowheads="1"/>
          </p:cNvPicPr>
          <p:nvPr/>
        </p:nvPicPr>
        <p:blipFill>
          <a:blip r:embed="rId11"/>
          <a:srcRect/>
          <a:stretch>
            <a:fillRect/>
          </a:stretch>
        </p:blipFill>
        <p:spPr bwMode="auto">
          <a:xfrm>
            <a:off x="4492625" y="3505200"/>
            <a:ext cx="692150" cy="479425"/>
          </a:xfrm>
          <a:prstGeom prst="rect">
            <a:avLst/>
          </a:prstGeom>
          <a:noFill/>
          <a:ln w="28575">
            <a:miter lim="800000"/>
            <a:headEnd/>
            <a:tailEnd/>
          </a:ln>
        </p:spPr>
      </p:pic>
      <p:pic>
        <p:nvPicPr>
          <p:cNvPr id="445486" name="Object 11"/>
          <p:cNvPicPr>
            <a:picLocks noChangeAspect="1" noChangeArrowheads="1"/>
          </p:cNvPicPr>
          <p:nvPr/>
        </p:nvPicPr>
        <p:blipFill>
          <a:blip r:embed="rId12"/>
          <a:srcRect/>
          <a:stretch>
            <a:fillRect/>
          </a:stretch>
        </p:blipFill>
        <p:spPr bwMode="auto">
          <a:xfrm>
            <a:off x="5180013" y="3554413"/>
            <a:ext cx="1684337" cy="382587"/>
          </a:xfrm>
          <a:prstGeom prst="rect">
            <a:avLst/>
          </a:prstGeom>
          <a:noFill/>
          <a:ln w="28575">
            <a:miter lim="800000"/>
            <a:headEnd/>
            <a:tailEnd/>
          </a:ln>
        </p:spPr>
      </p:pic>
      <p:pic>
        <p:nvPicPr>
          <p:cNvPr id="445487" name="Object 12"/>
          <p:cNvPicPr>
            <a:picLocks noChangeAspect="1" noChangeArrowheads="1"/>
          </p:cNvPicPr>
          <p:nvPr/>
        </p:nvPicPr>
        <p:blipFill>
          <a:blip r:embed="rId13"/>
          <a:srcRect/>
          <a:stretch>
            <a:fillRect/>
          </a:stretch>
        </p:blipFill>
        <p:spPr bwMode="auto">
          <a:xfrm>
            <a:off x="6858000" y="3578225"/>
            <a:ext cx="438150" cy="334963"/>
          </a:xfrm>
          <a:prstGeom prst="rect">
            <a:avLst/>
          </a:prstGeom>
          <a:noFill/>
          <a:ln w="28575">
            <a:miter lim="800000"/>
            <a:headEnd/>
            <a:tailEnd/>
          </a:ln>
        </p:spPr>
      </p:pic>
      <p:pic>
        <p:nvPicPr>
          <p:cNvPr id="445489" name="Object 14"/>
          <p:cNvPicPr>
            <a:picLocks noChangeAspect="1" noChangeArrowheads="1"/>
          </p:cNvPicPr>
          <p:nvPr/>
        </p:nvPicPr>
        <p:blipFill>
          <a:blip r:embed="rId14"/>
          <a:srcRect/>
          <a:stretch>
            <a:fillRect/>
          </a:stretch>
        </p:blipFill>
        <p:spPr bwMode="auto">
          <a:xfrm>
            <a:off x="8104187" y="4038600"/>
            <a:ext cx="887413" cy="506412"/>
          </a:xfrm>
          <a:prstGeom prst="rect">
            <a:avLst/>
          </a:prstGeom>
          <a:noFill/>
          <a:ln w="28575">
            <a:miter lim="800000"/>
            <a:headEnd/>
            <a:tailEnd/>
          </a:ln>
        </p:spPr>
      </p:pic>
      <p:pic>
        <p:nvPicPr>
          <p:cNvPr id="445490" name="Object 15"/>
          <p:cNvPicPr>
            <a:picLocks noChangeAspect="1" noChangeArrowheads="1"/>
          </p:cNvPicPr>
          <p:nvPr/>
        </p:nvPicPr>
        <p:blipFill>
          <a:blip r:embed="rId15"/>
          <a:srcRect/>
          <a:stretch>
            <a:fillRect/>
          </a:stretch>
        </p:blipFill>
        <p:spPr bwMode="auto">
          <a:xfrm>
            <a:off x="3810000" y="4800600"/>
            <a:ext cx="723900" cy="525463"/>
          </a:xfrm>
          <a:prstGeom prst="rect">
            <a:avLst/>
          </a:prstGeom>
          <a:noFill/>
          <a:ln w="28575">
            <a:miter lim="800000"/>
            <a:headEnd/>
            <a:tailEnd/>
          </a:ln>
        </p:spPr>
      </p:pic>
      <p:pic>
        <p:nvPicPr>
          <p:cNvPr id="445491" name="Object 16"/>
          <p:cNvPicPr>
            <a:picLocks noChangeAspect="1" noChangeArrowheads="1"/>
          </p:cNvPicPr>
          <p:nvPr/>
        </p:nvPicPr>
        <p:blipFill>
          <a:blip r:embed="rId16"/>
          <a:srcRect/>
          <a:stretch>
            <a:fillRect/>
          </a:stretch>
        </p:blipFill>
        <p:spPr bwMode="auto">
          <a:xfrm>
            <a:off x="4495800" y="4648200"/>
            <a:ext cx="1466850" cy="796925"/>
          </a:xfrm>
          <a:prstGeom prst="rect">
            <a:avLst/>
          </a:prstGeom>
          <a:noFill/>
          <a:ln w="28575">
            <a:miter lim="800000"/>
            <a:headEnd/>
            <a:tailEnd/>
          </a:ln>
        </p:spPr>
      </p:pic>
      <p:pic>
        <p:nvPicPr>
          <p:cNvPr id="445492" name="Object 17"/>
          <p:cNvPicPr>
            <a:picLocks noChangeAspect="1" noChangeArrowheads="1"/>
          </p:cNvPicPr>
          <p:nvPr/>
        </p:nvPicPr>
        <p:blipFill>
          <a:blip r:embed="rId17"/>
          <a:srcRect/>
          <a:stretch>
            <a:fillRect/>
          </a:stretch>
        </p:blipFill>
        <p:spPr bwMode="auto">
          <a:xfrm>
            <a:off x="6010275" y="4800600"/>
            <a:ext cx="923925" cy="525463"/>
          </a:xfrm>
          <a:prstGeom prst="rect">
            <a:avLst/>
          </a:prstGeom>
          <a:noFill/>
          <a:ln w="28575">
            <a:miter lim="800000"/>
            <a:headEnd/>
            <a:tailEnd/>
          </a:ln>
        </p:spPr>
      </p:pic>
      <p:pic>
        <p:nvPicPr>
          <p:cNvPr id="445493" name="Object 18"/>
          <p:cNvPicPr>
            <a:picLocks noChangeAspect="1" noChangeArrowheads="1"/>
          </p:cNvPicPr>
          <p:nvPr/>
        </p:nvPicPr>
        <p:blipFill>
          <a:blip r:embed="rId18"/>
          <a:srcRect/>
          <a:stretch>
            <a:fillRect/>
          </a:stretch>
        </p:blipFill>
        <p:spPr bwMode="auto">
          <a:xfrm>
            <a:off x="6553200" y="5524500"/>
            <a:ext cx="1528763" cy="647700"/>
          </a:xfrm>
          <a:prstGeom prst="rect">
            <a:avLst/>
          </a:prstGeom>
          <a:noFill/>
          <a:ln w="28575">
            <a:miter lim="800000"/>
            <a:headEnd/>
            <a:tailEnd/>
          </a:ln>
        </p:spPr>
      </p:pic>
      <p:graphicFrame>
        <p:nvGraphicFramePr>
          <p:cNvPr id="57" name="Object 56"/>
          <p:cNvGraphicFramePr>
            <a:graphicFrameLocks noChangeAspect="1"/>
          </p:cNvGraphicFramePr>
          <p:nvPr/>
        </p:nvGraphicFramePr>
        <p:xfrm>
          <a:off x="7334250" y="4038600"/>
          <a:ext cx="742950" cy="457200"/>
        </p:xfrm>
        <a:graphic>
          <a:graphicData uri="http://schemas.openxmlformats.org/presentationml/2006/ole">
            <p:oleObj spid="_x0000_s589826" name="Equation" r:id="rId19" imgW="330200" imgH="203200" progId="Equation.DSMT4">
              <p:embed/>
            </p:oleObj>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4594" name="Date Placeholder 3"/>
          <p:cNvSpPr>
            <a:spLocks noGrp="1"/>
          </p:cNvSpPr>
          <p:nvPr>
            <p:ph type="dt" sz="quarter" idx="10"/>
          </p:nvPr>
        </p:nvSpPr>
        <p:spPr>
          <a:noFill/>
        </p:spPr>
        <p:txBody>
          <a:bodyPr/>
          <a:lstStyle/>
          <a:p>
            <a:r>
              <a:rPr lang="en-US" smtClean="0"/>
              <a:t>Wednesday, July 6, 2011</a:t>
            </a:r>
            <a:endParaRPr lang="en-US"/>
          </a:p>
        </p:txBody>
      </p:sp>
      <p:sp>
        <p:nvSpPr>
          <p:cNvPr id="24595" name="Footer Placeholder 4"/>
          <p:cNvSpPr>
            <a:spLocks noGrp="1"/>
          </p:cNvSpPr>
          <p:nvPr>
            <p:ph type="ftr" sz="quarter" idx="11"/>
          </p:nvPr>
        </p:nvSpPr>
        <p:spPr>
          <a:noFill/>
        </p:spPr>
        <p:txBody>
          <a:bodyPr/>
          <a:lstStyle/>
          <a:p>
            <a:r>
              <a:rPr lang="en-US" smtClean="0"/>
              <a:t>PHYS 1443-001, Summer 2011 Dr. Jaehoon Yu</a:t>
            </a:r>
            <a:endParaRPr lang="en-US"/>
          </a:p>
        </p:txBody>
      </p:sp>
      <p:sp>
        <p:nvSpPr>
          <p:cNvPr id="24596" name="Slide Number Placeholder 5"/>
          <p:cNvSpPr>
            <a:spLocks noGrp="1"/>
          </p:cNvSpPr>
          <p:nvPr>
            <p:ph type="sldNum" sz="quarter" idx="12"/>
          </p:nvPr>
        </p:nvSpPr>
        <p:spPr>
          <a:noFill/>
        </p:spPr>
        <p:txBody>
          <a:bodyPr/>
          <a:lstStyle/>
          <a:p>
            <a:fld id="{1D020F50-ADD6-904D-99F3-CC3A085A211E}" type="slidenum">
              <a:rPr lang="en-US"/>
              <a:pPr/>
              <a:t>13</a:t>
            </a:fld>
            <a:endParaRPr lang="en-US"/>
          </a:p>
        </p:txBody>
      </p:sp>
      <p:sp>
        <p:nvSpPr>
          <p:cNvPr id="24597" name="Rectangle 2"/>
          <p:cNvSpPr>
            <a:spLocks noGrp="1" noChangeArrowheads="1"/>
          </p:cNvSpPr>
          <p:nvPr>
            <p:ph type="title"/>
          </p:nvPr>
        </p:nvSpPr>
        <p:spPr>
          <a:xfrm>
            <a:off x="685800" y="152400"/>
            <a:ext cx="8153400" cy="609600"/>
          </a:xfrm>
        </p:spPr>
        <p:txBody>
          <a:bodyPr/>
          <a:lstStyle/>
          <a:p>
            <a:r>
              <a:rPr lang="en-US"/>
              <a:t>Work, Power, and Energy in Rotation</a:t>
            </a:r>
          </a:p>
        </p:txBody>
      </p:sp>
      <p:sp>
        <p:nvSpPr>
          <p:cNvPr id="406531" name="Text Box 3"/>
          <p:cNvSpPr txBox="1">
            <a:spLocks noChangeArrowheads="1"/>
          </p:cNvSpPr>
          <p:nvPr/>
        </p:nvSpPr>
        <p:spPr bwMode="auto">
          <a:xfrm>
            <a:off x="2743200" y="838200"/>
            <a:ext cx="5943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Let’s consider the motion of a rigid body with a single external force </a:t>
            </a:r>
            <a:r>
              <a:rPr lang="en-US" sz="2000" b="1">
                <a:solidFill>
                  <a:srgbClr val="A50021"/>
                </a:solidFill>
                <a:latin typeface="Monotype Corsiva" charset="0"/>
              </a:rPr>
              <a:t>F</a:t>
            </a:r>
            <a:r>
              <a:rPr lang="en-US" sz="2000">
                <a:solidFill>
                  <a:schemeClr val="accent2"/>
                </a:solidFill>
                <a:latin typeface="Monotype Corsiva" charset="0"/>
              </a:rPr>
              <a:t> </a:t>
            </a:r>
            <a:r>
              <a:rPr lang="en-US" sz="2000">
                <a:solidFill>
                  <a:schemeClr val="accent2"/>
                </a:solidFill>
                <a:latin typeface="Arial Narrow" charset="0"/>
              </a:rPr>
              <a:t>exerting on the point </a:t>
            </a:r>
            <a:r>
              <a:rPr lang="en-US" sz="2000">
                <a:solidFill>
                  <a:srgbClr val="A50021"/>
                </a:solidFill>
                <a:latin typeface="Arial Narrow" charset="0"/>
              </a:rPr>
              <a:t>P</a:t>
            </a:r>
            <a:r>
              <a:rPr lang="en-US" sz="2000">
                <a:solidFill>
                  <a:schemeClr val="accent2"/>
                </a:solidFill>
                <a:latin typeface="Arial Narrow" charset="0"/>
              </a:rPr>
              <a:t>, moving the object by </a:t>
            </a:r>
            <a:r>
              <a:rPr lang="en-US" sz="2000">
                <a:solidFill>
                  <a:srgbClr val="FF0000"/>
                </a:solidFill>
                <a:latin typeface="Lucida Grande" charset="0"/>
                <a:ea typeface="Lucida Grande" charset="0"/>
                <a:cs typeface="Lucida Grande" charset="0"/>
              </a:rPr>
              <a:t>Δ</a:t>
            </a:r>
            <a:r>
              <a:rPr lang="en-US" sz="2000" b="1">
                <a:solidFill>
                  <a:srgbClr val="FF0000"/>
                </a:solidFill>
                <a:latin typeface="Monotype Corsiva" charset="0"/>
              </a:rPr>
              <a:t>s</a:t>
            </a:r>
            <a:r>
              <a:rPr lang="en-US" sz="2000">
                <a:solidFill>
                  <a:schemeClr val="accent2"/>
                </a:solidFill>
                <a:latin typeface="Arial Narrow" charset="0"/>
              </a:rPr>
              <a:t>.</a:t>
            </a:r>
          </a:p>
        </p:txBody>
      </p:sp>
      <p:sp>
        <p:nvSpPr>
          <p:cNvPr id="406532" name="Text Box 4"/>
          <p:cNvSpPr txBox="1">
            <a:spLocks noChangeArrowheads="1"/>
          </p:cNvSpPr>
          <p:nvPr/>
        </p:nvSpPr>
        <p:spPr bwMode="auto">
          <a:xfrm>
            <a:off x="2743200" y="1447800"/>
            <a:ext cx="56388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work done by the force </a:t>
            </a:r>
            <a:r>
              <a:rPr lang="en-US" sz="2000" b="1">
                <a:solidFill>
                  <a:srgbClr val="A50021"/>
                </a:solidFill>
                <a:latin typeface="Monotype Corsiva" charset="0"/>
              </a:rPr>
              <a:t>F</a:t>
            </a:r>
            <a:r>
              <a:rPr lang="en-US" sz="2000" b="1">
                <a:solidFill>
                  <a:schemeClr val="accent2"/>
                </a:solidFill>
                <a:latin typeface="Monotype Corsiva" charset="0"/>
              </a:rPr>
              <a:t> </a:t>
            </a:r>
            <a:r>
              <a:rPr lang="en-US" sz="2000">
                <a:solidFill>
                  <a:schemeClr val="accent2"/>
                </a:solidFill>
                <a:latin typeface="Arial Narrow" charset="0"/>
              </a:rPr>
              <a:t>as the object rotates through the infinitesimal distance </a:t>
            </a:r>
            <a:r>
              <a:rPr lang="en-US" sz="2000">
                <a:solidFill>
                  <a:schemeClr val="accent2"/>
                </a:solidFill>
                <a:latin typeface="Lucida Grande" charset="0"/>
                <a:ea typeface="Lucida Grande" charset="0"/>
                <a:cs typeface="Lucida Grande" charset="0"/>
              </a:rPr>
              <a:t>Δ</a:t>
            </a:r>
            <a:r>
              <a:rPr lang="en-US" sz="2000">
                <a:solidFill>
                  <a:srgbClr val="A50021"/>
                </a:solidFill>
                <a:latin typeface="Arial Narrow" charset="0"/>
              </a:rPr>
              <a:t>s=r</a:t>
            </a:r>
            <a:r>
              <a:rPr lang="en-US" sz="2000">
                <a:solidFill>
                  <a:srgbClr val="A50021"/>
                </a:solidFill>
                <a:latin typeface="Lucida Grande" charset="0"/>
                <a:ea typeface="Lucida Grande" charset="0"/>
                <a:cs typeface="Lucida Grande" charset="0"/>
              </a:rPr>
              <a:t>Δ</a:t>
            </a:r>
            <a:r>
              <a:rPr lang="en-US" sz="2000">
                <a:solidFill>
                  <a:srgbClr val="A50021"/>
                </a:solidFill>
                <a:latin typeface="Arial Narrow" charset="0"/>
              </a:rPr>
              <a:t>θ</a:t>
            </a:r>
            <a:r>
              <a:rPr lang="en-US" sz="2000">
                <a:solidFill>
                  <a:schemeClr val="accent2"/>
                </a:solidFill>
                <a:latin typeface="Arial Narrow" charset="0"/>
              </a:rPr>
              <a:t> is </a:t>
            </a:r>
            <a:endParaRPr lang="en-US" sz="2000" b="1" baseline="-25000">
              <a:solidFill>
                <a:schemeClr val="accent2"/>
              </a:solidFill>
              <a:latin typeface="Monotype Corsiva" charset="0"/>
            </a:endParaRPr>
          </a:p>
        </p:txBody>
      </p:sp>
      <p:sp>
        <p:nvSpPr>
          <p:cNvPr id="406533" name="Text Box 5"/>
          <p:cNvSpPr txBox="1">
            <a:spLocks noChangeArrowheads="1"/>
          </p:cNvSpPr>
          <p:nvPr/>
        </p:nvSpPr>
        <p:spPr bwMode="auto">
          <a:xfrm>
            <a:off x="2590800" y="2590800"/>
            <a:ext cx="1676400" cy="400050"/>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a:t>
            </a:r>
            <a:r>
              <a:rPr lang="en-US" sz="2000">
                <a:solidFill>
                  <a:schemeClr val="accent2"/>
                </a:solidFill>
                <a:latin typeface="Monotype Corsiva" charset="0"/>
              </a:rPr>
              <a:t>F</a:t>
            </a:r>
            <a:r>
              <a:rPr lang="en-US" sz="2000">
                <a:solidFill>
                  <a:schemeClr val="accent2"/>
                </a:solidFill>
                <a:latin typeface="Arial Narrow" charset="0"/>
              </a:rPr>
              <a:t>sin</a:t>
            </a:r>
            <a:r>
              <a:rPr lang="en-US" sz="2000">
                <a:solidFill>
                  <a:schemeClr val="accent2"/>
                </a:solidFill>
                <a:latin typeface="Lucida Grande" charset="0"/>
                <a:ea typeface="Lucida Grande" charset="0"/>
                <a:cs typeface="Lucida Grande" charset="0"/>
              </a:rPr>
              <a:t>ϕ</a:t>
            </a:r>
            <a:r>
              <a:rPr lang="en-US" sz="2000">
                <a:solidFill>
                  <a:schemeClr val="accent2"/>
                </a:solidFill>
                <a:latin typeface="Arial Narrow" charset="0"/>
              </a:rPr>
              <a:t>?</a:t>
            </a:r>
          </a:p>
        </p:txBody>
      </p:sp>
      <p:sp>
        <p:nvSpPr>
          <p:cNvPr id="406534" name="Text Box 6"/>
          <p:cNvSpPr txBox="1">
            <a:spLocks noChangeArrowheads="1"/>
          </p:cNvSpPr>
          <p:nvPr/>
        </p:nvSpPr>
        <p:spPr bwMode="auto">
          <a:xfrm>
            <a:off x="4343400" y="2590800"/>
            <a:ext cx="40386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tangential component of the force </a:t>
            </a:r>
            <a:r>
              <a:rPr lang="en-US" sz="2000" b="1">
                <a:solidFill>
                  <a:schemeClr val="accent2"/>
                </a:solidFill>
                <a:latin typeface="Monotype Corsiva" charset="0"/>
              </a:rPr>
              <a:t>F</a:t>
            </a:r>
            <a:r>
              <a:rPr lang="en-US" sz="2000">
                <a:solidFill>
                  <a:schemeClr val="accent2"/>
                </a:solidFill>
                <a:latin typeface="Arial Narrow" charset="0"/>
              </a:rPr>
              <a:t>.</a:t>
            </a:r>
          </a:p>
        </p:txBody>
      </p:sp>
      <p:graphicFrame>
        <p:nvGraphicFramePr>
          <p:cNvPr id="406535" name="Object 2"/>
          <p:cNvGraphicFramePr>
            <a:graphicFrameLocks noChangeAspect="1"/>
          </p:cNvGraphicFramePr>
          <p:nvPr/>
        </p:nvGraphicFramePr>
        <p:xfrm>
          <a:off x="3571875" y="2181225"/>
          <a:ext cx="490538" cy="279400"/>
        </p:xfrm>
        <a:graphic>
          <a:graphicData uri="http://schemas.openxmlformats.org/presentationml/2006/ole">
            <p:oleObj spid="_x0000_s590850" name="Equation" r:id="rId3" imgW="292100" imgH="165100" progId="Equation.DSMT4">
              <p:embed/>
            </p:oleObj>
          </a:graphicData>
        </a:graphic>
      </p:graphicFrame>
      <p:sp>
        <p:nvSpPr>
          <p:cNvPr id="406536" name="Text Box 8"/>
          <p:cNvSpPr txBox="1">
            <a:spLocks noChangeArrowheads="1"/>
          </p:cNvSpPr>
          <p:nvPr/>
        </p:nvSpPr>
        <p:spPr bwMode="auto">
          <a:xfrm>
            <a:off x="152400" y="3810000"/>
            <a:ext cx="40386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Since the magnitude of torque is r</a:t>
            </a:r>
            <a:r>
              <a:rPr lang="en-US" sz="2000">
                <a:solidFill>
                  <a:schemeClr val="accent2"/>
                </a:solidFill>
                <a:latin typeface="Monotype Corsiva" charset="0"/>
              </a:rPr>
              <a:t>F</a:t>
            </a:r>
            <a:r>
              <a:rPr lang="en-US" sz="2000">
                <a:solidFill>
                  <a:schemeClr val="accent2"/>
                </a:solidFill>
                <a:latin typeface="Arial Narrow" charset="0"/>
              </a:rPr>
              <a:t>sin</a:t>
            </a:r>
            <a:r>
              <a:rPr lang="en-US" sz="2000">
                <a:solidFill>
                  <a:schemeClr val="accent2"/>
                </a:solidFill>
                <a:latin typeface="Lucida Grande" charset="0"/>
                <a:ea typeface="Lucida Grande" charset="0"/>
                <a:cs typeface="Lucida Grande" charset="0"/>
              </a:rPr>
              <a:t>ϕ</a:t>
            </a:r>
            <a:r>
              <a:rPr lang="en-US" sz="2000">
                <a:solidFill>
                  <a:schemeClr val="accent2"/>
                </a:solidFill>
                <a:latin typeface="Arial Narrow" charset="0"/>
              </a:rPr>
              <a:t>,</a:t>
            </a:r>
          </a:p>
        </p:txBody>
      </p:sp>
      <p:grpSp>
        <p:nvGrpSpPr>
          <p:cNvPr id="2" name="Group 9"/>
          <p:cNvGrpSpPr>
            <a:grpSpLocks/>
          </p:cNvGrpSpPr>
          <p:nvPr/>
        </p:nvGrpSpPr>
        <p:grpSpPr bwMode="auto">
          <a:xfrm>
            <a:off x="304800" y="822325"/>
            <a:ext cx="1997075" cy="1692275"/>
            <a:chOff x="192" y="518"/>
            <a:chExt cx="1258" cy="1066"/>
          </a:xfrm>
        </p:grpSpPr>
        <p:sp>
          <p:nvSpPr>
            <p:cNvPr id="24618" name="Freeform 10"/>
            <p:cNvSpPr>
              <a:spLocks/>
            </p:cNvSpPr>
            <p:nvPr/>
          </p:nvSpPr>
          <p:spPr bwMode="auto">
            <a:xfrm>
              <a:off x="250" y="782"/>
              <a:ext cx="1104" cy="802"/>
            </a:xfrm>
            <a:custGeom>
              <a:avLst/>
              <a:gdLst>
                <a:gd name="T0" fmla="*/ 22 w 1152"/>
                <a:gd name="T1" fmla="*/ 107 h 1038"/>
                <a:gd name="T2" fmla="*/ 58 w 1152"/>
                <a:gd name="T3" fmla="*/ 95 h 1038"/>
                <a:gd name="T4" fmla="*/ 84 w 1152"/>
                <a:gd name="T5" fmla="*/ 80 h 1038"/>
                <a:gd name="T6" fmla="*/ 101 w 1152"/>
                <a:gd name="T7" fmla="*/ 68 h 1038"/>
                <a:gd name="T8" fmla="*/ 180 w 1152"/>
                <a:gd name="T9" fmla="*/ 36 h 1038"/>
                <a:gd name="T10" fmla="*/ 330 w 1152"/>
                <a:gd name="T11" fmla="*/ 25 h 1038"/>
                <a:gd name="T12" fmla="*/ 372 w 1152"/>
                <a:gd name="T13" fmla="*/ 22 h 1038"/>
                <a:gd name="T14" fmla="*/ 426 w 1152"/>
                <a:gd name="T15" fmla="*/ 17 h 1038"/>
                <a:gd name="T16" fmla="*/ 526 w 1152"/>
                <a:gd name="T17" fmla="*/ 7 h 1038"/>
                <a:gd name="T18" fmla="*/ 602 w 1152"/>
                <a:gd name="T19" fmla="*/ 2 h 1038"/>
                <a:gd name="T20" fmla="*/ 708 w 1152"/>
                <a:gd name="T21" fmla="*/ 6 h 1038"/>
                <a:gd name="T22" fmla="*/ 713 w 1152"/>
                <a:gd name="T23" fmla="*/ 9 h 1038"/>
                <a:gd name="T24" fmla="*/ 745 w 1152"/>
                <a:gd name="T25" fmla="*/ 15 h 1038"/>
                <a:gd name="T26" fmla="*/ 767 w 1152"/>
                <a:gd name="T27" fmla="*/ 21 h 1038"/>
                <a:gd name="T28" fmla="*/ 777 w 1152"/>
                <a:gd name="T29" fmla="*/ 23 h 1038"/>
                <a:gd name="T30" fmla="*/ 804 w 1152"/>
                <a:gd name="T31" fmla="*/ 36 h 1038"/>
                <a:gd name="T32" fmla="*/ 820 w 1152"/>
                <a:gd name="T33" fmla="*/ 52 h 1038"/>
                <a:gd name="T34" fmla="*/ 814 w 1152"/>
                <a:gd name="T35" fmla="*/ 75 h 1038"/>
                <a:gd name="T36" fmla="*/ 728 w 1152"/>
                <a:gd name="T37" fmla="*/ 104 h 1038"/>
                <a:gd name="T38" fmla="*/ 586 w 1152"/>
                <a:gd name="T39" fmla="*/ 120 h 1038"/>
                <a:gd name="T40" fmla="*/ 533 w 1152"/>
                <a:gd name="T41" fmla="*/ 123 h 1038"/>
                <a:gd name="T42" fmla="*/ 303 w 1152"/>
                <a:gd name="T43" fmla="*/ 127 h 1038"/>
                <a:gd name="T44" fmla="*/ 32 w 1152"/>
                <a:gd name="T45" fmla="*/ 130 h 1038"/>
                <a:gd name="T46" fmla="*/ 0 w 1152"/>
                <a:gd name="T47" fmla="*/ 122 h 1038"/>
                <a:gd name="T48" fmla="*/ 36 w 1152"/>
                <a:gd name="T49" fmla="*/ 109 h 1038"/>
                <a:gd name="T50" fmla="*/ 43 w 1152"/>
                <a:gd name="T51" fmla="*/ 101 h 10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52"/>
                <a:gd name="T79" fmla="*/ 0 h 1038"/>
                <a:gd name="T80" fmla="*/ 1152 w 1152"/>
                <a:gd name="T81" fmla="*/ 1038 h 10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52" h="1038">
                  <a:moveTo>
                    <a:pt x="30" y="843"/>
                  </a:moveTo>
                  <a:cubicBezTo>
                    <a:pt x="47" y="800"/>
                    <a:pt x="52" y="783"/>
                    <a:pt x="82" y="746"/>
                  </a:cubicBezTo>
                  <a:cubicBezTo>
                    <a:pt x="88" y="694"/>
                    <a:pt x="91" y="675"/>
                    <a:pt x="119" y="634"/>
                  </a:cubicBezTo>
                  <a:cubicBezTo>
                    <a:pt x="125" y="601"/>
                    <a:pt x="137" y="569"/>
                    <a:pt x="142" y="536"/>
                  </a:cubicBezTo>
                  <a:cubicBezTo>
                    <a:pt x="158" y="433"/>
                    <a:pt x="134" y="313"/>
                    <a:pt x="254" y="275"/>
                  </a:cubicBezTo>
                  <a:cubicBezTo>
                    <a:pt x="315" y="228"/>
                    <a:pt x="390" y="212"/>
                    <a:pt x="463" y="192"/>
                  </a:cubicBezTo>
                  <a:cubicBezTo>
                    <a:pt x="540" y="142"/>
                    <a:pt x="417" y="218"/>
                    <a:pt x="523" y="170"/>
                  </a:cubicBezTo>
                  <a:cubicBezTo>
                    <a:pt x="639" y="118"/>
                    <a:pt x="515" y="154"/>
                    <a:pt x="598" y="132"/>
                  </a:cubicBezTo>
                  <a:cubicBezTo>
                    <a:pt x="642" y="105"/>
                    <a:pt x="690" y="74"/>
                    <a:pt x="740" y="58"/>
                  </a:cubicBezTo>
                  <a:cubicBezTo>
                    <a:pt x="774" y="36"/>
                    <a:pt x="808" y="34"/>
                    <a:pt x="845" y="20"/>
                  </a:cubicBezTo>
                  <a:cubicBezTo>
                    <a:pt x="901" y="24"/>
                    <a:pt x="962" y="0"/>
                    <a:pt x="995" y="50"/>
                  </a:cubicBezTo>
                  <a:cubicBezTo>
                    <a:pt x="999" y="57"/>
                    <a:pt x="997" y="67"/>
                    <a:pt x="1002" y="73"/>
                  </a:cubicBezTo>
                  <a:cubicBezTo>
                    <a:pt x="1015" y="90"/>
                    <a:pt x="1035" y="100"/>
                    <a:pt x="1047" y="118"/>
                  </a:cubicBezTo>
                  <a:cubicBezTo>
                    <a:pt x="1057" y="133"/>
                    <a:pt x="1067" y="147"/>
                    <a:pt x="1077" y="162"/>
                  </a:cubicBezTo>
                  <a:cubicBezTo>
                    <a:pt x="1082" y="170"/>
                    <a:pt x="1092" y="185"/>
                    <a:pt x="1092" y="185"/>
                  </a:cubicBezTo>
                  <a:cubicBezTo>
                    <a:pt x="1103" y="219"/>
                    <a:pt x="1111" y="243"/>
                    <a:pt x="1129" y="275"/>
                  </a:cubicBezTo>
                  <a:cubicBezTo>
                    <a:pt x="1135" y="320"/>
                    <a:pt x="1142" y="364"/>
                    <a:pt x="1152" y="409"/>
                  </a:cubicBezTo>
                  <a:cubicBezTo>
                    <a:pt x="1149" y="469"/>
                    <a:pt x="1151" y="529"/>
                    <a:pt x="1144" y="589"/>
                  </a:cubicBezTo>
                  <a:cubicBezTo>
                    <a:pt x="1136" y="658"/>
                    <a:pt x="1082" y="775"/>
                    <a:pt x="1024" y="813"/>
                  </a:cubicBezTo>
                  <a:cubicBezTo>
                    <a:pt x="968" y="905"/>
                    <a:pt x="916" y="912"/>
                    <a:pt x="823" y="940"/>
                  </a:cubicBezTo>
                  <a:cubicBezTo>
                    <a:pt x="797" y="948"/>
                    <a:pt x="774" y="964"/>
                    <a:pt x="748" y="970"/>
                  </a:cubicBezTo>
                  <a:cubicBezTo>
                    <a:pt x="641" y="996"/>
                    <a:pt x="535" y="1001"/>
                    <a:pt x="426" y="1008"/>
                  </a:cubicBezTo>
                  <a:cubicBezTo>
                    <a:pt x="295" y="1038"/>
                    <a:pt x="180" y="1027"/>
                    <a:pt x="45" y="1023"/>
                  </a:cubicBezTo>
                  <a:cubicBezTo>
                    <a:pt x="28" y="998"/>
                    <a:pt x="9" y="992"/>
                    <a:pt x="0" y="963"/>
                  </a:cubicBezTo>
                  <a:cubicBezTo>
                    <a:pt x="7" y="896"/>
                    <a:pt x="3" y="892"/>
                    <a:pt x="52" y="858"/>
                  </a:cubicBezTo>
                  <a:cubicBezTo>
                    <a:pt x="55" y="838"/>
                    <a:pt x="60" y="798"/>
                    <a:pt x="60" y="798"/>
                  </a:cubicBezTo>
                </a:path>
              </a:pathLst>
            </a:custGeom>
            <a:solidFill>
              <a:srgbClr val="FFFF99"/>
            </a:solidFill>
            <a:ln w="9525">
              <a:noFill/>
              <a:round/>
              <a:headEnd/>
              <a:tailEnd/>
            </a:ln>
          </p:spPr>
          <p:txBody>
            <a:bodyPr>
              <a:prstTxWarp prst="textNoShape">
                <a:avLst/>
              </a:prstTxWarp>
            </a:bodyPr>
            <a:lstStyle/>
            <a:p>
              <a:endParaRPr lang="en-US"/>
            </a:p>
          </p:txBody>
        </p:sp>
        <p:grpSp>
          <p:nvGrpSpPr>
            <p:cNvPr id="3" name="Group 11"/>
            <p:cNvGrpSpPr>
              <a:grpSpLocks/>
            </p:cNvGrpSpPr>
            <p:nvPr/>
          </p:nvGrpSpPr>
          <p:grpSpPr bwMode="auto">
            <a:xfrm rot="-1123117">
              <a:off x="1087" y="518"/>
              <a:ext cx="209" cy="490"/>
              <a:chOff x="1152" y="518"/>
              <a:chExt cx="209" cy="490"/>
            </a:xfrm>
          </p:grpSpPr>
          <p:sp>
            <p:nvSpPr>
              <p:cNvPr id="24636" name="Line 12"/>
              <p:cNvSpPr>
                <a:spLocks noChangeShapeType="1"/>
              </p:cNvSpPr>
              <p:nvPr/>
            </p:nvSpPr>
            <p:spPr bwMode="auto">
              <a:xfrm flipH="1" flipV="1">
                <a:off x="1152" y="576"/>
                <a:ext cx="10" cy="432"/>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4637" name="Text Box 13"/>
              <p:cNvSpPr txBox="1">
                <a:spLocks noChangeArrowheads="1"/>
              </p:cNvSpPr>
              <p:nvPr/>
            </p:nvSpPr>
            <p:spPr bwMode="auto">
              <a:xfrm>
                <a:off x="1152" y="518"/>
                <a:ext cx="20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4" name="Group 14"/>
            <p:cNvGrpSpPr>
              <a:grpSpLocks/>
            </p:cNvGrpSpPr>
            <p:nvPr/>
          </p:nvGrpSpPr>
          <p:grpSpPr bwMode="auto">
            <a:xfrm>
              <a:off x="1104" y="655"/>
              <a:ext cx="241" cy="305"/>
              <a:chOff x="1152" y="624"/>
              <a:chExt cx="241" cy="305"/>
            </a:xfrm>
          </p:grpSpPr>
          <p:sp>
            <p:nvSpPr>
              <p:cNvPr id="24634" name="Arc 15"/>
              <p:cNvSpPr>
                <a:spLocks/>
              </p:cNvSpPr>
              <p:nvPr/>
            </p:nvSpPr>
            <p:spPr bwMode="auto">
              <a:xfrm>
                <a:off x="1152" y="818"/>
                <a:ext cx="144" cy="111"/>
              </a:xfrm>
              <a:custGeom>
                <a:avLst/>
                <a:gdLst>
                  <a:gd name="T0" fmla="*/ 0 w 21600"/>
                  <a:gd name="T1" fmla="*/ 0 h 31267"/>
                  <a:gd name="T2" fmla="*/ 0 w 21600"/>
                  <a:gd name="T3" fmla="*/ 0 h 31267"/>
                  <a:gd name="T4" fmla="*/ 0 w 21600"/>
                  <a:gd name="T5" fmla="*/ 0 h 31267"/>
                  <a:gd name="T6" fmla="*/ 0 60000 65536"/>
                  <a:gd name="T7" fmla="*/ 0 60000 65536"/>
                  <a:gd name="T8" fmla="*/ 0 60000 65536"/>
                  <a:gd name="T9" fmla="*/ 0 w 21600"/>
                  <a:gd name="T10" fmla="*/ 0 h 31267"/>
                  <a:gd name="T11" fmla="*/ 21600 w 21600"/>
                  <a:gd name="T12" fmla="*/ 31267 h 31267"/>
                </a:gdLst>
                <a:ahLst/>
                <a:cxnLst>
                  <a:cxn ang="T6">
                    <a:pos x="T0" y="T1"/>
                  </a:cxn>
                  <a:cxn ang="T7">
                    <a:pos x="T2" y="T3"/>
                  </a:cxn>
                  <a:cxn ang="T8">
                    <a:pos x="T4" y="T5"/>
                  </a:cxn>
                </a:cxnLst>
                <a:rect l="T9" t="T10" r="T11" b="T12"/>
                <a:pathLst>
                  <a:path w="21600" h="31267" fill="none" extrusionOk="0">
                    <a:moveTo>
                      <a:pt x="-1" y="0"/>
                    </a:moveTo>
                    <a:cubicBezTo>
                      <a:pt x="11929" y="0"/>
                      <a:pt x="21600" y="9670"/>
                      <a:pt x="21600" y="21600"/>
                    </a:cubicBezTo>
                    <a:cubicBezTo>
                      <a:pt x="21600" y="24956"/>
                      <a:pt x="20817" y="28265"/>
                      <a:pt x="19316" y="31267"/>
                    </a:cubicBezTo>
                  </a:path>
                  <a:path w="21600" h="31267" stroke="0" extrusionOk="0">
                    <a:moveTo>
                      <a:pt x="-1" y="0"/>
                    </a:moveTo>
                    <a:cubicBezTo>
                      <a:pt x="11929" y="0"/>
                      <a:pt x="21600" y="9670"/>
                      <a:pt x="21600" y="21600"/>
                    </a:cubicBezTo>
                    <a:cubicBezTo>
                      <a:pt x="21600" y="24956"/>
                      <a:pt x="20817" y="28265"/>
                      <a:pt x="19316" y="31267"/>
                    </a:cubicBezTo>
                    <a:lnTo>
                      <a:pt x="0" y="21600"/>
                    </a:lnTo>
                    <a:close/>
                  </a:path>
                </a:pathLst>
              </a:custGeom>
              <a:noFill/>
              <a:ln w="19050">
                <a:solidFill>
                  <a:srgbClr val="FF0000"/>
                </a:solidFill>
                <a:round/>
                <a:headEnd/>
                <a:tailEnd/>
              </a:ln>
            </p:spPr>
            <p:txBody>
              <a:bodyPr wrap="none" anchor="ctr">
                <a:prstTxWarp prst="textNoShape">
                  <a:avLst/>
                </a:prstTxWarp>
              </a:bodyPr>
              <a:lstStyle/>
              <a:p>
                <a:endParaRPr lang="en-US"/>
              </a:p>
            </p:txBody>
          </p:sp>
          <p:sp>
            <p:nvSpPr>
              <p:cNvPr id="24635" name="Rectangle 16"/>
              <p:cNvSpPr>
                <a:spLocks noChangeArrowheads="1"/>
              </p:cNvSpPr>
              <p:nvPr/>
            </p:nvSpPr>
            <p:spPr bwMode="auto">
              <a:xfrm>
                <a:off x="1193" y="624"/>
                <a:ext cx="200" cy="252"/>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Symbol" charset="2"/>
                  </a:rPr>
                  <a:t>φ</a:t>
                </a:r>
              </a:p>
            </p:txBody>
          </p:sp>
        </p:grpSp>
        <p:grpSp>
          <p:nvGrpSpPr>
            <p:cNvPr id="5" name="Group 17"/>
            <p:cNvGrpSpPr>
              <a:grpSpLocks/>
            </p:cNvGrpSpPr>
            <p:nvPr/>
          </p:nvGrpSpPr>
          <p:grpSpPr bwMode="auto">
            <a:xfrm>
              <a:off x="192" y="1303"/>
              <a:ext cx="218" cy="250"/>
              <a:chOff x="230" y="2311"/>
              <a:chExt cx="218" cy="250"/>
            </a:xfrm>
          </p:grpSpPr>
          <p:sp>
            <p:nvSpPr>
              <p:cNvPr id="24632" name="Oval 18"/>
              <p:cNvSpPr>
                <a:spLocks noChangeArrowheads="1"/>
              </p:cNvSpPr>
              <p:nvPr/>
            </p:nvSpPr>
            <p:spPr bwMode="auto">
              <a:xfrm>
                <a:off x="384" y="2448"/>
                <a:ext cx="48" cy="48"/>
              </a:xfrm>
              <a:prstGeom prst="ellipse">
                <a:avLst/>
              </a:prstGeom>
              <a:solidFill>
                <a:srgbClr val="FF0000"/>
              </a:solidFill>
              <a:ln w="9525">
                <a:noFill/>
                <a:round/>
                <a:headEnd/>
                <a:tailEnd/>
              </a:ln>
            </p:spPr>
            <p:txBody>
              <a:bodyPr wrap="none" anchor="ctr">
                <a:prstTxWarp prst="textNoShape">
                  <a:avLst/>
                </a:prstTxWarp>
              </a:bodyPr>
              <a:lstStyle/>
              <a:p>
                <a:endParaRPr lang="en-US"/>
              </a:p>
            </p:txBody>
          </p:sp>
          <p:sp>
            <p:nvSpPr>
              <p:cNvPr id="24633" name="Text Box 19"/>
              <p:cNvSpPr txBox="1">
                <a:spLocks noChangeArrowheads="1"/>
              </p:cNvSpPr>
              <p:nvPr/>
            </p:nvSpPr>
            <p:spPr bwMode="auto">
              <a:xfrm>
                <a:off x="230" y="2311"/>
                <a:ext cx="218"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O</a:t>
                </a:r>
              </a:p>
            </p:txBody>
          </p:sp>
        </p:grpSp>
        <p:sp>
          <p:nvSpPr>
            <p:cNvPr id="24622" name="Line 20"/>
            <p:cNvSpPr>
              <a:spLocks noChangeShapeType="1"/>
            </p:cNvSpPr>
            <p:nvPr/>
          </p:nvSpPr>
          <p:spPr bwMode="auto">
            <a:xfrm flipV="1">
              <a:off x="394" y="864"/>
              <a:ext cx="1056" cy="576"/>
            </a:xfrm>
            <a:prstGeom prst="line">
              <a:avLst/>
            </a:prstGeom>
            <a:noFill/>
            <a:ln w="28575">
              <a:solidFill>
                <a:srgbClr val="FF0000"/>
              </a:solidFill>
              <a:prstDash val="sysDot"/>
              <a:round/>
              <a:headEnd/>
              <a:tailEnd/>
            </a:ln>
          </p:spPr>
          <p:txBody>
            <a:bodyPr>
              <a:prstTxWarp prst="textNoShape">
                <a:avLst/>
              </a:prstTxWarp>
            </a:bodyPr>
            <a:lstStyle/>
            <a:p>
              <a:endParaRPr lang="en-US"/>
            </a:p>
          </p:txBody>
        </p:sp>
        <p:sp>
          <p:nvSpPr>
            <p:cNvPr id="24623" name="Line 21"/>
            <p:cNvSpPr>
              <a:spLocks noChangeShapeType="1"/>
            </p:cNvSpPr>
            <p:nvPr/>
          </p:nvSpPr>
          <p:spPr bwMode="auto">
            <a:xfrm flipV="1">
              <a:off x="394" y="1008"/>
              <a:ext cx="768" cy="432"/>
            </a:xfrm>
            <a:prstGeom prst="line">
              <a:avLst/>
            </a:prstGeom>
            <a:noFill/>
            <a:ln w="28575">
              <a:solidFill>
                <a:srgbClr val="33CC33"/>
              </a:solidFill>
              <a:round/>
              <a:headEnd/>
              <a:tailEnd/>
            </a:ln>
          </p:spPr>
          <p:txBody>
            <a:bodyPr>
              <a:prstTxWarp prst="textNoShape">
                <a:avLst/>
              </a:prstTxWarp>
            </a:bodyPr>
            <a:lstStyle/>
            <a:p>
              <a:endParaRPr lang="en-US"/>
            </a:p>
          </p:txBody>
        </p:sp>
        <p:sp>
          <p:nvSpPr>
            <p:cNvPr id="24624" name="Text Box 22"/>
            <p:cNvSpPr txBox="1">
              <a:spLocks noChangeArrowheads="1"/>
            </p:cNvSpPr>
            <p:nvPr/>
          </p:nvSpPr>
          <p:spPr bwMode="auto">
            <a:xfrm>
              <a:off x="844" y="1094"/>
              <a:ext cx="164"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r</a:t>
              </a:r>
            </a:p>
          </p:txBody>
        </p:sp>
        <p:sp>
          <p:nvSpPr>
            <p:cNvPr id="24625" name="Line 23"/>
            <p:cNvSpPr>
              <a:spLocks noChangeShapeType="1"/>
            </p:cNvSpPr>
            <p:nvPr/>
          </p:nvSpPr>
          <p:spPr bwMode="auto">
            <a:xfrm flipV="1">
              <a:off x="336" y="864"/>
              <a:ext cx="720" cy="576"/>
            </a:xfrm>
            <a:prstGeom prst="line">
              <a:avLst/>
            </a:prstGeom>
            <a:noFill/>
            <a:ln w="28575">
              <a:solidFill>
                <a:schemeClr val="tx1"/>
              </a:solidFill>
              <a:prstDash val="sysDot"/>
              <a:round/>
              <a:headEnd/>
              <a:tailEnd/>
            </a:ln>
          </p:spPr>
          <p:txBody>
            <a:bodyPr>
              <a:prstTxWarp prst="textNoShape">
                <a:avLst/>
              </a:prstTxWarp>
            </a:bodyPr>
            <a:lstStyle/>
            <a:p>
              <a:endParaRPr lang="en-US"/>
            </a:p>
          </p:txBody>
        </p:sp>
        <p:grpSp>
          <p:nvGrpSpPr>
            <p:cNvPr id="6" name="Group 24"/>
            <p:cNvGrpSpPr>
              <a:grpSpLocks/>
            </p:cNvGrpSpPr>
            <p:nvPr/>
          </p:nvGrpSpPr>
          <p:grpSpPr bwMode="auto">
            <a:xfrm>
              <a:off x="617" y="1035"/>
              <a:ext cx="266" cy="250"/>
              <a:chOff x="617" y="1035"/>
              <a:chExt cx="266" cy="250"/>
            </a:xfrm>
          </p:grpSpPr>
          <p:sp>
            <p:nvSpPr>
              <p:cNvPr id="24630" name="Arc 25"/>
              <p:cNvSpPr>
                <a:spLocks/>
              </p:cNvSpPr>
              <p:nvPr/>
            </p:nvSpPr>
            <p:spPr bwMode="auto">
              <a:xfrm>
                <a:off x="624" y="1200"/>
                <a:ext cx="96" cy="85"/>
              </a:xfrm>
              <a:custGeom>
                <a:avLst/>
                <a:gdLst>
                  <a:gd name="T0" fmla="*/ 0 w 21600"/>
                  <a:gd name="T1" fmla="*/ 0 h 40756"/>
                  <a:gd name="T2" fmla="*/ 0 w 21600"/>
                  <a:gd name="T3" fmla="*/ 0 h 40756"/>
                  <a:gd name="T4" fmla="*/ 0 w 21600"/>
                  <a:gd name="T5" fmla="*/ 0 h 40756"/>
                  <a:gd name="T6" fmla="*/ 0 60000 65536"/>
                  <a:gd name="T7" fmla="*/ 0 60000 65536"/>
                  <a:gd name="T8" fmla="*/ 0 60000 65536"/>
                  <a:gd name="T9" fmla="*/ 0 w 21600"/>
                  <a:gd name="T10" fmla="*/ 0 h 40756"/>
                  <a:gd name="T11" fmla="*/ 21600 w 21600"/>
                  <a:gd name="T12" fmla="*/ 40756 h 40756"/>
                </a:gdLst>
                <a:ahLst/>
                <a:cxnLst>
                  <a:cxn ang="T6">
                    <a:pos x="T0" y="T1"/>
                  </a:cxn>
                  <a:cxn ang="T7">
                    <a:pos x="T2" y="T3"/>
                  </a:cxn>
                  <a:cxn ang="T8">
                    <a:pos x="T4" y="T5"/>
                  </a:cxn>
                </a:cxnLst>
                <a:rect l="T9" t="T10" r="T11" b="T12"/>
                <a:pathLst>
                  <a:path w="21600" h="40756" fill="none" extrusionOk="0">
                    <a:moveTo>
                      <a:pt x="-1" y="0"/>
                    </a:moveTo>
                    <a:cubicBezTo>
                      <a:pt x="11929" y="0"/>
                      <a:pt x="21600" y="9670"/>
                      <a:pt x="21600" y="21600"/>
                    </a:cubicBezTo>
                    <a:cubicBezTo>
                      <a:pt x="21600" y="29652"/>
                      <a:pt x="17121" y="37035"/>
                      <a:pt x="9980" y="40756"/>
                    </a:cubicBezTo>
                  </a:path>
                  <a:path w="21600" h="40756" stroke="0" extrusionOk="0">
                    <a:moveTo>
                      <a:pt x="-1" y="0"/>
                    </a:moveTo>
                    <a:cubicBezTo>
                      <a:pt x="11929" y="0"/>
                      <a:pt x="21600" y="9670"/>
                      <a:pt x="21600" y="21600"/>
                    </a:cubicBezTo>
                    <a:cubicBezTo>
                      <a:pt x="21600" y="29652"/>
                      <a:pt x="17121" y="37035"/>
                      <a:pt x="9980" y="40756"/>
                    </a:cubicBezTo>
                    <a:lnTo>
                      <a:pt x="0" y="21600"/>
                    </a:lnTo>
                    <a:close/>
                  </a:path>
                </a:pathLst>
              </a:custGeom>
              <a:noFill/>
              <a:ln w="19050">
                <a:solidFill>
                  <a:srgbClr val="FF0000"/>
                </a:solidFill>
                <a:round/>
                <a:headEnd/>
                <a:tailEnd/>
              </a:ln>
            </p:spPr>
            <p:txBody>
              <a:bodyPr wrap="none" anchor="ctr">
                <a:prstTxWarp prst="textNoShape">
                  <a:avLst/>
                </a:prstTxWarp>
              </a:bodyPr>
              <a:lstStyle/>
              <a:p>
                <a:endParaRPr lang="en-US"/>
              </a:p>
            </p:txBody>
          </p:sp>
          <p:sp>
            <p:nvSpPr>
              <p:cNvPr id="24631" name="Rectangle 26"/>
              <p:cNvSpPr>
                <a:spLocks noChangeArrowheads="1"/>
              </p:cNvSpPr>
              <p:nvPr/>
            </p:nvSpPr>
            <p:spPr bwMode="auto">
              <a:xfrm>
                <a:off x="617" y="1035"/>
                <a:ext cx="266" cy="213"/>
              </a:xfrm>
              <a:prstGeom prst="rect">
                <a:avLst/>
              </a:prstGeom>
              <a:noFill/>
              <a:ln w="9525">
                <a:noFill/>
                <a:miter lim="800000"/>
                <a:headEnd/>
                <a:tailEnd/>
              </a:ln>
            </p:spPr>
            <p:txBody>
              <a:bodyPr wrap="none">
                <a:prstTxWarp prst="textNoShape">
                  <a:avLst/>
                </a:prstTxWarp>
                <a:spAutoFit/>
              </a:bodyPr>
              <a:lstStyle/>
              <a:p>
                <a:r>
                  <a:rPr lang="en-US" sz="1600">
                    <a:solidFill>
                      <a:srgbClr val="FF0000"/>
                    </a:solidFill>
                    <a:latin typeface="Lucida Grande" charset="0"/>
                    <a:ea typeface="Lucida Grande" charset="0"/>
                    <a:cs typeface="Lucida Grande" charset="0"/>
                  </a:rPr>
                  <a:t>Δ</a:t>
                </a:r>
                <a:r>
                  <a:rPr lang="en-US" sz="1600">
                    <a:solidFill>
                      <a:srgbClr val="FF0000"/>
                    </a:solidFill>
                    <a:latin typeface="Arial Narrow" charset="0"/>
                  </a:rPr>
                  <a:t>θ</a:t>
                </a:r>
                <a:endParaRPr lang="en-US" sz="1600">
                  <a:solidFill>
                    <a:srgbClr val="FF0000"/>
                  </a:solidFill>
                  <a:latin typeface="Symbol" charset="2"/>
                </a:endParaRPr>
              </a:p>
            </p:txBody>
          </p:sp>
        </p:grpSp>
        <p:grpSp>
          <p:nvGrpSpPr>
            <p:cNvPr id="7" name="Group 27"/>
            <p:cNvGrpSpPr>
              <a:grpSpLocks/>
            </p:cNvGrpSpPr>
            <p:nvPr/>
          </p:nvGrpSpPr>
          <p:grpSpPr bwMode="auto">
            <a:xfrm>
              <a:off x="912" y="864"/>
              <a:ext cx="283" cy="241"/>
              <a:chOff x="912" y="864"/>
              <a:chExt cx="283" cy="241"/>
            </a:xfrm>
          </p:grpSpPr>
          <p:sp>
            <p:nvSpPr>
              <p:cNvPr id="24628" name="Line 28"/>
              <p:cNvSpPr>
                <a:spLocks noChangeShapeType="1"/>
              </p:cNvSpPr>
              <p:nvPr/>
            </p:nvSpPr>
            <p:spPr bwMode="auto">
              <a:xfrm flipH="1" flipV="1">
                <a:off x="1008" y="864"/>
                <a:ext cx="154" cy="14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24629" name="Text Box 29"/>
              <p:cNvSpPr txBox="1">
                <a:spLocks noChangeArrowheads="1"/>
              </p:cNvSpPr>
              <p:nvPr/>
            </p:nvSpPr>
            <p:spPr bwMode="auto">
              <a:xfrm>
                <a:off x="912" y="892"/>
                <a:ext cx="283" cy="213"/>
              </a:xfrm>
              <a:prstGeom prst="rect">
                <a:avLst/>
              </a:prstGeom>
              <a:noFill/>
              <a:ln w="9525">
                <a:noFill/>
                <a:miter lim="800000"/>
                <a:headEnd/>
                <a:tailEnd/>
              </a:ln>
            </p:spPr>
            <p:txBody>
              <a:bodyPr wrap="none">
                <a:prstTxWarp prst="textNoShape">
                  <a:avLst/>
                </a:prstTxWarp>
                <a:spAutoFit/>
              </a:bodyPr>
              <a:lstStyle/>
              <a:p>
                <a:r>
                  <a:rPr lang="en-US" sz="1600" b="1">
                    <a:solidFill>
                      <a:srgbClr val="FF0000"/>
                    </a:solidFill>
                    <a:latin typeface="Lucida Grande" charset="0"/>
                    <a:ea typeface="Lucida Grande" charset="0"/>
                    <a:cs typeface="Lucida Grande" charset="0"/>
                  </a:rPr>
                  <a:t>Δ</a:t>
                </a:r>
                <a:r>
                  <a:rPr lang="en-US" sz="1600" b="1">
                    <a:solidFill>
                      <a:srgbClr val="FF0000"/>
                    </a:solidFill>
                    <a:latin typeface="Monotype Corsiva" charset="0"/>
                  </a:rPr>
                  <a:t>s</a:t>
                </a:r>
              </a:p>
            </p:txBody>
          </p:sp>
        </p:grpSp>
      </p:grpSp>
      <p:sp>
        <p:nvSpPr>
          <p:cNvPr id="406558" name="Text Box 30"/>
          <p:cNvSpPr txBox="1">
            <a:spLocks noChangeArrowheads="1"/>
          </p:cNvSpPr>
          <p:nvPr/>
        </p:nvSpPr>
        <p:spPr bwMode="auto">
          <a:xfrm>
            <a:off x="1295400" y="3048000"/>
            <a:ext cx="2895600" cy="7016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work done by radial component </a:t>
            </a:r>
            <a:r>
              <a:rPr lang="en-US" sz="2000">
                <a:solidFill>
                  <a:srgbClr val="A50021"/>
                </a:solidFill>
                <a:latin typeface="Monotype Corsiva" charset="0"/>
              </a:rPr>
              <a:t>F</a:t>
            </a:r>
            <a:r>
              <a:rPr lang="en-US" sz="2000">
                <a:solidFill>
                  <a:srgbClr val="A50021"/>
                </a:solidFill>
                <a:latin typeface="Arial Narrow" charset="0"/>
              </a:rPr>
              <a:t>cos</a:t>
            </a:r>
            <a:r>
              <a:rPr lang="en-US" sz="2000">
                <a:solidFill>
                  <a:srgbClr val="A50021"/>
                </a:solidFill>
                <a:latin typeface="Lucida Grande" charset="0"/>
                <a:ea typeface="Lucida Grande" charset="0"/>
                <a:cs typeface="Lucida Grande" charset="0"/>
              </a:rPr>
              <a:t>ϕ</a:t>
            </a:r>
            <a:r>
              <a:rPr lang="en-US" sz="2000">
                <a:solidFill>
                  <a:schemeClr val="accent2"/>
                </a:solidFill>
                <a:latin typeface="Arial Narrow" charset="0"/>
              </a:rPr>
              <a:t>?</a:t>
            </a:r>
          </a:p>
        </p:txBody>
      </p:sp>
      <p:sp>
        <p:nvSpPr>
          <p:cNvPr id="406559" name="Text Box 31"/>
          <p:cNvSpPr txBox="1">
            <a:spLocks noChangeArrowheads="1"/>
          </p:cNvSpPr>
          <p:nvPr/>
        </p:nvSpPr>
        <p:spPr bwMode="auto">
          <a:xfrm>
            <a:off x="4343400" y="3048000"/>
            <a:ext cx="38100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Zero, because it is perpendicular to the displacement.</a:t>
            </a:r>
          </a:p>
        </p:txBody>
      </p:sp>
      <p:graphicFrame>
        <p:nvGraphicFramePr>
          <p:cNvPr id="406560" name="Object 3"/>
          <p:cNvGraphicFramePr>
            <a:graphicFrameLocks noChangeAspect="1"/>
          </p:cNvGraphicFramePr>
          <p:nvPr/>
        </p:nvGraphicFramePr>
        <p:xfrm>
          <a:off x="4343400" y="3733800"/>
          <a:ext cx="638175" cy="352425"/>
        </p:xfrm>
        <a:graphic>
          <a:graphicData uri="http://schemas.openxmlformats.org/presentationml/2006/ole">
            <p:oleObj spid="_x0000_s590851" name="Equation" r:id="rId4" imgW="292100" imgH="165100" progId="Equation.DSMT4">
              <p:embed/>
            </p:oleObj>
          </a:graphicData>
        </a:graphic>
      </p:graphicFrame>
      <p:sp>
        <p:nvSpPr>
          <p:cNvPr id="406561" name="Text Box 33"/>
          <p:cNvSpPr txBox="1">
            <a:spLocks noChangeArrowheads="1"/>
          </p:cNvSpPr>
          <p:nvPr/>
        </p:nvSpPr>
        <p:spPr bwMode="auto">
          <a:xfrm>
            <a:off x="152400" y="4356100"/>
            <a:ext cx="37338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The rate of work, or power, becomes</a:t>
            </a:r>
          </a:p>
        </p:txBody>
      </p:sp>
      <p:graphicFrame>
        <p:nvGraphicFramePr>
          <p:cNvPr id="406562" name="Object 4"/>
          <p:cNvGraphicFramePr>
            <a:graphicFrameLocks noChangeAspect="1"/>
          </p:cNvGraphicFramePr>
          <p:nvPr/>
        </p:nvGraphicFramePr>
        <p:xfrm>
          <a:off x="4343400" y="4343400"/>
          <a:ext cx="377825" cy="401638"/>
        </p:xfrm>
        <a:graphic>
          <a:graphicData uri="http://schemas.openxmlformats.org/presentationml/2006/ole">
            <p:oleObj spid="_x0000_s590852" name="Equation" r:id="rId5" imgW="152280" imgH="164880" progId="Equation.3">
              <p:embed/>
            </p:oleObj>
          </a:graphicData>
        </a:graphic>
      </p:graphicFrame>
      <p:sp>
        <p:nvSpPr>
          <p:cNvPr id="406563" name="Text Box 35"/>
          <p:cNvSpPr txBox="1">
            <a:spLocks noChangeArrowheads="1"/>
          </p:cNvSpPr>
          <p:nvPr/>
        </p:nvSpPr>
        <p:spPr bwMode="auto">
          <a:xfrm>
            <a:off x="6629400" y="4191000"/>
            <a:ext cx="2286000" cy="641350"/>
          </a:xfrm>
          <a:prstGeom prst="rect">
            <a:avLst/>
          </a:prstGeom>
          <a:solidFill>
            <a:srgbClr val="CCFFFF"/>
          </a:solidFill>
          <a:ln w="9525">
            <a:noFill/>
            <a:miter lim="800000"/>
            <a:headEnd/>
            <a:tailEnd/>
          </a:ln>
        </p:spPr>
        <p:txBody>
          <a:bodyPr>
            <a:prstTxWarp prst="textNoShape">
              <a:avLst/>
            </a:prstTxWarp>
            <a:spAutoFit/>
          </a:bodyPr>
          <a:lstStyle/>
          <a:p>
            <a:r>
              <a:rPr lang="en-US" sz="1800">
                <a:solidFill>
                  <a:schemeClr val="accent2"/>
                </a:solidFill>
                <a:latin typeface="Arial Narrow" charset="0"/>
              </a:rPr>
              <a:t>How was the power defined in linear motion?</a:t>
            </a:r>
          </a:p>
        </p:txBody>
      </p:sp>
      <p:sp>
        <p:nvSpPr>
          <p:cNvPr id="406564" name="Text Box 36"/>
          <p:cNvSpPr txBox="1">
            <a:spLocks noChangeArrowheads="1"/>
          </p:cNvSpPr>
          <p:nvPr/>
        </p:nvSpPr>
        <p:spPr bwMode="auto">
          <a:xfrm>
            <a:off x="152400" y="4876800"/>
            <a:ext cx="4343400" cy="669925"/>
          </a:xfrm>
          <a:prstGeom prst="rect">
            <a:avLst/>
          </a:prstGeom>
          <a:solidFill>
            <a:srgbClr val="CCFFFF"/>
          </a:solidFill>
          <a:ln w="9525">
            <a:noFill/>
            <a:miter lim="800000"/>
            <a:headEnd/>
            <a:tailEnd/>
          </a:ln>
        </p:spPr>
        <p:txBody>
          <a:bodyPr>
            <a:prstTxWarp prst="textNoShape">
              <a:avLst/>
            </a:prstTxWarp>
            <a:spAutoFit/>
          </a:bodyPr>
          <a:lstStyle/>
          <a:p>
            <a:r>
              <a:rPr lang="en-US" sz="1900">
                <a:solidFill>
                  <a:schemeClr val="accent2"/>
                </a:solidFill>
                <a:latin typeface="Arial Narrow" charset="0"/>
              </a:rPr>
              <a:t>The rotational work done by an external force equals the change in rotational Kinetic energy. </a:t>
            </a:r>
          </a:p>
        </p:txBody>
      </p:sp>
      <p:graphicFrame>
        <p:nvGraphicFramePr>
          <p:cNvPr id="406565" name="Object 5"/>
          <p:cNvGraphicFramePr>
            <a:graphicFrameLocks noChangeAspect="1"/>
          </p:cNvGraphicFramePr>
          <p:nvPr/>
        </p:nvGraphicFramePr>
        <p:xfrm>
          <a:off x="4648200" y="5032375"/>
          <a:ext cx="544513" cy="442913"/>
        </p:xfrm>
        <a:graphic>
          <a:graphicData uri="http://schemas.openxmlformats.org/presentationml/2006/ole">
            <p:oleObj spid="_x0000_s590853" name="Equation" r:id="rId6" imgW="304560" imgH="253800" progId="Equation.3">
              <p:embed/>
            </p:oleObj>
          </a:graphicData>
        </a:graphic>
      </p:graphicFrame>
      <p:sp>
        <p:nvSpPr>
          <p:cNvPr id="406566" name="Text Box 38"/>
          <p:cNvSpPr txBox="1">
            <a:spLocks noChangeArrowheads="1"/>
          </p:cNvSpPr>
          <p:nvPr/>
        </p:nvSpPr>
        <p:spPr bwMode="auto">
          <a:xfrm>
            <a:off x="152400" y="5699125"/>
            <a:ext cx="4191000" cy="396875"/>
          </a:xfrm>
          <a:prstGeom prst="rect">
            <a:avLst/>
          </a:prstGeom>
          <a:solidFill>
            <a:srgbClr val="CCFFFF"/>
          </a:solidFill>
          <a:ln w="9525">
            <a:noFill/>
            <a:miter lim="800000"/>
            <a:headEnd/>
            <a:tailEnd/>
          </a:ln>
        </p:spPr>
        <p:txBody>
          <a:bodyPr>
            <a:prstTxWarp prst="textNoShape">
              <a:avLst/>
            </a:prstTxWarp>
            <a:spAutoFit/>
          </a:bodyPr>
          <a:lstStyle/>
          <a:p>
            <a:r>
              <a:rPr lang="en-US" sz="2000" dirty="0">
                <a:solidFill>
                  <a:schemeClr val="accent2"/>
                </a:solidFill>
                <a:latin typeface="Arial Narrow" charset="0"/>
              </a:rPr>
              <a:t>The work put in by the external force then</a:t>
            </a:r>
          </a:p>
        </p:txBody>
      </p:sp>
      <p:graphicFrame>
        <p:nvGraphicFramePr>
          <p:cNvPr id="406568" name="Object 7"/>
          <p:cNvGraphicFramePr>
            <a:graphicFrameLocks noChangeAspect="1"/>
          </p:cNvGraphicFramePr>
          <p:nvPr/>
        </p:nvGraphicFramePr>
        <p:xfrm>
          <a:off x="3962400" y="2057400"/>
          <a:ext cx="917575" cy="406400"/>
        </p:xfrm>
        <a:graphic>
          <a:graphicData uri="http://schemas.openxmlformats.org/presentationml/2006/ole">
            <p:oleObj spid="_x0000_s590854" name="Equation" r:id="rId7" imgW="546100" imgH="241300" progId="Equation.DSMT4">
              <p:embed/>
            </p:oleObj>
          </a:graphicData>
        </a:graphic>
      </p:graphicFrame>
      <p:graphicFrame>
        <p:nvGraphicFramePr>
          <p:cNvPr id="406570" name="Object 9"/>
          <p:cNvGraphicFramePr>
            <a:graphicFrameLocks noChangeAspect="1"/>
          </p:cNvGraphicFramePr>
          <p:nvPr/>
        </p:nvGraphicFramePr>
        <p:xfrm>
          <a:off x="6616700" y="3733800"/>
          <a:ext cx="890588" cy="381000"/>
        </p:xfrm>
        <a:graphic>
          <a:graphicData uri="http://schemas.openxmlformats.org/presentationml/2006/ole">
            <p:oleObj spid="_x0000_s590855" name="Equation" r:id="rId8" imgW="406400" imgH="177800" progId="Equation.DSMT4">
              <p:embed/>
            </p:oleObj>
          </a:graphicData>
        </a:graphic>
      </p:graphicFrame>
      <p:graphicFrame>
        <p:nvGraphicFramePr>
          <p:cNvPr id="406571" name="Object 10"/>
          <p:cNvGraphicFramePr>
            <a:graphicFrameLocks noChangeAspect="1"/>
          </p:cNvGraphicFramePr>
          <p:nvPr/>
        </p:nvGraphicFramePr>
        <p:xfrm>
          <a:off x="4705350" y="4284663"/>
          <a:ext cx="687388" cy="592137"/>
        </p:xfrm>
        <a:graphic>
          <a:graphicData uri="http://schemas.openxmlformats.org/presentationml/2006/ole">
            <p:oleObj spid="_x0000_s590856" name="Equation" r:id="rId9" imgW="444500" imgH="393700" progId="Equation.DSMT4">
              <p:embed/>
            </p:oleObj>
          </a:graphicData>
        </a:graphic>
      </p:graphicFrame>
      <p:graphicFrame>
        <p:nvGraphicFramePr>
          <p:cNvPr id="406572" name="Object 11"/>
          <p:cNvGraphicFramePr>
            <a:graphicFrameLocks noChangeAspect="1"/>
          </p:cNvGraphicFramePr>
          <p:nvPr/>
        </p:nvGraphicFramePr>
        <p:xfrm>
          <a:off x="5256213" y="4265613"/>
          <a:ext cx="765175" cy="630237"/>
        </p:xfrm>
        <a:graphic>
          <a:graphicData uri="http://schemas.openxmlformats.org/presentationml/2006/ole">
            <p:oleObj spid="_x0000_s590857" name="Equation" r:id="rId10" imgW="495300" imgH="419100" progId="Equation.DSMT4">
              <p:embed/>
            </p:oleObj>
          </a:graphicData>
        </a:graphic>
      </p:graphicFrame>
      <p:graphicFrame>
        <p:nvGraphicFramePr>
          <p:cNvPr id="406573" name="Object 12"/>
          <p:cNvGraphicFramePr>
            <a:graphicFrameLocks noChangeAspect="1"/>
          </p:cNvGraphicFramePr>
          <p:nvPr/>
        </p:nvGraphicFramePr>
        <p:xfrm>
          <a:off x="6042025" y="4475163"/>
          <a:ext cx="511175" cy="211137"/>
        </p:xfrm>
        <a:graphic>
          <a:graphicData uri="http://schemas.openxmlformats.org/presentationml/2006/ole">
            <p:oleObj spid="_x0000_s590858" name="Equation" r:id="rId11" imgW="330120" imgH="139680" progId="Equation.3">
              <p:embed/>
            </p:oleObj>
          </a:graphicData>
        </a:graphic>
      </p:graphicFrame>
      <p:graphicFrame>
        <p:nvGraphicFramePr>
          <p:cNvPr id="406574" name="Object 13"/>
          <p:cNvGraphicFramePr>
            <a:graphicFrameLocks noChangeAspect="1"/>
          </p:cNvGraphicFramePr>
          <p:nvPr/>
        </p:nvGraphicFramePr>
        <p:xfrm>
          <a:off x="5105400" y="5105400"/>
          <a:ext cx="590550" cy="311150"/>
        </p:xfrm>
        <a:graphic>
          <a:graphicData uri="http://schemas.openxmlformats.org/presentationml/2006/ole">
            <p:oleObj spid="_x0000_s590859" name="Equation" r:id="rId12" imgW="330120" imgH="177480" progId="Equation.3">
              <p:embed/>
            </p:oleObj>
          </a:graphicData>
        </a:graphic>
      </p:graphicFrame>
      <p:graphicFrame>
        <p:nvGraphicFramePr>
          <p:cNvPr id="406575" name="Object 14"/>
          <p:cNvGraphicFramePr>
            <a:graphicFrameLocks noChangeAspect="1"/>
          </p:cNvGraphicFramePr>
          <p:nvPr/>
        </p:nvGraphicFramePr>
        <p:xfrm>
          <a:off x="5673725" y="4945063"/>
          <a:ext cx="1073150" cy="685800"/>
        </p:xfrm>
        <a:graphic>
          <a:graphicData uri="http://schemas.openxmlformats.org/presentationml/2006/ole">
            <p:oleObj spid="_x0000_s590860" name="Equation" r:id="rId13" imgW="660400" imgH="431800" progId="Equation.DSMT4">
              <p:embed/>
            </p:oleObj>
          </a:graphicData>
        </a:graphic>
      </p:graphicFrame>
      <p:graphicFrame>
        <p:nvGraphicFramePr>
          <p:cNvPr id="406579" name="Object 18"/>
          <p:cNvGraphicFramePr>
            <a:graphicFrameLocks noChangeAspect="1"/>
          </p:cNvGraphicFramePr>
          <p:nvPr/>
        </p:nvGraphicFramePr>
        <p:xfrm>
          <a:off x="4778375" y="5816600"/>
          <a:ext cx="501650" cy="274638"/>
        </p:xfrm>
        <a:graphic>
          <a:graphicData uri="http://schemas.openxmlformats.org/presentationml/2006/ole">
            <p:oleObj spid="_x0000_s590861" name="Equation" r:id="rId14" imgW="292100" imgH="165100" progId="Equation.DSMT4">
              <p:embed/>
            </p:oleObj>
          </a:graphicData>
        </a:graphic>
      </p:graphicFrame>
      <p:graphicFrame>
        <p:nvGraphicFramePr>
          <p:cNvPr id="406582" name="Object 21"/>
          <p:cNvGraphicFramePr>
            <a:graphicFrameLocks noChangeAspect="1"/>
          </p:cNvGraphicFramePr>
          <p:nvPr/>
        </p:nvGraphicFramePr>
        <p:xfrm>
          <a:off x="5257800" y="5715000"/>
          <a:ext cx="1150938" cy="506413"/>
        </p:xfrm>
        <a:graphic>
          <a:graphicData uri="http://schemas.openxmlformats.org/presentationml/2006/ole">
            <p:oleObj spid="_x0000_s590862" name="Equation" r:id="rId15" imgW="787400" imgH="355600" progId="Equation.DSMT4">
              <p:embed/>
            </p:oleObj>
          </a:graphicData>
        </a:graphic>
      </p:graphicFrame>
      <p:graphicFrame>
        <p:nvGraphicFramePr>
          <p:cNvPr id="406583" name="Object 22"/>
          <p:cNvGraphicFramePr>
            <a:graphicFrameLocks noChangeAspect="1"/>
          </p:cNvGraphicFramePr>
          <p:nvPr/>
        </p:nvGraphicFramePr>
        <p:xfrm>
          <a:off x="4929188" y="3721100"/>
          <a:ext cx="1724025" cy="484188"/>
        </p:xfrm>
        <a:graphic>
          <a:graphicData uri="http://schemas.openxmlformats.org/presentationml/2006/ole">
            <p:oleObj spid="_x0000_s590863" name="Equation" r:id="rId16" imgW="927100" imgH="228600" progId="Equation.DSMT4">
              <p:embed/>
            </p:oleObj>
          </a:graphicData>
        </a:graphic>
      </p:graphicFrame>
      <p:graphicFrame>
        <p:nvGraphicFramePr>
          <p:cNvPr id="406585" name="Object 24"/>
          <p:cNvGraphicFramePr>
            <a:graphicFrameLocks noChangeAspect="1"/>
          </p:cNvGraphicFramePr>
          <p:nvPr/>
        </p:nvGraphicFramePr>
        <p:xfrm>
          <a:off x="4953000" y="2122488"/>
          <a:ext cx="1577975" cy="385762"/>
        </p:xfrm>
        <a:graphic>
          <a:graphicData uri="http://schemas.openxmlformats.org/presentationml/2006/ole">
            <p:oleObj spid="_x0000_s590864" name="Equation" r:id="rId17" imgW="939800" imgH="228600" progId="Equation.DSMT4">
              <p:embed/>
            </p:oleObj>
          </a:graphicData>
        </a:graphic>
      </p:graphicFrame>
      <p:grpSp>
        <p:nvGrpSpPr>
          <p:cNvPr id="8" name="Group 58"/>
          <p:cNvGrpSpPr>
            <a:grpSpLocks/>
          </p:cNvGrpSpPr>
          <p:nvPr/>
        </p:nvGrpSpPr>
        <p:grpSpPr bwMode="auto">
          <a:xfrm>
            <a:off x="1676400" y="871538"/>
            <a:ext cx="768350" cy="652462"/>
            <a:chOff x="1056" y="549"/>
            <a:chExt cx="484" cy="411"/>
          </a:xfrm>
        </p:grpSpPr>
        <p:sp>
          <p:nvSpPr>
            <p:cNvPr id="24616" name="Line 59"/>
            <p:cNvSpPr>
              <a:spLocks noChangeShapeType="1"/>
            </p:cNvSpPr>
            <p:nvPr/>
          </p:nvSpPr>
          <p:spPr bwMode="auto">
            <a:xfrm flipH="1" flipV="1">
              <a:off x="1056" y="672"/>
              <a:ext cx="240" cy="288"/>
            </a:xfrm>
            <a:prstGeom prst="line">
              <a:avLst/>
            </a:prstGeom>
            <a:noFill/>
            <a:ln w="9525">
              <a:solidFill>
                <a:srgbClr val="A50021"/>
              </a:solidFill>
              <a:prstDash val="dash"/>
              <a:round/>
              <a:headEnd/>
              <a:tailEnd type="triangle" w="med" len="med"/>
            </a:ln>
          </p:spPr>
          <p:txBody>
            <a:bodyPr wrap="none">
              <a:prstTxWarp prst="textNoShape">
                <a:avLst/>
              </a:prstTxWarp>
              <a:spAutoFit/>
            </a:bodyPr>
            <a:lstStyle/>
            <a:p>
              <a:endParaRPr lang="en-US"/>
            </a:p>
          </p:txBody>
        </p:sp>
        <p:sp>
          <p:nvSpPr>
            <p:cNvPr id="24617" name="Text Box 60"/>
            <p:cNvSpPr txBox="1">
              <a:spLocks noChangeArrowheads="1"/>
            </p:cNvSpPr>
            <p:nvPr/>
          </p:nvSpPr>
          <p:spPr bwMode="auto">
            <a:xfrm rot="-1828456">
              <a:off x="1078" y="549"/>
              <a:ext cx="462" cy="213"/>
            </a:xfrm>
            <a:prstGeom prst="rect">
              <a:avLst/>
            </a:prstGeom>
            <a:noFill/>
            <a:ln w="9525">
              <a:noFill/>
              <a:miter lim="800000"/>
              <a:headEnd/>
              <a:tailEnd/>
            </a:ln>
          </p:spPr>
          <p:txBody>
            <a:bodyPr wrap="none">
              <a:prstTxWarp prst="textNoShape">
                <a:avLst/>
              </a:prstTxWarp>
              <a:spAutoFit/>
            </a:bodyPr>
            <a:lstStyle/>
            <a:p>
              <a:r>
                <a:rPr lang="en-US" sz="1600">
                  <a:solidFill>
                    <a:srgbClr val="A50021"/>
                  </a:solidFill>
                  <a:latin typeface="Monotype Corsiva" charset="0"/>
                </a:rPr>
                <a:t>Fsinφ</a:t>
              </a:r>
              <a:endParaRPr lang="en-US" sz="1600">
                <a:solidFill>
                  <a:srgbClr val="A50021"/>
                </a:solidFill>
                <a:latin typeface="Symbol" charset="2"/>
              </a:endParaRPr>
            </a:p>
          </p:txBody>
        </p:sp>
      </p:grpSp>
      <p:grpSp>
        <p:nvGrpSpPr>
          <p:cNvPr id="9" name="Group 61"/>
          <p:cNvGrpSpPr>
            <a:grpSpLocks/>
          </p:cNvGrpSpPr>
          <p:nvPr/>
        </p:nvGrpSpPr>
        <p:grpSpPr bwMode="auto">
          <a:xfrm>
            <a:off x="1903413" y="1465263"/>
            <a:ext cx="338137" cy="742950"/>
            <a:chOff x="1295" y="1346"/>
            <a:chExt cx="213" cy="468"/>
          </a:xfrm>
        </p:grpSpPr>
        <p:sp>
          <p:nvSpPr>
            <p:cNvPr id="24614" name="Line 62"/>
            <p:cNvSpPr>
              <a:spLocks noChangeShapeType="1"/>
            </p:cNvSpPr>
            <p:nvPr/>
          </p:nvSpPr>
          <p:spPr bwMode="auto">
            <a:xfrm flipV="1">
              <a:off x="1296" y="1392"/>
              <a:ext cx="96" cy="48"/>
            </a:xfrm>
            <a:prstGeom prst="line">
              <a:avLst/>
            </a:prstGeom>
            <a:noFill/>
            <a:ln w="9525">
              <a:solidFill>
                <a:srgbClr val="A50021"/>
              </a:solidFill>
              <a:prstDash val="sysDot"/>
              <a:round/>
              <a:headEnd/>
              <a:tailEnd type="triangle" w="med" len="med"/>
            </a:ln>
          </p:spPr>
          <p:txBody>
            <a:bodyPr wrap="none">
              <a:prstTxWarp prst="textNoShape">
                <a:avLst/>
              </a:prstTxWarp>
              <a:spAutoFit/>
            </a:bodyPr>
            <a:lstStyle/>
            <a:p>
              <a:endParaRPr lang="en-US"/>
            </a:p>
          </p:txBody>
        </p:sp>
        <p:sp>
          <p:nvSpPr>
            <p:cNvPr id="24615" name="Text Box 63"/>
            <p:cNvSpPr txBox="1">
              <a:spLocks noChangeArrowheads="1"/>
            </p:cNvSpPr>
            <p:nvPr/>
          </p:nvSpPr>
          <p:spPr bwMode="auto">
            <a:xfrm rot="3755723">
              <a:off x="1168" y="1473"/>
              <a:ext cx="468" cy="213"/>
            </a:xfrm>
            <a:prstGeom prst="rect">
              <a:avLst/>
            </a:prstGeom>
            <a:noFill/>
            <a:ln w="9525">
              <a:noFill/>
              <a:miter lim="800000"/>
              <a:headEnd/>
              <a:tailEnd/>
            </a:ln>
          </p:spPr>
          <p:txBody>
            <a:bodyPr wrap="none">
              <a:prstTxWarp prst="textNoShape">
                <a:avLst/>
              </a:prstTxWarp>
              <a:spAutoFit/>
            </a:bodyPr>
            <a:lstStyle/>
            <a:p>
              <a:r>
                <a:rPr lang="en-US" sz="1600">
                  <a:solidFill>
                    <a:srgbClr val="A50021"/>
                  </a:solidFill>
                  <a:latin typeface="Monotype Corsiva" charset="0"/>
                </a:rPr>
                <a:t>Fcosφ</a:t>
              </a:r>
              <a:endParaRPr lang="en-US" sz="1600">
                <a:solidFill>
                  <a:srgbClr val="A50021"/>
                </a:solidFill>
                <a:latin typeface="Symbol" charset="2"/>
              </a:endParaRPr>
            </a:p>
          </p:txBody>
        </p:sp>
      </p:grpSp>
      <p:sp>
        <p:nvSpPr>
          <p:cNvPr id="406592" name="Oval 64"/>
          <p:cNvSpPr>
            <a:spLocks noChangeArrowheads="1"/>
          </p:cNvSpPr>
          <p:nvPr/>
        </p:nvSpPr>
        <p:spPr bwMode="auto">
          <a:xfrm>
            <a:off x="5638800" y="4191000"/>
            <a:ext cx="304800" cy="762000"/>
          </a:xfrm>
          <a:prstGeom prst="ellipse">
            <a:avLst/>
          </a:prstGeom>
          <a:noFill/>
          <a:ln w="28575">
            <a:solidFill>
              <a:srgbClr val="A50021"/>
            </a:solidFill>
            <a:round/>
            <a:headEnd/>
            <a:tailEnd/>
          </a:ln>
        </p:spPr>
        <p:txBody>
          <a:bodyPr anchor="ctr">
            <a:prstTxWarp prst="textNoShape">
              <a:avLst/>
            </a:prstTxWarp>
            <a:spAutoFit/>
          </a:bodyPr>
          <a:lstStyle/>
          <a:p>
            <a:endParaRPr lang="en-US"/>
          </a:p>
        </p:txBody>
      </p:sp>
      <p:graphicFrame>
        <p:nvGraphicFramePr>
          <p:cNvPr id="406593" name="Object 25"/>
          <p:cNvGraphicFramePr>
            <a:graphicFrameLocks noChangeAspect="1"/>
          </p:cNvGraphicFramePr>
          <p:nvPr/>
        </p:nvGraphicFramePr>
        <p:xfrm>
          <a:off x="7391400" y="5029200"/>
          <a:ext cx="1466850" cy="381000"/>
        </p:xfrm>
        <a:graphic>
          <a:graphicData uri="http://schemas.openxmlformats.org/presentationml/2006/ole">
            <p:oleObj spid="_x0000_s590865" name="Equation" r:id="rId18" imgW="1003300" imgH="266700" progId="Equation.DSMT4">
              <p:embed/>
            </p:oleObj>
          </a:graphicData>
        </a:graphic>
      </p:graphicFrame>
      <p:sp>
        <p:nvSpPr>
          <p:cNvPr id="406594" name="AutoShape 66"/>
          <p:cNvSpPr>
            <a:spLocks noChangeArrowheads="1"/>
          </p:cNvSpPr>
          <p:nvPr/>
        </p:nvSpPr>
        <p:spPr bwMode="auto">
          <a:xfrm>
            <a:off x="6858000" y="5029200"/>
            <a:ext cx="457200" cy="381000"/>
          </a:xfrm>
          <a:prstGeom prst="rightArrow">
            <a:avLst>
              <a:gd name="adj1" fmla="val 50000"/>
              <a:gd name="adj2" fmla="val 30000"/>
            </a:avLst>
          </a:prstGeom>
          <a:solidFill>
            <a:srgbClr val="FFFFCC"/>
          </a:solidFill>
          <a:ln w="9525">
            <a:solidFill>
              <a:srgbClr val="A50021"/>
            </a:solidFill>
            <a:miter lim="800000"/>
            <a:headEnd/>
            <a:tailEnd/>
          </a:ln>
        </p:spPr>
        <p:txBody>
          <a:bodyPr wrap="none" anchor="ctr">
            <a:prstTxWarp prst="textNoShape">
              <a:avLst/>
            </a:prstTxWarp>
            <a:spAutoFit/>
          </a:bodyPr>
          <a:lstStyle/>
          <a:p>
            <a:endParaRPr lang="en-US"/>
          </a:p>
        </p:txBody>
      </p:sp>
      <p:graphicFrame>
        <p:nvGraphicFramePr>
          <p:cNvPr id="10" name="Object 21"/>
          <p:cNvGraphicFramePr>
            <a:graphicFrameLocks noChangeAspect="1"/>
          </p:cNvGraphicFramePr>
          <p:nvPr/>
        </p:nvGraphicFramePr>
        <p:xfrm>
          <a:off x="6477000" y="5688013"/>
          <a:ext cx="1524000" cy="560387"/>
        </p:xfrm>
        <a:graphic>
          <a:graphicData uri="http://schemas.openxmlformats.org/presentationml/2006/ole">
            <p:oleObj spid="_x0000_s590866" name="Equation" r:id="rId19" imgW="1041400" imgH="393700" progId="Equation.DSMT4">
              <p:embed/>
            </p:oleObj>
          </a:graphicData>
        </a:graphic>
      </p:graphicFrame>
      <p:sp>
        <p:nvSpPr>
          <p:cNvPr id="64" name="Text Box 38"/>
          <p:cNvSpPr txBox="1">
            <a:spLocks noChangeArrowheads="1"/>
          </p:cNvSpPr>
          <p:nvPr/>
        </p:nvSpPr>
        <p:spPr bwMode="auto">
          <a:xfrm>
            <a:off x="5257800" y="6248400"/>
            <a:ext cx="2971800" cy="396875"/>
          </a:xfrm>
          <a:prstGeom prst="rect">
            <a:avLst/>
          </a:prstGeom>
          <a:solidFill>
            <a:srgbClr val="CCFFFF"/>
          </a:solidFill>
          <a:ln w="9525">
            <a:noFill/>
            <a:miter lim="800000"/>
            <a:headEnd/>
            <a:tailEnd/>
          </a:ln>
        </p:spPr>
        <p:txBody>
          <a:bodyPr wrap="square">
            <a:prstTxWarp prst="textNoShape">
              <a:avLst/>
            </a:prstTxWarp>
            <a:spAutoFit/>
          </a:bodyPr>
          <a:lstStyle/>
          <a:p>
            <a:r>
              <a:rPr lang="en-US" sz="2000" dirty="0" smtClean="0">
                <a:solidFill>
                  <a:schemeClr val="accent2"/>
                </a:solidFill>
                <a:latin typeface="Arial Narrow" charset="0"/>
              </a:rPr>
              <a:t>Work-kinetic Energy Theorem</a:t>
            </a:r>
            <a:endParaRPr lang="en-US" sz="2000" dirty="0">
              <a:solidFill>
                <a:schemeClr val="accent2"/>
              </a:solidFill>
              <a:latin typeface="Arial Narrow" charset="0"/>
            </a:endParaRP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3254" name="Date Placeholder 3"/>
          <p:cNvSpPr>
            <a:spLocks noGrp="1"/>
          </p:cNvSpPr>
          <p:nvPr>
            <p:ph type="dt" sz="quarter" idx="10"/>
          </p:nvPr>
        </p:nvSpPr>
        <p:spPr>
          <a:noFill/>
        </p:spPr>
        <p:txBody>
          <a:bodyPr/>
          <a:lstStyle/>
          <a:p>
            <a:r>
              <a:rPr lang="en-US" smtClean="0"/>
              <a:t>Wednesday, July 6, 2011</a:t>
            </a:r>
            <a:endParaRPr lang="en-US"/>
          </a:p>
        </p:txBody>
      </p:sp>
      <p:sp>
        <p:nvSpPr>
          <p:cNvPr id="53255" name="Footer Placeholder 4"/>
          <p:cNvSpPr>
            <a:spLocks noGrp="1"/>
          </p:cNvSpPr>
          <p:nvPr>
            <p:ph type="ftr" sz="quarter" idx="11"/>
          </p:nvPr>
        </p:nvSpPr>
        <p:spPr>
          <a:noFill/>
        </p:spPr>
        <p:txBody>
          <a:bodyPr/>
          <a:lstStyle/>
          <a:p>
            <a:r>
              <a:rPr lang="en-US" smtClean="0"/>
              <a:t>PHYS 1443-001, Summer 2011 Dr. Jaehoon Yu</a:t>
            </a:r>
          </a:p>
        </p:txBody>
      </p:sp>
      <p:sp>
        <p:nvSpPr>
          <p:cNvPr id="53256" name="Slide Number Placeholder 5"/>
          <p:cNvSpPr>
            <a:spLocks noGrp="1"/>
          </p:cNvSpPr>
          <p:nvPr>
            <p:ph type="sldNum" sz="quarter" idx="12"/>
          </p:nvPr>
        </p:nvSpPr>
        <p:spPr>
          <a:noFill/>
        </p:spPr>
        <p:txBody>
          <a:bodyPr/>
          <a:lstStyle/>
          <a:p>
            <a:fld id="{BCBE4076-D3F2-A946-B51B-33E384E82D95}" type="slidenum">
              <a:rPr lang="en-US"/>
              <a:pPr/>
              <a:t>14</a:t>
            </a:fld>
            <a:endParaRPr lang="en-US"/>
          </a:p>
        </p:txBody>
      </p:sp>
      <p:sp>
        <p:nvSpPr>
          <p:cNvPr id="407554" name="Rectangle 2"/>
          <p:cNvSpPr>
            <a:spLocks noChangeArrowheads="1"/>
          </p:cNvSpPr>
          <p:nvPr/>
        </p:nvSpPr>
        <p:spPr bwMode="auto">
          <a:xfrm>
            <a:off x="6324600" y="2743200"/>
            <a:ext cx="1676400" cy="5334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53258" name="Rectangle 4"/>
          <p:cNvSpPr>
            <a:spLocks noGrp="1" noChangeArrowheads="1"/>
          </p:cNvSpPr>
          <p:nvPr>
            <p:ph type="title"/>
          </p:nvPr>
        </p:nvSpPr>
        <p:spPr>
          <a:xfrm>
            <a:off x="685800" y="152400"/>
            <a:ext cx="8153400" cy="609600"/>
          </a:xfrm>
        </p:spPr>
        <p:txBody>
          <a:bodyPr/>
          <a:lstStyle/>
          <a:p>
            <a:r>
              <a:rPr lang="en-US"/>
              <a:t>Angular Momentum of a Particle</a:t>
            </a:r>
          </a:p>
        </p:txBody>
      </p:sp>
      <p:sp>
        <p:nvSpPr>
          <p:cNvPr id="407557" name="Text Box 5"/>
          <p:cNvSpPr txBox="1">
            <a:spLocks noChangeArrowheads="1"/>
          </p:cNvSpPr>
          <p:nvPr/>
        </p:nvSpPr>
        <p:spPr bwMode="auto">
          <a:xfrm>
            <a:off x="685800" y="838200"/>
            <a:ext cx="7848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If you grab onto a pole while running, your body will rotate about the pole, gaining angular momentum.   We’ve used the linear momentum to solve physical problems with linear motions, the angular momentum will do the same for rotational motions.</a:t>
            </a:r>
          </a:p>
        </p:txBody>
      </p:sp>
      <p:pic>
        <p:nvPicPr>
          <p:cNvPr id="407558" name="Object 2"/>
          <p:cNvPicPr>
            <a:picLocks noChangeAspect="1" noChangeArrowheads="1"/>
          </p:cNvPicPr>
          <p:nvPr/>
        </p:nvPicPr>
        <p:blipFill>
          <a:blip r:embed="rId3"/>
          <a:srcRect/>
          <a:stretch>
            <a:fillRect/>
          </a:stretch>
        </p:blipFill>
        <p:spPr bwMode="auto">
          <a:xfrm>
            <a:off x="4648200" y="4572000"/>
            <a:ext cx="1676400" cy="396875"/>
          </a:xfrm>
          <a:prstGeom prst="rect">
            <a:avLst/>
          </a:prstGeom>
          <a:noFill/>
          <a:ln w="28575">
            <a:miter lim="800000"/>
            <a:headEnd/>
            <a:tailEnd/>
          </a:ln>
        </p:spPr>
      </p:pic>
      <p:sp>
        <p:nvSpPr>
          <p:cNvPr id="407559" name="Text Box 7"/>
          <p:cNvSpPr txBox="1">
            <a:spLocks noChangeArrowheads="1"/>
          </p:cNvSpPr>
          <p:nvPr/>
        </p:nvSpPr>
        <p:spPr bwMode="auto">
          <a:xfrm>
            <a:off x="2667000" y="1905000"/>
            <a:ext cx="60960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Let’s consider a point-like object ( particle) with mass </a:t>
            </a:r>
            <a:r>
              <a:rPr lang="en-US" sz="2000">
                <a:solidFill>
                  <a:schemeClr val="accent2"/>
                </a:solidFill>
                <a:latin typeface="Monotype Corsiva" charset="0"/>
              </a:rPr>
              <a:t>m</a:t>
            </a:r>
            <a:r>
              <a:rPr lang="en-US" sz="2000">
                <a:solidFill>
                  <a:schemeClr val="accent2"/>
                </a:solidFill>
                <a:latin typeface="Arial Narrow" charset="0"/>
              </a:rPr>
              <a:t> located at the vector location </a:t>
            </a:r>
            <a:r>
              <a:rPr lang="en-US" sz="2000" b="1">
                <a:solidFill>
                  <a:schemeClr val="accent2"/>
                </a:solidFill>
                <a:latin typeface="Monotype Corsiva" charset="0"/>
              </a:rPr>
              <a:t>r</a:t>
            </a:r>
            <a:r>
              <a:rPr lang="en-US" sz="2000">
                <a:solidFill>
                  <a:schemeClr val="accent2"/>
                </a:solidFill>
                <a:latin typeface="Arial Narrow" charset="0"/>
              </a:rPr>
              <a:t> and moving with linear velocity </a:t>
            </a:r>
            <a:r>
              <a:rPr lang="en-US" sz="2000" b="1">
                <a:solidFill>
                  <a:schemeClr val="accent2"/>
                </a:solidFill>
                <a:latin typeface="Monotype Corsiva" charset="0"/>
              </a:rPr>
              <a:t>v</a:t>
            </a:r>
          </a:p>
        </p:txBody>
      </p:sp>
      <p:pic>
        <p:nvPicPr>
          <p:cNvPr id="407560" name="Object 3"/>
          <p:cNvPicPr>
            <a:picLocks noChangeAspect="1" noChangeArrowheads="1"/>
          </p:cNvPicPr>
          <p:nvPr/>
        </p:nvPicPr>
        <mc:AlternateContent>
          <mc:Choice xmlns:ma="http://schemas.microsoft.com/office/mac/drawingml/2008/main" Requires="ma">
            <p:blipFill>
              <a:blip r:embed="rId4"/>
              <a:srcRect/>
              <a:stretch>
                <a:fillRect/>
              </a:stretch>
            </p:blipFill>
          </mc:Choice>
          <mc:Fallback>
            <p:blipFill>
              <a:blip r:embed="rId5"/>
              <a:srcRect/>
              <a:stretch>
                <a:fillRect/>
              </a:stretch>
            </p:blipFill>
          </mc:Fallback>
        </mc:AlternateContent>
        <p:spPr bwMode="auto">
          <a:xfrm>
            <a:off x="6288088" y="2681288"/>
            <a:ext cx="1787525" cy="623887"/>
          </a:xfrm>
          <a:prstGeom prst="rect">
            <a:avLst/>
          </a:prstGeom>
          <a:noFill/>
          <a:ln w="28575">
            <a:miter lim="800000"/>
            <a:headEnd/>
            <a:tailEnd/>
          </a:ln>
        </p:spPr>
      </p:pic>
      <p:sp>
        <p:nvSpPr>
          <p:cNvPr id="407561" name="Text Box 9"/>
          <p:cNvSpPr txBox="1">
            <a:spLocks noChangeArrowheads="1"/>
          </p:cNvSpPr>
          <p:nvPr/>
        </p:nvSpPr>
        <p:spPr bwMode="auto">
          <a:xfrm>
            <a:off x="2743200" y="2590800"/>
            <a:ext cx="3505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angular momentum </a:t>
            </a:r>
            <a:r>
              <a:rPr lang="en-US" sz="2000" b="1">
                <a:solidFill>
                  <a:srgbClr val="FF0000"/>
                </a:solidFill>
                <a:latin typeface="Monotype Corsiva" charset="0"/>
              </a:rPr>
              <a:t>L </a:t>
            </a:r>
            <a:r>
              <a:rPr lang="en-US" sz="2000">
                <a:solidFill>
                  <a:srgbClr val="FF0000"/>
                </a:solidFill>
                <a:latin typeface="Arial Narrow" charset="0"/>
              </a:rPr>
              <a:t>of this particle relative to the origin O is </a:t>
            </a:r>
          </a:p>
        </p:txBody>
      </p:sp>
      <p:sp>
        <p:nvSpPr>
          <p:cNvPr id="407562" name="Text Box 10"/>
          <p:cNvSpPr txBox="1">
            <a:spLocks noChangeArrowheads="1"/>
          </p:cNvSpPr>
          <p:nvPr/>
        </p:nvSpPr>
        <p:spPr bwMode="auto">
          <a:xfrm>
            <a:off x="381000" y="5045075"/>
            <a:ext cx="2895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rgbClr val="333399"/>
                </a:solidFill>
                <a:latin typeface="Arial Narrow" charset="0"/>
              </a:rPr>
              <a:t>What do you learn from this?</a:t>
            </a:r>
          </a:p>
        </p:txBody>
      </p:sp>
      <p:sp>
        <p:nvSpPr>
          <p:cNvPr id="407563" name="Text Box 11"/>
          <p:cNvSpPr txBox="1">
            <a:spLocks noChangeArrowheads="1"/>
          </p:cNvSpPr>
          <p:nvPr/>
        </p:nvSpPr>
        <p:spPr bwMode="auto">
          <a:xfrm>
            <a:off x="3352800" y="5029200"/>
            <a:ext cx="57150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If the direction of linear velocity points to the origin of rotation, the particle does not have any angular momentum.</a:t>
            </a:r>
          </a:p>
        </p:txBody>
      </p:sp>
      <p:sp>
        <p:nvSpPr>
          <p:cNvPr id="407564" name="Text Box 12"/>
          <p:cNvSpPr txBox="1">
            <a:spLocks noChangeArrowheads="1"/>
          </p:cNvSpPr>
          <p:nvPr/>
        </p:nvSpPr>
        <p:spPr bwMode="auto">
          <a:xfrm>
            <a:off x="2667000" y="3367088"/>
            <a:ext cx="4800600" cy="366712"/>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is the unit and dimension of angular momentum? </a:t>
            </a:r>
            <a:endParaRPr lang="en-US" sz="1800" b="1">
              <a:solidFill>
                <a:schemeClr val="accent2"/>
              </a:solidFill>
              <a:latin typeface="Monotype Corsiva" charset="0"/>
            </a:endParaRPr>
          </a:p>
        </p:txBody>
      </p:sp>
      <p:pic>
        <p:nvPicPr>
          <p:cNvPr id="407565" name="Object 4"/>
          <p:cNvPicPr>
            <a:picLocks noChangeAspect="1" noChangeArrowheads="1"/>
          </p:cNvPicPr>
          <p:nvPr/>
        </p:nvPicPr>
        <p:blipFill>
          <a:blip r:embed="rId6"/>
          <a:srcRect/>
          <a:stretch>
            <a:fillRect/>
          </a:stretch>
        </p:blipFill>
        <p:spPr bwMode="auto">
          <a:xfrm>
            <a:off x="7521575" y="3352800"/>
            <a:ext cx="704850" cy="355600"/>
          </a:xfrm>
          <a:prstGeom prst="rect">
            <a:avLst/>
          </a:prstGeom>
          <a:noFill/>
          <a:ln w="28575">
            <a:miter lim="800000"/>
            <a:headEnd/>
            <a:tailEnd/>
          </a:ln>
        </p:spPr>
      </p:pic>
      <p:sp>
        <p:nvSpPr>
          <p:cNvPr id="407566" name="Text Box 14"/>
          <p:cNvSpPr txBox="1">
            <a:spLocks noChangeArrowheads="1"/>
          </p:cNvSpPr>
          <p:nvPr/>
        </p:nvSpPr>
        <p:spPr bwMode="auto">
          <a:xfrm>
            <a:off x="2819400" y="3794125"/>
            <a:ext cx="3276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Note that </a:t>
            </a:r>
            <a:r>
              <a:rPr lang="en-US" sz="2000" b="1">
                <a:solidFill>
                  <a:srgbClr val="FF0000"/>
                </a:solidFill>
                <a:latin typeface="Monotype Corsiva" charset="0"/>
              </a:rPr>
              <a:t>L </a:t>
            </a:r>
            <a:r>
              <a:rPr lang="en-US" sz="2000">
                <a:solidFill>
                  <a:srgbClr val="FF0000"/>
                </a:solidFill>
                <a:latin typeface="Arial Narrow" charset="0"/>
              </a:rPr>
              <a:t>depends on origin O. </a:t>
            </a:r>
          </a:p>
        </p:txBody>
      </p:sp>
      <p:sp>
        <p:nvSpPr>
          <p:cNvPr id="407567" name="Text Box 15"/>
          <p:cNvSpPr txBox="1">
            <a:spLocks noChangeArrowheads="1"/>
          </p:cNvSpPr>
          <p:nvPr/>
        </p:nvSpPr>
        <p:spPr bwMode="auto">
          <a:xfrm>
            <a:off x="6096000" y="3794125"/>
            <a:ext cx="7620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Why? </a:t>
            </a:r>
            <a:endParaRPr lang="en-US" sz="2000" b="1">
              <a:solidFill>
                <a:schemeClr val="accent2"/>
              </a:solidFill>
              <a:latin typeface="Monotype Corsiva" charset="0"/>
            </a:endParaRPr>
          </a:p>
        </p:txBody>
      </p:sp>
      <p:sp>
        <p:nvSpPr>
          <p:cNvPr id="407568" name="Text Box 16"/>
          <p:cNvSpPr txBox="1">
            <a:spLocks noChangeArrowheads="1"/>
          </p:cNvSpPr>
          <p:nvPr/>
        </p:nvSpPr>
        <p:spPr bwMode="auto">
          <a:xfrm>
            <a:off x="6934200" y="3794125"/>
            <a:ext cx="1981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Because </a:t>
            </a:r>
            <a:r>
              <a:rPr lang="en-US" sz="2000" b="1">
                <a:solidFill>
                  <a:srgbClr val="FF0000"/>
                </a:solidFill>
                <a:latin typeface="Monotype Corsiva" charset="0"/>
              </a:rPr>
              <a:t>r</a:t>
            </a:r>
            <a:r>
              <a:rPr lang="en-US" sz="2000">
                <a:solidFill>
                  <a:srgbClr val="FF0000"/>
                </a:solidFill>
                <a:latin typeface="Arial Narrow" charset="0"/>
              </a:rPr>
              <a:t> changes</a:t>
            </a:r>
          </a:p>
        </p:txBody>
      </p:sp>
      <p:sp>
        <p:nvSpPr>
          <p:cNvPr id="407569" name="Text Box 17"/>
          <p:cNvSpPr txBox="1">
            <a:spLocks noChangeArrowheads="1"/>
          </p:cNvSpPr>
          <p:nvPr/>
        </p:nvSpPr>
        <p:spPr bwMode="auto">
          <a:xfrm>
            <a:off x="2971800" y="4191000"/>
            <a:ext cx="24384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direction of</a:t>
            </a:r>
            <a:r>
              <a:rPr lang="en-US" sz="2000" b="1">
                <a:solidFill>
                  <a:srgbClr val="FF0000"/>
                </a:solidFill>
                <a:latin typeface="Monotype Corsiva" charset="0"/>
              </a:rPr>
              <a:t> L</a:t>
            </a:r>
            <a:r>
              <a:rPr lang="en-US" sz="2000">
                <a:solidFill>
                  <a:srgbClr val="FF0000"/>
                </a:solidFill>
                <a:latin typeface="Arial Narrow" charset="0"/>
              </a:rPr>
              <a:t> is +z.</a:t>
            </a:r>
          </a:p>
        </p:txBody>
      </p:sp>
      <p:sp>
        <p:nvSpPr>
          <p:cNvPr id="407570" name="Text Box 18"/>
          <p:cNvSpPr txBox="1">
            <a:spLocks noChangeArrowheads="1"/>
          </p:cNvSpPr>
          <p:nvPr/>
        </p:nvSpPr>
        <p:spPr bwMode="auto">
          <a:xfrm>
            <a:off x="381000" y="4191000"/>
            <a:ext cx="2514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else do you learn? </a:t>
            </a:r>
            <a:endParaRPr lang="en-US" sz="2000" b="1">
              <a:solidFill>
                <a:schemeClr val="accent2"/>
              </a:solidFill>
              <a:latin typeface="Monotype Corsiva" charset="0"/>
            </a:endParaRPr>
          </a:p>
        </p:txBody>
      </p:sp>
      <p:sp>
        <p:nvSpPr>
          <p:cNvPr id="407571" name="Text Box 19"/>
          <p:cNvSpPr txBox="1">
            <a:spLocks noChangeArrowheads="1"/>
          </p:cNvSpPr>
          <p:nvPr/>
        </p:nvSpPr>
        <p:spPr bwMode="auto">
          <a:xfrm>
            <a:off x="381000" y="4572000"/>
            <a:ext cx="4495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a:t>
            </a:r>
            <a:r>
              <a:rPr lang="en-US" sz="2000" b="1">
                <a:solidFill>
                  <a:srgbClr val="FF0000"/>
                </a:solidFill>
                <a:latin typeface="Monotype Corsiva" charset="0"/>
              </a:rPr>
              <a:t>p</a:t>
            </a:r>
            <a:r>
              <a:rPr lang="en-US" sz="2000">
                <a:solidFill>
                  <a:srgbClr val="FF0000"/>
                </a:solidFill>
                <a:latin typeface="Arial Narrow" charset="0"/>
              </a:rPr>
              <a:t> is </a:t>
            </a:r>
            <a:r>
              <a:rPr lang="en-US" sz="2000">
                <a:solidFill>
                  <a:srgbClr val="FF0000"/>
                </a:solidFill>
                <a:latin typeface="Monotype Corsiva" charset="0"/>
              </a:rPr>
              <a:t>m</a:t>
            </a:r>
            <a:r>
              <a:rPr lang="en-US" sz="2000" b="1">
                <a:solidFill>
                  <a:srgbClr val="FF0000"/>
                </a:solidFill>
                <a:latin typeface="Monotype Corsiva" charset="0"/>
              </a:rPr>
              <a:t>v</a:t>
            </a:r>
            <a:r>
              <a:rPr lang="en-US" sz="2000">
                <a:solidFill>
                  <a:srgbClr val="FF0000"/>
                </a:solidFill>
                <a:latin typeface="Arial Narrow" charset="0"/>
              </a:rPr>
              <a:t>, the magnitude of</a:t>
            </a:r>
            <a:r>
              <a:rPr lang="en-US" sz="2000" b="1">
                <a:solidFill>
                  <a:srgbClr val="FF0000"/>
                </a:solidFill>
                <a:latin typeface="Monotype Corsiva" charset="0"/>
              </a:rPr>
              <a:t> L</a:t>
            </a:r>
            <a:r>
              <a:rPr lang="en-US" sz="2000">
                <a:solidFill>
                  <a:srgbClr val="FF0000"/>
                </a:solidFill>
                <a:latin typeface="Arial Narrow" charset="0"/>
              </a:rPr>
              <a:t> becomes</a:t>
            </a:r>
          </a:p>
        </p:txBody>
      </p:sp>
      <p:sp>
        <p:nvSpPr>
          <p:cNvPr id="407572" name="Text Box 20"/>
          <p:cNvSpPr txBox="1">
            <a:spLocks noChangeArrowheads="1"/>
          </p:cNvSpPr>
          <p:nvPr/>
        </p:nvSpPr>
        <p:spPr bwMode="auto">
          <a:xfrm>
            <a:off x="3352800" y="5775325"/>
            <a:ext cx="57150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If the linear velocity is perpendicular to position vector, the particle moves exactly the same way as a point on a rim.</a:t>
            </a:r>
          </a:p>
        </p:txBody>
      </p:sp>
      <p:pic>
        <p:nvPicPr>
          <p:cNvPr id="407573" name="Object 5"/>
          <p:cNvPicPr>
            <a:picLocks noChangeAspect="1" noChangeArrowheads="1"/>
          </p:cNvPicPr>
          <p:nvPr/>
        </p:nvPicPr>
        <p:blipFill>
          <a:blip r:embed="rId7"/>
          <a:srcRect/>
          <a:stretch>
            <a:fillRect/>
          </a:stretch>
        </p:blipFill>
        <p:spPr bwMode="auto">
          <a:xfrm>
            <a:off x="8331200" y="3352800"/>
            <a:ext cx="758825" cy="355600"/>
          </a:xfrm>
          <a:prstGeom prst="rect">
            <a:avLst/>
          </a:prstGeom>
          <a:noFill/>
          <a:ln w="28575">
            <a:miter lim="800000"/>
            <a:headEnd/>
            <a:tailEnd/>
          </a:ln>
        </p:spPr>
      </p:pic>
      <p:grpSp>
        <p:nvGrpSpPr>
          <p:cNvPr id="2" name="Group 30"/>
          <p:cNvGrpSpPr>
            <a:grpSpLocks/>
          </p:cNvGrpSpPr>
          <p:nvPr/>
        </p:nvGrpSpPr>
        <p:grpSpPr bwMode="auto">
          <a:xfrm>
            <a:off x="76200" y="1752600"/>
            <a:ext cx="2573338" cy="2209800"/>
            <a:chOff x="76200" y="1752600"/>
            <a:chExt cx="2573258" cy="2209800"/>
          </a:xfrm>
        </p:grpSpPr>
        <p:pic>
          <p:nvPicPr>
            <p:cNvPr id="53273" name="Picture 3" descr="FG11_005"/>
            <p:cNvPicPr>
              <a:picLocks noChangeAspect="1" noChangeArrowheads="1"/>
            </p:cNvPicPr>
            <p:nvPr/>
          </p:nvPicPr>
          <p:blipFill>
            <a:blip r:embed="rId8"/>
            <a:srcRect/>
            <a:stretch>
              <a:fillRect/>
            </a:stretch>
          </p:blipFill>
          <p:spPr bwMode="auto">
            <a:xfrm>
              <a:off x="76200" y="1905000"/>
              <a:ext cx="2514600" cy="2057400"/>
            </a:xfrm>
            <a:prstGeom prst="rect">
              <a:avLst/>
            </a:prstGeom>
            <a:noFill/>
            <a:ln w="9525">
              <a:noFill/>
              <a:miter lim="800000"/>
              <a:headEnd/>
              <a:tailEnd/>
            </a:ln>
          </p:spPr>
        </p:pic>
        <p:sp>
          <p:nvSpPr>
            <p:cNvPr id="53274" name="TextBox 27"/>
            <p:cNvSpPr txBox="1">
              <a:spLocks noChangeArrowheads="1"/>
            </p:cNvSpPr>
            <p:nvPr/>
          </p:nvSpPr>
          <p:spPr bwMode="auto">
            <a:xfrm>
              <a:off x="762000" y="1752600"/>
              <a:ext cx="276038" cy="338554"/>
            </a:xfrm>
            <a:prstGeom prst="rect">
              <a:avLst/>
            </a:prstGeom>
            <a:solidFill>
              <a:schemeClr val="bg1"/>
            </a:solidFill>
            <a:ln w="9525">
              <a:noFill/>
              <a:miter lim="800000"/>
              <a:headEnd/>
              <a:tailEnd/>
            </a:ln>
          </p:spPr>
          <p:txBody>
            <a:bodyPr wrap="none">
              <a:prstTxWarp prst="textNoShape">
                <a:avLst/>
              </a:prstTxWarp>
              <a:spAutoFit/>
            </a:bodyPr>
            <a:lstStyle/>
            <a:p>
              <a:r>
                <a:rPr lang="en-US" sz="1600"/>
                <a:t>z</a:t>
              </a:r>
            </a:p>
          </p:txBody>
        </p:sp>
        <p:sp>
          <p:nvSpPr>
            <p:cNvPr id="53275" name="TextBox 28"/>
            <p:cNvSpPr txBox="1">
              <a:spLocks noChangeArrowheads="1"/>
            </p:cNvSpPr>
            <p:nvPr/>
          </p:nvSpPr>
          <p:spPr bwMode="auto">
            <a:xfrm>
              <a:off x="152400" y="3547646"/>
              <a:ext cx="287258" cy="338554"/>
            </a:xfrm>
            <a:prstGeom prst="rect">
              <a:avLst/>
            </a:prstGeom>
            <a:solidFill>
              <a:schemeClr val="bg1"/>
            </a:solidFill>
            <a:ln w="9525">
              <a:noFill/>
              <a:miter lim="800000"/>
              <a:headEnd/>
              <a:tailEnd/>
            </a:ln>
          </p:spPr>
          <p:txBody>
            <a:bodyPr wrap="none">
              <a:prstTxWarp prst="textNoShape">
                <a:avLst/>
              </a:prstTxWarp>
              <a:spAutoFit/>
            </a:bodyPr>
            <a:lstStyle/>
            <a:p>
              <a:r>
                <a:rPr lang="en-US" sz="1600"/>
                <a:t>x</a:t>
              </a:r>
            </a:p>
          </p:txBody>
        </p:sp>
        <p:sp>
          <p:nvSpPr>
            <p:cNvPr id="53276" name="TextBox 29"/>
            <p:cNvSpPr txBox="1">
              <a:spLocks noChangeArrowheads="1"/>
            </p:cNvSpPr>
            <p:nvPr/>
          </p:nvSpPr>
          <p:spPr bwMode="auto">
            <a:xfrm>
              <a:off x="2362200" y="2895600"/>
              <a:ext cx="287258" cy="338554"/>
            </a:xfrm>
            <a:prstGeom prst="rect">
              <a:avLst/>
            </a:prstGeom>
            <a:solidFill>
              <a:schemeClr val="bg1"/>
            </a:solidFill>
            <a:ln w="9525">
              <a:noFill/>
              <a:miter lim="800000"/>
              <a:headEnd/>
              <a:tailEnd/>
            </a:ln>
          </p:spPr>
          <p:txBody>
            <a:bodyPr wrap="none">
              <a:prstTxWarp prst="textNoShape">
                <a:avLst/>
              </a:prstTxWarp>
              <a:spAutoFit/>
            </a:bodyPr>
            <a:lstStyle/>
            <a:p>
              <a:r>
                <a:rPr lang="en-US" sz="1600"/>
                <a:t>y</a:t>
              </a:r>
            </a:p>
          </p:txBody>
        </p:sp>
      </p:grpSp>
      <p:graphicFrame>
        <p:nvGraphicFramePr>
          <p:cNvPr id="406582" name="Object 21"/>
          <p:cNvGraphicFramePr>
            <a:graphicFrameLocks noChangeAspect="1"/>
          </p:cNvGraphicFramePr>
          <p:nvPr/>
        </p:nvGraphicFramePr>
        <p:xfrm>
          <a:off x="6324600" y="4579938"/>
          <a:ext cx="1511300" cy="373062"/>
        </p:xfrm>
        <a:graphic>
          <a:graphicData uri="http://schemas.openxmlformats.org/presentationml/2006/ole">
            <p:oleObj spid="_x0000_s591874" name="Equation" r:id="rId9" imgW="901700" imgH="228600" progId="Equation.DSMT4">
              <p:embed/>
            </p:oleObj>
          </a:graphicData>
        </a:graphic>
      </p:graphicFrame>
      <p:graphicFrame>
        <p:nvGraphicFramePr>
          <p:cNvPr id="3" name="Object 21"/>
          <p:cNvGraphicFramePr>
            <a:graphicFrameLocks noChangeAspect="1"/>
          </p:cNvGraphicFramePr>
          <p:nvPr/>
        </p:nvGraphicFramePr>
        <p:xfrm>
          <a:off x="7848600" y="4648200"/>
          <a:ext cx="596900" cy="269875"/>
        </p:xfrm>
        <a:graphic>
          <a:graphicData uri="http://schemas.openxmlformats.org/presentationml/2006/ole">
            <p:oleObj spid="_x0000_s591875" name="Equation" r:id="rId10" imgW="355600" imgH="165100" progId="Equation.DSMT4">
              <p:embed/>
            </p:oleObj>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8385" name="Date Placeholder 3"/>
          <p:cNvSpPr>
            <a:spLocks noGrp="1"/>
          </p:cNvSpPr>
          <p:nvPr>
            <p:ph type="dt" sz="quarter" idx="10"/>
          </p:nvPr>
        </p:nvSpPr>
        <p:spPr>
          <a:noFill/>
        </p:spPr>
        <p:txBody>
          <a:bodyPr/>
          <a:lstStyle/>
          <a:p>
            <a:r>
              <a:rPr lang="en-US" smtClean="0"/>
              <a:t>Wednesday, July 6, 2011</a:t>
            </a:r>
            <a:endParaRPr lang="en-US"/>
          </a:p>
        </p:txBody>
      </p:sp>
      <p:sp>
        <p:nvSpPr>
          <p:cNvPr id="58386" name="Footer Placeholder 4"/>
          <p:cNvSpPr>
            <a:spLocks noGrp="1"/>
          </p:cNvSpPr>
          <p:nvPr>
            <p:ph type="ftr" sz="quarter" idx="11"/>
          </p:nvPr>
        </p:nvSpPr>
        <p:spPr>
          <a:noFill/>
        </p:spPr>
        <p:txBody>
          <a:bodyPr/>
          <a:lstStyle/>
          <a:p>
            <a:r>
              <a:rPr lang="en-US" smtClean="0"/>
              <a:t>PHYS 1443-001, Summer 2011 Dr. Jaehoon Yu</a:t>
            </a:r>
          </a:p>
        </p:txBody>
      </p:sp>
      <p:sp>
        <p:nvSpPr>
          <p:cNvPr id="58387" name="Slide Number Placeholder 5"/>
          <p:cNvSpPr>
            <a:spLocks noGrp="1"/>
          </p:cNvSpPr>
          <p:nvPr>
            <p:ph type="sldNum" sz="quarter" idx="12"/>
          </p:nvPr>
        </p:nvSpPr>
        <p:spPr>
          <a:noFill/>
        </p:spPr>
        <p:txBody>
          <a:bodyPr/>
          <a:lstStyle/>
          <a:p>
            <a:fld id="{7A469B35-B81F-1F40-92B3-BFC867883C3D}" type="slidenum">
              <a:rPr lang="en-US"/>
              <a:pPr/>
              <a:t>15</a:t>
            </a:fld>
            <a:endParaRPr lang="en-US"/>
          </a:p>
        </p:txBody>
      </p:sp>
      <p:sp>
        <p:nvSpPr>
          <p:cNvPr id="58388" name="Rectangle 2"/>
          <p:cNvSpPr>
            <a:spLocks noGrp="1" noChangeArrowheads="1"/>
          </p:cNvSpPr>
          <p:nvPr>
            <p:ph type="title"/>
          </p:nvPr>
        </p:nvSpPr>
        <p:spPr>
          <a:xfrm>
            <a:off x="228600" y="152400"/>
            <a:ext cx="8534400" cy="609600"/>
          </a:xfrm>
        </p:spPr>
        <p:txBody>
          <a:bodyPr/>
          <a:lstStyle/>
          <a:p>
            <a:r>
              <a:rPr lang="en-US" sz="4000"/>
              <a:t>Example for Rigid Body Angular Momentum</a:t>
            </a:r>
            <a:endParaRPr lang="en-US"/>
          </a:p>
        </p:txBody>
      </p:sp>
      <p:sp>
        <p:nvSpPr>
          <p:cNvPr id="412675" name="Text Box 3"/>
          <p:cNvSpPr txBox="1">
            <a:spLocks noChangeArrowheads="1"/>
          </p:cNvSpPr>
          <p:nvPr/>
        </p:nvSpPr>
        <p:spPr bwMode="auto">
          <a:xfrm>
            <a:off x="304800" y="762000"/>
            <a:ext cx="8610600" cy="98742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900" dirty="0">
                <a:solidFill>
                  <a:srgbClr val="800000"/>
                </a:solidFill>
                <a:latin typeface="Arial Narrow" charset="0"/>
              </a:rPr>
              <a:t>A rigid rod of mass </a:t>
            </a:r>
            <a:r>
              <a:rPr lang="en-US" sz="1900" dirty="0">
                <a:solidFill>
                  <a:srgbClr val="800000"/>
                </a:solidFill>
                <a:latin typeface="Monotype Corsiva" charset="0"/>
              </a:rPr>
              <a:t>M</a:t>
            </a:r>
            <a:r>
              <a:rPr lang="en-US" sz="1900" dirty="0">
                <a:solidFill>
                  <a:srgbClr val="800000"/>
                </a:solidFill>
                <a:latin typeface="Arial Narrow" charset="0"/>
              </a:rPr>
              <a:t> and length </a:t>
            </a:r>
            <a:r>
              <a:rPr lang="en-US" sz="1900" dirty="0" err="1">
                <a:solidFill>
                  <a:srgbClr val="800000"/>
                </a:solidFill>
                <a:latin typeface="Monotype Corsiva" charset="0"/>
              </a:rPr>
              <a:t>l</a:t>
            </a:r>
            <a:r>
              <a:rPr lang="en-US" sz="1900" dirty="0">
                <a:solidFill>
                  <a:srgbClr val="800000"/>
                </a:solidFill>
                <a:latin typeface="Arial Narrow" charset="0"/>
              </a:rPr>
              <a:t> is pivoted without friction at its center.  Two particles of mass </a:t>
            </a:r>
            <a:r>
              <a:rPr lang="en-US" sz="1900" dirty="0">
                <a:solidFill>
                  <a:srgbClr val="800000"/>
                </a:solidFill>
                <a:latin typeface="Monotype Corsiva" charset="0"/>
              </a:rPr>
              <a:t>m</a:t>
            </a:r>
            <a:r>
              <a:rPr lang="en-US" sz="1900" baseline="-25000" dirty="0">
                <a:solidFill>
                  <a:srgbClr val="800000"/>
                </a:solidFill>
                <a:latin typeface="Monotype Corsiva" charset="0"/>
              </a:rPr>
              <a:t>1</a:t>
            </a:r>
            <a:r>
              <a:rPr lang="en-US" sz="1900" dirty="0">
                <a:solidFill>
                  <a:srgbClr val="800000"/>
                </a:solidFill>
                <a:latin typeface="Monotype Corsiva" charset="0"/>
              </a:rPr>
              <a:t> </a:t>
            </a:r>
            <a:r>
              <a:rPr lang="en-US" sz="1900" dirty="0">
                <a:solidFill>
                  <a:srgbClr val="800000"/>
                </a:solidFill>
                <a:latin typeface="Arial Narrow" charset="0"/>
              </a:rPr>
              <a:t>and </a:t>
            </a:r>
            <a:r>
              <a:rPr lang="en-US" sz="1900" dirty="0">
                <a:solidFill>
                  <a:srgbClr val="800000"/>
                </a:solidFill>
                <a:latin typeface="Monotype Corsiva" charset="0"/>
              </a:rPr>
              <a:t>m</a:t>
            </a:r>
            <a:r>
              <a:rPr lang="en-US" sz="1900" baseline="-25000" dirty="0">
                <a:solidFill>
                  <a:srgbClr val="800000"/>
                </a:solidFill>
                <a:latin typeface="Monotype Corsiva" charset="0"/>
              </a:rPr>
              <a:t>2</a:t>
            </a:r>
            <a:r>
              <a:rPr lang="en-US" sz="1900" dirty="0">
                <a:solidFill>
                  <a:srgbClr val="800000"/>
                </a:solidFill>
                <a:latin typeface="Arial Narrow" charset="0"/>
              </a:rPr>
              <a:t> are attached to either end of the rod.  The combination rotates on a vertical plane with an angular speed of</a:t>
            </a:r>
            <a:r>
              <a:rPr lang="en-US" sz="1900" dirty="0" smtClean="0">
                <a:solidFill>
                  <a:srgbClr val="800000"/>
                </a:solidFill>
                <a:latin typeface="Arial Narrow" charset="0"/>
              </a:rPr>
              <a:t> </a:t>
            </a:r>
            <a:r>
              <a:rPr lang="en-US" sz="1900" dirty="0" err="1" smtClean="0">
                <a:solidFill>
                  <a:srgbClr val="800000"/>
                </a:solidFill>
                <a:latin typeface="Arial Narrow" charset="0"/>
              </a:rPr>
              <a:t>ω</a:t>
            </a:r>
            <a:r>
              <a:rPr lang="en-US" sz="1900" dirty="0" smtClean="0">
                <a:solidFill>
                  <a:srgbClr val="800000"/>
                </a:solidFill>
                <a:latin typeface="Arial Narrow" charset="0"/>
              </a:rPr>
              <a:t>. </a:t>
            </a:r>
            <a:r>
              <a:rPr lang="en-US" sz="1900" dirty="0">
                <a:solidFill>
                  <a:srgbClr val="800000"/>
                </a:solidFill>
                <a:latin typeface="Arial Narrow" charset="0"/>
              </a:rPr>
              <a:t>Find an expression for the magnitude of the angular momentum.</a:t>
            </a:r>
          </a:p>
        </p:txBody>
      </p:sp>
      <p:pic>
        <p:nvPicPr>
          <p:cNvPr id="412676" name="Object 2"/>
          <p:cNvPicPr>
            <a:picLocks noChangeAspect="1" noChangeArrowheads="1"/>
          </p:cNvPicPr>
          <p:nvPr/>
        </p:nvPicPr>
        <p:blipFill>
          <a:blip r:embed="rId2"/>
          <a:srcRect/>
          <a:stretch>
            <a:fillRect/>
          </a:stretch>
        </p:blipFill>
        <p:spPr bwMode="auto">
          <a:xfrm>
            <a:off x="3514725" y="2320925"/>
            <a:ext cx="219075" cy="269875"/>
          </a:xfrm>
          <a:prstGeom prst="rect">
            <a:avLst/>
          </a:prstGeom>
          <a:noFill/>
          <a:ln w="28575">
            <a:miter lim="800000"/>
            <a:headEnd/>
            <a:tailEnd/>
          </a:ln>
        </p:spPr>
      </p:pic>
      <p:sp>
        <p:nvSpPr>
          <p:cNvPr id="412677" name="Text Box 5"/>
          <p:cNvSpPr txBox="1">
            <a:spLocks noChangeArrowheads="1"/>
          </p:cNvSpPr>
          <p:nvPr/>
        </p:nvSpPr>
        <p:spPr bwMode="auto">
          <a:xfrm>
            <a:off x="3124200" y="1752600"/>
            <a:ext cx="4114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moment of inertia of this system is</a:t>
            </a:r>
          </a:p>
        </p:txBody>
      </p:sp>
      <p:pic>
        <p:nvPicPr>
          <p:cNvPr id="412678" name="Object 3"/>
          <p:cNvPicPr>
            <a:picLocks noChangeAspect="1" noChangeArrowheads="1"/>
          </p:cNvPicPr>
          <p:nvPr/>
        </p:nvPicPr>
        <p:blipFill>
          <a:blip r:embed="rId3"/>
          <a:srcRect/>
          <a:stretch>
            <a:fillRect/>
          </a:stretch>
        </p:blipFill>
        <p:spPr bwMode="auto">
          <a:xfrm>
            <a:off x="4287838" y="6019800"/>
            <a:ext cx="207962" cy="152400"/>
          </a:xfrm>
          <a:prstGeom prst="rect">
            <a:avLst/>
          </a:prstGeom>
          <a:solidFill>
            <a:schemeClr val="bg1"/>
          </a:solidFill>
          <a:ln w="28575">
            <a:miter lim="800000"/>
            <a:headEnd/>
            <a:tailEnd/>
          </a:ln>
        </p:spPr>
      </p:pic>
      <p:sp>
        <p:nvSpPr>
          <p:cNvPr id="412679" name="Text Box 7"/>
          <p:cNvSpPr txBox="1">
            <a:spLocks noChangeArrowheads="1"/>
          </p:cNvSpPr>
          <p:nvPr/>
        </p:nvSpPr>
        <p:spPr bwMode="auto">
          <a:xfrm>
            <a:off x="3048000" y="4495800"/>
            <a:ext cx="19812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 First compute the net external torque</a:t>
            </a:r>
          </a:p>
        </p:txBody>
      </p:sp>
      <p:pic>
        <p:nvPicPr>
          <p:cNvPr id="412680" name="Object 4"/>
          <p:cNvPicPr>
            <a:picLocks noChangeAspect="1" noChangeArrowheads="1"/>
          </p:cNvPicPr>
          <p:nvPr/>
        </p:nvPicPr>
        <p:blipFill>
          <a:blip r:embed="rId4"/>
          <a:srcRect/>
          <a:stretch>
            <a:fillRect/>
          </a:stretch>
        </p:blipFill>
        <p:spPr bwMode="auto">
          <a:xfrm>
            <a:off x="5105400" y="4419600"/>
            <a:ext cx="1695450" cy="609600"/>
          </a:xfrm>
          <a:prstGeom prst="rect">
            <a:avLst/>
          </a:prstGeom>
          <a:noFill/>
          <a:ln w="28575">
            <a:miter lim="800000"/>
            <a:headEnd/>
            <a:tailEnd/>
          </a:ln>
        </p:spPr>
      </p:pic>
      <p:grpSp>
        <p:nvGrpSpPr>
          <p:cNvPr id="2" name="Group 9"/>
          <p:cNvGrpSpPr>
            <a:grpSpLocks/>
          </p:cNvGrpSpPr>
          <p:nvPr/>
        </p:nvGrpSpPr>
        <p:grpSpPr bwMode="auto">
          <a:xfrm>
            <a:off x="228600" y="1828800"/>
            <a:ext cx="2476500" cy="2530475"/>
            <a:chOff x="144" y="1152"/>
            <a:chExt cx="1560" cy="1594"/>
          </a:xfrm>
        </p:grpSpPr>
        <p:sp>
          <p:nvSpPr>
            <p:cNvPr id="58396" name="Text Box 10"/>
            <p:cNvSpPr txBox="1">
              <a:spLocks noChangeArrowheads="1"/>
            </p:cNvSpPr>
            <p:nvPr/>
          </p:nvSpPr>
          <p:spPr bwMode="auto">
            <a:xfrm>
              <a:off x="336" y="2496"/>
              <a:ext cx="36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m</a:t>
              </a:r>
              <a:r>
                <a:rPr lang="en-US" sz="2000" baseline="-25000">
                  <a:solidFill>
                    <a:srgbClr val="FF0000"/>
                  </a:solidFill>
                  <a:latin typeface="Monotype Corsiva" charset="0"/>
                </a:rPr>
                <a:t>1</a:t>
              </a:r>
              <a:r>
                <a:rPr lang="en-US" sz="2000" b="1">
                  <a:solidFill>
                    <a:srgbClr val="FF0000"/>
                  </a:solidFill>
                  <a:latin typeface="Monotype Corsiva" charset="0"/>
                </a:rPr>
                <a:t> g</a:t>
              </a:r>
            </a:p>
          </p:txBody>
        </p:sp>
        <p:grpSp>
          <p:nvGrpSpPr>
            <p:cNvPr id="3" name="Group 11"/>
            <p:cNvGrpSpPr>
              <a:grpSpLocks/>
            </p:cNvGrpSpPr>
            <p:nvPr/>
          </p:nvGrpSpPr>
          <p:grpSpPr bwMode="auto">
            <a:xfrm>
              <a:off x="144" y="1152"/>
              <a:ext cx="1516" cy="1392"/>
              <a:chOff x="144" y="1152"/>
              <a:chExt cx="1516" cy="1392"/>
            </a:xfrm>
          </p:grpSpPr>
          <p:sp>
            <p:nvSpPr>
              <p:cNvPr id="58411" name="Line 12"/>
              <p:cNvSpPr>
                <a:spLocks noChangeShapeType="1"/>
              </p:cNvSpPr>
              <p:nvPr/>
            </p:nvSpPr>
            <p:spPr bwMode="auto">
              <a:xfrm flipV="1">
                <a:off x="816" y="1200"/>
                <a:ext cx="0" cy="134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8412" name="Line 13"/>
              <p:cNvSpPr>
                <a:spLocks noChangeShapeType="1"/>
              </p:cNvSpPr>
              <p:nvPr/>
            </p:nvSpPr>
            <p:spPr bwMode="auto">
              <a:xfrm rot="5400000" flipV="1">
                <a:off x="864" y="1200"/>
                <a:ext cx="0" cy="14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8413" name="Text Box 14"/>
              <p:cNvSpPr txBox="1">
                <a:spLocks noChangeArrowheads="1"/>
              </p:cNvSpPr>
              <p:nvPr/>
            </p:nvSpPr>
            <p:spPr bwMode="auto">
              <a:xfrm>
                <a:off x="1478" y="1927"/>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sp>
            <p:nvSpPr>
              <p:cNvPr id="58414" name="Text Box 15"/>
              <p:cNvSpPr txBox="1">
                <a:spLocks noChangeArrowheads="1"/>
              </p:cNvSpPr>
              <p:nvPr/>
            </p:nvSpPr>
            <p:spPr bwMode="auto">
              <a:xfrm>
                <a:off x="586" y="1152"/>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y</a:t>
                </a:r>
              </a:p>
            </p:txBody>
          </p:sp>
          <p:sp>
            <p:nvSpPr>
              <p:cNvPr id="58415" name="Text Box 16"/>
              <p:cNvSpPr txBox="1">
                <a:spLocks noChangeArrowheads="1"/>
              </p:cNvSpPr>
              <p:nvPr/>
            </p:nvSpPr>
            <p:spPr bwMode="auto">
              <a:xfrm>
                <a:off x="816" y="1920"/>
                <a:ext cx="198" cy="212"/>
              </a:xfrm>
              <a:prstGeom prst="rect">
                <a:avLst/>
              </a:prstGeom>
              <a:noFill/>
              <a:ln w="9525">
                <a:noFill/>
                <a:miter lim="800000"/>
                <a:headEnd/>
                <a:tailEnd/>
              </a:ln>
            </p:spPr>
            <p:txBody>
              <a:bodyPr wrap="none">
                <a:prstTxWarp prst="textNoShape">
                  <a:avLst/>
                </a:prstTxWarp>
                <a:spAutoFit/>
              </a:bodyPr>
              <a:lstStyle/>
              <a:p>
                <a:r>
                  <a:rPr lang="en-US" sz="1600">
                    <a:solidFill>
                      <a:schemeClr val="accent2"/>
                    </a:solidFill>
                    <a:latin typeface="Arial Narrow" charset="0"/>
                  </a:rPr>
                  <a:t>O</a:t>
                </a:r>
              </a:p>
            </p:txBody>
          </p:sp>
        </p:grpSp>
        <p:sp>
          <p:nvSpPr>
            <p:cNvPr id="58398" name="Line 17"/>
            <p:cNvSpPr>
              <a:spLocks noChangeShapeType="1"/>
            </p:cNvSpPr>
            <p:nvPr/>
          </p:nvSpPr>
          <p:spPr bwMode="auto">
            <a:xfrm flipV="1">
              <a:off x="336" y="1488"/>
              <a:ext cx="960" cy="816"/>
            </a:xfrm>
            <a:prstGeom prst="line">
              <a:avLst/>
            </a:prstGeom>
            <a:noFill/>
            <a:ln w="127000">
              <a:solidFill>
                <a:srgbClr val="FFFF99"/>
              </a:solidFill>
              <a:round/>
              <a:headEnd type="oval" w="med" len="med"/>
              <a:tailEnd type="oval" w="med" len="med"/>
            </a:ln>
          </p:spPr>
          <p:txBody>
            <a:bodyPr>
              <a:prstTxWarp prst="textNoShape">
                <a:avLst/>
              </a:prstTxWarp>
            </a:bodyPr>
            <a:lstStyle/>
            <a:p>
              <a:endParaRPr lang="en-US"/>
            </a:p>
          </p:txBody>
        </p:sp>
        <p:sp>
          <p:nvSpPr>
            <p:cNvPr id="58399" name="Line 18"/>
            <p:cNvSpPr>
              <a:spLocks noChangeShapeType="1"/>
            </p:cNvSpPr>
            <p:nvPr/>
          </p:nvSpPr>
          <p:spPr bwMode="auto">
            <a:xfrm flipH="1" flipV="1">
              <a:off x="144" y="2112"/>
              <a:ext cx="144" cy="144"/>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8400" name="Line 19"/>
            <p:cNvSpPr>
              <a:spLocks noChangeShapeType="1"/>
            </p:cNvSpPr>
            <p:nvPr/>
          </p:nvSpPr>
          <p:spPr bwMode="auto">
            <a:xfrm flipH="1" flipV="1">
              <a:off x="1104" y="1296"/>
              <a:ext cx="144" cy="144"/>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8401" name="Line 20"/>
            <p:cNvSpPr>
              <a:spLocks noChangeShapeType="1"/>
            </p:cNvSpPr>
            <p:nvPr/>
          </p:nvSpPr>
          <p:spPr bwMode="auto">
            <a:xfrm flipV="1">
              <a:off x="192" y="1344"/>
              <a:ext cx="960" cy="816"/>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8402" name="Text Box 21"/>
            <p:cNvSpPr txBox="1">
              <a:spLocks noChangeArrowheads="1"/>
            </p:cNvSpPr>
            <p:nvPr/>
          </p:nvSpPr>
          <p:spPr bwMode="auto">
            <a:xfrm>
              <a:off x="470" y="1554"/>
              <a:ext cx="15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endParaRPr lang="en-US" sz="2000">
                <a:solidFill>
                  <a:schemeClr val="accent2"/>
                </a:solidFill>
                <a:latin typeface="Arial Narrow" charset="0"/>
              </a:endParaRPr>
            </a:p>
          </p:txBody>
        </p:sp>
        <p:sp>
          <p:nvSpPr>
            <p:cNvPr id="58403" name="Text Box 22"/>
            <p:cNvSpPr txBox="1">
              <a:spLocks noChangeArrowheads="1"/>
            </p:cNvSpPr>
            <p:nvPr/>
          </p:nvSpPr>
          <p:spPr bwMode="auto">
            <a:xfrm>
              <a:off x="219" y="2184"/>
              <a:ext cx="261"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m</a:t>
              </a:r>
              <a:r>
                <a:rPr lang="en-US" sz="2000" baseline="-25000">
                  <a:solidFill>
                    <a:srgbClr val="FF0000"/>
                  </a:solidFill>
                  <a:latin typeface="Monotype Corsiva" charset="0"/>
                </a:rPr>
                <a:t>1</a:t>
              </a:r>
              <a:endParaRPr lang="en-US" sz="2000">
                <a:solidFill>
                  <a:srgbClr val="FF0000"/>
                </a:solidFill>
                <a:latin typeface="Monotype Corsiva" charset="0"/>
              </a:endParaRPr>
            </a:p>
          </p:txBody>
        </p:sp>
        <p:sp>
          <p:nvSpPr>
            <p:cNvPr id="58404" name="Text Box 23"/>
            <p:cNvSpPr txBox="1">
              <a:spLocks noChangeArrowheads="1"/>
            </p:cNvSpPr>
            <p:nvPr/>
          </p:nvSpPr>
          <p:spPr bwMode="auto">
            <a:xfrm>
              <a:off x="1179" y="1344"/>
              <a:ext cx="261"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m</a:t>
              </a:r>
              <a:r>
                <a:rPr lang="en-US" sz="2000" baseline="-25000">
                  <a:solidFill>
                    <a:srgbClr val="FF0000"/>
                  </a:solidFill>
                  <a:latin typeface="Monotype Corsiva" charset="0"/>
                </a:rPr>
                <a:t>2</a:t>
              </a:r>
              <a:endParaRPr lang="en-US" sz="2000">
                <a:solidFill>
                  <a:srgbClr val="FF0000"/>
                </a:solidFill>
                <a:latin typeface="Monotype Corsiva" charset="0"/>
              </a:endParaRPr>
            </a:p>
          </p:txBody>
        </p:sp>
        <p:sp>
          <p:nvSpPr>
            <p:cNvPr id="58405" name="Arc 24"/>
            <p:cNvSpPr>
              <a:spLocks/>
            </p:cNvSpPr>
            <p:nvPr/>
          </p:nvSpPr>
          <p:spPr bwMode="auto">
            <a:xfrm>
              <a:off x="1008" y="1776"/>
              <a:ext cx="48" cy="144"/>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chemeClr val="accent2"/>
              </a:solidFill>
              <a:round/>
              <a:headEnd/>
              <a:tailEnd/>
            </a:ln>
          </p:spPr>
          <p:txBody>
            <a:bodyPr wrap="none" anchor="ctr">
              <a:prstTxWarp prst="textNoShape">
                <a:avLst/>
              </a:prstTxWarp>
            </a:bodyPr>
            <a:lstStyle/>
            <a:p>
              <a:endParaRPr lang="en-US"/>
            </a:p>
          </p:txBody>
        </p:sp>
        <p:sp>
          <p:nvSpPr>
            <p:cNvPr id="58406" name="Text Box 25"/>
            <p:cNvSpPr txBox="1">
              <a:spLocks noChangeArrowheads="1"/>
            </p:cNvSpPr>
            <p:nvPr/>
          </p:nvSpPr>
          <p:spPr bwMode="auto">
            <a:xfrm>
              <a:off x="1049" y="1680"/>
              <a:ext cx="200" cy="252"/>
            </a:xfrm>
            <a:prstGeom prst="rect">
              <a:avLst/>
            </a:prstGeom>
            <a:noFill/>
            <a:ln w="9525">
              <a:noFill/>
              <a:miter lim="800000"/>
              <a:headEnd/>
              <a:tailEnd/>
            </a:ln>
          </p:spPr>
          <p:txBody>
            <a:bodyPr wrap="none">
              <a:prstTxWarp prst="textNoShape">
                <a:avLst/>
              </a:prstTxWarp>
              <a:spAutoFit/>
            </a:bodyPr>
            <a:lstStyle/>
            <a:p>
              <a:r>
                <a:rPr lang="en-US" sz="2000" dirty="0" err="1" smtClean="0">
                  <a:solidFill>
                    <a:srgbClr val="FF0000"/>
                  </a:solidFill>
                  <a:latin typeface="Symbol" charset="2"/>
                </a:rPr>
                <a:t>θ</a:t>
              </a:r>
              <a:endParaRPr lang="en-US" sz="2000" dirty="0">
                <a:solidFill>
                  <a:srgbClr val="FF0000"/>
                </a:solidFill>
                <a:latin typeface="Symbol" charset="2"/>
              </a:endParaRPr>
            </a:p>
          </p:txBody>
        </p:sp>
        <p:sp>
          <p:nvSpPr>
            <p:cNvPr id="58407" name="Line 26"/>
            <p:cNvSpPr>
              <a:spLocks noChangeShapeType="1"/>
            </p:cNvSpPr>
            <p:nvPr/>
          </p:nvSpPr>
          <p:spPr bwMode="auto">
            <a:xfrm>
              <a:off x="336" y="2400"/>
              <a:ext cx="0"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8408" name="Text Box 27"/>
            <p:cNvSpPr txBox="1">
              <a:spLocks noChangeArrowheads="1"/>
            </p:cNvSpPr>
            <p:nvPr/>
          </p:nvSpPr>
          <p:spPr bwMode="auto">
            <a:xfrm>
              <a:off x="1344" y="1632"/>
              <a:ext cx="36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m</a:t>
              </a:r>
              <a:r>
                <a:rPr lang="en-US" sz="2000" baseline="-25000">
                  <a:solidFill>
                    <a:srgbClr val="FF0000"/>
                  </a:solidFill>
                  <a:latin typeface="Monotype Corsiva" charset="0"/>
                </a:rPr>
                <a:t>2</a:t>
              </a:r>
              <a:r>
                <a:rPr lang="en-US" sz="2000" b="1">
                  <a:solidFill>
                    <a:srgbClr val="FF0000"/>
                  </a:solidFill>
                  <a:latin typeface="Monotype Corsiva" charset="0"/>
                </a:rPr>
                <a:t> g</a:t>
              </a:r>
            </a:p>
          </p:txBody>
        </p:sp>
        <p:sp>
          <p:nvSpPr>
            <p:cNvPr id="58409" name="Line 28"/>
            <p:cNvSpPr>
              <a:spLocks noChangeShapeType="1"/>
            </p:cNvSpPr>
            <p:nvPr/>
          </p:nvSpPr>
          <p:spPr bwMode="auto">
            <a:xfrm>
              <a:off x="1344" y="1584"/>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58410" name="AutoShape 29"/>
            <p:cNvSpPr>
              <a:spLocks noChangeArrowheads="1"/>
            </p:cNvSpPr>
            <p:nvPr/>
          </p:nvSpPr>
          <p:spPr bwMode="auto">
            <a:xfrm>
              <a:off x="1200" y="1680"/>
              <a:ext cx="48" cy="384"/>
            </a:xfrm>
            <a:prstGeom prst="curvedLeftArrow">
              <a:avLst>
                <a:gd name="adj1" fmla="val 160000"/>
                <a:gd name="adj2" fmla="val 320000"/>
                <a:gd name="adj3" fmla="val 33333"/>
              </a:avLst>
            </a:prstGeom>
            <a:solidFill>
              <a:schemeClr val="accent1"/>
            </a:solidFill>
            <a:ln w="9525">
              <a:solidFill>
                <a:srgbClr val="33CC33"/>
              </a:solidFill>
              <a:miter lim="800000"/>
              <a:headEnd/>
              <a:tailEnd/>
            </a:ln>
          </p:spPr>
          <p:txBody>
            <a:bodyPr wrap="none" anchor="ctr">
              <a:prstTxWarp prst="textNoShape">
                <a:avLst/>
              </a:prstTxWarp>
            </a:bodyPr>
            <a:lstStyle/>
            <a:p>
              <a:endParaRPr lang="en-US"/>
            </a:p>
          </p:txBody>
        </p:sp>
      </p:grpSp>
      <p:sp>
        <p:nvSpPr>
          <p:cNvPr id="412702" name="Text Box 30"/>
          <p:cNvSpPr txBox="1">
            <a:spLocks noChangeArrowheads="1"/>
          </p:cNvSpPr>
          <p:nvPr/>
        </p:nvSpPr>
        <p:spPr bwMode="auto">
          <a:xfrm>
            <a:off x="304800" y="4495800"/>
            <a:ext cx="2514600" cy="152082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1800" dirty="0">
                <a:solidFill>
                  <a:srgbClr val="FF0000"/>
                </a:solidFill>
                <a:latin typeface="Arial Narrow" charset="0"/>
              </a:rPr>
              <a:t>If </a:t>
            </a:r>
            <a:r>
              <a:rPr lang="en-US" sz="1800" dirty="0">
                <a:solidFill>
                  <a:srgbClr val="FF0000"/>
                </a:solidFill>
                <a:latin typeface="Monotype Corsiva" charset="0"/>
              </a:rPr>
              <a:t>m</a:t>
            </a:r>
            <a:r>
              <a:rPr lang="en-US" sz="1800" baseline="-25000" dirty="0">
                <a:solidFill>
                  <a:srgbClr val="FF0000"/>
                </a:solidFill>
                <a:latin typeface="Monotype Corsiva" charset="0"/>
              </a:rPr>
              <a:t>1</a:t>
            </a:r>
            <a:r>
              <a:rPr lang="en-US" sz="1800" dirty="0">
                <a:solidFill>
                  <a:srgbClr val="FF0000"/>
                </a:solidFill>
                <a:latin typeface="Arial Narrow" charset="0"/>
              </a:rPr>
              <a:t> = </a:t>
            </a:r>
            <a:r>
              <a:rPr lang="en-US" sz="1800" dirty="0">
                <a:solidFill>
                  <a:srgbClr val="FF0000"/>
                </a:solidFill>
                <a:latin typeface="Monotype Corsiva" charset="0"/>
              </a:rPr>
              <a:t>m</a:t>
            </a:r>
            <a:r>
              <a:rPr lang="en-US" sz="1800" baseline="-25000" dirty="0">
                <a:solidFill>
                  <a:srgbClr val="FF0000"/>
                </a:solidFill>
                <a:latin typeface="Monotype Corsiva" charset="0"/>
              </a:rPr>
              <a:t>2</a:t>
            </a:r>
            <a:r>
              <a:rPr lang="en-US" sz="1800" dirty="0">
                <a:solidFill>
                  <a:srgbClr val="FF0000"/>
                </a:solidFill>
                <a:latin typeface="Arial Narrow" charset="0"/>
              </a:rPr>
              <a:t>, no angular momentum because the net torque is 0. </a:t>
            </a:r>
          </a:p>
          <a:p>
            <a:pPr>
              <a:spcBef>
                <a:spcPct val="20000"/>
              </a:spcBef>
            </a:pPr>
            <a:r>
              <a:rPr lang="en-US" sz="1800" dirty="0">
                <a:solidFill>
                  <a:srgbClr val="FF0000"/>
                </a:solidFill>
                <a:latin typeface="Arial Narrow" charset="0"/>
              </a:rPr>
              <a:t>If</a:t>
            </a:r>
            <a:r>
              <a:rPr lang="en-US" sz="1800" dirty="0" smtClean="0">
                <a:solidFill>
                  <a:srgbClr val="FF0000"/>
                </a:solidFill>
                <a:latin typeface="Arial Narrow" charset="0"/>
              </a:rPr>
              <a:t> </a:t>
            </a:r>
            <a:r>
              <a:rPr lang="en-US" sz="1800" dirty="0" err="1" smtClean="0">
                <a:solidFill>
                  <a:srgbClr val="FF0000"/>
                </a:solidFill>
                <a:latin typeface="Arial Narrow" charset="0"/>
              </a:rPr>
              <a:t>θ</a:t>
            </a:r>
            <a:r>
              <a:rPr lang="en-US" sz="1800" dirty="0" smtClean="0">
                <a:solidFill>
                  <a:srgbClr val="FF0000"/>
                </a:solidFill>
                <a:latin typeface="Symbol" charset="2"/>
              </a:rPr>
              <a:t>=</a:t>
            </a:r>
            <a:r>
              <a:rPr lang="en-US" sz="1800" dirty="0">
                <a:solidFill>
                  <a:srgbClr val="FF0000"/>
                </a:solidFill>
                <a:latin typeface="Symbol" charset="2"/>
              </a:rPr>
              <a:t>+/</a:t>
            </a:r>
            <a:r>
              <a:rPr lang="en-US" sz="1800" dirty="0" smtClean="0">
                <a:solidFill>
                  <a:srgbClr val="FF0000"/>
                </a:solidFill>
                <a:latin typeface="Symbol" charset="2"/>
              </a:rPr>
              <a:t>-π/</a:t>
            </a:r>
            <a:r>
              <a:rPr lang="en-US" sz="1800" dirty="0">
                <a:solidFill>
                  <a:srgbClr val="FF0000"/>
                </a:solidFill>
                <a:latin typeface="Symbol" charset="2"/>
              </a:rPr>
              <a:t>2, </a:t>
            </a:r>
            <a:r>
              <a:rPr lang="en-US" sz="1800" dirty="0">
                <a:solidFill>
                  <a:srgbClr val="FF0000"/>
                </a:solidFill>
                <a:latin typeface="Arial Narrow" charset="0"/>
              </a:rPr>
              <a:t>at equilibrium so no angular momentum.</a:t>
            </a:r>
            <a:endParaRPr lang="en-US" sz="1800" dirty="0">
              <a:solidFill>
                <a:srgbClr val="FF0000"/>
              </a:solidFill>
              <a:latin typeface="Symbol" charset="2"/>
            </a:endParaRPr>
          </a:p>
        </p:txBody>
      </p:sp>
      <p:pic>
        <p:nvPicPr>
          <p:cNvPr id="412703" name="Object 5"/>
          <p:cNvPicPr>
            <a:picLocks noChangeAspect="1" noChangeArrowheads="1"/>
          </p:cNvPicPr>
          <p:nvPr/>
        </p:nvPicPr>
        <p:blipFill>
          <a:blip r:embed="rId5"/>
          <a:srcRect/>
          <a:stretch>
            <a:fillRect/>
          </a:stretch>
        </p:blipFill>
        <p:spPr bwMode="auto">
          <a:xfrm>
            <a:off x="5867400" y="2836863"/>
            <a:ext cx="2971800" cy="668337"/>
          </a:xfrm>
          <a:prstGeom prst="rect">
            <a:avLst/>
          </a:prstGeom>
          <a:solidFill>
            <a:srgbClr val="FFFFCC"/>
          </a:solidFill>
          <a:ln w="28575">
            <a:solidFill>
              <a:srgbClr val="FF0000"/>
            </a:solidFill>
            <a:miter lim="800000"/>
            <a:headEnd/>
            <a:tailEnd/>
          </a:ln>
        </p:spPr>
      </p:pic>
      <p:sp>
        <p:nvSpPr>
          <p:cNvPr id="412704" name="Text Box 32"/>
          <p:cNvSpPr txBox="1">
            <a:spLocks noChangeArrowheads="1"/>
          </p:cNvSpPr>
          <p:nvPr/>
        </p:nvSpPr>
        <p:spPr bwMode="auto">
          <a:xfrm>
            <a:off x="2133600" y="3657600"/>
            <a:ext cx="6858000" cy="6985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1900" dirty="0">
                <a:solidFill>
                  <a:srgbClr val="800000"/>
                </a:solidFill>
                <a:latin typeface="Arial Narrow" charset="0"/>
              </a:rPr>
              <a:t>Find an expression for the magnitude of the angular acceleration of the system when the rod makes an angle</a:t>
            </a:r>
            <a:r>
              <a:rPr lang="en-US" sz="1900" dirty="0" smtClean="0">
                <a:solidFill>
                  <a:srgbClr val="800000"/>
                </a:solidFill>
                <a:latin typeface="Arial Narrow" charset="0"/>
              </a:rPr>
              <a:t> </a:t>
            </a:r>
            <a:r>
              <a:rPr lang="en-US" sz="1900" dirty="0" err="1" smtClean="0">
                <a:solidFill>
                  <a:srgbClr val="800000"/>
                </a:solidFill>
                <a:latin typeface="Arial Narrow" charset="0"/>
              </a:rPr>
              <a:t>θ</a:t>
            </a:r>
            <a:r>
              <a:rPr lang="en-US" sz="1900" dirty="0" smtClean="0">
                <a:solidFill>
                  <a:srgbClr val="800000"/>
                </a:solidFill>
                <a:latin typeface="Arial Narrow" charset="0"/>
              </a:rPr>
              <a:t> </a:t>
            </a:r>
            <a:r>
              <a:rPr lang="en-US" sz="1900" dirty="0">
                <a:solidFill>
                  <a:srgbClr val="800000"/>
                </a:solidFill>
                <a:latin typeface="Arial Narrow" charset="0"/>
              </a:rPr>
              <a:t>with the horizon.</a:t>
            </a:r>
          </a:p>
        </p:txBody>
      </p:sp>
      <p:pic>
        <p:nvPicPr>
          <p:cNvPr id="412705" name="Object 6"/>
          <p:cNvPicPr>
            <a:picLocks noChangeAspect="1" noChangeArrowheads="1"/>
          </p:cNvPicPr>
          <p:nvPr/>
        </p:nvPicPr>
        <p:blipFill>
          <a:blip r:embed="rId6"/>
          <a:srcRect/>
          <a:stretch>
            <a:fillRect/>
          </a:stretch>
        </p:blipFill>
        <p:spPr bwMode="auto">
          <a:xfrm>
            <a:off x="5181600" y="5141913"/>
            <a:ext cx="1009650" cy="420687"/>
          </a:xfrm>
          <a:prstGeom prst="rect">
            <a:avLst/>
          </a:prstGeom>
          <a:noFill/>
          <a:ln w="28575">
            <a:miter lim="800000"/>
            <a:headEnd/>
            <a:tailEnd/>
          </a:ln>
        </p:spPr>
      </p:pic>
      <p:sp>
        <p:nvSpPr>
          <p:cNvPr id="412706" name="Text Box 34"/>
          <p:cNvSpPr txBox="1">
            <a:spLocks noChangeArrowheads="1"/>
          </p:cNvSpPr>
          <p:nvPr/>
        </p:nvSpPr>
        <p:spPr bwMode="auto">
          <a:xfrm>
            <a:off x="2895600" y="5791200"/>
            <a:ext cx="11430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Thus</a:t>
            </a:r>
            <a:r>
              <a:rPr lang="en-US" sz="2000" dirty="0" smtClean="0">
                <a:solidFill>
                  <a:srgbClr val="800000"/>
                </a:solidFill>
                <a:latin typeface="Arial Narrow" charset="0"/>
              </a:rPr>
              <a:t> </a:t>
            </a:r>
            <a:r>
              <a:rPr lang="en-US" sz="2000" dirty="0" err="1" smtClean="0">
                <a:solidFill>
                  <a:srgbClr val="800000"/>
                </a:solidFill>
                <a:latin typeface="Lucida Grande"/>
                <a:ea typeface="Lucida Grande"/>
                <a:cs typeface="Lucida Grande"/>
              </a:rPr>
              <a:t>α</a:t>
            </a:r>
            <a:r>
              <a:rPr lang="en-US" sz="2000" dirty="0" smtClean="0">
                <a:solidFill>
                  <a:srgbClr val="800000"/>
                </a:solidFill>
                <a:latin typeface="Symbol" charset="2"/>
              </a:rPr>
              <a:t> </a:t>
            </a:r>
            <a:r>
              <a:rPr lang="en-US" sz="2000" dirty="0">
                <a:solidFill>
                  <a:srgbClr val="800000"/>
                </a:solidFill>
                <a:latin typeface="Arial Narrow" charset="0"/>
              </a:rPr>
              <a:t>becomes</a:t>
            </a:r>
          </a:p>
        </p:txBody>
      </p:sp>
      <p:pic>
        <p:nvPicPr>
          <p:cNvPr id="412707" name="Object 7"/>
          <p:cNvPicPr>
            <a:picLocks noChangeAspect="1" noChangeArrowheads="1"/>
          </p:cNvPicPr>
          <p:nvPr/>
        </p:nvPicPr>
        <p:blipFill>
          <a:blip r:embed="rId7"/>
          <a:srcRect/>
          <a:stretch>
            <a:fillRect/>
          </a:stretch>
        </p:blipFill>
        <p:spPr bwMode="auto">
          <a:xfrm>
            <a:off x="3783013" y="2257425"/>
            <a:ext cx="1747837" cy="395288"/>
          </a:xfrm>
          <a:prstGeom prst="rect">
            <a:avLst/>
          </a:prstGeom>
          <a:noFill/>
          <a:ln w="28575">
            <a:miter lim="800000"/>
            <a:headEnd/>
            <a:tailEnd/>
          </a:ln>
        </p:spPr>
      </p:pic>
      <p:pic>
        <p:nvPicPr>
          <p:cNvPr id="412708" name="Object 8"/>
          <p:cNvPicPr>
            <a:picLocks noChangeAspect="1" noChangeArrowheads="1"/>
          </p:cNvPicPr>
          <p:nvPr/>
        </p:nvPicPr>
        <p:blipFill>
          <a:blip r:embed="rId8"/>
          <a:srcRect/>
          <a:stretch>
            <a:fillRect/>
          </a:stretch>
        </p:blipFill>
        <p:spPr bwMode="auto">
          <a:xfrm>
            <a:off x="5562600" y="2133600"/>
            <a:ext cx="1203325" cy="644525"/>
          </a:xfrm>
          <a:prstGeom prst="rect">
            <a:avLst/>
          </a:prstGeom>
          <a:noFill/>
          <a:ln w="28575">
            <a:miter lim="800000"/>
            <a:headEnd/>
            <a:tailEnd/>
          </a:ln>
        </p:spPr>
      </p:pic>
      <p:pic>
        <p:nvPicPr>
          <p:cNvPr id="412709" name="Object 9"/>
          <p:cNvPicPr>
            <a:picLocks noChangeAspect="1" noChangeArrowheads="1"/>
          </p:cNvPicPr>
          <p:nvPr/>
        </p:nvPicPr>
        <p:blipFill>
          <a:blip r:embed="rId9"/>
          <a:srcRect/>
          <a:stretch>
            <a:fillRect/>
          </a:stretch>
        </p:blipFill>
        <p:spPr bwMode="auto">
          <a:xfrm>
            <a:off x="3429000" y="2819400"/>
            <a:ext cx="2295525" cy="728663"/>
          </a:xfrm>
          <a:prstGeom prst="rect">
            <a:avLst/>
          </a:prstGeom>
          <a:noFill/>
          <a:ln w="28575">
            <a:miter lim="800000"/>
            <a:headEnd/>
            <a:tailEnd/>
          </a:ln>
        </p:spPr>
      </p:pic>
      <p:pic>
        <p:nvPicPr>
          <p:cNvPr id="412710" name="Object 10"/>
          <p:cNvPicPr>
            <a:picLocks noChangeAspect="1" noChangeArrowheads="1"/>
          </p:cNvPicPr>
          <p:nvPr/>
        </p:nvPicPr>
        <p:blipFill>
          <a:blip r:embed="rId10"/>
          <a:srcRect/>
          <a:stretch>
            <a:fillRect/>
          </a:stretch>
        </p:blipFill>
        <p:spPr bwMode="auto">
          <a:xfrm>
            <a:off x="6962775" y="4419600"/>
            <a:ext cx="1952625" cy="609600"/>
          </a:xfrm>
          <a:prstGeom prst="rect">
            <a:avLst/>
          </a:prstGeom>
          <a:noFill/>
          <a:ln w="28575">
            <a:miter lim="800000"/>
            <a:headEnd/>
            <a:tailEnd/>
          </a:ln>
        </p:spPr>
      </p:pic>
      <p:pic>
        <p:nvPicPr>
          <p:cNvPr id="412711" name="Object 11"/>
          <p:cNvPicPr>
            <a:picLocks noChangeAspect="1" noChangeArrowheads="1"/>
          </p:cNvPicPr>
          <p:nvPr/>
        </p:nvPicPr>
        <p:blipFill>
          <a:blip r:embed="rId11"/>
          <a:srcRect/>
          <a:stretch>
            <a:fillRect/>
          </a:stretch>
        </p:blipFill>
        <p:spPr bwMode="auto">
          <a:xfrm>
            <a:off x="6248400" y="5105400"/>
            <a:ext cx="1597025" cy="533400"/>
          </a:xfrm>
          <a:prstGeom prst="rect">
            <a:avLst/>
          </a:prstGeom>
          <a:noFill/>
          <a:ln w="28575">
            <a:miter lim="800000"/>
            <a:headEnd/>
            <a:tailEnd/>
          </a:ln>
        </p:spPr>
      </p:pic>
      <p:pic>
        <p:nvPicPr>
          <p:cNvPr id="412712" name="Object 12"/>
          <p:cNvPicPr>
            <a:picLocks noChangeAspect="1" noChangeArrowheads="1"/>
          </p:cNvPicPr>
          <p:nvPr/>
        </p:nvPicPr>
        <p:blipFill>
          <a:blip r:embed="rId12"/>
          <a:srcRect/>
          <a:stretch>
            <a:fillRect/>
          </a:stretch>
        </p:blipFill>
        <p:spPr bwMode="auto">
          <a:xfrm>
            <a:off x="4478338" y="5867400"/>
            <a:ext cx="779462" cy="471488"/>
          </a:xfrm>
          <a:prstGeom prst="rect">
            <a:avLst/>
          </a:prstGeom>
          <a:solidFill>
            <a:schemeClr val="bg1"/>
          </a:solidFill>
          <a:ln w="28575">
            <a:miter lim="800000"/>
            <a:headEnd/>
            <a:tailEnd/>
          </a:ln>
        </p:spPr>
      </p:pic>
      <p:pic>
        <p:nvPicPr>
          <p:cNvPr id="412713" name="Object 13"/>
          <p:cNvPicPr>
            <a:picLocks noChangeAspect="1" noChangeArrowheads="1"/>
          </p:cNvPicPr>
          <p:nvPr/>
        </p:nvPicPr>
        <p:blipFill>
          <a:blip r:embed="rId13"/>
          <a:srcRect/>
          <a:stretch>
            <a:fillRect/>
          </a:stretch>
        </p:blipFill>
        <p:spPr bwMode="auto">
          <a:xfrm>
            <a:off x="5241925" y="5645150"/>
            <a:ext cx="1835150" cy="874713"/>
          </a:xfrm>
          <a:prstGeom prst="rect">
            <a:avLst/>
          </a:prstGeom>
          <a:solidFill>
            <a:schemeClr val="bg1"/>
          </a:solidFill>
          <a:ln w="28575">
            <a:miter lim="800000"/>
            <a:headEnd/>
            <a:tailEnd/>
          </a:ln>
        </p:spPr>
      </p:pic>
      <p:pic>
        <p:nvPicPr>
          <p:cNvPr id="412714" name="Object 14"/>
          <p:cNvPicPr>
            <a:picLocks noChangeAspect="1" noChangeArrowheads="1"/>
          </p:cNvPicPr>
          <p:nvPr/>
        </p:nvPicPr>
        <p:blipFill>
          <a:blip r:embed="rId14"/>
          <a:srcRect/>
          <a:stretch>
            <a:fillRect/>
          </a:stretch>
        </p:blipFill>
        <p:spPr bwMode="auto">
          <a:xfrm>
            <a:off x="7105650" y="5778500"/>
            <a:ext cx="1798638" cy="708025"/>
          </a:xfrm>
          <a:prstGeom prst="rect">
            <a:avLst/>
          </a:prstGeom>
          <a:solidFill>
            <a:schemeClr val="bg1"/>
          </a:solidFill>
          <a:ln w="28575">
            <a:miter lim="800000"/>
            <a:headEnd/>
            <a:tailEnd/>
          </a:ln>
        </p:spPr>
      </p:pic>
      <p:pic>
        <p:nvPicPr>
          <p:cNvPr id="412715" name="Object 15"/>
          <p:cNvPicPr>
            <a:picLocks noChangeAspect="1" noChangeArrowheads="1"/>
          </p:cNvPicPr>
          <p:nvPr/>
        </p:nvPicPr>
        <p:blipFill>
          <a:blip r:embed="rId15"/>
          <a:srcRect/>
          <a:stretch>
            <a:fillRect/>
          </a:stretch>
        </p:blipFill>
        <p:spPr bwMode="auto">
          <a:xfrm>
            <a:off x="6781800" y="2133600"/>
            <a:ext cx="896938" cy="644525"/>
          </a:xfrm>
          <a:prstGeom prst="rect">
            <a:avLst/>
          </a:prstGeom>
          <a:noFill/>
          <a:ln w="28575">
            <a:miter lim="800000"/>
            <a:headEnd/>
            <a:tailEnd/>
          </a:ln>
        </p:spPr>
      </p:pic>
      <p:pic>
        <p:nvPicPr>
          <p:cNvPr id="412716" name="Object 16"/>
          <p:cNvPicPr>
            <a:picLocks noChangeAspect="1" noChangeArrowheads="1"/>
          </p:cNvPicPr>
          <p:nvPr/>
        </p:nvPicPr>
        <p:blipFill>
          <a:blip r:embed="rId16"/>
          <a:srcRect/>
          <a:stretch>
            <a:fillRect/>
          </a:stretch>
        </p:blipFill>
        <p:spPr bwMode="auto">
          <a:xfrm>
            <a:off x="7659688" y="2133600"/>
            <a:ext cx="722312" cy="644525"/>
          </a:xfrm>
          <a:prstGeom prst="rect">
            <a:avLst/>
          </a:prstGeom>
          <a:noFill/>
          <a:ln w="28575">
            <a:miter lim="800000"/>
            <a:headEnd/>
            <a:tailEnd/>
          </a:ln>
        </p:spPr>
      </p:pic>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9407" name="Date Placeholder 3"/>
          <p:cNvSpPr>
            <a:spLocks noGrp="1"/>
          </p:cNvSpPr>
          <p:nvPr>
            <p:ph type="dt" sz="quarter" idx="10"/>
          </p:nvPr>
        </p:nvSpPr>
        <p:spPr>
          <a:noFill/>
        </p:spPr>
        <p:txBody>
          <a:bodyPr/>
          <a:lstStyle/>
          <a:p>
            <a:r>
              <a:rPr lang="en-US" smtClean="0"/>
              <a:t>Wednesday, July 6, 2011</a:t>
            </a:r>
            <a:endParaRPr lang="en-US"/>
          </a:p>
        </p:txBody>
      </p:sp>
      <p:sp>
        <p:nvSpPr>
          <p:cNvPr id="59408" name="Footer Placeholder 4"/>
          <p:cNvSpPr>
            <a:spLocks noGrp="1"/>
          </p:cNvSpPr>
          <p:nvPr>
            <p:ph type="ftr" sz="quarter" idx="11"/>
          </p:nvPr>
        </p:nvSpPr>
        <p:spPr>
          <a:noFill/>
        </p:spPr>
        <p:txBody>
          <a:bodyPr/>
          <a:lstStyle/>
          <a:p>
            <a:r>
              <a:rPr lang="en-US" smtClean="0"/>
              <a:t>PHYS 1443-001, Summer 2011 Dr. Jaehoon Yu</a:t>
            </a:r>
          </a:p>
        </p:txBody>
      </p:sp>
      <p:sp>
        <p:nvSpPr>
          <p:cNvPr id="59409" name="Slide Number Placeholder 5"/>
          <p:cNvSpPr>
            <a:spLocks noGrp="1"/>
          </p:cNvSpPr>
          <p:nvPr>
            <p:ph type="sldNum" sz="quarter" idx="12"/>
          </p:nvPr>
        </p:nvSpPr>
        <p:spPr>
          <a:noFill/>
        </p:spPr>
        <p:txBody>
          <a:bodyPr/>
          <a:lstStyle/>
          <a:p>
            <a:fld id="{550AF6E4-B9A2-AC48-8FBF-75951F6AAFCA}" type="slidenum">
              <a:rPr lang="en-US"/>
              <a:pPr/>
              <a:t>16</a:t>
            </a:fld>
            <a:endParaRPr lang="en-US"/>
          </a:p>
        </p:txBody>
      </p:sp>
      <p:sp>
        <p:nvSpPr>
          <p:cNvPr id="413698" name="Rectangle 2"/>
          <p:cNvSpPr>
            <a:spLocks noChangeArrowheads="1"/>
          </p:cNvSpPr>
          <p:nvPr/>
        </p:nvSpPr>
        <p:spPr bwMode="auto">
          <a:xfrm>
            <a:off x="6172200" y="2971800"/>
            <a:ext cx="1524000" cy="533400"/>
          </a:xfrm>
          <a:prstGeom prst="rect">
            <a:avLst/>
          </a:prstGeom>
          <a:solidFill>
            <a:srgbClr val="FFFFCC"/>
          </a:solidFill>
          <a:ln w="28575">
            <a:solidFill>
              <a:srgbClr val="A50021"/>
            </a:solidFill>
            <a:miter lim="800000"/>
            <a:headEnd/>
            <a:tailEnd/>
          </a:ln>
        </p:spPr>
        <p:txBody>
          <a:bodyPr anchor="ctr">
            <a:prstTxWarp prst="textNoShape">
              <a:avLst/>
            </a:prstTxWarp>
            <a:spAutoFit/>
          </a:bodyPr>
          <a:lstStyle/>
          <a:p>
            <a:endParaRPr lang="en-US"/>
          </a:p>
        </p:txBody>
      </p:sp>
      <p:sp>
        <p:nvSpPr>
          <p:cNvPr id="59411" name="Rectangle 3"/>
          <p:cNvSpPr>
            <a:spLocks noGrp="1" noChangeArrowheads="1"/>
          </p:cNvSpPr>
          <p:nvPr>
            <p:ph type="title"/>
          </p:nvPr>
        </p:nvSpPr>
        <p:spPr>
          <a:xfrm>
            <a:off x="685800" y="152400"/>
            <a:ext cx="8153400" cy="609600"/>
          </a:xfrm>
        </p:spPr>
        <p:txBody>
          <a:bodyPr/>
          <a:lstStyle/>
          <a:p>
            <a:r>
              <a:rPr lang="en-US" sz="3600"/>
              <a:t>Conservation of Angular Momentum</a:t>
            </a:r>
          </a:p>
        </p:txBody>
      </p:sp>
      <p:sp>
        <p:nvSpPr>
          <p:cNvPr id="413700" name="Text Box 4"/>
          <p:cNvSpPr txBox="1">
            <a:spLocks noChangeArrowheads="1"/>
          </p:cNvSpPr>
          <p:nvPr/>
        </p:nvSpPr>
        <p:spPr bwMode="auto">
          <a:xfrm>
            <a:off x="609600" y="762000"/>
            <a:ext cx="80772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Remember under what condition the linear momentum is conserved?</a:t>
            </a:r>
          </a:p>
        </p:txBody>
      </p:sp>
      <p:sp>
        <p:nvSpPr>
          <p:cNvPr id="413701" name="Text Box 5"/>
          <p:cNvSpPr txBox="1">
            <a:spLocks noChangeArrowheads="1"/>
          </p:cNvSpPr>
          <p:nvPr/>
        </p:nvSpPr>
        <p:spPr bwMode="auto">
          <a:xfrm>
            <a:off x="457200" y="1371600"/>
            <a:ext cx="62484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Linear momentum is conserved when the net external force is 0.</a:t>
            </a:r>
          </a:p>
        </p:txBody>
      </p:sp>
      <p:pic>
        <p:nvPicPr>
          <p:cNvPr id="413702" name="Object 2"/>
          <p:cNvPicPr>
            <a:picLocks noChangeAspect="1" noChangeArrowheads="1"/>
          </p:cNvPicPr>
          <p:nvPr/>
        </p:nvPicPr>
        <p:blipFill>
          <a:blip r:embed="rId2"/>
          <a:srcRect/>
          <a:stretch>
            <a:fillRect/>
          </a:stretch>
        </p:blipFill>
        <p:spPr bwMode="auto">
          <a:xfrm>
            <a:off x="4062413" y="5835650"/>
            <a:ext cx="890587" cy="423863"/>
          </a:xfrm>
          <a:prstGeom prst="rect">
            <a:avLst/>
          </a:prstGeom>
          <a:noFill/>
          <a:ln w="28575">
            <a:miter lim="800000"/>
            <a:headEnd/>
            <a:tailEnd/>
          </a:ln>
        </p:spPr>
      </p:pic>
      <p:sp>
        <p:nvSpPr>
          <p:cNvPr id="413703" name="Text Box 7"/>
          <p:cNvSpPr txBox="1">
            <a:spLocks noChangeArrowheads="1"/>
          </p:cNvSpPr>
          <p:nvPr/>
        </p:nvSpPr>
        <p:spPr bwMode="auto">
          <a:xfrm>
            <a:off x="457200" y="5013325"/>
            <a:ext cx="3657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Three important conservation laws for isolated system that does not get affected by external forces</a:t>
            </a:r>
            <a:endParaRPr lang="en-US" sz="2000" b="1">
              <a:solidFill>
                <a:schemeClr val="accent2"/>
              </a:solidFill>
              <a:latin typeface="Monotype Corsiva" charset="0"/>
            </a:endParaRPr>
          </a:p>
        </p:txBody>
      </p:sp>
      <p:sp>
        <p:nvSpPr>
          <p:cNvPr id="413704" name="Text Box 8"/>
          <p:cNvSpPr txBox="1">
            <a:spLocks noChangeArrowheads="1"/>
          </p:cNvSpPr>
          <p:nvPr/>
        </p:nvSpPr>
        <p:spPr bwMode="auto">
          <a:xfrm>
            <a:off x="3429000" y="3581400"/>
            <a:ext cx="4572000" cy="701675"/>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Angular momentum of the system before and after a certain change is the same.</a:t>
            </a:r>
          </a:p>
        </p:txBody>
      </p:sp>
      <p:sp>
        <p:nvSpPr>
          <p:cNvPr id="413705" name="Text Box 9"/>
          <p:cNvSpPr txBox="1">
            <a:spLocks noChangeArrowheads="1"/>
          </p:cNvSpPr>
          <p:nvPr/>
        </p:nvSpPr>
        <p:spPr bwMode="auto">
          <a:xfrm>
            <a:off x="533400" y="2249488"/>
            <a:ext cx="53340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By the same token, the angular momentum of a system is constant in both magnitude and direction, if the resultant external torque acting on the system is 0. </a:t>
            </a:r>
            <a:endParaRPr lang="en-US" sz="2000" baseline="-25000">
              <a:solidFill>
                <a:srgbClr val="FF0000"/>
              </a:solidFill>
              <a:latin typeface="Monotype Corsiva" charset="0"/>
            </a:endParaRPr>
          </a:p>
        </p:txBody>
      </p:sp>
      <p:pic>
        <p:nvPicPr>
          <p:cNvPr id="413706" name="Object 3"/>
          <p:cNvPicPr>
            <a:picLocks noChangeAspect="1" noChangeArrowheads="1"/>
          </p:cNvPicPr>
          <p:nvPr/>
        </p:nvPicPr>
        <p:blipFill>
          <a:blip r:embed="rId3"/>
          <a:srcRect/>
          <a:stretch>
            <a:fillRect/>
          </a:stretch>
        </p:blipFill>
        <p:spPr bwMode="auto">
          <a:xfrm>
            <a:off x="3911600" y="4286250"/>
            <a:ext cx="320675" cy="522288"/>
          </a:xfrm>
          <a:prstGeom prst="rect">
            <a:avLst/>
          </a:prstGeom>
          <a:noFill/>
          <a:ln w="28575">
            <a:miter lim="800000"/>
            <a:headEnd/>
            <a:tailEnd/>
          </a:ln>
        </p:spPr>
      </p:pic>
      <p:pic>
        <p:nvPicPr>
          <p:cNvPr id="413707" name="Object 4"/>
          <p:cNvPicPr>
            <a:picLocks noChangeAspect="1" noChangeArrowheads="1"/>
          </p:cNvPicPr>
          <p:nvPr/>
        </p:nvPicPr>
        <p:blipFill>
          <a:blip r:embed="rId4"/>
          <a:srcRect/>
          <a:stretch>
            <a:fillRect/>
          </a:stretch>
        </p:blipFill>
        <p:spPr bwMode="auto">
          <a:xfrm>
            <a:off x="6705600" y="1752600"/>
            <a:ext cx="1219200" cy="463550"/>
          </a:xfrm>
          <a:prstGeom prst="rect">
            <a:avLst/>
          </a:prstGeom>
          <a:noFill/>
          <a:ln w="28575">
            <a:miter lim="800000"/>
            <a:headEnd/>
            <a:tailEnd/>
          </a:ln>
        </p:spPr>
      </p:pic>
      <p:pic>
        <p:nvPicPr>
          <p:cNvPr id="413708" name="Object 5"/>
          <p:cNvPicPr>
            <a:picLocks noChangeAspect="1" noChangeArrowheads="1"/>
          </p:cNvPicPr>
          <p:nvPr/>
        </p:nvPicPr>
        <p:blipFill>
          <a:blip r:embed="rId5"/>
          <a:srcRect/>
          <a:stretch>
            <a:fillRect/>
          </a:stretch>
        </p:blipFill>
        <p:spPr bwMode="auto">
          <a:xfrm>
            <a:off x="6096000" y="2359025"/>
            <a:ext cx="1139825" cy="504825"/>
          </a:xfrm>
          <a:prstGeom prst="rect">
            <a:avLst/>
          </a:prstGeom>
          <a:noFill/>
          <a:ln w="28575">
            <a:miter lim="800000"/>
            <a:headEnd/>
            <a:tailEnd/>
          </a:ln>
        </p:spPr>
      </p:pic>
      <p:sp>
        <p:nvSpPr>
          <p:cNvPr id="413709" name="Text Box 13"/>
          <p:cNvSpPr txBox="1">
            <a:spLocks noChangeArrowheads="1"/>
          </p:cNvSpPr>
          <p:nvPr/>
        </p:nvSpPr>
        <p:spPr bwMode="auto">
          <a:xfrm>
            <a:off x="533400" y="3581400"/>
            <a:ext cx="28194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does this mean?</a:t>
            </a:r>
          </a:p>
        </p:txBody>
      </p:sp>
      <p:sp>
        <p:nvSpPr>
          <p:cNvPr id="413710" name="Line 14"/>
          <p:cNvSpPr>
            <a:spLocks noChangeShapeType="1"/>
          </p:cNvSpPr>
          <p:nvPr/>
        </p:nvSpPr>
        <p:spPr bwMode="auto">
          <a:xfrm>
            <a:off x="381000" y="4953000"/>
            <a:ext cx="8305800" cy="0"/>
          </a:xfrm>
          <a:prstGeom prst="line">
            <a:avLst/>
          </a:prstGeom>
          <a:noFill/>
          <a:ln w="38100">
            <a:solidFill>
              <a:srgbClr val="FF0000"/>
            </a:solidFill>
            <a:round/>
            <a:headEnd/>
            <a:tailEnd/>
          </a:ln>
        </p:spPr>
        <p:txBody>
          <a:bodyPr>
            <a:prstTxWarp prst="textNoShape">
              <a:avLst/>
            </a:prstTxWarp>
          </a:bodyPr>
          <a:lstStyle/>
          <a:p>
            <a:endParaRPr lang="en-US"/>
          </a:p>
        </p:txBody>
      </p:sp>
      <p:sp>
        <p:nvSpPr>
          <p:cNvPr id="413711" name="Text Box 15"/>
          <p:cNvSpPr txBox="1">
            <a:spLocks noChangeArrowheads="1"/>
          </p:cNvSpPr>
          <p:nvPr/>
        </p:nvSpPr>
        <p:spPr bwMode="auto">
          <a:xfrm>
            <a:off x="6537325" y="4987925"/>
            <a:ext cx="1885950" cy="366713"/>
          </a:xfrm>
          <a:prstGeom prst="rect">
            <a:avLst/>
          </a:prstGeom>
          <a:noFill/>
          <a:ln w="9525">
            <a:noFill/>
            <a:miter lim="800000"/>
            <a:headEnd/>
            <a:tailEnd/>
          </a:ln>
        </p:spPr>
        <p:txBody>
          <a:bodyPr wrap="none">
            <a:prstTxWarp prst="textNoShape">
              <a:avLst/>
            </a:prstTxWarp>
            <a:spAutoFit/>
          </a:bodyPr>
          <a:lstStyle/>
          <a:p>
            <a:r>
              <a:rPr lang="en-US" sz="1800" b="1">
                <a:solidFill>
                  <a:srgbClr val="003300"/>
                </a:solidFill>
                <a:latin typeface="Arial Narrow" charset="0"/>
              </a:rPr>
              <a:t>Mechanical Energy</a:t>
            </a:r>
          </a:p>
        </p:txBody>
      </p:sp>
      <p:sp>
        <p:nvSpPr>
          <p:cNvPr id="413712" name="Text Box 16"/>
          <p:cNvSpPr txBox="1">
            <a:spLocks noChangeArrowheads="1"/>
          </p:cNvSpPr>
          <p:nvPr/>
        </p:nvSpPr>
        <p:spPr bwMode="auto">
          <a:xfrm>
            <a:off x="6537325" y="5434013"/>
            <a:ext cx="1798638" cy="366712"/>
          </a:xfrm>
          <a:prstGeom prst="rect">
            <a:avLst/>
          </a:prstGeom>
          <a:noFill/>
          <a:ln w="9525">
            <a:noFill/>
            <a:miter lim="800000"/>
            <a:headEnd/>
            <a:tailEnd/>
          </a:ln>
        </p:spPr>
        <p:txBody>
          <a:bodyPr wrap="none">
            <a:prstTxWarp prst="textNoShape">
              <a:avLst/>
            </a:prstTxWarp>
            <a:spAutoFit/>
          </a:bodyPr>
          <a:lstStyle/>
          <a:p>
            <a:r>
              <a:rPr lang="en-US" sz="1800" b="1">
                <a:solidFill>
                  <a:srgbClr val="003300"/>
                </a:solidFill>
                <a:latin typeface="Arial Narrow" charset="0"/>
              </a:rPr>
              <a:t>Linear Momentum</a:t>
            </a:r>
          </a:p>
        </p:txBody>
      </p:sp>
      <p:sp>
        <p:nvSpPr>
          <p:cNvPr id="413713" name="Text Box 17"/>
          <p:cNvSpPr txBox="1">
            <a:spLocks noChangeArrowheads="1"/>
          </p:cNvSpPr>
          <p:nvPr/>
        </p:nvSpPr>
        <p:spPr bwMode="auto">
          <a:xfrm>
            <a:off x="6537325" y="5881688"/>
            <a:ext cx="1943100" cy="366712"/>
          </a:xfrm>
          <a:prstGeom prst="rect">
            <a:avLst/>
          </a:prstGeom>
          <a:noFill/>
          <a:ln w="9525">
            <a:noFill/>
            <a:miter lim="800000"/>
            <a:headEnd/>
            <a:tailEnd/>
          </a:ln>
        </p:spPr>
        <p:txBody>
          <a:bodyPr wrap="none">
            <a:prstTxWarp prst="textNoShape">
              <a:avLst/>
            </a:prstTxWarp>
            <a:spAutoFit/>
          </a:bodyPr>
          <a:lstStyle/>
          <a:p>
            <a:r>
              <a:rPr lang="en-US" sz="1800" b="1">
                <a:solidFill>
                  <a:srgbClr val="003300"/>
                </a:solidFill>
                <a:latin typeface="Arial Narrow" charset="0"/>
              </a:rPr>
              <a:t>Angular Momentum</a:t>
            </a:r>
          </a:p>
        </p:txBody>
      </p:sp>
      <p:pic>
        <p:nvPicPr>
          <p:cNvPr id="413714" name="Object 6"/>
          <p:cNvPicPr>
            <a:picLocks noChangeAspect="1" noChangeArrowheads="1"/>
          </p:cNvPicPr>
          <p:nvPr/>
        </p:nvPicPr>
        <p:blipFill>
          <a:blip r:embed="rId6"/>
          <a:srcRect/>
          <a:stretch>
            <a:fillRect/>
          </a:stretch>
        </p:blipFill>
        <p:spPr bwMode="auto">
          <a:xfrm>
            <a:off x="6188075" y="2984500"/>
            <a:ext cx="633413" cy="450850"/>
          </a:xfrm>
          <a:prstGeom prst="rect">
            <a:avLst/>
          </a:prstGeom>
          <a:noFill/>
          <a:ln w="28575">
            <a:miter lim="800000"/>
            <a:headEnd/>
            <a:tailEnd/>
          </a:ln>
        </p:spPr>
      </p:pic>
      <p:pic>
        <p:nvPicPr>
          <p:cNvPr id="413715" name="Object 7"/>
          <p:cNvPicPr>
            <a:picLocks noChangeAspect="1" noChangeArrowheads="1"/>
          </p:cNvPicPr>
          <p:nvPr/>
        </p:nvPicPr>
        <p:blipFill>
          <a:blip r:embed="rId7"/>
          <a:srcRect/>
          <a:stretch>
            <a:fillRect/>
          </a:stretch>
        </p:blipFill>
        <p:spPr bwMode="auto">
          <a:xfrm>
            <a:off x="6629400" y="1143000"/>
            <a:ext cx="1524000" cy="714375"/>
          </a:xfrm>
          <a:prstGeom prst="rect">
            <a:avLst/>
          </a:prstGeom>
          <a:noFill/>
          <a:ln w="28575">
            <a:miter lim="800000"/>
            <a:headEnd/>
            <a:tailEnd/>
          </a:ln>
        </p:spPr>
      </p:pic>
      <p:pic>
        <p:nvPicPr>
          <p:cNvPr id="413716" name="Object 8"/>
          <p:cNvPicPr>
            <a:picLocks noChangeAspect="1" noChangeArrowheads="1"/>
          </p:cNvPicPr>
          <p:nvPr/>
        </p:nvPicPr>
        <p:blipFill>
          <a:blip r:embed="rId8"/>
          <a:srcRect/>
          <a:stretch>
            <a:fillRect/>
          </a:stretch>
        </p:blipFill>
        <p:spPr bwMode="auto">
          <a:xfrm>
            <a:off x="7250113" y="2209800"/>
            <a:ext cx="903287" cy="804863"/>
          </a:xfrm>
          <a:prstGeom prst="rect">
            <a:avLst/>
          </a:prstGeom>
          <a:noFill/>
          <a:ln w="28575">
            <a:miter lim="800000"/>
            <a:headEnd/>
            <a:tailEnd/>
          </a:ln>
        </p:spPr>
      </p:pic>
      <p:pic>
        <p:nvPicPr>
          <p:cNvPr id="413717" name="Object 9"/>
          <p:cNvPicPr>
            <a:picLocks noChangeAspect="1" noChangeArrowheads="1"/>
          </p:cNvPicPr>
          <p:nvPr/>
        </p:nvPicPr>
        <p:blipFill>
          <a:blip r:embed="rId9"/>
          <a:srcRect/>
          <a:stretch>
            <a:fillRect/>
          </a:stretch>
        </p:blipFill>
        <p:spPr bwMode="auto">
          <a:xfrm>
            <a:off x="8080375" y="2498725"/>
            <a:ext cx="301625" cy="320675"/>
          </a:xfrm>
          <a:prstGeom prst="rect">
            <a:avLst/>
          </a:prstGeom>
          <a:noFill/>
          <a:ln w="28575">
            <a:miter lim="800000"/>
            <a:headEnd/>
            <a:tailEnd/>
          </a:ln>
        </p:spPr>
      </p:pic>
      <p:pic>
        <p:nvPicPr>
          <p:cNvPr id="413718" name="Object 10"/>
          <p:cNvPicPr>
            <a:picLocks noChangeAspect="1" noChangeArrowheads="1"/>
          </p:cNvPicPr>
          <p:nvPr/>
        </p:nvPicPr>
        <p:blipFill>
          <a:blip r:embed="rId10"/>
          <a:srcRect/>
          <a:stretch>
            <a:fillRect/>
          </a:stretch>
        </p:blipFill>
        <p:spPr bwMode="auto">
          <a:xfrm>
            <a:off x="4325938" y="4271963"/>
            <a:ext cx="666750" cy="547687"/>
          </a:xfrm>
          <a:prstGeom prst="rect">
            <a:avLst/>
          </a:prstGeom>
          <a:noFill/>
          <a:ln w="28575">
            <a:miter lim="800000"/>
            <a:headEnd/>
            <a:tailEnd/>
          </a:ln>
        </p:spPr>
      </p:pic>
      <p:pic>
        <p:nvPicPr>
          <p:cNvPr id="413719" name="Object 11"/>
          <p:cNvPicPr>
            <a:picLocks noChangeAspect="1" noChangeArrowheads="1"/>
          </p:cNvPicPr>
          <p:nvPr/>
        </p:nvPicPr>
        <p:blipFill>
          <a:blip r:embed="rId11"/>
          <a:srcRect/>
          <a:stretch>
            <a:fillRect/>
          </a:stretch>
        </p:blipFill>
        <p:spPr bwMode="auto">
          <a:xfrm>
            <a:off x="5060950" y="4376738"/>
            <a:ext cx="1416050" cy="338137"/>
          </a:xfrm>
          <a:prstGeom prst="rect">
            <a:avLst/>
          </a:prstGeom>
          <a:noFill/>
          <a:ln w="28575">
            <a:miter lim="800000"/>
            <a:headEnd/>
            <a:tailEnd/>
          </a:ln>
        </p:spPr>
      </p:pic>
      <p:pic>
        <p:nvPicPr>
          <p:cNvPr id="413720" name="Object 12"/>
          <p:cNvPicPr>
            <a:picLocks noChangeAspect="1" noChangeArrowheads="1"/>
          </p:cNvPicPr>
          <p:nvPr/>
        </p:nvPicPr>
        <p:blipFill>
          <a:blip r:embed="rId12"/>
          <a:srcRect/>
          <a:stretch>
            <a:fillRect/>
          </a:stretch>
        </p:blipFill>
        <p:spPr bwMode="auto">
          <a:xfrm>
            <a:off x="4049713" y="5440363"/>
            <a:ext cx="939800" cy="382587"/>
          </a:xfrm>
          <a:prstGeom prst="rect">
            <a:avLst/>
          </a:prstGeom>
          <a:noFill/>
          <a:ln w="28575">
            <a:miter lim="800000"/>
            <a:headEnd/>
            <a:tailEnd/>
          </a:ln>
        </p:spPr>
      </p:pic>
      <p:pic>
        <p:nvPicPr>
          <p:cNvPr id="413721" name="Object 13"/>
          <p:cNvPicPr>
            <a:picLocks noChangeAspect="1" noChangeArrowheads="1"/>
          </p:cNvPicPr>
          <p:nvPr/>
        </p:nvPicPr>
        <p:blipFill>
          <a:blip r:embed="rId13"/>
          <a:srcRect/>
          <a:stretch>
            <a:fillRect/>
          </a:stretch>
        </p:blipFill>
        <p:spPr bwMode="auto">
          <a:xfrm>
            <a:off x="4038600" y="5029200"/>
            <a:ext cx="2168525" cy="382588"/>
          </a:xfrm>
          <a:prstGeom prst="rect">
            <a:avLst/>
          </a:prstGeom>
          <a:noFill/>
          <a:ln w="28575">
            <a:miter lim="800000"/>
            <a:headEnd/>
            <a:tailEnd/>
          </a:ln>
        </p:spPr>
      </p:pic>
      <p:pic>
        <p:nvPicPr>
          <p:cNvPr id="413722" name="Object 14"/>
          <p:cNvPicPr>
            <a:picLocks noChangeAspect="1" noChangeArrowheads="1"/>
          </p:cNvPicPr>
          <p:nvPr/>
        </p:nvPicPr>
        <p:blipFill>
          <a:blip r:embed="rId14"/>
          <a:srcRect/>
          <a:stretch>
            <a:fillRect/>
          </a:stretch>
        </p:blipFill>
        <p:spPr bwMode="auto">
          <a:xfrm>
            <a:off x="6746875" y="3124200"/>
            <a:ext cx="949325" cy="317500"/>
          </a:xfrm>
          <a:prstGeom prst="rect">
            <a:avLst/>
          </a:prstGeom>
          <a:noFill/>
          <a:ln w="28575">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0432" name="Date Placeholder 3"/>
          <p:cNvSpPr>
            <a:spLocks noGrp="1"/>
          </p:cNvSpPr>
          <p:nvPr>
            <p:ph type="dt" sz="quarter" idx="10"/>
          </p:nvPr>
        </p:nvSpPr>
        <p:spPr>
          <a:noFill/>
        </p:spPr>
        <p:txBody>
          <a:bodyPr/>
          <a:lstStyle/>
          <a:p>
            <a:r>
              <a:rPr lang="en-US" smtClean="0"/>
              <a:t>Wednesday, July 6, 2011</a:t>
            </a:r>
            <a:endParaRPr lang="en-US"/>
          </a:p>
        </p:txBody>
      </p:sp>
      <p:sp>
        <p:nvSpPr>
          <p:cNvPr id="60433" name="Footer Placeholder 4"/>
          <p:cNvSpPr>
            <a:spLocks noGrp="1"/>
          </p:cNvSpPr>
          <p:nvPr>
            <p:ph type="ftr" sz="quarter" idx="11"/>
          </p:nvPr>
        </p:nvSpPr>
        <p:spPr>
          <a:noFill/>
        </p:spPr>
        <p:txBody>
          <a:bodyPr/>
          <a:lstStyle/>
          <a:p>
            <a:r>
              <a:rPr lang="en-US" smtClean="0"/>
              <a:t>PHYS 1443-001, Summer 2011 Dr. Jaehoon Yu</a:t>
            </a:r>
          </a:p>
        </p:txBody>
      </p:sp>
      <p:sp>
        <p:nvSpPr>
          <p:cNvPr id="60434" name="Slide Number Placeholder 5"/>
          <p:cNvSpPr>
            <a:spLocks noGrp="1"/>
          </p:cNvSpPr>
          <p:nvPr>
            <p:ph type="sldNum" sz="quarter" idx="12"/>
          </p:nvPr>
        </p:nvSpPr>
        <p:spPr>
          <a:noFill/>
        </p:spPr>
        <p:txBody>
          <a:bodyPr/>
          <a:lstStyle/>
          <a:p>
            <a:fld id="{218E80EF-8A18-B646-ABD2-00D72456388F}" type="slidenum">
              <a:rPr lang="en-US"/>
              <a:pPr/>
              <a:t>17</a:t>
            </a:fld>
            <a:endParaRPr lang="en-US"/>
          </a:p>
        </p:txBody>
      </p:sp>
      <p:sp>
        <p:nvSpPr>
          <p:cNvPr id="60435" name="Rectangle 2"/>
          <p:cNvSpPr>
            <a:spLocks noGrp="1" noChangeArrowheads="1"/>
          </p:cNvSpPr>
          <p:nvPr>
            <p:ph type="title"/>
          </p:nvPr>
        </p:nvSpPr>
        <p:spPr>
          <a:xfrm>
            <a:off x="228600" y="76200"/>
            <a:ext cx="8686800" cy="609600"/>
          </a:xfrm>
        </p:spPr>
        <p:txBody>
          <a:bodyPr/>
          <a:lstStyle/>
          <a:p>
            <a:r>
              <a:rPr lang="en-US" sz="3600" dirty="0" smtClean="0"/>
              <a:t>Ex. 11 – 3 Neutron Star</a:t>
            </a:r>
            <a:endParaRPr lang="en-US" sz="3600" dirty="0"/>
          </a:p>
        </p:txBody>
      </p:sp>
      <p:sp>
        <p:nvSpPr>
          <p:cNvPr id="414723" name="Text Box 3"/>
          <p:cNvSpPr txBox="1">
            <a:spLocks noChangeArrowheads="1"/>
          </p:cNvSpPr>
          <p:nvPr/>
        </p:nvSpPr>
        <p:spPr bwMode="auto">
          <a:xfrm>
            <a:off x="381000" y="762000"/>
            <a:ext cx="8534400" cy="100330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 </a:t>
            </a:r>
            <a:r>
              <a:rPr lang="en-US" sz="1900">
                <a:solidFill>
                  <a:srgbClr val="800000"/>
                </a:solidFill>
                <a:latin typeface="Arial Narrow" charset="0"/>
              </a:rPr>
              <a:t>A star rotates with a period of 30 days about an axis through its center.  After the star undergoes a supernova explosion, the stellar core, which had a radius of 1.0x10</a:t>
            </a:r>
            <a:r>
              <a:rPr lang="en-US" sz="1900" baseline="30000">
                <a:solidFill>
                  <a:srgbClr val="800000"/>
                </a:solidFill>
                <a:latin typeface="Arial Narrow" charset="0"/>
              </a:rPr>
              <a:t>4</a:t>
            </a:r>
            <a:r>
              <a:rPr lang="en-US" sz="1900">
                <a:solidFill>
                  <a:srgbClr val="800000"/>
                </a:solidFill>
                <a:latin typeface="Arial Narrow" charset="0"/>
              </a:rPr>
              <a:t>km, collapses into a neutron star of radius 3.0km.  Determine the period of rotation of the neutron star.  </a:t>
            </a:r>
          </a:p>
        </p:txBody>
      </p:sp>
      <p:pic>
        <p:nvPicPr>
          <p:cNvPr id="414724" name="Object 2"/>
          <p:cNvPicPr>
            <a:picLocks noChangeAspect="1" noChangeArrowheads="1"/>
          </p:cNvPicPr>
          <p:nvPr/>
        </p:nvPicPr>
        <p:blipFill>
          <a:blip r:embed="rId2"/>
          <a:srcRect/>
          <a:stretch>
            <a:fillRect/>
          </a:stretch>
        </p:blipFill>
        <p:spPr bwMode="auto">
          <a:xfrm>
            <a:off x="5410200" y="4602163"/>
            <a:ext cx="530225" cy="263525"/>
          </a:xfrm>
          <a:prstGeom prst="rect">
            <a:avLst/>
          </a:prstGeom>
          <a:noFill/>
          <a:ln w="28575">
            <a:miter lim="800000"/>
            <a:headEnd/>
            <a:tailEnd/>
          </a:ln>
        </p:spPr>
      </p:pic>
      <p:sp>
        <p:nvSpPr>
          <p:cNvPr id="414725" name="Text Box 5"/>
          <p:cNvSpPr txBox="1">
            <a:spLocks noChangeArrowheads="1"/>
          </p:cNvSpPr>
          <p:nvPr/>
        </p:nvSpPr>
        <p:spPr bwMode="auto">
          <a:xfrm>
            <a:off x="457200" y="1828800"/>
            <a:ext cx="38100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is your guess about the answer?</a:t>
            </a:r>
          </a:p>
        </p:txBody>
      </p:sp>
      <p:sp>
        <p:nvSpPr>
          <p:cNvPr id="414726" name="Text Box 6"/>
          <p:cNvSpPr txBox="1">
            <a:spLocks noChangeArrowheads="1"/>
          </p:cNvSpPr>
          <p:nvPr/>
        </p:nvSpPr>
        <p:spPr bwMode="auto">
          <a:xfrm>
            <a:off x="4419600" y="1752600"/>
            <a:ext cx="38100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period will be significantly shorter, because its radius got smaller.</a:t>
            </a:r>
          </a:p>
        </p:txBody>
      </p:sp>
      <p:pic>
        <p:nvPicPr>
          <p:cNvPr id="414727" name="Object 3"/>
          <p:cNvPicPr>
            <a:picLocks noChangeAspect="1" noChangeArrowheads="1"/>
          </p:cNvPicPr>
          <p:nvPr/>
        </p:nvPicPr>
        <p:blipFill>
          <a:blip r:embed="rId3"/>
          <a:srcRect/>
          <a:stretch>
            <a:fillRect/>
          </a:stretch>
        </p:blipFill>
        <p:spPr bwMode="auto">
          <a:xfrm>
            <a:off x="3657600" y="3581400"/>
            <a:ext cx="981075" cy="457200"/>
          </a:xfrm>
          <a:prstGeom prst="rect">
            <a:avLst/>
          </a:prstGeom>
          <a:noFill/>
          <a:ln w="28575">
            <a:miter lim="800000"/>
            <a:headEnd/>
            <a:tailEnd/>
          </a:ln>
        </p:spPr>
      </p:pic>
      <p:sp>
        <p:nvSpPr>
          <p:cNvPr id="414728" name="Text Box 8"/>
          <p:cNvSpPr txBox="1">
            <a:spLocks noChangeArrowheads="1"/>
          </p:cNvSpPr>
          <p:nvPr/>
        </p:nvSpPr>
        <p:spPr bwMode="auto">
          <a:xfrm>
            <a:off x="533400" y="2498725"/>
            <a:ext cx="30480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Let’s make some assumptions:</a:t>
            </a:r>
          </a:p>
        </p:txBody>
      </p:sp>
      <p:sp>
        <p:nvSpPr>
          <p:cNvPr id="414729" name="Text Box 9"/>
          <p:cNvSpPr txBox="1">
            <a:spLocks noChangeArrowheads="1"/>
          </p:cNvSpPr>
          <p:nvPr/>
        </p:nvSpPr>
        <p:spPr bwMode="auto">
          <a:xfrm>
            <a:off x="4419600" y="2438400"/>
            <a:ext cx="4191000" cy="1127125"/>
          </a:xfrm>
          <a:prstGeom prst="rect">
            <a:avLst/>
          </a:prstGeom>
          <a:noFill/>
          <a:ln w="28575">
            <a:noFill/>
            <a:miter lim="800000"/>
            <a:headEnd/>
            <a:tailEnd/>
          </a:ln>
        </p:spPr>
        <p:txBody>
          <a:bodyPr>
            <a:prstTxWarp prst="textNoShape">
              <a:avLst/>
            </a:prstTxWarp>
            <a:spAutoFit/>
          </a:bodyPr>
          <a:lstStyle/>
          <a:p>
            <a:pPr marL="457200" indent="-457200">
              <a:spcBef>
                <a:spcPct val="20000"/>
              </a:spcBef>
              <a:buFontTx/>
              <a:buAutoNum type="arabicPeriod"/>
            </a:pPr>
            <a:r>
              <a:rPr lang="en-US" sz="2000">
                <a:solidFill>
                  <a:srgbClr val="FF0000"/>
                </a:solidFill>
                <a:latin typeface="Arial Narrow" charset="0"/>
              </a:rPr>
              <a:t>There is no external torque acting on it</a:t>
            </a:r>
          </a:p>
          <a:p>
            <a:pPr marL="457200" indent="-457200">
              <a:spcBef>
                <a:spcPct val="20000"/>
              </a:spcBef>
              <a:buFontTx/>
              <a:buAutoNum type="arabicPeriod"/>
            </a:pPr>
            <a:r>
              <a:rPr lang="en-US" sz="2000">
                <a:solidFill>
                  <a:srgbClr val="FF0000"/>
                </a:solidFill>
                <a:latin typeface="Arial Narrow" charset="0"/>
              </a:rPr>
              <a:t>The shape remains spherical</a:t>
            </a:r>
          </a:p>
          <a:p>
            <a:pPr marL="457200" indent="-457200">
              <a:spcBef>
                <a:spcPct val="20000"/>
              </a:spcBef>
              <a:buFontTx/>
              <a:buAutoNum type="arabicPeriod"/>
            </a:pPr>
            <a:r>
              <a:rPr lang="en-US" sz="2000">
                <a:solidFill>
                  <a:srgbClr val="FF0000"/>
                </a:solidFill>
                <a:latin typeface="Arial Narrow" charset="0"/>
              </a:rPr>
              <a:t>Its mass remains constant</a:t>
            </a:r>
          </a:p>
        </p:txBody>
      </p:sp>
      <p:sp>
        <p:nvSpPr>
          <p:cNvPr id="414730" name="Text Box 10"/>
          <p:cNvSpPr txBox="1">
            <a:spLocks noChangeArrowheads="1"/>
          </p:cNvSpPr>
          <p:nvPr/>
        </p:nvSpPr>
        <p:spPr bwMode="auto">
          <a:xfrm>
            <a:off x="381000" y="4495800"/>
            <a:ext cx="5029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angular speed of the star with the period T is</a:t>
            </a:r>
          </a:p>
        </p:txBody>
      </p:sp>
      <p:sp>
        <p:nvSpPr>
          <p:cNvPr id="414731" name="Text Box 11"/>
          <p:cNvSpPr txBox="1">
            <a:spLocks noChangeArrowheads="1"/>
          </p:cNvSpPr>
          <p:nvPr/>
        </p:nvSpPr>
        <p:spPr bwMode="auto">
          <a:xfrm>
            <a:off x="381000" y="3629025"/>
            <a:ext cx="29718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Using angular momentum conservation</a:t>
            </a:r>
          </a:p>
        </p:txBody>
      </p:sp>
      <p:sp>
        <p:nvSpPr>
          <p:cNvPr id="414732" name="Text Box 12"/>
          <p:cNvSpPr txBox="1">
            <a:spLocks noChangeArrowheads="1"/>
          </p:cNvSpPr>
          <p:nvPr/>
        </p:nvSpPr>
        <p:spPr bwMode="auto">
          <a:xfrm>
            <a:off x="381000" y="5013325"/>
            <a:ext cx="762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Thus</a:t>
            </a:r>
          </a:p>
        </p:txBody>
      </p:sp>
      <p:pic>
        <p:nvPicPr>
          <p:cNvPr id="414733" name="Object 4"/>
          <p:cNvPicPr>
            <a:picLocks noChangeAspect="1" noChangeArrowheads="1"/>
          </p:cNvPicPr>
          <p:nvPr/>
        </p:nvPicPr>
        <p:blipFill>
          <a:blip r:embed="rId4"/>
          <a:srcRect/>
          <a:stretch>
            <a:fillRect/>
          </a:stretch>
        </p:blipFill>
        <p:spPr bwMode="auto">
          <a:xfrm>
            <a:off x="1295400" y="4994275"/>
            <a:ext cx="533400" cy="481013"/>
          </a:xfrm>
          <a:prstGeom prst="rect">
            <a:avLst/>
          </a:prstGeom>
          <a:noFill/>
          <a:ln w="28575">
            <a:miter lim="800000"/>
            <a:headEnd/>
            <a:tailEnd/>
          </a:ln>
        </p:spPr>
      </p:pic>
      <p:pic>
        <p:nvPicPr>
          <p:cNvPr id="414734" name="Object 5"/>
          <p:cNvPicPr>
            <a:picLocks noChangeAspect="1" noChangeArrowheads="1"/>
          </p:cNvPicPr>
          <p:nvPr/>
        </p:nvPicPr>
        <p:blipFill>
          <a:blip r:embed="rId5"/>
          <a:srcRect/>
          <a:stretch>
            <a:fillRect/>
          </a:stretch>
        </p:blipFill>
        <p:spPr bwMode="auto">
          <a:xfrm>
            <a:off x="3657600" y="4114800"/>
            <a:ext cx="1524000" cy="457200"/>
          </a:xfrm>
          <a:prstGeom prst="rect">
            <a:avLst/>
          </a:prstGeom>
          <a:noFill/>
          <a:ln w="28575">
            <a:miter lim="800000"/>
            <a:headEnd/>
            <a:tailEnd/>
          </a:ln>
        </p:spPr>
      </p:pic>
      <p:pic>
        <p:nvPicPr>
          <p:cNvPr id="414735" name="Object 6"/>
          <p:cNvPicPr>
            <a:picLocks noChangeAspect="1" noChangeArrowheads="1"/>
          </p:cNvPicPr>
          <p:nvPr/>
        </p:nvPicPr>
        <p:blipFill>
          <a:blip r:embed="rId6"/>
          <a:srcRect/>
          <a:stretch>
            <a:fillRect/>
          </a:stretch>
        </p:blipFill>
        <p:spPr bwMode="auto">
          <a:xfrm>
            <a:off x="1835150" y="4924425"/>
            <a:ext cx="747713" cy="620713"/>
          </a:xfrm>
          <a:prstGeom prst="rect">
            <a:avLst/>
          </a:prstGeom>
          <a:noFill/>
          <a:ln w="28575">
            <a:miter lim="800000"/>
            <a:headEnd/>
            <a:tailEnd/>
          </a:ln>
        </p:spPr>
      </p:pic>
      <p:pic>
        <p:nvPicPr>
          <p:cNvPr id="414736" name="Object 7"/>
          <p:cNvPicPr>
            <a:picLocks noChangeAspect="1" noChangeArrowheads="1"/>
          </p:cNvPicPr>
          <p:nvPr/>
        </p:nvPicPr>
        <p:blipFill>
          <a:blip r:embed="rId7"/>
          <a:srcRect/>
          <a:stretch>
            <a:fillRect/>
          </a:stretch>
        </p:blipFill>
        <p:spPr bwMode="auto">
          <a:xfrm>
            <a:off x="2589213" y="4906963"/>
            <a:ext cx="1144587" cy="655637"/>
          </a:xfrm>
          <a:prstGeom prst="rect">
            <a:avLst/>
          </a:prstGeom>
          <a:noFill/>
          <a:ln w="28575">
            <a:miter lim="800000"/>
            <a:headEnd/>
            <a:tailEnd/>
          </a:ln>
        </p:spPr>
      </p:pic>
      <p:pic>
        <p:nvPicPr>
          <p:cNvPr id="414737" name="Object 8"/>
          <p:cNvPicPr>
            <a:picLocks noChangeAspect="1" noChangeArrowheads="1"/>
          </p:cNvPicPr>
          <p:nvPr/>
        </p:nvPicPr>
        <p:blipFill>
          <a:blip r:embed="rId8"/>
          <a:srcRect/>
          <a:stretch>
            <a:fillRect/>
          </a:stretch>
        </p:blipFill>
        <p:spPr bwMode="auto">
          <a:xfrm>
            <a:off x="1295400" y="5824538"/>
            <a:ext cx="307975" cy="336550"/>
          </a:xfrm>
          <a:prstGeom prst="rect">
            <a:avLst/>
          </a:prstGeom>
          <a:noFill/>
          <a:ln w="28575">
            <a:miter lim="800000"/>
            <a:headEnd/>
            <a:tailEnd/>
          </a:ln>
        </p:spPr>
      </p:pic>
      <p:pic>
        <p:nvPicPr>
          <p:cNvPr id="414738" name="Object 9"/>
          <p:cNvPicPr>
            <a:picLocks noChangeAspect="1" noChangeArrowheads="1"/>
          </p:cNvPicPr>
          <p:nvPr/>
        </p:nvPicPr>
        <p:blipFill>
          <a:blip r:embed="rId9"/>
          <a:srcRect/>
          <a:stretch>
            <a:fillRect/>
          </a:stretch>
        </p:blipFill>
        <p:spPr bwMode="auto">
          <a:xfrm>
            <a:off x="1608138" y="5683250"/>
            <a:ext cx="638175" cy="619125"/>
          </a:xfrm>
          <a:prstGeom prst="rect">
            <a:avLst/>
          </a:prstGeom>
          <a:noFill/>
          <a:ln w="28575">
            <a:miter lim="800000"/>
            <a:headEnd/>
            <a:tailEnd/>
          </a:ln>
        </p:spPr>
      </p:pic>
      <p:pic>
        <p:nvPicPr>
          <p:cNvPr id="414739" name="Object 10"/>
          <p:cNvPicPr>
            <a:picLocks noChangeAspect="1" noChangeArrowheads="1"/>
          </p:cNvPicPr>
          <p:nvPr/>
        </p:nvPicPr>
        <p:blipFill>
          <a:blip r:embed="rId10"/>
          <a:srcRect/>
          <a:stretch>
            <a:fillRect/>
          </a:stretch>
        </p:blipFill>
        <p:spPr bwMode="auto">
          <a:xfrm>
            <a:off x="2252663" y="5638800"/>
            <a:ext cx="989012" cy="708025"/>
          </a:xfrm>
          <a:prstGeom prst="rect">
            <a:avLst/>
          </a:prstGeom>
          <a:noFill/>
          <a:ln w="28575">
            <a:miter lim="800000"/>
            <a:headEnd/>
            <a:tailEnd/>
          </a:ln>
        </p:spPr>
      </p:pic>
      <p:pic>
        <p:nvPicPr>
          <p:cNvPr id="414740" name="Object 11"/>
          <p:cNvPicPr>
            <a:picLocks noChangeAspect="1" noChangeArrowheads="1"/>
          </p:cNvPicPr>
          <p:nvPr/>
        </p:nvPicPr>
        <p:blipFill>
          <a:blip r:embed="rId11"/>
          <a:srcRect/>
          <a:stretch>
            <a:fillRect/>
          </a:stretch>
        </p:blipFill>
        <p:spPr bwMode="auto">
          <a:xfrm>
            <a:off x="3246438" y="5665788"/>
            <a:ext cx="2508250" cy="655637"/>
          </a:xfrm>
          <a:prstGeom prst="rect">
            <a:avLst/>
          </a:prstGeom>
          <a:noFill/>
          <a:ln w="28575">
            <a:miter lim="800000"/>
            <a:headEnd/>
            <a:tailEnd/>
          </a:ln>
        </p:spPr>
      </p:pic>
      <p:pic>
        <p:nvPicPr>
          <p:cNvPr id="414741" name="Object 12"/>
          <p:cNvPicPr>
            <a:picLocks noChangeAspect="1" noChangeArrowheads="1"/>
          </p:cNvPicPr>
          <p:nvPr/>
        </p:nvPicPr>
        <p:blipFill>
          <a:blip r:embed="rId12"/>
          <a:srcRect/>
          <a:stretch>
            <a:fillRect/>
          </a:stretch>
        </p:blipFill>
        <p:spPr bwMode="auto">
          <a:xfrm>
            <a:off x="5761038" y="5834063"/>
            <a:ext cx="1758950" cy="319087"/>
          </a:xfrm>
          <a:prstGeom prst="rect">
            <a:avLst/>
          </a:prstGeom>
          <a:noFill/>
          <a:ln w="28575">
            <a:miter lim="800000"/>
            <a:headEnd/>
            <a:tailEnd/>
          </a:ln>
        </p:spPr>
      </p:pic>
      <p:pic>
        <p:nvPicPr>
          <p:cNvPr id="414742" name="Object 13"/>
          <p:cNvPicPr>
            <a:picLocks noChangeAspect="1" noChangeArrowheads="1"/>
          </p:cNvPicPr>
          <p:nvPr/>
        </p:nvPicPr>
        <p:blipFill>
          <a:blip r:embed="rId13"/>
          <a:srcRect/>
          <a:stretch>
            <a:fillRect/>
          </a:stretch>
        </p:blipFill>
        <p:spPr bwMode="auto">
          <a:xfrm>
            <a:off x="7526338" y="5868988"/>
            <a:ext cx="858837" cy="247650"/>
          </a:xfrm>
          <a:prstGeom prst="rect">
            <a:avLst/>
          </a:prstGeom>
          <a:noFill/>
          <a:ln w="28575">
            <a:miter lim="800000"/>
            <a:headEnd/>
            <a:tailEnd/>
          </a:ln>
        </p:spPr>
      </p:pic>
      <p:pic>
        <p:nvPicPr>
          <p:cNvPr id="414743" name="Object 14"/>
          <p:cNvPicPr>
            <a:picLocks noChangeAspect="1" noChangeArrowheads="1"/>
          </p:cNvPicPr>
          <p:nvPr/>
        </p:nvPicPr>
        <p:blipFill>
          <a:blip r:embed="rId14"/>
          <a:srcRect/>
          <a:stretch>
            <a:fillRect/>
          </a:stretch>
        </p:blipFill>
        <p:spPr bwMode="auto">
          <a:xfrm>
            <a:off x="6021388" y="4343400"/>
            <a:ext cx="455612" cy="336550"/>
          </a:xfrm>
          <a:prstGeom prst="rect">
            <a:avLst/>
          </a:prstGeom>
          <a:noFill/>
          <a:ln w="28575">
            <a:miter lim="800000"/>
            <a:headEnd/>
            <a:tailEnd/>
          </a:ln>
        </p:spPr>
      </p:pic>
      <p:pic>
        <p:nvPicPr>
          <p:cNvPr id="414744" name="Object 15"/>
          <p:cNvPicPr>
            <a:picLocks noChangeAspect="1" noChangeArrowheads="1"/>
          </p:cNvPicPr>
          <p:nvPr/>
        </p:nvPicPr>
        <p:blipFill>
          <a:blip r:embed="rId15"/>
          <a:srcRect/>
          <a:stretch>
            <a:fillRect/>
          </a:stretch>
        </p:blipFill>
        <p:spPr bwMode="auto">
          <a:xfrm>
            <a:off x="6022975" y="4343400"/>
            <a:ext cx="530225" cy="742950"/>
          </a:xfrm>
          <a:prstGeom prst="rect">
            <a:avLst/>
          </a:prstGeom>
          <a:noFill/>
          <a:ln w="28575">
            <a:miter lim="800000"/>
            <a:headEnd/>
            <a:tailEnd/>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2484" name="Date Placeholder 3"/>
          <p:cNvSpPr>
            <a:spLocks noGrp="1"/>
          </p:cNvSpPr>
          <p:nvPr>
            <p:ph type="dt" sz="quarter" idx="10"/>
          </p:nvPr>
        </p:nvSpPr>
        <p:spPr>
          <a:noFill/>
        </p:spPr>
        <p:txBody>
          <a:bodyPr/>
          <a:lstStyle/>
          <a:p>
            <a:r>
              <a:rPr lang="en-US" smtClean="0"/>
              <a:t>Wednesday, July 6, 2011</a:t>
            </a:r>
            <a:endParaRPr lang="en-US"/>
          </a:p>
        </p:txBody>
      </p:sp>
      <p:sp>
        <p:nvSpPr>
          <p:cNvPr id="62485" name="Footer Placeholder 4"/>
          <p:cNvSpPr>
            <a:spLocks noGrp="1"/>
          </p:cNvSpPr>
          <p:nvPr>
            <p:ph type="ftr" sz="quarter" idx="11"/>
          </p:nvPr>
        </p:nvSpPr>
        <p:spPr>
          <a:noFill/>
        </p:spPr>
        <p:txBody>
          <a:bodyPr/>
          <a:lstStyle/>
          <a:p>
            <a:r>
              <a:rPr lang="en-US" smtClean="0"/>
              <a:t>PHYS 1443-001, Summer 2011 Dr. Jaehoon Yu</a:t>
            </a:r>
          </a:p>
        </p:txBody>
      </p:sp>
      <p:sp>
        <p:nvSpPr>
          <p:cNvPr id="62486" name="Slide Number Placeholder 5"/>
          <p:cNvSpPr>
            <a:spLocks noGrp="1"/>
          </p:cNvSpPr>
          <p:nvPr>
            <p:ph type="sldNum" sz="quarter" idx="12"/>
          </p:nvPr>
        </p:nvSpPr>
        <p:spPr>
          <a:noFill/>
        </p:spPr>
        <p:txBody>
          <a:bodyPr/>
          <a:lstStyle/>
          <a:p>
            <a:fld id="{0060431A-08BB-F645-9332-5D3FBFEBA1C3}" type="slidenum">
              <a:rPr lang="en-US"/>
              <a:pPr/>
              <a:t>18</a:t>
            </a:fld>
            <a:endParaRPr lang="en-US"/>
          </a:p>
        </p:txBody>
      </p:sp>
      <p:sp>
        <p:nvSpPr>
          <p:cNvPr id="62487" name="Rectangle 2"/>
          <p:cNvSpPr>
            <a:spLocks noGrp="1" noChangeArrowheads="1"/>
          </p:cNvSpPr>
          <p:nvPr>
            <p:ph type="title"/>
          </p:nvPr>
        </p:nvSpPr>
        <p:spPr>
          <a:xfrm>
            <a:off x="304800" y="152400"/>
            <a:ext cx="8534400" cy="609600"/>
          </a:xfrm>
        </p:spPr>
        <p:txBody>
          <a:bodyPr/>
          <a:lstStyle/>
          <a:p>
            <a:r>
              <a:rPr lang="en-US" sz="3200"/>
              <a:t>Similarity Between Linear and Rotational Motions</a:t>
            </a:r>
          </a:p>
        </p:txBody>
      </p:sp>
      <p:sp>
        <p:nvSpPr>
          <p:cNvPr id="415747" name="Text Box 3"/>
          <p:cNvSpPr txBox="1">
            <a:spLocks noChangeArrowheads="1"/>
          </p:cNvSpPr>
          <p:nvPr/>
        </p:nvSpPr>
        <p:spPr bwMode="auto">
          <a:xfrm>
            <a:off x="914400" y="685800"/>
            <a:ext cx="7315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All physical quantities in linear and rotational motions show striking similarity.</a:t>
            </a:r>
          </a:p>
        </p:txBody>
      </p:sp>
      <p:graphicFrame>
        <p:nvGraphicFramePr>
          <p:cNvPr id="415748" name="Group 4"/>
          <p:cNvGraphicFramePr>
            <a:graphicFrameLocks noGrp="1"/>
          </p:cNvGraphicFramePr>
          <p:nvPr/>
        </p:nvGraphicFramePr>
        <p:xfrm>
          <a:off x="914400" y="1219200"/>
          <a:ext cx="7391400" cy="5010912"/>
        </p:xfrm>
        <a:graphic>
          <a:graphicData uri="http://schemas.openxmlformats.org/drawingml/2006/table">
            <a:tbl>
              <a:tblPr/>
              <a:tblGrid>
                <a:gridCol w="2387600"/>
                <a:gridCol w="2387600"/>
                <a:gridCol w="2616200"/>
              </a:tblGrid>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accent2"/>
                          </a:solidFill>
                          <a:effectLst/>
                          <a:latin typeface="Arial Narrow" charset="0"/>
                        </a:rPr>
                        <a:t>Quantities</a:t>
                      </a:r>
                    </a:p>
                  </a:txBody>
                  <a:tcPr anchor="ct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accent2"/>
                          </a:solidFill>
                          <a:effectLst/>
                          <a:latin typeface="Arial Narrow" charset="0"/>
                        </a:rPr>
                        <a:t>Linear</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CCFF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a:ln>
                            <a:noFill/>
                          </a:ln>
                          <a:solidFill>
                            <a:schemeClr val="accent2"/>
                          </a:solidFill>
                          <a:effectLst/>
                          <a:latin typeface="Arial Narrow" charset="0"/>
                        </a:rPr>
                        <a:t>Rotational</a:t>
                      </a: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CCFFFF"/>
                    </a:solid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Mass</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Mass</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Moment of Inertia</a:t>
                      </a:r>
                    </a:p>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Length of motion</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Distance</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Angle     (Radian)</a:t>
                      </a: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Speed</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Acceleration</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Force</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Force</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Torque</a:t>
                      </a: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Work</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Work</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Work</a:t>
                      </a: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Power</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Momentum</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accent2"/>
                        </a:solidFill>
                        <a:effectLst/>
                        <a:latin typeface="Arial Narrow" charset="0"/>
                      </a:endParaRP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rgbClr val="33CC33"/>
                      </a:solidFill>
                      <a:prstDash val="solid"/>
                      <a:round/>
                      <a:headEnd type="none" w="med" len="med"/>
                      <a:tailEnd type="none" w="med" len="med"/>
                    </a:lnB>
                    <a:lnTlToBr>
                      <a:noFill/>
                    </a:lnTlToBr>
                    <a:lnBlToTr>
                      <a:noFill/>
                    </a:lnBlToTr>
                    <a:noFill/>
                  </a:tcPr>
                </a:tc>
              </a:tr>
              <a:tr h="4064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Kinetic Energy</a:t>
                      </a:r>
                    </a:p>
                  </a:txBody>
                  <a:tcPr horzOverflow="overflow">
                    <a:lnL w="28575" cap="flat" cmpd="sng" algn="ctr">
                      <a:solidFill>
                        <a:schemeClr val="accent2"/>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solidFill>
                      <a:srgbClr val="FF99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Kinetic</a:t>
                      </a:r>
                    </a:p>
                  </a:txBody>
                  <a:tcPr horzOverflow="overflow">
                    <a:lnL w="28575" cap="flat" cmpd="sng" algn="ctr">
                      <a:solidFill>
                        <a:srgbClr val="33CC33"/>
                      </a:solidFill>
                      <a:prstDash val="solid"/>
                      <a:round/>
                      <a:headEnd type="none" w="med" len="med"/>
                      <a:tailEnd type="none" w="med" len="med"/>
                    </a:lnL>
                    <a:lnR w="28575" cap="flat" cmpd="sng" algn="ctr">
                      <a:solidFill>
                        <a:srgbClr val="33CC33"/>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accent2"/>
                          </a:solidFill>
                          <a:effectLst/>
                          <a:latin typeface="Arial Narrow" charset="0"/>
                        </a:rPr>
                        <a:t>Rotational</a:t>
                      </a:r>
                    </a:p>
                  </a:txBody>
                  <a:tcPr horzOverflow="overflow">
                    <a:lnL w="28575" cap="flat" cmpd="sng" algn="ctr">
                      <a:solidFill>
                        <a:srgbClr val="33CC33"/>
                      </a:solidFill>
                      <a:prstDash val="solid"/>
                      <a:round/>
                      <a:headEnd type="none" w="med" len="med"/>
                      <a:tailEnd type="none" w="med" len="med"/>
                    </a:lnL>
                    <a:lnR w="28575" cap="flat" cmpd="sng" algn="ctr">
                      <a:solidFill>
                        <a:schemeClr val="accent2"/>
                      </a:solidFill>
                      <a:prstDash val="solid"/>
                      <a:round/>
                      <a:headEnd type="none" w="med" len="med"/>
                      <a:tailEnd type="none" w="med" len="med"/>
                    </a:lnR>
                    <a:lnT w="28575" cap="flat" cmpd="sng" algn="ctr">
                      <a:solidFill>
                        <a:srgbClr val="33CC33"/>
                      </a:solidFill>
                      <a:prstDash val="solid"/>
                      <a:round/>
                      <a:headEnd type="none" w="med" len="med"/>
                      <a:tailEnd type="none" w="med" len="med"/>
                    </a:lnT>
                    <a:lnB w="28575" cap="flat" cmpd="sng" algn="ctr">
                      <a:solidFill>
                        <a:schemeClr val="accent2"/>
                      </a:solidFill>
                      <a:prstDash val="solid"/>
                      <a:round/>
                      <a:headEnd type="none" w="med" len="med"/>
                      <a:tailEnd type="none" w="med" len="med"/>
                    </a:lnB>
                    <a:lnTlToBr>
                      <a:noFill/>
                    </a:lnTlToBr>
                    <a:lnBlToTr>
                      <a:noFill/>
                    </a:lnBlToTr>
                    <a:noFill/>
                  </a:tcPr>
                </a:tc>
              </a:tr>
            </a:tbl>
          </a:graphicData>
        </a:graphic>
      </p:graphicFrame>
      <p:pic>
        <p:nvPicPr>
          <p:cNvPr id="415794" name="Object 2"/>
          <p:cNvPicPr>
            <a:picLocks noChangeAspect="1" noChangeArrowheads="1"/>
          </p:cNvPicPr>
          <p:nvPr/>
        </p:nvPicPr>
        <p:blipFill>
          <a:blip r:embed="rId2"/>
          <a:srcRect/>
          <a:stretch>
            <a:fillRect/>
          </a:stretch>
        </p:blipFill>
        <p:spPr bwMode="auto">
          <a:xfrm>
            <a:off x="6348413" y="2011363"/>
            <a:ext cx="1195387" cy="503237"/>
          </a:xfrm>
          <a:prstGeom prst="rect">
            <a:avLst/>
          </a:prstGeom>
          <a:noFill/>
          <a:ln w="28575">
            <a:miter lim="800000"/>
            <a:headEnd/>
            <a:tailEnd/>
          </a:ln>
        </p:spPr>
      </p:pic>
      <p:pic>
        <p:nvPicPr>
          <p:cNvPr id="415795" name="Object 3"/>
          <p:cNvPicPr>
            <a:picLocks noChangeAspect="1" noChangeArrowheads="1"/>
          </p:cNvPicPr>
          <p:nvPr/>
        </p:nvPicPr>
        <p:blipFill>
          <a:blip r:embed="rId3"/>
          <a:srcRect/>
          <a:stretch>
            <a:fillRect/>
          </a:stretch>
        </p:blipFill>
        <p:spPr bwMode="auto">
          <a:xfrm>
            <a:off x="4106863" y="2971800"/>
            <a:ext cx="693737" cy="533400"/>
          </a:xfrm>
          <a:prstGeom prst="rect">
            <a:avLst/>
          </a:prstGeom>
          <a:noFill/>
          <a:ln w="28575">
            <a:miter lim="800000"/>
            <a:headEnd/>
            <a:tailEnd/>
          </a:ln>
        </p:spPr>
      </p:pic>
      <p:pic>
        <p:nvPicPr>
          <p:cNvPr id="415796" name="Object 4"/>
          <p:cNvPicPr>
            <a:picLocks noChangeAspect="1" noChangeArrowheads="1"/>
          </p:cNvPicPr>
          <p:nvPr/>
        </p:nvPicPr>
        <p:blipFill>
          <a:blip r:embed="rId4"/>
          <a:srcRect/>
          <a:stretch>
            <a:fillRect/>
          </a:stretch>
        </p:blipFill>
        <p:spPr bwMode="auto">
          <a:xfrm>
            <a:off x="6553200" y="3028950"/>
            <a:ext cx="781050" cy="476250"/>
          </a:xfrm>
          <a:prstGeom prst="rect">
            <a:avLst/>
          </a:prstGeom>
          <a:noFill/>
          <a:ln w="28575">
            <a:miter lim="800000"/>
            <a:headEnd/>
            <a:tailEnd/>
          </a:ln>
        </p:spPr>
      </p:pic>
      <p:pic>
        <p:nvPicPr>
          <p:cNvPr id="415797" name="Object 5"/>
          <p:cNvPicPr>
            <a:picLocks noChangeAspect="1" noChangeArrowheads="1"/>
          </p:cNvPicPr>
          <p:nvPr/>
        </p:nvPicPr>
        <p:blipFill>
          <a:blip r:embed="rId5"/>
          <a:srcRect/>
          <a:stretch>
            <a:fillRect/>
          </a:stretch>
        </p:blipFill>
        <p:spPr bwMode="auto">
          <a:xfrm>
            <a:off x="4038600" y="3429000"/>
            <a:ext cx="762000" cy="520700"/>
          </a:xfrm>
          <a:prstGeom prst="rect">
            <a:avLst/>
          </a:prstGeom>
          <a:noFill/>
          <a:ln w="28575">
            <a:miter lim="800000"/>
            <a:headEnd/>
            <a:tailEnd/>
          </a:ln>
        </p:spPr>
      </p:pic>
      <p:pic>
        <p:nvPicPr>
          <p:cNvPr id="415798" name="Object 6"/>
          <p:cNvPicPr>
            <a:picLocks noChangeAspect="1" noChangeArrowheads="1"/>
          </p:cNvPicPr>
          <p:nvPr/>
        </p:nvPicPr>
        <p:blipFill>
          <a:blip r:embed="rId6"/>
          <a:srcRect/>
          <a:stretch>
            <a:fillRect/>
          </a:stretch>
        </p:blipFill>
        <p:spPr bwMode="auto">
          <a:xfrm>
            <a:off x="6610350" y="3503613"/>
            <a:ext cx="704850" cy="458787"/>
          </a:xfrm>
          <a:prstGeom prst="rect">
            <a:avLst/>
          </a:prstGeom>
          <a:noFill/>
          <a:ln w="28575">
            <a:miter lim="800000"/>
            <a:headEnd/>
            <a:tailEnd/>
          </a:ln>
        </p:spPr>
      </p:pic>
      <p:pic>
        <p:nvPicPr>
          <p:cNvPr id="415799" name="Object 7"/>
          <p:cNvPicPr>
            <a:picLocks noChangeAspect="1" noChangeArrowheads="1"/>
          </p:cNvPicPr>
          <p:nvPr/>
        </p:nvPicPr>
        <p:blipFill>
          <a:blip r:embed="rId7"/>
          <a:srcRect/>
          <a:stretch>
            <a:fillRect/>
          </a:stretch>
        </p:blipFill>
        <p:spPr bwMode="auto">
          <a:xfrm>
            <a:off x="4308475" y="3897313"/>
            <a:ext cx="1101725" cy="487362"/>
          </a:xfrm>
          <a:prstGeom prst="rect">
            <a:avLst/>
          </a:prstGeom>
          <a:noFill/>
          <a:ln w="28575">
            <a:miter lim="800000"/>
            <a:headEnd/>
            <a:tailEnd/>
          </a:ln>
        </p:spPr>
      </p:pic>
      <p:pic>
        <p:nvPicPr>
          <p:cNvPr id="415800" name="Object 8"/>
          <p:cNvPicPr>
            <a:picLocks noChangeAspect="1" noChangeArrowheads="1"/>
          </p:cNvPicPr>
          <p:nvPr/>
        </p:nvPicPr>
        <p:blipFill>
          <a:blip r:embed="rId8"/>
          <a:srcRect/>
          <a:stretch>
            <a:fillRect/>
          </a:stretch>
        </p:blipFill>
        <p:spPr bwMode="auto">
          <a:xfrm>
            <a:off x="6886575" y="3914775"/>
            <a:ext cx="933450" cy="538163"/>
          </a:xfrm>
          <a:prstGeom prst="rect">
            <a:avLst/>
          </a:prstGeom>
          <a:noFill/>
          <a:ln w="28575">
            <a:miter lim="800000"/>
            <a:headEnd/>
            <a:tailEnd/>
          </a:ln>
        </p:spPr>
      </p:pic>
      <p:pic>
        <p:nvPicPr>
          <p:cNvPr id="415801" name="Object 9"/>
          <p:cNvPicPr>
            <a:picLocks noChangeAspect="1" noChangeArrowheads="1"/>
          </p:cNvPicPr>
          <p:nvPr/>
        </p:nvPicPr>
        <p:blipFill>
          <a:blip r:embed="rId9"/>
          <a:srcRect/>
          <a:stretch>
            <a:fillRect/>
          </a:stretch>
        </p:blipFill>
        <p:spPr bwMode="auto">
          <a:xfrm>
            <a:off x="4229100" y="4365625"/>
            <a:ext cx="1062038" cy="490538"/>
          </a:xfrm>
          <a:prstGeom prst="rect">
            <a:avLst/>
          </a:prstGeom>
          <a:noFill/>
          <a:ln w="28575">
            <a:miter lim="800000"/>
            <a:headEnd/>
            <a:tailEnd/>
          </a:ln>
        </p:spPr>
      </p:pic>
      <p:pic>
        <p:nvPicPr>
          <p:cNvPr id="415802" name="Object 10"/>
          <p:cNvPicPr>
            <a:picLocks noChangeAspect="1" noChangeArrowheads="1"/>
          </p:cNvPicPr>
          <p:nvPr/>
        </p:nvPicPr>
        <p:blipFill>
          <a:blip r:embed="rId10"/>
          <a:srcRect/>
          <a:stretch>
            <a:fillRect/>
          </a:stretch>
        </p:blipFill>
        <p:spPr bwMode="auto">
          <a:xfrm>
            <a:off x="4137025" y="4876800"/>
            <a:ext cx="1030288" cy="381000"/>
          </a:xfrm>
          <a:prstGeom prst="rect">
            <a:avLst/>
          </a:prstGeom>
          <a:noFill/>
          <a:ln w="28575">
            <a:miter lim="800000"/>
            <a:headEnd/>
            <a:tailEnd/>
          </a:ln>
        </p:spPr>
      </p:pic>
      <p:pic>
        <p:nvPicPr>
          <p:cNvPr id="415803" name="Object 11"/>
          <p:cNvPicPr>
            <a:picLocks noChangeAspect="1" noChangeArrowheads="1"/>
          </p:cNvPicPr>
          <p:nvPr/>
        </p:nvPicPr>
        <p:blipFill>
          <a:blip r:embed="rId11"/>
          <a:srcRect/>
          <a:stretch>
            <a:fillRect/>
          </a:stretch>
        </p:blipFill>
        <p:spPr bwMode="auto">
          <a:xfrm>
            <a:off x="6367463" y="4862513"/>
            <a:ext cx="1023937" cy="374650"/>
          </a:xfrm>
          <a:prstGeom prst="rect">
            <a:avLst/>
          </a:prstGeom>
          <a:noFill/>
          <a:ln w="28575">
            <a:miter lim="800000"/>
            <a:headEnd/>
            <a:tailEnd/>
          </a:ln>
        </p:spPr>
      </p:pic>
      <p:pic>
        <p:nvPicPr>
          <p:cNvPr id="415804" name="Object 12"/>
          <p:cNvPicPr>
            <a:picLocks noChangeAspect="1" noChangeArrowheads="1"/>
          </p:cNvPicPr>
          <p:nvPr/>
        </p:nvPicPr>
        <p:blipFill>
          <a:blip r:embed="rId12"/>
          <a:srcRect/>
          <a:stretch>
            <a:fillRect/>
          </a:stretch>
        </p:blipFill>
        <p:spPr bwMode="auto">
          <a:xfrm>
            <a:off x="4419600" y="5715000"/>
            <a:ext cx="996950" cy="533400"/>
          </a:xfrm>
          <a:prstGeom prst="rect">
            <a:avLst/>
          </a:prstGeom>
          <a:noFill/>
          <a:ln w="28575">
            <a:miter lim="800000"/>
            <a:headEnd/>
            <a:tailEnd/>
          </a:ln>
        </p:spPr>
      </p:pic>
      <p:pic>
        <p:nvPicPr>
          <p:cNvPr id="415805" name="Object 13"/>
          <p:cNvPicPr>
            <a:picLocks noChangeAspect="1" noChangeArrowheads="1"/>
          </p:cNvPicPr>
          <p:nvPr/>
        </p:nvPicPr>
        <p:blipFill>
          <a:blip r:embed="rId13"/>
          <a:srcRect/>
          <a:stretch>
            <a:fillRect/>
          </a:stretch>
        </p:blipFill>
        <p:spPr bwMode="auto">
          <a:xfrm>
            <a:off x="7010400" y="5715000"/>
            <a:ext cx="1092200" cy="533400"/>
          </a:xfrm>
          <a:prstGeom prst="rect">
            <a:avLst/>
          </a:prstGeom>
          <a:noFill/>
          <a:ln w="28575">
            <a:miter lim="800000"/>
            <a:headEnd/>
            <a:tailEnd/>
          </a:ln>
        </p:spPr>
      </p:pic>
      <p:pic>
        <p:nvPicPr>
          <p:cNvPr id="415806" name="Object 14"/>
          <p:cNvPicPr>
            <a:picLocks noChangeAspect="1" noChangeArrowheads="1"/>
          </p:cNvPicPr>
          <p:nvPr/>
        </p:nvPicPr>
        <p:blipFill>
          <a:blip r:embed="rId14"/>
          <a:srcRect/>
          <a:stretch>
            <a:fillRect/>
          </a:stretch>
        </p:blipFill>
        <p:spPr bwMode="auto">
          <a:xfrm>
            <a:off x="4881563" y="2590800"/>
            <a:ext cx="379412" cy="404813"/>
          </a:xfrm>
          <a:prstGeom prst="rect">
            <a:avLst/>
          </a:prstGeom>
          <a:noFill/>
          <a:ln w="28575">
            <a:miter lim="800000"/>
            <a:headEnd/>
            <a:tailEnd/>
          </a:ln>
        </p:spPr>
      </p:pic>
      <p:pic>
        <p:nvPicPr>
          <p:cNvPr id="415807" name="Object 15"/>
          <p:cNvPicPr>
            <a:picLocks noChangeAspect="1" noChangeArrowheads="1"/>
          </p:cNvPicPr>
          <p:nvPr/>
        </p:nvPicPr>
        <p:blipFill>
          <a:blip r:embed="rId15"/>
          <a:srcRect/>
          <a:stretch>
            <a:fillRect/>
          </a:stretch>
        </p:blipFill>
        <p:spPr bwMode="auto">
          <a:xfrm>
            <a:off x="4360863" y="1828800"/>
            <a:ext cx="820737" cy="601663"/>
          </a:xfrm>
          <a:prstGeom prst="rect">
            <a:avLst/>
          </a:prstGeom>
          <a:noFill/>
          <a:ln w="28575">
            <a:miter lim="800000"/>
            <a:headEnd/>
            <a:tailEnd/>
          </a:ln>
        </p:spPr>
      </p:pic>
      <p:pic>
        <p:nvPicPr>
          <p:cNvPr id="415808" name="Object 16"/>
          <p:cNvPicPr>
            <a:picLocks noChangeAspect="1" noChangeArrowheads="1"/>
          </p:cNvPicPr>
          <p:nvPr/>
        </p:nvPicPr>
        <p:blipFill>
          <a:blip r:embed="rId16"/>
          <a:srcRect/>
          <a:stretch>
            <a:fillRect/>
          </a:stretch>
        </p:blipFill>
        <p:spPr bwMode="auto">
          <a:xfrm>
            <a:off x="6716713" y="2514600"/>
            <a:ext cx="344487" cy="438150"/>
          </a:xfrm>
          <a:prstGeom prst="rect">
            <a:avLst/>
          </a:prstGeom>
          <a:noFill/>
          <a:ln w="28575">
            <a:miter lim="800000"/>
            <a:headEnd/>
            <a:tailEnd/>
          </a:ln>
        </p:spPr>
      </p:pic>
      <p:pic>
        <p:nvPicPr>
          <p:cNvPr id="415809" name="Object 17"/>
          <p:cNvPicPr>
            <a:picLocks noChangeAspect="1" noChangeArrowheads="1"/>
          </p:cNvPicPr>
          <p:nvPr/>
        </p:nvPicPr>
        <p:blipFill>
          <a:blip r:embed="rId17"/>
          <a:srcRect/>
          <a:stretch>
            <a:fillRect/>
          </a:stretch>
        </p:blipFill>
        <p:spPr bwMode="auto">
          <a:xfrm>
            <a:off x="6705600" y="4433888"/>
            <a:ext cx="1295400" cy="388937"/>
          </a:xfrm>
          <a:prstGeom prst="rect">
            <a:avLst/>
          </a:prstGeom>
          <a:noFill/>
          <a:ln w="28575">
            <a:miter lim="800000"/>
            <a:headEnd/>
            <a:tailEnd/>
          </a:ln>
        </p:spPr>
      </p:pic>
      <p:pic>
        <p:nvPicPr>
          <p:cNvPr id="415810" name="Object 18"/>
          <p:cNvPicPr>
            <a:picLocks noChangeAspect="1" noChangeArrowheads="1"/>
          </p:cNvPicPr>
          <p:nvPr/>
        </p:nvPicPr>
        <p:blipFill>
          <a:blip r:embed="rId18"/>
          <a:srcRect/>
          <a:stretch>
            <a:fillRect/>
          </a:stretch>
        </p:blipFill>
        <p:spPr bwMode="auto">
          <a:xfrm>
            <a:off x="4184650" y="5284788"/>
            <a:ext cx="996950" cy="450850"/>
          </a:xfrm>
          <a:prstGeom prst="rect">
            <a:avLst/>
          </a:prstGeom>
          <a:noFill/>
          <a:ln w="28575">
            <a:miter lim="800000"/>
            <a:headEnd/>
            <a:tailEnd/>
          </a:ln>
        </p:spPr>
      </p:pic>
      <p:pic>
        <p:nvPicPr>
          <p:cNvPr id="415811" name="Object 19"/>
          <p:cNvPicPr>
            <a:picLocks noChangeAspect="1" noChangeArrowheads="1"/>
          </p:cNvPicPr>
          <p:nvPr/>
        </p:nvPicPr>
        <p:blipFill>
          <a:blip r:embed="rId19"/>
          <a:srcRect/>
          <a:stretch>
            <a:fillRect/>
          </a:stretch>
        </p:blipFill>
        <p:spPr bwMode="auto">
          <a:xfrm>
            <a:off x="6411913" y="5303838"/>
            <a:ext cx="979487" cy="411162"/>
          </a:xfrm>
          <a:prstGeom prst="rect">
            <a:avLst/>
          </a:prstGeom>
          <a:noFill/>
          <a:ln w="28575">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032"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1033"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38" name="Slide Number Placeholder 5"/>
          <p:cNvSpPr>
            <a:spLocks noGrp="1"/>
          </p:cNvSpPr>
          <p:nvPr>
            <p:ph type="sldNum" sz="quarter" idx="12"/>
          </p:nvPr>
        </p:nvSpPr>
        <p:spPr/>
        <p:txBody>
          <a:bodyPr/>
          <a:lstStyle/>
          <a:p>
            <a:fld id="{59CF52FC-21E5-7149-92D5-0CA1E5BA4FD3}" type="slidenum">
              <a:rPr lang="en-US"/>
              <a:pPr/>
              <a:t>19</a:t>
            </a:fld>
            <a:endParaRPr lang="en-US"/>
          </a:p>
        </p:txBody>
      </p:sp>
      <p:sp>
        <p:nvSpPr>
          <p:cNvPr id="1035" name="Rectangle 2"/>
          <p:cNvSpPr>
            <a:spLocks noGrp="1" noChangeArrowheads="1"/>
          </p:cNvSpPr>
          <p:nvPr>
            <p:ph type="title"/>
          </p:nvPr>
        </p:nvSpPr>
        <p:spPr>
          <a:xfrm>
            <a:off x="685800" y="152400"/>
            <a:ext cx="8153400" cy="609600"/>
          </a:xfrm>
        </p:spPr>
        <p:txBody>
          <a:bodyPr/>
          <a:lstStyle/>
          <a:p>
            <a:r>
              <a:rPr lang="en-US"/>
              <a:t>Conditions for Equilibrium</a:t>
            </a:r>
          </a:p>
        </p:txBody>
      </p:sp>
      <p:sp>
        <p:nvSpPr>
          <p:cNvPr id="422915" name="Text Box 3"/>
          <p:cNvSpPr txBox="1">
            <a:spLocks noChangeArrowheads="1"/>
          </p:cNvSpPr>
          <p:nvPr/>
        </p:nvSpPr>
        <p:spPr bwMode="auto">
          <a:xfrm>
            <a:off x="762000" y="838200"/>
            <a:ext cx="76200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do you think the term “An object is at its equilibrium” means?</a:t>
            </a:r>
          </a:p>
        </p:txBody>
      </p:sp>
      <p:graphicFrame>
        <p:nvGraphicFramePr>
          <p:cNvPr id="422916" name="Object 2"/>
          <p:cNvGraphicFramePr>
            <a:graphicFrameLocks noChangeAspect="1"/>
          </p:cNvGraphicFramePr>
          <p:nvPr/>
        </p:nvGraphicFramePr>
        <p:xfrm>
          <a:off x="5638800" y="2641600"/>
          <a:ext cx="952500" cy="558800"/>
        </p:xfrm>
        <a:graphic>
          <a:graphicData uri="http://schemas.openxmlformats.org/presentationml/2006/ole">
            <p:oleObj spid="_x0000_s657410" name="Equation" r:id="rId3" imgW="457200" imgH="279360" progId="Equation.DSMT4">
              <p:embed/>
            </p:oleObj>
          </a:graphicData>
        </a:graphic>
      </p:graphicFrame>
      <p:sp>
        <p:nvSpPr>
          <p:cNvPr id="422917" name="Text Box 5"/>
          <p:cNvSpPr txBox="1">
            <a:spLocks noChangeArrowheads="1"/>
          </p:cNvSpPr>
          <p:nvPr/>
        </p:nvSpPr>
        <p:spPr bwMode="auto">
          <a:xfrm>
            <a:off x="457200" y="1374775"/>
            <a:ext cx="8229600" cy="82232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b="1">
                <a:solidFill>
                  <a:srgbClr val="FF0000"/>
                </a:solidFill>
                <a:latin typeface="Arial Narrow" charset="0"/>
              </a:rPr>
              <a:t>The object is either at rest (</a:t>
            </a:r>
            <a:r>
              <a:rPr lang="en-US" b="1" u="sng">
                <a:solidFill>
                  <a:srgbClr val="003300"/>
                </a:solidFill>
                <a:latin typeface="Arial Narrow" charset="0"/>
              </a:rPr>
              <a:t>Static Equilibrium</a:t>
            </a:r>
            <a:r>
              <a:rPr lang="en-US" b="1">
                <a:solidFill>
                  <a:srgbClr val="FF0000"/>
                </a:solidFill>
                <a:latin typeface="Arial Narrow" charset="0"/>
              </a:rPr>
              <a:t>) or its center of mass is moving at a constant velocity (</a:t>
            </a:r>
            <a:r>
              <a:rPr lang="en-US" b="1" u="sng">
                <a:solidFill>
                  <a:srgbClr val="003300"/>
                </a:solidFill>
                <a:latin typeface="Arial Narrow" charset="0"/>
              </a:rPr>
              <a:t>Dynamic Equilibrium</a:t>
            </a:r>
            <a:r>
              <a:rPr lang="en-US" b="1">
                <a:solidFill>
                  <a:srgbClr val="FF0000"/>
                </a:solidFill>
                <a:latin typeface="Arial Narrow" charset="0"/>
              </a:rPr>
              <a:t>). </a:t>
            </a:r>
          </a:p>
        </p:txBody>
      </p:sp>
      <p:sp>
        <p:nvSpPr>
          <p:cNvPr id="422918" name="Text Box 6"/>
          <p:cNvSpPr txBox="1">
            <a:spLocks noChangeArrowheads="1"/>
          </p:cNvSpPr>
          <p:nvPr/>
        </p:nvSpPr>
        <p:spPr bwMode="auto">
          <a:xfrm>
            <a:off x="457200" y="3200400"/>
            <a:ext cx="10668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Is this it?   </a:t>
            </a:r>
          </a:p>
        </p:txBody>
      </p:sp>
      <p:sp>
        <p:nvSpPr>
          <p:cNvPr id="422919" name="Text Box 7"/>
          <p:cNvSpPr txBox="1">
            <a:spLocks noChangeArrowheads="1"/>
          </p:cNvSpPr>
          <p:nvPr/>
        </p:nvSpPr>
        <p:spPr bwMode="auto">
          <a:xfrm>
            <a:off x="457200" y="2278063"/>
            <a:ext cx="47244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When do you think an object is at its equilibrium?</a:t>
            </a:r>
          </a:p>
        </p:txBody>
      </p:sp>
      <p:sp>
        <p:nvSpPr>
          <p:cNvPr id="422920" name="Text Box 8"/>
          <p:cNvSpPr txBox="1">
            <a:spLocks noChangeArrowheads="1"/>
          </p:cNvSpPr>
          <p:nvPr/>
        </p:nvSpPr>
        <p:spPr bwMode="auto">
          <a:xfrm>
            <a:off x="457200" y="2743200"/>
            <a:ext cx="5105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Translational Equilibrium: Equilibrium in linear motion </a:t>
            </a:r>
          </a:p>
        </p:txBody>
      </p:sp>
      <p:sp>
        <p:nvSpPr>
          <p:cNvPr id="422921" name="Text Box 9"/>
          <p:cNvSpPr txBox="1">
            <a:spLocks noChangeArrowheads="1"/>
          </p:cNvSpPr>
          <p:nvPr/>
        </p:nvSpPr>
        <p:spPr bwMode="auto">
          <a:xfrm>
            <a:off x="1905000" y="3200400"/>
            <a:ext cx="6324600" cy="10064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above condition is sufficient for a point-like object to be at its translational equilibrium.  For an object with size, however, this is not sufficient.   One more condition is needed.  What is it? </a:t>
            </a:r>
          </a:p>
        </p:txBody>
      </p:sp>
      <p:sp>
        <p:nvSpPr>
          <p:cNvPr id="422922" name="Text Box 10"/>
          <p:cNvSpPr txBox="1">
            <a:spLocks noChangeArrowheads="1"/>
          </p:cNvSpPr>
          <p:nvPr/>
        </p:nvSpPr>
        <p:spPr bwMode="auto">
          <a:xfrm>
            <a:off x="1828800" y="4191000"/>
            <a:ext cx="7239000" cy="7016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Let’s consider two forces equal in magnitude but in opposite direction acting on a rigid object as shown in the figure.   What do you think will happen?</a:t>
            </a:r>
          </a:p>
        </p:txBody>
      </p:sp>
      <p:sp>
        <p:nvSpPr>
          <p:cNvPr id="422923" name="Freeform 11"/>
          <p:cNvSpPr>
            <a:spLocks/>
          </p:cNvSpPr>
          <p:nvPr/>
        </p:nvSpPr>
        <p:spPr bwMode="auto">
          <a:xfrm>
            <a:off x="304800" y="4419600"/>
            <a:ext cx="1492250" cy="1665288"/>
          </a:xfrm>
          <a:custGeom>
            <a:avLst/>
            <a:gdLst>
              <a:gd name="T0" fmla="*/ 168616 w 354"/>
              <a:gd name="T1" fmla="*/ 614605 h 569"/>
              <a:gd name="T2" fmla="*/ 484770 w 354"/>
              <a:gd name="T3" fmla="*/ 681919 h 569"/>
              <a:gd name="T4" fmla="*/ 640740 w 354"/>
              <a:gd name="T5" fmla="*/ 810694 h 569"/>
              <a:gd name="T6" fmla="*/ 830433 w 354"/>
              <a:gd name="T7" fmla="*/ 1381399 h 569"/>
              <a:gd name="T8" fmla="*/ 1112865 w 354"/>
              <a:gd name="T9" fmla="*/ 1665288 h 569"/>
              <a:gd name="T10" fmla="*/ 1273050 w 354"/>
              <a:gd name="T11" fmla="*/ 1621388 h 569"/>
              <a:gd name="T12" fmla="*/ 1302557 w 354"/>
              <a:gd name="T13" fmla="*/ 1117996 h 569"/>
              <a:gd name="T14" fmla="*/ 1462742 w 354"/>
              <a:gd name="T15" fmla="*/ 790207 h 569"/>
              <a:gd name="T16" fmla="*/ 1399511 w 354"/>
              <a:gd name="T17" fmla="*/ 395103 h 569"/>
              <a:gd name="T18" fmla="*/ 737694 w 354"/>
              <a:gd name="T19" fmla="*/ 2927 h 569"/>
              <a:gd name="T20" fmla="*/ 451047 w 354"/>
              <a:gd name="T21" fmla="*/ 23414 h 569"/>
              <a:gd name="T22" fmla="*/ 387816 w 354"/>
              <a:gd name="T23" fmla="*/ 155115 h 569"/>
              <a:gd name="T24" fmla="*/ 71662 w 354"/>
              <a:gd name="T25" fmla="*/ 526805 h 569"/>
              <a:gd name="T26" fmla="*/ 8431 w 354"/>
              <a:gd name="T27" fmla="*/ 594118 h 569"/>
              <a:gd name="T28" fmla="*/ 168616 w 354"/>
              <a:gd name="T29" fmla="*/ 614605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2" name="Group 12"/>
          <p:cNvGrpSpPr>
            <a:grpSpLocks/>
          </p:cNvGrpSpPr>
          <p:nvPr/>
        </p:nvGrpSpPr>
        <p:grpSpPr bwMode="auto">
          <a:xfrm>
            <a:off x="1295400" y="4876800"/>
            <a:ext cx="533400" cy="396875"/>
            <a:chOff x="816" y="3072"/>
            <a:chExt cx="336" cy="250"/>
          </a:xfrm>
        </p:grpSpPr>
        <p:sp>
          <p:nvSpPr>
            <p:cNvPr id="1061" name="Text Box 13"/>
            <p:cNvSpPr txBox="1">
              <a:spLocks noChangeArrowheads="1"/>
            </p:cNvSpPr>
            <p:nvPr/>
          </p:nvSpPr>
          <p:spPr bwMode="auto">
            <a:xfrm>
              <a:off x="832" y="3072"/>
              <a:ext cx="320"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CM</a:t>
              </a:r>
            </a:p>
          </p:txBody>
        </p:sp>
        <p:sp>
          <p:nvSpPr>
            <p:cNvPr id="1062"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sp>
        <p:nvSpPr>
          <p:cNvPr id="422927" name="Line 15"/>
          <p:cNvSpPr>
            <a:spLocks noChangeShapeType="1"/>
          </p:cNvSpPr>
          <p:nvPr/>
        </p:nvSpPr>
        <p:spPr bwMode="auto">
          <a:xfrm>
            <a:off x="685800" y="4648200"/>
            <a:ext cx="990600" cy="0"/>
          </a:xfrm>
          <a:prstGeom prst="line">
            <a:avLst/>
          </a:prstGeom>
          <a:noFill/>
          <a:ln w="28575">
            <a:solidFill>
              <a:srgbClr val="FF0000"/>
            </a:solidFill>
            <a:prstDash val="sysDot"/>
            <a:round/>
            <a:headEnd/>
            <a:tailEnd/>
          </a:ln>
        </p:spPr>
        <p:txBody>
          <a:bodyPr>
            <a:prstTxWarp prst="textNoShape">
              <a:avLst/>
            </a:prstTxWarp>
          </a:bodyPr>
          <a:lstStyle/>
          <a:p>
            <a:endParaRPr lang="en-US"/>
          </a:p>
        </p:txBody>
      </p:sp>
      <p:grpSp>
        <p:nvGrpSpPr>
          <p:cNvPr id="3" name="Group 16"/>
          <p:cNvGrpSpPr>
            <a:grpSpLocks/>
          </p:cNvGrpSpPr>
          <p:nvPr/>
        </p:nvGrpSpPr>
        <p:grpSpPr bwMode="auto">
          <a:xfrm>
            <a:off x="1071563" y="4648200"/>
            <a:ext cx="300037" cy="457200"/>
            <a:chOff x="675" y="2928"/>
            <a:chExt cx="189" cy="288"/>
          </a:xfrm>
        </p:grpSpPr>
        <p:sp>
          <p:nvSpPr>
            <p:cNvPr id="1059" name="Text Box 17"/>
            <p:cNvSpPr txBox="1">
              <a:spLocks noChangeArrowheads="1"/>
            </p:cNvSpPr>
            <p:nvPr/>
          </p:nvSpPr>
          <p:spPr bwMode="auto">
            <a:xfrm>
              <a:off x="675" y="2928"/>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sp>
          <p:nvSpPr>
            <p:cNvPr id="1060" name="Line 18"/>
            <p:cNvSpPr>
              <a:spLocks noChangeShapeType="1"/>
            </p:cNvSpPr>
            <p:nvPr/>
          </p:nvSpPr>
          <p:spPr bwMode="auto">
            <a:xfrm>
              <a:off x="840" y="2928"/>
              <a:ext cx="0" cy="288"/>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grpSp>
      <p:sp>
        <p:nvSpPr>
          <p:cNvPr id="422931" name="Line 19"/>
          <p:cNvSpPr>
            <a:spLocks noChangeShapeType="1"/>
          </p:cNvSpPr>
          <p:nvPr/>
        </p:nvSpPr>
        <p:spPr bwMode="auto">
          <a:xfrm>
            <a:off x="1066800" y="5562600"/>
            <a:ext cx="990600" cy="0"/>
          </a:xfrm>
          <a:prstGeom prst="line">
            <a:avLst/>
          </a:prstGeom>
          <a:noFill/>
          <a:ln w="28575">
            <a:solidFill>
              <a:srgbClr val="FF0000"/>
            </a:solidFill>
            <a:prstDash val="sysDot"/>
            <a:round/>
            <a:headEnd/>
            <a:tailEnd/>
          </a:ln>
        </p:spPr>
        <p:txBody>
          <a:bodyPr>
            <a:prstTxWarp prst="textNoShape">
              <a:avLst/>
            </a:prstTxWarp>
          </a:bodyPr>
          <a:lstStyle/>
          <a:p>
            <a:endParaRPr lang="en-US"/>
          </a:p>
        </p:txBody>
      </p:sp>
      <p:grpSp>
        <p:nvGrpSpPr>
          <p:cNvPr id="4" name="Group 20"/>
          <p:cNvGrpSpPr>
            <a:grpSpLocks/>
          </p:cNvGrpSpPr>
          <p:nvPr/>
        </p:nvGrpSpPr>
        <p:grpSpPr bwMode="auto">
          <a:xfrm>
            <a:off x="1071563" y="5105400"/>
            <a:ext cx="300037" cy="457200"/>
            <a:chOff x="675" y="3216"/>
            <a:chExt cx="189" cy="288"/>
          </a:xfrm>
        </p:grpSpPr>
        <p:sp>
          <p:nvSpPr>
            <p:cNvPr id="1057" name="Line 21"/>
            <p:cNvSpPr>
              <a:spLocks noChangeShapeType="1"/>
            </p:cNvSpPr>
            <p:nvPr/>
          </p:nvSpPr>
          <p:spPr bwMode="auto">
            <a:xfrm>
              <a:off x="840" y="3216"/>
              <a:ext cx="0" cy="288"/>
            </a:xfrm>
            <a:prstGeom prst="line">
              <a:avLst/>
            </a:prstGeom>
            <a:noFill/>
            <a:ln w="28575">
              <a:solidFill>
                <a:schemeClr val="accent2"/>
              </a:solidFill>
              <a:prstDash val="sysDot"/>
              <a:round/>
              <a:headEnd/>
              <a:tailEnd/>
            </a:ln>
          </p:spPr>
          <p:txBody>
            <a:bodyPr>
              <a:prstTxWarp prst="textNoShape">
                <a:avLst/>
              </a:prstTxWarp>
            </a:bodyPr>
            <a:lstStyle/>
            <a:p>
              <a:endParaRPr lang="en-US"/>
            </a:p>
          </p:txBody>
        </p:sp>
        <p:sp>
          <p:nvSpPr>
            <p:cNvPr id="1058" name="Text Box 22"/>
            <p:cNvSpPr txBox="1">
              <a:spLocks noChangeArrowheads="1"/>
            </p:cNvSpPr>
            <p:nvPr/>
          </p:nvSpPr>
          <p:spPr bwMode="auto">
            <a:xfrm>
              <a:off x="675" y="3216"/>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grpSp>
      <p:grpSp>
        <p:nvGrpSpPr>
          <p:cNvPr id="5" name="Group 23"/>
          <p:cNvGrpSpPr>
            <a:grpSpLocks/>
          </p:cNvGrpSpPr>
          <p:nvPr/>
        </p:nvGrpSpPr>
        <p:grpSpPr bwMode="auto">
          <a:xfrm>
            <a:off x="457200" y="4343400"/>
            <a:ext cx="609600" cy="396875"/>
            <a:chOff x="432" y="2736"/>
            <a:chExt cx="384" cy="250"/>
          </a:xfrm>
        </p:grpSpPr>
        <p:sp>
          <p:nvSpPr>
            <p:cNvPr id="1055" name="Text Box 24"/>
            <p:cNvSpPr txBox="1">
              <a:spLocks noChangeArrowheads="1"/>
            </p:cNvSpPr>
            <p:nvPr/>
          </p:nvSpPr>
          <p:spPr bwMode="auto">
            <a:xfrm>
              <a:off x="559" y="2736"/>
              <a:ext cx="209"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endParaRPr lang="en-US" sz="2000">
                <a:solidFill>
                  <a:srgbClr val="FF0000"/>
                </a:solidFill>
                <a:latin typeface="Monotype Corsiva" charset="0"/>
              </a:endParaRPr>
            </a:p>
          </p:txBody>
        </p:sp>
        <p:sp>
          <p:nvSpPr>
            <p:cNvPr id="1056" name="Line 25"/>
            <p:cNvSpPr>
              <a:spLocks noChangeShapeType="1"/>
            </p:cNvSpPr>
            <p:nvPr/>
          </p:nvSpPr>
          <p:spPr bwMode="auto">
            <a:xfrm flipH="1">
              <a:off x="432" y="292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6" name="Group 26"/>
          <p:cNvGrpSpPr>
            <a:grpSpLocks/>
          </p:cNvGrpSpPr>
          <p:nvPr/>
        </p:nvGrpSpPr>
        <p:grpSpPr bwMode="auto">
          <a:xfrm>
            <a:off x="1524000" y="5486400"/>
            <a:ext cx="609600" cy="396875"/>
            <a:chOff x="816" y="3456"/>
            <a:chExt cx="384" cy="250"/>
          </a:xfrm>
        </p:grpSpPr>
        <p:sp>
          <p:nvSpPr>
            <p:cNvPr id="1053" name="Line 27"/>
            <p:cNvSpPr>
              <a:spLocks noChangeShapeType="1"/>
            </p:cNvSpPr>
            <p:nvPr/>
          </p:nvSpPr>
          <p:spPr bwMode="auto">
            <a:xfrm>
              <a:off x="816"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1054" name="Text Box 28"/>
            <p:cNvSpPr txBox="1">
              <a:spLocks noChangeArrowheads="1"/>
            </p:cNvSpPr>
            <p:nvPr/>
          </p:nvSpPr>
          <p:spPr bwMode="auto">
            <a:xfrm>
              <a:off x="847" y="3456"/>
              <a:ext cx="254"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endParaRPr lang="en-US" sz="2000">
                <a:solidFill>
                  <a:srgbClr val="FF0000"/>
                </a:solidFill>
                <a:latin typeface="Monotype Corsiva" charset="0"/>
              </a:endParaRPr>
            </a:p>
          </p:txBody>
        </p:sp>
      </p:grpSp>
      <p:sp>
        <p:nvSpPr>
          <p:cNvPr id="422941" name="Text Box 29"/>
          <p:cNvSpPr txBox="1">
            <a:spLocks noChangeArrowheads="1"/>
          </p:cNvSpPr>
          <p:nvPr/>
        </p:nvSpPr>
        <p:spPr bwMode="auto">
          <a:xfrm>
            <a:off x="2209800" y="4953000"/>
            <a:ext cx="48768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object will rotate about the CM. The net torque acting on the object about any axis must be 0. </a:t>
            </a:r>
          </a:p>
        </p:txBody>
      </p:sp>
      <p:sp>
        <p:nvSpPr>
          <p:cNvPr id="422942" name="Text Box 30"/>
          <p:cNvSpPr txBox="1">
            <a:spLocks noChangeArrowheads="1"/>
          </p:cNvSpPr>
          <p:nvPr/>
        </p:nvSpPr>
        <p:spPr bwMode="auto">
          <a:xfrm>
            <a:off x="2438400" y="5638800"/>
            <a:ext cx="617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For an object to be at its </a:t>
            </a:r>
            <a:r>
              <a:rPr lang="en-US" sz="2000">
                <a:solidFill>
                  <a:srgbClr val="003300"/>
                </a:solidFill>
                <a:latin typeface="Monotype Corsiva" charset="0"/>
              </a:rPr>
              <a:t>static equilibrium</a:t>
            </a:r>
            <a:r>
              <a:rPr lang="en-US" sz="2000">
                <a:solidFill>
                  <a:srgbClr val="FF0000"/>
                </a:solidFill>
                <a:latin typeface="Arial Narrow" charset="0"/>
              </a:rPr>
              <a:t>, the object should not have linear or angular speed. </a:t>
            </a:r>
          </a:p>
        </p:txBody>
      </p:sp>
      <p:graphicFrame>
        <p:nvGraphicFramePr>
          <p:cNvPr id="422943" name="Object 3"/>
          <p:cNvGraphicFramePr>
            <a:graphicFrameLocks noChangeAspect="1"/>
          </p:cNvGraphicFramePr>
          <p:nvPr/>
        </p:nvGraphicFramePr>
        <p:xfrm>
          <a:off x="7404100" y="5003800"/>
          <a:ext cx="873125" cy="558800"/>
        </p:xfrm>
        <a:graphic>
          <a:graphicData uri="http://schemas.openxmlformats.org/presentationml/2006/ole">
            <p:oleObj spid="_x0000_s657411" name="Equation" r:id="rId4" imgW="419040" imgH="279360" progId="Equation.DSMT4">
              <p:embed/>
            </p:oleObj>
          </a:graphicData>
        </a:graphic>
      </p:graphicFrame>
      <p:graphicFrame>
        <p:nvGraphicFramePr>
          <p:cNvPr id="422944" name="Object 4"/>
          <p:cNvGraphicFramePr>
            <a:graphicFrameLocks noChangeAspect="1"/>
          </p:cNvGraphicFramePr>
          <p:nvPr/>
        </p:nvGraphicFramePr>
        <p:xfrm>
          <a:off x="5562600" y="5943600"/>
          <a:ext cx="1058863" cy="457200"/>
        </p:xfrm>
        <a:graphic>
          <a:graphicData uri="http://schemas.openxmlformats.org/presentationml/2006/ole">
            <p:oleObj spid="_x0000_s657412" name="Equation" r:id="rId5" imgW="507960" imgH="228600" progId="Equation.3">
              <p:embed/>
            </p:oleObj>
          </a:graphicData>
        </a:graphic>
      </p:graphicFrame>
      <p:graphicFrame>
        <p:nvGraphicFramePr>
          <p:cNvPr id="422945" name="Object 5"/>
          <p:cNvGraphicFramePr>
            <a:graphicFrameLocks noChangeAspect="1"/>
          </p:cNvGraphicFramePr>
          <p:nvPr/>
        </p:nvGraphicFramePr>
        <p:xfrm>
          <a:off x="6781800" y="5969000"/>
          <a:ext cx="793750" cy="355600"/>
        </p:xfrm>
        <a:graphic>
          <a:graphicData uri="http://schemas.openxmlformats.org/presentationml/2006/ole">
            <p:oleObj spid="_x0000_s657413" name="Equation" r:id="rId6" imgW="380880" imgH="177480" progId="Equation.3">
              <p:embed/>
            </p:oleObj>
          </a:graphicData>
        </a:graphic>
      </p:graphicFrame>
      <p:graphicFrame>
        <p:nvGraphicFramePr>
          <p:cNvPr id="422946" name="Object 6"/>
          <p:cNvGraphicFramePr>
            <a:graphicFrameLocks noChangeAspect="1"/>
          </p:cNvGraphicFramePr>
          <p:nvPr/>
        </p:nvGraphicFramePr>
        <p:xfrm>
          <a:off x="6592888" y="2743200"/>
          <a:ext cx="265112" cy="355600"/>
        </p:xfrm>
        <a:graphic>
          <a:graphicData uri="http://schemas.openxmlformats.org/presentationml/2006/ole">
            <p:oleObj spid="_x0000_s657414" name="Equation" r:id="rId7" imgW="126720" imgH="177480" progId="Equation.DSMT4">
              <p:embed/>
            </p:oleObj>
          </a:graphicData>
        </a:graphic>
      </p:graphicFrame>
      <p:graphicFrame>
        <p:nvGraphicFramePr>
          <p:cNvPr id="422947" name="Object 7"/>
          <p:cNvGraphicFramePr>
            <a:graphicFrameLocks noChangeAspect="1"/>
          </p:cNvGraphicFramePr>
          <p:nvPr/>
        </p:nvGraphicFramePr>
        <p:xfrm>
          <a:off x="8229600" y="5105400"/>
          <a:ext cx="263525" cy="355600"/>
        </p:xfrm>
        <a:graphic>
          <a:graphicData uri="http://schemas.openxmlformats.org/presentationml/2006/ole">
            <p:oleObj spid="_x0000_s657415" name="Equation" r:id="rId8" imgW="126720" imgH="177480" progId="Equation.DSMT4">
              <p:embed/>
            </p:oleObj>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8" name="Date Placeholder 4"/>
          <p:cNvSpPr>
            <a:spLocks noGrp="1"/>
          </p:cNvSpPr>
          <p:nvPr>
            <p:ph type="dt" sz="quarter" idx="10"/>
          </p:nvPr>
        </p:nvSpPr>
        <p:spPr>
          <a:noFill/>
        </p:spPr>
        <p:txBody>
          <a:bodyPr/>
          <a:lstStyle/>
          <a:p>
            <a:r>
              <a:rPr lang="en-US" smtClean="0"/>
              <a:t>Wednesday, July 6, 2011</a:t>
            </a:r>
          </a:p>
        </p:txBody>
      </p:sp>
      <p:sp>
        <p:nvSpPr>
          <p:cNvPr id="21509" name="Slide Number Placeholder 6"/>
          <p:cNvSpPr>
            <a:spLocks noGrp="1"/>
          </p:cNvSpPr>
          <p:nvPr>
            <p:ph type="sldNum" sz="quarter" idx="12"/>
          </p:nvPr>
        </p:nvSpPr>
        <p:spPr>
          <a:noFill/>
        </p:spPr>
        <p:txBody>
          <a:bodyPr/>
          <a:lstStyle/>
          <a:p>
            <a:fld id="{E34E773F-D092-6C4D-8EFB-7765E82DFB82}" type="slidenum">
              <a:rPr lang="en-US" smtClean="0"/>
              <a:pPr/>
              <a:t>2</a:t>
            </a:fld>
            <a:endParaRPr lang="en-US" smtClean="0"/>
          </a:p>
        </p:txBody>
      </p:sp>
      <p:sp>
        <p:nvSpPr>
          <p:cNvPr id="21510" name="Rectangle 2"/>
          <p:cNvSpPr>
            <a:spLocks noGrp="1" noChangeArrowheads="1"/>
          </p:cNvSpPr>
          <p:nvPr>
            <p:ph type="title"/>
          </p:nvPr>
        </p:nvSpPr>
        <p:spPr>
          <a:xfrm>
            <a:off x="685800" y="-76200"/>
            <a:ext cx="7772400" cy="914400"/>
          </a:xfrm>
        </p:spPr>
        <p:txBody>
          <a:bodyPr/>
          <a:lstStyle/>
          <a:p>
            <a:r>
              <a:rPr lang="en-US" dirty="0" smtClean="0"/>
              <a:t>Announcements</a:t>
            </a:r>
            <a:endParaRPr lang="en-US" dirty="0"/>
          </a:p>
        </p:txBody>
      </p:sp>
      <p:sp>
        <p:nvSpPr>
          <p:cNvPr id="92163" name="Rectangle 3"/>
          <p:cNvSpPr>
            <a:spLocks noGrp="1" noChangeArrowheads="1"/>
          </p:cNvSpPr>
          <p:nvPr>
            <p:ph type="body" sz="half" idx="1"/>
          </p:nvPr>
        </p:nvSpPr>
        <p:spPr>
          <a:xfrm>
            <a:off x="228600" y="609600"/>
            <a:ext cx="8686800" cy="5334000"/>
          </a:xfrm>
        </p:spPr>
        <p:txBody>
          <a:bodyPr/>
          <a:lstStyle/>
          <a:p>
            <a:pPr>
              <a:lnSpc>
                <a:spcPct val="90000"/>
              </a:lnSpc>
            </a:pPr>
            <a:r>
              <a:rPr lang="en-US" sz="2800" dirty="0" smtClean="0"/>
              <a:t>Quiz #3 results</a:t>
            </a:r>
          </a:p>
          <a:p>
            <a:pPr lvl="1">
              <a:lnSpc>
                <a:spcPct val="90000"/>
              </a:lnSpc>
            </a:pPr>
            <a:r>
              <a:rPr lang="en-US" sz="2000" dirty="0" smtClean="0"/>
              <a:t>Class average: 20.1/35</a:t>
            </a:r>
          </a:p>
          <a:p>
            <a:pPr lvl="2">
              <a:lnSpc>
                <a:spcPct val="90000"/>
              </a:lnSpc>
            </a:pPr>
            <a:r>
              <a:rPr lang="en-US" sz="1800" dirty="0" smtClean="0"/>
              <a:t>Equivalent to 59.7/100</a:t>
            </a:r>
          </a:p>
          <a:p>
            <a:pPr lvl="2">
              <a:lnSpc>
                <a:spcPct val="90000"/>
              </a:lnSpc>
            </a:pPr>
            <a:r>
              <a:rPr lang="en-US" sz="1800" dirty="0" smtClean="0"/>
              <a:t>Extremely consistent: 62.5 and 61.4</a:t>
            </a:r>
          </a:p>
          <a:p>
            <a:pPr lvl="1">
              <a:lnSpc>
                <a:spcPct val="90000"/>
              </a:lnSpc>
            </a:pPr>
            <a:r>
              <a:rPr lang="en-US" sz="2000" dirty="0" smtClean="0"/>
              <a:t>Top score: 33/35</a:t>
            </a:r>
          </a:p>
          <a:p>
            <a:pPr>
              <a:lnSpc>
                <a:spcPct val="90000"/>
              </a:lnSpc>
            </a:pPr>
            <a:r>
              <a:rPr lang="en-US" sz="2800" dirty="0" smtClean="0"/>
              <a:t>Quiz #4 tomorrow, Thursday, July 7</a:t>
            </a:r>
          </a:p>
          <a:p>
            <a:pPr lvl="1">
              <a:lnSpc>
                <a:spcPct val="90000"/>
              </a:lnSpc>
            </a:pPr>
            <a:r>
              <a:rPr lang="en-US" sz="2000" dirty="0" smtClean="0"/>
              <a:t>Beginning of the class</a:t>
            </a:r>
          </a:p>
          <a:p>
            <a:pPr lvl="1">
              <a:lnSpc>
                <a:spcPct val="90000"/>
              </a:lnSpc>
            </a:pPr>
            <a:r>
              <a:rPr lang="en-US" sz="2000" dirty="0" smtClean="0"/>
              <a:t>Covers CH10.1 through what we learn today (CH12.2?)</a:t>
            </a:r>
          </a:p>
          <a:p>
            <a:pPr>
              <a:lnSpc>
                <a:spcPct val="90000"/>
              </a:lnSpc>
            </a:pPr>
            <a:r>
              <a:rPr lang="en-US" sz="2800" dirty="0" smtClean="0"/>
              <a:t>Please to not forget the planetarium special credit sheet submission tomorrow</a:t>
            </a:r>
          </a:p>
          <a:p>
            <a:pPr>
              <a:lnSpc>
                <a:spcPct val="90000"/>
              </a:lnSpc>
            </a:pPr>
            <a:r>
              <a:rPr lang="en-US" sz="2800" dirty="0" smtClean="0"/>
              <a:t>Final Comprehensive Exam</a:t>
            </a:r>
          </a:p>
          <a:p>
            <a:pPr lvl="1">
              <a:lnSpc>
                <a:spcPct val="90000"/>
              </a:lnSpc>
            </a:pPr>
            <a:r>
              <a:rPr lang="en-US" sz="2000" dirty="0" smtClean="0"/>
              <a:t>8 – 10am, Monday, July 11 in SH103</a:t>
            </a:r>
          </a:p>
          <a:p>
            <a:pPr lvl="1">
              <a:lnSpc>
                <a:spcPct val="90000"/>
              </a:lnSpc>
            </a:pPr>
            <a:r>
              <a:rPr lang="en-US" sz="2000" dirty="0" smtClean="0"/>
              <a:t>Covers CH1.1 through what we learn Thursday, July 7</a:t>
            </a:r>
          </a:p>
          <a:p>
            <a:pPr lvl="1">
              <a:lnSpc>
                <a:spcPct val="90000"/>
              </a:lnSpc>
            </a:pPr>
            <a:r>
              <a:rPr lang="en-US" sz="2000" dirty="0" smtClean="0"/>
              <a:t>Mixture of multiple choice and free response problems</a:t>
            </a:r>
          </a:p>
          <a:p>
            <a:pPr>
              <a:lnSpc>
                <a:spcPct val="90000"/>
              </a:lnSpc>
            </a:pPr>
            <a:r>
              <a:rPr lang="en-US" sz="2400" dirty="0" smtClean="0"/>
              <a:t>Bring your two special projects during the intermission</a:t>
            </a:r>
          </a:p>
          <a:p>
            <a:pPr lvl="1">
              <a:lnSpc>
                <a:spcPct val="90000"/>
              </a:lnSpc>
            </a:pPr>
            <a:endParaRPr lang="en-US" sz="2000" dirty="0"/>
          </a:p>
        </p:txBody>
      </p:sp>
      <p:sp>
        <p:nvSpPr>
          <p:cNvPr id="21512" name="Footer Placeholder 7"/>
          <p:cNvSpPr>
            <a:spLocks noGrp="1"/>
          </p:cNvSpPr>
          <p:nvPr>
            <p:ph type="ftr" sz="quarter" idx="11"/>
          </p:nvPr>
        </p:nvSpPr>
        <p:spPr>
          <a:noFill/>
        </p:spPr>
        <p:txBody>
          <a:bodyPr/>
          <a:lstStyle/>
          <a:p>
            <a:r>
              <a:rPr lang="en-US" smtClean="0"/>
              <a:t>PHYS 1443-001, Summer 2011 Dr. Jaehoon Yu</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2055"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2056"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47" name="Slide Number Placeholder 5"/>
          <p:cNvSpPr>
            <a:spLocks noGrp="1"/>
          </p:cNvSpPr>
          <p:nvPr>
            <p:ph type="sldNum" sz="quarter" idx="12"/>
          </p:nvPr>
        </p:nvSpPr>
        <p:spPr/>
        <p:txBody>
          <a:bodyPr/>
          <a:lstStyle/>
          <a:p>
            <a:fld id="{1121845C-B67A-F64D-81AC-2362ED0A0557}" type="slidenum">
              <a:rPr lang="en-US"/>
              <a:pPr/>
              <a:t>20</a:t>
            </a:fld>
            <a:endParaRPr lang="en-US"/>
          </a:p>
        </p:txBody>
      </p:sp>
      <p:sp>
        <p:nvSpPr>
          <p:cNvPr id="2058" name="Rectangle 2"/>
          <p:cNvSpPr>
            <a:spLocks noGrp="1" noChangeArrowheads="1"/>
          </p:cNvSpPr>
          <p:nvPr>
            <p:ph type="title"/>
          </p:nvPr>
        </p:nvSpPr>
        <p:spPr>
          <a:xfrm>
            <a:off x="685800" y="152400"/>
            <a:ext cx="7772400" cy="609600"/>
          </a:xfrm>
        </p:spPr>
        <p:txBody>
          <a:bodyPr/>
          <a:lstStyle/>
          <a:p>
            <a:r>
              <a:rPr lang="en-US"/>
              <a:t>More on Conditions for Equilibrium</a:t>
            </a:r>
          </a:p>
        </p:txBody>
      </p:sp>
      <p:sp>
        <p:nvSpPr>
          <p:cNvPr id="423939" name="Text Box 3"/>
          <p:cNvSpPr txBox="1">
            <a:spLocks noChangeArrowheads="1"/>
          </p:cNvSpPr>
          <p:nvPr/>
        </p:nvSpPr>
        <p:spPr bwMode="auto">
          <a:xfrm>
            <a:off x="533400" y="762000"/>
            <a:ext cx="8153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To simplify the problem, we will only deal with forces acting on x-y plane, giving torque only along z-axis.   What do you think the conditions for equilibrium be in this case? </a:t>
            </a:r>
          </a:p>
        </p:txBody>
      </p:sp>
      <p:sp>
        <p:nvSpPr>
          <p:cNvPr id="423940" name="Text Box 4"/>
          <p:cNvSpPr txBox="1">
            <a:spLocks noChangeArrowheads="1"/>
          </p:cNvSpPr>
          <p:nvPr/>
        </p:nvSpPr>
        <p:spPr bwMode="auto">
          <a:xfrm>
            <a:off x="685800" y="1524000"/>
            <a:ext cx="7848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six possible equations from the two vector equations turns to three equations.</a:t>
            </a:r>
          </a:p>
        </p:txBody>
      </p:sp>
      <p:sp>
        <p:nvSpPr>
          <p:cNvPr id="423941" name="Text Box 5"/>
          <p:cNvSpPr txBox="1">
            <a:spLocks noChangeArrowheads="1"/>
          </p:cNvSpPr>
          <p:nvPr/>
        </p:nvSpPr>
        <p:spPr bwMode="auto">
          <a:xfrm>
            <a:off x="762000" y="3032125"/>
            <a:ext cx="7467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happens if there are many forces exerting on an object?</a:t>
            </a:r>
          </a:p>
        </p:txBody>
      </p:sp>
      <p:graphicFrame>
        <p:nvGraphicFramePr>
          <p:cNvPr id="423942" name="Object 2"/>
          <p:cNvGraphicFramePr>
            <a:graphicFrameLocks noChangeAspect="1"/>
          </p:cNvGraphicFramePr>
          <p:nvPr/>
        </p:nvGraphicFramePr>
        <p:xfrm>
          <a:off x="609600" y="2184400"/>
          <a:ext cx="1190625" cy="558800"/>
        </p:xfrm>
        <a:graphic>
          <a:graphicData uri="http://schemas.openxmlformats.org/presentationml/2006/ole">
            <p:oleObj spid="_x0000_s658434" name="Equation" r:id="rId3" imgW="571320" imgH="279360" progId="Equation.DSMT4">
              <p:embed/>
            </p:oleObj>
          </a:graphicData>
        </a:graphic>
      </p:graphicFrame>
      <p:graphicFrame>
        <p:nvGraphicFramePr>
          <p:cNvPr id="423943" name="Object 3"/>
          <p:cNvGraphicFramePr>
            <a:graphicFrameLocks noChangeAspect="1"/>
          </p:cNvGraphicFramePr>
          <p:nvPr/>
        </p:nvGraphicFramePr>
        <p:xfrm>
          <a:off x="4876800" y="2108200"/>
          <a:ext cx="1111250" cy="558800"/>
        </p:xfrm>
        <a:graphic>
          <a:graphicData uri="http://schemas.openxmlformats.org/presentationml/2006/ole">
            <p:oleObj spid="_x0000_s658435" name="Equation" r:id="rId4" imgW="533160" imgH="279360" progId="Equation.DSMT4">
              <p:embed/>
            </p:oleObj>
          </a:graphicData>
        </a:graphic>
      </p:graphicFrame>
      <p:graphicFrame>
        <p:nvGraphicFramePr>
          <p:cNvPr id="423944" name="Object 4"/>
          <p:cNvGraphicFramePr>
            <a:graphicFrameLocks noChangeAspect="1"/>
          </p:cNvGraphicFramePr>
          <p:nvPr/>
        </p:nvGraphicFramePr>
        <p:xfrm>
          <a:off x="2616200" y="1905000"/>
          <a:ext cx="1270000" cy="508000"/>
        </p:xfrm>
        <a:graphic>
          <a:graphicData uri="http://schemas.openxmlformats.org/presentationml/2006/ole">
            <p:oleObj spid="_x0000_s658436" name="Equation" r:id="rId5" imgW="609480" imgH="253800" progId="Equation.3">
              <p:embed/>
            </p:oleObj>
          </a:graphicData>
        </a:graphic>
      </p:graphicFrame>
      <p:graphicFrame>
        <p:nvGraphicFramePr>
          <p:cNvPr id="423945" name="Object 5"/>
          <p:cNvGraphicFramePr>
            <a:graphicFrameLocks noChangeAspect="1"/>
          </p:cNvGraphicFramePr>
          <p:nvPr/>
        </p:nvGraphicFramePr>
        <p:xfrm>
          <a:off x="6859588" y="2159000"/>
          <a:ext cx="1217612" cy="508000"/>
        </p:xfrm>
        <a:graphic>
          <a:graphicData uri="http://schemas.openxmlformats.org/presentationml/2006/ole">
            <p:oleObj spid="_x0000_s658437" name="Equation" r:id="rId6" imgW="583920" imgH="253800" progId="Equation.3">
              <p:embed/>
            </p:oleObj>
          </a:graphicData>
        </a:graphic>
      </p:graphicFrame>
      <p:grpSp>
        <p:nvGrpSpPr>
          <p:cNvPr id="2" name="Group 10"/>
          <p:cNvGrpSpPr>
            <a:grpSpLocks/>
          </p:cNvGrpSpPr>
          <p:nvPr/>
        </p:nvGrpSpPr>
        <p:grpSpPr bwMode="auto">
          <a:xfrm>
            <a:off x="457200" y="3654425"/>
            <a:ext cx="2133600" cy="2136775"/>
            <a:chOff x="383" y="2203"/>
            <a:chExt cx="1249" cy="1346"/>
          </a:xfrm>
        </p:grpSpPr>
        <p:sp>
          <p:nvSpPr>
            <p:cNvPr id="2069" name="Freeform 11"/>
            <p:cNvSpPr>
              <a:spLocks/>
            </p:cNvSpPr>
            <p:nvPr/>
          </p:nvSpPr>
          <p:spPr bwMode="auto">
            <a:xfrm>
              <a:off x="383" y="2353"/>
              <a:ext cx="940" cy="1049"/>
            </a:xfrm>
            <a:custGeom>
              <a:avLst/>
              <a:gdLst>
                <a:gd name="T0" fmla="*/ 106 w 354"/>
                <a:gd name="T1" fmla="*/ 387 h 569"/>
                <a:gd name="T2" fmla="*/ 305 w 354"/>
                <a:gd name="T3" fmla="*/ 430 h 569"/>
                <a:gd name="T4" fmla="*/ 404 w 354"/>
                <a:gd name="T5" fmla="*/ 511 h 569"/>
                <a:gd name="T6" fmla="*/ 523 w 354"/>
                <a:gd name="T7" fmla="*/ 870 h 569"/>
                <a:gd name="T8" fmla="*/ 701 w 354"/>
                <a:gd name="T9" fmla="*/ 1049 h 569"/>
                <a:gd name="T10" fmla="*/ 802 w 354"/>
                <a:gd name="T11" fmla="*/ 1021 h 569"/>
                <a:gd name="T12" fmla="*/ 821 w 354"/>
                <a:gd name="T13" fmla="*/ 704 h 569"/>
                <a:gd name="T14" fmla="*/ 921 w 354"/>
                <a:gd name="T15" fmla="*/ 498 h 569"/>
                <a:gd name="T16" fmla="*/ 882 w 354"/>
                <a:gd name="T17" fmla="*/ 249 h 569"/>
                <a:gd name="T18" fmla="*/ 465 w 354"/>
                <a:gd name="T19" fmla="*/ 2 h 569"/>
                <a:gd name="T20" fmla="*/ 284 w 354"/>
                <a:gd name="T21" fmla="*/ 15 h 569"/>
                <a:gd name="T22" fmla="*/ 244 w 354"/>
                <a:gd name="T23" fmla="*/ 98 h 569"/>
                <a:gd name="T24" fmla="*/ 45 w 354"/>
                <a:gd name="T25" fmla="*/ 332 h 569"/>
                <a:gd name="T26" fmla="*/ 5 w 354"/>
                <a:gd name="T27" fmla="*/ 374 h 569"/>
                <a:gd name="T28" fmla="*/ 106 w 354"/>
                <a:gd name="T29" fmla="*/ 387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3" name="Group 12"/>
            <p:cNvGrpSpPr>
              <a:grpSpLocks/>
            </p:cNvGrpSpPr>
            <p:nvPr/>
          </p:nvGrpSpPr>
          <p:grpSpPr bwMode="auto">
            <a:xfrm>
              <a:off x="815" y="2641"/>
              <a:ext cx="219" cy="250"/>
              <a:chOff x="816" y="3072"/>
              <a:chExt cx="219" cy="250"/>
            </a:xfrm>
          </p:grpSpPr>
          <p:sp>
            <p:nvSpPr>
              <p:cNvPr id="2094" name="Text Box 13"/>
              <p:cNvSpPr txBox="1">
                <a:spLocks noChangeArrowheads="1"/>
              </p:cNvSpPr>
              <p:nvPr/>
            </p:nvSpPr>
            <p:spPr bwMode="auto">
              <a:xfrm>
                <a:off x="832" y="3072"/>
                <a:ext cx="203"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2095"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grpSp>
          <p:nvGrpSpPr>
            <p:cNvPr id="4" name="Group 15"/>
            <p:cNvGrpSpPr>
              <a:grpSpLocks/>
            </p:cNvGrpSpPr>
            <p:nvPr/>
          </p:nvGrpSpPr>
          <p:grpSpPr bwMode="auto">
            <a:xfrm rot="2662544">
              <a:off x="432" y="2246"/>
              <a:ext cx="384" cy="250"/>
              <a:chOff x="433" y="2735"/>
              <a:chExt cx="384" cy="250"/>
            </a:xfrm>
          </p:grpSpPr>
          <p:sp>
            <p:nvSpPr>
              <p:cNvPr id="2092" name="Text Box 16"/>
              <p:cNvSpPr txBox="1">
                <a:spLocks noChangeArrowheads="1"/>
              </p:cNvSpPr>
              <p:nvPr/>
            </p:nvSpPr>
            <p:spPr bwMode="auto">
              <a:xfrm>
                <a:off x="557" y="273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1</a:t>
                </a:r>
                <a:endParaRPr lang="en-US" sz="2000">
                  <a:solidFill>
                    <a:srgbClr val="FF0000"/>
                  </a:solidFill>
                  <a:latin typeface="Monotype Corsiva" charset="0"/>
                </a:endParaRPr>
              </a:p>
            </p:txBody>
          </p:sp>
          <p:sp>
            <p:nvSpPr>
              <p:cNvPr id="2093" name="Line 17"/>
              <p:cNvSpPr>
                <a:spLocks noChangeShapeType="1"/>
              </p:cNvSpPr>
              <p:nvPr/>
            </p:nvSpPr>
            <p:spPr bwMode="auto">
              <a:xfrm flipH="1">
                <a:off x="433" y="2929"/>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5" name="Group 18"/>
            <p:cNvGrpSpPr>
              <a:grpSpLocks/>
            </p:cNvGrpSpPr>
            <p:nvPr/>
          </p:nvGrpSpPr>
          <p:grpSpPr bwMode="auto">
            <a:xfrm rot="3265369">
              <a:off x="995" y="3240"/>
              <a:ext cx="384" cy="233"/>
              <a:chOff x="967" y="3460"/>
              <a:chExt cx="384" cy="233"/>
            </a:xfrm>
          </p:grpSpPr>
          <p:sp>
            <p:nvSpPr>
              <p:cNvPr id="2090" name="Line 19"/>
              <p:cNvSpPr>
                <a:spLocks noChangeShapeType="1"/>
              </p:cNvSpPr>
              <p:nvPr/>
            </p:nvSpPr>
            <p:spPr bwMode="auto">
              <a:xfrm>
                <a:off x="967" y="3507"/>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91" name="Text Box 20"/>
              <p:cNvSpPr txBox="1">
                <a:spLocks noChangeArrowheads="1"/>
              </p:cNvSpPr>
              <p:nvPr/>
            </p:nvSpPr>
            <p:spPr bwMode="auto">
              <a:xfrm>
                <a:off x="997" y="3460"/>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4</a:t>
                </a:r>
                <a:endParaRPr lang="en-US" sz="2000">
                  <a:solidFill>
                    <a:srgbClr val="FF0000"/>
                  </a:solidFill>
                  <a:latin typeface="Monotype Corsiva" charset="0"/>
                </a:endParaRPr>
              </a:p>
            </p:txBody>
          </p:sp>
        </p:grpSp>
        <p:grpSp>
          <p:nvGrpSpPr>
            <p:cNvPr id="6" name="Group 21"/>
            <p:cNvGrpSpPr>
              <a:grpSpLocks/>
            </p:cNvGrpSpPr>
            <p:nvPr/>
          </p:nvGrpSpPr>
          <p:grpSpPr bwMode="auto">
            <a:xfrm rot="501311">
              <a:off x="1248" y="2832"/>
              <a:ext cx="384" cy="250"/>
              <a:chOff x="961" y="3455"/>
              <a:chExt cx="384" cy="250"/>
            </a:xfrm>
          </p:grpSpPr>
          <p:sp>
            <p:nvSpPr>
              <p:cNvPr id="2088" name="Line 22"/>
              <p:cNvSpPr>
                <a:spLocks noChangeShapeType="1"/>
              </p:cNvSpPr>
              <p:nvPr/>
            </p:nvSpPr>
            <p:spPr bwMode="auto">
              <a:xfrm>
                <a:off x="961"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9" name="Text Box 23"/>
              <p:cNvSpPr txBox="1">
                <a:spLocks noChangeArrowheads="1"/>
              </p:cNvSpPr>
              <p:nvPr/>
            </p:nvSpPr>
            <p:spPr bwMode="auto">
              <a:xfrm>
                <a:off x="991" y="345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3</a:t>
                </a:r>
                <a:endParaRPr lang="en-US" sz="2000">
                  <a:solidFill>
                    <a:srgbClr val="FF0000"/>
                  </a:solidFill>
                  <a:latin typeface="Monotype Corsiva" charset="0"/>
                </a:endParaRPr>
              </a:p>
            </p:txBody>
          </p:sp>
        </p:grpSp>
        <p:grpSp>
          <p:nvGrpSpPr>
            <p:cNvPr id="7" name="Group 24"/>
            <p:cNvGrpSpPr>
              <a:grpSpLocks/>
            </p:cNvGrpSpPr>
            <p:nvPr/>
          </p:nvGrpSpPr>
          <p:grpSpPr bwMode="auto">
            <a:xfrm rot="-3425388">
              <a:off x="979" y="2279"/>
              <a:ext cx="384" cy="232"/>
              <a:chOff x="951" y="3459"/>
              <a:chExt cx="384" cy="232"/>
            </a:xfrm>
          </p:grpSpPr>
          <p:sp>
            <p:nvSpPr>
              <p:cNvPr id="2086" name="Line 25"/>
              <p:cNvSpPr>
                <a:spLocks noChangeShapeType="1"/>
              </p:cNvSpPr>
              <p:nvPr/>
            </p:nvSpPr>
            <p:spPr bwMode="auto">
              <a:xfrm>
                <a:off x="951" y="350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7" name="Text Box 26"/>
              <p:cNvSpPr txBox="1">
                <a:spLocks noChangeArrowheads="1"/>
              </p:cNvSpPr>
              <p:nvPr/>
            </p:nvSpPr>
            <p:spPr bwMode="auto">
              <a:xfrm>
                <a:off x="985" y="3459"/>
                <a:ext cx="255" cy="232"/>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2</a:t>
                </a:r>
                <a:endParaRPr lang="en-US" sz="2000">
                  <a:solidFill>
                    <a:srgbClr val="FF0000"/>
                  </a:solidFill>
                  <a:latin typeface="Monotype Corsiva" charset="0"/>
                </a:endParaRPr>
              </a:p>
            </p:txBody>
          </p:sp>
        </p:grpSp>
        <p:grpSp>
          <p:nvGrpSpPr>
            <p:cNvPr id="8" name="Group 27"/>
            <p:cNvGrpSpPr>
              <a:grpSpLocks/>
            </p:cNvGrpSpPr>
            <p:nvPr/>
          </p:nvGrpSpPr>
          <p:grpSpPr bwMode="auto">
            <a:xfrm rot="7222111">
              <a:off x="551" y="3007"/>
              <a:ext cx="384" cy="233"/>
              <a:chOff x="964" y="3467"/>
              <a:chExt cx="384" cy="233"/>
            </a:xfrm>
          </p:grpSpPr>
          <p:sp>
            <p:nvSpPr>
              <p:cNvPr id="2084" name="Line 28"/>
              <p:cNvSpPr>
                <a:spLocks noChangeShapeType="1"/>
              </p:cNvSpPr>
              <p:nvPr/>
            </p:nvSpPr>
            <p:spPr bwMode="auto">
              <a:xfrm>
                <a:off x="964" y="3512"/>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2085" name="Text Box 29"/>
              <p:cNvSpPr txBox="1">
                <a:spLocks noChangeArrowheads="1"/>
              </p:cNvSpPr>
              <p:nvPr/>
            </p:nvSpPr>
            <p:spPr bwMode="auto">
              <a:xfrm>
                <a:off x="993" y="3467"/>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5</a:t>
                </a:r>
                <a:endParaRPr lang="en-US" sz="2000">
                  <a:solidFill>
                    <a:srgbClr val="FF0000"/>
                  </a:solidFill>
                  <a:latin typeface="Monotype Corsiva" charset="0"/>
                </a:endParaRPr>
              </a:p>
            </p:txBody>
          </p:sp>
        </p:grpSp>
        <p:grpSp>
          <p:nvGrpSpPr>
            <p:cNvPr id="9" name="Group 30"/>
            <p:cNvGrpSpPr>
              <a:grpSpLocks/>
            </p:cNvGrpSpPr>
            <p:nvPr/>
          </p:nvGrpSpPr>
          <p:grpSpPr bwMode="auto">
            <a:xfrm>
              <a:off x="671" y="2727"/>
              <a:ext cx="239" cy="271"/>
              <a:chOff x="480" y="3158"/>
              <a:chExt cx="239" cy="271"/>
            </a:xfrm>
          </p:grpSpPr>
          <p:cxnSp>
            <p:nvCxnSpPr>
              <p:cNvPr id="2082" name="AutoShape 31"/>
              <p:cNvCxnSpPr>
                <a:cxnSpLocks noChangeShapeType="1"/>
                <a:stCxn id="2095" idx="5"/>
                <a:endCxn id="2084" idx="0"/>
              </p:cNvCxnSpPr>
              <p:nvPr/>
            </p:nvCxnSpPr>
            <p:spPr bwMode="auto">
              <a:xfrm>
                <a:off x="665" y="3209"/>
                <a:ext cx="54" cy="220"/>
              </a:xfrm>
              <a:prstGeom prst="straightConnector1">
                <a:avLst/>
              </a:prstGeom>
              <a:noFill/>
              <a:ln w="28575">
                <a:solidFill>
                  <a:schemeClr val="accent2"/>
                </a:solidFill>
                <a:round/>
                <a:headEnd/>
                <a:tailEnd type="triangle" w="med" len="med"/>
              </a:ln>
            </p:spPr>
          </p:cxnSp>
          <p:sp>
            <p:nvSpPr>
              <p:cNvPr id="2083" name="Text Box 32"/>
              <p:cNvSpPr txBox="1">
                <a:spLocks noChangeArrowheads="1"/>
              </p:cNvSpPr>
              <p:nvPr/>
            </p:nvSpPr>
            <p:spPr bwMode="auto">
              <a:xfrm>
                <a:off x="480" y="3158"/>
                <a:ext cx="195"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r</a:t>
                </a:r>
                <a:r>
                  <a:rPr lang="en-US" sz="2000" b="1" baseline="-25000">
                    <a:solidFill>
                      <a:schemeClr val="accent2"/>
                    </a:solidFill>
                    <a:latin typeface="Monotype Corsiva" charset="0"/>
                  </a:rPr>
                  <a:t>5</a:t>
                </a:r>
                <a:endParaRPr lang="en-US" sz="2000" b="1">
                  <a:solidFill>
                    <a:schemeClr val="accent2"/>
                  </a:solidFill>
                  <a:latin typeface="Monotype Corsiva" charset="0"/>
                </a:endParaRPr>
              </a:p>
            </p:txBody>
          </p:sp>
        </p:grpSp>
        <p:grpSp>
          <p:nvGrpSpPr>
            <p:cNvPr id="10" name="Group 33"/>
            <p:cNvGrpSpPr>
              <a:grpSpLocks/>
            </p:cNvGrpSpPr>
            <p:nvPr/>
          </p:nvGrpSpPr>
          <p:grpSpPr bwMode="auto">
            <a:xfrm>
              <a:off x="1055" y="2727"/>
              <a:ext cx="245" cy="250"/>
              <a:chOff x="816" y="3072"/>
              <a:chExt cx="245" cy="250"/>
            </a:xfrm>
          </p:grpSpPr>
          <p:sp>
            <p:nvSpPr>
              <p:cNvPr id="2080" name="Text Box 34"/>
              <p:cNvSpPr txBox="1">
                <a:spLocks noChangeArrowheads="1"/>
              </p:cNvSpPr>
              <p:nvPr/>
            </p:nvSpPr>
            <p:spPr bwMode="auto">
              <a:xfrm>
                <a:off x="832" y="3072"/>
                <a:ext cx="229"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2081" name="Oval 35"/>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cxnSp>
          <p:nvCxnSpPr>
            <p:cNvPr id="2078" name="AutoShape 36"/>
            <p:cNvCxnSpPr>
              <a:cxnSpLocks noChangeShapeType="1"/>
              <a:stCxn id="2095" idx="6"/>
              <a:endCxn id="2081" idx="5"/>
            </p:cNvCxnSpPr>
            <p:nvPr/>
          </p:nvCxnSpPr>
          <p:spPr bwMode="auto">
            <a:xfrm>
              <a:off x="863" y="2761"/>
              <a:ext cx="233" cy="103"/>
            </a:xfrm>
            <a:prstGeom prst="straightConnector1">
              <a:avLst/>
            </a:prstGeom>
            <a:noFill/>
            <a:ln w="28575">
              <a:solidFill>
                <a:schemeClr val="hlink"/>
              </a:solidFill>
              <a:round/>
              <a:headEnd/>
              <a:tailEnd type="triangle" w="med" len="med"/>
            </a:ln>
          </p:spPr>
        </p:cxnSp>
        <p:sp>
          <p:nvSpPr>
            <p:cNvPr id="2079" name="Text Box 37"/>
            <p:cNvSpPr txBox="1">
              <a:spLocks noChangeArrowheads="1"/>
            </p:cNvSpPr>
            <p:nvPr/>
          </p:nvSpPr>
          <p:spPr bwMode="auto">
            <a:xfrm>
              <a:off x="949" y="2617"/>
              <a:ext cx="188" cy="250"/>
            </a:xfrm>
            <a:prstGeom prst="rect">
              <a:avLst/>
            </a:prstGeom>
            <a:noFill/>
            <a:ln w="9525">
              <a:noFill/>
              <a:miter lim="800000"/>
              <a:headEnd/>
              <a:tailEnd/>
            </a:ln>
          </p:spPr>
          <p:txBody>
            <a:bodyPr wrap="none">
              <a:prstTxWarp prst="textNoShape">
                <a:avLst/>
              </a:prstTxWarp>
              <a:spAutoFit/>
            </a:bodyPr>
            <a:lstStyle/>
            <a:p>
              <a:r>
                <a:rPr lang="en-US" sz="2000" b="1">
                  <a:solidFill>
                    <a:schemeClr val="hlink"/>
                  </a:solidFill>
                  <a:latin typeface="Monotype Corsiva" charset="0"/>
                </a:rPr>
                <a:t>r’</a:t>
              </a:r>
            </a:p>
          </p:txBody>
        </p:sp>
      </p:grpSp>
      <p:sp>
        <p:nvSpPr>
          <p:cNvPr id="423974" name="Text Box 38"/>
          <p:cNvSpPr txBox="1">
            <a:spLocks noChangeArrowheads="1"/>
          </p:cNvSpPr>
          <p:nvPr/>
        </p:nvSpPr>
        <p:spPr bwMode="auto">
          <a:xfrm>
            <a:off x="2743200" y="3581400"/>
            <a:ext cx="6248400" cy="118745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If an object is at its translational static equilibrium, and if the net torque acting on the object is 0 about one axis, the net torque must be 0 about any arbitrary axis.</a:t>
            </a:r>
          </a:p>
        </p:txBody>
      </p:sp>
      <p:graphicFrame>
        <p:nvGraphicFramePr>
          <p:cNvPr id="423975" name="Object 6"/>
          <p:cNvGraphicFramePr>
            <a:graphicFrameLocks noChangeAspect="1"/>
          </p:cNvGraphicFramePr>
          <p:nvPr/>
        </p:nvGraphicFramePr>
        <p:xfrm>
          <a:off x="2616200" y="2463800"/>
          <a:ext cx="1270000" cy="508000"/>
        </p:xfrm>
        <a:graphic>
          <a:graphicData uri="http://schemas.openxmlformats.org/presentationml/2006/ole">
            <p:oleObj spid="_x0000_s658438" name="Equation" r:id="rId7" imgW="609480" imgH="253800" progId="Equation.DSMT4">
              <p:embed/>
            </p:oleObj>
          </a:graphicData>
        </a:graphic>
      </p:graphicFrame>
      <p:sp>
        <p:nvSpPr>
          <p:cNvPr id="423976" name="Text Box 40"/>
          <p:cNvSpPr txBox="1">
            <a:spLocks noChangeArrowheads="1"/>
          </p:cNvSpPr>
          <p:nvPr/>
        </p:nvSpPr>
        <p:spPr bwMode="auto">
          <a:xfrm>
            <a:off x="2743200" y="4800600"/>
            <a:ext cx="2286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Why is this true?</a:t>
            </a:r>
          </a:p>
        </p:txBody>
      </p:sp>
      <p:sp>
        <p:nvSpPr>
          <p:cNvPr id="423977" name="Text Box 41"/>
          <p:cNvSpPr txBox="1">
            <a:spLocks noChangeArrowheads="1"/>
          </p:cNvSpPr>
          <p:nvPr/>
        </p:nvSpPr>
        <p:spPr bwMode="auto">
          <a:xfrm>
            <a:off x="2743200" y="5213350"/>
            <a:ext cx="6248400" cy="1187450"/>
          </a:xfrm>
          <a:prstGeom prst="rect">
            <a:avLst/>
          </a:prstGeom>
          <a:solidFill>
            <a:schemeClr val="bg1"/>
          </a:solidFill>
          <a:ln w="28575">
            <a:noFill/>
            <a:miter lim="800000"/>
            <a:headEnd/>
            <a:tailEnd/>
          </a:ln>
          <a:effectLst/>
        </p:spPr>
        <p:txBody>
          <a:bodyPr>
            <a:spAutoFit/>
          </a:bodyPr>
          <a:lstStyle/>
          <a:p>
            <a:pPr>
              <a:spcBef>
                <a:spcPct val="20000"/>
              </a:spcBef>
              <a:defRPr/>
            </a:pPr>
            <a:r>
              <a:rPr lang="en-US">
                <a:solidFill>
                  <a:srgbClr val="FF0000"/>
                </a:solidFill>
                <a:latin typeface="Arial Narrow" pitchFamily="34" charset="0"/>
              </a:rPr>
              <a:t>Because the object is </a:t>
            </a:r>
            <a:r>
              <a:rPr lang="en-US" b="1" u="sng">
                <a:solidFill>
                  <a:srgbClr val="FF0000"/>
                </a:solidFill>
                <a:effectLst>
                  <a:outerShdw blurRad="38100" dist="38100" dir="2700000" algn="tl">
                    <a:srgbClr val="C0C0C0"/>
                  </a:outerShdw>
                </a:effectLst>
                <a:latin typeface="Monotype Corsiva" pitchFamily="66" charset="0"/>
              </a:rPr>
              <a:t>not moving</a:t>
            </a:r>
            <a:r>
              <a:rPr lang="en-US">
                <a:solidFill>
                  <a:srgbClr val="FF0000"/>
                </a:solidFill>
                <a:latin typeface="Arial Narrow" pitchFamily="34" charset="0"/>
              </a:rPr>
              <a:t>, no matter what the rotational axis is, there should not be any motion.  It is simply a matter of mathematical manipulation.</a:t>
            </a:r>
          </a:p>
        </p:txBody>
      </p:sp>
      <p:sp>
        <p:nvSpPr>
          <p:cNvPr id="423978" name="AutoShape 42"/>
          <p:cNvSpPr>
            <a:spLocks noChangeArrowheads="1"/>
          </p:cNvSpPr>
          <p:nvPr/>
        </p:nvSpPr>
        <p:spPr bwMode="auto">
          <a:xfrm>
            <a:off x="19050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
        <p:nvSpPr>
          <p:cNvPr id="423979" name="Text Box 43"/>
          <p:cNvSpPr txBox="1">
            <a:spLocks noChangeArrowheads="1"/>
          </p:cNvSpPr>
          <p:nvPr/>
        </p:nvSpPr>
        <p:spPr bwMode="auto">
          <a:xfrm>
            <a:off x="3997325" y="2171700"/>
            <a:ext cx="765175" cy="495300"/>
          </a:xfrm>
          <a:prstGeom prst="rect">
            <a:avLst/>
          </a:prstGeom>
          <a:solidFill>
            <a:srgbClr val="FFFFCC"/>
          </a:solidFill>
          <a:ln w="38100">
            <a:solidFill>
              <a:srgbClr val="A50021"/>
            </a:solidFill>
            <a:miter lim="800000"/>
            <a:headEnd/>
            <a:tailEnd/>
          </a:ln>
        </p:spPr>
        <p:txBody>
          <a:bodyPr wrap="none">
            <a:prstTxWarp prst="textNoShape">
              <a:avLst/>
            </a:prstTxWarp>
            <a:spAutoFit/>
          </a:bodyPr>
          <a:lstStyle/>
          <a:p>
            <a:r>
              <a:rPr lang="en-US" b="1">
                <a:solidFill>
                  <a:srgbClr val="A50021"/>
                </a:solidFill>
                <a:latin typeface="Arial Narrow" charset="0"/>
              </a:rPr>
              <a:t>AND</a:t>
            </a:r>
          </a:p>
        </p:txBody>
      </p:sp>
      <p:sp>
        <p:nvSpPr>
          <p:cNvPr id="423980" name="AutoShape 44"/>
          <p:cNvSpPr>
            <a:spLocks noChangeArrowheads="1"/>
          </p:cNvSpPr>
          <p:nvPr/>
        </p:nvSpPr>
        <p:spPr bwMode="auto">
          <a:xfrm>
            <a:off x="61722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16387"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6" name="Slide Number Placeholder 5"/>
          <p:cNvSpPr>
            <a:spLocks noGrp="1"/>
          </p:cNvSpPr>
          <p:nvPr>
            <p:ph type="sldNum" sz="quarter" idx="12"/>
          </p:nvPr>
        </p:nvSpPr>
        <p:spPr/>
        <p:txBody>
          <a:bodyPr/>
          <a:lstStyle/>
          <a:p>
            <a:fld id="{35E2AA2D-380E-1B48-9E41-E765F6F69403}" type="slidenum">
              <a:rPr lang="en-US"/>
              <a:pPr/>
              <a:t>21</a:t>
            </a:fld>
            <a:endParaRPr lang="en-US"/>
          </a:p>
        </p:txBody>
      </p:sp>
      <p:sp>
        <p:nvSpPr>
          <p:cNvPr id="16389" name="Rectangle 2"/>
          <p:cNvSpPr>
            <a:spLocks noGrp="1" noChangeArrowheads="1"/>
          </p:cNvSpPr>
          <p:nvPr>
            <p:ph type="title"/>
          </p:nvPr>
        </p:nvSpPr>
        <p:spPr>
          <a:xfrm>
            <a:off x="685800" y="304800"/>
            <a:ext cx="7772400" cy="609600"/>
          </a:xfrm>
        </p:spPr>
        <p:txBody>
          <a:bodyPr/>
          <a:lstStyle/>
          <a:p>
            <a:r>
              <a:rPr lang="en-US" sz="4000"/>
              <a:t>How do we solve equilibrium problems?</a:t>
            </a:r>
          </a:p>
        </p:txBody>
      </p:sp>
      <p:sp>
        <p:nvSpPr>
          <p:cNvPr id="425987" name="Rectangle 3"/>
          <p:cNvSpPr>
            <a:spLocks noGrp="1" noChangeArrowheads="1"/>
          </p:cNvSpPr>
          <p:nvPr>
            <p:ph type="body" idx="1"/>
          </p:nvPr>
        </p:nvSpPr>
        <p:spPr>
          <a:xfrm>
            <a:off x="381000" y="1219200"/>
            <a:ext cx="8458200" cy="4648200"/>
          </a:xfrm>
        </p:spPr>
        <p:txBody>
          <a:bodyPr/>
          <a:lstStyle/>
          <a:p>
            <a:pPr marL="609600" indent="-609600">
              <a:lnSpc>
                <a:spcPct val="90000"/>
              </a:lnSpc>
              <a:buFontTx/>
              <a:buAutoNum type="arabicPeriod"/>
            </a:pPr>
            <a:r>
              <a:rPr lang="en-US" sz="2800"/>
              <a:t>Identify all the forces and their directions and locations</a:t>
            </a:r>
          </a:p>
          <a:p>
            <a:pPr marL="609600" indent="-609600">
              <a:lnSpc>
                <a:spcPct val="90000"/>
              </a:lnSpc>
              <a:buFontTx/>
              <a:buAutoNum type="arabicPeriod"/>
            </a:pPr>
            <a:r>
              <a:rPr lang="en-US" sz="2800"/>
              <a:t>Draw a free-body diagram with forces indicated on it with their directions and locations properly noted</a:t>
            </a:r>
          </a:p>
          <a:p>
            <a:pPr marL="609600" indent="-609600">
              <a:lnSpc>
                <a:spcPct val="90000"/>
              </a:lnSpc>
              <a:buFontTx/>
              <a:buAutoNum type="arabicPeriod"/>
            </a:pPr>
            <a:r>
              <a:rPr lang="en-US" sz="2800"/>
              <a:t>Write down force equation for each x and y component with proper signs</a:t>
            </a:r>
          </a:p>
          <a:p>
            <a:pPr marL="609600" indent="-609600">
              <a:lnSpc>
                <a:spcPct val="90000"/>
              </a:lnSpc>
              <a:buFontTx/>
              <a:buAutoNum type="arabicPeriod"/>
            </a:pPr>
            <a:r>
              <a:rPr lang="en-US" sz="2800"/>
              <a:t>Select a rotational axis for torque calculations </a:t>
            </a:r>
            <a:r>
              <a:rPr lang="en-US" sz="2800">
                <a:sym typeface="Wingdings" charset="2"/>
              </a:rPr>
              <a:t> Selecting the axis such that the torque of one of the unknown forces become 0 makes the problem easier to solve</a:t>
            </a:r>
          </a:p>
          <a:p>
            <a:pPr marL="609600" indent="-609600">
              <a:lnSpc>
                <a:spcPct val="90000"/>
              </a:lnSpc>
              <a:buFontTx/>
              <a:buAutoNum type="arabicPeriod"/>
            </a:pPr>
            <a:r>
              <a:rPr lang="en-US" sz="2800">
                <a:sym typeface="Wingdings" charset="2"/>
              </a:rPr>
              <a:t>Write down the torque equation with proper signs</a:t>
            </a:r>
          </a:p>
          <a:p>
            <a:pPr marL="609600" indent="-609600">
              <a:lnSpc>
                <a:spcPct val="90000"/>
              </a:lnSpc>
              <a:buFontTx/>
              <a:buAutoNum type="arabicPeriod"/>
            </a:pPr>
            <a:r>
              <a:rPr lang="en-US" sz="2800">
                <a:sym typeface="Wingdings" charset="2"/>
              </a:rPr>
              <a:t>Solve the equations for unknown quantities </a:t>
            </a:r>
            <a:endParaRPr lang="en-US" sz="280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4117"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4118"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56" name="Slide Number Placeholder 5"/>
          <p:cNvSpPr>
            <a:spLocks noGrp="1"/>
          </p:cNvSpPr>
          <p:nvPr>
            <p:ph type="sldNum" sz="quarter" idx="12"/>
          </p:nvPr>
        </p:nvSpPr>
        <p:spPr/>
        <p:txBody>
          <a:bodyPr/>
          <a:lstStyle/>
          <a:p>
            <a:fld id="{02D22636-661A-CC45-9DC5-6B4C7A4FB252}" type="slidenum">
              <a:rPr lang="en-US"/>
              <a:pPr/>
              <a:t>22</a:t>
            </a:fld>
            <a:endParaRPr lang="en-US"/>
          </a:p>
        </p:txBody>
      </p:sp>
      <p:sp>
        <p:nvSpPr>
          <p:cNvPr id="4120" name="Rectangle 2"/>
          <p:cNvSpPr>
            <a:spLocks noGrp="1" noChangeArrowheads="1"/>
          </p:cNvSpPr>
          <p:nvPr>
            <p:ph type="title"/>
          </p:nvPr>
        </p:nvSpPr>
        <p:spPr>
          <a:xfrm>
            <a:off x="685800" y="152400"/>
            <a:ext cx="7772400" cy="609600"/>
          </a:xfrm>
        </p:spPr>
        <p:txBody>
          <a:bodyPr/>
          <a:lstStyle/>
          <a:p>
            <a:r>
              <a:rPr lang="en-US" sz="4000" dirty="0" smtClean="0"/>
              <a:t>Ex. 12 – 3: Seesaw Balancing</a:t>
            </a:r>
            <a:endParaRPr lang="en-US" dirty="0"/>
          </a:p>
        </p:txBody>
      </p:sp>
      <p:sp>
        <p:nvSpPr>
          <p:cNvPr id="427011"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uniform 40.0 N board supports the father and the daughter each weighing 800 N and 350 N, respectively, and is not moving.   If the support (or fulcrum) is under the center of gravity of the board, and the father is 1.00 m from CoG, what is the magnitude of the normal force </a:t>
            </a:r>
            <a:r>
              <a:rPr lang="en-US" sz="2000" b="1">
                <a:solidFill>
                  <a:srgbClr val="800000"/>
                </a:solidFill>
                <a:latin typeface="Monotype Corsiva" charset="0"/>
              </a:rPr>
              <a:t>n</a:t>
            </a:r>
            <a:r>
              <a:rPr lang="en-US" sz="2000">
                <a:solidFill>
                  <a:srgbClr val="800000"/>
                </a:solidFill>
                <a:latin typeface="Arial Narrow" charset="0"/>
              </a:rPr>
              <a:t> exerted on the board by the support?</a:t>
            </a:r>
          </a:p>
        </p:txBody>
      </p:sp>
      <p:sp>
        <p:nvSpPr>
          <p:cNvPr id="427012" name="Text Box 4"/>
          <p:cNvSpPr txBox="1">
            <a:spLocks noChangeArrowheads="1"/>
          </p:cNvSpPr>
          <p:nvPr/>
        </p:nvSpPr>
        <p:spPr bwMode="auto">
          <a:xfrm>
            <a:off x="4191000" y="2193925"/>
            <a:ext cx="4267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there is no linear motion, this system is in its translational equilibrium</a:t>
            </a:r>
          </a:p>
        </p:txBody>
      </p:sp>
      <p:grpSp>
        <p:nvGrpSpPr>
          <p:cNvPr id="2" name="Group 5"/>
          <p:cNvGrpSpPr>
            <a:grpSpLocks/>
          </p:cNvGrpSpPr>
          <p:nvPr/>
        </p:nvGrpSpPr>
        <p:grpSpPr bwMode="auto">
          <a:xfrm>
            <a:off x="685800" y="2144713"/>
            <a:ext cx="2819400" cy="1360487"/>
            <a:chOff x="432" y="1351"/>
            <a:chExt cx="1776" cy="857"/>
          </a:xfrm>
        </p:grpSpPr>
        <p:grpSp>
          <p:nvGrpSpPr>
            <p:cNvPr id="3" name="Group 6"/>
            <p:cNvGrpSpPr>
              <a:grpSpLocks/>
            </p:cNvGrpSpPr>
            <p:nvPr/>
          </p:nvGrpSpPr>
          <p:grpSpPr bwMode="auto">
            <a:xfrm>
              <a:off x="432" y="1920"/>
              <a:ext cx="1776" cy="288"/>
              <a:chOff x="432" y="1824"/>
              <a:chExt cx="1776" cy="288"/>
            </a:xfrm>
          </p:grpSpPr>
          <p:sp>
            <p:nvSpPr>
              <p:cNvPr id="4151" name="Rectangle 7"/>
              <p:cNvSpPr>
                <a:spLocks noChangeArrowheads="1"/>
              </p:cNvSpPr>
              <p:nvPr/>
            </p:nvSpPr>
            <p:spPr bwMode="auto">
              <a:xfrm>
                <a:off x="432" y="1824"/>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4152" name="AutoShape 8"/>
              <p:cNvSpPr>
                <a:spLocks noChangeArrowheads="1"/>
              </p:cNvSpPr>
              <p:nvPr/>
            </p:nvSpPr>
            <p:spPr bwMode="auto">
              <a:xfrm>
                <a:off x="1248" y="1920"/>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grpSp>
        <p:sp>
          <p:nvSpPr>
            <p:cNvPr id="4138" name="Rectangle 9"/>
            <p:cNvSpPr>
              <a:spLocks noChangeArrowheads="1"/>
            </p:cNvSpPr>
            <p:nvPr/>
          </p:nvSpPr>
          <p:spPr bwMode="auto">
            <a:xfrm>
              <a:off x="672" y="1680"/>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4139" name="Rectangle 10"/>
            <p:cNvSpPr>
              <a:spLocks noChangeArrowheads="1"/>
            </p:cNvSpPr>
            <p:nvPr/>
          </p:nvSpPr>
          <p:spPr bwMode="auto">
            <a:xfrm>
              <a:off x="1968" y="1728"/>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4" name="Group 11"/>
            <p:cNvGrpSpPr>
              <a:grpSpLocks/>
            </p:cNvGrpSpPr>
            <p:nvPr/>
          </p:nvGrpSpPr>
          <p:grpSpPr bwMode="auto">
            <a:xfrm>
              <a:off x="1296" y="1440"/>
              <a:ext cx="190" cy="480"/>
              <a:chOff x="1296" y="1344"/>
              <a:chExt cx="190" cy="480"/>
            </a:xfrm>
          </p:grpSpPr>
          <p:sp>
            <p:nvSpPr>
              <p:cNvPr id="4149" name="Text Box 12"/>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4150" name="Line 13"/>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14"/>
            <p:cNvGrpSpPr>
              <a:grpSpLocks/>
            </p:cNvGrpSpPr>
            <p:nvPr/>
          </p:nvGrpSpPr>
          <p:grpSpPr bwMode="auto">
            <a:xfrm>
              <a:off x="816" y="1351"/>
              <a:ext cx="480" cy="329"/>
              <a:chOff x="816" y="1255"/>
              <a:chExt cx="480" cy="329"/>
            </a:xfrm>
          </p:grpSpPr>
          <p:sp>
            <p:nvSpPr>
              <p:cNvPr id="4146" name="Line 15"/>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7" name="Line 16"/>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8" name="Text Box 17"/>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6" name="Group 18"/>
            <p:cNvGrpSpPr>
              <a:grpSpLocks/>
            </p:cNvGrpSpPr>
            <p:nvPr/>
          </p:nvGrpSpPr>
          <p:grpSpPr bwMode="auto">
            <a:xfrm>
              <a:off x="1344" y="1351"/>
              <a:ext cx="720" cy="377"/>
              <a:chOff x="1344" y="1255"/>
              <a:chExt cx="720" cy="377"/>
            </a:xfrm>
          </p:grpSpPr>
          <p:sp>
            <p:nvSpPr>
              <p:cNvPr id="4143" name="Line 19"/>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4" name="Line 20"/>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5" name="Text Box 21"/>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grpSp>
      <p:sp>
        <p:nvSpPr>
          <p:cNvPr id="427030" name="Text Box 22"/>
          <p:cNvSpPr txBox="1">
            <a:spLocks noChangeArrowheads="1"/>
          </p:cNvSpPr>
          <p:nvPr/>
        </p:nvSpPr>
        <p:spPr bwMode="auto">
          <a:xfrm>
            <a:off x="304800" y="3886200"/>
            <a:ext cx="4267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 the magnitude of the normal force </a:t>
            </a:r>
          </a:p>
        </p:txBody>
      </p:sp>
      <p:graphicFrame>
        <p:nvGraphicFramePr>
          <p:cNvPr id="427031" name="Object 2"/>
          <p:cNvGraphicFramePr>
            <a:graphicFrameLocks noChangeAspect="1"/>
          </p:cNvGraphicFramePr>
          <p:nvPr/>
        </p:nvGraphicFramePr>
        <p:xfrm>
          <a:off x="4800600" y="3957638"/>
          <a:ext cx="249238" cy="309562"/>
        </p:xfrm>
        <a:graphic>
          <a:graphicData uri="http://schemas.openxmlformats.org/presentationml/2006/ole">
            <p:oleObj spid="_x0000_s661506" name="Equation" r:id="rId3" imgW="126720" imgH="139680" progId="Equation.3">
              <p:embed/>
            </p:oleObj>
          </a:graphicData>
        </a:graphic>
      </p:graphicFrame>
      <p:sp>
        <p:nvSpPr>
          <p:cNvPr id="427032" name="Text Box 24"/>
          <p:cNvSpPr txBox="1">
            <a:spLocks noChangeArrowheads="1"/>
          </p:cNvSpPr>
          <p:nvPr/>
        </p:nvSpPr>
        <p:spPr bwMode="auto">
          <a:xfrm>
            <a:off x="381000" y="4359275"/>
            <a:ext cx="6858000" cy="48577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Determine where the child should sit to balance the system.</a:t>
            </a:r>
          </a:p>
        </p:txBody>
      </p:sp>
      <p:sp>
        <p:nvSpPr>
          <p:cNvPr id="427033" name="Text Box 25"/>
          <p:cNvSpPr txBox="1">
            <a:spLocks noChangeArrowheads="1"/>
          </p:cNvSpPr>
          <p:nvPr/>
        </p:nvSpPr>
        <p:spPr bwMode="auto">
          <a:xfrm>
            <a:off x="381000" y="4860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about the fulcrum by the three forces are </a:t>
            </a:r>
          </a:p>
        </p:txBody>
      </p:sp>
      <p:graphicFrame>
        <p:nvGraphicFramePr>
          <p:cNvPr id="427034" name="Object 3"/>
          <p:cNvGraphicFramePr>
            <a:graphicFrameLocks noChangeAspect="1"/>
          </p:cNvGraphicFramePr>
          <p:nvPr/>
        </p:nvGraphicFramePr>
        <p:xfrm>
          <a:off x="3657600" y="5080000"/>
          <a:ext cx="271463" cy="282575"/>
        </p:xfrm>
        <a:graphic>
          <a:graphicData uri="http://schemas.openxmlformats.org/presentationml/2006/ole">
            <p:oleObj spid="_x0000_s661507" name="Equation" r:id="rId4" imgW="126720" imgH="139680" progId="Equation.3">
              <p:embed/>
            </p:oleObj>
          </a:graphicData>
        </a:graphic>
      </p:graphicFrame>
      <p:sp>
        <p:nvSpPr>
          <p:cNvPr id="427035" name="Text Box 27"/>
          <p:cNvSpPr txBox="1">
            <a:spLocks noChangeArrowheads="1"/>
          </p:cNvSpPr>
          <p:nvPr/>
        </p:nvSpPr>
        <p:spPr bwMode="auto">
          <a:xfrm>
            <a:off x="381000" y="5486400"/>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 to balance the system the daughter must sit</a:t>
            </a:r>
          </a:p>
        </p:txBody>
      </p:sp>
      <p:graphicFrame>
        <p:nvGraphicFramePr>
          <p:cNvPr id="427036" name="Object 4"/>
          <p:cNvGraphicFramePr>
            <a:graphicFrameLocks noChangeAspect="1"/>
          </p:cNvGraphicFramePr>
          <p:nvPr/>
        </p:nvGraphicFramePr>
        <p:xfrm>
          <a:off x="3703638" y="5659438"/>
          <a:ext cx="411162" cy="427037"/>
        </p:xfrm>
        <a:graphic>
          <a:graphicData uri="http://schemas.openxmlformats.org/presentationml/2006/ole">
            <p:oleObj spid="_x0000_s661508" name="Equation" r:id="rId5" imgW="126720" imgH="139680" progId="Equation.3">
              <p:embed/>
            </p:oleObj>
          </a:graphicData>
        </a:graphic>
      </p:graphicFrame>
      <p:graphicFrame>
        <p:nvGraphicFramePr>
          <p:cNvPr id="427037" name="Object 5"/>
          <p:cNvGraphicFramePr>
            <a:graphicFrameLocks noChangeAspect="1"/>
          </p:cNvGraphicFramePr>
          <p:nvPr/>
        </p:nvGraphicFramePr>
        <p:xfrm>
          <a:off x="4419600" y="2895600"/>
          <a:ext cx="714375" cy="454025"/>
        </p:xfrm>
        <a:graphic>
          <a:graphicData uri="http://schemas.openxmlformats.org/presentationml/2006/ole">
            <p:oleObj spid="_x0000_s661509" name="Equation" r:id="rId6" imgW="380880" imgH="253800" progId="Equation.3">
              <p:embed/>
            </p:oleObj>
          </a:graphicData>
        </a:graphic>
      </p:graphicFrame>
      <p:graphicFrame>
        <p:nvGraphicFramePr>
          <p:cNvPr id="427038" name="Object 6"/>
          <p:cNvGraphicFramePr>
            <a:graphicFrameLocks noChangeAspect="1"/>
          </p:cNvGraphicFramePr>
          <p:nvPr/>
        </p:nvGraphicFramePr>
        <p:xfrm>
          <a:off x="5105400" y="2935288"/>
          <a:ext cx="533400" cy="374650"/>
        </p:xfrm>
        <a:graphic>
          <a:graphicData uri="http://schemas.openxmlformats.org/presentationml/2006/ole">
            <p:oleObj spid="_x0000_s661510" name="Equation" r:id="rId7" imgW="241200" imgH="177480" progId="Equation.3">
              <p:embed/>
            </p:oleObj>
          </a:graphicData>
        </a:graphic>
      </p:graphicFrame>
      <p:graphicFrame>
        <p:nvGraphicFramePr>
          <p:cNvPr id="427039" name="Object 7"/>
          <p:cNvGraphicFramePr>
            <a:graphicFrameLocks noChangeAspect="1"/>
          </p:cNvGraphicFramePr>
          <p:nvPr/>
        </p:nvGraphicFramePr>
        <p:xfrm>
          <a:off x="4419600" y="3352800"/>
          <a:ext cx="841375" cy="533400"/>
        </p:xfrm>
        <a:graphic>
          <a:graphicData uri="http://schemas.openxmlformats.org/presentationml/2006/ole">
            <p:oleObj spid="_x0000_s661511" name="Equation" r:id="rId8" imgW="380880" imgH="253800" progId="Equation.3">
              <p:embed/>
            </p:oleObj>
          </a:graphicData>
        </a:graphic>
      </p:graphicFrame>
      <p:graphicFrame>
        <p:nvGraphicFramePr>
          <p:cNvPr id="427040" name="Object 8"/>
          <p:cNvGraphicFramePr>
            <a:graphicFrameLocks noChangeAspect="1"/>
          </p:cNvGraphicFramePr>
          <p:nvPr/>
        </p:nvGraphicFramePr>
        <p:xfrm>
          <a:off x="5630863" y="3408363"/>
          <a:ext cx="925512" cy="423862"/>
        </p:xfrm>
        <a:graphic>
          <a:graphicData uri="http://schemas.openxmlformats.org/presentationml/2006/ole">
            <p:oleObj spid="_x0000_s661512" name="Equation" r:id="rId9" imgW="419040" imgH="203040" progId="Equation.DSMT4">
              <p:embed/>
            </p:oleObj>
          </a:graphicData>
        </a:graphic>
      </p:graphicFrame>
      <p:graphicFrame>
        <p:nvGraphicFramePr>
          <p:cNvPr id="427041" name="Object 9"/>
          <p:cNvGraphicFramePr>
            <a:graphicFrameLocks noChangeAspect="1"/>
          </p:cNvGraphicFramePr>
          <p:nvPr/>
        </p:nvGraphicFramePr>
        <p:xfrm>
          <a:off x="8382000" y="3424238"/>
          <a:ext cx="457200" cy="392112"/>
        </p:xfrm>
        <a:graphic>
          <a:graphicData uri="http://schemas.openxmlformats.org/presentationml/2006/ole">
            <p:oleObj spid="_x0000_s661513" name="Equation" r:id="rId10" imgW="241200" imgH="177480" progId="Equation.3">
              <p:embed/>
            </p:oleObj>
          </a:graphicData>
        </a:graphic>
      </p:graphicFrame>
      <p:graphicFrame>
        <p:nvGraphicFramePr>
          <p:cNvPr id="427042" name="Object 10"/>
          <p:cNvGraphicFramePr>
            <a:graphicFrameLocks noChangeAspect="1"/>
          </p:cNvGraphicFramePr>
          <p:nvPr/>
        </p:nvGraphicFramePr>
        <p:xfrm>
          <a:off x="6538913" y="3406775"/>
          <a:ext cx="923925" cy="425450"/>
        </p:xfrm>
        <a:graphic>
          <a:graphicData uri="http://schemas.openxmlformats.org/presentationml/2006/ole">
            <p:oleObj spid="_x0000_s661514" name="Equation" r:id="rId11" imgW="419040" imgH="203040" progId="Equation.DSMT4">
              <p:embed/>
            </p:oleObj>
          </a:graphicData>
        </a:graphic>
      </p:graphicFrame>
      <p:graphicFrame>
        <p:nvGraphicFramePr>
          <p:cNvPr id="427043" name="Object 11"/>
          <p:cNvGraphicFramePr>
            <a:graphicFrameLocks noChangeAspect="1"/>
          </p:cNvGraphicFramePr>
          <p:nvPr/>
        </p:nvGraphicFramePr>
        <p:xfrm>
          <a:off x="7445375" y="3406775"/>
          <a:ext cx="954088" cy="425450"/>
        </p:xfrm>
        <a:graphic>
          <a:graphicData uri="http://schemas.openxmlformats.org/presentationml/2006/ole">
            <p:oleObj spid="_x0000_s661515" name="Equation" r:id="rId12" imgW="431640" imgH="203040" progId="Equation.DSMT4">
              <p:embed/>
            </p:oleObj>
          </a:graphicData>
        </a:graphic>
      </p:graphicFrame>
      <p:graphicFrame>
        <p:nvGraphicFramePr>
          <p:cNvPr id="427044" name="Object 12"/>
          <p:cNvGraphicFramePr>
            <a:graphicFrameLocks noChangeAspect="1"/>
          </p:cNvGraphicFramePr>
          <p:nvPr/>
        </p:nvGraphicFramePr>
        <p:xfrm>
          <a:off x="5245100" y="3457575"/>
          <a:ext cx="403225" cy="325438"/>
        </p:xfrm>
        <a:graphic>
          <a:graphicData uri="http://schemas.openxmlformats.org/presentationml/2006/ole">
            <p:oleObj spid="_x0000_s661516" name="Equation" r:id="rId13" imgW="228600" imgH="126720" progId="Equation.DSMT4">
              <p:embed/>
            </p:oleObj>
          </a:graphicData>
        </a:graphic>
      </p:graphicFrame>
      <p:graphicFrame>
        <p:nvGraphicFramePr>
          <p:cNvPr id="427045" name="Object 13"/>
          <p:cNvGraphicFramePr>
            <a:graphicFrameLocks noChangeAspect="1"/>
          </p:cNvGraphicFramePr>
          <p:nvPr/>
        </p:nvGraphicFramePr>
        <p:xfrm>
          <a:off x="4140200" y="5491163"/>
          <a:ext cx="1781175" cy="763587"/>
        </p:xfrm>
        <a:graphic>
          <a:graphicData uri="http://schemas.openxmlformats.org/presentationml/2006/ole">
            <p:oleObj spid="_x0000_s661517" name="Equation" r:id="rId14" imgW="952200" imgH="431640" progId="Equation.3">
              <p:embed/>
            </p:oleObj>
          </a:graphicData>
        </a:graphic>
      </p:graphicFrame>
      <p:graphicFrame>
        <p:nvGraphicFramePr>
          <p:cNvPr id="427046" name="Object 14"/>
          <p:cNvGraphicFramePr>
            <a:graphicFrameLocks noChangeAspect="1"/>
          </p:cNvGraphicFramePr>
          <p:nvPr/>
        </p:nvGraphicFramePr>
        <p:xfrm>
          <a:off x="5946775" y="5524500"/>
          <a:ext cx="2206625" cy="696913"/>
        </p:xfrm>
        <a:graphic>
          <a:graphicData uri="http://schemas.openxmlformats.org/presentationml/2006/ole">
            <p:oleObj spid="_x0000_s661518" name="Equation" r:id="rId15" imgW="1384200" imgH="393480" progId="Equation.3">
              <p:embed/>
            </p:oleObj>
          </a:graphicData>
        </a:graphic>
      </p:graphicFrame>
      <p:graphicFrame>
        <p:nvGraphicFramePr>
          <p:cNvPr id="427047" name="Object 15"/>
          <p:cNvGraphicFramePr>
            <a:graphicFrameLocks noChangeAspect="1"/>
          </p:cNvGraphicFramePr>
          <p:nvPr/>
        </p:nvGraphicFramePr>
        <p:xfrm>
          <a:off x="5818188" y="5014913"/>
          <a:ext cx="1619250" cy="414337"/>
        </p:xfrm>
        <a:graphic>
          <a:graphicData uri="http://schemas.openxmlformats.org/presentationml/2006/ole">
            <p:oleObj spid="_x0000_s661519" name="Equation" r:id="rId16" imgW="799920" imgH="215640" progId="Equation.3">
              <p:embed/>
            </p:oleObj>
          </a:graphicData>
        </a:graphic>
      </p:graphicFrame>
      <p:graphicFrame>
        <p:nvGraphicFramePr>
          <p:cNvPr id="427048" name="Object 16"/>
          <p:cNvGraphicFramePr>
            <a:graphicFrameLocks noChangeAspect="1"/>
          </p:cNvGraphicFramePr>
          <p:nvPr/>
        </p:nvGraphicFramePr>
        <p:xfrm>
          <a:off x="7389813" y="5014913"/>
          <a:ext cx="1284287" cy="414337"/>
        </p:xfrm>
        <a:graphic>
          <a:graphicData uri="http://schemas.openxmlformats.org/presentationml/2006/ole">
            <p:oleObj spid="_x0000_s661520" name="Equation" r:id="rId17" imgW="634680" imgH="215640" progId="Equation.3">
              <p:embed/>
            </p:oleObj>
          </a:graphicData>
        </a:graphic>
      </p:graphicFrame>
      <p:graphicFrame>
        <p:nvGraphicFramePr>
          <p:cNvPr id="427049" name="Object 17"/>
          <p:cNvGraphicFramePr>
            <a:graphicFrameLocks noChangeAspect="1"/>
          </p:cNvGraphicFramePr>
          <p:nvPr/>
        </p:nvGraphicFramePr>
        <p:xfrm>
          <a:off x="8626475" y="5041900"/>
          <a:ext cx="517525" cy="360363"/>
        </p:xfrm>
        <a:graphic>
          <a:graphicData uri="http://schemas.openxmlformats.org/presentationml/2006/ole">
            <p:oleObj spid="_x0000_s661521" name="Equation" r:id="rId18" imgW="241200" imgH="177480" progId="Equation.3">
              <p:embed/>
            </p:oleObj>
          </a:graphicData>
        </a:graphic>
      </p:graphicFrame>
      <p:graphicFrame>
        <p:nvGraphicFramePr>
          <p:cNvPr id="427050" name="Object 18"/>
          <p:cNvGraphicFramePr>
            <a:graphicFrameLocks noChangeAspect="1"/>
          </p:cNvGraphicFramePr>
          <p:nvPr/>
        </p:nvGraphicFramePr>
        <p:xfrm>
          <a:off x="5029200" y="3886200"/>
          <a:ext cx="3581400" cy="393700"/>
        </p:xfrm>
        <a:graphic>
          <a:graphicData uri="http://schemas.openxmlformats.org/presentationml/2006/ole">
            <p:oleObj spid="_x0000_s661522" name="Equation" r:id="rId19" imgW="1714320" imgH="177480" progId="Equation.3">
              <p:embed/>
            </p:oleObj>
          </a:graphicData>
        </a:graphic>
      </p:graphicFrame>
      <p:grpSp>
        <p:nvGrpSpPr>
          <p:cNvPr id="7" name="Group 43"/>
          <p:cNvGrpSpPr>
            <a:grpSpLocks/>
          </p:cNvGrpSpPr>
          <p:nvPr/>
        </p:nvGrpSpPr>
        <p:grpSpPr bwMode="auto">
          <a:xfrm>
            <a:off x="2057400" y="3200400"/>
            <a:ext cx="596900" cy="466725"/>
            <a:chOff x="1296" y="1920"/>
            <a:chExt cx="376" cy="294"/>
          </a:xfrm>
        </p:grpSpPr>
        <p:sp>
          <p:nvSpPr>
            <p:cNvPr id="4135" name="Text Box 44"/>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4136" name="Line 45"/>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8" name="Group 46"/>
          <p:cNvGrpSpPr>
            <a:grpSpLocks/>
          </p:cNvGrpSpPr>
          <p:nvPr/>
        </p:nvGrpSpPr>
        <p:grpSpPr bwMode="auto">
          <a:xfrm>
            <a:off x="3292475" y="3048000"/>
            <a:ext cx="614363" cy="685800"/>
            <a:chOff x="1296" y="1920"/>
            <a:chExt cx="387" cy="294"/>
          </a:xfrm>
        </p:grpSpPr>
        <p:sp>
          <p:nvSpPr>
            <p:cNvPr id="4133" name="Text Box 47"/>
            <p:cNvSpPr txBox="1">
              <a:spLocks noChangeArrowheads="1"/>
            </p:cNvSpPr>
            <p:nvPr/>
          </p:nvSpPr>
          <p:spPr bwMode="auto">
            <a:xfrm>
              <a:off x="1296" y="1920"/>
              <a:ext cx="387"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D</a:t>
              </a:r>
              <a:r>
                <a:rPr lang="en-US" sz="2000" b="1">
                  <a:solidFill>
                    <a:schemeClr val="accent2"/>
                  </a:solidFill>
                  <a:latin typeface="Monotype Corsiva" charset="0"/>
                </a:rPr>
                <a:t>g</a:t>
              </a:r>
            </a:p>
          </p:txBody>
        </p:sp>
        <p:sp>
          <p:nvSpPr>
            <p:cNvPr id="4134" name="Line 48"/>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9" name="Group 49"/>
          <p:cNvGrpSpPr>
            <a:grpSpLocks/>
          </p:cNvGrpSpPr>
          <p:nvPr/>
        </p:nvGrpSpPr>
        <p:grpSpPr bwMode="auto">
          <a:xfrm>
            <a:off x="1219200" y="3048000"/>
            <a:ext cx="593725" cy="685800"/>
            <a:chOff x="1296" y="1920"/>
            <a:chExt cx="374" cy="294"/>
          </a:xfrm>
        </p:grpSpPr>
        <p:sp>
          <p:nvSpPr>
            <p:cNvPr id="4131" name="Text Box 50"/>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4132" name="Line 51"/>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aphicFrame>
        <p:nvGraphicFramePr>
          <p:cNvPr id="427060" name="Object 19"/>
          <p:cNvGraphicFramePr>
            <a:graphicFrameLocks noChangeAspect="1"/>
          </p:cNvGraphicFramePr>
          <p:nvPr/>
        </p:nvGraphicFramePr>
        <p:xfrm>
          <a:off x="3883025" y="5002213"/>
          <a:ext cx="1333500" cy="438150"/>
        </p:xfrm>
        <a:graphic>
          <a:graphicData uri="http://schemas.openxmlformats.org/presentationml/2006/ole">
            <p:oleObj spid="_x0000_s661523" name="Equation" r:id="rId20" imgW="622080" imgH="215640" progId="Equation.3">
              <p:embed/>
            </p:oleObj>
          </a:graphicData>
        </a:graphic>
      </p:graphicFrame>
      <p:graphicFrame>
        <p:nvGraphicFramePr>
          <p:cNvPr id="427061" name="Object 20"/>
          <p:cNvGraphicFramePr>
            <a:graphicFrameLocks noChangeAspect="1"/>
          </p:cNvGraphicFramePr>
          <p:nvPr/>
        </p:nvGraphicFramePr>
        <p:xfrm>
          <a:off x="5168900" y="5064125"/>
          <a:ext cx="695325" cy="317500"/>
        </p:xfrm>
        <a:graphic>
          <a:graphicData uri="http://schemas.openxmlformats.org/presentationml/2006/ole">
            <p:oleObj spid="_x0000_s661524" name="Equation" r:id="rId21" imgW="342720" imgH="164880" progId="Equation.DSMT4">
              <p:embed/>
            </p:oleObj>
          </a:graphicData>
        </a:graphic>
      </p:graphicFrame>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140"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514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62" name="Slide Number Placeholder 5"/>
          <p:cNvSpPr>
            <a:spLocks noGrp="1"/>
          </p:cNvSpPr>
          <p:nvPr>
            <p:ph type="sldNum" sz="quarter" idx="12"/>
          </p:nvPr>
        </p:nvSpPr>
        <p:spPr/>
        <p:txBody>
          <a:bodyPr/>
          <a:lstStyle/>
          <a:p>
            <a:fld id="{F1246287-D7A6-DF4B-9615-02FC227FD2FF}" type="slidenum">
              <a:rPr lang="en-US"/>
              <a:pPr/>
              <a:t>23</a:t>
            </a:fld>
            <a:endParaRPr lang="en-US"/>
          </a:p>
        </p:txBody>
      </p:sp>
      <p:sp>
        <p:nvSpPr>
          <p:cNvPr id="5143" name="Rectangle 2"/>
          <p:cNvSpPr>
            <a:spLocks noGrp="1" noChangeArrowheads="1"/>
          </p:cNvSpPr>
          <p:nvPr>
            <p:ph type="title"/>
          </p:nvPr>
        </p:nvSpPr>
        <p:spPr>
          <a:xfrm>
            <a:off x="685800" y="76200"/>
            <a:ext cx="7772400" cy="609600"/>
          </a:xfrm>
        </p:spPr>
        <p:txBody>
          <a:bodyPr/>
          <a:lstStyle/>
          <a:p>
            <a:r>
              <a:rPr lang="en-US" sz="4000" dirty="0" smtClean="0"/>
              <a:t>Seesaw Example Cont’d </a:t>
            </a:r>
            <a:endParaRPr lang="en-US" dirty="0"/>
          </a:p>
        </p:txBody>
      </p:sp>
      <p:sp>
        <p:nvSpPr>
          <p:cNvPr id="428035" name="Text Box 3"/>
          <p:cNvSpPr txBox="1">
            <a:spLocks noChangeArrowheads="1"/>
          </p:cNvSpPr>
          <p:nvPr/>
        </p:nvSpPr>
        <p:spPr bwMode="auto">
          <a:xfrm>
            <a:off x="3810000" y="762000"/>
            <a:ext cx="49530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Determine the position of the child to balance the system for different position of axis of rotation.</a:t>
            </a:r>
          </a:p>
        </p:txBody>
      </p:sp>
      <p:sp>
        <p:nvSpPr>
          <p:cNvPr id="428036" name="Text Box 4"/>
          <p:cNvSpPr txBox="1">
            <a:spLocks noChangeArrowheads="1"/>
          </p:cNvSpPr>
          <p:nvPr/>
        </p:nvSpPr>
        <p:spPr bwMode="auto">
          <a:xfrm>
            <a:off x="457200" y="3733800"/>
            <a:ext cx="2514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normal force is </a:t>
            </a:r>
          </a:p>
        </p:txBody>
      </p:sp>
      <p:sp>
        <p:nvSpPr>
          <p:cNvPr id="428037" name="Text Box 5"/>
          <p:cNvSpPr txBox="1">
            <a:spLocks noChangeArrowheads="1"/>
          </p:cNvSpPr>
          <p:nvPr/>
        </p:nvSpPr>
        <p:spPr bwMode="auto">
          <a:xfrm>
            <a:off x="4648200" y="2193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about the axis of rotation by all the forces are </a:t>
            </a:r>
          </a:p>
        </p:txBody>
      </p:sp>
      <p:graphicFrame>
        <p:nvGraphicFramePr>
          <p:cNvPr id="428038" name="Object 2"/>
          <p:cNvGraphicFramePr>
            <a:graphicFrameLocks noChangeAspect="1"/>
          </p:cNvGraphicFramePr>
          <p:nvPr/>
        </p:nvGraphicFramePr>
        <p:xfrm>
          <a:off x="679450" y="3205163"/>
          <a:ext cx="425450" cy="446087"/>
        </p:xfrm>
        <a:graphic>
          <a:graphicData uri="http://schemas.openxmlformats.org/presentationml/2006/ole">
            <p:oleObj spid="_x0000_s662530" name="Equation" r:id="rId3" imgW="126720" imgH="139680" progId="Equation.3">
              <p:embed/>
            </p:oleObj>
          </a:graphicData>
        </a:graphic>
      </p:graphicFrame>
      <p:sp>
        <p:nvSpPr>
          <p:cNvPr id="428039" name="Text Box 7"/>
          <p:cNvSpPr txBox="1">
            <a:spLocks noChangeArrowheads="1"/>
          </p:cNvSpPr>
          <p:nvPr/>
        </p:nvSpPr>
        <p:spPr bwMode="auto">
          <a:xfrm>
            <a:off x="381000" y="5486400"/>
            <a:ext cx="1219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a:t>
            </a:r>
          </a:p>
        </p:txBody>
      </p:sp>
      <p:graphicFrame>
        <p:nvGraphicFramePr>
          <p:cNvPr id="428040" name="Object 3"/>
          <p:cNvGraphicFramePr>
            <a:graphicFrameLocks noChangeAspect="1"/>
          </p:cNvGraphicFramePr>
          <p:nvPr/>
        </p:nvGraphicFramePr>
        <p:xfrm>
          <a:off x="1949450" y="5651500"/>
          <a:ext cx="412750" cy="428625"/>
        </p:xfrm>
        <a:graphic>
          <a:graphicData uri="http://schemas.openxmlformats.org/presentationml/2006/ole">
            <p:oleObj spid="_x0000_s662531" name="Equation" r:id="rId4" imgW="126720" imgH="139680" progId="Equation.3">
              <p:embed/>
            </p:oleObj>
          </a:graphicData>
        </a:graphic>
      </p:graphicFrame>
      <p:graphicFrame>
        <p:nvGraphicFramePr>
          <p:cNvPr id="428041" name="Object 4"/>
          <p:cNvGraphicFramePr>
            <a:graphicFrameLocks noChangeAspect="1"/>
          </p:cNvGraphicFramePr>
          <p:nvPr/>
        </p:nvGraphicFramePr>
        <p:xfrm>
          <a:off x="3201988" y="3768725"/>
          <a:ext cx="303212" cy="317500"/>
        </p:xfrm>
        <a:graphic>
          <a:graphicData uri="http://schemas.openxmlformats.org/presentationml/2006/ole">
            <p:oleObj spid="_x0000_s662532" name="Equation" r:id="rId5" imgW="126720" imgH="139680" progId="Equation.3">
              <p:embed/>
            </p:oleObj>
          </a:graphicData>
        </a:graphic>
      </p:graphicFrame>
      <p:sp>
        <p:nvSpPr>
          <p:cNvPr id="428042" name="Text Box 10"/>
          <p:cNvSpPr txBox="1">
            <a:spLocks noChangeArrowheads="1"/>
          </p:cNvSpPr>
          <p:nvPr/>
        </p:nvSpPr>
        <p:spPr bwMode="auto">
          <a:xfrm>
            <a:off x="457200" y="4175125"/>
            <a:ext cx="1981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can be rewritten </a:t>
            </a:r>
          </a:p>
        </p:txBody>
      </p:sp>
      <p:graphicFrame>
        <p:nvGraphicFramePr>
          <p:cNvPr id="428043" name="Object 5"/>
          <p:cNvGraphicFramePr>
            <a:graphicFrameLocks noChangeAspect="1"/>
          </p:cNvGraphicFramePr>
          <p:nvPr/>
        </p:nvGraphicFramePr>
        <p:xfrm>
          <a:off x="2587625" y="4221163"/>
          <a:ext cx="307975" cy="320675"/>
        </p:xfrm>
        <a:graphic>
          <a:graphicData uri="http://schemas.openxmlformats.org/presentationml/2006/ole">
            <p:oleObj spid="_x0000_s662533" name="Equation" r:id="rId6" imgW="126720" imgH="139680" progId="Equation.3">
              <p:embed/>
            </p:oleObj>
          </a:graphicData>
        </a:graphic>
      </p:graphicFrame>
      <p:sp>
        <p:nvSpPr>
          <p:cNvPr id="428044" name="Text Box 12"/>
          <p:cNvSpPr txBox="1">
            <a:spLocks noChangeArrowheads="1"/>
          </p:cNvSpPr>
          <p:nvPr/>
        </p:nvSpPr>
        <p:spPr bwMode="auto">
          <a:xfrm>
            <a:off x="7239000" y="5181600"/>
            <a:ext cx="1752600" cy="366713"/>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do we learn?</a:t>
            </a:r>
          </a:p>
        </p:txBody>
      </p:sp>
      <p:sp>
        <p:nvSpPr>
          <p:cNvPr id="428045" name="Text Box 13"/>
          <p:cNvSpPr txBox="1">
            <a:spLocks noChangeArrowheads="1"/>
          </p:cNvSpPr>
          <p:nvPr/>
        </p:nvSpPr>
        <p:spPr bwMode="auto">
          <a:xfrm>
            <a:off x="6553200" y="5638800"/>
            <a:ext cx="2514600" cy="915988"/>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No matter where the rotation axis is, net effect of the torque is identical.</a:t>
            </a:r>
          </a:p>
        </p:txBody>
      </p:sp>
      <p:grpSp>
        <p:nvGrpSpPr>
          <p:cNvPr id="2" name="Group 14"/>
          <p:cNvGrpSpPr>
            <a:grpSpLocks/>
          </p:cNvGrpSpPr>
          <p:nvPr/>
        </p:nvGrpSpPr>
        <p:grpSpPr bwMode="auto">
          <a:xfrm>
            <a:off x="685800" y="1371600"/>
            <a:ext cx="3200400" cy="1589088"/>
            <a:chOff x="432" y="864"/>
            <a:chExt cx="2016" cy="1001"/>
          </a:xfrm>
        </p:grpSpPr>
        <p:sp>
          <p:nvSpPr>
            <p:cNvPr id="5155" name="Rectangle 15"/>
            <p:cNvSpPr>
              <a:spLocks noChangeArrowheads="1"/>
            </p:cNvSpPr>
            <p:nvPr/>
          </p:nvSpPr>
          <p:spPr bwMode="auto">
            <a:xfrm>
              <a:off x="432" y="1433"/>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5156" name="AutoShape 16"/>
            <p:cNvSpPr>
              <a:spLocks noChangeArrowheads="1"/>
            </p:cNvSpPr>
            <p:nvPr/>
          </p:nvSpPr>
          <p:spPr bwMode="auto">
            <a:xfrm>
              <a:off x="1248" y="1529"/>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sp>
          <p:nvSpPr>
            <p:cNvPr id="5157" name="Rectangle 17"/>
            <p:cNvSpPr>
              <a:spLocks noChangeArrowheads="1"/>
            </p:cNvSpPr>
            <p:nvPr/>
          </p:nvSpPr>
          <p:spPr bwMode="auto">
            <a:xfrm>
              <a:off x="672" y="1193"/>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5158" name="Rectangle 18"/>
            <p:cNvSpPr>
              <a:spLocks noChangeArrowheads="1"/>
            </p:cNvSpPr>
            <p:nvPr/>
          </p:nvSpPr>
          <p:spPr bwMode="auto">
            <a:xfrm>
              <a:off x="1968" y="1241"/>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3" name="Group 19"/>
            <p:cNvGrpSpPr>
              <a:grpSpLocks/>
            </p:cNvGrpSpPr>
            <p:nvPr/>
          </p:nvGrpSpPr>
          <p:grpSpPr bwMode="auto">
            <a:xfrm>
              <a:off x="1296" y="953"/>
              <a:ext cx="190" cy="480"/>
              <a:chOff x="1296" y="1344"/>
              <a:chExt cx="190" cy="480"/>
            </a:xfrm>
          </p:grpSpPr>
          <p:sp>
            <p:nvSpPr>
              <p:cNvPr id="5181" name="Text Box 20"/>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5182" name="Line 21"/>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4" name="Group 22"/>
            <p:cNvGrpSpPr>
              <a:grpSpLocks/>
            </p:cNvGrpSpPr>
            <p:nvPr/>
          </p:nvGrpSpPr>
          <p:grpSpPr bwMode="auto">
            <a:xfrm>
              <a:off x="1296" y="1529"/>
              <a:ext cx="376" cy="294"/>
              <a:chOff x="1296" y="1920"/>
              <a:chExt cx="376" cy="294"/>
            </a:xfrm>
          </p:grpSpPr>
          <p:sp>
            <p:nvSpPr>
              <p:cNvPr id="5179" name="Text Box 23"/>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5180" name="Line 24"/>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25"/>
            <p:cNvGrpSpPr>
              <a:grpSpLocks/>
            </p:cNvGrpSpPr>
            <p:nvPr/>
          </p:nvGrpSpPr>
          <p:grpSpPr bwMode="auto">
            <a:xfrm>
              <a:off x="768" y="1433"/>
              <a:ext cx="374" cy="432"/>
              <a:chOff x="1296" y="1920"/>
              <a:chExt cx="374" cy="294"/>
            </a:xfrm>
          </p:grpSpPr>
          <p:sp>
            <p:nvSpPr>
              <p:cNvPr id="5177" name="Text Box 26"/>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8" name="Line 27"/>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6" name="Group 28"/>
            <p:cNvGrpSpPr>
              <a:grpSpLocks/>
            </p:cNvGrpSpPr>
            <p:nvPr/>
          </p:nvGrpSpPr>
          <p:grpSpPr bwMode="auto">
            <a:xfrm>
              <a:off x="2074" y="1433"/>
              <a:ext cx="374" cy="432"/>
              <a:chOff x="1296" y="1920"/>
              <a:chExt cx="374" cy="294"/>
            </a:xfrm>
          </p:grpSpPr>
          <p:sp>
            <p:nvSpPr>
              <p:cNvPr id="5175" name="Text Box 29"/>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6" name="Line 30"/>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7" name="Group 31"/>
            <p:cNvGrpSpPr>
              <a:grpSpLocks/>
            </p:cNvGrpSpPr>
            <p:nvPr/>
          </p:nvGrpSpPr>
          <p:grpSpPr bwMode="auto">
            <a:xfrm>
              <a:off x="816" y="864"/>
              <a:ext cx="480" cy="329"/>
              <a:chOff x="816" y="1255"/>
              <a:chExt cx="480" cy="329"/>
            </a:xfrm>
          </p:grpSpPr>
          <p:sp>
            <p:nvSpPr>
              <p:cNvPr id="5172" name="Line 32"/>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3" name="Line 33"/>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4" name="Text Box 34"/>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8" name="Group 35"/>
            <p:cNvGrpSpPr>
              <a:grpSpLocks/>
            </p:cNvGrpSpPr>
            <p:nvPr/>
          </p:nvGrpSpPr>
          <p:grpSpPr bwMode="auto">
            <a:xfrm>
              <a:off x="1344" y="864"/>
              <a:ext cx="720" cy="377"/>
              <a:chOff x="1344" y="1255"/>
              <a:chExt cx="720" cy="377"/>
            </a:xfrm>
          </p:grpSpPr>
          <p:sp>
            <p:nvSpPr>
              <p:cNvPr id="5169" name="Line 36"/>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0" name="Line 37"/>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1" name="Text Box 38"/>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sp>
          <p:nvSpPr>
            <p:cNvPr id="5165" name="Line 39"/>
            <p:cNvSpPr>
              <a:spLocks noChangeShapeType="1"/>
            </p:cNvSpPr>
            <p:nvPr/>
          </p:nvSpPr>
          <p:spPr bwMode="auto">
            <a:xfrm flipV="1">
              <a:off x="1704" y="1248"/>
              <a:ext cx="0" cy="192"/>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66" name="Line 40"/>
            <p:cNvSpPr>
              <a:spLocks noChangeShapeType="1"/>
            </p:cNvSpPr>
            <p:nvPr/>
          </p:nvSpPr>
          <p:spPr bwMode="auto">
            <a:xfrm>
              <a:off x="1344" y="1344"/>
              <a:ext cx="384"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67" name="Text Box 41"/>
            <p:cNvSpPr txBox="1">
              <a:spLocks noChangeArrowheads="1"/>
            </p:cNvSpPr>
            <p:nvPr/>
          </p:nvSpPr>
          <p:spPr bwMode="auto">
            <a:xfrm>
              <a:off x="1430" y="1157"/>
              <a:ext cx="29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x/2</a:t>
              </a:r>
              <a:endParaRPr lang="en-US">
                <a:latin typeface="Symbol" charset="2"/>
              </a:endParaRPr>
            </a:p>
          </p:txBody>
        </p:sp>
        <p:sp>
          <p:nvSpPr>
            <p:cNvPr id="5168" name="Oval 42"/>
            <p:cNvSpPr>
              <a:spLocks noChangeArrowheads="1"/>
            </p:cNvSpPr>
            <p:nvPr/>
          </p:nvSpPr>
          <p:spPr bwMode="auto">
            <a:xfrm>
              <a:off x="1680" y="1440"/>
              <a:ext cx="48" cy="4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grpSp>
      <p:grpSp>
        <p:nvGrpSpPr>
          <p:cNvPr id="9" name="Group 43"/>
          <p:cNvGrpSpPr>
            <a:grpSpLocks/>
          </p:cNvGrpSpPr>
          <p:nvPr/>
        </p:nvGrpSpPr>
        <p:grpSpPr bwMode="auto">
          <a:xfrm>
            <a:off x="1851025" y="914400"/>
            <a:ext cx="1577975" cy="1447800"/>
            <a:chOff x="1166" y="576"/>
            <a:chExt cx="994" cy="912"/>
          </a:xfrm>
        </p:grpSpPr>
        <p:sp>
          <p:nvSpPr>
            <p:cNvPr id="5153" name="Text Box 44"/>
            <p:cNvSpPr txBox="1">
              <a:spLocks noChangeArrowheads="1"/>
            </p:cNvSpPr>
            <p:nvPr/>
          </p:nvSpPr>
          <p:spPr bwMode="auto">
            <a:xfrm>
              <a:off x="1166" y="576"/>
              <a:ext cx="994" cy="268"/>
            </a:xfrm>
            <a:prstGeom prst="rect">
              <a:avLst/>
            </a:prstGeom>
            <a:noFill/>
            <a:ln w="28575">
              <a:solidFill>
                <a:srgbClr val="FF0000"/>
              </a:solidFill>
              <a:miter lim="800000"/>
              <a:headEnd/>
              <a:tailEnd/>
            </a:ln>
          </p:spPr>
          <p:txBody>
            <a:bodyPr wrap="none">
              <a:prstTxWarp prst="textNoShape">
                <a:avLst/>
              </a:prstTxWarp>
              <a:spAutoFit/>
            </a:bodyPr>
            <a:lstStyle/>
            <a:p>
              <a:r>
                <a:rPr lang="en-US" sz="2000">
                  <a:solidFill>
                    <a:srgbClr val="FF0000"/>
                  </a:solidFill>
                  <a:latin typeface="Arial Narrow" charset="0"/>
                </a:rPr>
                <a:t>Rotational axis</a:t>
              </a:r>
            </a:p>
          </p:txBody>
        </p:sp>
        <p:cxnSp>
          <p:nvCxnSpPr>
            <p:cNvPr id="5154" name="AutoShape 45"/>
            <p:cNvCxnSpPr>
              <a:cxnSpLocks noChangeShapeType="1"/>
            </p:cNvCxnSpPr>
            <p:nvPr/>
          </p:nvCxnSpPr>
          <p:spPr bwMode="auto">
            <a:xfrm flipH="1">
              <a:off x="1709" y="710"/>
              <a:ext cx="451" cy="778"/>
            </a:xfrm>
            <a:prstGeom prst="curvedConnector4">
              <a:avLst>
                <a:gd name="adj1" fmla="val -84704"/>
                <a:gd name="adj2" fmla="val 159769"/>
              </a:avLst>
            </a:prstGeom>
            <a:noFill/>
            <a:ln w="28575">
              <a:solidFill>
                <a:srgbClr val="FF0000"/>
              </a:solidFill>
              <a:round/>
              <a:headEnd/>
              <a:tailEnd type="triangle" w="med" len="med"/>
            </a:ln>
          </p:spPr>
        </p:cxnSp>
      </p:grpSp>
      <p:graphicFrame>
        <p:nvGraphicFramePr>
          <p:cNvPr id="428078" name="Object 6"/>
          <p:cNvGraphicFramePr>
            <a:graphicFrameLocks noChangeAspect="1"/>
          </p:cNvGraphicFramePr>
          <p:nvPr/>
        </p:nvGraphicFramePr>
        <p:xfrm>
          <a:off x="1074738" y="3209925"/>
          <a:ext cx="1714500" cy="438150"/>
        </p:xfrm>
        <a:graphic>
          <a:graphicData uri="http://schemas.openxmlformats.org/presentationml/2006/ole">
            <p:oleObj spid="_x0000_s662534" name="Equation" r:id="rId7" imgW="799920" imgH="215640" progId="Equation.3">
              <p:embed/>
            </p:oleObj>
          </a:graphicData>
        </a:graphic>
      </p:graphicFrame>
      <p:graphicFrame>
        <p:nvGraphicFramePr>
          <p:cNvPr id="428079" name="Object 7"/>
          <p:cNvGraphicFramePr>
            <a:graphicFrameLocks noChangeAspect="1"/>
          </p:cNvGraphicFramePr>
          <p:nvPr/>
        </p:nvGraphicFramePr>
        <p:xfrm>
          <a:off x="8299450" y="3200400"/>
          <a:ext cx="387350" cy="457200"/>
        </p:xfrm>
        <a:graphic>
          <a:graphicData uri="http://schemas.openxmlformats.org/presentationml/2006/ole">
            <p:oleObj spid="_x0000_s662535" name="Equation" r:id="rId8" imgW="241200" imgH="177480" progId="Equation.3">
              <p:embed/>
            </p:oleObj>
          </a:graphicData>
        </a:graphic>
      </p:graphicFrame>
      <p:graphicFrame>
        <p:nvGraphicFramePr>
          <p:cNvPr id="428080" name="Object 8"/>
          <p:cNvGraphicFramePr>
            <a:graphicFrameLocks noChangeAspect="1"/>
          </p:cNvGraphicFramePr>
          <p:nvPr/>
        </p:nvGraphicFramePr>
        <p:xfrm>
          <a:off x="3497263" y="3733800"/>
          <a:ext cx="2598737" cy="385763"/>
        </p:xfrm>
        <a:graphic>
          <a:graphicData uri="http://schemas.openxmlformats.org/presentationml/2006/ole">
            <p:oleObj spid="_x0000_s662536" name="Equation" r:id="rId9" imgW="1384200" imgH="215640" progId="Equation.3">
              <p:embed/>
            </p:oleObj>
          </a:graphicData>
        </a:graphic>
      </p:graphicFrame>
      <p:graphicFrame>
        <p:nvGraphicFramePr>
          <p:cNvPr id="428081" name="Object 9"/>
          <p:cNvGraphicFramePr>
            <a:graphicFrameLocks noChangeAspect="1"/>
          </p:cNvGraphicFramePr>
          <p:nvPr/>
        </p:nvGraphicFramePr>
        <p:xfrm>
          <a:off x="2759075" y="3209925"/>
          <a:ext cx="2720975" cy="438150"/>
        </p:xfrm>
        <a:graphic>
          <a:graphicData uri="http://schemas.openxmlformats.org/presentationml/2006/ole">
            <p:oleObj spid="_x0000_s662537" name="Equation" r:id="rId10" imgW="1269720" imgH="215640" progId="Equation.3">
              <p:embed/>
            </p:oleObj>
          </a:graphicData>
        </a:graphic>
      </p:graphicFrame>
      <p:graphicFrame>
        <p:nvGraphicFramePr>
          <p:cNvPr id="428082" name="Object 10"/>
          <p:cNvGraphicFramePr>
            <a:graphicFrameLocks noChangeAspect="1"/>
          </p:cNvGraphicFramePr>
          <p:nvPr/>
        </p:nvGraphicFramePr>
        <p:xfrm>
          <a:off x="5449888" y="3248025"/>
          <a:ext cx="1196975" cy="361950"/>
        </p:xfrm>
        <a:graphic>
          <a:graphicData uri="http://schemas.openxmlformats.org/presentationml/2006/ole">
            <p:oleObj spid="_x0000_s662538" name="Equation" r:id="rId11" imgW="558720" imgH="177480" progId="Equation.3">
              <p:embed/>
            </p:oleObj>
          </a:graphicData>
        </a:graphic>
      </p:graphicFrame>
      <p:graphicFrame>
        <p:nvGraphicFramePr>
          <p:cNvPr id="428083" name="Object 11"/>
          <p:cNvGraphicFramePr>
            <a:graphicFrameLocks noChangeAspect="1"/>
          </p:cNvGraphicFramePr>
          <p:nvPr/>
        </p:nvGraphicFramePr>
        <p:xfrm>
          <a:off x="6616700" y="3209925"/>
          <a:ext cx="1714500" cy="438150"/>
        </p:xfrm>
        <a:graphic>
          <a:graphicData uri="http://schemas.openxmlformats.org/presentationml/2006/ole">
            <p:oleObj spid="_x0000_s662539" name="Equation" r:id="rId12" imgW="799920" imgH="215640" progId="Equation.3">
              <p:embed/>
            </p:oleObj>
          </a:graphicData>
        </a:graphic>
      </p:graphicFrame>
      <p:graphicFrame>
        <p:nvGraphicFramePr>
          <p:cNvPr id="428084" name="Object 12"/>
          <p:cNvGraphicFramePr>
            <a:graphicFrameLocks noChangeAspect="1"/>
          </p:cNvGraphicFramePr>
          <p:nvPr/>
        </p:nvGraphicFramePr>
        <p:xfrm>
          <a:off x="2916238" y="4192588"/>
          <a:ext cx="1482725" cy="379412"/>
        </p:xfrm>
        <a:graphic>
          <a:graphicData uri="http://schemas.openxmlformats.org/presentationml/2006/ole">
            <p:oleObj spid="_x0000_s662540" name="Equation" r:id="rId13" imgW="799920" imgH="215640" progId="Equation.3">
              <p:embed/>
            </p:oleObj>
          </a:graphicData>
        </a:graphic>
      </p:graphicFrame>
      <p:graphicFrame>
        <p:nvGraphicFramePr>
          <p:cNvPr id="428085" name="Object 13"/>
          <p:cNvGraphicFramePr>
            <a:graphicFrameLocks noChangeAspect="1"/>
          </p:cNvGraphicFramePr>
          <p:nvPr/>
        </p:nvGraphicFramePr>
        <p:xfrm>
          <a:off x="4419600" y="4191000"/>
          <a:ext cx="2354263" cy="379413"/>
        </p:xfrm>
        <a:graphic>
          <a:graphicData uri="http://schemas.openxmlformats.org/presentationml/2006/ole">
            <p:oleObj spid="_x0000_s662541" name="Equation" r:id="rId14" imgW="1269720" imgH="215640" progId="Equation.3">
              <p:embed/>
            </p:oleObj>
          </a:graphicData>
        </a:graphic>
      </p:graphicFrame>
      <p:graphicFrame>
        <p:nvGraphicFramePr>
          <p:cNvPr id="428086" name="Object 14"/>
          <p:cNvGraphicFramePr>
            <a:graphicFrameLocks noChangeAspect="1"/>
          </p:cNvGraphicFramePr>
          <p:nvPr/>
        </p:nvGraphicFramePr>
        <p:xfrm>
          <a:off x="3103563" y="4611688"/>
          <a:ext cx="3297237" cy="379412"/>
        </p:xfrm>
        <a:graphic>
          <a:graphicData uri="http://schemas.openxmlformats.org/presentationml/2006/ole">
            <p:oleObj spid="_x0000_s662542" name="Equation" r:id="rId15" imgW="1777680" imgH="215640" progId="Equation.3">
              <p:embed/>
            </p:oleObj>
          </a:graphicData>
        </a:graphic>
      </p:graphicFrame>
      <p:graphicFrame>
        <p:nvGraphicFramePr>
          <p:cNvPr id="428087" name="Object 15"/>
          <p:cNvGraphicFramePr>
            <a:graphicFrameLocks noChangeAspect="1"/>
          </p:cNvGraphicFramePr>
          <p:nvPr/>
        </p:nvGraphicFramePr>
        <p:xfrm>
          <a:off x="6365875" y="4610100"/>
          <a:ext cx="1482725" cy="379413"/>
        </p:xfrm>
        <a:graphic>
          <a:graphicData uri="http://schemas.openxmlformats.org/presentationml/2006/ole">
            <p:oleObj spid="_x0000_s662543" name="Equation" r:id="rId16" imgW="799920" imgH="215640" progId="Equation.3">
              <p:embed/>
            </p:oleObj>
          </a:graphicData>
        </a:graphic>
      </p:graphicFrame>
      <p:graphicFrame>
        <p:nvGraphicFramePr>
          <p:cNvPr id="428088" name="Object 16"/>
          <p:cNvGraphicFramePr>
            <a:graphicFrameLocks noChangeAspect="1"/>
          </p:cNvGraphicFramePr>
          <p:nvPr/>
        </p:nvGraphicFramePr>
        <p:xfrm>
          <a:off x="3048000" y="5029200"/>
          <a:ext cx="2614613" cy="379413"/>
        </p:xfrm>
        <a:graphic>
          <a:graphicData uri="http://schemas.openxmlformats.org/presentationml/2006/ole">
            <p:oleObj spid="_x0000_s662544" name="Equation" r:id="rId17" imgW="1409400" imgH="215640" progId="Equation.3">
              <p:embed/>
            </p:oleObj>
          </a:graphicData>
        </a:graphic>
      </p:graphicFrame>
      <p:graphicFrame>
        <p:nvGraphicFramePr>
          <p:cNvPr id="428089" name="Object 17"/>
          <p:cNvGraphicFramePr>
            <a:graphicFrameLocks noChangeAspect="1"/>
          </p:cNvGraphicFramePr>
          <p:nvPr/>
        </p:nvGraphicFramePr>
        <p:xfrm>
          <a:off x="5638800" y="5029200"/>
          <a:ext cx="447675" cy="312738"/>
        </p:xfrm>
        <a:graphic>
          <a:graphicData uri="http://schemas.openxmlformats.org/presentationml/2006/ole">
            <p:oleObj spid="_x0000_s662545" name="Equation" r:id="rId18" imgW="241200" imgH="177480" progId="Equation.3">
              <p:embed/>
            </p:oleObj>
          </a:graphicData>
        </a:graphic>
      </p:graphicFrame>
      <p:graphicFrame>
        <p:nvGraphicFramePr>
          <p:cNvPr id="428090" name="Object 18"/>
          <p:cNvGraphicFramePr>
            <a:graphicFrameLocks noChangeAspect="1"/>
          </p:cNvGraphicFramePr>
          <p:nvPr/>
        </p:nvGraphicFramePr>
        <p:xfrm>
          <a:off x="2349500" y="5484813"/>
          <a:ext cx="1779588" cy="763587"/>
        </p:xfrm>
        <a:graphic>
          <a:graphicData uri="http://schemas.openxmlformats.org/presentationml/2006/ole">
            <p:oleObj spid="_x0000_s662546" name="Equation" r:id="rId19" imgW="952200" imgH="431640" progId="Equation.3">
              <p:embed/>
            </p:oleObj>
          </a:graphicData>
        </a:graphic>
      </p:graphicFrame>
      <p:graphicFrame>
        <p:nvGraphicFramePr>
          <p:cNvPr id="428091" name="Object 19"/>
          <p:cNvGraphicFramePr>
            <a:graphicFrameLocks noChangeAspect="1"/>
          </p:cNvGraphicFramePr>
          <p:nvPr/>
        </p:nvGraphicFramePr>
        <p:xfrm>
          <a:off x="4114800" y="5518150"/>
          <a:ext cx="2133600" cy="696913"/>
        </p:xfrm>
        <a:graphic>
          <a:graphicData uri="http://schemas.openxmlformats.org/presentationml/2006/ole">
            <p:oleObj spid="_x0000_s662547" name="Equation" r:id="rId20" imgW="1384200" imgH="393480" progId="Equation.DSMT4">
              <p:embed/>
            </p:oleObj>
          </a:graphicData>
        </a:graphic>
      </p:graphicFrame>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6162"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6163"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40" name="Slide Number Placeholder 5"/>
          <p:cNvSpPr>
            <a:spLocks noGrp="1"/>
          </p:cNvSpPr>
          <p:nvPr>
            <p:ph type="sldNum" sz="quarter" idx="12"/>
          </p:nvPr>
        </p:nvSpPr>
        <p:spPr/>
        <p:txBody>
          <a:bodyPr/>
          <a:lstStyle/>
          <a:p>
            <a:fld id="{805701F1-4850-034A-8FC3-B820D447F194}" type="slidenum">
              <a:rPr lang="en-US"/>
              <a:pPr/>
              <a:t>24</a:t>
            </a:fld>
            <a:endParaRPr lang="en-US"/>
          </a:p>
        </p:txBody>
      </p:sp>
      <p:sp>
        <p:nvSpPr>
          <p:cNvPr id="6165" name="Rectangle 2"/>
          <p:cNvSpPr>
            <a:spLocks noGrp="1" noChangeArrowheads="1"/>
          </p:cNvSpPr>
          <p:nvPr>
            <p:ph type="title"/>
          </p:nvPr>
        </p:nvSpPr>
        <p:spPr>
          <a:xfrm>
            <a:off x="685800" y="152400"/>
            <a:ext cx="7772400" cy="609600"/>
          </a:xfrm>
        </p:spPr>
        <p:txBody>
          <a:bodyPr/>
          <a:lstStyle/>
          <a:p>
            <a:r>
              <a:rPr lang="en-US" sz="4000"/>
              <a:t>Ex. 12.4 for Mechanical Equilibrium</a:t>
            </a:r>
            <a:endParaRPr lang="en-US"/>
          </a:p>
        </p:txBody>
      </p:sp>
      <p:sp>
        <p:nvSpPr>
          <p:cNvPr id="431107" name="Text Box 3"/>
          <p:cNvSpPr txBox="1">
            <a:spLocks noChangeArrowheads="1"/>
          </p:cNvSpPr>
          <p:nvPr/>
        </p:nvSpPr>
        <p:spPr bwMode="auto">
          <a:xfrm>
            <a:off x="3810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person holds a 50.0N sphere in his hand.   The forearm is horizontal.  The biceps muscle is attached 3.00 cm from the joint, and the sphere is 35.0cm from the joint.  Find the upward force exerted by the biceps on the forearm and the downward force exerted by the upper arm on the forearm and acting at the joint.  Neglect the weight of forearm.</a:t>
            </a:r>
          </a:p>
        </p:txBody>
      </p:sp>
      <p:graphicFrame>
        <p:nvGraphicFramePr>
          <p:cNvPr id="431108" name="Object 2"/>
          <p:cNvGraphicFramePr>
            <a:graphicFrameLocks noChangeAspect="1"/>
          </p:cNvGraphicFramePr>
          <p:nvPr/>
        </p:nvGraphicFramePr>
        <p:xfrm>
          <a:off x="4500563" y="2965450"/>
          <a:ext cx="757237" cy="479425"/>
        </p:xfrm>
        <a:graphic>
          <a:graphicData uri="http://schemas.openxmlformats.org/presentationml/2006/ole">
            <p:oleObj spid="_x0000_s663554" name="Equation" r:id="rId3" imgW="380880" imgH="253800" progId="Equation.3">
              <p:embed/>
            </p:oleObj>
          </a:graphicData>
        </a:graphic>
      </p:graphicFrame>
      <p:sp>
        <p:nvSpPr>
          <p:cNvPr id="431109" name="Text Box 5"/>
          <p:cNvSpPr txBox="1">
            <a:spLocks noChangeArrowheads="1"/>
          </p:cNvSpPr>
          <p:nvPr/>
        </p:nvSpPr>
        <p:spPr bwMode="auto">
          <a:xfrm>
            <a:off x="4114800" y="2209800"/>
            <a:ext cx="3886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the system is in equilibrium, from the translational equilibrium condition</a:t>
            </a:r>
          </a:p>
        </p:txBody>
      </p:sp>
      <p:sp>
        <p:nvSpPr>
          <p:cNvPr id="431110" name="Text Box 6"/>
          <p:cNvSpPr txBox="1">
            <a:spLocks noChangeArrowheads="1"/>
          </p:cNvSpPr>
          <p:nvPr/>
        </p:nvSpPr>
        <p:spPr bwMode="auto">
          <a:xfrm>
            <a:off x="609600" y="4038600"/>
            <a:ext cx="3886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From the rotational equilibrium condition</a:t>
            </a:r>
          </a:p>
        </p:txBody>
      </p:sp>
      <p:grpSp>
        <p:nvGrpSpPr>
          <p:cNvPr id="2" name="Group 7"/>
          <p:cNvGrpSpPr>
            <a:grpSpLocks/>
          </p:cNvGrpSpPr>
          <p:nvPr/>
        </p:nvGrpSpPr>
        <p:grpSpPr bwMode="auto">
          <a:xfrm>
            <a:off x="669925" y="2209800"/>
            <a:ext cx="2592388" cy="1828800"/>
            <a:chOff x="422" y="1392"/>
            <a:chExt cx="1633" cy="1152"/>
          </a:xfrm>
        </p:grpSpPr>
        <p:sp>
          <p:nvSpPr>
            <p:cNvPr id="6172" name="Rectangle 8"/>
            <p:cNvSpPr>
              <a:spLocks noChangeArrowheads="1"/>
            </p:cNvSpPr>
            <p:nvPr/>
          </p:nvSpPr>
          <p:spPr bwMode="auto">
            <a:xfrm>
              <a:off x="624" y="2112"/>
              <a:ext cx="1248"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3" name="Rectangle 9"/>
            <p:cNvSpPr>
              <a:spLocks noChangeArrowheads="1"/>
            </p:cNvSpPr>
            <p:nvPr/>
          </p:nvSpPr>
          <p:spPr bwMode="auto">
            <a:xfrm rot="-5400000">
              <a:off x="216" y="1704"/>
              <a:ext cx="720"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4" name="Oval 10"/>
            <p:cNvSpPr>
              <a:spLocks noChangeArrowheads="1"/>
            </p:cNvSpPr>
            <p:nvPr/>
          </p:nvSpPr>
          <p:spPr bwMode="auto">
            <a:xfrm>
              <a:off x="1680" y="1872"/>
              <a:ext cx="240" cy="240"/>
            </a:xfrm>
            <a:prstGeom prst="ellipse">
              <a:avLst/>
            </a:prstGeom>
            <a:gradFill rotWithShape="0">
              <a:gsLst>
                <a:gs pos="0">
                  <a:srgbClr val="CCFFFF"/>
                </a:gs>
                <a:gs pos="100000">
                  <a:srgbClr val="5E7676"/>
                </a:gs>
              </a:gsLst>
              <a:path path="shape">
                <a:fillToRect l="50000" t="50000" r="50000" b="50000"/>
              </a:path>
            </a:gradFill>
            <a:ln w="9525">
              <a:noFill/>
              <a:round/>
              <a:headEnd/>
              <a:tailEnd/>
            </a:ln>
          </p:spPr>
          <p:txBody>
            <a:bodyPr wrap="none" anchor="ctr">
              <a:prstTxWarp prst="textNoShape">
                <a:avLst/>
              </a:prstTxWarp>
            </a:bodyPr>
            <a:lstStyle/>
            <a:p>
              <a:pPr algn="ctr"/>
              <a:endParaRPr lang="en-US">
                <a:latin typeface="Symbol" charset="2"/>
              </a:endParaRPr>
            </a:p>
          </p:txBody>
        </p:sp>
        <p:sp>
          <p:nvSpPr>
            <p:cNvPr id="6175" name="Text Box 11"/>
            <p:cNvSpPr txBox="1">
              <a:spLocks noChangeArrowheads="1"/>
            </p:cNvSpPr>
            <p:nvPr/>
          </p:nvSpPr>
          <p:spPr bwMode="auto">
            <a:xfrm>
              <a:off x="422" y="2071"/>
              <a:ext cx="218"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O</a:t>
              </a:r>
            </a:p>
          </p:txBody>
        </p:sp>
        <p:sp>
          <p:nvSpPr>
            <p:cNvPr id="6176" name="Line 12"/>
            <p:cNvSpPr>
              <a:spLocks noChangeShapeType="1"/>
            </p:cNvSpPr>
            <p:nvPr/>
          </p:nvSpPr>
          <p:spPr bwMode="auto">
            <a:xfrm flipV="1">
              <a:off x="720" y="1488"/>
              <a:ext cx="0" cy="62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7" name="Text Box 13"/>
            <p:cNvSpPr txBox="1">
              <a:spLocks noChangeArrowheads="1"/>
            </p:cNvSpPr>
            <p:nvPr/>
          </p:nvSpPr>
          <p:spPr bwMode="auto">
            <a:xfrm>
              <a:off x="710" y="1608"/>
              <a:ext cx="271"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B</a:t>
              </a:r>
              <a:endParaRPr lang="en-US" sz="2000" b="1">
                <a:solidFill>
                  <a:schemeClr val="accent2"/>
                </a:solidFill>
                <a:latin typeface="Monotype Corsiva" charset="0"/>
              </a:endParaRPr>
            </a:p>
          </p:txBody>
        </p:sp>
        <p:sp>
          <p:nvSpPr>
            <p:cNvPr id="6178" name="Line 14"/>
            <p:cNvSpPr>
              <a:spLocks noChangeShapeType="1"/>
            </p:cNvSpPr>
            <p:nvPr/>
          </p:nvSpPr>
          <p:spPr bwMode="auto">
            <a:xfrm>
              <a:off x="624" y="2112"/>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9" name="Text Box 15"/>
            <p:cNvSpPr txBox="1">
              <a:spLocks noChangeArrowheads="1"/>
            </p:cNvSpPr>
            <p:nvPr/>
          </p:nvSpPr>
          <p:spPr bwMode="auto">
            <a:xfrm>
              <a:off x="593" y="2294"/>
              <a:ext cx="286"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U</a:t>
              </a:r>
              <a:endParaRPr lang="en-US" sz="2000" b="1">
                <a:solidFill>
                  <a:schemeClr val="accent2"/>
                </a:solidFill>
                <a:latin typeface="Monotype Corsiva" charset="0"/>
              </a:endParaRPr>
            </a:p>
          </p:txBody>
        </p:sp>
        <p:sp>
          <p:nvSpPr>
            <p:cNvPr id="6180" name="Line 16"/>
            <p:cNvSpPr>
              <a:spLocks noChangeShapeType="1"/>
            </p:cNvSpPr>
            <p:nvPr/>
          </p:nvSpPr>
          <p:spPr bwMode="auto">
            <a:xfrm>
              <a:off x="1800" y="2208"/>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81" name="Text Box 17"/>
            <p:cNvSpPr txBox="1">
              <a:spLocks noChangeArrowheads="1"/>
            </p:cNvSpPr>
            <p:nvPr/>
          </p:nvSpPr>
          <p:spPr bwMode="auto">
            <a:xfrm>
              <a:off x="1776" y="2256"/>
              <a:ext cx="27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mg</a:t>
              </a:r>
            </a:p>
          </p:txBody>
        </p:sp>
        <p:sp>
          <p:nvSpPr>
            <p:cNvPr id="6182" name="Text Box 18"/>
            <p:cNvSpPr txBox="1">
              <a:spLocks noChangeArrowheads="1"/>
            </p:cNvSpPr>
            <p:nvPr/>
          </p:nvSpPr>
          <p:spPr bwMode="auto">
            <a:xfrm>
              <a:off x="566" y="1831"/>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sp>
          <p:nvSpPr>
            <p:cNvPr id="6183" name="Line 19"/>
            <p:cNvSpPr>
              <a:spLocks noChangeShapeType="1"/>
            </p:cNvSpPr>
            <p:nvPr/>
          </p:nvSpPr>
          <p:spPr bwMode="auto">
            <a:xfrm>
              <a:off x="624" y="2304"/>
              <a:ext cx="120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6184" name="Text Box 20"/>
            <p:cNvSpPr txBox="1">
              <a:spLocks noChangeArrowheads="1"/>
            </p:cNvSpPr>
            <p:nvPr/>
          </p:nvSpPr>
          <p:spPr bwMode="auto">
            <a:xfrm>
              <a:off x="1296" y="2256"/>
              <a:ext cx="154"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l</a:t>
              </a:r>
            </a:p>
          </p:txBody>
        </p:sp>
      </p:grpSp>
      <p:graphicFrame>
        <p:nvGraphicFramePr>
          <p:cNvPr id="431125" name="Object 3"/>
          <p:cNvGraphicFramePr>
            <a:graphicFrameLocks noChangeAspect="1"/>
          </p:cNvGraphicFramePr>
          <p:nvPr/>
        </p:nvGraphicFramePr>
        <p:xfrm>
          <a:off x="4648200" y="3989388"/>
          <a:ext cx="604838" cy="479425"/>
        </p:xfrm>
        <a:graphic>
          <a:graphicData uri="http://schemas.openxmlformats.org/presentationml/2006/ole">
            <p:oleObj spid="_x0000_s663555" name="Equation" r:id="rId4" imgW="304560" imgH="253800" progId="Equation.3">
              <p:embed/>
            </p:oleObj>
          </a:graphicData>
        </a:graphic>
      </p:graphicFrame>
      <p:sp>
        <p:nvSpPr>
          <p:cNvPr id="431126" name="Text Box 22"/>
          <p:cNvSpPr txBox="1">
            <a:spLocks noChangeArrowheads="1"/>
          </p:cNvSpPr>
          <p:nvPr/>
        </p:nvSpPr>
        <p:spPr bwMode="auto">
          <a:xfrm>
            <a:off x="609600" y="4632325"/>
            <a:ext cx="2895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Thus, the force exerted by the biceps muscle is</a:t>
            </a:r>
          </a:p>
        </p:txBody>
      </p:sp>
      <p:graphicFrame>
        <p:nvGraphicFramePr>
          <p:cNvPr id="431127" name="Object 4"/>
          <p:cNvGraphicFramePr>
            <a:graphicFrameLocks noChangeAspect="1"/>
          </p:cNvGraphicFramePr>
          <p:nvPr/>
        </p:nvGraphicFramePr>
        <p:xfrm>
          <a:off x="3657600" y="4570413"/>
          <a:ext cx="757238" cy="407987"/>
        </p:xfrm>
        <a:graphic>
          <a:graphicData uri="http://schemas.openxmlformats.org/presentationml/2006/ole">
            <p:oleObj spid="_x0000_s663556" name="Equation" r:id="rId5" imgW="380880" imgH="215640" progId="Equation.3">
              <p:embed/>
            </p:oleObj>
          </a:graphicData>
        </a:graphic>
      </p:graphicFrame>
      <p:sp>
        <p:nvSpPr>
          <p:cNvPr id="431128" name="Text Box 24"/>
          <p:cNvSpPr txBox="1">
            <a:spLocks noChangeArrowheads="1"/>
          </p:cNvSpPr>
          <p:nvPr/>
        </p:nvSpPr>
        <p:spPr bwMode="auto">
          <a:xfrm>
            <a:off x="457200" y="5775325"/>
            <a:ext cx="3429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Force exerted by the upper arm is</a:t>
            </a:r>
          </a:p>
        </p:txBody>
      </p:sp>
      <p:graphicFrame>
        <p:nvGraphicFramePr>
          <p:cNvPr id="431129" name="Object 5"/>
          <p:cNvGraphicFramePr>
            <a:graphicFrameLocks noChangeAspect="1"/>
          </p:cNvGraphicFramePr>
          <p:nvPr/>
        </p:nvGraphicFramePr>
        <p:xfrm>
          <a:off x="4038600" y="5791200"/>
          <a:ext cx="403225" cy="430213"/>
        </p:xfrm>
        <a:graphic>
          <a:graphicData uri="http://schemas.openxmlformats.org/presentationml/2006/ole">
            <p:oleObj spid="_x0000_s663557" name="Equation" r:id="rId6" imgW="203040" imgH="228600" progId="Equation.3">
              <p:embed/>
            </p:oleObj>
          </a:graphicData>
        </a:graphic>
      </p:graphicFrame>
      <p:graphicFrame>
        <p:nvGraphicFramePr>
          <p:cNvPr id="431130" name="Object 6"/>
          <p:cNvGraphicFramePr>
            <a:graphicFrameLocks noChangeAspect="1"/>
          </p:cNvGraphicFramePr>
          <p:nvPr/>
        </p:nvGraphicFramePr>
        <p:xfrm>
          <a:off x="5257800" y="2990850"/>
          <a:ext cx="609600" cy="425450"/>
        </p:xfrm>
        <a:graphic>
          <a:graphicData uri="http://schemas.openxmlformats.org/presentationml/2006/ole">
            <p:oleObj spid="_x0000_s663558" name="Equation" r:id="rId7" imgW="241200" imgH="177480" progId="Equation.3">
              <p:embed/>
            </p:oleObj>
          </a:graphicData>
        </a:graphic>
      </p:graphicFrame>
      <p:graphicFrame>
        <p:nvGraphicFramePr>
          <p:cNvPr id="431131" name="Object 7"/>
          <p:cNvGraphicFramePr>
            <a:graphicFrameLocks noChangeAspect="1"/>
          </p:cNvGraphicFramePr>
          <p:nvPr/>
        </p:nvGraphicFramePr>
        <p:xfrm>
          <a:off x="4424363" y="3471863"/>
          <a:ext cx="757237" cy="479425"/>
        </p:xfrm>
        <a:graphic>
          <a:graphicData uri="http://schemas.openxmlformats.org/presentationml/2006/ole">
            <p:oleObj spid="_x0000_s663559" name="Equation" r:id="rId8" imgW="380880" imgH="253800" progId="Equation.3">
              <p:embed/>
            </p:oleObj>
          </a:graphicData>
        </a:graphic>
      </p:graphicFrame>
      <p:graphicFrame>
        <p:nvGraphicFramePr>
          <p:cNvPr id="431132" name="Object 8"/>
          <p:cNvGraphicFramePr>
            <a:graphicFrameLocks noChangeAspect="1"/>
          </p:cNvGraphicFramePr>
          <p:nvPr/>
        </p:nvGraphicFramePr>
        <p:xfrm>
          <a:off x="5165725" y="3495675"/>
          <a:ext cx="1916113" cy="431800"/>
        </p:xfrm>
        <a:graphic>
          <a:graphicData uri="http://schemas.openxmlformats.org/presentationml/2006/ole">
            <p:oleObj spid="_x0000_s663560" name="Equation" r:id="rId9" imgW="965160" imgH="228600" progId="Equation.3">
              <p:embed/>
            </p:oleObj>
          </a:graphicData>
        </a:graphic>
      </p:graphicFrame>
      <p:graphicFrame>
        <p:nvGraphicFramePr>
          <p:cNvPr id="431133" name="Object 9"/>
          <p:cNvGraphicFramePr>
            <a:graphicFrameLocks noChangeAspect="1"/>
          </p:cNvGraphicFramePr>
          <p:nvPr/>
        </p:nvGraphicFramePr>
        <p:xfrm>
          <a:off x="7065963" y="3505200"/>
          <a:ext cx="477837" cy="411163"/>
        </p:xfrm>
        <a:graphic>
          <a:graphicData uri="http://schemas.openxmlformats.org/presentationml/2006/ole">
            <p:oleObj spid="_x0000_s663561" name="Equation" r:id="rId10" imgW="241200" imgH="177480" progId="Equation.3">
              <p:embed/>
            </p:oleObj>
          </a:graphicData>
        </a:graphic>
      </p:graphicFrame>
      <p:graphicFrame>
        <p:nvGraphicFramePr>
          <p:cNvPr id="431134" name="Object 10"/>
          <p:cNvGraphicFramePr>
            <a:graphicFrameLocks noChangeAspect="1"/>
          </p:cNvGraphicFramePr>
          <p:nvPr/>
        </p:nvGraphicFramePr>
        <p:xfrm>
          <a:off x="5254625" y="4013200"/>
          <a:ext cx="2798763" cy="431800"/>
        </p:xfrm>
        <a:graphic>
          <a:graphicData uri="http://schemas.openxmlformats.org/presentationml/2006/ole">
            <p:oleObj spid="_x0000_s663562" name="Equation" r:id="rId11" imgW="1409400" imgH="228600" progId="Equation.3">
              <p:embed/>
            </p:oleObj>
          </a:graphicData>
        </a:graphic>
      </p:graphicFrame>
      <p:graphicFrame>
        <p:nvGraphicFramePr>
          <p:cNvPr id="431135" name="Object 11"/>
          <p:cNvGraphicFramePr>
            <a:graphicFrameLocks noChangeAspect="1"/>
          </p:cNvGraphicFramePr>
          <p:nvPr/>
        </p:nvGraphicFramePr>
        <p:xfrm>
          <a:off x="8054975" y="4000500"/>
          <a:ext cx="479425" cy="457200"/>
        </p:xfrm>
        <a:graphic>
          <a:graphicData uri="http://schemas.openxmlformats.org/presentationml/2006/ole">
            <p:oleObj spid="_x0000_s663563" name="Equation" r:id="rId12" imgW="241200" imgH="177480" progId="Equation.3">
              <p:embed/>
            </p:oleObj>
          </a:graphicData>
        </a:graphic>
      </p:graphicFrame>
      <p:graphicFrame>
        <p:nvGraphicFramePr>
          <p:cNvPr id="431136" name="Object 12"/>
          <p:cNvGraphicFramePr>
            <a:graphicFrameLocks noChangeAspect="1"/>
          </p:cNvGraphicFramePr>
          <p:nvPr/>
        </p:nvGraphicFramePr>
        <p:xfrm>
          <a:off x="4419600" y="4581525"/>
          <a:ext cx="958850" cy="384175"/>
        </p:xfrm>
        <a:graphic>
          <a:graphicData uri="http://schemas.openxmlformats.org/presentationml/2006/ole">
            <p:oleObj spid="_x0000_s663564" name="Equation" r:id="rId13" imgW="482400" imgH="203040" progId="Equation.3">
              <p:embed/>
            </p:oleObj>
          </a:graphicData>
        </a:graphic>
      </p:graphicFrame>
      <p:graphicFrame>
        <p:nvGraphicFramePr>
          <p:cNvPr id="431137" name="Object 13"/>
          <p:cNvGraphicFramePr>
            <a:graphicFrameLocks noChangeAspect="1"/>
          </p:cNvGraphicFramePr>
          <p:nvPr/>
        </p:nvGraphicFramePr>
        <p:xfrm>
          <a:off x="3657600" y="5119688"/>
          <a:ext cx="403225" cy="407987"/>
        </p:xfrm>
        <a:graphic>
          <a:graphicData uri="http://schemas.openxmlformats.org/presentationml/2006/ole">
            <p:oleObj spid="_x0000_s663565" name="Equation" r:id="rId14" imgW="203040" imgH="215640" progId="Equation.3">
              <p:embed/>
            </p:oleObj>
          </a:graphicData>
        </a:graphic>
      </p:graphicFrame>
      <p:graphicFrame>
        <p:nvGraphicFramePr>
          <p:cNvPr id="431138" name="Object 14"/>
          <p:cNvGraphicFramePr>
            <a:graphicFrameLocks noChangeAspect="1"/>
          </p:cNvGraphicFramePr>
          <p:nvPr/>
        </p:nvGraphicFramePr>
        <p:xfrm>
          <a:off x="4019550" y="4970463"/>
          <a:ext cx="1009650" cy="744537"/>
        </p:xfrm>
        <a:graphic>
          <a:graphicData uri="http://schemas.openxmlformats.org/presentationml/2006/ole">
            <p:oleObj spid="_x0000_s663566" name="Equation" r:id="rId15" imgW="507960" imgH="393480" progId="Equation.3">
              <p:embed/>
            </p:oleObj>
          </a:graphicData>
        </a:graphic>
      </p:graphicFrame>
      <p:graphicFrame>
        <p:nvGraphicFramePr>
          <p:cNvPr id="431139" name="Object 15"/>
          <p:cNvGraphicFramePr>
            <a:graphicFrameLocks noChangeAspect="1"/>
          </p:cNvGraphicFramePr>
          <p:nvPr/>
        </p:nvGraphicFramePr>
        <p:xfrm>
          <a:off x="4972050" y="4953000"/>
          <a:ext cx="2343150" cy="742950"/>
        </p:xfrm>
        <a:graphic>
          <a:graphicData uri="http://schemas.openxmlformats.org/presentationml/2006/ole">
            <p:oleObj spid="_x0000_s663567" name="Equation" r:id="rId16" imgW="1333440" imgH="393480" progId="Equation.3">
              <p:embed/>
            </p:oleObj>
          </a:graphicData>
        </a:graphic>
      </p:graphicFrame>
      <p:graphicFrame>
        <p:nvGraphicFramePr>
          <p:cNvPr id="431140" name="Object 16"/>
          <p:cNvGraphicFramePr>
            <a:graphicFrameLocks noChangeAspect="1"/>
          </p:cNvGraphicFramePr>
          <p:nvPr/>
        </p:nvGraphicFramePr>
        <p:xfrm>
          <a:off x="4406900" y="5802313"/>
          <a:ext cx="1311275" cy="406400"/>
        </p:xfrm>
        <a:graphic>
          <a:graphicData uri="http://schemas.openxmlformats.org/presentationml/2006/ole">
            <p:oleObj spid="_x0000_s663568" name="Equation" r:id="rId17" imgW="660240" imgH="215640" progId="Equation.3">
              <p:embed/>
            </p:oleObj>
          </a:graphicData>
        </a:graphic>
      </p:graphicFrame>
      <p:graphicFrame>
        <p:nvGraphicFramePr>
          <p:cNvPr id="431141" name="Object 17"/>
          <p:cNvGraphicFramePr>
            <a:graphicFrameLocks noChangeAspect="1"/>
          </p:cNvGraphicFramePr>
          <p:nvPr/>
        </p:nvGraphicFramePr>
        <p:xfrm>
          <a:off x="5681663" y="5840413"/>
          <a:ext cx="2547937" cy="333375"/>
        </p:xfrm>
        <a:graphic>
          <a:graphicData uri="http://schemas.openxmlformats.org/presentationml/2006/ole">
            <p:oleObj spid="_x0000_s663569" name="Equation" r:id="rId18" imgW="1282680" imgH="177480" progId="Equation.DSMT4">
              <p:embed/>
            </p:oleObj>
          </a:graphicData>
        </a:graphic>
      </p:graphicFrame>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7180"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7181"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32" name="Slide Number Placeholder 5"/>
          <p:cNvSpPr>
            <a:spLocks noGrp="1"/>
          </p:cNvSpPr>
          <p:nvPr>
            <p:ph type="sldNum" sz="quarter" idx="12"/>
          </p:nvPr>
        </p:nvSpPr>
        <p:spPr/>
        <p:txBody>
          <a:bodyPr/>
          <a:lstStyle/>
          <a:p>
            <a:fld id="{A75F500F-8C00-AD43-B66E-9922DA83DF11}" type="slidenum">
              <a:rPr lang="en-US"/>
              <a:pPr/>
              <a:t>25</a:t>
            </a:fld>
            <a:endParaRPr lang="en-US"/>
          </a:p>
        </p:txBody>
      </p:sp>
      <p:pic>
        <p:nvPicPr>
          <p:cNvPr id="429058" name="Picture 2" descr="FG12_013"/>
          <p:cNvPicPr>
            <a:picLocks noChangeAspect="1" noChangeArrowheads="1"/>
          </p:cNvPicPr>
          <p:nvPr/>
        </p:nvPicPr>
        <p:blipFill>
          <a:blip r:embed="rId3"/>
          <a:srcRect/>
          <a:stretch>
            <a:fillRect/>
          </a:stretch>
        </p:blipFill>
        <p:spPr bwMode="auto">
          <a:xfrm>
            <a:off x="304800" y="1828800"/>
            <a:ext cx="2438400" cy="2095500"/>
          </a:xfrm>
          <a:prstGeom prst="rect">
            <a:avLst/>
          </a:prstGeom>
          <a:noFill/>
          <a:ln w="9525">
            <a:noFill/>
            <a:miter lim="800000"/>
            <a:headEnd/>
            <a:tailEnd/>
          </a:ln>
        </p:spPr>
      </p:pic>
      <p:sp>
        <p:nvSpPr>
          <p:cNvPr id="7184" name="Rectangle 3"/>
          <p:cNvSpPr>
            <a:spLocks noGrp="1" noChangeArrowheads="1"/>
          </p:cNvSpPr>
          <p:nvPr>
            <p:ph type="title"/>
          </p:nvPr>
        </p:nvSpPr>
        <p:spPr>
          <a:xfrm>
            <a:off x="685800" y="152400"/>
            <a:ext cx="7772400" cy="609600"/>
          </a:xfrm>
        </p:spPr>
        <p:txBody>
          <a:bodyPr/>
          <a:lstStyle/>
          <a:p>
            <a:r>
              <a:rPr lang="en-US" sz="4000"/>
              <a:t>Example 12 – 6 </a:t>
            </a:r>
            <a:endParaRPr lang="en-US"/>
          </a:p>
        </p:txBody>
      </p:sp>
      <p:sp>
        <p:nvSpPr>
          <p:cNvPr id="429060" name="Text Box 4"/>
          <p:cNvSpPr txBox="1">
            <a:spLocks noChangeArrowheads="1"/>
          </p:cNvSpPr>
          <p:nvPr/>
        </p:nvSpPr>
        <p:spPr bwMode="auto">
          <a:xfrm>
            <a:off x="4572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5.0 m long ladder leans against a wall at a point 4.0m above the ground.  The ladder is uniform and has mass 12.0kg.  Assuming the wall is frictionless (but ground is not), determine the forces exerted on the ladder by the ground and the wall.  </a:t>
            </a:r>
          </a:p>
        </p:txBody>
      </p:sp>
      <p:graphicFrame>
        <p:nvGraphicFramePr>
          <p:cNvPr id="429061" name="Object 2"/>
          <p:cNvGraphicFramePr>
            <a:graphicFrameLocks noChangeAspect="1"/>
          </p:cNvGraphicFramePr>
          <p:nvPr/>
        </p:nvGraphicFramePr>
        <p:xfrm>
          <a:off x="5181600" y="2667000"/>
          <a:ext cx="757238" cy="479425"/>
        </p:xfrm>
        <a:graphic>
          <a:graphicData uri="http://schemas.openxmlformats.org/presentationml/2006/ole">
            <p:oleObj spid="_x0000_s664578" name="Equation" r:id="rId4" imgW="380880" imgH="253800" progId="Equation.3">
              <p:embed/>
            </p:oleObj>
          </a:graphicData>
        </a:graphic>
      </p:graphicFrame>
      <p:sp>
        <p:nvSpPr>
          <p:cNvPr id="429062" name="AutoShape 6"/>
          <p:cNvSpPr>
            <a:spLocks noChangeArrowheads="1"/>
          </p:cNvSpPr>
          <p:nvPr/>
        </p:nvSpPr>
        <p:spPr bwMode="auto">
          <a:xfrm>
            <a:off x="2362200" y="2514600"/>
            <a:ext cx="838200" cy="609600"/>
          </a:xfrm>
          <a:prstGeom prst="rightArrow">
            <a:avLst>
              <a:gd name="adj1" fmla="val 50000"/>
              <a:gd name="adj2" fmla="val 34375"/>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FBD</a:t>
            </a:r>
          </a:p>
        </p:txBody>
      </p:sp>
      <p:sp>
        <p:nvSpPr>
          <p:cNvPr id="429063" name="Text Box 7"/>
          <p:cNvSpPr txBox="1">
            <a:spLocks noChangeArrowheads="1"/>
          </p:cNvSpPr>
          <p:nvPr/>
        </p:nvSpPr>
        <p:spPr bwMode="auto">
          <a:xfrm>
            <a:off x="4953000" y="1828800"/>
            <a:ext cx="38862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First the translational equilibrium, using components</a:t>
            </a:r>
          </a:p>
        </p:txBody>
      </p:sp>
      <p:sp>
        <p:nvSpPr>
          <p:cNvPr id="429064" name="Text Box 8"/>
          <p:cNvSpPr txBox="1">
            <a:spLocks noChangeArrowheads="1"/>
          </p:cNvSpPr>
          <p:nvPr/>
        </p:nvSpPr>
        <p:spPr bwMode="auto">
          <a:xfrm>
            <a:off x="457200" y="3886200"/>
            <a:ext cx="6629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y component of the force by the ground is</a:t>
            </a:r>
          </a:p>
        </p:txBody>
      </p:sp>
      <p:grpSp>
        <p:nvGrpSpPr>
          <p:cNvPr id="2" name="Group 9"/>
          <p:cNvGrpSpPr>
            <a:grpSpLocks/>
          </p:cNvGrpSpPr>
          <p:nvPr/>
        </p:nvGrpSpPr>
        <p:grpSpPr bwMode="auto">
          <a:xfrm>
            <a:off x="3200400" y="1905000"/>
            <a:ext cx="1524000" cy="1828800"/>
            <a:chOff x="2016" y="1200"/>
            <a:chExt cx="733" cy="1152"/>
          </a:xfrm>
        </p:grpSpPr>
        <p:sp>
          <p:nvSpPr>
            <p:cNvPr id="7191" name="Line 10"/>
            <p:cNvSpPr>
              <a:spLocks noChangeShapeType="1"/>
            </p:cNvSpPr>
            <p:nvPr/>
          </p:nvSpPr>
          <p:spPr bwMode="auto">
            <a:xfrm flipH="1">
              <a:off x="2208" y="1440"/>
              <a:ext cx="480" cy="672"/>
            </a:xfrm>
            <a:prstGeom prst="line">
              <a:avLst/>
            </a:prstGeom>
            <a:noFill/>
            <a:ln w="76200">
              <a:solidFill>
                <a:schemeClr val="hlink"/>
              </a:solidFill>
              <a:round/>
              <a:headEnd/>
              <a:tailEnd/>
            </a:ln>
          </p:spPr>
          <p:txBody>
            <a:bodyPr>
              <a:prstTxWarp prst="textNoShape">
                <a:avLst/>
              </a:prstTxWarp>
            </a:bodyPr>
            <a:lstStyle/>
            <a:p>
              <a:endParaRPr lang="en-US"/>
            </a:p>
          </p:txBody>
        </p:sp>
        <p:sp>
          <p:nvSpPr>
            <p:cNvPr id="7192" name="Line 11"/>
            <p:cNvSpPr>
              <a:spLocks noChangeShapeType="1"/>
            </p:cNvSpPr>
            <p:nvPr/>
          </p:nvSpPr>
          <p:spPr bwMode="auto">
            <a:xfrm>
              <a:off x="2448" y="1776"/>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3" name="Line 12"/>
            <p:cNvSpPr>
              <a:spLocks noChangeShapeType="1"/>
            </p:cNvSpPr>
            <p:nvPr/>
          </p:nvSpPr>
          <p:spPr bwMode="auto">
            <a:xfrm>
              <a:off x="2208" y="2112"/>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4" name="Line 13"/>
            <p:cNvSpPr>
              <a:spLocks noChangeShapeType="1"/>
            </p:cNvSpPr>
            <p:nvPr/>
          </p:nvSpPr>
          <p:spPr bwMode="auto">
            <a:xfrm flipV="1">
              <a:off x="2208" y="1728"/>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5" name="Line 14"/>
            <p:cNvSpPr>
              <a:spLocks noChangeShapeType="1"/>
            </p:cNvSpPr>
            <p:nvPr/>
          </p:nvSpPr>
          <p:spPr bwMode="auto">
            <a:xfrm flipH="1">
              <a:off x="2448" y="1440"/>
              <a:ext cx="240"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7196" name="Text Box 15"/>
            <p:cNvSpPr txBox="1">
              <a:spLocks noChangeArrowheads="1"/>
            </p:cNvSpPr>
            <p:nvPr/>
          </p:nvSpPr>
          <p:spPr bwMode="auto">
            <a:xfrm>
              <a:off x="2400" y="1776"/>
              <a:ext cx="266" cy="250"/>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7197" name="Text Box 16"/>
            <p:cNvSpPr txBox="1">
              <a:spLocks noChangeArrowheads="1"/>
            </p:cNvSpPr>
            <p:nvPr/>
          </p:nvSpPr>
          <p:spPr bwMode="auto">
            <a:xfrm>
              <a:off x="2448" y="1200"/>
              <a:ext cx="301" cy="250"/>
            </a:xfrm>
            <a:prstGeom prst="rect">
              <a:avLst/>
            </a:prstGeom>
            <a:noFill/>
            <a:ln w="9525">
              <a:noFill/>
              <a:miter lim="800000"/>
              <a:headEnd/>
              <a:tailEnd/>
            </a:ln>
          </p:spPr>
          <p:txBody>
            <a:bodyPr>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W</a:t>
              </a:r>
              <a:endParaRPr lang="en-US" sz="2000" b="1">
                <a:solidFill>
                  <a:schemeClr val="accent2"/>
                </a:solidFill>
                <a:latin typeface="Monotype Corsiva" charset="0"/>
              </a:endParaRPr>
            </a:p>
          </p:txBody>
        </p:sp>
        <p:sp>
          <p:nvSpPr>
            <p:cNvPr id="7198" name="Text Box 17"/>
            <p:cNvSpPr txBox="1">
              <a:spLocks noChangeArrowheads="1"/>
            </p:cNvSpPr>
            <p:nvPr/>
          </p:nvSpPr>
          <p:spPr bwMode="auto">
            <a:xfrm>
              <a:off x="2160" y="2102"/>
              <a:ext cx="24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Gx</a:t>
              </a:r>
              <a:endParaRPr lang="en-US" sz="2000" b="1">
                <a:solidFill>
                  <a:schemeClr val="accent2"/>
                </a:solidFill>
                <a:latin typeface="Monotype Corsiva" charset="0"/>
              </a:endParaRPr>
            </a:p>
          </p:txBody>
        </p:sp>
        <p:sp>
          <p:nvSpPr>
            <p:cNvPr id="7199" name="Text Box 18"/>
            <p:cNvSpPr txBox="1">
              <a:spLocks noChangeArrowheads="1"/>
            </p:cNvSpPr>
            <p:nvPr/>
          </p:nvSpPr>
          <p:spPr bwMode="auto">
            <a:xfrm>
              <a:off x="2016" y="1852"/>
              <a:ext cx="214" cy="212"/>
            </a:xfrm>
            <a:prstGeom prst="rect">
              <a:avLst/>
            </a:prstGeom>
            <a:noFill/>
            <a:ln w="9525">
              <a:noFill/>
              <a:miter lim="800000"/>
              <a:headEnd/>
              <a:tailEnd/>
            </a:ln>
          </p:spPr>
          <p:txBody>
            <a:bodyPr wrap="none">
              <a:prstTxWarp prst="textNoShape">
                <a:avLst/>
              </a:prstTxWarp>
              <a:spAutoFit/>
            </a:bodyPr>
            <a:lstStyle/>
            <a:p>
              <a:r>
                <a:rPr lang="en-US" sz="1600" b="1">
                  <a:solidFill>
                    <a:schemeClr val="accent2"/>
                  </a:solidFill>
                  <a:latin typeface="Monotype Corsiva" charset="0"/>
                </a:rPr>
                <a:t>F</a:t>
              </a:r>
              <a:r>
                <a:rPr lang="en-US" sz="1600" b="1" baseline="-25000">
                  <a:solidFill>
                    <a:schemeClr val="accent2"/>
                  </a:solidFill>
                  <a:latin typeface="Monotype Corsiva" charset="0"/>
                </a:rPr>
                <a:t>Gy</a:t>
              </a:r>
            </a:p>
          </p:txBody>
        </p:sp>
        <p:sp>
          <p:nvSpPr>
            <p:cNvPr id="7200" name="Text Box 19"/>
            <p:cNvSpPr txBox="1">
              <a:spLocks noChangeArrowheads="1"/>
            </p:cNvSpPr>
            <p:nvPr/>
          </p:nvSpPr>
          <p:spPr bwMode="auto">
            <a:xfrm>
              <a:off x="2016" y="1990"/>
              <a:ext cx="159"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O</a:t>
              </a:r>
            </a:p>
          </p:txBody>
        </p:sp>
      </p:grpSp>
      <p:graphicFrame>
        <p:nvGraphicFramePr>
          <p:cNvPr id="429076" name="Object 3"/>
          <p:cNvGraphicFramePr>
            <a:graphicFrameLocks noChangeAspect="1"/>
          </p:cNvGraphicFramePr>
          <p:nvPr/>
        </p:nvGraphicFramePr>
        <p:xfrm>
          <a:off x="2362200" y="4406900"/>
          <a:ext cx="649288" cy="622300"/>
        </p:xfrm>
        <a:graphic>
          <a:graphicData uri="http://schemas.openxmlformats.org/presentationml/2006/ole">
            <p:oleObj spid="_x0000_s664579" name="Equation" r:id="rId5" imgW="241200" imgH="241200" progId="Equation.DSMT4">
              <p:embed/>
            </p:oleObj>
          </a:graphicData>
        </a:graphic>
      </p:graphicFrame>
      <p:graphicFrame>
        <p:nvGraphicFramePr>
          <p:cNvPr id="429077" name="Object 4"/>
          <p:cNvGraphicFramePr>
            <a:graphicFrameLocks noChangeAspect="1"/>
          </p:cNvGraphicFramePr>
          <p:nvPr/>
        </p:nvGraphicFramePr>
        <p:xfrm>
          <a:off x="5768975" y="2690813"/>
          <a:ext cx="1336675" cy="431800"/>
        </p:xfrm>
        <a:graphic>
          <a:graphicData uri="http://schemas.openxmlformats.org/presentationml/2006/ole">
            <p:oleObj spid="_x0000_s664580" name="Equation" r:id="rId6" imgW="672840" imgH="228600" progId="Equation.DSMT4">
              <p:embed/>
            </p:oleObj>
          </a:graphicData>
        </a:graphic>
      </p:graphicFrame>
      <p:graphicFrame>
        <p:nvGraphicFramePr>
          <p:cNvPr id="429078" name="Object 5"/>
          <p:cNvGraphicFramePr>
            <a:graphicFrameLocks noChangeAspect="1"/>
          </p:cNvGraphicFramePr>
          <p:nvPr/>
        </p:nvGraphicFramePr>
        <p:xfrm>
          <a:off x="7142163" y="2738438"/>
          <a:ext cx="477837" cy="336550"/>
        </p:xfrm>
        <a:graphic>
          <a:graphicData uri="http://schemas.openxmlformats.org/presentationml/2006/ole">
            <p:oleObj spid="_x0000_s664581" name="Equation" r:id="rId7" imgW="241200" imgH="177480" progId="Equation.3">
              <p:embed/>
            </p:oleObj>
          </a:graphicData>
        </a:graphic>
      </p:graphicFrame>
      <p:graphicFrame>
        <p:nvGraphicFramePr>
          <p:cNvPr id="429079" name="Object 6"/>
          <p:cNvGraphicFramePr>
            <a:graphicFrameLocks noChangeAspect="1"/>
          </p:cNvGraphicFramePr>
          <p:nvPr/>
        </p:nvGraphicFramePr>
        <p:xfrm>
          <a:off x="5181600" y="3254375"/>
          <a:ext cx="757238" cy="479425"/>
        </p:xfrm>
        <a:graphic>
          <a:graphicData uri="http://schemas.openxmlformats.org/presentationml/2006/ole">
            <p:oleObj spid="_x0000_s664582" name="Equation" r:id="rId8" imgW="380880" imgH="253800" progId="Equation.3">
              <p:embed/>
            </p:oleObj>
          </a:graphicData>
        </a:graphic>
      </p:graphicFrame>
      <p:graphicFrame>
        <p:nvGraphicFramePr>
          <p:cNvPr id="429080" name="Object 7"/>
          <p:cNvGraphicFramePr>
            <a:graphicFrameLocks noChangeAspect="1"/>
          </p:cNvGraphicFramePr>
          <p:nvPr/>
        </p:nvGraphicFramePr>
        <p:xfrm>
          <a:off x="5821363" y="3267075"/>
          <a:ext cx="1538287" cy="455613"/>
        </p:xfrm>
        <a:graphic>
          <a:graphicData uri="http://schemas.openxmlformats.org/presentationml/2006/ole">
            <p:oleObj spid="_x0000_s664583" name="Equation" r:id="rId9" imgW="774360" imgH="241200" progId="Equation.DSMT4">
              <p:embed/>
            </p:oleObj>
          </a:graphicData>
        </a:graphic>
      </p:graphicFrame>
      <p:graphicFrame>
        <p:nvGraphicFramePr>
          <p:cNvPr id="429081" name="Object 8"/>
          <p:cNvGraphicFramePr>
            <a:graphicFrameLocks noChangeAspect="1"/>
          </p:cNvGraphicFramePr>
          <p:nvPr/>
        </p:nvGraphicFramePr>
        <p:xfrm>
          <a:off x="7239000" y="3325813"/>
          <a:ext cx="479425" cy="336550"/>
        </p:xfrm>
        <a:graphic>
          <a:graphicData uri="http://schemas.openxmlformats.org/presentationml/2006/ole">
            <p:oleObj spid="_x0000_s664584" name="Equation" r:id="rId10" imgW="241200" imgH="177480" progId="Equation.3">
              <p:embed/>
            </p:oleObj>
          </a:graphicData>
        </a:graphic>
      </p:graphicFrame>
      <p:graphicFrame>
        <p:nvGraphicFramePr>
          <p:cNvPr id="429082" name="Object 9"/>
          <p:cNvGraphicFramePr>
            <a:graphicFrameLocks noChangeAspect="1"/>
          </p:cNvGraphicFramePr>
          <p:nvPr/>
        </p:nvGraphicFramePr>
        <p:xfrm>
          <a:off x="3078163" y="4460875"/>
          <a:ext cx="903287" cy="492125"/>
        </p:xfrm>
        <a:graphic>
          <a:graphicData uri="http://schemas.openxmlformats.org/presentationml/2006/ole">
            <p:oleObj spid="_x0000_s664585" name="Equation" r:id="rId11" imgW="368280" imgH="164880" progId="Equation.3">
              <p:embed/>
            </p:oleObj>
          </a:graphicData>
        </a:graphic>
      </p:graphicFrame>
      <p:graphicFrame>
        <p:nvGraphicFramePr>
          <p:cNvPr id="429083" name="Object 10"/>
          <p:cNvGraphicFramePr>
            <a:graphicFrameLocks noChangeAspect="1"/>
          </p:cNvGraphicFramePr>
          <p:nvPr/>
        </p:nvGraphicFramePr>
        <p:xfrm>
          <a:off x="4114800" y="4462463"/>
          <a:ext cx="3276600" cy="414337"/>
        </p:xfrm>
        <a:graphic>
          <a:graphicData uri="http://schemas.openxmlformats.org/presentationml/2006/ole">
            <p:oleObj spid="_x0000_s664586" name="Equation" r:id="rId12" imgW="1333440" imgH="177480" progId="Equation.DSMT4">
              <p:embed/>
            </p:oleObj>
          </a:graphicData>
        </a:graphic>
      </p:graphicFrame>
      <p:sp>
        <p:nvSpPr>
          <p:cNvPr id="429084" name="Text Box 28"/>
          <p:cNvSpPr txBox="1">
            <a:spLocks noChangeArrowheads="1"/>
          </p:cNvSpPr>
          <p:nvPr/>
        </p:nvSpPr>
        <p:spPr bwMode="auto">
          <a:xfrm>
            <a:off x="457200" y="4953000"/>
            <a:ext cx="5105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length x</a:t>
            </a:r>
            <a:r>
              <a:rPr lang="en-US" baseline="-25000">
                <a:solidFill>
                  <a:srgbClr val="800000"/>
                </a:solidFill>
                <a:latin typeface="Arial Narrow" charset="0"/>
              </a:rPr>
              <a:t>0</a:t>
            </a:r>
            <a:r>
              <a:rPr lang="en-US">
                <a:solidFill>
                  <a:srgbClr val="800000"/>
                </a:solidFill>
                <a:latin typeface="Arial Narrow" charset="0"/>
              </a:rPr>
              <a:t> is, from Pythagorian theorem</a:t>
            </a:r>
          </a:p>
        </p:txBody>
      </p:sp>
      <p:graphicFrame>
        <p:nvGraphicFramePr>
          <p:cNvPr id="429085" name="Object 11"/>
          <p:cNvGraphicFramePr>
            <a:graphicFrameLocks noChangeAspect="1"/>
          </p:cNvGraphicFramePr>
          <p:nvPr/>
        </p:nvGraphicFramePr>
        <p:xfrm>
          <a:off x="2819400" y="5480050"/>
          <a:ext cx="3352800" cy="584200"/>
        </p:xfrm>
        <a:graphic>
          <a:graphicData uri="http://schemas.openxmlformats.org/presentationml/2006/ole">
            <p:oleObj spid="_x0000_s664587" name="Equation" r:id="rId13" imgW="1536480" imgH="279360" progId="Equation.DSMT4">
              <p:embed/>
            </p:oleObj>
          </a:graphicData>
        </a:graphic>
      </p:graphicFrame>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8208" name="Date Placeholder 3"/>
          <p:cNvSpPr>
            <a:spLocks noGrp="1"/>
          </p:cNvSpPr>
          <p:nvPr>
            <p:ph type="dt" sz="quarter" idx="10"/>
          </p:nvPr>
        </p:nvSpPr>
        <p:spPr>
          <a:noFill/>
        </p:spPr>
        <p:txBody>
          <a:bodyPr/>
          <a:lstStyle/>
          <a:p>
            <a:r>
              <a:rPr lang="en-US" smtClean="0">
                <a:latin typeface="Arial Narrow" charset="0"/>
              </a:rPr>
              <a:t>Wednesday, July 6, 2011</a:t>
            </a:r>
            <a:endParaRPr lang="en-US">
              <a:latin typeface="Arial Narrow" charset="0"/>
            </a:endParaRPr>
          </a:p>
        </p:txBody>
      </p:sp>
      <p:sp>
        <p:nvSpPr>
          <p:cNvPr id="8209" name="Footer Placeholder 4"/>
          <p:cNvSpPr>
            <a:spLocks noGrp="1"/>
          </p:cNvSpPr>
          <p:nvPr>
            <p:ph type="ftr" sz="quarter" idx="11"/>
          </p:nvPr>
        </p:nvSpPr>
        <p:spPr>
          <a:noFill/>
        </p:spPr>
        <p:txBody>
          <a:bodyPr/>
          <a:lstStyle/>
          <a:p>
            <a:r>
              <a:rPr lang="en-US" smtClean="0">
                <a:latin typeface="Arial Narrow" charset="0"/>
              </a:rPr>
              <a:t>PHYS 1443-001, Summer 2011 Dr. Jaehoon Yu</a:t>
            </a:r>
            <a:endParaRPr lang="en-US">
              <a:latin typeface="Arial Narrow" charset="0"/>
            </a:endParaRPr>
          </a:p>
        </p:txBody>
      </p:sp>
      <p:sp>
        <p:nvSpPr>
          <p:cNvPr id="25" name="Slide Number Placeholder 5"/>
          <p:cNvSpPr>
            <a:spLocks noGrp="1"/>
          </p:cNvSpPr>
          <p:nvPr>
            <p:ph type="sldNum" sz="quarter" idx="12"/>
          </p:nvPr>
        </p:nvSpPr>
        <p:spPr/>
        <p:txBody>
          <a:bodyPr/>
          <a:lstStyle/>
          <a:p>
            <a:fld id="{C374EEC3-7E9A-0C42-9A48-2E07C2F0F8C3}" type="slidenum">
              <a:rPr lang="en-US"/>
              <a:pPr/>
              <a:t>26</a:t>
            </a:fld>
            <a:endParaRPr lang="en-US"/>
          </a:p>
        </p:txBody>
      </p:sp>
      <p:sp>
        <p:nvSpPr>
          <p:cNvPr id="8211" name="Rectangle 2"/>
          <p:cNvSpPr>
            <a:spLocks noGrp="1" noChangeArrowheads="1"/>
          </p:cNvSpPr>
          <p:nvPr>
            <p:ph type="title"/>
          </p:nvPr>
        </p:nvSpPr>
        <p:spPr>
          <a:xfrm>
            <a:off x="533400" y="76200"/>
            <a:ext cx="7772400" cy="609600"/>
          </a:xfrm>
        </p:spPr>
        <p:txBody>
          <a:bodyPr/>
          <a:lstStyle/>
          <a:p>
            <a:r>
              <a:rPr lang="en-US" sz="4000"/>
              <a:t>Example 12 – 6 cont’d</a:t>
            </a:r>
            <a:endParaRPr lang="en-US"/>
          </a:p>
        </p:txBody>
      </p:sp>
      <p:graphicFrame>
        <p:nvGraphicFramePr>
          <p:cNvPr id="430083" name="Object 2"/>
          <p:cNvGraphicFramePr>
            <a:graphicFrameLocks noChangeAspect="1"/>
          </p:cNvGraphicFramePr>
          <p:nvPr/>
        </p:nvGraphicFramePr>
        <p:xfrm>
          <a:off x="4343400" y="914400"/>
          <a:ext cx="863600" cy="620713"/>
        </p:xfrm>
        <a:graphic>
          <a:graphicData uri="http://schemas.openxmlformats.org/presentationml/2006/ole">
            <p:oleObj spid="_x0000_s665602" name="Equation" r:id="rId3" imgW="380880" imgH="253800" progId="Equation.3">
              <p:embed/>
            </p:oleObj>
          </a:graphicData>
        </a:graphic>
      </p:graphicFrame>
      <p:sp>
        <p:nvSpPr>
          <p:cNvPr id="430084" name="Text Box 4"/>
          <p:cNvSpPr txBox="1">
            <a:spLocks noChangeArrowheads="1"/>
          </p:cNvSpPr>
          <p:nvPr/>
        </p:nvSpPr>
        <p:spPr bwMode="auto">
          <a:xfrm>
            <a:off x="609600" y="1001713"/>
            <a:ext cx="3810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From the rotational equilibrium</a:t>
            </a:r>
          </a:p>
        </p:txBody>
      </p:sp>
      <p:graphicFrame>
        <p:nvGraphicFramePr>
          <p:cNvPr id="430085" name="Object 3"/>
          <p:cNvGraphicFramePr>
            <a:graphicFrameLocks noChangeAspect="1"/>
          </p:cNvGraphicFramePr>
          <p:nvPr/>
        </p:nvGraphicFramePr>
        <p:xfrm>
          <a:off x="5064125" y="976313"/>
          <a:ext cx="2860675" cy="558800"/>
        </p:xfrm>
        <a:graphic>
          <a:graphicData uri="http://schemas.openxmlformats.org/presentationml/2006/ole">
            <p:oleObj spid="_x0000_s665603" name="Equation" r:id="rId4" imgW="1257120" imgH="228600" progId="Equation.DSMT4">
              <p:embed/>
            </p:oleObj>
          </a:graphicData>
        </a:graphic>
      </p:graphicFrame>
      <p:graphicFrame>
        <p:nvGraphicFramePr>
          <p:cNvPr id="430086" name="Object 4"/>
          <p:cNvGraphicFramePr>
            <a:graphicFrameLocks noChangeAspect="1"/>
          </p:cNvGraphicFramePr>
          <p:nvPr/>
        </p:nvGraphicFramePr>
        <p:xfrm>
          <a:off x="8077200" y="1025525"/>
          <a:ext cx="547688" cy="433388"/>
        </p:xfrm>
        <a:graphic>
          <a:graphicData uri="http://schemas.openxmlformats.org/presentationml/2006/ole">
            <p:oleObj spid="_x0000_s665604" name="Equation" r:id="rId5" imgW="241200" imgH="177480" progId="Equation.3">
              <p:embed/>
            </p:oleObj>
          </a:graphicData>
        </a:graphic>
      </p:graphicFrame>
      <p:sp>
        <p:nvSpPr>
          <p:cNvPr id="430087" name="Text Box 7"/>
          <p:cNvSpPr txBox="1">
            <a:spLocks noChangeArrowheads="1"/>
          </p:cNvSpPr>
          <p:nvPr/>
        </p:nvSpPr>
        <p:spPr bwMode="auto">
          <a:xfrm>
            <a:off x="609600" y="1535113"/>
            <a:ext cx="617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wall is</a:t>
            </a:r>
          </a:p>
        </p:txBody>
      </p:sp>
      <p:graphicFrame>
        <p:nvGraphicFramePr>
          <p:cNvPr id="430088" name="Object 5"/>
          <p:cNvGraphicFramePr>
            <a:graphicFrameLocks noChangeAspect="1"/>
          </p:cNvGraphicFramePr>
          <p:nvPr/>
        </p:nvGraphicFramePr>
        <p:xfrm>
          <a:off x="1143000" y="2228850"/>
          <a:ext cx="442913" cy="446088"/>
        </p:xfrm>
        <a:graphic>
          <a:graphicData uri="http://schemas.openxmlformats.org/presentationml/2006/ole">
            <p:oleObj spid="_x0000_s665605" name="Equation" r:id="rId6" imgW="215640" imgH="228600" progId="Equation.DSMT4">
              <p:embed/>
            </p:oleObj>
          </a:graphicData>
        </a:graphic>
      </p:graphicFrame>
      <p:sp>
        <p:nvSpPr>
          <p:cNvPr id="430089" name="Text Box 9"/>
          <p:cNvSpPr txBox="1">
            <a:spLocks noChangeArrowheads="1"/>
          </p:cNvSpPr>
          <p:nvPr/>
        </p:nvSpPr>
        <p:spPr bwMode="auto">
          <a:xfrm>
            <a:off x="609600" y="4049713"/>
            <a:ext cx="6400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ground is</a:t>
            </a:r>
          </a:p>
        </p:txBody>
      </p:sp>
      <p:sp>
        <p:nvSpPr>
          <p:cNvPr id="430090" name="Text Box 10"/>
          <p:cNvSpPr txBox="1">
            <a:spLocks noChangeArrowheads="1"/>
          </p:cNvSpPr>
          <p:nvPr/>
        </p:nvSpPr>
        <p:spPr bwMode="auto">
          <a:xfrm>
            <a:off x="457200" y="2830513"/>
            <a:ext cx="6553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x component of the force by the ground is</a:t>
            </a:r>
          </a:p>
        </p:txBody>
      </p:sp>
      <p:graphicFrame>
        <p:nvGraphicFramePr>
          <p:cNvPr id="430091" name="Object 6"/>
          <p:cNvGraphicFramePr>
            <a:graphicFrameLocks noChangeAspect="1"/>
          </p:cNvGraphicFramePr>
          <p:nvPr/>
        </p:nvGraphicFramePr>
        <p:xfrm>
          <a:off x="5638800" y="3351213"/>
          <a:ext cx="2362200" cy="506412"/>
        </p:xfrm>
        <a:graphic>
          <a:graphicData uri="http://schemas.openxmlformats.org/presentationml/2006/ole">
            <p:oleObj spid="_x0000_s665606" name="Equation" r:id="rId7" imgW="1015920" imgH="228600" progId="Equation.DSMT4">
              <p:embed/>
            </p:oleObj>
          </a:graphicData>
        </a:graphic>
      </p:graphicFrame>
      <p:graphicFrame>
        <p:nvGraphicFramePr>
          <p:cNvPr id="430092" name="Object 7"/>
          <p:cNvGraphicFramePr>
            <a:graphicFrameLocks noChangeAspect="1"/>
          </p:cNvGraphicFramePr>
          <p:nvPr/>
        </p:nvGraphicFramePr>
        <p:xfrm>
          <a:off x="971550" y="4603750"/>
          <a:ext cx="476250" cy="512763"/>
        </p:xfrm>
        <a:graphic>
          <a:graphicData uri="http://schemas.openxmlformats.org/presentationml/2006/ole">
            <p:oleObj spid="_x0000_s665607" name="Equation" r:id="rId8" imgW="203040" imgH="228600" progId="Equation.DSMT4">
              <p:embed/>
            </p:oleObj>
          </a:graphicData>
        </a:graphic>
      </p:graphicFrame>
      <p:graphicFrame>
        <p:nvGraphicFramePr>
          <p:cNvPr id="430093" name="Object 8"/>
          <p:cNvGraphicFramePr>
            <a:graphicFrameLocks noChangeAspect="1"/>
          </p:cNvGraphicFramePr>
          <p:nvPr/>
        </p:nvGraphicFramePr>
        <p:xfrm>
          <a:off x="1524000" y="2062163"/>
          <a:ext cx="1406525" cy="768350"/>
        </p:xfrm>
        <a:graphic>
          <a:graphicData uri="http://schemas.openxmlformats.org/presentationml/2006/ole">
            <p:oleObj spid="_x0000_s665608" name="Equation" r:id="rId9" imgW="685800" imgH="393480" progId="Equation.DSMT4">
              <p:embed/>
            </p:oleObj>
          </a:graphicData>
        </a:graphic>
      </p:graphicFrame>
      <p:graphicFrame>
        <p:nvGraphicFramePr>
          <p:cNvPr id="430094" name="Object 9"/>
          <p:cNvGraphicFramePr>
            <a:graphicFrameLocks noChangeAspect="1"/>
          </p:cNvGraphicFramePr>
          <p:nvPr/>
        </p:nvGraphicFramePr>
        <p:xfrm>
          <a:off x="2889250" y="2068513"/>
          <a:ext cx="2216150" cy="768350"/>
        </p:xfrm>
        <a:graphic>
          <a:graphicData uri="http://schemas.openxmlformats.org/presentationml/2006/ole">
            <p:oleObj spid="_x0000_s665609" name="Equation" r:id="rId10" imgW="1079280" imgH="393480" progId="Equation.DSMT4">
              <p:embed/>
            </p:oleObj>
          </a:graphicData>
        </a:graphic>
      </p:graphicFrame>
      <p:graphicFrame>
        <p:nvGraphicFramePr>
          <p:cNvPr id="430095" name="Object 10"/>
          <p:cNvGraphicFramePr>
            <a:graphicFrameLocks noChangeAspect="1"/>
          </p:cNvGraphicFramePr>
          <p:nvPr/>
        </p:nvGraphicFramePr>
        <p:xfrm>
          <a:off x="609600" y="3363913"/>
          <a:ext cx="2895600" cy="544512"/>
        </p:xfrm>
        <a:graphic>
          <a:graphicData uri="http://schemas.openxmlformats.org/presentationml/2006/ole">
            <p:oleObj spid="_x0000_s665610" name="Equation" r:id="rId11" imgW="1282680" imgH="253800" progId="Equation.DSMT4">
              <p:embed/>
            </p:oleObj>
          </a:graphicData>
        </a:graphic>
      </p:graphicFrame>
      <p:sp>
        <p:nvSpPr>
          <p:cNvPr id="430096" name="AutoShape 16"/>
          <p:cNvSpPr>
            <a:spLocks noChangeArrowheads="1"/>
          </p:cNvSpPr>
          <p:nvPr/>
        </p:nvSpPr>
        <p:spPr bwMode="auto">
          <a:xfrm>
            <a:off x="3733800" y="3287713"/>
            <a:ext cx="1600200" cy="762000"/>
          </a:xfrm>
          <a:prstGeom prst="rightArrow">
            <a:avLst>
              <a:gd name="adj1" fmla="val 50000"/>
              <a:gd name="adj2" fmla="val 52500"/>
            </a:avLst>
          </a:prstGeom>
          <a:solidFill>
            <a:srgbClr val="FFFF99"/>
          </a:solidFill>
          <a:ln w="28575">
            <a:solidFill>
              <a:srgbClr val="A50021"/>
            </a:solidFill>
            <a:miter lim="800000"/>
            <a:headEnd/>
            <a:tailEnd/>
          </a:ln>
        </p:spPr>
        <p:txBody>
          <a:bodyPr wrap="none" anchor="ctr">
            <a:prstTxWarp prst="textNoShape">
              <a:avLst/>
            </a:prstTxWarp>
          </a:bodyPr>
          <a:lstStyle/>
          <a:p>
            <a:pPr algn="ctr"/>
            <a:r>
              <a:rPr lang="en-US" sz="1800" b="1">
                <a:solidFill>
                  <a:srgbClr val="A50021"/>
                </a:solidFill>
                <a:latin typeface="Arial Narrow" charset="0"/>
              </a:rPr>
              <a:t>Solve for F</a:t>
            </a:r>
            <a:r>
              <a:rPr lang="en-US" sz="1800" b="1" baseline="-25000">
                <a:solidFill>
                  <a:srgbClr val="A50021"/>
                </a:solidFill>
                <a:latin typeface="Arial Narrow" charset="0"/>
              </a:rPr>
              <a:t>Gx</a:t>
            </a:r>
          </a:p>
        </p:txBody>
      </p:sp>
      <p:graphicFrame>
        <p:nvGraphicFramePr>
          <p:cNvPr id="430097" name="Object 11"/>
          <p:cNvGraphicFramePr>
            <a:graphicFrameLocks noChangeAspect="1"/>
          </p:cNvGraphicFramePr>
          <p:nvPr/>
        </p:nvGraphicFramePr>
        <p:xfrm>
          <a:off x="1412875" y="4506913"/>
          <a:ext cx="1939925" cy="684212"/>
        </p:xfrm>
        <a:graphic>
          <a:graphicData uri="http://schemas.openxmlformats.org/presentationml/2006/ole">
            <p:oleObj spid="_x0000_s665611" name="Equation" r:id="rId12" imgW="825480" imgH="304560" progId="Equation.DSMT4">
              <p:embed/>
            </p:oleObj>
          </a:graphicData>
        </a:graphic>
      </p:graphicFrame>
      <p:graphicFrame>
        <p:nvGraphicFramePr>
          <p:cNvPr id="430098" name="Object 12"/>
          <p:cNvGraphicFramePr>
            <a:graphicFrameLocks noChangeAspect="1"/>
          </p:cNvGraphicFramePr>
          <p:nvPr/>
        </p:nvGraphicFramePr>
        <p:xfrm>
          <a:off x="3344863" y="4506913"/>
          <a:ext cx="3284537" cy="569912"/>
        </p:xfrm>
        <a:graphic>
          <a:graphicData uri="http://schemas.openxmlformats.org/presentationml/2006/ole">
            <p:oleObj spid="_x0000_s665612" name="Equation" r:id="rId13" imgW="1396800" imgH="253800" progId="Equation.DSMT4">
              <p:embed/>
            </p:oleObj>
          </a:graphicData>
        </a:graphic>
      </p:graphicFrame>
      <p:sp>
        <p:nvSpPr>
          <p:cNvPr id="430099" name="Text Box 19"/>
          <p:cNvSpPr txBox="1">
            <a:spLocks noChangeArrowheads="1"/>
          </p:cNvSpPr>
          <p:nvPr/>
        </p:nvSpPr>
        <p:spPr bwMode="auto">
          <a:xfrm>
            <a:off x="609600" y="5192713"/>
            <a:ext cx="2895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angle between the ground force to the floor</a:t>
            </a:r>
          </a:p>
        </p:txBody>
      </p:sp>
      <p:graphicFrame>
        <p:nvGraphicFramePr>
          <p:cNvPr id="430100" name="Object 13"/>
          <p:cNvGraphicFramePr>
            <a:graphicFrameLocks noChangeAspect="1"/>
          </p:cNvGraphicFramePr>
          <p:nvPr/>
        </p:nvGraphicFramePr>
        <p:xfrm>
          <a:off x="3352800" y="5387975"/>
          <a:ext cx="304800" cy="406400"/>
        </p:xfrm>
        <a:graphic>
          <a:graphicData uri="http://schemas.openxmlformats.org/presentationml/2006/ole">
            <p:oleObj spid="_x0000_s665613" name="Equation" r:id="rId14" imgW="126720" imgH="177480" progId="Equation.DSMT4">
              <p:embed/>
            </p:oleObj>
          </a:graphicData>
        </a:graphic>
      </p:graphicFrame>
      <p:graphicFrame>
        <p:nvGraphicFramePr>
          <p:cNvPr id="430101" name="Object 14"/>
          <p:cNvGraphicFramePr>
            <a:graphicFrameLocks noChangeAspect="1"/>
          </p:cNvGraphicFramePr>
          <p:nvPr/>
        </p:nvGraphicFramePr>
        <p:xfrm>
          <a:off x="3648075" y="5040313"/>
          <a:ext cx="2066925" cy="1103312"/>
        </p:xfrm>
        <a:graphic>
          <a:graphicData uri="http://schemas.openxmlformats.org/presentationml/2006/ole">
            <p:oleObj spid="_x0000_s665614" name="Equation" r:id="rId15" imgW="863280" imgH="482400" progId="Equation.DSMT4">
              <p:embed/>
            </p:oleObj>
          </a:graphicData>
        </a:graphic>
      </p:graphicFrame>
      <p:graphicFrame>
        <p:nvGraphicFramePr>
          <p:cNvPr id="430102" name="Object 15"/>
          <p:cNvGraphicFramePr>
            <a:graphicFrameLocks noChangeAspect="1"/>
          </p:cNvGraphicFramePr>
          <p:nvPr/>
        </p:nvGraphicFramePr>
        <p:xfrm>
          <a:off x="5694363" y="5119688"/>
          <a:ext cx="2916237" cy="987425"/>
        </p:xfrm>
        <a:graphic>
          <a:graphicData uri="http://schemas.openxmlformats.org/presentationml/2006/ole">
            <p:oleObj spid="_x0000_s665615" name="Equation" r:id="rId16" imgW="1218960" imgH="431640" progId="Equation.DSMT4">
              <p:embed/>
            </p:oleObj>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18" name="Date Placeholder 3"/>
          <p:cNvSpPr>
            <a:spLocks noGrp="1"/>
          </p:cNvSpPr>
          <p:nvPr>
            <p:ph type="dt" sz="half" idx="10"/>
          </p:nvPr>
        </p:nvSpPr>
        <p:spPr/>
        <p:txBody>
          <a:bodyPr/>
          <a:lstStyle/>
          <a:p>
            <a:r>
              <a:rPr lang="en-US" smtClean="0"/>
              <a:t>Wednesday, July 6, 2011</a:t>
            </a:r>
            <a:endParaRPr lang="en-US"/>
          </a:p>
        </p:txBody>
      </p:sp>
      <p:sp>
        <p:nvSpPr>
          <p:cNvPr id="19" name="Footer Placeholder 4"/>
          <p:cNvSpPr>
            <a:spLocks noGrp="1"/>
          </p:cNvSpPr>
          <p:nvPr>
            <p:ph type="ftr" sz="quarter" idx="11"/>
          </p:nvPr>
        </p:nvSpPr>
        <p:spPr/>
        <p:txBody>
          <a:bodyPr/>
          <a:lstStyle/>
          <a:p>
            <a:r>
              <a:rPr lang="en-US" smtClean="0"/>
              <a:t>PHYS 1443-001, Summer 2011 Dr. Jaehoon Yu</a:t>
            </a:r>
            <a:endParaRPr lang="en-US"/>
          </a:p>
        </p:txBody>
      </p:sp>
      <p:sp>
        <p:nvSpPr>
          <p:cNvPr id="20" name="Slide Number Placeholder 5"/>
          <p:cNvSpPr>
            <a:spLocks noGrp="1"/>
          </p:cNvSpPr>
          <p:nvPr>
            <p:ph type="sldNum" sz="quarter" idx="12"/>
          </p:nvPr>
        </p:nvSpPr>
        <p:spPr/>
        <p:txBody>
          <a:bodyPr/>
          <a:lstStyle/>
          <a:p>
            <a:fld id="{DE239D08-816D-C445-9873-45D18FD14FAA}" type="slidenum">
              <a:rPr lang="en-US"/>
              <a:pPr/>
              <a:t>3</a:t>
            </a:fld>
            <a:endParaRPr lang="en-US"/>
          </a:p>
        </p:txBody>
      </p:sp>
      <p:sp>
        <p:nvSpPr>
          <p:cNvPr id="416770" name="Rectangle 2"/>
          <p:cNvSpPr>
            <a:spLocks noChangeArrowheads="1"/>
          </p:cNvSpPr>
          <p:nvPr/>
        </p:nvSpPr>
        <p:spPr bwMode="auto">
          <a:xfrm>
            <a:off x="6629400" y="2438400"/>
            <a:ext cx="1752600" cy="914400"/>
          </a:xfrm>
          <a:prstGeom prst="rect">
            <a:avLst/>
          </a:prstGeom>
          <a:solidFill>
            <a:srgbClr val="FFFFCC"/>
          </a:solidFill>
          <a:ln w="28575">
            <a:solidFill>
              <a:srgbClr val="A50021"/>
            </a:solidFill>
            <a:miter lim="800000"/>
            <a:headEnd/>
            <a:tailEnd/>
          </a:ln>
          <a:effectLst/>
        </p:spPr>
        <p:txBody>
          <a:bodyPr anchor="ctr">
            <a:prstTxWarp prst="textNoShape">
              <a:avLst/>
            </a:prstTxWarp>
            <a:spAutoFit/>
          </a:bodyPr>
          <a:lstStyle/>
          <a:p>
            <a:endParaRPr lang="en-US"/>
          </a:p>
        </p:txBody>
      </p:sp>
      <p:sp>
        <p:nvSpPr>
          <p:cNvPr id="416771" name="Rectangle 3"/>
          <p:cNvSpPr>
            <a:spLocks noChangeArrowheads="1"/>
          </p:cNvSpPr>
          <p:nvPr/>
        </p:nvSpPr>
        <p:spPr bwMode="auto">
          <a:xfrm>
            <a:off x="2590800" y="2438400"/>
            <a:ext cx="1676400" cy="914400"/>
          </a:xfrm>
          <a:prstGeom prst="rect">
            <a:avLst/>
          </a:prstGeom>
          <a:solidFill>
            <a:srgbClr val="FFFFCC"/>
          </a:solidFill>
          <a:ln w="28575">
            <a:solidFill>
              <a:srgbClr val="A50021"/>
            </a:solidFill>
            <a:miter lim="800000"/>
            <a:headEnd/>
            <a:tailEnd/>
          </a:ln>
          <a:effectLst/>
        </p:spPr>
        <p:txBody>
          <a:bodyPr anchor="ctr">
            <a:prstTxWarp prst="textNoShape">
              <a:avLst/>
            </a:prstTxWarp>
            <a:spAutoFit/>
          </a:bodyPr>
          <a:lstStyle/>
          <a:p>
            <a:endParaRPr lang="en-US"/>
          </a:p>
        </p:txBody>
      </p:sp>
      <p:sp>
        <p:nvSpPr>
          <p:cNvPr id="416772" name="Rectangle 4"/>
          <p:cNvSpPr>
            <a:spLocks noGrp="1" noChangeArrowheads="1"/>
          </p:cNvSpPr>
          <p:nvPr>
            <p:ph type="title"/>
          </p:nvPr>
        </p:nvSpPr>
        <p:spPr>
          <a:xfrm>
            <a:off x="685800" y="152400"/>
            <a:ext cx="8153400" cy="609600"/>
          </a:xfrm>
        </p:spPr>
        <p:txBody>
          <a:bodyPr/>
          <a:lstStyle/>
          <a:p>
            <a:r>
              <a:rPr lang="en-US"/>
              <a:t>Moment of Inertia </a:t>
            </a:r>
          </a:p>
        </p:txBody>
      </p:sp>
      <p:sp>
        <p:nvSpPr>
          <p:cNvPr id="416773" name="Text Box 5"/>
          <p:cNvSpPr txBox="1">
            <a:spLocks noChangeArrowheads="1"/>
          </p:cNvSpPr>
          <p:nvPr/>
        </p:nvSpPr>
        <p:spPr bwMode="auto">
          <a:xfrm>
            <a:off x="457200" y="990600"/>
            <a:ext cx="2514600" cy="519113"/>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800">
                <a:solidFill>
                  <a:schemeClr val="accent2"/>
                </a:solidFill>
                <a:latin typeface="Arial Narrow" charset="0"/>
              </a:rPr>
              <a:t>Rotational Inertia:</a:t>
            </a:r>
          </a:p>
        </p:txBody>
      </p:sp>
      <p:sp>
        <p:nvSpPr>
          <p:cNvPr id="416774" name="Text Box 6"/>
          <p:cNvSpPr txBox="1">
            <a:spLocks noChangeArrowheads="1"/>
          </p:cNvSpPr>
          <p:nvPr/>
        </p:nvSpPr>
        <p:spPr bwMode="auto">
          <a:xfrm>
            <a:off x="533400" y="3625850"/>
            <a:ext cx="4267200" cy="946150"/>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800">
                <a:solidFill>
                  <a:schemeClr val="accent2"/>
                </a:solidFill>
                <a:latin typeface="Arial Narrow" charset="0"/>
              </a:rPr>
              <a:t>What are the dimension and unit of Moment of Inertia?</a:t>
            </a:r>
          </a:p>
        </p:txBody>
      </p:sp>
      <p:graphicFrame>
        <p:nvGraphicFramePr>
          <p:cNvPr id="416775" name="Object 7"/>
          <p:cNvGraphicFramePr>
            <a:graphicFrameLocks noChangeAspect="1"/>
          </p:cNvGraphicFramePr>
          <p:nvPr/>
        </p:nvGraphicFramePr>
        <p:xfrm>
          <a:off x="2590800" y="2532063"/>
          <a:ext cx="549275" cy="431800"/>
        </p:xfrm>
        <a:graphic>
          <a:graphicData uri="http://schemas.openxmlformats.org/presentationml/2006/ole">
            <p:oleObj spid="_x0000_s649218" name="Equation" r:id="rId3" imgW="241300" imgH="152400" progId="Equation.DSMT4">
              <p:embed/>
            </p:oleObj>
          </a:graphicData>
        </a:graphic>
      </p:graphicFrame>
      <p:graphicFrame>
        <p:nvGraphicFramePr>
          <p:cNvPr id="416776" name="Object 8"/>
          <p:cNvGraphicFramePr>
            <a:graphicFrameLocks noChangeAspect="1"/>
          </p:cNvGraphicFramePr>
          <p:nvPr/>
        </p:nvGraphicFramePr>
        <p:xfrm>
          <a:off x="6934200" y="3713163"/>
          <a:ext cx="1219200" cy="782637"/>
        </p:xfrm>
        <a:graphic>
          <a:graphicData uri="http://schemas.openxmlformats.org/presentationml/2006/ole">
            <p:oleObj spid="_x0000_s649219" name="Equation" r:id="rId4" imgW="444500" imgH="228600" progId="Equation.DSMT4">
              <p:embed/>
            </p:oleObj>
          </a:graphicData>
        </a:graphic>
      </p:graphicFrame>
      <p:graphicFrame>
        <p:nvGraphicFramePr>
          <p:cNvPr id="416777" name="Object 9"/>
          <p:cNvGraphicFramePr>
            <a:graphicFrameLocks noChangeAspect="1"/>
          </p:cNvGraphicFramePr>
          <p:nvPr/>
        </p:nvGraphicFramePr>
        <p:xfrm>
          <a:off x="4991100" y="3727450"/>
          <a:ext cx="1828800" cy="908050"/>
        </p:xfrm>
        <a:graphic>
          <a:graphicData uri="http://schemas.openxmlformats.org/presentationml/2006/ole">
            <p:oleObj spid="_x0000_s649220" name="Equation" r:id="rId5" imgW="457200" imgH="266700" progId="Equation.DSMT4">
              <p:embed/>
            </p:oleObj>
          </a:graphicData>
        </a:graphic>
      </p:graphicFrame>
      <p:sp>
        <p:nvSpPr>
          <p:cNvPr id="416778" name="Text Box 10"/>
          <p:cNvSpPr txBox="1">
            <a:spLocks noChangeArrowheads="1"/>
          </p:cNvSpPr>
          <p:nvPr/>
        </p:nvSpPr>
        <p:spPr bwMode="auto">
          <a:xfrm>
            <a:off x="3276600" y="914400"/>
            <a:ext cx="5105400" cy="1373188"/>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800">
                <a:solidFill>
                  <a:srgbClr val="FF0000"/>
                </a:solidFill>
                <a:latin typeface="Arial Narrow" charset="0"/>
              </a:rPr>
              <a:t>Measure of resistance of an object to changes in its rotational motion.  Equivalent to mass in linear motion.</a:t>
            </a:r>
          </a:p>
        </p:txBody>
      </p:sp>
      <p:sp>
        <p:nvSpPr>
          <p:cNvPr id="416779" name="Text Box 11"/>
          <p:cNvSpPr txBox="1">
            <a:spLocks noChangeArrowheads="1"/>
          </p:cNvSpPr>
          <p:nvPr/>
        </p:nvSpPr>
        <p:spPr bwMode="auto">
          <a:xfrm>
            <a:off x="609600" y="4648200"/>
            <a:ext cx="7543800" cy="946150"/>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800">
                <a:solidFill>
                  <a:schemeClr val="accent2"/>
                </a:solidFill>
                <a:latin typeface="Arial Narrow" charset="0"/>
              </a:rPr>
              <a:t>Determining Moment of Inertia is extremely important for computing equilibrium of a rigid body, such as a building.</a:t>
            </a:r>
          </a:p>
        </p:txBody>
      </p:sp>
      <p:graphicFrame>
        <p:nvGraphicFramePr>
          <p:cNvPr id="416780" name="Object 12"/>
          <p:cNvGraphicFramePr>
            <a:graphicFrameLocks noChangeAspect="1"/>
          </p:cNvGraphicFramePr>
          <p:nvPr/>
        </p:nvGraphicFramePr>
        <p:xfrm>
          <a:off x="6629400" y="2590800"/>
          <a:ext cx="655638" cy="447675"/>
        </p:xfrm>
        <a:graphic>
          <a:graphicData uri="http://schemas.openxmlformats.org/presentationml/2006/ole">
            <p:oleObj spid="_x0000_s649221" name="Equation" r:id="rId6" imgW="241200" imgH="164880" progId="Equation.DSMT4">
              <p:embed/>
            </p:oleObj>
          </a:graphicData>
        </a:graphic>
      </p:graphicFrame>
      <p:sp>
        <p:nvSpPr>
          <p:cNvPr id="416781" name="Text Box 13"/>
          <p:cNvSpPr txBox="1">
            <a:spLocks noChangeArrowheads="1"/>
          </p:cNvSpPr>
          <p:nvPr/>
        </p:nvSpPr>
        <p:spPr bwMode="auto">
          <a:xfrm>
            <a:off x="533400" y="2438400"/>
            <a:ext cx="1752600" cy="946150"/>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800">
                <a:solidFill>
                  <a:schemeClr val="accent2"/>
                </a:solidFill>
                <a:latin typeface="Arial Narrow" charset="0"/>
              </a:rPr>
              <a:t>For a group of particles</a:t>
            </a:r>
          </a:p>
        </p:txBody>
      </p:sp>
      <p:sp>
        <p:nvSpPr>
          <p:cNvPr id="416782" name="Text Box 14"/>
          <p:cNvSpPr txBox="1">
            <a:spLocks noChangeArrowheads="1"/>
          </p:cNvSpPr>
          <p:nvPr/>
        </p:nvSpPr>
        <p:spPr bwMode="auto">
          <a:xfrm>
            <a:off x="4572000" y="2438400"/>
            <a:ext cx="1600200" cy="946150"/>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800">
                <a:solidFill>
                  <a:schemeClr val="accent2"/>
                </a:solidFill>
                <a:latin typeface="Arial Narrow" charset="0"/>
              </a:rPr>
              <a:t>For a rigid body</a:t>
            </a:r>
          </a:p>
        </p:txBody>
      </p:sp>
      <p:graphicFrame>
        <p:nvGraphicFramePr>
          <p:cNvPr id="416783" name="Object 15"/>
          <p:cNvGraphicFramePr>
            <a:graphicFrameLocks noChangeAspect="1"/>
          </p:cNvGraphicFramePr>
          <p:nvPr/>
        </p:nvGraphicFramePr>
        <p:xfrm>
          <a:off x="3124200" y="2420938"/>
          <a:ext cx="1127125" cy="1011237"/>
        </p:xfrm>
        <a:graphic>
          <a:graphicData uri="http://schemas.openxmlformats.org/presentationml/2006/ole">
            <p:oleObj spid="_x0000_s649222" name="Equation" r:id="rId7" imgW="495300" imgH="355600" progId="Equation.DSMT4">
              <p:embed/>
            </p:oleObj>
          </a:graphicData>
        </a:graphic>
      </p:graphicFrame>
      <p:graphicFrame>
        <p:nvGraphicFramePr>
          <p:cNvPr id="416784" name="Object 16"/>
          <p:cNvGraphicFramePr>
            <a:graphicFrameLocks noChangeAspect="1"/>
          </p:cNvGraphicFramePr>
          <p:nvPr/>
        </p:nvGraphicFramePr>
        <p:xfrm>
          <a:off x="7173913" y="2514600"/>
          <a:ext cx="1208087" cy="757238"/>
        </p:xfrm>
        <a:graphic>
          <a:graphicData uri="http://schemas.openxmlformats.org/presentationml/2006/ole">
            <p:oleObj spid="_x0000_s649223" name="Equation" r:id="rId8" imgW="444240" imgH="279360" progId="Equation.DSMT4">
              <p:embed/>
            </p:oleObj>
          </a:graphicData>
        </a:graphic>
      </p:graphicFrame>
      <p:sp>
        <p:nvSpPr>
          <p:cNvPr id="416785" name="Text Box 17"/>
          <p:cNvSpPr txBox="1">
            <a:spLocks noChangeArrowheads="1"/>
          </p:cNvSpPr>
          <p:nvPr/>
        </p:nvSpPr>
        <p:spPr bwMode="auto">
          <a:xfrm>
            <a:off x="685800" y="5562600"/>
            <a:ext cx="4876800" cy="547688"/>
          </a:xfrm>
          <a:prstGeom prst="rect">
            <a:avLst/>
          </a:prstGeom>
          <a:solidFill>
            <a:srgbClr val="FFFFCC"/>
          </a:solidFill>
          <a:ln w="28575">
            <a:solidFill>
              <a:srgbClr val="A50021"/>
            </a:solidFill>
            <a:miter lim="800000"/>
            <a:headEnd/>
            <a:tailEnd/>
          </a:ln>
          <a:effectLst/>
        </p:spPr>
        <p:txBody>
          <a:bodyPr>
            <a:prstTxWarp prst="textNoShape">
              <a:avLst/>
            </a:prstTxWarp>
            <a:spAutoFit/>
          </a:bodyPr>
          <a:lstStyle/>
          <a:p>
            <a:pPr>
              <a:spcBef>
                <a:spcPct val="20000"/>
              </a:spcBef>
            </a:pPr>
            <a:r>
              <a:rPr lang="en-US" sz="2800">
                <a:solidFill>
                  <a:srgbClr val="A50021"/>
                </a:solidFill>
                <a:latin typeface="Arial Narrow" charset="0"/>
              </a:rPr>
              <a:t>Dependent on the axis of rotation!!!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5" name="Date Placeholder 3"/>
          <p:cNvSpPr>
            <a:spLocks noGrp="1"/>
          </p:cNvSpPr>
          <p:nvPr>
            <p:ph type="dt" sz="half" idx="10"/>
          </p:nvPr>
        </p:nvSpPr>
        <p:spPr/>
        <p:txBody>
          <a:bodyPr/>
          <a:lstStyle/>
          <a:p>
            <a:r>
              <a:rPr lang="en-US" smtClean="0"/>
              <a:t>Wednesday, July 6, 2011</a:t>
            </a:r>
            <a:endParaRPr lang="en-US"/>
          </a:p>
        </p:txBody>
      </p:sp>
      <p:sp>
        <p:nvSpPr>
          <p:cNvPr id="36" name="Footer Placeholder 4"/>
          <p:cNvSpPr>
            <a:spLocks noGrp="1"/>
          </p:cNvSpPr>
          <p:nvPr>
            <p:ph type="ftr" sz="quarter" idx="11"/>
          </p:nvPr>
        </p:nvSpPr>
        <p:spPr/>
        <p:txBody>
          <a:bodyPr/>
          <a:lstStyle/>
          <a:p>
            <a:r>
              <a:rPr lang="en-US" smtClean="0"/>
              <a:t>PHYS 1443-001, Summer 2011 Dr. Jaehoon Yu</a:t>
            </a:r>
            <a:endParaRPr lang="en-US"/>
          </a:p>
        </p:txBody>
      </p:sp>
      <p:sp>
        <p:nvSpPr>
          <p:cNvPr id="37" name="Slide Number Placeholder 5"/>
          <p:cNvSpPr>
            <a:spLocks noGrp="1"/>
          </p:cNvSpPr>
          <p:nvPr>
            <p:ph type="sldNum" sz="quarter" idx="12"/>
          </p:nvPr>
        </p:nvSpPr>
        <p:spPr/>
        <p:txBody>
          <a:bodyPr/>
          <a:lstStyle/>
          <a:p>
            <a:fld id="{444B8D36-48DB-C343-B58C-4BEEDD89E032}" type="slidenum">
              <a:rPr lang="en-US"/>
              <a:pPr/>
              <a:t>4</a:t>
            </a:fld>
            <a:endParaRPr lang="en-US"/>
          </a:p>
        </p:txBody>
      </p:sp>
      <p:sp>
        <p:nvSpPr>
          <p:cNvPr id="441346" name="Rectangle 2"/>
          <p:cNvSpPr>
            <a:spLocks noGrp="1" noChangeArrowheads="1"/>
          </p:cNvSpPr>
          <p:nvPr>
            <p:ph type="title"/>
          </p:nvPr>
        </p:nvSpPr>
        <p:spPr>
          <a:xfrm>
            <a:off x="685800" y="152400"/>
            <a:ext cx="8153400" cy="609600"/>
          </a:xfrm>
        </p:spPr>
        <p:txBody>
          <a:bodyPr/>
          <a:lstStyle/>
          <a:p>
            <a:r>
              <a:rPr lang="en-US"/>
              <a:t>Calculation of Moments of Inertia</a:t>
            </a:r>
          </a:p>
        </p:txBody>
      </p:sp>
      <p:sp>
        <p:nvSpPr>
          <p:cNvPr id="441347" name="Text Box 3"/>
          <p:cNvSpPr txBox="1">
            <a:spLocks noChangeArrowheads="1"/>
          </p:cNvSpPr>
          <p:nvPr/>
        </p:nvSpPr>
        <p:spPr bwMode="auto">
          <a:xfrm>
            <a:off x="685800" y="685800"/>
            <a:ext cx="7924800" cy="830997"/>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dirty="0">
                <a:solidFill>
                  <a:schemeClr val="accent2"/>
                </a:solidFill>
                <a:latin typeface="Arial Narrow" charset="0"/>
              </a:rPr>
              <a:t>Moments of inertia for large objects can be computed, if we assume the object consists of small volume elements with mass,</a:t>
            </a:r>
            <a:r>
              <a:rPr lang="en-US" dirty="0" smtClean="0">
                <a:solidFill>
                  <a:schemeClr val="accent2"/>
                </a:solidFill>
                <a:latin typeface="Arial Narrow" charset="0"/>
              </a:rPr>
              <a:t> </a:t>
            </a:r>
            <a:r>
              <a:rPr lang="en-US" dirty="0" err="1" smtClean="0">
                <a:solidFill>
                  <a:schemeClr val="accent2"/>
                </a:solidFill>
                <a:latin typeface="Symbol" charset="2"/>
              </a:rPr>
              <a:t>Δ</a:t>
            </a:r>
            <a:r>
              <a:rPr lang="en-US" dirty="0" err="1" smtClean="0">
                <a:solidFill>
                  <a:schemeClr val="accent2"/>
                </a:solidFill>
                <a:latin typeface="Monotype Corsiva" charset="0"/>
              </a:rPr>
              <a:t>m</a:t>
            </a:r>
            <a:r>
              <a:rPr lang="en-US" baseline="-25000" dirty="0" err="1" smtClean="0">
                <a:solidFill>
                  <a:schemeClr val="accent2"/>
                </a:solidFill>
                <a:latin typeface="Monotype Corsiva" charset="0"/>
              </a:rPr>
              <a:t>i</a:t>
            </a:r>
            <a:r>
              <a:rPr lang="en-US" dirty="0">
                <a:solidFill>
                  <a:schemeClr val="accent2"/>
                </a:solidFill>
                <a:latin typeface="Arial Narrow" charset="0"/>
              </a:rPr>
              <a:t>.</a:t>
            </a:r>
          </a:p>
        </p:txBody>
      </p:sp>
      <p:sp>
        <p:nvSpPr>
          <p:cNvPr id="441348" name="Text Box 4"/>
          <p:cNvSpPr txBox="1">
            <a:spLocks noChangeArrowheads="1"/>
          </p:cNvSpPr>
          <p:nvPr/>
        </p:nvSpPr>
        <p:spPr bwMode="auto">
          <a:xfrm>
            <a:off x="457200" y="1981200"/>
            <a:ext cx="6019800" cy="701675"/>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000" dirty="0">
                <a:solidFill>
                  <a:srgbClr val="FF0000"/>
                </a:solidFill>
                <a:latin typeface="Arial Narrow" charset="0"/>
              </a:rPr>
              <a:t>It is sometimes easier to compute moments of inertia in terms of volume of the</a:t>
            </a:r>
            <a:r>
              <a:rPr lang="en-US" sz="2000" dirty="0" smtClean="0">
                <a:solidFill>
                  <a:srgbClr val="FF0000"/>
                </a:solidFill>
                <a:latin typeface="Arial Narrow" charset="0"/>
              </a:rPr>
              <a:t> objects </a:t>
            </a:r>
            <a:r>
              <a:rPr lang="en-US" sz="2000" dirty="0">
                <a:solidFill>
                  <a:srgbClr val="FF0000"/>
                </a:solidFill>
                <a:latin typeface="Arial Narrow" charset="0"/>
              </a:rPr>
              <a:t>rather than their mass</a:t>
            </a:r>
          </a:p>
        </p:txBody>
      </p:sp>
      <p:sp>
        <p:nvSpPr>
          <p:cNvPr id="441349" name="Text Box 5"/>
          <p:cNvSpPr txBox="1">
            <a:spLocks noChangeArrowheads="1"/>
          </p:cNvSpPr>
          <p:nvPr/>
        </p:nvSpPr>
        <p:spPr bwMode="auto">
          <a:xfrm>
            <a:off x="152400" y="2743200"/>
            <a:ext cx="3581400" cy="707886"/>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000" dirty="0">
                <a:solidFill>
                  <a:srgbClr val="FF0000"/>
                </a:solidFill>
                <a:latin typeface="Arial Narrow" charset="0"/>
              </a:rPr>
              <a:t>Using the volume density,</a:t>
            </a:r>
            <a:r>
              <a:rPr lang="en-US" sz="2000" dirty="0" smtClean="0">
                <a:solidFill>
                  <a:srgbClr val="FF0000"/>
                </a:solidFill>
                <a:latin typeface="Arial Narrow" charset="0"/>
              </a:rPr>
              <a:t> </a:t>
            </a:r>
            <a:r>
              <a:rPr lang="en-US" sz="2000" dirty="0" err="1" smtClean="0">
                <a:solidFill>
                  <a:srgbClr val="FF0000"/>
                </a:solidFill>
                <a:latin typeface="Symbol" charset="2"/>
              </a:rPr>
              <a:t>ρ</a:t>
            </a:r>
            <a:r>
              <a:rPr lang="en-US" sz="2000" dirty="0" smtClean="0">
                <a:solidFill>
                  <a:srgbClr val="FF0000"/>
                </a:solidFill>
                <a:latin typeface="Arial Narrow" charset="0"/>
              </a:rPr>
              <a:t>, </a:t>
            </a:r>
            <a:r>
              <a:rPr lang="en-US" sz="2000" dirty="0">
                <a:solidFill>
                  <a:srgbClr val="FF0000"/>
                </a:solidFill>
                <a:latin typeface="Arial Narrow" charset="0"/>
              </a:rPr>
              <a:t>replace d</a:t>
            </a:r>
            <a:r>
              <a:rPr lang="en-US" sz="2000" dirty="0">
                <a:solidFill>
                  <a:srgbClr val="FF0000"/>
                </a:solidFill>
                <a:latin typeface="Monotype Corsiva" charset="0"/>
              </a:rPr>
              <a:t>m</a:t>
            </a:r>
            <a:r>
              <a:rPr lang="en-US" sz="2000" dirty="0">
                <a:solidFill>
                  <a:srgbClr val="FF0000"/>
                </a:solidFill>
                <a:latin typeface="Arial Narrow" charset="0"/>
              </a:rPr>
              <a:t> in the above equation with </a:t>
            </a:r>
            <a:r>
              <a:rPr lang="en-US" sz="2000" dirty="0" err="1">
                <a:solidFill>
                  <a:srgbClr val="FF0000"/>
                </a:solidFill>
                <a:latin typeface="Arial Narrow" charset="0"/>
              </a:rPr>
              <a:t>dV</a:t>
            </a:r>
            <a:r>
              <a:rPr lang="en-US" sz="2000" dirty="0">
                <a:solidFill>
                  <a:srgbClr val="FF0000"/>
                </a:solidFill>
                <a:latin typeface="Arial Narrow" charset="0"/>
              </a:rPr>
              <a:t>.</a:t>
            </a:r>
          </a:p>
        </p:txBody>
      </p:sp>
      <p:sp>
        <p:nvSpPr>
          <p:cNvPr id="441350" name="Text Box 6"/>
          <p:cNvSpPr txBox="1">
            <a:spLocks noChangeArrowheads="1"/>
          </p:cNvSpPr>
          <p:nvPr/>
        </p:nvSpPr>
        <p:spPr bwMode="auto">
          <a:xfrm>
            <a:off x="533400" y="1533525"/>
            <a:ext cx="5867400" cy="457200"/>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a:solidFill>
                  <a:srgbClr val="FF0000"/>
                </a:solidFill>
                <a:latin typeface="Arial Narrow" charset="0"/>
              </a:rPr>
              <a:t>The moment of inertia for the large rigid object is</a:t>
            </a:r>
          </a:p>
        </p:txBody>
      </p:sp>
      <p:sp>
        <p:nvSpPr>
          <p:cNvPr id="441351" name="Text Box 7"/>
          <p:cNvSpPr txBox="1">
            <a:spLocks noChangeArrowheads="1"/>
          </p:cNvSpPr>
          <p:nvPr/>
        </p:nvSpPr>
        <p:spPr bwMode="auto">
          <a:xfrm>
            <a:off x="6400800" y="2209800"/>
            <a:ext cx="2133600" cy="396875"/>
          </a:xfrm>
          <a:prstGeom prst="rect">
            <a:avLst/>
          </a:prstGeom>
          <a:solidFill>
            <a:srgbClr val="CCFFFF"/>
          </a:solidFill>
          <a:ln w="28575">
            <a:noFill/>
            <a:miter lim="800000"/>
            <a:headEnd/>
            <a:tailEnd/>
          </a:ln>
          <a:effectLst/>
        </p:spPr>
        <p:txBody>
          <a:bodyPr>
            <a:prstTxWarp prst="textNoShape">
              <a:avLst/>
            </a:prstTxWarp>
            <a:spAutoFit/>
          </a:bodyPr>
          <a:lstStyle/>
          <a:p>
            <a:pPr>
              <a:spcBef>
                <a:spcPct val="20000"/>
              </a:spcBef>
            </a:pPr>
            <a:r>
              <a:rPr lang="en-US" sz="2000">
                <a:solidFill>
                  <a:schemeClr val="accent2"/>
                </a:solidFill>
                <a:latin typeface="Arial Narrow" charset="0"/>
              </a:rPr>
              <a:t>How can we do this?</a:t>
            </a:r>
          </a:p>
        </p:txBody>
      </p:sp>
      <p:graphicFrame>
        <p:nvGraphicFramePr>
          <p:cNvPr id="441352" name="Object 8"/>
          <p:cNvGraphicFramePr>
            <a:graphicFrameLocks noChangeAspect="1"/>
          </p:cNvGraphicFramePr>
          <p:nvPr/>
        </p:nvGraphicFramePr>
        <p:xfrm>
          <a:off x="6238875" y="1436688"/>
          <a:ext cx="1679575" cy="650875"/>
        </p:xfrm>
        <a:graphic>
          <a:graphicData uri="http://schemas.openxmlformats.org/presentationml/2006/ole">
            <p:oleObj spid="_x0000_s651266" name="Equation" r:id="rId3" imgW="1143000" imgH="355600" progId="Equation.DSMT4">
              <p:embed/>
            </p:oleObj>
          </a:graphicData>
        </a:graphic>
      </p:graphicFrame>
      <p:graphicFrame>
        <p:nvGraphicFramePr>
          <p:cNvPr id="441353" name="Object 9"/>
          <p:cNvGraphicFramePr>
            <a:graphicFrameLocks noChangeAspect="1"/>
          </p:cNvGraphicFramePr>
          <p:nvPr/>
        </p:nvGraphicFramePr>
        <p:xfrm>
          <a:off x="7923213" y="1447800"/>
          <a:ext cx="915987" cy="557213"/>
        </p:xfrm>
        <a:graphic>
          <a:graphicData uri="http://schemas.openxmlformats.org/presentationml/2006/ole">
            <p:oleObj spid="_x0000_s651267" name="Equation" r:id="rId4" imgW="571320" imgH="279360" progId="Equation.3">
              <p:embed/>
            </p:oleObj>
          </a:graphicData>
        </a:graphic>
      </p:graphicFrame>
      <p:graphicFrame>
        <p:nvGraphicFramePr>
          <p:cNvPr id="441354" name="Object 10"/>
          <p:cNvGraphicFramePr>
            <a:graphicFrameLocks noChangeAspect="1"/>
          </p:cNvGraphicFramePr>
          <p:nvPr/>
        </p:nvGraphicFramePr>
        <p:xfrm>
          <a:off x="3733800" y="2667000"/>
          <a:ext cx="717550" cy="690563"/>
        </p:xfrm>
        <a:graphic>
          <a:graphicData uri="http://schemas.openxmlformats.org/presentationml/2006/ole">
            <p:oleObj spid="_x0000_s651268" name="Equation" r:id="rId5" imgW="508000" imgH="393700" progId="Equation.DSMT4">
              <p:embed/>
            </p:oleObj>
          </a:graphicData>
        </a:graphic>
      </p:graphicFrame>
      <p:sp>
        <p:nvSpPr>
          <p:cNvPr id="441355" name="Text Box 11"/>
          <p:cNvSpPr txBox="1">
            <a:spLocks noChangeArrowheads="1"/>
          </p:cNvSpPr>
          <p:nvPr/>
        </p:nvSpPr>
        <p:spPr bwMode="auto">
          <a:xfrm>
            <a:off x="5708650" y="2743200"/>
            <a:ext cx="1905000" cy="701675"/>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000">
                <a:solidFill>
                  <a:srgbClr val="FF0000"/>
                </a:solidFill>
                <a:latin typeface="Arial Narrow" charset="0"/>
              </a:rPr>
              <a:t>The moments of inertia becomes</a:t>
            </a:r>
          </a:p>
        </p:txBody>
      </p:sp>
      <p:graphicFrame>
        <p:nvGraphicFramePr>
          <p:cNvPr id="441356" name="Object 12"/>
          <p:cNvGraphicFramePr>
            <a:graphicFrameLocks noChangeAspect="1"/>
          </p:cNvGraphicFramePr>
          <p:nvPr/>
        </p:nvGraphicFramePr>
        <p:xfrm>
          <a:off x="7667625" y="2884488"/>
          <a:ext cx="1268413" cy="498475"/>
        </p:xfrm>
        <a:graphic>
          <a:graphicData uri="http://schemas.openxmlformats.org/presentationml/2006/ole">
            <p:oleObj spid="_x0000_s651269" name="Equation" r:id="rId6" imgW="800100" imgH="292100" progId="Equation.DSMT4">
              <p:embed/>
            </p:oleObj>
          </a:graphicData>
        </a:graphic>
      </p:graphicFrame>
      <p:sp>
        <p:nvSpPr>
          <p:cNvPr id="441357" name="Text Box 13"/>
          <p:cNvSpPr txBox="1">
            <a:spLocks noChangeArrowheads="1"/>
          </p:cNvSpPr>
          <p:nvPr/>
        </p:nvSpPr>
        <p:spPr bwMode="auto">
          <a:xfrm>
            <a:off x="762000" y="3597275"/>
            <a:ext cx="7239000" cy="669925"/>
          </a:xfrm>
          <a:prstGeom prst="rect">
            <a:avLst/>
          </a:prstGeom>
          <a:solidFill>
            <a:srgbClr val="CCFFFF"/>
          </a:solidFill>
          <a:ln w="28575">
            <a:solidFill>
              <a:srgbClr val="990000"/>
            </a:solidFill>
            <a:miter lim="800000"/>
            <a:headEnd/>
            <a:tailEnd/>
          </a:ln>
          <a:effectLst/>
        </p:spPr>
        <p:txBody>
          <a:bodyPr>
            <a:prstTxWarp prst="textNoShape">
              <a:avLst/>
            </a:prstTxWarp>
            <a:spAutoFit/>
          </a:bodyPr>
          <a:lstStyle/>
          <a:p>
            <a:pPr>
              <a:spcBef>
                <a:spcPct val="20000"/>
              </a:spcBef>
            </a:pPr>
            <a:r>
              <a:rPr lang="en-US" sz="1800">
                <a:solidFill>
                  <a:srgbClr val="800000"/>
                </a:solidFill>
                <a:latin typeface="Arial Narrow" charset="0"/>
              </a:rPr>
              <a:t>Example: Find the moment of inertia of a uniform hoop of mass M and radius R about an axis perpendicular to the plane of the hoop and passing through its center.</a:t>
            </a:r>
          </a:p>
        </p:txBody>
      </p:sp>
      <p:sp>
        <p:nvSpPr>
          <p:cNvPr id="441358" name="Line 14"/>
          <p:cNvSpPr>
            <a:spLocks noChangeShapeType="1"/>
          </p:cNvSpPr>
          <p:nvPr/>
        </p:nvSpPr>
        <p:spPr bwMode="auto">
          <a:xfrm>
            <a:off x="228600" y="3505200"/>
            <a:ext cx="8686800" cy="0"/>
          </a:xfrm>
          <a:prstGeom prst="line">
            <a:avLst/>
          </a:prstGeom>
          <a:noFill/>
          <a:ln w="28575">
            <a:solidFill>
              <a:srgbClr val="FF0000"/>
            </a:solidFill>
            <a:round/>
            <a:headEnd/>
            <a:tailEnd/>
          </a:ln>
          <a:effectLst/>
        </p:spPr>
        <p:txBody>
          <a:bodyPr>
            <a:prstTxWarp prst="textNoShape">
              <a:avLst/>
            </a:prstTxWarp>
          </a:bodyPr>
          <a:lstStyle/>
          <a:p>
            <a:endParaRPr lang="en-US"/>
          </a:p>
        </p:txBody>
      </p:sp>
      <p:grpSp>
        <p:nvGrpSpPr>
          <p:cNvPr id="2" name="Group 15"/>
          <p:cNvGrpSpPr>
            <a:grpSpLocks/>
          </p:cNvGrpSpPr>
          <p:nvPr/>
        </p:nvGrpSpPr>
        <p:grpSpPr bwMode="auto">
          <a:xfrm>
            <a:off x="381000" y="4267200"/>
            <a:ext cx="2101850" cy="1981200"/>
            <a:chOff x="240" y="2688"/>
            <a:chExt cx="1324" cy="1248"/>
          </a:xfrm>
        </p:grpSpPr>
        <p:sp>
          <p:nvSpPr>
            <p:cNvPr id="441360" name="Line 16"/>
            <p:cNvSpPr>
              <a:spLocks noChangeShapeType="1"/>
            </p:cNvSpPr>
            <p:nvPr/>
          </p:nvSpPr>
          <p:spPr bwMode="auto">
            <a:xfrm>
              <a:off x="240" y="3360"/>
              <a:ext cx="1296" cy="0"/>
            </a:xfrm>
            <a:prstGeom prst="line">
              <a:avLst/>
            </a:prstGeom>
            <a:noFill/>
            <a:ln w="28575">
              <a:solidFill>
                <a:schemeClr val="accent2"/>
              </a:solidFill>
              <a:round/>
              <a:headEnd/>
              <a:tailEnd type="triangle" w="med" len="med"/>
            </a:ln>
            <a:effectLst/>
          </p:spPr>
          <p:txBody>
            <a:bodyPr>
              <a:prstTxWarp prst="textNoShape">
                <a:avLst/>
              </a:prstTxWarp>
            </a:bodyPr>
            <a:lstStyle/>
            <a:p>
              <a:endParaRPr lang="en-US"/>
            </a:p>
          </p:txBody>
        </p:sp>
        <p:sp>
          <p:nvSpPr>
            <p:cNvPr id="441361" name="Line 17"/>
            <p:cNvSpPr>
              <a:spLocks noChangeShapeType="1"/>
            </p:cNvSpPr>
            <p:nvPr/>
          </p:nvSpPr>
          <p:spPr bwMode="auto">
            <a:xfrm rot="-5400000">
              <a:off x="276" y="3348"/>
              <a:ext cx="1176" cy="0"/>
            </a:xfrm>
            <a:prstGeom prst="line">
              <a:avLst/>
            </a:prstGeom>
            <a:noFill/>
            <a:ln w="28575">
              <a:solidFill>
                <a:schemeClr val="accent2"/>
              </a:solidFill>
              <a:round/>
              <a:headEnd/>
              <a:tailEnd type="triangle" w="med" len="med"/>
            </a:ln>
            <a:effectLst/>
          </p:spPr>
          <p:txBody>
            <a:bodyPr>
              <a:prstTxWarp prst="textNoShape">
                <a:avLst/>
              </a:prstTxWarp>
            </a:bodyPr>
            <a:lstStyle/>
            <a:p>
              <a:endParaRPr lang="en-US"/>
            </a:p>
          </p:txBody>
        </p:sp>
        <p:sp>
          <p:nvSpPr>
            <p:cNvPr id="441362" name="Text Box 18"/>
            <p:cNvSpPr txBox="1">
              <a:spLocks noChangeArrowheads="1"/>
            </p:cNvSpPr>
            <p:nvPr/>
          </p:nvSpPr>
          <p:spPr bwMode="auto">
            <a:xfrm>
              <a:off x="1382" y="3367"/>
              <a:ext cx="182" cy="250"/>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x</a:t>
              </a:r>
            </a:p>
          </p:txBody>
        </p:sp>
        <p:sp>
          <p:nvSpPr>
            <p:cNvPr id="441363" name="Text Box 19"/>
            <p:cNvSpPr txBox="1">
              <a:spLocks noChangeArrowheads="1"/>
            </p:cNvSpPr>
            <p:nvPr/>
          </p:nvSpPr>
          <p:spPr bwMode="auto">
            <a:xfrm>
              <a:off x="672" y="2688"/>
              <a:ext cx="182" cy="250"/>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y</a:t>
              </a:r>
            </a:p>
          </p:txBody>
        </p:sp>
      </p:grpSp>
      <p:grpSp>
        <p:nvGrpSpPr>
          <p:cNvPr id="3" name="Group 20"/>
          <p:cNvGrpSpPr>
            <a:grpSpLocks/>
          </p:cNvGrpSpPr>
          <p:nvPr/>
        </p:nvGrpSpPr>
        <p:grpSpPr bwMode="auto">
          <a:xfrm>
            <a:off x="609600" y="4437063"/>
            <a:ext cx="1524000" cy="1506537"/>
            <a:chOff x="384" y="2795"/>
            <a:chExt cx="960" cy="949"/>
          </a:xfrm>
        </p:grpSpPr>
        <p:grpSp>
          <p:nvGrpSpPr>
            <p:cNvPr id="4" name="Group 21"/>
            <p:cNvGrpSpPr>
              <a:grpSpLocks/>
            </p:cNvGrpSpPr>
            <p:nvPr/>
          </p:nvGrpSpPr>
          <p:grpSpPr bwMode="auto">
            <a:xfrm>
              <a:off x="384" y="2928"/>
              <a:ext cx="960" cy="816"/>
              <a:chOff x="2496" y="2880"/>
              <a:chExt cx="960" cy="816"/>
            </a:xfrm>
          </p:grpSpPr>
          <p:sp>
            <p:nvSpPr>
              <p:cNvPr id="441366" name="AutoShape 22"/>
              <p:cNvSpPr>
                <a:spLocks noChangeArrowheads="1"/>
              </p:cNvSpPr>
              <p:nvPr/>
            </p:nvSpPr>
            <p:spPr bwMode="auto">
              <a:xfrm>
                <a:off x="2496" y="2880"/>
                <a:ext cx="960" cy="816"/>
              </a:xfrm>
              <a:custGeom>
                <a:avLst/>
                <a:gdLst>
                  <a:gd name="G0" fmla="+- 1585 0 0"/>
                  <a:gd name="G1" fmla="+- 21600 0 1585"/>
                  <a:gd name="G2" fmla="+- 21600 0 1585"/>
                  <a:gd name="G3" fmla="*/ G0 2929 10000"/>
                  <a:gd name="G4" fmla="+- 21600 0 G3"/>
                  <a:gd name="G5" fmla="+- 21600 0 G3"/>
                  <a:gd name="T0" fmla="*/ 10800 w 21600"/>
                  <a:gd name="T1" fmla="*/ 0 h 21600"/>
                  <a:gd name="T2" fmla="*/ 3163 w 21600"/>
                  <a:gd name="T3" fmla="*/ 3163 h 21600"/>
                  <a:gd name="T4" fmla="*/ 0 w 21600"/>
                  <a:gd name="T5" fmla="*/ 10800 h 21600"/>
                  <a:gd name="T6" fmla="*/ 3163 w 21600"/>
                  <a:gd name="T7" fmla="*/ 18437 h 21600"/>
                  <a:gd name="T8" fmla="*/ 10800 w 21600"/>
                  <a:gd name="T9" fmla="*/ 21600 h 21600"/>
                  <a:gd name="T10" fmla="*/ 18437 w 21600"/>
                  <a:gd name="T11" fmla="*/ 18437 h 21600"/>
                  <a:gd name="T12" fmla="*/ 21600 w 21600"/>
                  <a:gd name="T13" fmla="*/ 10800 h 21600"/>
                  <a:gd name="T14" fmla="*/ 18437 w 21600"/>
                  <a:gd name="T15" fmla="*/ 3163 h 21600"/>
                  <a:gd name="T16" fmla="*/ 3163 w 21600"/>
                  <a:gd name="T17" fmla="*/ 3163 h 21600"/>
                  <a:gd name="T18" fmla="*/ 18437 w 21600"/>
                  <a:gd name="T19" fmla="*/ 18437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585" y="10800"/>
                    </a:moveTo>
                    <a:cubicBezTo>
                      <a:pt x="1585" y="15889"/>
                      <a:pt x="5711" y="20015"/>
                      <a:pt x="10800" y="20015"/>
                    </a:cubicBezTo>
                    <a:cubicBezTo>
                      <a:pt x="15889" y="20015"/>
                      <a:pt x="20015" y="15889"/>
                      <a:pt x="20015" y="10800"/>
                    </a:cubicBezTo>
                    <a:cubicBezTo>
                      <a:pt x="20015" y="5711"/>
                      <a:pt x="15889" y="1585"/>
                      <a:pt x="10800" y="1585"/>
                    </a:cubicBezTo>
                    <a:cubicBezTo>
                      <a:pt x="5711" y="1585"/>
                      <a:pt x="1585" y="5711"/>
                      <a:pt x="1585" y="10800"/>
                    </a:cubicBezTo>
                    <a:close/>
                  </a:path>
                </a:pathLst>
              </a:custGeom>
              <a:solidFill>
                <a:srgbClr val="808000"/>
              </a:solidFill>
              <a:ln w="9525">
                <a:solidFill>
                  <a:schemeClr val="hlink"/>
                </a:solidFill>
                <a:round/>
                <a:headEnd/>
                <a:tailEnd/>
              </a:ln>
              <a:effectLst/>
            </p:spPr>
            <p:txBody>
              <a:bodyPr wrap="none" anchor="ctr">
                <a:prstTxWarp prst="textNoShape">
                  <a:avLst/>
                </a:prstTxWarp>
              </a:bodyPr>
              <a:lstStyle/>
              <a:p>
                <a:endParaRPr lang="en-US"/>
              </a:p>
            </p:txBody>
          </p:sp>
          <p:sp>
            <p:nvSpPr>
              <p:cNvPr id="441367" name="Rectangle 23"/>
              <p:cNvSpPr>
                <a:spLocks noChangeArrowheads="1"/>
              </p:cNvSpPr>
              <p:nvPr/>
            </p:nvSpPr>
            <p:spPr bwMode="auto">
              <a:xfrm rot="-3043530">
                <a:off x="3187" y="2941"/>
                <a:ext cx="72" cy="72"/>
              </a:xfrm>
              <a:prstGeom prst="rect">
                <a:avLst/>
              </a:prstGeom>
              <a:solidFill>
                <a:schemeClr val="hlink"/>
              </a:solidFill>
              <a:ln w="9525">
                <a:solidFill>
                  <a:schemeClr val="tx1"/>
                </a:solidFill>
                <a:miter lim="800000"/>
                <a:headEnd/>
                <a:tailEnd/>
              </a:ln>
              <a:effectLst/>
            </p:spPr>
            <p:txBody>
              <a:bodyPr wrap="none" anchor="ctr">
                <a:prstTxWarp prst="textNoShape">
                  <a:avLst/>
                </a:prstTxWarp>
              </a:bodyPr>
              <a:lstStyle/>
              <a:p>
                <a:endParaRPr lang="en-US"/>
              </a:p>
            </p:txBody>
          </p:sp>
        </p:grpSp>
        <p:sp>
          <p:nvSpPr>
            <p:cNvPr id="441368" name="Line 24"/>
            <p:cNvSpPr>
              <a:spLocks noChangeShapeType="1"/>
            </p:cNvSpPr>
            <p:nvPr/>
          </p:nvSpPr>
          <p:spPr bwMode="auto">
            <a:xfrm>
              <a:off x="864" y="3360"/>
              <a:ext cx="240" cy="288"/>
            </a:xfrm>
            <a:prstGeom prst="line">
              <a:avLst/>
            </a:prstGeom>
            <a:noFill/>
            <a:ln w="28575">
              <a:solidFill>
                <a:schemeClr val="accent2"/>
              </a:solidFill>
              <a:round/>
              <a:headEnd/>
              <a:tailEnd type="triangle" w="med" len="med"/>
            </a:ln>
            <a:effectLst/>
          </p:spPr>
          <p:txBody>
            <a:bodyPr>
              <a:prstTxWarp prst="textNoShape">
                <a:avLst/>
              </a:prstTxWarp>
            </a:bodyPr>
            <a:lstStyle/>
            <a:p>
              <a:endParaRPr lang="en-US"/>
            </a:p>
          </p:txBody>
        </p:sp>
        <p:sp>
          <p:nvSpPr>
            <p:cNvPr id="441369" name="Text Box 25"/>
            <p:cNvSpPr txBox="1">
              <a:spLocks noChangeArrowheads="1"/>
            </p:cNvSpPr>
            <p:nvPr/>
          </p:nvSpPr>
          <p:spPr bwMode="auto">
            <a:xfrm>
              <a:off x="950" y="3334"/>
              <a:ext cx="201" cy="231"/>
            </a:xfrm>
            <a:prstGeom prst="rect">
              <a:avLst/>
            </a:prstGeom>
            <a:noFill/>
            <a:ln w="9525">
              <a:noFill/>
              <a:miter lim="800000"/>
              <a:headEnd/>
              <a:tailEnd/>
            </a:ln>
            <a:effectLst/>
          </p:spPr>
          <p:txBody>
            <a:bodyPr wrap="none">
              <a:prstTxWarp prst="textNoShape">
                <a:avLst/>
              </a:prstTxWarp>
              <a:spAutoFit/>
            </a:bodyPr>
            <a:lstStyle/>
            <a:p>
              <a:r>
                <a:rPr lang="en-US" sz="1800">
                  <a:solidFill>
                    <a:schemeClr val="accent2"/>
                  </a:solidFill>
                  <a:latin typeface="Arial Narrow" charset="0"/>
                </a:rPr>
                <a:t>R</a:t>
              </a:r>
            </a:p>
          </p:txBody>
        </p:sp>
        <p:sp>
          <p:nvSpPr>
            <p:cNvPr id="441370" name="Text Box 26"/>
            <p:cNvSpPr txBox="1">
              <a:spLocks noChangeArrowheads="1"/>
            </p:cNvSpPr>
            <p:nvPr/>
          </p:nvSpPr>
          <p:spPr bwMode="auto">
            <a:xfrm>
              <a:off x="663" y="3321"/>
              <a:ext cx="208" cy="231"/>
            </a:xfrm>
            <a:prstGeom prst="rect">
              <a:avLst/>
            </a:prstGeom>
            <a:noFill/>
            <a:ln w="9525">
              <a:noFill/>
              <a:miter lim="800000"/>
              <a:headEnd/>
              <a:tailEnd/>
            </a:ln>
            <a:effectLst/>
          </p:spPr>
          <p:txBody>
            <a:bodyPr wrap="none">
              <a:prstTxWarp prst="textNoShape">
                <a:avLst/>
              </a:prstTxWarp>
              <a:spAutoFit/>
            </a:bodyPr>
            <a:lstStyle/>
            <a:p>
              <a:r>
                <a:rPr lang="en-US" sz="1800">
                  <a:solidFill>
                    <a:schemeClr val="accent2"/>
                  </a:solidFill>
                  <a:latin typeface="Arial Narrow" charset="0"/>
                </a:rPr>
                <a:t>O</a:t>
              </a:r>
            </a:p>
          </p:txBody>
        </p:sp>
        <p:sp>
          <p:nvSpPr>
            <p:cNvPr id="441371" name="Text Box 27"/>
            <p:cNvSpPr txBox="1">
              <a:spLocks noChangeArrowheads="1"/>
            </p:cNvSpPr>
            <p:nvPr/>
          </p:nvSpPr>
          <p:spPr bwMode="auto">
            <a:xfrm>
              <a:off x="1047" y="2795"/>
              <a:ext cx="268" cy="231"/>
            </a:xfrm>
            <a:prstGeom prst="rect">
              <a:avLst/>
            </a:prstGeom>
            <a:noFill/>
            <a:ln w="9525">
              <a:noFill/>
              <a:miter lim="800000"/>
              <a:headEnd/>
              <a:tailEnd/>
            </a:ln>
            <a:effectLst/>
          </p:spPr>
          <p:txBody>
            <a:bodyPr wrap="none">
              <a:prstTxWarp prst="textNoShape">
                <a:avLst/>
              </a:prstTxWarp>
              <a:spAutoFit/>
            </a:bodyPr>
            <a:lstStyle/>
            <a:p>
              <a:r>
                <a:rPr lang="en-US" sz="1800">
                  <a:solidFill>
                    <a:schemeClr val="accent2"/>
                  </a:solidFill>
                  <a:latin typeface="Monotype Corsiva" charset="0"/>
                </a:rPr>
                <a:t>dm</a:t>
              </a:r>
              <a:endParaRPr lang="en-US" sz="1800">
                <a:solidFill>
                  <a:schemeClr val="accent2"/>
                </a:solidFill>
                <a:latin typeface="Arial Narrow" charset="0"/>
              </a:endParaRPr>
            </a:p>
          </p:txBody>
        </p:sp>
      </p:grpSp>
      <p:sp>
        <p:nvSpPr>
          <p:cNvPr id="441372" name="Text Box 28"/>
          <p:cNvSpPr txBox="1">
            <a:spLocks noChangeArrowheads="1"/>
          </p:cNvSpPr>
          <p:nvPr/>
        </p:nvSpPr>
        <p:spPr bwMode="auto">
          <a:xfrm>
            <a:off x="3048000" y="4343400"/>
            <a:ext cx="1524000" cy="701675"/>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000">
                <a:solidFill>
                  <a:srgbClr val="FF0000"/>
                </a:solidFill>
                <a:latin typeface="Arial Narrow" charset="0"/>
              </a:rPr>
              <a:t>The moment of inertia is</a:t>
            </a:r>
          </a:p>
        </p:txBody>
      </p:sp>
      <p:graphicFrame>
        <p:nvGraphicFramePr>
          <p:cNvPr id="441373" name="Object 29"/>
          <p:cNvGraphicFramePr>
            <a:graphicFrameLocks noChangeAspect="1"/>
          </p:cNvGraphicFramePr>
          <p:nvPr/>
        </p:nvGraphicFramePr>
        <p:xfrm>
          <a:off x="4768850" y="4406900"/>
          <a:ext cx="1201738" cy="581025"/>
        </p:xfrm>
        <a:graphic>
          <a:graphicData uri="http://schemas.openxmlformats.org/presentationml/2006/ole">
            <p:oleObj spid="_x0000_s651270" name="Equation" r:id="rId7" imgW="711200" imgH="292100" progId="Equation.DSMT4">
              <p:embed/>
            </p:oleObj>
          </a:graphicData>
        </a:graphic>
      </p:graphicFrame>
      <p:sp>
        <p:nvSpPr>
          <p:cNvPr id="441374" name="Text Box 30"/>
          <p:cNvSpPr txBox="1">
            <a:spLocks noChangeArrowheads="1"/>
          </p:cNvSpPr>
          <p:nvPr/>
        </p:nvSpPr>
        <p:spPr bwMode="auto">
          <a:xfrm>
            <a:off x="2895600" y="5318125"/>
            <a:ext cx="2057400" cy="701675"/>
          </a:xfrm>
          <a:prstGeom prst="rect">
            <a:avLst/>
          </a:prstGeom>
          <a:solidFill>
            <a:srgbClr val="CCFFFF"/>
          </a:solidFill>
          <a:ln w="28575">
            <a:noFill/>
            <a:miter lim="800000"/>
            <a:headEnd/>
            <a:tailEnd/>
          </a:ln>
          <a:effectLst/>
        </p:spPr>
        <p:txBody>
          <a:bodyPr>
            <a:prstTxWarp prst="textNoShape">
              <a:avLst/>
            </a:prstTxWarp>
            <a:spAutoFit/>
          </a:bodyPr>
          <a:lstStyle/>
          <a:p>
            <a:pPr>
              <a:spcBef>
                <a:spcPct val="20000"/>
              </a:spcBef>
            </a:pPr>
            <a:r>
              <a:rPr lang="en-US" sz="2000">
                <a:solidFill>
                  <a:schemeClr val="accent2"/>
                </a:solidFill>
                <a:latin typeface="Arial Narrow" charset="0"/>
              </a:rPr>
              <a:t>What do you notice from this result?</a:t>
            </a:r>
          </a:p>
        </p:txBody>
      </p:sp>
      <p:sp>
        <p:nvSpPr>
          <p:cNvPr id="441375" name="Text Box 31"/>
          <p:cNvSpPr txBox="1">
            <a:spLocks noChangeArrowheads="1"/>
          </p:cNvSpPr>
          <p:nvPr/>
        </p:nvSpPr>
        <p:spPr bwMode="auto">
          <a:xfrm>
            <a:off x="5410200" y="5165725"/>
            <a:ext cx="3352800" cy="1006475"/>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000">
                <a:solidFill>
                  <a:srgbClr val="FF0000"/>
                </a:solidFill>
                <a:latin typeface="Arial Narrow" charset="0"/>
              </a:rPr>
              <a:t>The moment of inertia for this object is the same as that of a point of mass M at the distance R.</a:t>
            </a:r>
          </a:p>
        </p:txBody>
      </p:sp>
      <p:graphicFrame>
        <p:nvGraphicFramePr>
          <p:cNvPr id="441376" name="Object 32"/>
          <p:cNvGraphicFramePr>
            <a:graphicFrameLocks noChangeAspect="1"/>
          </p:cNvGraphicFramePr>
          <p:nvPr/>
        </p:nvGraphicFramePr>
        <p:xfrm>
          <a:off x="6035675" y="4406900"/>
          <a:ext cx="1050925" cy="581025"/>
        </p:xfrm>
        <a:graphic>
          <a:graphicData uri="http://schemas.openxmlformats.org/presentationml/2006/ole">
            <p:oleObj spid="_x0000_s651271" name="Equation" r:id="rId8" imgW="622300" imgH="292100" progId="Equation.DSMT4">
              <p:embed/>
            </p:oleObj>
          </a:graphicData>
        </a:graphic>
      </p:graphicFrame>
      <p:graphicFrame>
        <p:nvGraphicFramePr>
          <p:cNvPr id="441377" name="Object 33"/>
          <p:cNvGraphicFramePr>
            <a:graphicFrameLocks noChangeAspect="1"/>
          </p:cNvGraphicFramePr>
          <p:nvPr/>
        </p:nvGraphicFramePr>
        <p:xfrm>
          <a:off x="7239000" y="4495800"/>
          <a:ext cx="914400" cy="379413"/>
        </p:xfrm>
        <a:graphic>
          <a:graphicData uri="http://schemas.openxmlformats.org/presentationml/2006/ole">
            <p:oleObj spid="_x0000_s651272" name="Equation" r:id="rId9" imgW="444500" imgH="190500" progId="Equation.DSMT4">
              <p:embed/>
            </p:oleObj>
          </a:graphicData>
        </a:graphic>
      </p:graphicFrame>
      <p:graphicFrame>
        <p:nvGraphicFramePr>
          <p:cNvPr id="441378" name="Object 34"/>
          <p:cNvGraphicFramePr>
            <a:graphicFrameLocks noChangeAspect="1"/>
          </p:cNvGraphicFramePr>
          <p:nvPr/>
        </p:nvGraphicFramePr>
        <p:xfrm>
          <a:off x="4800600" y="2819400"/>
          <a:ext cx="949325" cy="357188"/>
        </p:xfrm>
        <a:graphic>
          <a:graphicData uri="http://schemas.openxmlformats.org/presentationml/2006/ole">
            <p:oleObj spid="_x0000_s651273" name="Equation" r:id="rId10" imgW="673100" imgH="203200" progId="Equation.DSMT4">
              <p:embed/>
            </p:oleObj>
          </a:graphicData>
        </a:graphic>
      </p:graphicFrame>
      <p:sp>
        <p:nvSpPr>
          <p:cNvPr id="38" name="Right Arrow 37"/>
          <p:cNvSpPr/>
          <p:nvPr/>
        </p:nvSpPr>
        <p:spPr bwMode="auto">
          <a:xfrm>
            <a:off x="4495800" y="2743200"/>
            <a:ext cx="245388" cy="519678"/>
          </a:xfrm>
          <a:prstGeom prst="rightArrow">
            <a:avLst/>
          </a:prstGeom>
          <a:solidFill>
            <a:srgbClr val="FFFF00"/>
          </a:solid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100" i="0" u="none" strike="noStrike" cap="none" normalizeH="0" baseline="0" dirty="0" smtClean="0">
              <a:ln w="38100" cmpd="sng">
                <a:solidFill>
                  <a:schemeClr val="tx1"/>
                </a:solid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46" name="Date Placeholder 3"/>
          <p:cNvSpPr>
            <a:spLocks noGrp="1"/>
          </p:cNvSpPr>
          <p:nvPr>
            <p:ph type="dt" sz="half" idx="10"/>
          </p:nvPr>
        </p:nvSpPr>
        <p:spPr/>
        <p:txBody>
          <a:bodyPr/>
          <a:lstStyle/>
          <a:p>
            <a:r>
              <a:rPr lang="en-US" smtClean="0"/>
              <a:t>Wednesday, July 6, 2011</a:t>
            </a:r>
            <a:endParaRPr lang="en-US"/>
          </a:p>
        </p:txBody>
      </p:sp>
      <p:sp>
        <p:nvSpPr>
          <p:cNvPr id="47" name="Footer Placeholder 4"/>
          <p:cNvSpPr>
            <a:spLocks noGrp="1"/>
          </p:cNvSpPr>
          <p:nvPr>
            <p:ph type="ftr" sz="quarter" idx="11"/>
          </p:nvPr>
        </p:nvSpPr>
        <p:spPr/>
        <p:txBody>
          <a:bodyPr/>
          <a:lstStyle/>
          <a:p>
            <a:r>
              <a:rPr lang="en-US" smtClean="0"/>
              <a:t>PHYS 1443-001, Summer 2011 Dr. Jaehoon Yu</a:t>
            </a:r>
            <a:endParaRPr lang="en-US"/>
          </a:p>
        </p:txBody>
      </p:sp>
      <p:sp>
        <p:nvSpPr>
          <p:cNvPr id="48" name="Slide Number Placeholder 5"/>
          <p:cNvSpPr>
            <a:spLocks noGrp="1"/>
          </p:cNvSpPr>
          <p:nvPr>
            <p:ph type="sldNum" sz="quarter" idx="12"/>
          </p:nvPr>
        </p:nvSpPr>
        <p:spPr/>
        <p:txBody>
          <a:bodyPr/>
          <a:lstStyle/>
          <a:p>
            <a:fld id="{F0DA3329-CD1C-6348-8E1C-36040F90499D}" type="slidenum">
              <a:rPr lang="en-US"/>
              <a:pPr/>
              <a:t>5</a:t>
            </a:fld>
            <a:endParaRPr lang="en-US"/>
          </a:p>
        </p:txBody>
      </p:sp>
      <p:sp>
        <p:nvSpPr>
          <p:cNvPr id="442370" name="Rectangle 2"/>
          <p:cNvSpPr>
            <a:spLocks noGrp="1" noChangeArrowheads="1"/>
          </p:cNvSpPr>
          <p:nvPr>
            <p:ph type="title"/>
          </p:nvPr>
        </p:nvSpPr>
        <p:spPr>
          <a:xfrm>
            <a:off x="457200" y="152400"/>
            <a:ext cx="8153400" cy="609600"/>
          </a:xfrm>
        </p:spPr>
        <p:txBody>
          <a:bodyPr/>
          <a:lstStyle/>
          <a:p>
            <a:r>
              <a:rPr lang="en-US" sz="4000" dirty="0" smtClean="0"/>
              <a:t>Ex.10 – 11 Rigid </a:t>
            </a:r>
            <a:r>
              <a:rPr lang="en-US" sz="4000" dirty="0"/>
              <a:t>Body Moment of Inertia</a:t>
            </a:r>
            <a:endParaRPr lang="en-US" dirty="0"/>
          </a:p>
        </p:txBody>
      </p:sp>
      <p:sp>
        <p:nvSpPr>
          <p:cNvPr id="442371" name="Text Box 3"/>
          <p:cNvSpPr txBox="1">
            <a:spLocks noChangeArrowheads="1"/>
          </p:cNvSpPr>
          <p:nvPr/>
        </p:nvSpPr>
        <p:spPr bwMode="auto">
          <a:xfrm>
            <a:off x="457200" y="762000"/>
            <a:ext cx="8458200" cy="730250"/>
          </a:xfrm>
          <a:prstGeom prst="rect">
            <a:avLst/>
          </a:prstGeom>
          <a:solidFill>
            <a:srgbClr val="CCFFFF"/>
          </a:solidFill>
          <a:ln w="28575">
            <a:solidFill>
              <a:srgbClr val="990000"/>
            </a:solidFill>
            <a:miter lim="800000"/>
            <a:headEnd/>
            <a:tailEnd/>
          </a:ln>
          <a:effectLst/>
        </p:spPr>
        <p:txBody>
          <a:bodyPr>
            <a:prstTxWarp prst="textNoShape">
              <a:avLst/>
            </a:prstTxWarp>
            <a:spAutoFit/>
          </a:bodyPr>
          <a:lstStyle/>
          <a:p>
            <a:pPr>
              <a:spcBef>
                <a:spcPct val="20000"/>
              </a:spcBef>
            </a:pPr>
            <a:r>
              <a:rPr lang="en-US" sz="2000">
                <a:solidFill>
                  <a:srgbClr val="800000"/>
                </a:solidFill>
                <a:latin typeface="Arial Narrow" charset="0"/>
              </a:rPr>
              <a:t>Calculate the moment of inertia of a uniform rigid rod of length L and mass M about an axis perpendicular to the rod and passing through its center of mass.</a:t>
            </a:r>
          </a:p>
        </p:txBody>
      </p:sp>
      <p:sp>
        <p:nvSpPr>
          <p:cNvPr id="442372" name="Text Box 4"/>
          <p:cNvSpPr txBox="1">
            <a:spLocks noChangeArrowheads="1"/>
          </p:cNvSpPr>
          <p:nvPr/>
        </p:nvSpPr>
        <p:spPr bwMode="auto">
          <a:xfrm>
            <a:off x="3733800" y="1600200"/>
            <a:ext cx="2819400" cy="396875"/>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000">
                <a:solidFill>
                  <a:srgbClr val="800000"/>
                </a:solidFill>
                <a:latin typeface="Arial Narrow" charset="0"/>
              </a:rPr>
              <a:t>The line density of the rod is  </a:t>
            </a:r>
          </a:p>
        </p:txBody>
      </p:sp>
      <p:sp>
        <p:nvSpPr>
          <p:cNvPr id="442373" name="Text Box 5"/>
          <p:cNvSpPr txBox="1">
            <a:spLocks noChangeArrowheads="1"/>
          </p:cNvSpPr>
          <p:nvPr/>
        </p:nvSpPr>
        <p:spPr bwMode="auto">
          <a:xfrm>
            <a:off x="1447800" y="4451350"/>
            <a:ext cx="2971800" cy="1035050"/>
          </a:xfrm>
          <a:prstGeom prst="rect">
            <a:avLst/>
          </a:prstGeom>
          <a:solidFill>
            <a:srgbClr val="CCFFFF"/>
          </a:solidFill>
          <a:ln w="28575">
            <a:solidFill>
              <a:srgbClr val="990000"/>
            </a:solidFill>
            <a:miter lim="800000"/>
            <a:headEnd/>
            <a:tailEnd/>
          </a:ln>
          <a:effectLst/>
        </p:spPr>
        <p:txBody>
          <a:bodyPr>
            <a:prstTxWarp prst="textNoShape">
              <a:avLst/>
            </a:prstTxWarp>
            <a:spAutoFit/>
          </a:bodyPr>
          <a:lstStyle/>
          <a:p>
            <a:pPr>
              <a:spcBef>
                <a:spcPct val="20000"/>
              </a:spcBef>
            </a:pPr>
            <a:r>
              <a:rPr lang="en-US" sz="2000">
                <a:solidFill>
                  <a:srgbClr val="800000"/>
                </a:solidFill>
                <a:latin typeface="Arial Narrow" charset="0"/>
              </a:rPr>
              <a:t>What is the moment of inertia when the rotational axis is at one end of the rod.</a:t>
            </a:r>
          </a:p>
        </p:txBody>
      </p:sp>
      <p:grpSp>
        <p:nvGrpSpPr>
          <p:cNvPr id="2" name="Group 6"/>
          <p:cNvGrpSpPr>
            <a:grpSpLocks/>
          </p:cNvGrpSpPr>
          <p:nvPr/>
        </p:nvGrpSpPr>
        <p:grpSpPr bwMode="auto">
          <a:xfrm>
            <a:off x="533400" y="1676400"/>
            <a:ext cx="2482850" cy="1600200"/>
            <a:chOff x="336" y="1056"/>
            <a:chExt cx="1564" cy="1008"/>
          </a:xfrm>
        </p:grpSpPr>
        <p:sp>
          <p:nvSpPr>
            <p:cNvPr id="442375" name="Text Box 7"/>
            <p:cNvSpPr txBox="1">
              <a:spLocks noChangeArrowheads="1"/>
            </p:cNvSpPr>
            <p:nvPr/>
          </p:nvSpPr>
          <p:spPr bwMode="auto">
            <a:xfrm>
              <a:off x="1718" y="1814"/>
              <a:ext cx="182" cy="250"/>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x</a:t>
              </a:r>
            </a:p>
          </p:txBody>
        </p:sp>
        <p:sp>
          <p:nvSpPr>
            <p:cNvPr id="442376" name="Line 8"/>
            <p:cNvSpPr>
              <a:spLocks noChangeShapeType="1"/>
            </p:cNvSpPr>
            <p:nvPr/>
          </p:nvSpPr>
          <p:spPr bwMode="auto">
            <a:xfrm>
              <a:off x="336" y="1872"/>
              <a:ext cx="1488" cy="0"/>
            </a:xfrm>
            <a:prstGeom prst="line">
              <a:avLst/>
            </a:prstGeom>
            <a:noFill/>
            <a:ln w="28575">
              <a:solidFill>
                <a:schemeClr val="accent2"/>
              </a:solidFill>
              <a:round/>
              <a:headEnd/>
              <a:tailEnd/>
            </a:ln>
            <a:effectLst/>
          </p:spPr>
          <p:txBody>
            <a:bodyPr>
              <a:prstTxWarp prst="textNoShape">
                <a:avLst/>
              </a:prstTxWarp>
            </a:bodyPr>
            <a:lstStyle/>
            <a:p>
              <a:endParaRPr lang="en-US"/>
            </a:p>
          </p:txBody>
        </p:sp>
        <p:sp>
          <p:nvSpPr>
            <p:cNvPr id="442377" name="Line 9"/>
            <p:cNvSpPr>
              <a:spLocks noChangeShapeType="1"/>
            </p:cNvSpPr>
            <p:nvPr/>
          </p:nvSpPr>
          <p:spPr bwMode="auto">
            <a:xfrm>
              <a:off x="1056" y="1104"/>
              <a:ext cx="0" cy="960"/>
            </a:xfrm>
            <a:prstGeom prst="line">
              <a:avLst/>
            </a:prstGeom>
            <a:noFill/>
            <a:ln w="28575">
              <a:solidFill>
                <a:schemeClr val="accent2"/>
              </a:solidFill>
              <a:round/>
              <a:headEnd/>
              <a:tailEnd/>
            </a:ln>
            <a:effectLst/>
          </p:spPr>
          <p:txBody>
            <a:bodyPr>
              <a:prstTxWarp prst="textNoShape">
                <a:avLst/>
              </a:prstTxWarp>
            </a:bodyPr>
            <a:lstStyle/>
            <a:p>
              <a:endParaRPr lang="en-US"/>
            </a:p>
          </p:txBody>
        </p:sp>
        <p:sp>
          <p:nvSpPr>
            <p:cNvPr id="442378" name="Text Box 10"/>
            <p:cNvSpPr txBox="1">
              <a:spLocks noChangeArrowheads="1"/>
            </p:cNvSpPr>
            <p:nvPr/>
          </p:nvSpPr>
          <p:spPr bwMode="auto">
            <a:xfrm>
              <a:off x="874" y="1056"/>
              <a:ext cx="182" cy="250"/>
            </a:xfrm>
            <a:prstGeom prst="rect">
              <a:avLst/>
            </a:prstGeom>
            <a:noFill/>
            <a:ln w="9525">
              <a:noFill/>
              <a:miter lim="800000"/>
              <a:headEnd/>
              <a:tailEnd/>
            </a:ln>
            <a:effectLst/>
          </p:spPr>
          <p:txBody>
            <a:bodyPr wrap="none">
              <a:prstTxWarp prst="textNoShape">
                <a:avLst/>
              </a:prstTxWarp>
              <a:spAutoFit/>
            </a:bodyPr>
            <a:lstStyle/>
            <a:p>
              <a:r>
                <a:rPr lang="en-US" sz="2000">
                  <a:solidFill>
                    <a:schemeClr val="accent2"/>
                  </a:solidFill>
                  <a:latin typeface="Arial Narrow" charset="0"/>
                </a:rPr>
                <a:t>y</a:t>
              </a:r>
            </a:p>
          </p:txBody>
        </p:sp>
      </p:grpSp>
      <p:grpSp>
        <p:nvGrpSpPr>
          <p:cNvPr id="3" name="Group 11"/>
          <p:cNvGrpSpPr>
            <a:grpSpLocks/>
          </p:cNvGrpSpPr>
          <p:nvPr/>
        </p:nvGrpSpPr>
        <p:grpSpPr bwMode="auto">
          <a:xfrm>
            <a:off x="838200" y="2895600"/>
            <a:ext cx="1600200" cy="762000"/>
            <a:chOff x="528" y="1824"/>
            <a:chExt cx="1008" cy="480"/>
          </a:xfrm>
        </p:grpSpPr>
        <p:grpSp>
          <p:nvGrpSpPr>
            <p:cNvPr id="4" name="Group 12"/>
            <p:cNvGrpSpPr>
              <a:grpSpLocks/>
            </p:cNvGrpSpPr>
            <p:nvPr/>
          </p:nvGrpSpPr>
          <p:grpSpPr bwMode="auto">
            <a:xfrm>
              <a:off x="528" y="1824"/>
              <a:ext cx="1008" cy="96"/>
              <a:chOff x="528" y="1824"/>
              <a:chExt cx="1008" cy="96"/>
            </a:xfrm>
          </p:grpSpPr>
          <p:sp>
            <p:nvSpPr>
              <p:cNvPr id="442381" name="Rectangle 13"/>
              <p:cNvSpPr>
                <a:spLocks noChangeArrowheads="1"/>
              </p:cNvSpPr>
              <p:nvPr/>
            </p:nvSpPr>
            <p:spPr bwMode="auto">
              <a:xfrm>
                <a:off x="528" y="1824"/>
                <a:ext cx="1008" cy="96"/>
              </a:xfrm>
              <a:prstGeom prst="rect">
                <a:avLst/>
              </a:prstGeom>
              <a:solidFill>
                <a:srgbClr val="808000"/>
              </a:solidFill>
              <a:ln w="9525">
                <a:noFill/>
                <a:miter lim="800000"/>
                <a:headEnd/>
                <a:tailEnd/>
              </a:ln>
              <a:effectLst/>
            </p:spPr>
            <p:txBody>
              <a:bodyPr wrap="none" anchor="ctr">
                <a:prstTxWarp prst="textNoShape">
                  <a:avLst/>
                </a:prstTxWarp>
              </a:bodyPr>
              <a:lstStyle/>
              <a:p>
                <a:endParaRPr lang="en-US"/>
              </a:p>
            </p:txBody>
          </p:sp>
          <p:sp>
            <p:nvSpPr>
              <p:cNvPr id="442382" name="Rectangle 14"/>
              <p:cNvSpPr>
                <a:spLocks noChangeArrowheads="1"/>
              </p:cNvSpPr>
              <p:nvPr/>
            </p:nvSpPr>
            <p:spPr bwMode="auto">
              <a:xfrm>
                <a:off x="1296" y="1824"/>
                <a:ext cx="96" cy="96"/>
              </a:xfrm>
              <a:prstGeom prst="rect">
                <a:avLst/>
              </a:prstGeom>
              <a:solidFill>
                <a:schemeClr val="hlink"/>
              </a:solidFill>
              <a:ln w="9525">
                <a:noFill/>
                <a:miter lim="800000"/>
                <a:headEnd/>
                <a:tailEnd/>
              </a:ln>
              <a:effectLst/>
            </p:spPr>
            <p:txBody>
              <a:bodyPr wrap="none" anchor="ctr">
                <a:prstTxWarp prst="textNoShape">
                  <a:avLst/>
                </a:prstTxWarp>
              </a:bodyPr>
              <a:lstStyle/>
              <a:p>
                <a:endParaRPr lang="en-US"/>
              </a:p>
            </p:txBody>
          </p:sp>
        </p:grpSp>
        <p:sp>
          <p:nvSpPr>
            <p:cNvPr id="442383" name="Line 15"/>
            <p:cNvSpPr>
              <a:spLocks noChangeShapeType="1"/>
            </p:cNvSpPr>
            <p:nvPr/>
          </p:nvSpPr>
          <p:spPr bwMode="auto">
            <a:xfrm>
              <a:off x="528" y="1872"/>
              <a:ext cx="0" cy="288"/>
            </a:xfrm>
            <a:prstGeom prst="line">
              <a:avLst/>
            </a:prstGeom>
            <a:noFill/>
            <a:ln w="19050">
              <a:solidFill>
                <a:schemeClr val="accent2"/>
              </a:solidFill>
              <a:round/>
              <a:headEnd/>
              <a:tailEnd/>
            </a:ln>
            <a:effectLst/>
          </p:spPr>
          <p:txBody>
            <a:bodyPr>
              <a:prstTxWarp prst="textNoShape">
                <a:avLst/>
              </a:prstTxWarp>
            </a:bodyPr>
            <a:lstStyle/>
            <a:p>
              <a:endParaRPr lang="en-US"/>
            </a:p>
          </p:txBody>
        </p:sp>
        <p:sp>
          <p:nvSpPr>
            <p:cNvPr id="442384" name="Line 16"/>
            <p:cNvSpPr>
              <a:spLocks noChangeShapeType="1"/>
            </p:cNvSpPr>
            <p:nvPr/>
          </p:nvSpPr>
          <p:spPr bwMode="auto">
            <a:xfrm>
              <a:off x="1536" y="1872"/>
              <a:ext cx="0" cy="288"/>
            </a:xfrm>
            <a:prstGeom prst="line">
              <a:avLst/>
            </a:prstGeom>
            <a:noFill/>
            <a:ln w="28575">
              <a:solidFill>
                <a:schemeClr val="accent2"/>
              </a:solidFill>
              <a:round/>
              <a:headEnd/>
              <a:tailEnd/>
            </a:ln>
            <a:effectLst/>
          </p:spPr>
          <p:txBody>
            <a:bodyPr>
              <a:prstTxWarp prst="textNoShape">
                <a:avLst/>
              </a:prstTxWarp>
            </a:bodyPr>
            <a:lstStyle/>
            <a:p>
              <a:endParaRPr lang="en-US"/>
            </a:p>
          </p:txBody>
        </p:sp>
        <p:sp>
          <p:nvSpPr>
            <p:cNvPr id="442385" name="Line 17"/>
            <p:cNvSpPr>
              <a:spLocks noChangeShapeType="1"/>
            </p:cNvSpPr>
            <p:nvPr/>
          </p:nvSpPr>
          <p:spPr bwMode="auto">
            <a:xfrm>
              <a:off x="528" y="2112"/>
              <a:ext cx="1008" cy="0"/>
            </a:xfrm>
            <a:prstGeom prst="line">
              <a:avLst/>
            </a:prstGeom>
            <a:noFill/>
            <a:ln w="28575">
              <a:solidFill>
                <a:srgbClr val="FF3399"/>
              </a:solidFill>
              <a:round/>
              <a:headEnd type="triangle" w="med" len="med"/>
              <a:tailEnd type="triangle" w="med" len="med"/>
            </a:ln>
            <a:effectLst/>
          </p:spPr>
          <p:txBody>
            <a:bodyPr>
              <a:prstTxWarp prst="textNoShape">
                <a:avLst/>
              </a:prstTxWarp>
            </a:bodyPr>
            <a:lstStyle/>
            <a:p>
              <a:endParaRPr lang="en-US"/>
            </a:p>
          </p:txBody>
        </p:sp>
        <p:sp>
          <p:nvSpPr>
            <p:cNvPr id="442386" name="Text Box 18"/>
            <p:cNvSpPr txBox="1">
              <a:spLocks noChangeArrowheads="1"/>
            </p:cNvSpPr>
            <p:nvPr/>
          </p:nvSpPr>
          <p:spPr bwMode="auto">
            <a:xfrm>
              <a:off x="950" y="2054"/>
              <a:ext cx="209" cy="250"/>
            </a:xfrm>
            <a:prstGeom prst="rect">
              <a:avLst/>
            </a:prstGeom>
            <a:noFill/>
            <a:ln w="9525">
              <a:noFill/>
              <a:miter lim="800000"/>
              <a:headEnd/>
              <a:tailEnd/>
            </a:ln>
            <a:effectLst/>
          </p:spPr>
          <p:txBody>
            <a:bodyPr wrap="none">
              <a:prstTxWarp prst="textNoShape">
                <a:avLst/>
              </a:prstTxWarp>
              <a:spAutoFit/>
            </a:bodyPr>
            <a:lstStyle/>
            <a:p>
              <a:r>
                <a:rPr lang="en-US" sz="2000">
                  <a:solidFill>
                    <a:srgbClr val="FF3399"/>
                  </a:solidFill>
                  <a:latin typeface="Monotype Corsiva" charset="0"/>
                </a:rPr>
                <a:t>L</a:t>
              </a:r>
            </a:p>
          </p:txBody>
        </p:sp>
      </p:grpSp>
      <p:grpSp>
        <p:nvGrpSpPr>
          <p:cNvPr id="5" name="Group 19"/>
          <p:cNvGrpSpPr>
            <a:grpSpLocks/>
          </p:cNvGrpSpPr>
          <p:nvPr/>
        </p:nvGrpSpPr>
        <p:grpSpPr bwMode="auto">
          <a:xfrm>
            <a:off x="1676400" y="2514600"/>
            <a:ext cx="685800" cy="858838"/>
            <a:chOff x="1056" y="1584"/>
            <a:chExt cx="432" cy="541"/>
          </a:xfrm>
        </p:grpSpPr>
        <p:sp>
          <p:nvSpPr>
            <p:cNvPr id="442388" name="Text Box 20"/>
            <p:cNvSpPr txBox="1">
              <a:spLocks noChangeArrowheads="1"/>
            </p:cNvSpPr>
            <p:nvPr/>
          </p:nvSpPr>
          <p:spPr bwMode="auto">
            <a:xfrm>
              <a:off x="1094" y="1894"/>
              <a:ext cx="175" cy="231"/>
            </a:xfrm>
            <a:prstGeom prst="rect">
              <a:avLst/>
            </a:prstGeom>
            <a:noFill/>
            <a:ln w="9525">
              <a:noFill/>
              <a:miter lim="800000"/>
              <a:headEnd/>
              <a:tailEnd/>
            </a:ln>
            <a:effectLst/>
          </p:spPr>
          <p:txBody>
            <a:bodyPr wrap="none">
              <a:prstTxWarp prst="textNoShape">
                <a:avLst/>
              </a:prstTxWarp>
              <a:spAutoFit/>
            </a:bodyPr>
            <a:lstStyle/>
            <a:p>
              <a:r>
                <a:rPr lang="en-US" sz="1800">
                  <a:solidFill>
                    <a:schemeClr val="accent2"/>
                  </a:solidFill>
                  <a:latin typeface="Arial Narrow" charset="0"/>
                </a:rPr>
                <a:t>x</a:t>
              </a:r>
            </a:p>
          </p:txBody>
        </p:sp>
        <p:grpSp>
          <p:nvGrpSpPr>
            <p:cNvPr id="6" name="Group 21"/>
            <p:cNvGrpSpPr>
              <a:grpSpLocks/>
            </p:cNvGrpSpPr>
            <p:nvPr/>
          </p:nvGrpSpPr>
          <p:grpSpPr bwMode="auto">
            <a:xfrm>
              <a:off x="1056" y="1584"/>
              <a:ext cx="432" cy="432"/>
              <a:chOff x="1056" y="1584"/>
              <a:chExt cx="432" cy="432"/>
            </a:xfrm>
          </p:grpSpPr>
          <p:sp>
            <p:nvSpPr>
              <p:cNvPr id="442390" name="Line 22"/>
              <p:cNvSpPr>
                <a:spLocks noChangeShapeType="1"/>
              </p:cNvSpPr>
              <p:nvPr/>
            </p:nvSpPr>
            <p:spPr bwMode="auto">
              <a:xfrm>
                <a:off x="1296" y="1920"/>
                <a:ext cx="0" cy="96"/>
              </a:xfrm>
              <a:prstGeom prst="line">
                <a:avLst/>
              </a:prstGeom>
              <a:noFill/>
              <a:ln w="28575">
                <a:solidFill>
                  <a:schemeClr val="accent2"/>
                </a:solidFill>
                <a:round/>
                <a:headEnd/>
                <a:tailEnd/>
              </a:ln>
              <a:effectLst/>
            </p:spPr>
            <p:txBody>
              <a:bodyPr>
                <a:prstTxWarp prst="textNoShape">
                  <a:avLst/>
                </a:prstTxWarp>
              </a:bodyPr>
              <a:lstStyle/>
              <a:p>
                <a:endParaRPr lang="en-US"/>
              </a:p>
            </p:txBody>
          </p:sp>
          <p:sp>
            <p:nvSpPr>
              <p:cNvPr id="442391" name="Line 23"/>
              <p:cNvSpPr>
                <a:spLocks noChangeShapeType="1"/>
              </p:cNvSpPr>
              <p:nvPr/>
            </p:nvSpPr>
            <p:spPr bwMode="auto">
              <a:xfrm>
                <a:off x="1056" y="1968"/>
                <a:ext cx="240" cy="0"/>
              </a:xfrm>
              <a:prstGeom prst="line">
                <a:avLst/>
              </a:prstGeom>
              <a:noFill/>
              <a:ln w="19050">
                <a:solidFill>
                  <a:schemeClr val="accent2"/>
                </a:solidFill>
                <a:round/>
                <a:headEnd type="triangle" w="med" len="med"/>
                <a:tailEnd type="triangle" w="med" len="med"/>
              </a:ln>
              <a:effectLst/>
            </p:spPr>
            <p:txBody>
              <a:bodyPr>
                <a:prstTxWarp prst="textNoShape">
                  <a:avLst/>
                </a:prstTxWarp>
              </a:bodyPr>
              <a:lstStyle/>
              <a:p>
                <a:endParaRPr lang="en-US"/>
              </a:p>
            </p:txBody>
          </p:sp>
          <p:sp>
            <p:nvSpPr>
              <p:cNvPr id="442392" name="Text Box 24"/>
              <p:cNvSpPr txBox="1">
                <a:spLocks noChangeArrowheads="1"/>
              </p:cNvSpPr>
              <p:nvPr/>
            </p:nvSpPr>
            <p:spPr bwMode="auto">
              <a:xfrm>
                <a:off x="1247" y="1584"/>
                <a:ext cx="241" cy="231"/>
              </a:xfrm>
              <a:prstGeom prst="rect">
                <a:avLst/>
              </a:prstGeom>
              <a:noFill/>
              <a:ln w="9525">
                <a:noFill/>
                <a:miter lim="800000"/>
                <a:headEnd/>
                <a:tailEnd/>
              </a:ln>
              <a:effectLst/>
            </p:spPr>
            <p:txBody>
              <a:bodyPr wrap="none">
                <a:prstTxWarp prst="textNoShape">
                  <a:avLst/>
                </a:prstTxWarp>
                <a:spAutoFit/>
              </a:bodyPr>
              <a:lstStyle/>
              <a:p>
                <a:r>
                  <a:rPr lang="en-US" sz="1800">
                    <a:solidFill>
                      <a:schemeClr val="accent2"/>
                    </a:solidFill>
                    <a:latin typeface="Arial Narrow" charset="0"/>
                  </a:rPr>
                  <a:t>dx</a:t>
                </a:r>
              </a:p>
            </p:txBody>
          </p:sp>
        </p:grpSp>
      </p:grpSp>
      <p:graphicFrame>
        <p:nvGraphicFramePr>
          <p:cNvPr id="442393" name="Object 25"/>
          <p:cNvGraphicFramePr>
            <a:graphicFrameLocks noChangeAspect="1"/>
          </p:cNvGraphicFramePr>
          <p:nvPr/>
        </p:nvGraphicFramePr>
        <p:xfrm>
          <a:off x="6619875" y="1481138"/>
          <a:ext cx="782638" cy="652462"/>
        </p:xfrm>
        <a:graphic>
          <a:graphicData uri="http://schemas.openxmlformats.org/presentationml/2006/ole">
            <p:oleObj spid="_x0000_s652290" name="Equation" r:id="rId3" imgW="482600" imgH="393700" progId="Equation.DSMT4">
              <p:embed/>
            </p:oleObj>
          </a:graphicData>
        </a:graphic>
      </p:graphicFrame>
      <p:sp>
        <p:nvSpPr>
          <p:cNvPr id="442394" name="Text Box 26"/>
          <p:cNvSpPr txBox="1">
            <a:spLocks noChangeArrowheads="1"/>
          </p:cNvSpPr>
          <p:nvPr/>
        </p:nvSpPr>
        <p:spPr bwMode="auto">
          <a:xfrm>
            <a:off x="3733800" y="2133600"/>
            <a:ext cx="1828800" cy="396875"/>
          </a:xfrm>
          <a:prstGeom prst="rect">
            <a:avLst/>
          </a:prstGeom>
          <a:noFill/>
          <a:ln w="28575">
            <a:noFill/>
            <a:miter lim="800000"/>
            <a:headEnd/>
            <a:tailEnd/>
          </a:ln>
          <a:effectLst/>
        </p:spPr>
        <p:txBody>
          <a:bodyPr>
            <a:prstTxWarp prst="textNoShape">
              <a:avLst/>
            </a:prstTxWarp>
            <a:spAutoFit/>
          </a:bodyPr>
          <a:lstStyle/>
          <a:p>
            <a:pPr>
              <a:spcBef>
                <a:spcPct val="20000"/>
              </a:spcBef>
            </a:pPr>
            <a:r>
              <a:rPr lang="en-US" sz="2000">
                <a:solidFill>
                  <a:srgbClr val="800000"/>
                </a:solidFill>
                <a:latin typeface="Arial Narrow" charset="0"/>
              </a:rPr>
              <a:t>so the masslet is  </a:t>
            </a:r>
          </a:p>
        </p:txBody>
      </p:sp>
      <p:graphicFrame>
        <p:nvGraphicFramePr>
          <p:cNvPr id="442395" name="Object 27"/>
          <p:cNvGraphicFramePr>
            <a:graphicFrameLocks noChangeAspect="1"/>
          </p:cNvGraphicFramePr>
          <p:nvPr/>
        </p:nvGraphicFramePr>
        <p:xfrm>
          <a:off x="5943600" y="2216150"/>
          <a:ext cx="361950" cy="274638"/>
        </p:xfrm>
        <a:graphic>
          <a:graphicData uri="http://schemas.openxmlformats.org/presentationml/2006/ole">
            <p:oleObj spid="_x0000_s652291" name="Equation" r:id="rId4" imgW="241300" imgH="165100" progId="Equation.DSMT4">
              <p:embed/>
            </p:oleObj>
          </a:graphicData>
        </a:graphic>
      </p:graphicFrame>
      <p:sp>
        <p:nvSpPr>
          <p:cNvPr id="442396" name="Text Box 28"/>
          <p:cNvSpPr txBox="1">
            <a:spLocks noChangeArrowheads="1"/>
          </p:cNvSpPr>
          <p:nvPr/>
        </p:nvSpPr>
        <p:spPr bwMode="auto">
          <a:xfrm>
            <a:off x="3200400" y="2819400"/>
            <a:ext cx="1371600" cy="701675"/>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2000">
                <a:solidFill>
                  <a:srgbClr val="800000"/>
                </a:solidFill>
                <a:latin typeface="Arial Narrow" charset="0"/>
              </a:rPr>
              <a:t>The moment of inertia is  </a:t>
            </a:r>
          </a:p>
        </p:txBody>
      </p:sp>
      <p:graphicFrame>
        <p:nvGraphicFramePr>
          <p:cNvPr id="442397" name="Object 29"/>
          <p:cNvGraphicFramePr>
            <a:graphicFrameLocks noChangeAspect="1"/>
          </p:cNvGraphicFramePr>
          <p:nvPr/>
        </p:nvGraphicFramePr>
        <p:xfrm>
          <a:off x="4800600" y="2941638"/>
          <a:ext cx="203200" cy="249237"/>
        </p:xfrm>
        <a:graphic>
          <a:graphicData uri="http://schemas.openxmlformats.org/presentationml/2006/ole">
            <p:oleObj spid="_x0000_s652292" name="Equation" r:id="rId5" imgW="126720" imgH="164880" progId="Equation.3">
              <p:embed/>
            </p:oleObj>
          </a:graphicData>
        </a:graphic>
      </p:graphicFrame>
      <p:graphicFrame>
        <p:nvGraphicFramePr>
          <p:cNvPr id="442398" name="Object 30"/>
          <p:cNvGraphicFramePr>
            <a:graphicFrameLocks noChangeAspect="1"/>
          </p:cNvGraphicFramePr>
          <p:nvPr/>
        </p:nvGraphicFramePr>
        <p:xfrm>
          <a:off x="4846638" y="4416425"/>
          <a:ext cx="1157287" cy="561975"/>
        </p:xfrm>
        <a:graphic>
          <a:graphicData uri="http://schemas.openxmlformats.org/presentationml/2006/ole">
            <p:oleObj spid="_x0000_s652293" name="Equation" r:id="rId6" imgW="711200" imgH="292100" progId="Equation.DSMT4">
              <p:embed/>
            </p:oleObj>
          </a:graphicData>
        </a:graphic>
      </p:graphicFrame>
      <p:sp>
        <p:nvSpPr>
          <p:cNvPr id="442399" name="Text Box 31"/>
          <p:cNvSpPr txBox="1">
            <a:spLocks noChangeArrowheads="1"/>
          </p:cNvSpPr>
          <p:nvPr/>
        </p:nvSpPr>
        <p:spPr bwMode="auto">
          <a:xfrm>
            <a:off x="228600" y="5638800"/>
            <a:ext cx="3048000" cy="609600"/>
          </a:xfrm>
          <a:prstGeom prst="rect">
            <a:avLst/>
          </a:prstGeom>
          <a:solidFill>
            <a:srgbClr val="CCFFFF"/>
          </a:solidFill>
          <a:ln w="28575">
            <a:solidFill>
              <a:srgbClr val="990000"/>
            </a:solidFill>
            <a:miter lim="800000"/>
            <a:headEnd/>
            <a:tailEnd/>
          </a:ln>
          <a:effectLst/>
        </p:spPr>
        <p:txBody>
          <a:bodyPr>
            <a:prstTxWarp prst="textNoShape">
              <a:avLst/>
            </a:prstTxWarp>
            <a:spAutoFit/>
          </a:bodyPr>
          <a:lstStyle/>
          <a:p>
            <a:pPr>
              <a:spcBef>
                <a:spcPct val="20000"/>
              </a:spcBef>
            </a:pPr>
            <a:r>
              <a:rPr lang="en-US" sz="1600">
                <a:solidFill>
                  <a:schemeClr val="accent2"/>
                </a:solidFill>
                <a:latin typeface="Arial Narrow" charset="0"/>
              </a:rPr>
              <a:t>Will this be the same as the above.  Why or why not?</a:t>
            </a:r>
          </a:p>
        </p:txBody>
      </p:sp>
      <p:sp>
        <p:nvSpPr>
          <p:cNvPr id="442400" name="Text Box 32"/>
          <p:cNvSpPr txBox="1">
            <a:spLocks noChangeArrowheads="1"/>
          </p:cNvSpPr>
          <p:nvPr/>
        </p:nvSpPr>
        <p:spPr bwMode="auto">
          <a:xfrm>
            <a:off x="3352800" y="5638800"/>
            <a:ext cx="5791200" cy="581025"/>
          </a:xfrm>
          <a:prstGeom prst="rect">
            <a:avLst/>
          </a:prstGeom>
          <a:solidFill>
            <a:srgbClr val="FFFF99"/>
          </a:solidFill>
          <a:ln w="28575">
            <a:noFill/>
            <a:miter lim="800000"/>
            <a:headEnd/>
            <a:tailEnd/>
          </a:ln>
          <a:effectLst/>
        </p:spPr>
        <p:txBody>
          <a:bodyPr>
            <a:prstTxWarp prst="textNoShape">
              <a:avLst/>
            </a:prstTxWarp>
            <a:spAutoFit/>
          </a:bodyPr>
          <a:lstStyle/>
          <a:p>
            <a:pPr>
              <a:spcBef>
                <a:spcPct val="20000"/>
              </a:spcBef>
            </a:pPr>
            <a:r>
              <a:rPr lang="en-US" sz="1600" dirty="0">
                <a:solidFill>
                  <a:srgbClr val="800000"/>
                </a:solidFill>
                <a:latin typeface="Arial Narrow" charset="0"/>
              </a:rPr>
              <a:t>Since the moment of inertia is</a:t>
            </a:r>
            <a:r>
              <a:rPr lang="en-US" sz="1600" dirty="0" smtClean="0">
                <a:solidFill>
                  <a:srgbClr val="800000"/>
                </a:solidFill>
                <a:latin typeface="Arial Narrow" charset="0"/>
              </a:rPr>
              <a:t> resistance to </a:t>
            </a:r>
            <a:r>
              <a:rPr lang="en-US" sz="1600" dirty="0">
                <a:solidFill>
                  <a:srgbClr val="800000"/>
                </a:solidFill>
                <a:latin typeface="Arial Narrow" charset="0"/>
              </a:rPr>
              <a:t>motion, it makes perfect sense for it to be harder to move when it is rotating about the axis at one end.</a:t>
            </a:r>
          </a:p>
        </p:txBody>
      </p:sp>
      <p:graphicFrame>
        <p:nvGraphicFramePr>
          <p:cNvPr id="442401" name="Object 33"/>
          <p:cNvGraphicFramePr>
            <a:graphicFrameLocks noChangeAspect="1"/>
          </p:cNvGraphicFramePr>
          <p:nvPr/>
        </p:nvGraphicFramePr>
        <p:xfrm>
          <a:off x="6332538" y="2217738"/>
          <a:ext cx="611187" cy="296862"/>
        </p:xfrm>
        <a:graphic>
          <a:graphicData uri="http://schemas.openxmlformats.org/presentationml/2006/ole">
            <p:oleObj spid="_x0000_s652294" name="Equation" r:id="rId7" imgW="406400" imgH="177800" progId="Equation.DSMT4">
              <p:embed/>
            </p:oleObj>
          </a:graphicData>
        </a:graphic>
      </p:graphicFrame>
      <p:graphicFrame>
        <p:nvGraphicFramePr>
          <p:cNvPr id="442402" name="Object 34"/>
          <p:cNvGraphicFramePr>
            <a:graphicFrameLocks noChangeAspect="1"/>
          </p:cNvGraphicFramePr>
          <p:nvPr/>
        </p:nvGraphicFramePr>
        <p:xfrm>
          <a:off x="6924675" y="2085975"/>
          <a:ext cx="781050" cy="657225"/>
        </p:xfrm>
        <a:graphic>
          <a:graphicData uri="http://schemas.openxmlformats.org/presentationml/2006/ole">
            <p:oleObj spid="_x0000_s652295" name="Equation" r:id="rId8" imgW="520700" imgH="393700" progId="Equation.DSMT4">
              <p:embed/>
            </p:oleObj>
          </a:graphicData>
        </a:graphic>
      </p:graphicFrame>
      <p:graphicFrame>
        <p:nvGraphicFramePr>
          <p:cNvPr id="442403" name="Object 35"/>
          <p:cNvGraphicFramePr>
            <a:graphicFrameLocks noChangeAspect="1"/>
          </p:cNvGraphicFramePr>
          <p:nvPr/>
        </p:nvGraphicFramePr>
        <p:xfrm>
          <a:off x="4946650" y="2844800"/>
          <a:ext cx="974725" cy="441325"/>
        </p:xfrm>
        <a:graphic>
          <a:graphicData uri="http://schemas.openxmlformats.org/presentationml/2006/ole">
            <p:oleObj spid="_x0000_s652296" name="Equation" r:id="rId9" imgW="609600" imgH="292100" progId="Equation.DSMT4">
              <p:embed/>
            </p:oleObj>
          </a:graphicData>
        </a:graphic>
      </p:graphicFrame>
      <p:graphicFrame>
        <p:nvGraphicFramePr>
          <p:cNvPr id="442404" name="Object 36"/>
          <p:cNvGraphicFramePr>
            <a:graphicFrameLocks noChangeAspect="1"/>
          </p:cNvGraphicFramePr>
          <p:nvPr/>
        </p:nvGraphicFramePr>
        <p:xfrm>
          <a:off x="5949950" y="2747963"/>
          <a:ext cx="1462088" cy="633412"/>
        </p:xfrm>
        <a:graphic>
          <a:graphicData uri="http://schemas.openxmlformats.org/presentationml/2006/ole">
            <p:oleObj spid="_x0000_s652297" name="Equation" r:id="rId10" imgW="914400" imgH="419100" progId="Equation.DSMT4">
              <p:embed/>
            </p:oleObj>
          </a:graphicData>
        </a:graphic>
      </p:graphicFrame>
      <p:graphicFrame>
        <p:nvGraphicFramePr>
          <p:cNvPr id="442405" name="Object 37"/>
          <p:cNvGraphicFramePr>
            <a:graphicFrameLocks noChangeAspect="1"/>
          </p:cNvGraphicFramePr>
          <p:nvPr/>
        </p:nvGraphicFramePr>
        <p:xfrm>
          <a:off x="7381875" y="2708275"/>
          <a:ext cx="1544638" cy="711200"/>
        </p:xfrm>
        <a:graphic>
          <a:graphicData uri="http://schemas.openxmlformats.org/presentationml/2006/ole">
            <p:oleObj spid="_x0000_s652298" name="Equation" r:id="rId11" imgW="965200" imgH="469900" progId="Equation.DSMT4">
              <p:embed/>
            </p:oleObj>
          </a:graphicData>
        </a:graphic>
      </p:graphicFrame>
      <p:graphicFrame>
        <p:nvGraphicFramePr>
          <p:cNvPr id="442406" name="Object 38"/>
          <p:cNvGraphicFramePr>
            <a:graphicFrameLocks noChangeAspect="1"/>
          </p:cNvGraphicFramePr>
          <p:nvPr/>
        </p:nvGraphicFramePr>
        <p:xfrm>
          <a:off x="4587875" y="3486150"/>
          <a:ext cx="2316163" cy="762000"/>
        </p:xfrm>
        <a:graphic>
          <a:graphicData uri="http://schemas.openxmlformats.org/presentationml/2006/ole">
            <p:oleObj spid="_x0000_s652299" name="Equation" r:id="rId12" imgW="1460500" imgH="508000" progId="Equation.DSMT4">
              <p:embed/>
            </p:oleObj>
          </a:graphicData>
        </a:graphic>
      </p:graphicFrame>
      <p:graphicFrame>
        <p:nvGraphicFramePr>
          <p:cNvPr id="442407" name="Object 39"/>
          <p:cNvGraphicFramePr>
            <a:graphicFrameLocks noChangeAspect="1"/>
          </p:cNvGraphicFramePr>
          <p:nvPr/>
        </p:nvGraphicFramePr>
        <p:xfrm>
          <a:off x="6819900" y="3514725"/>
          <a:ext cx="1128713" cy="704850"/>
        </p:xfrm>
        <a:graphic>
          <a:graphicData uri="http://schemas.openxmlformats.org/presentationml/2006/ole">
            <p:oleObj spid="_x0000_s652300" name="Equation" r:id="rId13" imgW="711200" imgH="469900" progId="Equation.DSMT4">
              <p:embed/>
            </p:oleObj>
          </a:graphicData>
        </a:graphic>
      </p:graphicFrame>
      <p:graphicFrame>
        <p:nvGraphicFramePr>
          <p:cNvPr id="442408" name="Object 40"/>
          <p:cNvGraphicFramePr>
            <a:graphicFrameLocks noChangeAspect="1"/>
          </p:cNvGraphicFramePr>
          <p:nvPr/>
        </p:nvGraphicFramePr>
        <p:xfrm>
          <a:off x="7924800" y="3552825"/>
          <a:ext cx="725488" cy="628650"/>
        </p:xfrm>
        <a:graphic>
          <a:graphicData uri="http://schemas.openxmlformats.org/presentationml/2006/ole">
            <p:oleObj spid="_x0000_s652301" name="Equation" r:id="rId14" imgW="457200" imgH="419100" progId="Equation.DSMT4">
              <p:embed/>
            </p:oleObj>
          </a:graphicData>
        </a:graphic>
      </p:graphicFrame>
      <p:graphicFrame>
        <p:nvGraphicFramePr>
          <p:cNvPr id="442409" name="Object 41"/>
          <p:cNvGraphicFramePr>
            <a:graphicFrameLocks noChangeAspect="1"/>
          </p:cNvGraphicFramePr>
          <p:nvPr/>
        </p:nvGraphicFramePr>
        <p:xfrm>
          <a:off x="6086475" y="4351338"/>
          <a:ext cx="1300163" cy="669925"/>
        </p:xfrm>
        <a:graphic>
          <a:graphicData uri="http://schemas.openxmlformats.org/presentationml/2006/ole">
            <p:oleObj spid="_x0000_s652302" name="Equation" r:id="rId15" imgW="787400" imgH="419100" progId="Equation.DSMT4">
              <p:embed/>
            </p:oleObj>
          </a:graphicData>
        </a:graphic>
      </p:graphicFrame>
      <p:graphicFrame>
        <p:nvGraphicFramePr>
          <p:cNvPr id="442410" name="Object 42"/>
          <p:cNvGraphicFramePr>
            <a:graphicFrameLocks noChangeAspect="1"/>
          </p:cNvGraphicFramePr>
          <p:nvPr/>
        </p:nvGraphicFramePr>
        <p:xfrm>
          <a:off x="7304088" y="4300538"/>
          <a:ext cx="1393825" cy="752475"/>
        </p:xfrm>
        <a:graphic>
          <a:graphicData uri="http://schemas.openxmlformats.org/presentationml/2006/ole">
            <p:oleObj spid="_x0000_s652303" name="Equation" r:id="rId16" imgW="825500" imgH="469900" progId="Equation.DSMT4">
              <p:embed/>
            </p:oleObj>
          </a:graphicData>
        </a:graphic>
      </p:graphicFrame>
      <p:graphicFrame>
        <p:nvGraphicFramePr>
          <p:cNvPr id="442411" name="Object 43"/>
          <p:cNvGraphicFramePr>
            <a:graphicFrameLocks noChangeAspect="1"/>
          </p:cNvGraphicFramePr>
          <p:nvPr/>
        </p:nvGraphicFramePr>
        <p:xfrm>
          <a:off x="5159375" y="4991100"/>
          <a:ext cx="1568450" cy="630238"/>
        </p:xfrm>
        <a:graphic>
          <a:graphicData uri="http://schemas.openxmlformats.org/presentationml/2006/ole">
            <p:oleObj spid="_x0000_s652304" name="Equation" r:id="rId17" imgW="1016000" imgH="393700" progId="Equation.DSMT4">
              <p:embed/>
            </p:oleObj>
          </a:graphicData>
        </a:graphic>
      </p:graphicFrame>
      <p:graphicFrame>
        <p:nvGraphicFramePr>
          <p:cNvPr id="442412" name="Object 44"/>
          <p:cNvGraphicFramePr>
            <a:graphicFrameLocks noChangeAspect="1"/>
          </p:cNvGraphicFramePr>
          <p:nvPr/>
        </p:nvGraphicFramePr>
        <p:xfrm>
          <a:off x="6665913" y="4991100"/>
          <a:ext cx="993775" cy="630238"/>
        </p:xfrm>
        <a:graphic>
          <a:graphicData uri="http://schemas.openxmlformats.org/presentationml/2006/ole">
            <p:oleObj spid="_x0000_s652305" name="Equation" r:id="rId18" imgW="635000" imgH="393700" progId="Equation.DSMT4">
              <p:embed/>
            </p:oleObj>
          </a:graphicData>
        </a:graphic>
      </p:graphicFrame>
      <p:graphicFrame>
        <p:nvGraphicFramePr>
          <p:cNvPr id="442413" name="Object 45"/>
          <p:cNvGraphicFramePr>
            <a:graphicFrameLocks noChangeAspect="1"/>
          </p:cNvGraphicFramePr>
          <p:nvPr/>
        </p:nvGraphicFramePr>
        <p:xfrm>
          <a:off x="7772400" y="4968875"/>
          <a:ext cx="730250" cy="669925"/>
        </p:xfrm>
        <a:graphic>
          <a:graphicData uri="http://schemas.openxmlformats.org/presentationml/2006/ole">
            <p:oleObj spid="_x0000_s652306" name="Equation" r:id="rId19" imgW="457200" imgH="419100" progId="Equation.DSMT4">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1746" name="Date Placeholder 2"/>
          <p:cNvSpPr>
            <a:spLocks noGrp="1"/>
          </p:cNvSpPr>
          <p:nvPr>
            <p:ph type="dt" sz="quarter" idx="10"/>
          </p:nvPr>
        </p:nvSpPr>
        <p:spPr>
          <a:noFill/>
        </p:spPr>
        <p:txBody>
          <a:bodyPr/>
          <a:lstStyle/>
          <a:p>
            <a:r>
              <a:rPr lang="en-US" smtClean="0"/>
              <a:t>Wednesday, July 6, 2011</a:t>
            </a:r>
            <a:endParaRPr lang="en-US" altLang="ko-KR">
              <a:ea typeface="굴림" charset="-127"/>
              <a:cs typeface="굴림" charset="-127"/>
            </a:endParaRPr>
          </a:p>
        </p:txBody>
      </p:sp>
      <p:sp>
        <p:nvSpPr>
          <p:cNvPr id="31747" name="Footer Placeholder 3"/>
          <p:cNvSpPr>
            <a:spLocks noGrp="1"/>
          </p:cNvSpPr>
          <p:nvPr>
            <p:ph type="ftr" sz="quarter" idx="11"/>
          </p:nvPr>
        </p:nvSpPr>
        <p:spPr>
          <a:noFill/>
        </p:spPr>
        <p:txBody>
          <a:bodyPr/>
          <a:lstStyle/>
          <a:p>
            <a:r>
              <a:rPr lang="en-US" smtClean="0"/>
              <a:t>PHYS 1443-001, Summer 2011 Dr. Jaehoon Yu</a:t>
            </a:r>
            <a:endParaRPr lang="en-US"/>
          </a:p>
        </p:txBody>
      </p:sp>
      <p:sp>
        <p:nvSpPr>
          <p:cNvPr id="31748" name="Slide Number Placeholder 4"/>
          <p:cNvSpPr>
            <a:spLocks noGrp="1"/>
          </p:cNvSpPr>
          <p:nvPr>
            <p:ph type="sldNum" sz="quarter" idx="12"/>
          </p:nvPr>
        </p:nvSpPr>
        <p:spPr>
          <a:noFill/>
        </p:spPr>
        <p:txBody>
          <a:bodyPr/>
          <a:lstStyle/>
          <a:p>
            <a:fld id="{B9FF5D41-FD21-244A-96EC-0C2BF3B930C1}" type="slidenum">
              <a:rPr lang="en-US"/>
              <a:pPr/>
              <a:t>6</a:t>
            </a:fld>
            <a:endParaRPr lang="en-US"/>
          </a:p>
        </p:txBody>
      </p:sp>
      <p:sp>
        <p:nvSpPr>
          <p:cNvPr id="31750" name="Rectangle 3"/>
          <p:cNvSpPr>
            <a:spLocks noGrp="1" noChangeArrowheads="1"/>
          </p:cNvSpPr>
          <p:nvPr>
            <p:ph type="title"/>
          </p:nvPr>
        </p:nvSpPr>
        <p:spPr>
          <a:xfrm>
            <a:off x="304800" y="304800"/>
            <a:ext cx="3657600" cy="4495800"/>
          </a:xfrm>
        </p:spPr>
        <p:txBody>
          <a:bodyPr/>
          <a:lstStyle/>
          <a:p>
            <a:r>
              <a:rPr lang="en-US" altLang="ko-KR" dirty="0">
                <a:ea typeface="굴림" charset="-127"/>
                <a:cs typeface="굴림" charset="-127"/>
              </a:rPr>
              <a:t>Check out Figure</a:t>
            </a:r>
            <a:r>
              <a:rPr lang="en-US" altLang="ko-KR" dirty="0" smtClean="0">
                <a:ea typeface="굴림" charset="-127"/>
                <a:cs typeface="굴림" charset="-127"/>
              </a:rPr>
              <a:t> 10 </a:t>
            </a:r>
            <a:r>
              <a:rPr lang="en-US" altLang="ko-KR" dirty="0">
                <a:ea typeface="굴림" charset="-127"/>
                <a:cs typeface="굴림" charset="-127"/>
              </a:rPr>
              <a:t>– </a:t>
            </a:r>
            <a:r>
              <a:rPr lang="en-US" altLang="ko-KR" dirty="0" smtClean="0">
                <a:ea typeface="굴림" charset="-127"/>
                <a:cs typeface="굴림" charset="-127"/>
              </a:rPr>
              <a:t>20  </a:t>
            </a:r>
            <a:r>
              <a:rPr lang="en-US" altLang="ko-KR" dirty="0">
                <a:ea typeface="굴림" charset="-127"/>
                <a:cs typeface="굴림" charset="-127"/>
              </a:rPr>
              <a:t>for moment of inertia for various shaped objects</a:t>
            </a:r>
            <a:endParaRPr lang="en-US" dirty="0"/>
          </a:p>
        </p:txBody>
      </p:sp>
      <p:pic>
        <p:nvPicPr>
          <p:cNvPr id="7" name="Picture 3" descr="Figure_10_20"/>
          <p:cNvPicPr>
            <a:picLocks noChangeAspect="1" noChangeArrowheads="1"/>
          </p:cNvPicPr>
          <p:nvPr/>
        </p:nvPicPr>
        <p:blipFill>
          <a:blip r:embed="rId3"/>
          <a:srcRect/>
          <a:stretch>
            <a:fillRect/>
          </a:stretch>
        </p:blipFill>
        <p:spPr bwMode="auto">
          <a:xfrm>
            <a:off x="4038600" y="0"/>
            <a:ext cx="4800600" cy="658495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33810" name="Date Placeholder 3"/>
          <p:cNvSpPr>
            <a:spLocks noGrp="1"/>
          </p:cNvSpPr>
          <p:nvPr>
            <p:ph type="dt" sz="quarter" idx="10"/>
          </p:nvPr>
        </p:nvSpPr>
        <p:spPr>
          <a:noFill/>
        </p:spPr>
        <p:txBody>
          <a:bodyPr/>
          <a:lstStyle/>
          <a:p>
            <a:r>
              <a:rPr lang="en-US" smtClean="0"/>
              <a:t>Wednesday, July 6, 2011</a:t>
            </a:r>
            <a:endParaRPr lang="en-US" altLang="ko-KR">
              <a:ea typeface="굴림" charset="-127"/>
              <a:cs typeface="굴림" charset="-127"/>
            </a:endParaRPr>
          </a:p>
        </p:txBody>
      </p:sp>
      <p:sp>
        <p:nvSpPr>
          <p:cNvPr id="33811" name="Footer Placeholder 4"/>
          <p:cNvSpPr>
            <a:spLocks noGrp="1"/>
          </p:cNvSpPr>
          <p:nvPr>
            <p:ph type="ftr" sz="quarter" idx="11"/>
          </p:nvPr>
        </p:nvSpPr>
        <p:spPr>
          <a:noFill/>
        </p:spPr>
        <p:txBody>
          <a:bodyPr/>
          <a:lstStyle/>
          <a:p>
            <a:r>
              <a:rPr lang="en-US" smtClean="0"/>
              <a:t>PHYS 1443-001, Summer 2011 Dr. Jaehoon Yu</a:t>
            </a:r>
            <a:endParaRPr lang="en-US"/>
          </a:p>
        </p:txBody>
      </p:sp>
      <p:sp>
        <p:nvSpPr>
          <p:cNvPr id="33812" name="Slide Number Placeholder 5"/>
          <p:cNvSpPr>
            <a:spLocks noGrp="1"/>
          </p:cNvSpPr>
          <p:nvPr>
            <p:ph type="sldNum" sz="quarter" idx="12"/>
          </p:nvPr>
        </p:nvSpPr>
        <p:spPr>
          <a:noFill/>
        </p:spPr>
        <p:txBody>
          <a:bodyPr/>
          <a:lstStyle/>
          <a:p>
            <a:fld id="{EC2F78FF-8296-FB44-A8D2-1477E21CD97E}" type="slidenum">
              <a:rPr lang="en-US"/>
              <a:pPr/>
              <a:t>7</a:t>
            </a:fld>
            <a:endParaRPr lang="en-US"/>
          </a:p>
        </p:txBody>
      </p:sp>
      <p:sp>
        <p:nvSpPr>
          <p:cNvPr id="33813" name="Rectangle 2"/>
          <p:cNvSpPr>
            <a:spLocks noGrp="1" noChangeArrowheads="1"/>
          </p:cNvSpPr>
          <p:nvPr>
            <p:ph type="title"/>
          </p:nvPr>
        </p:nvSpPr>
        <p:spPr>
          <a:xfrm>
            <a:off x="685800" y="152400"/>
            <a:ext cx="8153400" cy="609600"/>
          </a:xfrm>
        </p:spPr>
        <p:txBody>
          <a:bodyPr/>
          <a:lstStyle/>
          <a:p>
            <a:r>
              <a:rPr lang="en-US"/>
              <a:t>Torque &amp; Angular Acceleration</a:t>
            </a:r>
          </a:p>
        </p:txBody>
      </p:sp>
      <p:sp>
        <p:nvSpPr>
          <p:cNvPr id="1004547" name="Text Box 3"/>
          <p:cNvSpPr txBox="1">
            <a:spLocks noChangeArrowheads="1"/>
          </p:cNvSpPr>
          <p:nvPr/>
        </p:nvSpPr>
        <p:spPr bwMode="auto">
          <a:xfrm>
            <a:off x="2590800" y="838200"/>
            <a:ext cx="5943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Let’s consider a point object with mass </a:t>
            </a:r>
            <a:r>
              <a:rPr lang="en-US" sz="2000">
                <a:solidFill>
                  <a:schemeClr val="accent2"/>
                </a:solidFill>
                <a:latin typeface="Monotype Corsiva" charset="0"/>
              </a:rPr>
              <a:t>m</a:t>
            </a:r>
            <a:r>
              <a:rPr lang="en-US" sz="2000">
                <a:solidFill>
                  <a:schemeClr val="accent2"/>
                </a:solidFill>
                <a:latin typeface="Arial Narrow" charset="0"/>
              </a:rPr>
              <a:t> rotating on a circle.</a:t>
            </a:r>
          </a:p>
        </p:txBody>
      </p:sp>
      <p:sp>
        <p:nvSpPr>
          <p:cNvPr id="1004548" name="Text Box 4"/>
          <p:cNvSpPr txBox="1">
            <a:spLocks noChangeArrowheads="1"/>
          </p:cNvSpPr>
          <p:nvPr/>
        </p:nvSpPr>
        <p:spPr bwMode="auto">
          <a:xfrm>
            <a:off x="152400" y="3429000"/>
            <a:ext cx="22860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rgbClr val="FF0000"/>
                </a:solidFill>
                <a:latin typeface="Arial Narrow" charset="0"/>
              </a:rPr>
              <a:t>What does this mean?</a:t>
            </a:r>
          </a:p>
        </p:txBody>
      </p:sp>
      <p:sp>
        <p:nvSpPr>
          <p:cNvPr id="1004549" name="Text Box 5"/>
          <p:cNvSpPr txBox="1">
            <a:spLocks noChangeArrowheads="1"/>
          </p:cNvSpPr>
          <p:nvPr/>
        </p:nvSpPr>
        <p:spPr bwMode="auto">
          <a:xfrm>
            <a:off x="2590800" y="1676400"/>
            <a:ext cx="4495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and the radial force </a:t>
            </a:r>
            <a:r>
              <a:rPr lang="en-US" sz="2000" b="1">
                <a:solidFill>
                  <a:schemeClr val="accent2"/>
                </a:solidFill>
                <a:latin typeface="Monotype Corsiva" charset="0"/>
              </a:rPr>
              <a:t>F</a:t>
            </a:r>
            <a:r>
              <a:rPr lang="en-US" sz="2000" b="1" baseline="-25000">
                <a:solidFill>
                  <a:schemeClr val="accent2"/>
                </a:solidFill>
                <a:latin typeface="Monotype Corsiva" charset="0"/>
              </a:rPr>
              <a:t>r</a:t>
            </a:r>
          </a:p>
        </p:txBody>
      </p:sp>
      <p:sp>
        <p:nvSpPr>
          <p:cNvPr id="1004550" name="Text Box 6"/>
          <p:cNvSpPr txBox="1">
            <a:spLocks noChangeArrowheads="1"/>
          </p:cNvSpPr>
          <p:nvPr/>
        </p:nvSpPr>
        <p:spPr bwMode="auto">
          <a:xfrm>
            <a:off x="2590800" y="2062163"/>
            <a:ext cx="2971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sp>
        <p:nvSpPr>
          <p:cNvPr id="1004551" name="Text Box 7"/>
          <p:cNvSpPr txBox="1">
            <a:spLocks noChangeArrowheads="1"/>
          </p:cNvSpPr>
          <p:nvPr/>
        </p:nvSpPr>
        <p:spPr bwMode="auto">
          <a:xfrm>
            <a:off x="1371600" y="2971800"/>
            <a:ext cx="4505325"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do you see from the above relationship?</a:t>
            </a:r>
          </a:p>
        </p:txBody>
      </p:sp>
      <p:sp>
        <p:nvSpPr>
          <p:cNvPr id="1004552" name="Oval 8"/>
          <p:cNvSpPr>
            <a:spLocks noChangeArrowheads="1"/>
          </p:cNvSpPr>
          <p:nvPr/>
        </p:nvSpPr>
        <p:spPr bwMode="auto">
          <a:xfrm>
            <a:off x="685800" y="1328738"/>
            <a:ext cx="1371600" cy="1295400"/>
          </a:xfrm>
          <a:prstGeom prst="ellipse">
            <a:avLst/>
          </a:prstGeom>
          <a:noFill/>
          <a:ln w="28575">
            <a:solidFill>
              <a:srgbClr val="FF0000"/>
            </a:solidFill>
            <a:prstDash val="dash"/>
            <a:round/>
            <a:headEnd/>
            <a:tailEnd/>
          </a:ln>
        </p:spPr>
        <p:txBody>
          <a:bodyPr wrap="none" anchor="ctr">
            <a:prstTxWarp prst="textNoShape">
              <a:avLst/>
            </a:prstTxWarp>
          </a:bodyPr>
          <a:lstStyle/>
          <a:p>
            <a:endParaRPr lang="en-US"/>
          </a:p>
        </p:txBody>
      </p:sp>
      <p:grpSp>
        <p:nvGrpSpPr>
          <p:cNvPr id="2" name="Group 9"/>
          <p:cNvGrpSpPr>
            <a:grpSpLocks/>
          </p:cNvGrpSpPr>
          <p:nvPr/>
        </p:nvGrpSpPr>
        <p:grpSpPr bwMode="auto">
          <a:xfrm>
            <a:off x="1355725" y="1214438"/>
            <a:ext cx="798513" cy="723900"/>
            <a:chOff x="854" y="840"/>
            <a:chExt cx="503" cy="456"/>
          </a:xfrm>
        </p:grpSpPr>
        <p:sp>
          <p:nvSpPr>
            <p:cNvPr id="33850" name="Line 10"/>
            <p:cNvSpPr>
              <a:spLocks noChangeShapeType="1"/>
            </p:cNvSpPr>
            <p:nvPr/>
          </p:nvSpPr>
          <p:spPr bwMode="auto">
            <a:xfrm flipV="1">
              <a:off x="864" y="1008"/>
              <a:ext cx="288" cy="288"/>
            </a:xfrm>
            <a:prstGeom prst="line">
              <a:avLst/>
            </a:prstGeom>
            <a:noFill/>
            <a:ln w="28575">
              <a:solidFill>
                <a:schemeClr val="accent2"/>
              </a:solidFill>
              <a:round/>
              <a:headEnd/>
              <a:tailEnd type="oval" w="med" len="med"/>
            </a:ln>
          </p:spPr>
          <p:txBody>
            <a:bodyPr>
              <a:prstTxWarp prst="textNoShape">
                <a:avLst/>
              </a:prstTxWarp>
            </a:bodyPr>
            <a:lstStyle/>
            <a:p>
              <a:endParaRPr lang="en-US"/>
            </a:p>
          </p:txBody>
        </p:sp>
        <p:sp>
          <p:nvSpPr>
            <p:cNvPr id="33851" name="Text Box 11"/>
            <p:cNvSpPr txBox="1">
              <a:spLocks noChangeArrowheads="1"/>
            </p:cNvSpPr>
            <p:nvPr/>
          </p:nvSpPr>
          <p:spPr bwMode="auto">
            <a:xfrm>
              <a:off x="1142" y="840"/>
              <a:ext cx="215"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p>
          </p:txBody>
        </p:sp>
        <p:sp>
          <p:nvSpPr>
            <p:cNvPr id="33852" name="Text Box 12"/>
            <p:cNvSpPr txBox="1">
              <a:spLocks noChangeArrowheads="1"/>
            </p:cNvSpPr>
            <p:nvPr/>
          </p:nvSpPr>
          <p:spPr bwMode="auto">
            <a:xfrm>
              <a:off x="854" y="967"/>
              <a:ext cx="160"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r</a:t>
              </a:r>
            </a:p>
          </p:txBody>
        </p:sp>
      </p:grpSp>
      <p:grpSp>
        <p:nvGrpSpPr>
          <p:cNvPr id="3" name="Group 13"/>
          <p:cNvGrpSpPr>
            <a:grpSpLocks/>
          </p:cNvGrpSpPr>
          <p:nvPr/>
        </p:nvGrpSpPr>
        <p:grpSpPr bwMode="auto">
          <a:xfrm>
            <a:off x="1295400" y="914400"/>
            <a:ext cx="612775" cy="566738"/>
            <a:chOff x="816" y="843"/>
            <a:chExt cx="386" cy="357"/>
          </a:xfrm>
        </p:grpSpPr>
        <p:sp>
          <p:nvSpPr>
            <p:cNvPr id="33848" name="Line 14"/>
            <p:cNvSpPr>
              <a:spLocks noChangeShapeType="1"/>
            </p:cNvSpPr>
            <p:nvPr/>
          </p:nvSpPr>
          <p:spPr bwMode="auto">
            <a:xfrm flipH="1" flipV="1">
              <a:off x="816" y="912"/>
              <a:ext cx="336"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49" name="Rectangle 15"/>
            <p:cNvSpPr>
              <a:spLocks noChangeArrowheads="1"/>
            </p:cNvSpPr>
            <p:nvPr/>
          </p:nvSpPr>
          <p:spPr bwMode="auto">
            <a:xfrm>
              <a:off x="960" y="843"/>
              <a:ext cx="242"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t</a:t>
              </a:r>
              <a:endParaRPr lang="en-US" sz="2000" b="1">
                <a:solidFill>
                  <a:schemeClr val="accent2"/>
                </a:solidFill>
                <a:latin typeface="Monotype Corsiva" charset="0"/>
              </a:endParaRPr>
            </a:p>
          </p:txBody>
        </p:sp>
      </p:grpSp>
      <p:grpSp>
        <p:nvGrpSpPr>
          <p:cNvPr id="4" name="Group 16"/>
          <p:cNvGrpSpPr>
            <a:grpSpLocks/>
          </p:cNvGrpSpPr>
          <p:nvPr/>
        </p:nvGrpSpPr>
        <p:grpSpPr bwMode="auto">
          <a:xfrm>
            <a:off x="1524000" y="1481138"/>
            <a:ext cx="457200" cy="473075"/>
            <a:chOff x="960" y="1200"/>
            <a:chExt cx="288" cy="298"/>
          </a:xfrm>
        </p:grpSpPr>
        <p:sp>
          <p:nvSpPr>
            <p:cNvPr id="33846" name="Rectangle 17"/>
            <p:cNvSpPr>
              <a:spLocks noChangeArrowheads="1"/>
            </p:cNvSpPr>
            <p:nvPr/>
          </p:nvSpPr>
          <p:spPr bwMode="auto">
            <a:xfrm>
              <a:off x="1008" y="1248"/>
              <a:ext cx="240"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r</a:t>
              </a:r>
              <a:endParaRPr lang="en-US" sz="2000" b="1">
                <a:solidFill>
                  <a:srgbClr val="FF0000"/>
                </a:solidFill>
                <a:latin typeface="Monotype Corsiva" charset="0"/>
              </a:endParaRPr>
            </a:p>
          </p:txBody>
        </p:sp>
        <p:sp>
          <p:nvSpPr>
            <p:cNvPr id="33847" name="Line 18"/>
            <p:cNvSpPr>
              <a:spLocks noChangeShapeType="1"/>
            </p:cNvSpPr>
            <p:nvPr/>
          </p:nvSpPr>
          <p:spPr bwMode="auto">
            <a:xfrm flipH="1">
              <a:off x="960" y="1200"/>
              <a:ext cx="192" cy="192"/>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grpSp>
      <p:sp>
        <p:nvSpPr>
          <p:cNvPr id="1004563" name="Text Box 19"/>
          <p:cNvSpPr txBox="1">
            <a:spLocks noChangeArrowheads="1"/>
          </p:cNvSpPr>
          <p:nvPr/>
        </p:nvSpPr>
        <p:spPr bwMode="auto">
          <a:xfrm>
            <a:off x="2590800" y="1219200"/>
            <a:ext cx="3886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What forces do you see in this motion?</a:t>
            </a:r>
          </a:p>
        </p:txBody>
      </p:sp>
      <p:graphicFrame>
        <p:nvGraphicFramePr>
          <p:cNvPr id="1004564" name="Object 2"/>
          <p:cNvGraphicFramePr>
            <a:graphicFrameLocks noChangeAspect="1"/>
          </p:cNvGraphicFramePr>
          <p:nvPr/>
        </p:nvGraphicFramePr>
        <p:xfrm>
          <a:off x="5856288" y="2044700"/>
          <a:ext cx="1033462" cy="500063"/>
        </p:xfrm>
        <a:graphic>
          <a:graphicData uri="http://schemas.openxmlformats.org/presentationml/2006/ole">
            <p:oleObj spid="_x0000_s581634" name="Equation" r:id="rId3" imgW="558800" imgH="241300" progId="Equation.DSMT4">
              <p:embed/>
            </p:oleObj>
          </a:graphicData>
        </a:graphic>
      </p:graphicFrame>
      <p:sp>
        <p:nvSpPr>
          <p:cNvPr id="1004565" name="Text Box 21"/>
          <p:cNvSpPr txBox="1">
            <a:spLocks noChangeArrowheads="1"/>
          </p:cNvSpPr>
          <p:nvPr/>
        </p:nvSpPr>
        <p:spPr bwMode="auto">
          <a:xfrm>
            <a:off x="1981200" y="2514600"/>
            <a:ext cx="3810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torque due to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graphicFrame>
        <p:nvGraphicFramePr>
          <p:cNvPr id="1004566" name="Object 3"/>
          <p:cNvGraphicFramePr>
            <a:graphicFrameLocks noChangeAspect="1"/>
          </p:cNvGraphicFramePr>
          <p:nvPr/>
        </p:nvGraphicFramePr>
        <p:xfrm>
          <a:off x="5867400" y="2476500"/>
          <a:ext cx="871538" cy="503238"/>
        </p:xfrm>
        <a:graphic>
          <a:graphicData uri="http://schemas.openxmlformats.org/presentationml/2006/ole">
            <p:oleObj spid="_x0000_s581635" name="Equation" r:id="rId4" imgW="469900" imgH="241300" progId="Equation.DSMT4">
              <p:embed/>
            </p:oleObj>
          </a:graphicData>
        </a:graphic>
      </p:graphicFrame>
      <p:graphicFrame>
        <p:nvGraphicFramePr>
          <p:cNvPr id="1004567" name="Object 4"/>
          <p:cNvGraphicFramePr>
            <a:graphicFrameLocks noChangeAspect="1"/>
          </p:cNvGraphicFramePr>
          <p:nvPr/>
        </p:nvGraphicFramePr>
        <p:xfrm>
          <a:off x="6311900" y="2911475"/>
          <a:ext cx="939800" cy="423863"/>
        </p:xfrm>
        <a:graphic>
          <a:graphicData uri="http://schemas.openxmlformats.org/presentationml/2006/ole">
            <p:oleObj spid="_x0000_s581636" name="Equation" r:id="rId5" imgW="457200" imgH="165100" progId="Equation.DSMT4">
              <p:embed/>
            </p:oleObj>
          </a:graphicData>
        </a:graphic>
      </p:graphicFrame>
      <p:sp>
        <p:nvSpPr>
          <p:cNvPr id="1004568" name="Text Box 24"/>
          <p:cNvSpPr txBox="1">
            <a:spLocks noChangeArrowheads="1"/>
          </p:cNvSpPr>
          <p:nvPr/>
        </p:nvSpPr>
        <p:spPr bwMode="auto">
          <a:xfrm>
            <a:off x="2514600" y="3429000"/>
            <a:ext cx="6096000" cy="366713"/>
          </a:xfrm>
          <a:prstGeom prst="rect">
            <a:avLst/>
          </a:prstGeom>
          <a:solidFill>
            <a:srgbClr val="FFFF99"/>
          </a:solidFill>
          <a:ln w="9525">
            <a:noFill/>
            <a:miter lim="800000"/>
            <a:headEnd/>
            <a:tailEnd/>
          </a:ln>
        </p:spPr>
        <p:txBody>
          <a:bodyPr>
            <a:prstTxWarp prst="textNoShape">
              <a:avLst/>
            </a:prstTxWarp>
            <a:spAutoFit/>
          </a:bodyPr>
          <a:lstStyle/>
          <a:p>
            <a:r>
              <a:rPr lang="en-US" sz="1800">
                <a:solidFill>
                  <a:srgbClr val="FF0000"/>
                </a:solidFill>
                <a:latin typeface="Arial Narrow" charset="0"/>
              </a:rPr>
              <a:t>Torque acting on a particle is proportional to the angular acceleration.</a:t>
            </a:r>
          </a:p>
        </p:txBody>
      </p:sp>
      <p:sp>
        <p:nvSpPr>
          <p:cNvPr id="1004569" name="Text Box 25"/>
          <p:cNvSpPr txBox="1">
            <a:spLocks noChangeArrowheads="1"/>
          </p:cNvSpPr>
          <p:nvPr/>
        </p:nvSpPr>
        <p:spPr bwMode="auto">
          <a:xfrm>
            <a:off x="152400" y="3886200"/>
            <a:ext cx="43434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law do you see from this relationship?</a:t>
            </a:r>
          </a:p>
        </p:txBody>
      </p:sp>
      <p:sp>
        <p:nvSpPr>
          <p:cNvPr id="1004570" name="Text Box 26"/>
          <p:cNvSpPr txBox="1">
            <a:spLocks noChangeArrowheads="1"/>
          </p:cNvSpPr>
          <p:nvPr/>
        </p:nvSpPr>
        <p:spPr bwMode="auto">
          <a:xfrm>
            <a:off x="4572000" y="3900488"/>
            <a:ext cx="4343400" cy="366712"/>
          </a:xfrm>
          <a:prstGeom prst="rect">
            <a:avLst/>
          </a:prstGeom>
          <a:solidFill>
            <a:srgbClr val="FFFF99"/>
          </a:solidFill>
          <a:ln w="9525">
            <a:noFill/>
            <a:miter lim="800000"/>
            <a:headEnd/>
            <a:tailEnd/>
          </a:ln>
        </p:spPr>
        <p:txBody>
          <a:bodyPr>
            <a:prstTxWarp prst="textNoShape">
              <a:avLst/>
            </a:prstTxWarp>
            <a:spAutoFit/>
          </a:bodyPr>
          <a:lstStyle/>
          <a:p>
            <a:r>
              <a:rPr lang="en-US" sz="1800" dirty="0">
                <a:solidFill>
                  <a:srgbClr val="FF0000"/>
                </a:solidFill>
                <a:latin typeface="Arial Narrow" charset="0"/>
              </a:rPr>
              <a:t>Analogs to Newton’s 2</a:t>
            </a:r>
            <a:r>
              <a:rPr lang="en-US" sz="1800" baseline="30000" dirty="0">
                <a:solidFill>
                  <a:srgbClr val="FF0000"/>
                </a:solidFill>
                <a:latin typeface="Arial Narrow" charset="0"/>
              </a:rPr>
              <a:t>nd</a:t>
            </a:r>
            <a:r>
              <a:rPr lang="en-US" sz="1800" dirty="0">
                <a:solidFill>
                  <a:srgbClr val="FF0000"/>
                </a:solidFill>
                <a:latin typeface="Arial Narrow" charset="0"/>
              </a:rPr>
              <a:t> law of motion in rotation.</a:t>
            </a:r>
          </a:p>
        </p:txBody>
      </p:sp>
      <p:sp>
        <p:nvSpPr>
          <p:cNvPr id="1004571" name="Text Box 27"/>
          <p:cNvSpPr txBox="1">
            <a:spLocks noChangeArrowheads="1"/>
          </p:cNvSpPr>
          <p:nvPr/>
        </p:nvSpPr>
        <p:spPr bwMode="auto">
          <a:xfrm>
            <a:off x="152400" y="4327525"/>
            <a:ext cx="26670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How about a rigid object?</a:t>
            </a:r>
          </a:p>
        </p:txBody>
      </p:sp>
      <p:grpSp>
        <p:nvGrpSpPr>
          <p:cNvPr id="5" name="Group 28"/>
          <p:cNvGrpSpPr>
            <a:grpSpLocks/>
          </p:cNvGrpSpPr>
          <p:nvPr/>
        </p:nvGrpSpPr>
        <p:grpSpPr bwMode="auto">
          <a:xfrm>
            <a:off x="457200" y="4633913"/>
            <a:ext cx="1779588" cy="1706562"/>
            <a:chOff x="288" y="2919"/>
            <a:chExt cx="1121" cy="1075"/>
          </a:xfrm>
        </p:grpSpPr>
        <p:sp>
          <p:nvSpPr>
            <p:cNvPr id="33835" name="Freeform 29"/>
            <p:cNvSpPr>
              <a:spLocks/>
            </p:cNvSpPr>
            <p:nvPr/>
          </p:nvSpPr>
          <p:spPr bwMode="auto">
            <a:xfrm>
              <a:off x="288" y="3134"/>
              <a:ext cx="1104" cy="802"/>
            </a:xfrm>
            <a:custGeom>
              <a:avLst/>
              <a:gdLst>
                <a:gd name="T0" fmla="*/ 21 w 1152"/>
                <a:gd name="T1" fmla="*/ 83 h 1038"/>
                <a:gd name="T2" fmla="*/ 56 w 1152"/>
                <a:gd name="T3" fmla="*/ 73 h 1038"/>
                <a:gd name="T4" fmla="*/ 81 w 1152"/>
                <a:gd name="T5" fmla="*/ 62 h 1038"/>
                <a:gd name="T6" fmla="*/ 97 w 1152"/>
                <a:gd name="T7" fmla="*/ 53 h 1038"/>
                <a:gd name="T8" fmla="*/ 173 w 1152"/>
                <a:gd name="T9" fmla="*/ 28 h 1038"/>
                <a:gd name="T10" fmla="*/ 315 w 1152"/>
                <a:gd name="T11" fmla="*/ 19 h 1038"/>
                <a:gd name="T12" fmla="*/ 357 w 1152"/>
                <a:gd name="T13" fmla="*/ 17 h 1038"/>
                <a:gd name="T14" fmla="*/ 408 w 1152"/>
                <a:gd name="T15" fmla="*/ 13 h 1038"/>
                <a:gd name="T16" fmla="*/ 504 w 1152"/>
                <a:gd name="T17" fmla="*/ 5 h 1038"/>
                <a:gd name="T18" fmla="*/ 577 w 1152"/>
                <a:gd name="T19" fmla="*/ 2 h 1038"/>
                <a:gd name="T20" fmla="*/ 679 w 1152"/>
                <a:gd name="T21" fmla="*/ 5 h 1038"/>
                <a:gd name="T22" fmla="*/ 683 w 1152"/>
                <a:gd name="T23" fmla="*/ 7 h 1038"/>
                <a:gd name="T24" fmla="*/ 714 w 1152"/>
                <a:gd name="T25" fmla="*/ 12 h 1038"/>
                <a:gd name="T26" fmla="*/ 735 w 1152"/>
                <a:gd name="T27" fmla="*/ 16 h 1038"/>
                <a:gd name="T28" fmla="*/ 745 w 1152"/>
                <a:gd name="T29" fmla="*/ 18 h 1038"/>
                <a:gd name="T30" fmla="*/ 771 w 1152"/>
                <a:gd name="T31" fmla="*/ 28 h 1038"/>
                <a:gd name="T32" fmla="*/ 786 w 1152"/>
                <a:gd name="T33" fmla="*/ 40 h 1038"/>
                <a:gd name="T34" fmla="*/ 780 w 1152"/>
                <a:gd name="T35" fmla="*/ 58 h 1038"/>
                <a:gd name="T36" fmla="*/ 698 w 1152"/>
                <a:gd name="T37" fmla="*/ 80 h 1038"/>
                <a:gd name="T38" fmla="*/ 562 w 1152"/>
                <a:gd name="T39" fmla="*/ 93 h 1038"/>
                <a:gd name="T40" fmla="*/ 511 w 1152"/>
                <a:gd name="T41" fmla="*/ 95 h 1038"/>
                <a:gd name="T42" fmla="*/ 290 w 1152"/>
                <a:gd name="T43" fmla="*/ 98 h 1038"/>
                <a:gd name="T44" fmla="*/ 31 w 1152"/>
                <a:gd name="T45" fmla="*/ 100 h 1038"/>
                <a:gd name="T46" fmla="*/ 0 w 1152"/>
                <a:gd name="T47" fmla="*/ 94 h 1038"/>
                <a:gd name="T48" fmla="*/ 35 w 1152"/>
                <a:gd name="T49" fmla="*/ 84 h 1038"/>
                <a:gd name="T50" fmla="*/ 41 w 1152"/>
                <a:gd name="T51" fmla="*/ 78 h 103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52"/>
                <a:gd name="T79" fmla="*/ 0 h 1038"/>
                <a:gd name="T80" fmla="*/ 1152 w 1152"/>
                <a:gd name="T81" fmla="*/ 1038 h 103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52" h="1038">
                  <a:moveTo>
                    <a:pt x="30" y="843"/>
                  </a:moveTo>
                  <a:cubicBezTo>
                    <a:pt x="47" y="800"/>
                    <a:pt x="52" y="783"/>
                    <a:pt x="82" y="746"/>
                  </a:cubicBezTo>
                  <a:cubicBezTo>
                    <a:pt x="88" y="694"/>
                    <a:pt x="91" y="675"/>
                    <a:pt x="119" y="634"/>
                  </a:cubicBezTo>
                  <a:cubicBezTo>
                    <a:pt x="125" y="601"/>
                    <a:pt x="137" y="569"/>
                    <a:pt x="142" y="536"/>
                  </a:cubicBezTo>
                  <a:cubicBezTo>
                    <a:pt x="158" y="433"/>
                    <a:pt x="134" y="313"/>
                    <a:pt x="254" y="275"/>
                  </a:cubicBezTo>
                  <a:cubicBezTo>
                    <a:pt x="315" y="228"/>
                    <a:pt x="390" y="212"/>
                    <a:pt x="463" y="192"/>
                  </a:cubicBezTo>
                  <a:cubicBezTo>
                    <a:pt x="540" y="142"/>
                    <a:pt x="417" y="218"/>
                    <a:pt x="523" y="170"/>
                  </a:cubicBezTo>
                  <a:cubicBezTo>
                    <a:pt x="639" y="118"/>
                    <a:pt x="515" y="154"/>
                    <a:pt x="598" y="132"/>
                  </a:cubicBezTo>
                  <a:cubicBezTo>
                    <a:pt x="642" y="105"/>
                    <a:pt x="690" y="74"/>
                    <a:pt x="740" y="58"/>
                  </a:cubicBezTo>
                  <a:cubicBezTo>
                    <a:pt x="774" y="36"/>
                    <a:pt x="808" y="34"/>
                    <a:pt x="845" y="20"/>
                  </a:cubicBezTo>
                  <a:cubicBezTo>
                    <a:pt x="901" y="24"/>
                    <a:pt x="962" y="0"/>
                    <a:pt x="995" y="50"/>
                  </a:cubicBezTo>
                  <a:cubicBezTo>
                    <a:pt x="999" y="57"/>
                    <a:pt x="997" y="67"/>
                    <a:pt x="1002" y="73"/>
                  </a:cubicBezTo>
                  <a:cubicBezTo>
                    <a:pt x="1015" y="90"/>
                    <a:pt x="1035" y="100"/>
                    <a:pt x="1047" y="118"/>
                  </a:cubicBezTo>
                  <a:cubicBezTo>
                    <a:pt x="1057" y="133"/>
                    <a:pt x="1067" y="147"/>
                    <a:pt x="1077" y="162"/>
                  </a:cubicBezTo>
                  <a:cubicBezTo>
                    <a:pt x="1082" y="170"/>
                    <a:pt x="1092" y="185"/>
                    <a:pt x="1092" y="185"/>
                  </a:cubicBezTo>
                  <a:cubicBezTo>
                    <a:pt x="1103" y="219"/>
                    <a:pt x="1111" y="243"/>
                    <a:pt x="1129" y="275"/>
                  </a:cubicBezTo>
                  <a:cubicBezTo>
                    <a:pt x="1135" y="320"/>
                    <a:pt x="1142" y="364"/>
                    <a:pt x="1152" y="409"/>
                  </a:cubicBezTo>
                  <a:cubicBezTo>
                    <a:pt x="1149" y="469"/>
                    <a:pt x="1151" y="529"/>
                    <a:pt x="1144" y="589"/>
                  </a:cubicBezTo>
                  <a:cubicBezTo>
                    <a:pt x="1136" y="658"/>
                    <a:pt x="1082" y="775"/>
                    <a:pt x="1024" y="813"/>
                  </a:cubicBezTo>
                  <a:cubicBezTo>
                    <a:pt x="968" y="905"/>
                    <a:pt x="916" y="912"/>
                    <a:pt x="823" y="940"/>
                  </a:cubicBezTo>
                  <a:cubicBezTo>
                    <a:pt x="797" y="948"/>
                    <a:pt x="774" y="964"/>
                    <a:pt x="748" y="970"/>
                  </a:cubicBezTo>
                  <a:cubicBezTo>
                    <a:pt x="641" y="996"/>
                    <a:pt x="535" y="1001"/>
                    <a:pt x="426" y="1008"/>
                  </a:cubicBezTo>
                  <a:cubicBezTo>
                    <a:pt x="295" y="1038"/>
                    <a:pt x="180" y="1027"/>
                    <a:pt x="45" y="1023"/>
                  </a:cubicBezTo>
                  <a:cubicBezTo>
                    <a:pt x="28" y="998"/>
                    <a:pt x="9" y="992"/>
                    <a:pt x="0" y="963"/>
                  </a:cubicBezTo>
                  <a:cubicBezTo>
                    <a:pt x="7" y="896"/>
                    <a:pt x="3" y="892"/>
                    <a:pt x="52" y="858"/>
                  </a:cubicBezTo>
                  <a:cubicBezTo>
                    <a:pt x="55" y="838"/>
                    <a:pt x="60" y="798"/>
                    <a:pt x="60" y="798"/>
                  </a:cubicBezTo>
                </a:path>
              </a:pathLst>
            </a:custGeom>
            <a:solidFill>
              <a:srgbClr val="FFFF99"/>
            </a:solidFill>
            <a:ln w="9525">
              <a:noFill/>
              <a:round/>
              <a:headEnd/>
              <a:tailEnd/>
            </a:ln>
          </p:spPr>
          <p:txBody>
            <a:bodyPr>
              <a:prstTxWarp prst="textNoShape">
                <a:avLst/>
              </a:prstTxWarp>
            </a:bodyPr>
            <a:lstStyle/>
            <a:p>
              <a:endParaRPr lang="en-US"/>
            </a:p>
          </p:txBody>
        </p:sp>
        <p:sp>
          <p:nvSpPr>
            <p:cNvPr id="33836" name="Line 30"/>
            <p:cNvSpPr>
              <a:spLocks noChangeShapeType="1"/>
            </p:cNvSpPr>
            <p:nvPr/>
          </p:nvSpPr>
          <p:spPr bwMode="auto">
            <a:xfrm>
              <a:off x="384" y="3792"/>
              <a:ext cx="1008"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37" name="Line 31"/>
            <p:cNvSpPr>
              <a:spLocks noChangeShapeType="1"/>
            </p:cNvSpPr>
            <p:nvPr/>
          </p:nvSpPr>
          <p:spPr bwMode="auto">
            <a:xfrm rot="-5400000">
              <a:off x="192" y="3552"/>
              <a:ext cx="864"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38" name="Arc 32"/>
            <p:cNvSpPr>
              <a:spLocks/>
            </p:cNvSpPr>
            <p:nvPr/>
          </p:nvSpPr>
          <p:spPr bwMode="auto">
            <a:xfrm>
              <a:off x="624" y="3216"/>
              <a:ext cx="624" cy="57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0000"/>
              </a:solidFill>
              <a:prstDash val="sysDot"/>
              <a:round/>
              <a:headEnd/>
              <a:tailEnd/>
            </a:ln>
          </p:spPr>
          <p:txBody>
            <a:bodyPr wrap="none" anchor="ctr">
              <a:prstTxWarp prst="textNoShape">
                <a:avLst/>
              </a:prstTxWarp>
            </a:bodyPr>
            <a:lstStyle/>
            <a:p>
              <a:endParaRPr lang="en-US"/>
            </a:p>
          </p:txBody>
        </p:sp>
        <p:sp>
          <p:nvSpPr>
            <p:cNvPr id="33839" name="Rectangle 33"/>
            <p:cNvSpPr>
              <a:spLocks noChangeArrowheads="1"/>
            </p:cNvSpPr>
            <p:nvPr/>
          </p:nvSpPr>
          <p:spPr bwMode="auto">
            <a:xfrm rot="-2778631">
              <a:off x="960" y="3312"/>
              <a:ext cx="96" cy="96"/>
            </a:xfrm>
            <a:prstGeom prst="rect">
              <a:avLst/>
            </a:prstGeom>
            <a:solidFill>
              <a:schemeClr val="folHlink"/>
            </a:solidFill>
            <a:ln w="9525">
              <a:noFill/>
              <a:miter lim="800000"/>
              <a:headEnd/>
              <a:tailEnd/>
            </a:ln>
          </p:spPr>
          <p:txBody>
            <a:bodyPr wrap="none" anchor="ctr">
              <a:prstTxWarp prst="textNoShape">
                <a:avLst/>
              </a:prstTxWarp>
            </a:bodyPr>
            <a:lstStyle/>
            <a:p>
              <a:endParaRPr lang="en-US"/>
            </a:p>
          </p:txBody>
        </p:sp>
        <p:sp>
          <p:nvSpPr>
            <p:cNvPr id="33840" name="Line 34"/>
            <p:cNvSpPr>
              <a:spLocks noChangeShapeType="1"/>
            </p:cNvSpPr>
            <p:nvPr/>
          </p:nvSpPr>
          <p:spPr bwMode="auto">
            <a:xfrm flipV="1">
              <a:off x="624" y="3360"/>
              <a:ext cx="384" cy="43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3841" name="Text Box 35"/>
            <p:cNvSpPr txBox="1">
              <a:spLocks noChangeArrowheads="1"/>
            </p:cNvSpPr>
            <p:nvPr/>
          </p:nvSpPr>
          <p:spPr bwMode="auto">
            <a:xfrm>
              <a:off x="662" y="3408"/>
              <a:ext cx="160"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r</a:t>
              </a:r>
            </a:p>
          </p:txBody>
        </p:sp>
        <p:sp>
          <p:nvSpPr>
            <p:cNvPr id="33842" name="Line 36"/>
            <p:cNvSpPr>
              <a:spLocks noChangeShapeType="1"/>
            </p:cNvSpPr>
            <p:nvPr/>
          </p:nvSpPr>
          <p:spPr bwMode="auto">
            <a:xfrm flipH="1" flipV="1">
              <a:off x="672" y="3120"/>
              <a:ext cx="336" cy="24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43" name="Text Box 37"/>
            <p:cNvSpPr txBox="1">
              <a:spLocks noChangeArrowheads="1"/>
            </p:cNvSpPr>
            <p:nvPr/>
          </p:nvSpPr>
          <p:spPr bwMode="auto">
            <a:xfrm>
              <a:off x="504" y="2919"/>
              <a:ext cx="32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Symbol" charset="2"/>
                </a:rPr>
                <a:t>d</a:t>
              </a:r>
              <a:r>
                <a:rPr lang="en-US" sz="2000" b="1">
                  <a:solidFill>
                    <a:schemeClr val="accent2"/>
                  </a:solidFill>
                  <a:latin typeface="Monotype Corsiva" charset="0"/>
                </a:rPr>
                <a:t>F</a:t>
              </a:r>
              <a:r>
                <a:rPr lang="en-US" sz="2000" b="1" baseline="-25000">
                  <a:solidFill>
                    <a:schemeClr val="accent2"/>
                  </a:solidFill>
                  <a:latin typeface="Monotype Corsiva" charset="0"/>
                </a:rPr>
                <a:t>t</a:t>
              </a:r>
            </a:p>
          </p:txBody>
        </p:sp>
        <p:sp>
          <p:nvSpPr>
            <p:cNvPr id="33844" name="Text Box 38"/>
            <p:cNvSpPr txBox="1">
              <a:spLocks noChangeArrowheads="1"/>
            </p:cNvSpPr>
            <p:nvPr/>
          </p:nvSpPr>
          <p:spPr bwMode="auto">
            <a:xfrm>
              <a:off x="1008" y="3149"/>
              <a:ext cx="401" cy="252"/>
            </a:xfrm>
            <a:prstGeom prst="rect">
              <a:avLst/>
            </a:prstGeom>
            <a:noFill/>
            <a:ln w="9525">
              <a:noFill/>
              <a:miter lim="800000"/>
              <a:headEnd/>
              <a:tailEnd/>
            </a:ln>
          </p:spPr>
          <p:txBody>
            <a:bodyPr wrap="none">
              <a:prstTxWarp prst="textNoShape">
                <a:avLst/>
              </a:prstTxWarp>
              <a:spAutoFit/>
            </a:bodyPr>
            <a:lstStyle/>
            <a:p>
              <a:r>
                <a:rPr lang="en-US" sz="2000" dirty="0" err="1" smtClean="0">
                  <a:solidFill>
                    <a:schemeClr val="accent2"/>
                  </a:solidFill>
                  <a:latin typeface="Monotype Corsiva" charset="0"/>
                </a:rPr>
                <a:t>δm</a:t>
              </a:r>
              <a:endParaRPr lang="en-US" sz="2000" baseline="-25000" dirty="0">
                <a:solidFill>
                  <a:schemeClr val="accent2"/>
                </a:solidFill>
                <a:latin typeface="Monotype Corsiva" charset="0"/>
              </a:endParaRPr>
            </a:p>
          </p:txBody>
        </p:sp>
        <p:sp>
          <p:nvSpPr>
            <p:cNvPr id="33845" name="Text Box 39"/>
            <p:cNvSpPr txBox="1">
              <a:spLocks noChangeArrowheads="1"/>
            </p:cNvSpPr>
            <p:nvPr/>
          </p:nvSpPr>
          <p:spPr bwMode="auto">
            <a:xfrm>
              <a:off x="432" y="3744"/>
              <a:ext cx="21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O</a:t>
              </a:r>
            </a:p>
          </p:txBody>
        </p:sp>
      </p:grpSp>
      <p:sp>
        <p:nvSpPr>
          <p:cNvPr id="1004584" name="Text Box 40"/>
          <p:cNvSpPr txBox="1">
            <a:spLocks noChangeArrowheads="1"/>
          </p:cNvSpPr>
          <p:nvPr/>
        </p:nvSpPr>
        <p:spPr bwMode="auto">
          <a:xfrm>
            <a:off x="2895600" y="4419600"/>
            <a:ext cx="35814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external tangential force δ</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graphicFrame>
        <p:nvGraphicFramePr>
          <p:cNvPr id="1004585" name="Object 5"/>
          <p:cNvGraphicFramePr>
            <a:graphicFrameLocks noChangeAspect="1"/>
          </p:cNvGraphicFramePr>
          <p:nvPr/>
        </p:nvGraphicFramePr>
        <p:xfrm>
          <a:off x="6313488" y="4410075"/>
          <a:ext cx="642937" cy="406400"/>
        </p:xfrm>
        <a:graphic>
          <a:graphicData uri="http://schemas.openxmlformats.org/presentationml/2006/ole">
            <p:oleObj spid="_x0000_s581637" name="Equation" r:id="rId6" imgW="381000" imgH="241300" progId="Equation.DSMT4">
              <p:embed/>
            </p:oleObj>
          </a:graphicData>
        </a:graphic>
      </p:graphicFrame>
      <p:graphicFrame>
        <p:nvGraphicFramePr>
          <p:cNvPr id="1004586" name="Object 6"/>
          <p:cNvGraphicFramePr>
            <a:graphicFrameLocks noChangeAspect="1"/>
          </p:cNvGraphicFramePr>
          <p:nvPr/>
        </p:nvGraphicFramePr>
        <p:xfrm>
          <a:off x="4279900" y="5227638"/>
          <a:ext cx="1968500" cy="500062"/>
        </p:xfrm>
        <a:graphic>
          <a:graphicData uri="http://schemas.openxmlformats.org/presentationml/2006/ole">
            <p:oleObj spid="_x0000_s581638" name="Equation" r:id="rId7" imgW="1409700" imgH="317500" progId="Equation.DSMT4">
              <p:embed/>
            </p:oleObj>
          </a:graphicData>
        </a:graphic>
      </p:graphicFrame>
      <p:sp>
        <p:nvSpPr>
          <p:cNvPr id="1004587" name="Text Box 43"/>
          <p:cNvSpPr txBox="1">
            <a:spLocks noChangeArrowheads="1"/>
          </p:cNvSpPr>
          <p:nvPr/>
        </p:nvSpPr>
        <p:spPr bwMode="auto">
          <a:xfrm>
            <a:off x="2362200" y="4876800"/>
            <a:ext cx="3810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torque due to tangential force </a:t>
            </a:r>
            <a:r>
              <a:rPr lang="en-US" sz="2000" b="1">
                <a:solidFill>
                  <a:schemeClr val="accent2"/>
                </a:solidFill>
                <a:latin typeface="Monotype Corsiva" charset="0"/>
              </a:rPr>
              <a:t>F</a:t>
            </a:r>
            <a:r>
              <a:rPr lang="en-US" sz="2000" b="1" baseline="-25000">
                <a:solidFill>
                  <a:schemeClr val="accent2"/>
                </a:solidFill>
                <a:latin typeface="Monotype Corsiva" charset="0"/>
              </a:rPr>
              <a:t>t</a:t>
            </a:r>
            <a:r>
              <a:rPr lang="en-US" sz="2000">
                <a:solidFill>
                  <a:schemeClr val="accent2"/>
                </a:solidFill>
                <a:latin typeface="Arial Narrow" charset="0"/>
              </a:rPr>
              <a:t> is</a:t>
            </a:r>
          </a:p>
        </p:txBody>
      </p:sp>
      <p:sp>
        <p:nvSpPr>
          <p:cNvPr id="1004588" name="Text Box 44"/>
          <p:cNvSpPr txBox="1">
            <a:spLocks noChangeArrowheads="1"/>
          </p:cNvSpPr>
          <p:nvPr/>
        </p:nvSpPr>
        <p:spPr bwMode="auto">
          <a:xfrm>
            <a:off x="2362200" y="5241925"/>
            <a:ext cx="1905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total torque is</a:t>
            </a:r>
          </a:p>
        </p:txBody>
      </p:sp>
      <p:graphicFrame>
        <p:nvGraphicFramePr>
          <p:cNvPr id="1004589" name="Object 7"/>
          <p:cNvGraphicFramePr>
            <a:graphicFrameLocks noChangeAspect="1"/>
          </p:cNvGraphicFramePr>
          <p:nvPr/>
        </p:nvGraphicFramePr>
        <p:xfrm>
          <a:off x="6410325" y="4926013"/>
          <a:ext cx="498475" cy="277812"/>
        </p:xfrm>
        <a:graphic>
          <a:graphicData uri="http://schemas.openxmlformats.org/presentationml/2006/ole">
            <p:oleObj spid="_x0000_s581639" name="Equation" r:id="rId8" imgW="317160" imgH="177480" progId="Equation.DSMT4">
              <p:embed/>
            </p:oleObj>
          </a:graphicData>
        </a:graphic>
      </p:graphicFrame>
      <p:sp>
        <p:nvSpPr>
          <p:cNvPr id="1004590" name="Text Box 46"/>
          <p:cNvSpPr txBox="1">
            <a:spLocks noChangeArrowheads="1"/>
          </p:cNvSpPr>
          <p:nvPr/>
        </p:nvSpPr>
        <p:spPr bwMode="auto">
          <a:xfrm>
            <a:off x="2286000" y="5775325"/>
            <a:ext cx="2895600" cy="7016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contribution due to radial force and why?</a:t>
            </a:r>
          </a:p>
        </p:txBody>
      </p:sp>
      <p:sp>
        <p:nvSpPr>
          <p:cNvPr id="1004591" name="Text Box 47"/>
          <p:cNvSpPr txBox="1">
            <a:spLocks noChangeArrowheads="1"/>
          </p:cNvSpPr>
          <p:nvPr/>
        </p:nvSpPr>
        <p:spPr bwMode="auto">
          <a:xfrm>
            <a:off x="5410200" y="5791200"/>
            <a:ext cx="3200400" cy="730250"/>
          </a:xfrm>
          <a:prstGeom prst="rect">
            <a:avLst/>
          </a:prstGeom>
          <a:solidFill>
            <a:srgbClr val="FFFF99"/>
          </a:solidFill>
          <a:ln w="9525">
            <a:noFill/>
            <a:miter lim="800000"/>
            <a:headEnd/>
            <a:tailEnd/>
          </a:ln>
        </p:spPr>
        <p:txBody>
          <a:bodyPr>
            <a:prstTxWarp prst="textNoShape">
              <a:avLst/>
            </a:prstTxWarp>
            <a:spAutoFit/>
          </a:bodyPr>
          <a:lstStyle/>
          <a:p>
            <a:r>
              <a:rPr lang="en-US" sz="1400">
                <a:solidFill>
                  <a:srgbClr val="FF0000"/>
                </a:solidFill>
                <a:latin typeface="Arial Narrow" charset="0"/>
              </a:rPr>
              <a:t>Contribution from radial force is 0, because its line of action passes through the pivoting point, making the moment arm 0.</a:t>
            </a:r>
          </a:p>
        </p:txBody>
      </p:sp>
      <p:graphicFrame>
        <p:nvGraphicFramePr>
          <p:cNvPr id="1004592" name="Object 8"/>
          <p:cNvGraphicFramePr>
            <a:graphicFrameLocks noChangeAspect="1"/>
          </p:cNvGraphicFramePr>
          <p:nvPr/>
        </p:nvGraphicFramePr>
        <p:xfrm>
          <a:off x="6918325" y="2166938"/>
          <a:ext cx="820738" cy="288925"/>
        </p:xfrm>
        <a:graphic>
          <a:graphicData uri="http://schemas.openxmlformats.org/presentationml/2006/ole">
            <p:oleObj spid="_x0000_s581640" name="Equation" r:id="rId9" imgW="444240" imgH="139680" progId="Equation.DSMT4">
              <p:embed/>
            </p:oleObj>
          </a:graphicData>
        </a:graphic>
      </p:graphicFrame>
      <p:graphicFrame>
        <p:nvGraphicFramePr>
          <p:cNvPr id="1004593" name="Object 9"/>
          <p:cNvGraphicFramePr>
            <a:graphicFrameLocks noChangeAspect="1"/>
          </p:cNvGraphicFramePr>
          <p:nvPr/>
        </p:nvGraphicFramePr>
        <p:xfrm>
          <a:off x="6705600" y="2476500"/>
          <a:ext cx="850900" cy="503238"/>
        </p:xfrm>
        <a:graphic>
          <a:graphicData uri="http://schemas.openxmlformats.org/presentationml/2006/ole">
            <p:oleObj spid="_x0000_s581641" name="Equation" r:id="rId10" imgW="457200" imgH="241300" progId="Equation.DSMT4">
              <p:embed/>
            </p:oleObj>
          </a:graphicData>
        </a:graphic>
      </p:graphicFrame>
      <p:graphicFrame>
        <p:nvGraphicFramePr>
          <p:cNvPr id="1004594" name="Object 10"/>
          <p:cNvGraphicFramePr>
            <a:graphicFrameLocks noChangeAspect="1"/>
          </p:cNvGraphicFramePr>
          <p:nvPr/>
        </p:nvGraphicFramePr>
        <p:xfrm>
          <a:off x="7543800" y="2471738"/>
          <a:ext cx="944563" cy="447675"/>
        </p:xfrm>
        <a:graphic>
          <a:graphicData uri="http://schemas.openxmlformats.org/presentationml/2006/ole">
            <p:oleObj spid="_x0000_s581642" name="Equation" r:id="rId11" imgW="508000" imgH="215900" progId="Equation.DSMT4">
              <p:embed/>
            </p:oleObj>
          </a:graphicData>
        </a:graphic>
      </p:graphicFrame>
      <p:graphicFrame>
        <p:nvGraphicFramePr>
          <p:cNvPr id="1004595" name="Object 11"/>
          <p:cNvGraphicFramePr>
            <a:graphicFrameLocks noChangeAspect="1"/>
          </p:cNvGraphicFramePr>
          <p:nvPr/>
        </p:nvGraphicFramePr>
        <p:xfrm>
          <a:off x="8442325" y="2555875"/>
          <a:ext cx="638175" cy="369888"/>
        </p:xfrm>
        <a:graphic>
          <a:graphicData uri="http://schemas.openxmlformats.org/presentationml/2006/ole">
            <p:oleObj spid="_x0000_s581643" name="Equation" r:id="rId12" imgW="342720" imgH="177480" progId="Equation.DSMT4">
              <p:embed/>
            </p:oleObj>
          </a:graphicData>
        </a:graphic>
      </p:graphicFrame>
      <p:graphicFrame>
        <p:nvGraphicFramePr>
          <p:cNvPr id="1004596" name="Object 12"/>
          <p:cNvGraphicFramePr>
            <a:graphicFrameLocks noChangeAspect="1"/>
          </p:cNvGraphicFramePr>
          <p:nvPr/>
        </p:nvGraphicFramePr>
        <p:xfrm>
          <a:off x="6970713" y="4419600"/>
          <a:ext cx="812800" cy="385763"/>
        </p:xfrm>
        <a:graphic>
          <a:graphicData uri="http://schemas.openxmlformats.org/presentationml/2006/ole">
            <p:oleObj spid="_x0000_s581644" name="Equation" r:id="rId13" imgW="482400" imgH="228600" progId="Equation.DSMT4">
              <p:embed/>
            </p:oleObj>
          </a:graphicData>
        </a:graphic>
      </p:graphicFrame>
      <p:graphicFrame>
        <p:nvGraphicFramePr>
          <p:cNvPr id="1004597" name="Object 13"/>
          <p:cNvGraphicFramePr>
            <a:graphicFrameLocks noChangeAspect="1"/>
          </p:cNvGraphicFramePr>
          <p:nvPr/>
        </p:nvGraphicFramePr>
        <p:xfrm>
          <a:off x="7761288" y="4419600"/>
          <a:ext cx="708025" cy="300038"/>
        </p:xfrm>
        <a:graphic>
          <a:graphicData uri="http://schemas.openxmlformats.org/presentationml/2006/ole">
            <p:oleObj spid="_x0000_s581645" name="Equation" r:id="rId14" imgW="419040" imgH="177480" progId="Equation.DSMT4">
              <p:embed/>
            </p:oleObj>
          </a:graphicData>
        </a:graphic>
      </p:graphicFrame>
      <p:graphicFrame>
        <p:nvGraphicFramePr>
          <p:cNvPr id="1004598" name="Object 14"/>
          <p:cNvGraphicFramePr>
            <a:graphicFrameLocks noChangeAspect="1"/>
          </p:cNvGraphicFramePr>
          <p:nvPr/>
        </p:nvGraphicFramePr>
        <p:xfrm>
          <a:off x="6853238" y="4899025"/>
          <a:ext cx="701675" cy="358775"/>
        </p:xfrm>
        <a:graphic>
          <a:graphicData uri="http://schemas.openxmlformats.org/presentationml/2006/ole">
            <p:oleObj spid="_x0000_s581646" name="Equation" r:id="rId15" imgW="444240" imgH="228600" progId="Equation.DSMT4">
              <p:embed/>
            </p:oleObj>
          </a:graphicData>
        </a:graphic>
      </p:graphicFrame>
      <p:graphicFrame>
        <p:nvGraphicFramePr>
          <p:cNvPr id="1004599" name="Object 15"/>
          <p:cNvGraphicFramePr>
            <a:graphicFrameLocks noChangeAspect="1"/>
          </p:cNvGraphicFramePr>
          <p:nvPr/>
        </p:nvGraphicFramePr>
        <p:xfrm>
          <a:off x="7513638" y="4827588"/>
          <a:ext cx="919162" cy="458787"/>
        </p:xfrm>
        <a:graphic>
          <a:graphicData uri="http://schemas.openxmlformats.org/presentationml/2006/ole">
            <p:oleObj spid="_x0000_s581647" name="Equation" r:id="rId16" imgW="584200" imgH="292100" progId="Equation.DSMT4">
              <p:embed/>
            </p:oleObj>
          </a:graphicData>
        </a:graphic>
      </p:graphicFrame>
      <p:graphicFrame>
        <p:nvGraphicFramePr>
          <p:cNvPr id="1004600" name="Object 16"/>
          <p:cNvGraphicFramePr>
            <a:graphicFrameLocks noChangeAspect="1"/>
          </p:cNvGraphicFramePr>
          <p:nvPr/>
        </p:nvGraphicFramePr>
        <p:xfrm>
          <a:off x="6238875" y="5257800"/>
          <a:ext cx="2447925" cy="498475"/>
        </p:xfrm>
        <a:graphic>
          <a:graphicData uri="http://schemas.openxmlformats.org/presentationml/2006/ole">
            <p:oleObj spid="_x0000_s581648" name="Equation" r:id="rId17" imgW="1752600" imgH="317500" progId="Equation.DSMT4">
              <p:embed/>
            </p:oleObj>
          </a:graphicData>
        </a:graphic>
      </p:graphicFrame>
      <p:graphicFrame>
        <p:nvGraphicFramePr>
          <p:cNvPr id="1004601" name="Object 17"/>
          <p:cNvGraphicFramePr>
            <a:graphicFrameLocks noChangeAspect="1"/>
          </p:cNvGraphicFramePr>
          <p:nvPr/>
        </p:nvGraphicFramePr>
        <p:xfrm>
          <a:off x="8689975" y="5334000"/>
          <a:ext cx="301625" cy="277813"/>
        </p:xfrm>
        <a:graphic>
          <a:graphicData uri="http://schemas.openxmlformats.org/presentationml/2006/ole">
            <p:oleObj spid="_x0000_s581649" name="Equation" r:id="rId18" imgW="215640" imgH="177480" progId="Equation.DSMT4">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48135" name="Date Placeholder 3"/>
          <p:cNvSpPr>
            <a:spLocks noGrp="1"/>
          </p:cNvSpPr>
          <p:nvPr>
            <p:ph type="dt" sz="quarter" idx="10"/>
          </p:nvPr>
        </p:nvSpPr>
        <p:spPr>
          <a:noFill/>
        </p:spPr>
        <p:txBody>
          <a:bodyPr/>
          <a:lstStyle/>
          <a:p>
            <a:r>
              <a:rPr lang="en-US" smtClean="0"/>
              <a:t>Wednesday, July 6, 2011</a:t>
            </a:r>
            <a:endParaRPr lang="en-US"/>
          </a:p>
        </p:txBody>
      </p:sp>
      <p:sp>
        <p:nvSpPr>
          <p:cNvPr id="48136" name="Footer Placeholder 4"/>
          <p:cNvSpPr>
            <a:spLocks noGrp="1"/>
          </p:cNvSpPr>
          <p:nvPr>
            <p:ph type="ftr" sz="quarter" idx="11"/>
          </p:nvPr>
        </p:nvSpPr>
        <p:spPr>
          <a:noFill/>
        </p:spPr>
        <p:txBody>
          <a:bodyPr/>
          <a:lstStyle/>
          <a:p>
            <a:r>
              <a:rPr lang="en-US" smtClean="0"/>
              <a:t>PHYS 1443-001, Summer 2011 Dr. Jaehoon Yu</a:t>
            </a:r>
          </a:p>
        </p:txBody>
      </p:sp>
      <p:sp>
        <p:nvSpPr>
          <p:cNvPr id="48137" name="Slide Number Placeholder 5"/>
          <p:cNvSpPr>
            <a:spLocks noGrp="1"/>
          </p:cNvSpPr>
          <p:nvPr>
            <p:ph type="sldNum" sz="quarter" idx="12"/>
          </p:nvPr>
        </p:nvSpPr>
        <p:spPr>
          <a:noFill/>
        </p:spPr>
        <p:txBody>
          <a:bodyPr/>
          <a:lstStyle/>
          <a:p>
            <a:fld id="{DFF160AA-37F4-D14B-9398-EB7F5C24DA91}" type="slidenum">
              <a:rPr lang="en-US"/>
              <a:pPr/>
              <a:t>8</a:t>
            </a:fld>
            <a:endParaRPr lang="en-US"/>
          </a:p>
        </p:txBody>
      </p:sp>
      <p:sp>
        <p:nvSpPr>
          <p:cNvPr id="48138" name="Rectangle 2"/>
          <p:cNvSpPr>
            <a:spLocks noGrp="1" noChangeArrowheads="1"/>
          </p:cNvSpPr>
          <p:nvPr>
            <p:ph type="title"/>
          </p:nvPr>
        </p:nvSpPr>
        <p:spPr>
          <a:xfrm>
            <a:off x="685800" y="152400"/>
            <a:ext cx="8153400" cy="609600"/>
          </a:xfrm>
        </p:spPr>
        <p:txBody>
          <a:bodyPr/>
          <a:lstStyle/>
          <a:p>
            <a:r>
              <a:rPr lang="en-US"/>
              <a:t>Rolling Motion of a Rigid Body</a:t>
            </a:r>
          </a:p>
        </p:txBody>
      </p:sp>
      <p:sp>
        <p:nvSpPr>
          <p:cNvPr id="380931" name="Text Box 3"/>
          <p:cNvSpPr txBox="1">
            <a:spLocks noChangeArrowheads="1"/>
          </p:cNvSpPr>
          <p:nvPr/>
        </p:nvSpPr>
        <p:spPr bwMode="auto">
          <a:xfrm>
            <a:off x="304800" y="914400"/>
            <a:ext cx="3048000" cy="4572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is a rolling motion?</a:t>
            </a:r>
          </a:p>
        </p:txBody>
      </p:sp>
      <p:sp>
        <p:nvSpPr>
          <p:cNvPr id="380932" name="Text Box 4"/>
          <p:cNvSpPr txBox="1">
            <a:spLocks noChangeArrowheads="1"/>
          </p:cNvSpPr>
          <p:nvPr/>
        </p:nvSpPr>
        <p:spPr bwMode="auto">
          <a:xfrm>
            <a:off x="228600" y="2286000"/>
            <a:ext cx="30480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To simplify the discussion, let’s make a few assumptions</a:t>
            </a:r>
          </a:p>
        </p:txBody>
      </p:sp>
      <p:sp>
        <p:nvSpPr>
          <p:cNvPr id="380933" name="Text Box 5"/>
          <p:cNvSpPr txBox="1">
            <a:spLocks noChangeArrowheads="1"/>
          </p:cNvSpPr>
          <p:nvPr/>
        </p:nvSpPr>
        <p:spPr bwMode="auto">
          <a:xfrm>
            <a:off x="304800" y="3429000"/>
            <a:ext cx="7543800" cy="457200"/>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Let’s consider a cylinder rolling on a flat surface, without slipping.</a:t>
            </a:r>
            <a:r>
              <a:rPr lang="en-US">
                <a:latin typeface="Arial Narrow" charset="0"/>
              </a:rPr>
              <a:t> </a:t>
            </a:r>
          </a:p>
        </p:txBody>
      </p:sp>
      <p:sp>
        <p:nvSpPr>
          <p:cNvPr id="380934" name="Text Box 6"/>
          <p:cNvSpPr txBox="1">
            <a:spLocks noChangeArrowheads="1"/>
          </p:cNvSpPr>
          <p:nvPr/>
        </p:nvSpPr>
        <p:spPr bwMode="auto">
          <a:xfrm>
            <a:off x="3429000" y="838200"/>
            <a:ext cx="5562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A more generalized case of a motion where the rotational axis moves together with an object</a:t>
            </a:r>
          </a:p>
        </p:txBody>
      </p:sp>
      <p:sp>
        <p:nvSpPr>
          <p:cNvPr id="380935" name="Text Box 7"/>
          <p:cNvSpPr txBox="1">
            <a:spLocks noChangeArrowheads="1"/>
          </p:cNvSpPr>
          <p:nvPr/>
        </p:nvSpPr>
        <p:spPr bwMode="auto">
          <a:xfrm>
            <a:off x="2667000" y="3962400"/>
            <a:ext cx="54864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Under what condition does this “Pure Rolling” happen?</a:t>
            </a:r>
          </a:p>
        </p:txBody>
      </p:sp>
      <p:sp>
        <p:nvSpPr>
          <p:cNvPr id="380936" name="Text Box 8"/>
          <p:cNvSpPr txBox="1">
            <a:spLocks noChangeArrowheads="1"/>
          </p:cNvSpPr>
          <p:nvPr/>
        </p:nvSpPr>
        <p:spPr bwMode="auto">
          <a:xfrm>
            <a:off x="2667000" y="4419600"/>
            <a:ext cx="54102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total linear distance the CM of the cylinder moved is</a:t>
            </a:r>
          </a:p>
        </p:txBody>
      </p:sp>
      <p:sp>
        <p:nvSpPr>
          <p:cNvPr id="380937" name="Text Box 9"/>
          <p:cNvSpPr txBox="1">
            <a:spLocks noChangeArrowheads="1"/>
          </p:cNvSpPr>
          <p:nvPr/>
        </p:nvSpPr>
        <p:spPr bwMode="auto">
          <a:xfrm>
            <a:off x="3352800" y="4953000"/>
            <a:ext cx="1981200" cy="7016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Thus the linear speed of the CM is</a:t>
            </a:r>
          </a:p>
        </p:txBody>
      </p:sp>
      <p:sp>
        <p:nvSpPr>
          <p:cNvPr id="380938" name="Text Box 10"/>
          <p:cNvSpPr txBox="1">
            <a:spLocks noChangeArrowheads="1"/>
          </p:cNvSpPr>
          <p:nvPr/>
        </p:nvSpPr>
        <p:spPr bwMode="auto">
          <a:xfrm>
            <a:off x="3429000" y="1676400"/>
            <a:ext cx="4876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A rotational motion about a moving axis</a:t>
            </a:r>
          </a:p>
        </p:txBody>
      </p:sp>
      <p:sp>
        <p:nvSpPr>
          <p:cNvPr id="380939" name="Text Box 11"/>
          <p:cNvSpPr txBox="1">
            <a:spLocks noChangeArrowheads="1"/>
          </p:cNvSpPr>
          <p:nvPr/>
        </p:nvSpPr>
        <p:spPr bwMode="auto">
          <a:xfrm>
            <a:off x="3429000" y="2286000"/>
            <a:ext cx="4876800" cy="1066800"/>
          </a:xfrm>
          <a:prstGeom prst="rect">
            <a:avLst/>
          </a:prstGeom>
          <a:solidFill>
            <a:srgbClr val="FFFFCC"/>
          </a:solidFill>
          <a:ln w="28575">
            <a:noFill/>
            <a:miter lim="800000"/>
            <a:headEnd/>
            <a:tailEnd/>
          </a:ln>
        </p:spPr>
        <p:txBody>
          <a:bodyPr>
            <a:prstTxWarp prst="textNoShape">
              <a:avLst/>
            </a:prstTxWarp>
            <a:spAutoFit/>
          </a:bodyPr>
          <a:lstStyle/>
          <a:p>
            <a:pPr marL="457200" indent="-457200">
              <a:spcBef>
                <a:spcPct val="20000"/>
              </a:spcBef>
              <a:buFontTx/>
              <a:buAutoNum type="arabicPeriod"/>
            </a:pPr>
            <a:r>
              <a:rPr lang="en-US" sz="2000">
                <a:solidFill>
                  <a:srgbClr val="FF0000"/>
                </a:solidFill>
                <a:latin typeface="Arial Narrow" charset="0"/>
              </a:rPr>
              <a:t>Limit our discussion on very symmetric objects, such as cylinders, spheres, etc</a:t>
            </a:r>
          </a:p>
          <a:p>
            <a:pPr marL="457200" indent="-457200">
              <a:spcBef>
                <a:spcPct val="20000"/>
              </a:spcBef>
              <a:buFontTx/>
              <a:buAutoNum type="arabicPeriod"/>
            </a:pPr>
            <a:r>
              <a:rPr lang="en-US" sz="2000">
                <a:solidFill>
                  <a:srgbClr val="FF0000"/>
                </a:solidFill>
                <a:latin typeface="Arial Narrow" charset="0"/>
              </a:rPr>
              <a:t>The object rolls on a flat surface</a:t>
            </a:r>
          </a:p>
        </p:txBody>
      </p:sp>
      <p:sp>
        <p:nvSpPr>
          <p:cNvPr id="380940" name="Line 12"/>
          <p:cNvSpPr>
            <a:spLocks noChangeShapeType="1"/>
          </p:cNvSpPr>
          <p:nvPr/>
        </p:nvSpPr>
        <p:spPr bwMode="auto">
          <a:xfrm>
            <a:off x="381000" y="5638800"/>
            <a:ext cx="2667000" cy="0"/>
          </a:xfrm>
          <a:prstGeom prst="line">
            <a:avLst/>
          </a:prstGeom>
          <a:noFill/>
          <a:ln w="28575">
            <a:solidFill>
              <a:schemeClr val="accent2"/>
            </a:solidFill>
            <a:round/>
            <a:headEnd/>
            <a:tailEnd/>
          </a:ln>
        </p:spPr>
        <p:txBody>
          <a:bodyPr>
            <a:prstTxWarp prst="textNoShape">
              <a:avLst/>
            </a:prstTxWarp>
          </a:bodyPr>
          <a:lstStyle/>
          <a:p>
            <a:endParaRPr lang="en-US"/>
          </a:p>
        </p:txBody>
      </p:sp>
      <p:grpSp>
        <p:nvGrpSpPr>
          <p:cNvPr id="2" name="Group 13"/>
          <p:cNvGrpSpPr>
            <a:grpSpLocks/>
          </p:cNvGrpSpPr>
          <p:nvPr/>
        </p:nvGrpSpPr>
        <p:grpSpPr bwMode="auto">
          <a:xfrm>
            <a:off x="457200" y="4648200"/>
            <a:ext cx="1103313" cy="1009650"/>
            <a:chOff x="288" y="2928"/>
            <a:chExt cx="695" cy="636"/>
          </a:xfrm>
        </p:grpSpPr>
        <p:grpSp>
          <p:nvGrpSpPr>
            <p:cNvPr id="3" name="Group 14"/>
            <p:cNvGrpSpPr>
              <a:grpSpLocks/>
            </p:cNvGrpSpPr>
            <p:nvPr/>
          </p:nvGrpSpPr>
          <p:grpSpPr bwMode="auto">
            <a:xfrm>
              <a:off x="288" y="2928"/>
              <a:ext cx="672" cy="636"/>
              <a:chOff x="288" y="2928"/>
              <a:chExt cx="672" cy="636"/>
            </a:xfrm>
          </p:grpSpPr>
          <p:sp>
            <p:nvSpPr>
              <p:cNvPr id="48160" name="Oval 15"/>
              <p:cNvSpPr>
                <a:spLocks noChangeArrowheads="1"/>
              </p:cNvSpPr>
              <p:nvPr/>
            </p:nvSpPr>
            <p:spPr bwMode="auto">
              <a:xfrm>
                <a:off x="288" y="2928"/>
                <a:ext cx="624" cy="624"/>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48161" name="Line 16"/>
              <p:cNvSpPr>
                <a:spLocks noChangeShapeType="1"/>
              </p:cNvSpPr>
              <p:nvPr/>
            </p:nvSpPr>
            <p:spPr bwMode="auto">
              <a:xfrm>
                <a:off x="624" y="3264"/>
                <a:ext cx="0" cy="288"/>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48162" name="Line 17"/>
              <p:cNvSpPr>
                <a:spLocks noChangeShapeType="1"/>
              </p:cNvSpPr>
              <p:nvPr/>
            </p:nvSpPr>
            <p:spPr bwMode="auto">
              <a:xfrm>
                <a:off x="624" y="3264"/>
                <a:ext cx="240" cy="96"/>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48163" name="Arc 18"/>
              <p:cNvSpPr>
                <a:spLocks/>
              </p:cNvSpPr>
              <p:nvPr/>
            </p:nvSpPr>
            <p:spPr bwMode="auto">
              <a:xfrm flipV="1">
                <a:off x="624" y="3360"/>
                <a:ext cx="240" cy="192"/>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FF0000"/>
                </a:solidFill>
                <a:round/>
                <a:headEnd/>
                <a:tailEnd/>
              </a:ln>
            </p:spPr>
            <p:txBody>
              <a:bodyPr wrap="none" anchor="ctr">
                <a:prstTxWarp prst="textNoShape">
                  <a:avLst/>
                </a:prstTxWarp>
              </a:bodyPr>
              <a:lstStyle/>
              <a:p>
                <a:endParaRPr lang="en-US"/>
              </a:p>
            </p:txBody>
          </p:sp>
          <p:sp>
            <p:nvSpPr>
              <p:cNvPr id="48164" name="Line 19"/>
              <p:cNvSpPr>
                <a:spLocks noChangeShapeType="1"/>
              </p:cNvSpPr>
              <p:nvPr/>
            </p:nvSpPr>
            <p:spPr bwMode="auto">
              <a:xfrm>
                <a:off x="624" y="3552"/>
                <a:ext cx="336" cy="0"/>
              </a:xfrm>
              <a:prstGeom prst="line">
                <a:avLst/>
              </a:prstGeom>
              <a:noFill/>
              <a:ln w="38100">
                <a:solidFill>
                  <a:srgbClr val="FF0000"/>
                </a:solidFill>
                <a:round/>
                <a:headEnd/>
                <a:tailEnd/>
              </a:ln>
            </p:spPr>
            <p:txBody>
              <a:bodyPr>
                <a:prstTxWarp prst="textNoShape">
                  <a:avLst/>
                </a:prstTxWarp>
              </a:bodyPr>
              <a:lstStyle/>
              <a:p>
                <a:endParaRPr lang="en-US"/>
              </a:p>
            </p:txBody>
          </p:sp>
          <p:sp>
            <p:nvSpPr>
              <p:cNvPr id="48165" name="Arc 20"/>
              <p:cNvSpPr>
                <a:spLocks/>
              </p:cNvSpPr>
              <p:nvPr/>
            </p:nvSpPr>
            <p:spPr bwMode="auto">
              <a:xfrm flipV="1">
                <a:off x="624" y="3312"/>
                <a:ext cx="96" cy="96"/>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8575">
                <a:solidFill>
                  <a:srgbClr val="FF0000"/>
                </a:solidFill>
                <a:round/>
                <a:headEnd/>
                <a:tailEnd/>
              </a:ln>
            </p:spPr>
            <p:txBody>
              <a:bodyPr wrap="none" anchor="ctr">
                <a:prstTxWarp prst="textNoShape">
                  <a:avLst/>
                </a:prstTxWarp>
              </a:bodyPr>
              <a:lstStyle/>
              <a:p>
                <a:endParaRPr lang="en-US"/>
              </a:p>
            </p:txBody>
          </p:sp>
          <p:sp>
            <p:nvSpPr>
              <p:cNvPr id="48166" name="Text Box 21"/>
              <p:cNvSpPr txBox="1">
                <a:spLocks noChangeArrowheads="1"/>
              </p:cNvSpPr>
              <p:nvPr/>
            </p:nvSpPr>
            <p:spPr bwMode="auto">
              <a:xfrm>
                <a:off x="432" y="3264"/>
                <a:ext cx="21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R</a:t>
                </a:r>
              </a:p>
            </p:txBody>
          </p:sp>
          <p:sp>
            <p:nvSpPr>
              <p:cNvPr id="48167" name="Text Box 22"/>
              <p:cNvSpPr txBox="1">
                <a:spLocks noChangeArrowheads="1"/>
              </p:cNvSpPr>
              <p:nvPr/>
            </p:nvSpPr>
            <p:spPr bwMode="auto">
              <a:xfrm>
                <a:off x="624" y="3312"/>
                <a:ext cx="200" cy="252"/>
              </a:xfrm>
              <a:prstGeom prst="rect">
                <a:avLst/>
              </a:prstGeom>
              <a:noFill/>
              <a:ln w="9525">
                <a:noFill/>
                <a:miter lim="800000"/>
                <a:headEnd/>
                <a:tailEnd/>
              </a:ln>
            </p:spPr>
            <p:txBody>
              <a:bodyPr wrap="none">
                <a:prstTxWarp prst="textNoShape">
                  <a:avLst/>
                </a:prstTxWarp>
                <a:spAutoFit/>
              </a:bodyPr>
              <a:lstStyle/>
              <a:p>
                <a:r>
                  <a:rPr lang="en-US" sz="2000" dirty="0" err="1" smtClean="0">
                    <a:solidFill>
                      <a:srgbClr val="FF0000"/>
                    </a:solidFill>
                    <a:latin typeface="Symbol" charset="2"/>
                  </a:rPr>
                  <a:t>θ</a:t>
                </a:r>
                <a:endParaRPr lang="en-US" sz="2000" dirty="0">
                  <a:solidFill>
                    <a:srgbClr val="FF0000"/>
                  </a:solidFill>
                  <a:latin typeface="Symbol" charset="2"/>
                </a:endParaRPr>
              </a:p>
            </p:txBody>
          </p:sp>
        </p:grpSp>
        <p:sp>
          <p:nvSpPr>
            <p:cNvPr id="48159" name="Text Box 23"/>
            <p:cNvSpPr txBox="1">
              <a:spLocks noChangeArrowheads="1"/>
            </p:cNvSpPr>
            <p:nvPr/>
          </p:nvSpPr>
          <p:spPr bwMode="auto">
            <a:xfrm>
              <a:off x="816" y="3312"/>
              <a:ext cx="167"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s</a:t>
              </a:r>
            </a:p>
          </p:txBody>
        </p:sp>
      </p:grpSp>
      <p:sp>
        <p:nvSpPr>
          <p:cNvPr id="380952" name="Oval 24"/>
          <p:cNvSpPr>
            <a:spLocks noChangeArrowheads="1"/>
          </p:cNvSpPr>
          <p:nvPr/>
        </p:nvSpPr>
        <p:spPr bwMode="auto">
          <a:xfrm>
            <a:off x="1066800" y="4648200"/>
            <a:ext cx="990600" cy="990600"/>
          </a:xfrm>
          <a:prstGeom prst="ellipse">
            <a:avLst/>
          </a:prstGeom>
          <a:noFill/>
          <a:ln w="9525">
            <a:solidFill>
              <a:srgbClr val="FF0000"/>
            </a:solidFill>
            <a:prstDash val="dash"/>
            <a:round/>
            <a:headEnd/>
            <a:tailEnd/>
          </a:ln>
        </p:spPr>
        <p:txBody>
          <a:bodyPr wrap="none" anchor="ctr">
            <a:prstTxWarp prst="textNoShape">
              <a:avLst/>
            </a:prstTxWarp>
          </a:bodyPr>
          <a:lstStyle/>
          <a:p>
            <a:pPr algn="ctr"/>
            <a:endParaRPr lang="en-US">
              <a:latin typeface="Monotype Corsiva" charset="0"/>
            </a:endParaRPr>
          </a:p>
        </p:txBody>
      </p:sp>
      <p:grpSp>
        <p:nvGrpSpPr>
          <p:cNvPr id="4" name="Group 25"/>
          <p:cNvGrpSpPr>
            <a:grpSpLocks/>
          </p:cNvGrpSpPr>
          <p:nvPr/>
        </p:nvGrpSpPr>
        <p:grpSpPr bwMode="auto">
          <a:xfrm>
            <a:off x="914400" y="5638800"/>
            <a:ext cx="887413" cy="552450"/>
            <a:chOff x="576" y="3552"/>
            <a:chExt cx="559" cy="348"/>
          </a:xfrm>
        </p:grpSpPr>
        <p:grpSp>
          <p:nvGrpSpPr>
            <p:cNvPr id="5" name="Group 26"/>
            <p:cNvGrpSpPr>
              <a:grpSpLocks/>
            </p:cNvGrpSpPr>
            <p:nvPr/>
          </p:nvGrpSpPr>
          <p:grpSpPr bwMode="auto">
            <a:xfrm>
              <a:off x="624" y="3552"/>
              <a:ext cx="336" cy="192"/>
              <a:chOff x="624" y="3552"/>
              <a:chExt cx="336" cy="192"/>
            </a:xfrm>
          </p:grpSpPr>
          <p:sp>
            <p:nvSpPr>
              <p:cNvPr id="48155" name="Line 27"/>
              <p:cNvSpPr>
                <a:spLocks noChangeShapeType="1"/>
              </p:cNvSpPr>
              <p:nvPr/>
            </p:nvSpPr>
            <p:spPr bwMode="auto">
              <a:xfrm>
                <a:off x="624" y="3552"/>
                <a:ext cx="0" cy="192"/>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8156" name="Line 28"/>
              <p:cNvSpPr>
                <a:spLocks noChangeShapeType="1"/>
              </p:cNvSpPr>
              <p:nvPr/>
            </p:nvSpPr>
            <p:spPr bwMode="auto">
              <a:xfrm>
                <a:off x="960" y="3552"/>
                <a:ext cx="0" cy="192"/>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8157" name="Line 29"/>
              <p:cNvSpPr>
                <a:spLocks noChangeShapeType="1"/>
              </p:cNvSpPr>
              <p:nvPr/>
            </p:nvSpPr>
            <p:spPr bwMode="auto">
              <a:xfrm>
                <a:off x="624" y="3648"/>
                <a:ext cx="336" cy="0"/>
              </a:xfrm>
              <a:prstGeom prst="line">
                <a:avLst/>
              </a:prstGeom>
              <a:noFill/>
              <a:ln w="9525">
                <a:solidFill>
                  <a:schemeClr val="accent2"/>
                </a:solidFill>
                <a:round/>
                <a:headEnd type="triangle" w="med" len="med"/>
                <a:tailEnd type="triangle" w="med" len="med"/>
              </a:ln>
            </p:spPr>
            <p:txBody>
              <a:bodyPr>
                <a:prstTxWarp prst="textNoShape">
                  <a:avLst/>
                </a:prstTxWarp>
              </a:bodyPr>
              <a:lstStyle/>
              <a:p>
                <a:endParaRPr lang="en-US"/>
              </a:p>
            </p:txBody>
          </p:sp>
        </p:grpSp>
        <p:sp>
          <p:nvSpPr>
            <p:cNvPr id="48154" name="Text Box 30"/>
            <p:cNvSpPr txBox="1">
              <a:spLocks noChangeArrowheads="1"/>
            </p:cNvSpPr>
            <p:nvPr/>
          </p:nvSpPr>
          <p:spPr bwMode="auto">
            <a:xfrm>
              <a:off x="576" y="3648"/>
              <a:ext cx="559" cy="252"/>
            </a:xfrm>
            <a:prstGeom prst="rect">
              <a:avLst/>
            </a:prstGeom>
            <a:noFill/>
            <a:ln w="9525">
              <a:noFill/>
              <a:miter lim="800000"/>
              <a:headEnd/>
              <a:tailEnd/>
            </a:ln>
          </p:spPr>
          <p:txBody>
            <a:bodyPr wrap="none">
              <a:prstTxWarp prst="textNoShape">
                <a:avLst/>
              </a:prstTxWarp>
              <a:spAutoFit/>
            </a:bodyPr>
            <a:lstStyle/>
            <a:p>
              <a:r>
                <a:rPr lang="en-US" sz="2000" dirty="0" err="1">
                  <a:solidFill>
                    <a:srgbClr val="FF0000"/>
                  </a:solidFill>
                  <a:latin typeface="Monotype Corsiva" charset="0"/>
                </a:rPr>
                <a:t>s</a:t>
              </a:r>
              <a:r>
                <a:rPr lang="en-US" sz="2000" dirty="0">
                  <a:solidFill>
                    <a:srgbClr val="FF0000"/>
                  </a:solidFill>
                  <a:latin typeface="Monotype Corsiva" charset="0"/>
                </a:rPr>
                <a:t>=</a:t>
              </a:r>
              <a:r>
                <a:rPr lang="en-US" sz="2000" dirty="0" smtClean="0">
                  <a:solidFill>
                    <a:srgbClr val="FF0000"/>
                  </a:solidFill>
                  <a:latin typeface="Monotype Corsiva" charset="0"/>
                </a:rPr>
                <a:t>Rθ</a:t>
              </a:r>
              <a:endParaRPr lang="en-US" sz="2000" dirty="0">
                <a:solidFill>
                  <a:srgbClr val="FF0000"/>
                </a:solidFill>
                <a:latin typeface="Monotype Corsiva" charset="0"/>
              </a:endParaRPr>
            </a:p>
          </p:txBody>
        </p:sp>
      </p:grpSp>
      <p:pic>
        <p:nvPicPr>
          <p:cNvPr id="380959" name="Object 2"/>
          <p:cNvPicPr>
            <a:picLocks noChangeAspect="1" noChangeArrowheads="1"/>
          </p:cNvPicPr>
          <p:nvPr/>
        </p:nvPicPr>
        <p:blipFill>
          <a:blip r:embed="rId3"/>
          <a:srcRect/>
          <a:stretch>
            <a:fillRect/>
          </a:stretch>
        </p:blipFill>
        <p:spPr bwMode="auto">
          <a:xfrm>
            <a:off x="8104188" y="4457700"/>
            <a:ext cx="354012" cy="279400"/>
          </a:xfrm>
          <a:prstGeom prst="rect">
            <a:avLst/>
          </a:prstGeom>
          <a:noFill/>
          <a:ln w="28575">
            <a:miter lim="800000"/>
            <a:headEnd/>
            <a:tailEnd/>
          </a:ln>
        </p:spPr>
      </p:pic>
      <p:pic>
        <p:nvPicPr>
          <p:cNvPr id="380960" name="Object 3"/>
          <p:cNvPicPr>
            <a:picLocks noChangeAspect="1" noChangeArrowheads="1"/>
          </p:cNvPicPr>
          <p:nvPr/>
        </p:nvPicPr>
        <p:blipFill>
          <a:blip r:embed="rId4"/>
          <a:srcRect/>
          <a:stretch>
            <a:fillRect/>
          </a:stretch>
        </p:blipFill>
        <p:spPr bwMode="auto">
          <a:xfrm>
            <a:off x="5562600" y="4876800"/>
            <a:ext cx="1014413" cy="787400"/>
          </a:xfrm>
          <a:prstGeom prst="rect">
            <a:avLst/>
          </a:prstGeom>
          <a:noFill/>
          <a:ln w="28575">
            <a:miter lim="800000"/>
            <a:headEnd/>
            <a:tailEnd/>
          </a:ln>
        </p:spPr>
      </p:pic>
      <p:sp>
        <p:nvSpPr>
          <p:cNvPr id="380961" name="Text Box 33"/>
          <p:cNvSpPr txBox="1">
            <a:spLocks noChangeArrowheads="1"/>
          </p:cNvSpPr>
          <p:nvPr/>
        </p:nvSpPr>
        <p:spPr bwMode="auto">
          <a:xfrm>
            <a:off x="4267200" y="5791200"/>
            <a:ext cx="3962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The condition for a “Pure Rolling motion”</a:t>
            </a:r>
          </a:p>
        </p:txBody>
      </p:sp>
      <p:pic>
        <p:nvPicPr>
          <p:cNvPr id="380962" name="Object 4"/>
          <p:cNvPicPr>
            <a:picLocks noChangeAspect="1" noChangeArrowheads="1"/>
          </p:cNvPicPr>
          <p:nvPr/>
        </p:nvPicPr>
        <p:blipFill>
          <a:blip r:embed="rId5"/>
          <a:srcRect/>
          <a:stretch>
            <a:fillRect/>
          </a:stretch>
        </p:blipFill>
        <p:spPr bwMode="auto">
          <a:xfrm>
            <a:off x="6553200" y="4876800"/>
            <a:ext cx="860425" cy="787400"/>
          </a:xfrm>
          <a:prstGeom prst="rect">
            <a:avLst/>
          </a:prstGeom>
          <a:noFill/>
          <a:ln w="28575">
            <a:miter lim="800000"/>
            <a:headEnd/>
            <a:tailEnd/>
          </a:ln>
        </p:spPr>
      </p:pic>
      <p:pic>
        <p:nvPicPr>
          <p:cNvPr id="380963" name="Object 5"/>
          <p:cNvPicPr>
            <a:picLocks noChangeAspect="1" noChangeArrowheads="1"/>
          </p:cNvPicPr>
          <p:nvPr/>
        </p:nvPicPr>
        <p:blipFill>
          <a:blip r:embed="rId6"/>
          <a:srcRect/>
          <a:stretch>
            <a:fillRect/>
          </a:stretch>
        </p:blipFill>
        <p:spPr bwMode="auto">
          <a:xfrm>
            <a:off x="7415213" y="5130800"/>
            <a:ext cx="661987" cy="355600"/>
          </a:xfrm>
          <a:prstGeom prst="rect">
            <a:avLst/>
          </a:prstGeom>
          <a:noFill/>
          <a:ln w="28575">
            <a:miter lim="800000"/>
            <a:headEnd/>
            <a:tailEnd/>
          </a:ln>
        </p:spPr>
      </p:pic>
      <p:pic>
        <p:nvPicPr>
          <p:cNvPr id="380964" name="Object 6"/>
          <p:cNvPicPr>
            <a:picLocks noChangeAspect="1" noChangeArrowheads="1"/>
          </p:cNvPicPr>
          <p:nvPr/>
        </p:nvPicPr>
        <p:blipFill>
          <a:blip r:embed="rId7"/>
          <a:srcRect/>
          <a:stretch>
            <a:fillRect/>
          </a:stretch>
        </p:blipFill>
        <p:spPr bwMode="auto">
          <a:xfrm>
            <a:off x="8458200" y="4419600"/>
            <a:ext cx="354013" cy="355600"/>
          </a:xfrm>
          <a:prstGeom prst="rect">
            <a:avLst/>
          </a:prstGeom>
          <a:noFill/>
          <a:ln w="28575">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PhAnim="0">
  <p:cSld>
    <p:spTree>
      <p:nvGrpSpPr>
        <p:cNvPr id="1" name=""/>
        <p:cNvGrpSpPr/>
        <p:nvPr/>
      </p:nvGrpSpPr>
      <p:grpSpPr>
        <a:xfrm>
          <a:off x="0" y="0"/>
          <a:ext cx="0" cy="0"/>
          <a:chOff x="0" y="0"/>
          <a:chExt cx="0" cy="0"/>
        </a:xfrm>
      </p:grpSpPr>
      <p:sp>
        <p:nvSpPr>
          <p:cNvPr id="50182" name="Date Placeholder 3"/>
          <p:cNvSpPr>
            <a:spLocks noGrp="1"/>
          </p:cNvSpPr>
          <p:nvPr>
            <p:ph type="dt" sz="quarter" idx="10"/>
          </p:nvPr>
        </p:nvSpPr>
        <p:spPr>
          <a:noFill/>
        </p:spPr>
        <p:txBody>
          <a:bodyPr/>
          <a:lstStyle/>
          <a:p>
            <a:r>
              <a:rPr lang="en-US" smtClean="0"/>
              <a:t>Wednesday, July 6, 2011</a:t>
            </a:r>
            <a:endParaRPr lang="en-US"/>
          </a:p>
        </p:txBody>
      </p:sp>
      <p:sp>
        <p:nvSpPr>
          <p:cNvPr id="50183" name="Footer Placeholder 4"/>
          <p:cNvSpPr>
            <a:spLocks noGrp="1"/>
          </p:cNvSpPr>
          <p:nvPr>
            <p:ph type="ftr" sz="quarter" idx="11"/>
          </p:nvPr>
        </p:nvSpPr>
        <p:spPr>
          <a:noFill/>
        </p:spPr>
        <p:txBody>
          <a:bodyPr/>
          <a:lstStyle/>
          <a:p>
            <a:r>
              <a:rPr lang="en-US" smtClean="0"/>
              <a:t>PHYS 1443-001, Summer 2011 Dr. Jaehoon Yu</a:t>
            </a:r>
          </a:p>
        </p:txBody>
      </p:sp>
      <p:sp>
        <p:nvSpPr>
          <p:cNvPr id="50184" name="Slide Number Placeholder 5"/>
          <p:cNvSpPr>
            <a:spLocks noGrp="1"/>
          </p:cNvSpPr>
          <p:nvPr>
            <p:ph type="sldNum" sz="quarter" idx="12"/>
          </p:nvPr>
        </p:nvSpPr>
        <p:spPr>
          <a:noFill/>
        </p:spPr>
        <p:txBody>
          <a:bodyPr/>
          <a:lstStyle/>
          <a:p>
            <a:fld id="{8710EC4E-BD8B-D242-8C17-055290BE22B8}" type="slidenum">
              <a:rPr lang="en-US"/>
              <a:pPr/>
              <a:t>9</a:t>
            </a:fld>
            <a:endParaRPr lang="en-US" dirty="0"/>
          </a:p>
        </p:txBody>
      </p:sp>
      <p:sp>
        <p:nvSpPr>
          <p:cNvPr id="50185" name="Rectangle 2"/>
          <p:cNvSpPr>
            <a:spLocks noGrp="1" noChangeArrowheads="1"/>
          </p:cNvSpPr>
          <p:nvPr>
            <p:ph type="title"/>
          </p:nvPr>
        </p:nvSpPr>
        <p:spPr>
          <a:xfrm>
            <a:off x="685800" y="152400"/>
            <a:ext cx="8153400" cy="609600"/>
          </a:xfrm>
        </p:spPr>
        <p:txBody>
          <a:bodyPr/>
          <a:lstStyle/>
          <a:p>
            <a:r>
              <a:rPr lang="en-US"/>
              <a:t>More Rolling Motion of a Rigid Body</a:t>
            </a:r>
          </a:p>
        </p:txBody>
      </p:sp>
      <p:sp>
        <p:nvSpPr>
          <p:cNvPr id="381955" name="Text Box 3"/>
          <p:cNvSpPr txBox="1">
            <a:spLocks noChangeArrowheads="1"/>
          </p:cNvSpPr>
          <p:nvPr/>
        </p:nvSpPr>
        <p:spPr bwMode="auto">
          <a:xfrm>
            <a:off x="2667000" y="1752600"/>
            <a:ext cx="6248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As we learned in rotational motion, all points in a rigid body moves at the same angular speed but at different linear speeds.</a:t>
            </a:r>
          </a:p>
        </p:txBody>
      </p:sp>
      <p:sp>
        <p:nvSpPr>
          <p:cNvPr id="381956" name="Text Box 4"/>
          <p:cNvSpPr txBox="1">
            <a:spLocks noChangeArrowheads="1"/>
          </p:cNvSpPr>
          <p:nvPr/>
        </p:nvSpPr>
        <p:spPr bwMode="auto">
          <a:xfrm>
            <a:off x="2667000" y="3048000"/>
            <a:ext cx="5486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At any given time, the point that comes to P has 0 linear speed while the point at P’ has twice the speed of CM</a:t>
            </a:r>
          </a:p>
        </p:txBody>
      </p:sp>
      <p:sp>
        <p:nvSpPr>
          <p:cNvPr id="381957" name="Text Box 5"/>
          <p:cNvSpPr txBox="1">
            <a:spLocks noChangeArrowheads="1"/>
          </p:cNvSpPr>
          <p:nvPr/>
        </p:nvSpPr>
        <p:spPr bwMode="auto">
          <a:xfrm>
            <a:off x="304800" y="914400"/>
            <a:ext cx="5105400" cy="396875"/>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magnitude of the linear acceleration of the CM is</a:t>
            </a:r>
          </a:p>
        </p:txBody>
      </p:sp>
      <p:sp>
        <p:nvSpPr>
          <p:cNvPr id="381958" name="Text Box 6"/>
          <p:cNvSpPr txBox="1">
            <a:spLocks noChangeArrowheads="1"/>
          </p:cNvSpPr>
          <p:nvPr/>
        </p:nvSpPr>
        <p:spPr bwMode="auto">
          <a:xfrm>
            <a:off x="381000" y="3810000"/>
            <a:ext cx="8458200" cy="457200"/>
          </a:xfrm>
          <a:prstGeom prst="rect">
            <a:avLst/>
          </a:prstGeom>
          <a:solidFill>
            <a:srgbClr val="FFFFCC"/>
          </a:solid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A rolling motion can be interpreted as the sum of Translation and Rotation</a:t>
            </a:r>
          </a:p>
        </p:txBody>
      </p:sp>
      <p:pic>
        <p:nvPicPr>
          <p:cNvPr id="381959" name="Object 2"/>
          <p:cNvPicPr>
            <a:picLocks noChangeAspect="1" noChangeArrowheads="1"/>
          </p:cNvPicPr>
          <p:nvPr/>
        </p:nvPicPr>
        <p:blipFill>
          <a:blip r:embed="rId2"/>
          <a:srcRect/>
          <a:stretch>
            <a:fillRect/>
          </a:stretch>
        </p:blipFill>
        <p:spPr bwMode="auto">
          <a:xfrm>
            <a:off x="5686425" y="1079500"/>
            <a:ext cx="485775" cy="457200"/>
          </a:xfrm>
          <a:prstGeom prst="rect">
            <a:avLst/>
          </a:prstGeom>
          <a:noFill/>
          <a:ln w="28575">
            <a:miter lim="800000"/>
            <a:headEnd/>
            <a:tailEnd/>
          </a:ln>
        </p:spPr>
      </p:pic>
      <p:sp>
        <p:nvSpPr>
          <p:cNvPr id="381960" name="Text Box 8"/>
          <p:cNvSpPr txBox="1">
            <a:spLocks noChangeArrowheads="1"/>
          </p:cNvSpPr>
          <p:nvPr/>
        </p:nvSpPr>
        <p:spPr bwMode="auto">
          <a:xfrm>
            <a:off x="8077200" y="3200400"/>
            <a:ext cx="8382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Why??</a:t>
            </a:r>
          </a:p>
        </p:txBody>
      </p:sp>
      <p:grpSp>
        <p:nvGrpSpPr>
          <p:cNvPr id="2" name="Group 9"/>
          <p:cNvGrpSpPr>
            <a:grpSpLocks/>
          </p:cNvGrpSpPr>
          <p:nvPr/>
        </p:nvGrpSpPr>
        <p:grpSpPr bwMode="auto">
          <a:xfrm>
            <a:off x="381000" y="1905000"/>
            <a:ext cx="2209800" cy="1616075"/>
            <a:chOff x="336" y="1488"/>
            <a:chExt cx="1392" cy="1018"/>
          </a:xfrm>
        </p:grpSpPr>
        <p:sp>
          <p:nvSpPr>
            <p:cNvPr id="50243" name="Line 10"/>
            <p:cNvSpPr>
              <a:spLocks noChangeShapeType="1"/>
            </p:cNvSpPr>
            <p:nvPr/>
          </p:nvSpPr>
          <p:spPr bwMode="auto">
            <a:xfrm>
              <a:off x="336" y="2496"/>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44" name="Oval 11"/>
            <p:cNvSpPr>
              <a:spLocks noChangeArrowheads="1"/>
            </p:cNvSpPr>
            <p:nvPr/>
          </p:nvSpPr>
          <p:spPr bwMode="auto">
            <a:xfrm>
              <a:off x="384" y="1488"/>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45" name="Text Box 12"/>
            <p:cNvSpPr txBox="1">
              <a:spLocks noChangeArrowheads="1"/>
            </p:cNvSpPr>
            <p:nvPr/>
          </p:nvSpPr>
          <p:spPr bwMode="auto">
            <a:xfrm>
              <a:off x="768" y="2256"/>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46" name="Oval 13"/>
            <p:cNvSpPr>
              <a:spLocks noChangeArrowheads="1"/>
            </p:cNvSpPr>
            <p:nvPr/>
          </p:nvSpPr>
          <p:spPr bwMode="auto">
            <a:xfrm>
              <a:off x="864" y="244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7" name="Oval 14"/>
            <p:cNvSpPr>
              <a:spLocks noChangeArrowheads="1"/>
            </p:cNvSpPr>
            <p:nvPr/>
          </p:nvSpPr>
          <p:spPr bwMode="auto">
            <a:xfrm>
              <a:off x="1152" y="2160"/>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8" name="Oval 15"/>
            <p:cNvSpPr>
              <a:spLocks noChangeArrowheads="1"/>
            </p:cNvSpPr>
            <p:nvPr/>
          </p:nvSpPr>
          <p:spPr bwMode="auto">
            <a:xfrm>
              <a:off x="576" y="220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49" name="Oval 16"/>
            <p:cNvSpPr>
              <a:spLocks noChangeArrowheads="1"/>
            </p:cNvSpPr>
            <p:nvPr/>
          </p:nvSpPr>
          <p:spPr bwMode="auto">
            <a:xfrm>
              <a:off x="864" y="19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50" name="Oval 17"/>
            <p:cNvSpPr>
              <a:spLocks noChangeArrowheads="1"/>
            </p:cNvSpPr>
            <p:nvPr/>
          </p:nvSpPr>
          <p:spPr bwMode="auto">
            <a:xfrm>
              <a:off x="864" y="148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51" name="Oval 18"/>
            <p:cNvSpPr>
              <a:spLocks noChangeArrowheads="1"/>
            </p:cNvSpPr>
            <p:nvPr/>
          </p:nvSpPr>
          <p:spPr bwMode="auto">
            <a:xfrm>
              <a:off x="480" y="1680"/>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cxnSp>
          <p:nvCxnSpPr>
            <p:cNvPr id="50252" name="AutoShape 19"/>
            <p:cNvCxnSpPr>
              <a:cxnSpLocks noChangeShapeType="1"/>
              <a:stCxn id="50246" idx="0"/>
              <a:endCxn id="50247" idx="2"/>
            </p:cNvCxnSpPr>
            <p:nvPr/>
          </p:nvCxnSpPr>
          <p:spPr bwMode="auto">
            <a:xfrm flipV="1">
              <a:off x="888" y="2184"/>
              <a:ext cx="264" cy="264"/>
            </a:xfrm>
            <a:prstGeom prst="straightConnector1">
              <a:avLst/>
            </a:prstGeom>
            <a:noFill/>
            <a:ln w="28575">
              <a:solidFill>
                <a:srgbClr val="FF0000"/>
              </a:solidFill>
              <a:prstDash val="sysDot"/>
              <a:round/>
              <a:headEnd/>
              <a:tailEnd/>
            </a:ln>
          </p:spPr>
        </p:cxnSp>
        <p:cxnSp>
          <p:nvCxnSpPr>
            <p:cNvPr id="50253" name="AutoShape 20"/>
            <p:cNvCxnSpPr>
              <a:cxnSpLocks noChangeShapeType="1"/>
              <a:stCxn id="50246" idx="2"/>
              <a:endCxn id="50248" idx="5"/>
            </p:cNvCxnSpPr>
            <p:nvPr/>
          </p:nvCxnSpPr>
          <p:spPr bwMode="auto">
            <a:xfrm flipH="1" flipV="1">
              <a:off x="617" y="2249"/>
              <a:ext cx="247" cy="223"/>
            </a:xfrm>
            <a:prstGeom prst="straightConnector1">
              <a:avLst/>
            </a:prstGeom>
            <a:noFill/>
            <a:ln w="28575">
              <a:solidFill>
                <a:srgbClr val="FF0000"/>
              </a:solidFill>
              <a:prstDash val="sysDot"/>
              <a:round/>
              <a:headEnd/>
              <a:tailEnd/>
            </a:ln>
          </p:spPr>
        </p:cxnSp>
        <p:cxnSp>
          <p:nvCxnSpPr>
            <p:cNvPr id="50254" name="AutoShape 21"/>
            <p:cNvCxnSpPr>
              <a:cxnSpLocks noChangeShapeType="1"/>
              <a:stCxn id="50246" idx="1"/>
              <a:endCxn id="50251" idx="5"/>
            </p:cNvCxnSpPr>
            <p:nvPr/>
          </p:nvCxnSpPr>
          <p:spPr bwMode="auto">
            <a:xfrm flipH="1" flipV="1">
              <a:off x="521" y="1721"/>
              <a:ext cx="350" cy="734"/>
            </a:xfrm>
            <a:prstGeom prst="straightConnector1">
              <a:avLst/>
            </a:prstGeom>
            <a:noFill/>
            <a:ln w="28575">
              <a:solidFill>
                <a:srgbClr val="FF0000"/>
              </a:solidFill>
              <a:prstDash val="sysDot"/>
              <a:round/>
              <a:headEnd/>
              <a:tailEnd/>
            </a:ln>
          </p:spPr>
        </p:cxnSp>
        <p:sp>
          <p:nvSpPr>
            <p:cNvPr id="50255" name="Line 22"/>
            <p:cNvSpPr>
              <a:spLocks noChangeShapeType="1"/>
            </p:cNvSpPr>
            <p:nvPr/>
          </p:nvSpPr>
          <p:spPr bwMode="auto">
            <a:xfrm>
              <a:off x="1200" y="2208"/>
              <a:ext cx="144" cy="192"/>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6" name="Line 23"/>
            <p:cNvSpPr>
              <a:spLocks noChangeShapeType="1"/>
            </p:cNvSpPr>
            <p:nvPr/>
          </p:nvSpPr>
          <p:spPr bwMode="auto">
            <a:xfrm flipV="1">
              <a:off x="624" y="2064"/>
              <a:ext cx="144" cy="14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7" name="Line 24"/>
            <p:cNvSpPr>
              <a:spLocks noChangeShapeType="1"/>
            </p:cNvSpPr>
            <p:nvPr/>
          </p:nvSpPr>
          <p:spPr bwMode="auto">
            <a:xfrm flipV="1">
              <a:off x="528" y="1536"/>
              <a:ext cx="240" cy="144"/>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8" name="Line 25"/>
            <p:cNvSpPr>
              <a:spLocks noChangeShapeType="1"/>
            </p:cNvSpPr>
            <p:nvPr/>
          </p:nvSpPr>
          <p:spPr bwMode="auto">
            <a:xfrm>
              <a:off x="912" y="1488"/>
              <a:ext cx="672"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59" name="Line 26"/>
            <p:cNvSpPr>
              <a:spLocks noChangeShapeType="1"/>
            </p:cNvSpPr>
            <p:nvPr/>
          </p:nvSpPr>
          <p:spPr bwMode="auto">
            <a:xfrm>
              <a:off x="912" y="2016"/>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60" name="Text Box 27"/>
            <p:cNvSpPr txBox="1">
              <a:spLocks noChangeArrowheads="1"/>
            </p:cNvSpPr>
            <p:nvPr/>
          </p:nvSpPr>
          <p:spPr bwMode="auto">
            <a:xfrm>
              <a:off x="768" y="1488"/>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61" name="Text Box 28"/>
            <p:cNvSpPr txBox="1">
              <a:spLocks noChangeArrowheads="1"/>
            </p:cNvSpPr>
            <p:nvPr/>
          </p:nvSpPr>
          <p:spPr bwMode="auto">
            <a:xfrm>
              <a:off x="768" y="1766"/>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62" name="Text Box 29"/>
            <p:cNvSpPr txBox="1">
              <a:spLocks noChangeArrowheads="1"/>
            </p:cNvSpPr>
            <p:nvPr/>
          </p:nvSpPr>
          <p:spPr bwMode="auto">
            <a:xfrm>
              <a:off x="1200" y="1910"/>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sp>
          <p:nvSpPr>
            <p:cNvPr id="50263" name="Text Box 30"/>
            <p:cNvSpPr txBox="1">
              <a:spLocks noChangeArrowheads="1"/>
            </p:cNvSpPr>
            <p:nvPr/>
          </p:nvSpPr>
          <p:spPr bwMode="auto">
            <a:xfrm>
              <a:off x="1331" y="1526"/>
              <a:ext cx="39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2v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sp>
        <p:nvSpPr>
          <p:cNvPr id="381983" name="Text Box 31"/>
          <p:cNvSpPr txBox="1">
            <a:spLocks noChangeArrowheads="1"/>
          </p:cNvSpPr>
          <p:nvPr/>
        </p:nvSpPr>
        <p:spPr bwMode="auto">
          <a:xfrm>
            <a:off x="2667000" y="2514600"/>
            <a:ext cx="44958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chemeClr val="accent2"/>
                </a:solidFill>
                <a:latin typeface="Arial Narrow" charset="0"/>
              </a:rPr>
              <a:t>CM is moving at  the same speed at all times.</a:t>
            </a:r>
          </a:p>
        </p:txBody>
      </p:sp>
      <p:grpSp>
        <p:nvGrpSpPr>
          <p:cNvPr id="3" name="Group 32"/>
          <p:cNvGrpSpPr>
            <a:grpSpLocks/>
          </p:cNvGrpSpPr>
          <p:nvPr/>
        </p:nvGrpSpPr>
        <p:grpSpPr bwMode="auto">
          <a:xfrm>
            <a:off x="457200" y="4267200"/>
            <a:ext cx="1890713" cy="1920875"/>
            <a:chOff x="288" y="2688"/>
            <a:chExt cx="1191" cy="1210"/>
          </a:xfrm>
        </p:grpSpPr>
        <p:sp>
          <p:nvSpPr>
            <p:cNvPr id="50226" name="Line 33"/>
            <p:cNvSpPr>
              <a:spLocks noChangeShapeType="1"/>
            </p:cNvSpPr>
            <p:nvPr/>
          </p:nvSpPr>
          <p:spPr bwMode="auto">
            <a:xfrm>
              <a:off x="288" y="378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27" name="Oval 34"/>
            <p:cNvSpPr>
              <a:spLocks noChangeArrowheads="1"/>
            </p:cNvSpPr>
            <p:nvPr/>
          </p:nvSpPr>
          <p:spPr bwMode="auto">
            <a:xfrm>
              <a:off x="336" y="277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28" name="Text Box 35"/>
            <p:cNvSpPr txBox="1">
              <a:spLocks noChangeArrowheads="1"/>
            </p:cNvSpPr>
            <p:nvPr/>
          </p:nvSpPr>
          <p:spPr bwMode="auto">
            <a:xfrm>
              <a:off x="720" y="354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29" name="Oval 36"/>
            <p:cNvSpPr>
              <a:spLocks noChangeArrowheads="1"/>
            </p:cNvSpPr>
            <p:nvPr/>
          </p:nvSpPr>
          <p:spPr bwMode="auto">
            <a:xfrm>
              <a:off x="816" y="373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30" name="Oval 37"/>
            <p:cNvSpPr>
              <a:spLocks noChangeArrowheads="1"/>
            </p:cNvSpPr>
            <p:nvPr/>
          </p:nvSpPr>
          <p:spPr bwMode="auto">
            <a:xfrm>
              <a:off x="816" y="277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31" name="Text Box 38"/>
            <p:cNvSpPr txBox="1">
              <a:spLocks noChangeArrowheads="1"/>
            </p:cNvSpPr>
            <p:nvPr/>
          </p:nvSpPr>
          <p:spPr bwMode="auto">
            <a:xfrm>
              <a:off x="720" y="277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32" name="Text Box 39"/>
            <p:cNvSpPr txBox="1">
              <a:spLocks noChangeArrowheads="1"/>
            </p:cNvSpPr>
            <p:nvPr/>
          </p:nvSpPr>
          <p:spPr bwMode="auto">
            <a:xfrm>
              <a:off x="720" y="305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33" name="Oval 40"/>
            <p:cNvSpPr>
              <a:spLocks noChangeArrowheads="1"/>
            </p:cNvSpPr>
            <p:nvPr/>
          </p:nvSpPr>
          <p:spPr bwMode="auto">
            <a:xfrm>
              <a:off x="816" y="325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nvGrpSpPr>
            <p:cNvPr id="4" name="Group 41"/>
            <p:cNvGrpSpPr>
              <a:grpSpLocks/>
            </p:cNvGrpSpPr>
            <p:nvPr/>
          </p:nvGrpSpPr>
          <p:grpSpPr bwMode="auto">
            <a:xfrm>
              <a:off x="864" y="3196"/>
              <a:ext cx="615" cy="250"/>
              <a:chOff x="864" y="3196"/>
              <a:chExt cx="615" cy="250"/>
            </a:xfrm>
          </p:grpSpPr>
          <p:sp>
            <p:nvSpPr>
              <p:cNvPr id="50241" name="Line 42"/>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42" name="Text Box 43"/>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nvGrpSpPr>
            <p:cNvPr id="5" name="Group 44"/>
            <p:cNvGrpSpPr>
              <a:grpSpLocks/>
            </p:cNvGrpSpPr>
            <p:nvPr/>
          </p:nvGrpSpPr>
          <p:grpSpPr bwMode="auto">
            <a:xfrm>
              <a:off x="864" y="2688"/>
              <a:ext cx="615" cy="250"/>
              <a:chOff x="864" y="3196"/>
              <a:chExt cx="615" cy="250"/>
            </a:xfrm>
          </p:grpSpPr>
          <p:sp>
            <p:nvSpPr>
              <p:cNvPr id="50239" name="Line 45"/>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40" name="Text Box 46"/>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nvGrpSpPr>
            <p:cNvPr id="6" name="Group 47"/>
            <p:cNvGrpSpPr>
              <a:grpSpLocks/>
            </p:cNvGrpSpPr>
            <p:nvPr/>
          </p:nvGrpSpPr>
          <p:grpSpPr bwMode="auto">
            <a:xfrm>
              <a:off x="864" y="3648"/>
              <a:ext cx="615" cy="250"/>
              <a:chOff x="864" y="3196"/>
              <a:chExt cx="615" cy="250"/>
            </a:xfrm>
          </p:grpSpPr>
          <p:sp>
            <p:nvSpPr>
              <p:cNvPr id="50237" name="Line 48"/>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38" name="Text Box 49"/>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sp>
        <p:nvSpPr>
          <p:cNvPr id="382002" name="Text Box 50"/>
          <p:cNvSpPr txBox="1">
            <a:spLocks noChangeArrowheads="1"/>
          </p:cNvSpPr>
          <p:nvPr/>
        </p:nvSpPr>
        <p:spPr bwMode="auto">
          <a:xfrm>
            <a:off x="2505075" y="4784725"/>
            <a:ext cx="619125" cy="1006475"/>
          </a:xfrm>
          <a:prstGeom prst="rect">
            <a:avLst/>
          </a:prstGeom>
          <a:noFill/>
          <a:ln w="9525">
            <a:noFill/>
            <a:miter lim="800000"/>
            <a:headEnd/>
            <a:tailEnd/>
          </a:ln>
        </p:spPr>
        <p:txBody>
          <a:bodyPr wrap="none">
            <a:prstTxWarp prst="textNoShape">
              <a:avLst/>
            </a:prstTxWarp>
            <a:spAutoFit/>
          </a:bodyPr>
          <a:lstStyle/>
          <a:p>
            <a:r>
              <a:rPr lang="en-US" sz="6000" b="1">
                <a:solidFill>
                  <a:srgbClr val="FF0000"/>
                </a:solidFill>
              </a:rPr>
              <a:t>+</a:t>
            </a:r>
          </a:p>
        </p:txBody>
      </p:sp>
      <p:grpSp>
        <p:nvGrpSpPr>
          <p:cNvPr id="7" name="Group 51"/>
          <p:cNvGrpSpPr>
            <a:grpSpLocks/>
          </p:cNvGrpSpPr>
          <p:nvPr/>
        </p:nvGrpSpPr>
        <p:grpSpPr bwMode="auto">
          <a:xfrm>
            <a:off x="2743200" y="4252913"/>
            <a:ext cx="2671763" cy="1847850"/>
            <a:chOff x="1728" y="2679"/>
            <a:chExt cx="1683" cy="1164"/>
          </a:xfrm>
        </p:grpSpPr>
        <p:sp>
          <p:nvSpPr>
            <p:cNvPr id="50212" name="Line 52"/>
            <p:cNvSpPr>
              <a:spLocks noChangeShapeType="1"/>
            </p:cNvSpPr>
            <p:nvPr/>
          </p:nvSpPr>
          <p:spPr bwMode="auto">
            <a:xfrm>
              <a:off x="1968" y="378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213" name="Oval 53"/>
            <p:cNvSpPr>
              <a:spLocks noChangeArrowheads="1"/>
            </p:cNvSpPr>
            <p:nvPr/>
          </p:nvSpPr>
          <p:spPr bwMode="auto">
            <a:xfrm>
              <a:off x="2016" y="277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14" name="Text Box 54"/>
            <p:cNvSpPr txBox="1">
              <a:spLocks noChangeArrowheads="1"/>
            </p:cNvSpPr>
            <p:nvPr/>
          </p:nvSpPr>
          <p:spPr bwMode="auto">
            <a:xfrm>
              <a:off x="2400" y="354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15" name="Oval 55"/>
            <p:cNvSpPr>
              <a:spLocks noChangeArrowheads="1"/>
            </p:cNvSpPr>
            <p:nvPr/>
          </p:nvSpPr>
          <p:spPr bwMode="auto">
            <a:xfrm>
              <a:off x="2496" y="373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16" name="Oval 56"/>
            <p:cNvSpPr>
              <a:spLocks noChangeArrowheads="1"/>
            </p:cNvSpPr>
            <p:nvPr/>
          </p:nvSpPr>
          <p:spPr bwMode="auto">
            <a:xfrm>
              <a:off x="2496" y="277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17" name="Text Box 57"/>
            <p:cNvSpPr txBox="1">
              <a:spLocks noChangeArrowheads="1"/>
            </p:cNvSpPr>
            <p:nvPr/>
          </p:nvSpPr>
          <p:spPr bwMode="auto">
            <a:xfrm>
              <a:off x="2400" y="277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18" name="Text Box 58"/>
            <p:cNvSpPr txBox="1">
              <a:spLocks noChangeArrowheads="1"/>
            </p:cNvSpPr>
            <p:nvPr/>
          </p:nvSpPr>
          <p:spPr bwMode="auto">
            <a:xfrm>
              <a:off x="2400" y="305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19" name="Oval 59"/>
            <p:cNvSpPr>
              <a:spLocks noChangeArrowheads="1"/>
            </p:cNvSpPr>
            <p:nvPr/>
          </p:nvSpPr>
          <p:spPr bwMode="auto">
            <a:xfrm>
              <a:off x="2496" y="325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20" name="Line 60"/>
            <p:cNvSpPr>
              <a:spLocks noChangeShapeType="1"/>
            </p:cNvSpPr>
            <p:nvPr/>
          </p:nvSpPr>
          <p:spPr bwMode="auto">
            <a:xfrm flipH="1">
              <a:off x="2160" y="3754"/>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21" name="Text Box 61"/>
            <p:cNvSpPr txBox="1">
              <a:spLocks noChangeArrowheads="1"/>
            </p:cNvSpPr>
            <p:nvPr/>
          </p:nvSpPr>
          <p:spPr bwMode="auto">
            <a:xfrm>
              <a:off x="1728" y="3591"/>
              <a:ext cx="579" cy="252"/>
            </a:xfrm>
            <a:prstGeom prst="rect">
              <a:avLst/>
            </a:prstGeom>
            <a:noFill/>
            <a:ln w="9525">
              <a:noFill/>
              <a:miter lim="800000"/>
              <a:headEnd/>
              <a:tailEnd/>
            </a:ln>
          </p:spPr>
          <p:txBody>
            <a:bodyPr wrap="none">
              <a:prstTxWarp prst="textNoShape">
                <a:avLst/>
              </a:prstTxWarp>
              <a:spAutoFit/>
            </a:bodyPr>
            <a:lstStyle/>
            <a:p>
              <a:r>
                <a:rPr lang="en-US" sz="2000" b="1" dirty="0" err="1">
                  <a:solidFill>
                    <a:srgbClr val="FF0000"/>
                  </a:solidFill>
                  <a:latin typeface="Monotype Corsiva" charset="0"/>
                </a:rPr>
                <a:t>v</a:t>
              </a:r>
              <a:r>
                <a:rPr lang="en-US" sz="2000" b="1" dirty="0">
                  <a:solidFill>
                    <a:srgbClr val="FF0000"/>
                  </a:solidFill>
                  <a:latin typeface="Monotype Corsiva" charset="0"/>
                </a:rPr>
                <a:t>=</a:t>
              </a:r>
              <a:r>
                <a:rPr lang="en-US" sz="2000" b="1" dirty="0" smtClean="0">
                  <a:solidFill>
                    <a:srgbClr val="FF0000"/>
                  </a:solidFill>
                  <a:latin typeface="Monotype Corsiva" charset="0"/>
                </a:rPr>
                <a:t>Rω</a:t>
              </a:r>
              <a:endParaRPr lang="en-US" sz="2000" b="1" dirty="0">
                <a:solidFill>
                  <a:srgbClr val="FF0000"/>
                </a:solidFill>
                <a:latin typeface="Monotype Corsiva" charset="0"/>
              </a:endParaRPr>
            </a:p>
          </p:txBody>
        </p:sp>
        <p:sp>
          <p:nvSpPr>
            <p:cNvPr id="50222" name="Text Box 62"/>
            <p:cNvSpPr txBox="1">
              <a:spLocks noChangeArrowheads="1"/>
            </p:cNvSpPr>
            <p:nvPr/>
          </p:nvSpPr>
          <p:spPr bwMode="auto">
            <a:xfrm>
              <a:off x="2502" y="3206"/>
              <a:ext cx="339"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v=0</a:t>
              </a:r>
            </a:p>
          </p:txBody>
        </p:sp>
        <p:grpSp>
          <p:nvGrpSpPr>
            <p:cNvPr id="8" name="Group 63"/>
            <p:cNvGrpSpPr>
              <a:grpSpLocks/>
            </p:cNvGrpSpPr>
            <p:nvPr/>
          </p:nvGrpSpPr>
          <p:grpSpPr bwMode="auto">
            <a:xfrm>
              <a:off x="2544" y="2679"/>
              <a:ext cx="867" cy="252"/>
              <a:chOff x="864" y="3187"/>
              <a:chExt cx="867" cy="252"/>
            </a:xfrm>
          </p:grpSpPr>
          <p:sp>
            <p:nvSpPr>
              <p:cNvPr id="50224" name="Line 64"/>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25" name="Text Box 65"/>
              <p:cNvSpPr txBox="1">
                <a:spLocks noChangeArrowheads="1"/>
              </p:cNvSpPr>
              <p:nvPr/>
            </p:nvSpPr>
            <p:spPr bwMode="auto">
              <a:xfrm>
                <a:off x="1152" y="3187"/>
                <a:ext cx="579" cy="252"/>
              </a:xfrm>
              <a:prstGeom prst="rect">
                <a:avLst/>
              </a:prstGeom>
              <a:noFill/>
              <a:ln w="9525">
                <a:noFill/>
                <a:miter lim="800000"/>
                <a:headEnd/>
                <a:tailEnd/>
              </a:ln>
            </p:spPr>
            <p:txBody>
              <a:bodyPr wrap="none">
                <a:prstTxWarp prst="textNoShape">
                  <a:avLst/>
                </a:prstTxWarp>
                <a:spAutoFit/>
              </a:bodyPr>
              <a:lstStyle/>
              <a:p>
                <a:r>
                  <a:rPr lang="en-US" sz="2000" b="1" dirty="0" err="1">
                    <a:solidFill>
                      <a:srgbClr val="FF0000"/>
                    </a:solidFill>
                    <a:latin typeface="Monotype Corsiva" charset="0"/>
                  </a:rPr>
                  <a:t>v</a:t>
                </a:r>
                <a:r>
                  <a:rPr lang="en-US" sz="2000" b="1" dirty="0">
                    <a:solidFill>
                      <a:srgbClr val="FF0000"/>
                    </a:solidFill>
                    <a:latin typeface="Monotype Corsiva" charset="0"/>
                  </a:rPr>
                  <a:t>=</a:t>
                </a:r>
                <a:r>
                  <a:rPr lang="en-US" sz="2000" b="1" dirty="0" smtClean="0">
                    <a:solidFill>
                      <a:srgbClr val="FF0000"/>
                    </a:solidFill>
                    <a:latin typeface="Monotype Corsiva" charset="0"/>
                  </a:rPr>
                  <a:t>Rω</a:t>
                </a:r>
                <a:endParaRPr lang="en-US" sz="2000" b="1" dirty="0">
                  <a:solidFill>
                    <a:srgbClr val="FF0000"/>
                  </a:solidFill>
                  <a:latin typeface="Monotype Corsiva" charset="0"/>
                </a:endParaRPr>
              </a:p>
            </p:txBody>
          </p:sp>
        </p:grpSp>
      </p:grpSp>
      <p:sp>
        <p:nvSpPr>
          <p:cNvPr id="382018" name="Text Box 66"/>
          <p:cNvSpPr txBox="1">
            <a:spLocks noChangeArrowheads="1"/>
          </p:cNvSpPr>
          <p:nvPr/>
        </p:nvSpPr>
        <p:spPr bwMode="auto">
          <a:xfrm>
            <a:off x="5172075" y="4724400"/>
            <a:ext cx="619125" cy="1006475"/>
          </a:xfrm>
          <a:prstGeom prst="rect">
            <a:avLst/>
          </a:prstGeom>
          <a:noFill/>
          <a:ln w="9525">
            <a:noFill/>
            <a:miter lim="800000"/>
            <a:headEnd/>
            <a:tailEnd/>
          </a:ln>
        </p:spPr>
        <p:txBody>
          <a:bodyPr wrap="none">
            <a:prstTxWarp prst="textNoShape">
              <a:avLst/>
            </a:prstTxWarp>
            <a:spAutoFit/>
          </a:bodyPr>
          <a:lstStyle/>
          <a:p>
            <a:r>
              <a:rPr lang="en-US" sz="6000" b="1">
                <a:solidFill>
                  <a:srgbClr val="FF0000"/>
                </a:solidFill>
              </a:rPr>
              <a:t>=</a:t>
            </a:r>
          </a:p>
        </p:txBody>
      </p:sp>
      <p:grpSp>
        <p:nvGrpSpPr>
          <p:cNvPr id="9" name="Group 67"/>
          <p:cNvGrpSpPr>
            <a:grpSpLocks/>
          </p:cNvGrpSpPr>
          <p:nvPr/>
        </p:nvGrpSpPr>
        <p:grpSpPr bwMode="auto">
          <a:xfrm>
            <a:off x="6019800" y="4229100"/>
            <a:ext cx="2671763" cy="1806575"/>
            <a:chOff x="3792" y="2664"/>
            <a:chExt cx="1683" cy="1138"/>
          </a:xfrm>
        </p:grpSpPr>
        <p:sp>
          <p:nvSpPr>
            <p:cNvPr id="50198" name="Line 68"/>
            <p:cNvSpPr>
              <a:spLocks noChangeShapeType="1"/>
            </p:cNvSpPr>
            <p:nvPr/>
          </p:nvSpPr>
          <p:spPr bwMode="auto">
            <a:xfrm>
              <a:off x="3792" y="3792"/>
              <a:ext cx="1152" cy="0"/>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50199" name="Oval 69"/>
            <p:cNvSpPr>
              <a:spLocks noChangeArrowheads="1"/>
            </p:cNvSpPr>
            <p:nvPr/>
          </p:nvSpPr>
          <p:spPr bwMode="auto">
            <a:xfrm>
              <a:off x="3840" y="2784"/>
              <a:ext cx="1008" cy="1008"/>
            </a:xfrm>
            <a:prstGeom prst="ellipse">
              <a:avLst/>
            </a:prstGeom>
            <a:solidFill>
              <a:srgbClr val="CCFFFF"/>
            </a:solidFill>
            <a:ln w="9525">
              <a:noFill/>
              <a:round/>
              <a:headEnd/>
              <a:tailEnd/>
            </a:ln>
          </p:spPr>
          <p:txBody>
            <a:bodyPr wrap="none" anchor="ctr">
              <a:prstTxWarp prst="textNoShape">
                <a:avLst/>
              </a:prstTxWarp>
            </a:bodyPr>
            <a:lstStyle/>
            <a:p>
              <a:pPr algn="ctr"/>
              <a:endParaRPr lang="en-US">
                <a:latin typeface="Monotype Corsiva" charset="0"/>
              </a:endParaRPr>
            </a:p>
          </p:txBody>
        </p:sp>
        <p:sp>
          <p:nvSpPr>
            <p:cNvPr id="50200" name="Text Box 70"/>
            <p:cNvSpPr txBox="1">
              <a:spLocks noChangeArrowheads="1"/>
            </p:cNvSpPr>
            <p:nvPr/>
          </p:nvSpPr>
          <p:spPr bwMode="auto">
            <a:xfrm>
              <a:off x="4224" y="3552"/>
              <a:ext cx="202"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01" name="Oval 71"/>
            <p:cNvSpPr>
              <a:spLocks noChangeArrowheads="1"/>
            </p:cNvSpPr>
            <p:nvPr/>
          </p:nvSpPr>
          <p:spPr bwMode="auto">
            <a:xfrm>
              <a:off x="4320" y="374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2" name="Oval 72"/>
            <p:cNvSpPr>
              <a:spLocks noChangeArrowheads="1"/>
            </p:cNvSpPr>
            <p:nvPr/>
          </p:nvSpPr>
          <p:spPr bwMode="auto">
            <a:xfrm>
              <a:off x="4320" y="278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3" name="Text Box 73"/>
            <p:cNvSpPr txBox="1">
              <a:spLocks noChangeArrowheads="1"/>
            </p:cNvSpPr>
            <p:nvPr/>
          </p:nvSpPr>
          <p:spPr bwMode="auto">
            <a:xfrm>
              <a:off x="4224" y="2784"/>
              <a:ext cx="240"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P’</a:t>
              </a:r>
            </a:p>
          </p:txBody>
        </p:sp>
        <p:sp>
          <p:nvSpPr>
            <p:cNvPr id="50204" name="Text Box 74"/>
            <p:cNvSpPr txBox="1">
              <a:spLocks noChangeArrowheads="1"/>
            </p:cNvSpPr>
            <p:nvPr/>
          </p:nvSpPr>
          <p:spPr bwMode="auto">
            <a:xfrm>
              <a:off x="4224" y="3062"/>
              <a:ext cx="333"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Monotype Corsiva" charset="0"/>
                </a:rPr>
                <a:t>CM</a:t>
              </a:r>
            </a:p>
          </p:txBody>
        </p:sp>
        <p:sp>
          <p:nvSpPr>
            <p:cNvPr id="50205" name="Oval 75"/>
            <p:cNvSpPr>
              <a:spLocks noChangeArrowheads="1"/>
            </p:cNvSpPr>
            <p:nvPr/>
          </p:nvSpPr>
          <p:spPr bwMode="auto">
            <a:xfrm>
              <a:off x="4320" y="3264"/>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sp>
          <p:nvSpPr>
            <p:cNvPr id="50206" name="Text Box 76"/>
            <p:cNvSpPr txBox="1">
              <a:spLocks noChangeArrowheads="1"/>
            </p:cNvSpPr>
            <p:nvPr/>
          </p:nvSpPr>
          <p:spPr bwMode="auto">
            <a:xfrm>
              <a:off x="4326" y="3216"/>
              <a:ext cx="116" cy="250"/>
            </a:xfrm>
            <a:prstGeom prst="rect">
              <a:avLst/>
            </a:prstGeom>
            <a:noFill/>
            <a:ln w="9525">
              <a:noFill/>
              <a:miter lim="800000"/>
              <a:headEnd/>
              <a:tailEnd/>
            </a:ln>
          </p:spPr>
          <p:txBody>
            <a:bodyPr wrap="none">
              <a:prstTxWarp prst="textNoShape">
                <a:avLst/>
              </a:prstTxWarp>
              <a:spAutoFit/>
            </a:bodyPr>
            <a:lstStyle/>
            <a:p>
              <a:endParaRPr lang="en-US" sz="2000" b="1">
                <a:solidFill>
                  <a:srgbClr val="FF0000"/>
                </a:solidFill>
                <a:latin typeface="Monotype Corsiva" charset="0"/>
              </a:endParaRPr>
            </a:p>
          </p:txBody>
        </p:sp>
        <p:sp>
          <p:nvSpPr>
            <p:cNvPr id="50207" name="Line 77"/>
            <p:cNvSpPr>
              <a:spLocks noChangeShapeType="1"/>
            </p:cNvSpPr>
            <p:nvPr/>
          </p:nvSpPr>
          <p:spPr bwMode="auto">
            <a:xfrm>
              <a:off x="4368" y="2784"/>
              <a:ext cx="720"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08" name="Text Box 78"/>
            <p:cNvSpPr txBox="1">
              <a:spLocks noChangeArrowheads="1"/>
            </p:cNvSpPr>
            <p:nvPr/>
          </p:nvSpPr>
          <p:spPr bwMode="auto">
            <a:xfrm>
              <a:off x="5078" y="2664"/>
              <a:ext cx="39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2v</a:t>
              </a:r>
              <a:r>
                <a:rPr lang="en-US" sz="2000" b="1" baseline="-25000">
                  <a:solidFill>
                    <a:srgbClr val="FF0000"/>
                  </a:solidFill>
                  <a:latin typeface="Monotype Corsiva" charset="0"/>
                </a:rPr>
                <a:t>CM</a:t>
              </a:r>
              <a:endParaRPr lang="en-US">
                <a:latin typeface="Monotype Corsiva" charset="0"/>
              </a:endParaRPr>
            </a:p>
          </p:txBody>
        </p:sp>
        <p:grpSp>
          <p:nvGrpSpPr>
            <p:cNvPr id="10" name="Group 79"/>
            <p:cNvGrpSpPr>
              <a:grpSpLocks/>
            </p:cNvGrpSpPr>
            <p:nvPr/>
          </p:nvGrpSpPr>
          <p:grpSpPr bwMode="auto">
            <a:xfrm>
              <a:off x="4377" y="3206"/>
              <a:ext cx="615" cy="250"/>
              <a:chOff x="864" y="3196"/>
              <a:chExt cx="615" cy="250"/>
            </a:xfrm>
          </p:grpSpPr>
          <p:sp>
            <p:nvSpPr>
              <p:cNvPr id="50210" name="Line 80"/>
              <p:cNvSpPr>
                <a:spLocks noChangeShapeType="1"/>
              </p:cNvSpPr>
              <p:nvPr/>
            </p:nvSpPr>
            <p:spPr bwMode="auto">
              <a:xfrm>
                <a:off x="864" y="3302"/>
                <a:ext cx="336" cy="0"/>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50211" name="Text Box 81"/>
              <p:cNvSpPr txBox="1">
                <a:spLocks noChangeArrowheads="1"/>
              </p:cNvSpPr>
              <p:nvPr/>
            </p:nvSpPr>
            <p:spPr bwMode="auto">
              <a:xfrm>
                <a:off x="1152" y="3196"/>
                <a:ext cx="32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v</a:t>
                </a:r>
                <a:r>
                  <a:rPr lang="en-US" sz="2000" b="1" baseline="-25000">
                    <a:solidFill>
                      <a:srgbClr val="FF0000"/>
                    </a:solidFill>
                    <a:latin typeface="Monotype Corsiva" charset="0"/>
                  </a:rPr>
                  <a:t>CM</a:t>
                </a:r>
                <a:endParaRPr lang="en-US" sz="2000" b="1">
                  <a:solidFill>
                    <a:srgbClr val="FF0000"/>
                  </a:solidFill>
                  <a:latin typeface="Monotype Corsiva" charset="0"/>
                </a:endParaRPr>
              </a:p>
            </p:txBody>
          </p:sp>
        </p:grpSp>
      </p:grpSp>
      <p:pic>
        <p:nvPicPr>
          <p:cNvPr id="382034" name="Object 3"/>
          <p:cNvPicPr>
            <a:picLocks noChangeAspect="1" noChangeArrowheads="1"/>
          </p:cNvPicPr>
          <p:nvPr/>
        </p:nvPicPr>
        <p:blipFill>
          <a:blip r:embed="rId3"/>
          <a:srcRect/>
          <a:stretch>
            <a:fillRect/>
          </a:stretch>
        </p:blipFill>
        <p:spPr bwMode="auto">
          <a:xfrm>
            <a:off x="6183313" y="914400"/>
            <a:ext cx="860425" cy="787400"/>
          </a:xfrm>
          <a:prstGeom prst="rect">
            <a:avLst/>
          </a:prstGeom>
          <a:noFill/>
          <a:ln w="28575">
            <a:miter lim="800000"/>
            <a:headEnd/>
            <a:tailEnd/>
          </a:ln>
        </p:spPr>
      </p:pic>
      <p:pic>
        <p:nvPicPr>
          <p:cNvPr id="382035" name="Object 4"/>
          <p:cNvPicPr>
            <a:picLocks noChangeAspect="1" noChangeArrowheads="1"/>
          </p:cNvPicPr>
          <p:nvPr/>
        </p:nvPicPr>
        <p:blipFill>
          <a:blip r:embed="rId4"/>
          <a:srcRect/>
          <a:stretch>
            <a:fillRect/>
          </a:stretch>
        </p:blipFill>
        <p:spPr bwMode="auto">
          <a:xfrm>
            <a:off x="7054850" y="914400"/>
            <a:ext cx="882650" cy="787400"/>
          </a:xfrm>
          <a:prstGeom prst="rect">
            <a:avLst/>
          </a:prstGeom>
          <a:noFill/>
          <a:ln w="28575">
            <a:miter lim="800000"/>
            <a:headEnd/>
            <a:tailEnd/>
          </a:ln>
        </p:spPr>
      </p:pic>
      <p:pic>
        <p:nvPicPr>
          <p:cNvPr id="382036" name="Object 5"/>
          <p:cNvPicPr>
            <a:picLocks noChangeAspect="1" noChangeArrowheads="1"/>
          </p:cNvPicPr>
          <p:nvPr/>
        </p:nvPicPr>
        <p:blipFill>
          <a:blip r:embed="rId5"/>
          <a:srcRect/>
          <a:stretch>
            <a:fillRect/>
          </a:stretch>
        </p:blipFill>
        <p:spPr bwMode="auto">
          <a:xfrm>
            <a:off x="7948613" y="1130300"/>
            <a:ext cx="661987" cy="355600"/>
          </a:xfrm>
          <a:prstGeom prst="rect">
            <a:avLst/>
          </a:prstGeom>
          <a:noFill/>
          <a:ln w="28575">
            <a:miter lim="800000"/>
            <a:headEnd/>
            <a:tailEnd/>
          </a:ln>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26605</TotalTime>
  <Words>3368</Words>
  <Application>Microsoft Macintosh PowerPoint</Application>
  <PresentationFormat>On-screen Show (4:3)</PresentationFormat>
  <Paragraphs>462</Paragraphs>
  <Slides>26</Slides>
  <Notes>2</Notes>
  <HiddenSlides>0</HiddenSlides>
  <MMClips>0</MMClips>
  <ScaleCrop>false</ScaleCrop>
  <HeadingPairs>
    <vt:vector size="6" baseType="variant">
      <vt:variant>
        <vt:lpstr>Design Template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phys1443-spring02</vt:lpstr>
      <vt:lpstr>Equation</vt:lpstr>
      <vt:lpstr>PHYS 1443 – Section 001 Lecture #16</vt:lpstr>
      <vt:lpstr>Announcements</vt:lpstr>
      <vt:lpstr>Moment of Inertia </vt:lpstr>
      <vt:lpstr>Calculation of Moments of Inertia</vt:lpstr>
      <vt:lpstr>Ex.10 – 11 Rigid Body Moment of Inertia</vt:lpstr>
      <vt:lpstr>Check out Figure 10 – 20  for moment of inertia for various shaped objects</vt:lpstr>
      <vt:lpstr>Torque &amp; Angular Acceleration</vt:lpstr>
      <vt:lpstr>Rolling Motion of a Rigid Body</vt:lpstr>
      <vt:lpstr>More Rolling Motion of a Rigid Body</vt:lpstr>
      <vt:lpstr>Rotational Kinetic Energy</vt:lpstr>
      <vt:lpstr>Kinetic Energy of a Rolling Sphere</vt:lpstr>
      <vt:lpstr>Ex. 10 – 16: Rolling Kinetic Energy</vt:lpstr>
      <vt:lpstr>Work, Power, and Energy in Rotation</vt:lpstr>
      <vt:lpstr>Angular Momentum of a Particle</vt:lpstr>
      <vt:lpstr>Example for Rigid Body Angular Momentum</vt:lpstr>
      <vt:lpstr>Conservation of Angular Momentum</vt:lpstr>
      <vt:lpstr>Ex. 11 – 3 Neutron Star</vt:lpstr>
      <vt:lpstr>Similarity Between Linear and Rotational Motions</vt:lpstr>
      <vt:lpstr>Conditions for Equilibrium</vt:lpstr>
      <vt:lpstr>More on Conditions for Equilibrium</vt:lpstr>
      <vt:lpstr>How do we solve equilibrium problems?</vt:lpstr>
      <vt:lpstr>Ex. 12 – 3: Seesaw Balancing</vt:lpstr>
      <vt:lpstr>Seesaw Example Cont’d </vt:lpstr>
      <vt:lpstr>Ex. 12.4 for Mechanical Equilibrium</vt:lpstr>
      <vt:lpstr>Example 12 – 6 </vt:lpstr>
      <vt:lpstr>Example 12 – 6 cont’d</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425</cp:revision>
  <dcterms:created xsi:type="dcterms:W3CDTF">2011-07-06T15:55:58Z</dcterms:created>
  <dcterms:modified xsi:type="dcterms:W3CDTF">2011-07-06T15:57:41Z</dcterms:modified>
</cp:coreProperties>
</file>