
<file path=[Content_Types].xml><?xml version="1.0" encoding="utf-8"?>
<Types xmlns="http://schemas.openxmlformats.org/package/2006/content-types">
  <Override PartName="/ppt/slides/slide14.xml" ContentType="application/vnd.openxmlformats-officedocument.presentationml.slide+xml"/>
  <Override PartName="/ppt/slideLayouts/slideLayout8.xml" ContentType="application/vnd.openxmlformats-officedocument.presentationml.slideLayout+xml"/>
  <Override PartName="/ppt/embeddings/oleObject10.bin" ContentType="application/vnd.openxmlformats-officedocument.oleObject"/>
  <Default Extension="bin" ContentType="application/vnd.openxmlformats-officedocument.presentationml.printerSettings"/>
  <Override PartName="/ppt/embeddings/Microsoft_Equation5.bin" ContentType="application/vnd.openxmlformats-officedocument.oleObject"/>
  <Override PartName="/ppt/embeddings/oleObject5.bin" ContentType="application/vnd.openxmlformats-officedocument.oleObject"/>
  <Override PartName="/ppt/embeddings/Microsoft_Equation39.bin" ContentType="application/vnd.openxmlformats-officedocument.oleObject"/>
  <Override PartName="/ppt/embeddings/oleObject28.bin" ContentType="application/vnd.openxmlformats-officedocument.oleObject"/>
  <Default Extension="wmf" ContentType="image/x-wmf"/>
  <Override PartName="/ppt/embeddings/Microsoft_Equation25.bin" ContentType="application/vnd.openxmlformats-officedocument.oleObject"/>
  <Override PartName="/ppt/embeddings/Microsoft_Equation44.bin" ContentType="application/vnd.openxmlformats-officedocument.oleObject"/>
  <Override PartName="/ppt/embeddings/oleObject47.bin" ContentType="application/vnd.openxmlformats-officedocument.oleObject"/>
  <Override PartName="/ppt/slides/slide18.xml" ContentType="application/vnd.openxmlformats-officedocument.presentationml.slide+xml"/>
  <Override PartName="/ppt/embeddings/oleObject33.bin" ContentType="application/vnd.openxmlformats-officedocument.oleObject"/>
  <Override PartName="/ppt/slides/slide3.xml" ContentType="application/vnd.openxmlformats-officedocument.presentationml.slide+xml"/>
  <Override PartName="/ppt/slideLayouts/slideLayout1.xml" ContentType="application/vnd.openxmlformats-officedocument.presentationml.slideLayout+xml"/>
  <Override PartName="/ppt/embeddings/Microsoft_Equation9.bin" ContentType="application/vnd.openxmlformats-officedocument.oleObject"/>
  <Override PartName="/ppt/embeddings/oleObject9.bin" ContentType="application/vnd.openxmlformats-officedocument.oleObject"/>
  <Override PartName="/ppt/embeddings/Microsoft_Equation27.bin" ContentType="application/vnd.openxmlformats-officedocument.oleObject"/>
  <Override PartName="/ppt/theme/theme1.xml" ContentType="application/vnd.openxmlformats-officedocument.theme+xml"/>
  <Override PartName="/ppt/embeddings/oleObject16.bin" ContentType="application/vnd.openxmlformats-officedocument.oleObject"/>
  <Override PartName="/ppt/embeddings/Microsoft_Equation13.bin" ContentType="application/vnd.openxmlformats-officedocument.oleObject"/>
  <Override PartName="/ppt/slideLayouts/slideLayout10.xml" ContentType="application/vnd.openxmlformats-officedocument.presentationml.slideLayout+xml"/>
  <Override PartName="/ppt/embeddings/Microsoft_Equation32.bin" ContentType="application/vnd.openxmlformats-officedocument.oleObject"/>
  <Override PartName="/ppt/embeddings/Microsoft_Equation48.bin" ContentType="application/vnd.openxmlformats-officedocument.oleObject"/>
  <Override PartName="/ppt/embeddings/Microsoft_Equation51.bin" ContentType="application/vnd.openxmlformats-officedocument.oleObject"/>
  <Override PartName="/ppt/embeddings/oleObject21.bin" ContentType="application/vnd.openxmlformats-officedocument.oleObject"/>
  <Override PartName="/ppt/embeddings/oleObject40.bin" ContentType="application/vnd.openxmlformats-officedocument.oleObject"/>
  <Override PartName="/ppt/embeddings/oleObject37.bin" ContentType="application/vnd.openxmlformats-officedocument.oleObject"/>
  <Override PartName="/ppt/slides/slide7.xml" ContentType="application/vnd.openxmlformats-officedocument.presentationml.slide+xml"/>
  <Override PartName="/ppt/slideLayouts/slideLayout5.xml" ContentType="application/vnd.openxmlformats-officedocument.presentationml.slideLayout+xml"/>
  <Override PartName="/ppt/slides/slide11.xml" ContentType="application/vnd.openxmlformats-officedocument.presentationml.slide+xml"/>
  <Override PartName="/ppt/embeddings/Microsoft_Equation2.bin" ContentType="application/vnd.openxmlformats-officedocument.oleObject"/>
  <Override PartName="/ppt/embeddings/oleObject2.bin" ContentType="application/vnd.openxmlformats-officedocument.oleObject"/>
  <Override PartName="/ppt/slideLayouts/slideLayout14.xml" ContentType="application/vnd.openxmlformats-officedocument.presentationml.slideLayout+xml"/>
  <Override PartName="/ppt/embeddings/Microsoft_Equation17.bin" ContentType="application/vnd.openxmlformats-officedocument.oleObject"/>
  <Override PartName="/ppt/embeddings/Microsoft_Equation36.bin" ContentType="application/vnd.openxmlformats-officedocument.oleObject"/>
  <Override PartName="/ppt/embeddings/oleObject39.bin" ContentType="application/vnd.openxmlformats-officedocument.oleObject"/>
  <Override PartName="/ppt/embeddings/oleObject25.bin" ContentType="application/vnd.openxmlformats-officedocument.oleObject"/>
  <Override PartName="/ppt/embeddings/Microsoft_Equation22.bin" ContentType="application/vnd.openxmlformats-officedocument.oleObject"/>
  <Override PartName="/ppt/embeddings/Microsoft_Equation41.bin" ContentType="application/vnd.openxmlformats-officedocument.oleObject"/>
  <Override PartName="/ppt/embeddings/oleObject44.bin" ContentType="application/vnd.openxmlformats-officedocument.oleObject"/>
  <Override PartName="/ppt/slideLayouts/slideLayout9.xml" ContentType="application/vnd.openxmlformats-officedocument.presentationml.slideLayout+xml"/>
  <Override PartName="/ppt/embeddings/oleObject11.bin" ContentType="application/vnd.openxmlformats-officedocument.oleObject"/>
  <Override PartName="/ppt/embeddings/oleObject30.bin" ContentType="application/vnd.openxmlformats-officedocument.oleObject"/>
  <Override PartName="/ppt/slides/slide15.xml" ContentType="application/vnd.openxmlformats-officedocument.presentationml.slide+xml"/>
  <Override PartName="/ppt/embeddings/Microsoft_Equation6.bin" ContentType="application/vnd.openxmlformats-officedocument.oleObject"/>
  <Override PartName="/ppt/embeddings/oleObject6.bin" ContentType="application/vnd.openxmlformats-officedocument.oleObject"/>
  <Override PartName="/ppt/presProps.xml" ContentType="application/vnd.openxmlformats-officedocument.presentationml.presProps+xml"/>
  <Override PartName="/ppt/embeddings/oleObject13.bin" ContentType="application/vnd.openxmlformats-officedocument.oleObject"/>
  <Override PartName="/ppt/embeddings/Microsoft_Equation10.bin" ContentType="application/vnd.openxmlformats-officedocument.oleObject"/>
  <Override PartName="/ppt/embeddings/oleObject29.bin" ContentType="application/vnd.openxmlformats-officedocument.oleObject"/>
  <Override PartName="/ppt/embeddings/Microsoft_Equation45.bin" ContentType="application/vnd.openxmlformats-officedocument.oleObject"/>
  <Override PartName="/ppt/slides/slide19.xml" ContentType="application/vnd.openxmlformats-officedocument.presentationml.slide+xml"/>
  <Override PartName="/ppt/embeddings/oleObject34.bin" ContentType="application/vnd.openxmlformats-officedocument.oleObject"/>
  <Override PartName="/ppt/slides/slide4.xml" ContentType="application/vnd.openxmlformats-officedocument.presentationml.slide+xml"/>
  <Override PartName="/ppt/slideLayouts/slideLayout2.xml" ContentType="application/vnd.openxmlformats-officedocument.presentationml.slideLayout+xml"/>
  <Override PartName="/ppt/theme/theme2.xml" ContentType="application/vnd.openxmlformats-officedocument.theme+xml"/>
  <Override PartName="/ppt/embeddings/Microsoft_Equation28.bin" ContentType="application/vnd.openxmlformats-officedocument.oleObject"/>
  <Override PartName="/ppt/handoutMasters/handoutMaster1.xml" ContentType="application/vnd.openxmlformats-officedocument.presentationml.handoutMaster+xml"/>
  <Override PartName="/ppt/embeddings/oleObject17.bin" ContentType="application/vnd.openxmlformats-officedocument.oleObject"/>
  <Override PartName="/ppt/embeddings/Microsoft_Equation14.bin" ContentType="application/vnd.openxmlformats-officedocument.oleObject"/>
  <Override PartName="/ppt/slideLayouts/slideLayout11.xml" ContentType="application/vnd.openxmlformats-officedocument.presentationml.slideLayout+xml"/>
  <Override PartName="/ppt/embeddings/Microsoft_Equation33.bin" ContentType="application/vnd.openxmlformats-officedocument.oleObject"/>
  <Override PartName="/ppt/embeddings/Microsoft_Equation49.bin" ContentType="application/vnd.openxmlformats-officedocument.oleObject"/>
  <Override PartName="/ppt/embeddings/Microsoft_Equation52.bin" ContentType="application/vnd.openxmlformats-officedocument.oleObject"/>
  <Override PartName="/docProps/core.xml" ContentType="application/vnd.openxmlformats-package.core-properties+xml"/>
  <Override PartName="/ppt/embeddings/oleObject22.bin" ContentType="application/vnd.openxmlformats-officedocument.oleObject"/>
  <Default Extension="jpeg" ContentType="image/jpeg"/>
  <Override PartName="/ppt/embeddings/oleObject41.bin" ContentType="application/vnd.openxmlformats-officedocument.oleObject"/>
  <Default Extension="vml" ContentType="application/vnd.openxmlformats-officedocument.vmlDrawing"/>
  <Override PartName="/ppt/slides/slide8.xml" ContentType="application/vnd.openxmlformats-officedocument.presentationml.slide+xml"/>
  <Override PartName="/ppt/slides/slide12.xml" ContentType="application/vnd.openxmlformats-officedocument.presentationml.slide+xml"/>
  <Override PartName="/ppt/slideLayouts/slideLayout6.xml" ContentType="application/vnd.openxmlformats-officedocument.presentationml.slideLayout+xml"/>
  <Override PartName="/ppt/embeddings/Microsoft_Equation3.bin" ContentType="application/vnd.openxmlformats-officedocument.oleObject"/>
  <Override PartName="/ppt/embeddings/oleObject3.bin" ContentType="application/vnd.openxmlformats-officedocument.oleObject"/>
  <Override PartName="/ppt/slideLayouts/slideLayout15.xml" ContentType="application/vnd.openxmlformats-officedocument.presentationml.slideLayout+xml"/>
  <Override PartName="/ppt/embeddings/Microsoft_Equation18.bin" ContentType="application/vnd.openxmlformats-officedocument.oleObject"/>
  <Override PartName="/ppt/embeddings/Microsoft_Equation37.bin" ContentType="application/vnd.openxmlformats-officedocument.oleObject"/>
  <Override PartName="/ppt/embeddings/oleObject26.bin" ContentType="application/vnd.openxmlformats-officedocument.oleObject"/>
  <Override PartName="/ppt/embeddings/Microsoft_Equation23.bin" ContentType="application/vnd.openxmlformats-officedocument.oleObject"/>
  <Override PartName="/ppt/embeddings/Microsoft_Equation42.bin" ContentType="application/vnd.openxmlformats-officedocument.oleObject"/>
  <Override PartName="/ppt/embeddings/oleObject45.bin" ContentType="application/vnd.openxmlformats-officedocument.oleObject"/>
  <Default Extension="rels" ContentType="application/vnd.openxmlformats-package.relationships+xml"/>
  <Override PartName="/ppt/slides/slide16.xml" ContentType="application/vnd.openxmlformats-officedocument.presentationml.slide+xml"/>
  <Override PartName="/ppt/embeddings/oleObject12.bin" ContentType="application/vnd.openxmlformats-officedocument.oleObject"/>
  <Override PartName="/ppt/embeddings/oleObject31.bin" ContentType="application/vnd.openxmlformats-officedocument.oleObject"/>
  <Override PartName="/ppt/slides/slide1.xml" ContentType="application/vnd.openxmlformats-officedocument.presentationml.slide+xml"/>
  <Override PartName="/ppt/embeddings/Microsoft_Equation7.bin" ContentType="application/vnd.openxmlformats-officedocument.oleObject"/>
  <Override PartName="/ppt/embeddings/oleObject7.bin" ContentType="application/vnd.openxmlformats-officedocument.oleObject"/>
  <Override PartName="/ppt/embeddings/oleObject14.bin" ContentType="application/vnd.openxmlformats-officedocument.oleObject"/>
  <Override PartName="/ppt/embeddings/Microsoft_Equation11.bin" ContentType="application/vnd.openxmlformats-officedocument.oleObject"/>
  <Override PartName="/ppt/embeddings/Microsoft_Equation30.bin" ContentType="application/vnd.openxmlformats-officedocument.oleObject"/>
  <Override PartName="/ppt/embeddings/Microsoft_Equation46.bin" ContentType="application/vnd.openxmlformats-officedocument.oleObject"/>
  <Override PartName="/ppt/embeddings/oleObject35.bin" ContentType="application/vnd.openxmlformats-officedocument.oleObject"/>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theme/theme3.xml" ContentType="application/vnd.openxmlformats-officedocument.theme+xml"/>
  <Override PartName="/ppt/embeddings/Microsoft_Equation29.bin" ContentType="application/vnd.openxmlformats-officedocument.oleObject"/>
  <Override PartName="/ppt/embeddings/oleObject18.bin" ContentType="application/vnd.openxmlformats-officedocument.oleObject"/>
  <Override PartName="/ppt/embeddings/Microsoft_Equation15.bin" ContentType="application/vnd.openxmlformats-officedocument.oleObject"/>
  <Override PartName="/ppt/slideLayouts/slideLayout12.xml" ContentType="application/vnd.openxmlformats-officedocument.presentationml.slideLayout+xml"/>
  <Override PartName="/ppt/embeddings/Microsoft_Equation34.bin" ContentType="application/vnd.openxmlformats-officedocument.oleObject"/>
  <Override PartName="/ppt/embeddings/oleObject23.bin" ContentType="application/vnd.openxmlformats-officedocument.oleObject"/>
  <Override PartName="/ppt/embeddings/Microsoft_Equation20.bin" ContentType="application/vnd.openxmlformats-officedocument.oleObject"/>
  <Override PartName="/ppt/embeddings/oleObject42.bin" ContentType="application/vnd.openxmlformats-officedocument.oleObject"/>
  <Override PartName="/ppt/slides/slide9.xml" ContentType="application/vnd.openxmlformats-officedocument.presentationml.slide+xml"/>
  <Override PartName="/ppt/slides/slide13.xml" ContentType="application/vnd.openxmlformats-officedocument.presentationml.slide+xml"/>
  <Default Extension="xml" ContentType="application/xml"/>
  <Override PartName="/ppt/tableStyles.xml" ContentType="application/vnd.openxmlformats-officedocument.presentationml.tableStyles+xml"/>
  <Override PartName="/ppt/slideLayouts/slideLayout7.xml" ContentType="application/vnd.openxmlformats-officedocument.presentationml.slideLayout+xml"/>
  <Override PartName="/ppt/embeddings/Microsoft_Equation4.bin" ContentType="application/vnd.openxmlformats-officedocument.oleObject"/>
  <Override PartName="/docProps/app.xml" ContentType="application/vnd.openxmlformats-officedocument.extended-properties+xml"/>
  <Override PartName="/ppt/embeddings/oleObject4.bin" ContentType="application/vnd.openxmlformats-officedocument.oleObject"/>
  <Override PartName="/ppt/viewProps.xml" ContentType="application/vnd.openxmlformats-officedocument.presentationml.viewProps+xml"/>
  <Override PartName="/ppt/embeddings/Microsoft_Equation19.bin" ContentType="application/vnd.openxmlformats-officedocument.oleObject"/>
  <Override PartName="/ppt/embeddings/Microsoft_Equation38.bin" ContentType="application/vnd.openxmlformats-officedocument.oleObject"/>
  <Override PartName="/ppt/notesMasters/notesMaster1.xml" ContentType="application/vnd.openxmlformats-officedocument.presentationml.notesMaster+xml"/>
  <Override PartName="/ppt/embeddings/oleObject27.bin" ContentType="application/vnd.openxmlformats-officedocument.oleObject"/>
  <Override PartName="/ppt/embeddings/Microsoft_Equation24.bin" ContentType="application/vnd.openxmlformats-officedocument.oleObject"/>
  <Override PartName="/ppt/embeddings/Microsoft_Equation43.bin" ContentType="application/vnd.openxmlformats-officedocument.oleObject"/>
  <Override PartName="/ppt/embeddings/oleObject46.bin" ContentType="application/vnd.openxmlformats-officedocument.oleObject"/>
  <Override PartName="/ppt/presentation.xml" ContentType="application/vnd.openxmlformats-officedocument.presentationml.presentation.main+xml"/>
  <Override PartName="/ppt/slides/slide17.xml" ContentType="application/vnd.openxmlformats-officedocument.presentationml.slide+xml"/>
  <Override PartName="/ppt/embeddings/oleObject32.bin" ContentType="application/vnd.openxmlformats-officedocument.oleObject"/>
  <Override PartName="/ppt/slides/slide2.xml" ContentType="application/vnd.openxmlformats-officedocument.presentationml.slide+xml"/>
  <Override PartName="/ppt/embeddings/Microsoft_Equation8.bin" ContentType="application/vnd.openxmlformats-officedocument.oleObject"/>
  <Override PartName="/ppt/embeddings/oleObject8.bin" ContentType="application/vnd.openxmlformats-officedocument.oleObject"/>
  <Override PartName="/ppt/embeddings/Microsoft_Equation26.bin" ContentType="application/vnd.openxmlformats-officedocument.oleObject"/>
  <Override PartName="/ppt/embeddings/oleObject15.bin" ContentType="application/vnd.openxmlformats-officedocument.oleObject"/>
  <Override PartName="/ppt/embeddings/Microsoft_Equation12.bin" ContentType="application/vnd.openxmlformats-officedocument.oleObject"/>
  <Override PartName="/ppt/embeddings/Microsoft_Equation31.bin" ContentType="application/vnd.openxmlformats-officedocument.oleObject"/>
  <Override PartName="/ppt/embeddings/Microsoft_Equation50.bin" ContentType="application/vnd.openxmlformats-officedocument.oleObject"/>
  <Override PartName="/ppt/embeddings/Microsoft_Equation47.bin" ContentType="application/vnd.openxmlformats-officedocument.oleObject"/>
  <Override PartName="/ppt/embeddings/oleObject20.bin" ContentType="application/vnd.openxmlformats-officedocument.oleObject"/>
  <Override PartName="/ppt/embeddings/oleObject36.bin" ContentType="application/vnd.openxmlformats-officedocument.oleObject"/>
  <Default Extension="pict" ContentType="image/pict"/>
  <Override PartName="/ppt/slides/slide6.xml" ContentType="application/vnd.openxmlformats-officedocument.presentationml.slide+xml"/>
  <Override PartName="/ppt/slideLayouts/slideLayout4.xml" ContentType="application/vnd.openxmlformats-officedocument.presentationml.slideLayout+xml"/>
  <Override PartName="/ppt/slides/slide10.xml" ContentType="application/vnd.openxmlformats-officedocument.presentationml.slide+xml"/>
  <Override PartName="/ppt/embeddings/Microsoft_Equation1.bin" ContentType="application/vnd.openxmlformats-officedocument.oleObject"/>
  <Override PartName="/ppt/embeddings/oleObject1.bin" ContentType="application/vnd.openxmlformats-officedocument.oleObject"/>
  <Override PartName="/ppt/embeddings/oleObject19.bin" ContentType="application/vnd.openxmlformats-officedocument.oleObject"/>
  <Override PartName="/ppt/embeddings/Microsoft_Equation16.bin" ContentType="application/vnd.openxmlformats-officedocument.oleObject"/>
  <Override PartName="/ppt/embeddings/oleObject38.bin" ContentType="application/vnd.openxmlformats-officedocument.oleObject"/>
  <Override PartName="/ppt/slideLayouts/slideLayout13.xml" ContentType="application/vnd.openxmlformats-officedocument.presentationml.slideLayout+xml"/>
  <Override PartName="/ppt/embeddings/Microsoft_Equation35.bin" ContentType="application/vnd.openxmlformats-officedocument.oleObject"/>
  <Override PartName="/ppt/embeddings/oleObject24.bin" ContentType="application/vnd.openxmlformats-officedocument.oleObject"/>
  <Default Extension="png" ContentType="image/png"/>
  <Override PartName="/ppt/embeddings/Microsoft_Equation21.bin" ContentType="application/vnd.openxmlformats-officedocument.oleObject"/>
  <Override PartName="/ppt/embeddings/Microsoft_Equation40.bin" ContentType="application/vnd.openxmlformats-officedocument.oleObject"/>
  <Override PartName="/ppt/embeddings/oleObject43.bin" ContentType="application/vnd.openxmlformats-officedocument.oleObject"/>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21"/>
  </p:notesMasterIdLst>
  <p:handoutMasterIdLst>
    <p:handoutMasterId r:id="rId22"/>
  </p:handoutMasterIdLst>
  <p:sldIdLst>
    <p:sldId id="256" r:id="rId2"/>
    <p:sldId id="747" r:id="rId3"/>
    <p:sldId id="753" r:id="rId4"/>
    <p:sldId id="740" r:id="rId5"/>
    <p:sldId id="744" r:id="rId6"/>
    <p:sldId id="745" r:id="rId7"/>
    <p:sldId id="693" r:id="rId8"/>
    <p:sldId id="694" r:id="rId9"/>
    <p:sldId id="695" r:id="rId10"/>
    <p:sldId id="696" r:id="rId11"/>
    <p:sldId id="697" r:id="rId12"/>
    <p:sldId id="698" r:id="rId13"/>
    <p:sldId id="754" r:id="rId14"/>
    <p:sldId id="699" r:id="rId15"/>
    <p:sldId id="700" r:id="rId16"/>
    <p:sldId id="701" r:id="rId17"/>
    <p:sldId id="702" r:id="rId18"/>
    <p:sldId id="703" r:id="rId19"/>
    <p:sldId id="706" r:id="rId20"/>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rgbClr val="003300"/>
    </p:penClr>
  </p:showPr>
  <p:clrMru>
    <a:srgbClr val="99FFCC"/>
    <a:srgbClr val="FFFFCC"/>
    <a:srgbClr val="CC6600"/>
    <a:srgbClr val="FF0066"/>
    <a:srgbClr val="CC00CC"/>
    <a:srgbClr val="003300"/>
    <a:srgbClr val="660066"/>
    <a:srgbClr val="A50021"/>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15598" autoAdjust="0"/>
    <p:restoredTop sz="94728" autoAdjust="0"/>
  </p:normalViewPr>
  <p:slideViewPr>
    <p:cSldViewPr>
      <p:cViewPr varScale="1">
        <p:scale>
          <a:sx n="93" d="100"/>
          <a:sy n="93" d="100"/>
        </p:scale>
        <p:origin x="-112" y="-2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4" Type="http://schemas.openxmlformats.org/officeDocument/2006/relationships/image" Target="../media/image5.wmf"/><Relationship Id="rId5" Type="http://schemas.openxmlformats.org/officeDocument/2006/relationships/image" Target="../media/image6.wmf"/><Relationship Id="rId1" Type="http://schemas.openxmlformats.org/officeDocument/2006/relationships/image" Target="../media/image2.wmf"/><Relationship Id="rId2"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65.wmf"/><Relationship Id="rId4" Type="http://schemas.openxmlformats.org/officeDocument/2006/relationships/image" Target="../media/image66.wmf"/><Relationship Id="rId5" Type="http://schemas.openxmlformats.org/officeDocument/2006/relationships/image" Target="../media/image67.wmf"/><Relationship Id="rId6" Type="http://schemas.openxmlformats.org/officeDocument/2006/relationships/image" Target="../media/image68.wmf"/><Relationship Id="rId7" Type="http://schemas.openxmlformats.org/officeDocument/2006/relationships/image" Target="../media/image69.wmf"/><Relationship Id="rId8" Type="http://schemas.openxmlformats.org/officeDocument/2006/relationships/image" Target="../media/image70.wmf"/><Relationship Id="rId9" Type="http://schemas.openxmlformats.org/officeDocument/2006/relationships/image" Target="../media/image71.wmf"/><Relationship Id="rId10" Type="http://schemas.openxmlformats.org/officeDocument/2006/relationships/image" Target="../media/image72.wmf"/><Relationship Id="rId11" Type="http://schemas.openxmlformats.org/officeDocument/2006/relationships/image" Target="../media/image73.pict"/><Relationship Id="rId1" Type="http://schemas.openxmlformats.org/officeDocument/2006/relationships/image" Target="../media/image63.wmf"/><Relationship Id="rId2" Type="http://schemas.openxmlformats.org/officeDocument/2006/relationships/image" Target="../media/image64.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76.wmf"/><Relationship Id="rId4" Type="http://schemas.openxmlformats.org/officeDocument/2006/relationships/image" Target="../media/image64.wmf"/><Relationship Id="rId5" Type="http://schemas.openxmlformats.org/officeDocument/2006/relationships/image" Target="../media/image77.wmf"/><Relationship Id="rId6" Type="http://schemas.openxmlformats.org/officeDocument/2006/relationships/image" Target="../media/image78.wmf"/><Relationship Id="rId7" Type="http://schemas.openxmlformats.org/officeDocument/2006/relationships/image" Target="../media/image79.wmf"/><Relationship Id="rId8" Type="http://schemas.openxmlformats.org/officeDocument/2006/relationships/image" Target="../media/image80.wmf"/><Relationship Id="rId9" Type="http://schemas.openxmlformats.org/officeDocument/2006/relationships/image" Target="../media/image81.wmf"/><Relationship Id="rId1" Type="http://schemas.openxmlformats.org/officeDocument/2006/relationships/image" Target="../media/image74.wmf"/><Relationship Id="rId2" Type="http://schemas.openxmlformats.org/officeDocument/2006/relationships/image" Target="../media/image75.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83.wmf"/><Relationship Id="rId4" Type="http://schemas.openxmlformats.org/officeDocument/2006/relationships/image" Target="../media/image84.wmf"/><Relationship Id="rId5" Type="http://schemas.openxmlformats.org/officeDocument/2006/relationships/image" Target="../media/image85.wmf"/><Relationship Id="rId6" Type="http://schemas.openxmlformats.org/officeDocument/2006/relationships/image" Target="../media/image86.wmf"/><Relationship Id="rId7" Type="http://schemas.openxmlformats.org/officeDocument/2006/relationships/image" Target="../media/image87.wmf"/><Relationship Id="rId1" Type="http://schemas.openxmlformats.org/officeDocument/2006/relationships/image" Target="../media/image64.wmf"/><Relationship Id="rId2" Type="http://schemas.openxmlformats.org/officeDocument/2006/relationships/image" Target="../media/image82.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89.wmf"/><Relationship Id="rId4" Type="http://schemas.openxmlformats.org/officeDocument/2006/relationships/image" Target="../media/image90.wmf"/><Relationship Id="rId5" Type="http://schemas.openxmlformats.org/officeDocument/2006/relationships/image" Target="../media/image91.wmf"/><Relationship Id="rId6" Type="http://schemas.openxmlformats.org/officeDocument/2006/relationships/image" Target="../media/image92.wmf"/><Relationship Id="rId1" Type="http://schemas.openxmlformats.org/officeDocument/2006/relationships/image" Target="../media/image64.wmf"/><Relationship Id="rId2" Type="http://schemas.openxmlformats.org/officeDocument/2006/relationships/image" Target="../media/image88.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94.wmf"/><Relationship Id="rId4" Type="http://schemas.openxmlformats.org/officeDocument/2006/relationships/image" Target="../media/image95.wmf"/><Relationship Id="rId5" Type="http://schemas.openxmlformats.org/officeDocument/2006/relationships/image" Target="../media/image96.wmf"/><Relationship Id="rId6" Type="http://schemas.openxmlformats.org/officeDocument/2006/relationships/image" Target="../media/image97.wmf"/><Relationship Id="rId7" Type="http://schemas.openxmlformats.org/officeDocument/2006/relationships/image" Target="../media/image98.wmf"/><Relationship Id="rId8" Type="http://schemas.openxmlformats.org/officeDocument/2006/relationships/image" Target="../media/image99.wmf"/><Relationship Id="rId9" Type="http://schemas.openxmlformats.org/officeDocument/2006/relationships/image" Target="../media/image100.wmf"/><Relationship Id="rId1" Type="http://schemas.openxmlformats.org/officeDocument/2006/relationships/image" Target="../media/image64.wmf"/><Relationship Id="rId2" Type="http://schemas.openxmlformats.org/officeDocument/2006/relationships/image" Target="../media/image9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4" Type="http://schemas.openxmlformats.org/officeDocument/2006/relationships/image" Target="../media/image10.wmf"/><Relationship Id="rId5" Type="http://schemas.openxmlformats.org/officeDocument/2006/relationships/image" Target="../media/image11.wmf"/><Relationship Id="rId6" Type="http://schemas.openxmlformats.org/officeDocument/2006/relationships/image" Target="../media/image12.wmf"/><Relationship Id="rId7" Type="http://schemas.openxmlformats.org/officeDocument/2006/relationships/image" Target="../media/image13.wmf"/><Relationship Id="rId8" Type="http://schemas.openxmlformats.org/officeDocument/2006/relationships/image" Target="../media/image14.wmf"/><Relationship Id="rId9" Type="http://schemas.openxmlformats.org/officeDocument/2006/relationships/image" Target="../media/image15.wmf"/><Relationship Id="rId10" Type="http://schemas.openxmlformats.org/officeDocument/2006/relationships/image" Target="../media/image16.wmf"/><Relationship Id="rId1" Type="http://schemas.openxmlformats.org/officeDocument/2006/relationships/image" Target="../media/image7.wmf"/><Relationship Id="rId2"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11" Type="http://schemas.openxmlformats.org/officeDocument/2006/relationships/image" Target="../media/image28.wmf"/><Relationship Id="rId12" Type="http://schemas.openxmlformats.org/officeDocument/2006/relationships/image" Target="../media/image29.wmf"/><Relationship Id="rId13" Type="http://schemas.openxmlformats.org/officeDocument/2006/relationships/image" Target="../media/image30.wmf"/><Relationship Id="rId14" Type="http://schemas.openxmlformats.org/officeDocument/2006/relationships/image" Target="../media/image31.wmf"/><Relationship Id="rId1" Type="http://schemas.openxmlformats.org/officeDocument/2006/relationships/image" Target="../media/image18.wmf"/><Relationship Id="rId2" Type="http://schemas.openxmlformats.org/officeDocument/2006/relationships/image" Target="../media/image19.wmf"/><Relationship Id="rId3" Type="http://schemas.openxmlformats.org/officeDocument/2006/relationships/image" Target="../media/image20.wmf"/><Relationship Id="rId4" Type="http://schemas.openxmlformats.org/officeDocument/2006/relationships/image" Target="../media/image21.wmf"/><Relationship Id="rId5" Type="http://schemas.openxmlformats.org/officeDocument/2006/relationships/image" Target="../media/image22.wmf"/><Relationship Id="rId6" Type="http://schemas.openxmlformats.org/officeDocument/2006/relationships/image" Target="../media/image23.wmf"/><Relationship Id="rId7" Type="http://schemas.openxmlformats.org/officeDocument/2006/relationships/image" Target="../media/image24.wmf"/><Relationship Id="rId8" Type="http://schemas.openxmlformats.org/officeDocument/2006/relationships/image" Target="../media/image25.wmf"/><Relationship Id="rId9" Type="http://schemas.openxmlformats.org/officeDocument/2006/relationships/image" Target="../media/image26.wmf"/><Relationship Id="rId10" Type="http://schemas.openxmlformats.org/officeDocument/2006/relationships/image" Target="../media/image2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2.wmf"/><Relationship Id="rId2" Type="http://schemas.openxmlformats.org/officeDocument/2006/relationships/image" Target="../media/image33.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37.wmf"/><Relationship Id="rId4" Type="http://schemas.openxmlformats.org/officeDocument/2006/relationships/image" Target="../media/image38.wmf"/><Relationship Id="rId5" Type="http://schemas.openxmlformats.org/officeDocument/2006/relationships/image" Target="../media/image39.wmf"/><Relationship Id="rId1" Type="http://schemas.openxmlformats.org/officeDocument/2006/relationships/image" Target="../media/image35.wmf"/><Relationship Id="rId2" Type="http://schemas.openxmlformats.org/officeDocument/2006/relationships/image" Target="../media/image36.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42.wmf"/><Relationship Id="rId4" Type="http://schemas.openxmlformats.org/officeDocument/2006/relationships/image" Target="../media/image43.wmf"/><Relationship Id="rId1" Type="http://schemas.openxmlformats.org/officeDocument/2006/relationships/image" Target="../media/image40.wmf"/><Relationship Id="rId2" Type="http://schemas.openxmlformats.org/officeDocument/2006/relationships/image" Target="../media/image41.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48.wmf"/><Relationship Id="rId4" Type="http://schemas.openxmlformats.org/officeDocument/2006/relationships/image" Target="../media/image49.pict"/><Relationship Id="rId1" Type="http://schemas.openxmlformats.org/officeDocument/2006/relationships/image" Target="../media/image46.wmf"/><Relationship Id="rId2" Type="http://schemas.openxmlformats.org/officeDocument/2006/relationships/image" Target="../media/image47.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52.pict"/><Relationship Id="rId4" Type="http://schemas.openxmlformats.org/officeDocument/2006/relationships/image" Target="../media/image53.pict"/><Relationship Id="rId5" Type="http://schemas.openxmlformats.org/officeDocument/2006/relationships/image" Target="../media/image54.pict"/><Relationship Id="rId6" Type="http://schemas.openxmlformats.org/officeDocument/2006/relationships/image" Target="../media/image55.pict"/><Relationship Id="rId7" Type="http://schemas.openxmlformats.org/officeDocument/2006/relationships/image" Target="../media/image56.pict"/><Relationship Id="rId8" Type="http://schemas.openxmlformats.org/officeDocument/2006/relationships/image" Target="../media/image57.wmf"/><Relationship Id="rId9" Type="http://schemas.openxmlformats.org/officeDocument/2006/relationships/image" Target="../media/image58.pict"/><Relationship Id="rId1" Type="http://schemas.openxmlformats.org/officeDocument/2006/relationships/image" Target="../media/image50.pict"/><Relationship Id="rId2" Type="http://schemas.openxmlformats.org/officeDocument/2006/relationships/image" Target="../media/image51.pict"/></Relationships>
</file>

<file path=ppt/drawings/_rels/vmlDrawing9.vml.rels><?xml version="1.0" encoding="UTF-8" standalone="yes"?>
<Relationships xmlns="http://schemas.openxmlformats.org/package/2006/relationships"><Relationship Id="rId1" Type="http://schemas.openxmlformats.org/officeDocument/2006/relationships/image" Target="../media/image59.wmf"/><Relationship Id="rId2" Type="http://schemas.openxmlformats.org/officeDocument/2006/relationships/image" Target="../media/image60.wmf"/><Relationship Id="rId3" Type="http://schemas.openxmlformats.org/officeDocument/2006/relationships/image" Target="../media/image6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1B2CB970-09B3-634F-9B73-22B1BE4ABCB4}" type="slidenum">
              <a:rPr lang="en-US"/>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614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D78BA90B-ED3F-924F-8F58-5B36847D3569}" type="slidenum">
              <a:rPr lang="en-US"/>
              <a:pPr/>
              <a:t>‹#›</a:t>
            </a:fld>
            <a:endParaRPr lang="en-US"/>
          </a:p>
        </p:txBody>
      </p:sp>
    </p:spTree>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ＭＳ Ｐゴシック" charset="-128"/>
        <a:cs typeface="+mn-cs"/>
      </a:defRPr>
    </a:lvl2pPr>
    <a:lvl3pPr marL="914400" algn="l" rtl="0" fontAlgn="base">
      <a:spcBef>
        <a:spcPct val="30000"/>
      </a:spcBef>
      <a:spcAft>
        <a:spcPct val="0"/>
      </a:spcAft>
      <a:defRPr sz="1200" kern="1200">
        <a:solidFill>
          <a:schemeClr val="tx1"/>
        </a:solidFill>
        <a:latin typeface="Times New Roman" charset="0"/>
        <a:ea typeface="ＭＳ Ｐゴシック" charset="-128"/>
        <a:cs typeface="+mn-cs"/>
      </a:defRPr>
    </a:lvl3pPr>
    <a:lvl4pPr marL="1371600" algn="l" rtl="0" fontAlgn="base">
      <a:spcBef>
        <a:spcPct val="30000"/>
      </a:spcBef>
      <a:spcAft>
        <a:spcPct val="0"/>
      </a:spcAft>
      <a:defRPr sz="1200" kern="1200">
        <a:solidFill>
          <a:schemeClr val="tx1"/>
        </a:solidFill>
        <a:latin typeface="Times New Roman" charset="0"/>
        <a:ea typeface="ＭＳ Ｐゴシック" charset="-128"/>
        <a:cs typeface="+mn-cs"/>
      </a:defRPr>
    </a:lvl4pPr>
    <a:lvl5pPr marL="1828800" algn="l" rtl="0" fontAlgn="base">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3076" name="Rectangle 4"/>
          <p:cNvSpPr>
            <a:spLocks noGrp="1" noChangeArrowheads="1"/>
          </p:cNvSpPr>
          <p:nvPr>
            <p:ph type="dt" sz="half" idx="2"/>
          </p:nvPr>
        </p:nvSpPr>
        <p:spPr/>
        <p:txBody>
          <a:bodyPr/>
          <a:lstStyle>
            <a:lvl1pPr>
              <a:defRPr/>
            </a:lvl1pPr>
          </a:lstStyle>
          <a:p>
            <a:r>
              <a:rPr lang="en-US" smtClean="0"/>
              <a:t>Thursday, July 7, 2011</a:t>
            </a:r>
            <a:endParaRPr lang="en-US"/>
          </a:p>
        </p:txBody>
      </p:sp>
      <p:sp>
        <p:nvSpPr>
          <p:cNvPr id="3077" name="Rectangle 5"/>
          <p:cNvSpPr>
            <a:spLocks noGrp="1" noChangeArrowheads="1"/>
          </p:cNvSpPr>
          <p:nvPr>
            <p:ph type="ftr" sz="quarter" idx="3"/>
          </p:nvPr>
        </p:nvSpPr>
        <p:spPr/>
        <p:txBody>
          <a:bodyPr/>
          <a:lstStyle>
            <a:lvl1pPr>
              <a:defRPr smtClean="0"/>
            </a:lvl1pPr>
          </a:lstStyle>
          <a:p>
            <a:r>
              <a:rPr lang="en-US" smtClean="0"/>
              <a:t>PHYS 1443-001, Summer 2011 Dr. Jaehoon Yu</a:t>
            </a:r>
            <a:endParaRPr lang="en-US"/>
          </a:p>
        </p:txBody>
      </p:sp>
      <p:sp>
        <p:nvSpPr>
          <p:cNvPr id="3078" name="Rectangle 6"/>
          <p:cNvSpPr>
            <a:spLocks noGrp="1" noChangeArrowheads="1"/>
          </p:cNvSpPr>
          <p:nvPr>
            <p:ph type="sldNum" sz="quarter" idx="4"/>
          </p:nvPr>
        </p:nvSpPr>
        <p:spPr/>
        <p:txBody>
          <a:bodyPr/>
          <a:lstStyle>
            <a:lvl1pPr>
              <a:defRPr/>
            </a:lvl1pPr>
          </a:lstStyle>
          <a:p>
            <a:fld id="{48FEECCF-B50A-EB48-AB33-2E5645B114AC}" type="slidenum">
              <a:rPr lang="en-US"/>
              <a:pPr/>
              <a:t>‹#›</a:t>
            </a:fld>
            <a:endParaRPr lang="en-US"/>
          </a:p>
        </p:txBody>
      </p:sp>
      <p:pic>
        <p:nvPicPr>
          <p:cNvPr id="3079"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Thursday, July 7,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Summer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D6EE390D-FED7-E44D-8A99-89D80ED1FF7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Thursday, July 7,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Summer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A7830452-10CF-344F-8189-D95CC4A3A026}"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85800" y="6248400"/>
            <a:ext cx="1905000" cy="457200"/>
          </a:xfrm>
        </p:spPr>
        <p:txBody>
          <a:bodyPr/>
          <a:lstStyle>
            <a:lvl1pPr>
              <a:defRPr/>
            </a:lvl1pPr>
          </a:lstStyle>
          <a:p>
            <a:r>
              <a:rPr lang="en-US" smtClean="0"/>
              <a:t>Thursday, July 7, 2011</a:t>
            </a:r>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smtClean="0"/>
            </a:lvl1pPr>
          </a:lstStyle>
          <a:p>
            <a:r>
              <a:rPr lang="en-US" smtClean="0"/>
              <a:t>PHYS 1443-001, Summer 2011 Dr. Jaehoon Yu</a:t>
            </a:r>
            <a:endParaRPr lang="en-US"/>
          </a:p>
        </p:txBody>
      </p:sp>
      <p:sp>
        <p:nvSpPr>
          <p:cNvPr id="8" name="Slide Number Placeholder 7"/>
          <p:cNvSpPr>
            <a:spLocks noGrp="1"/>
          </p:cNvSpPr>
          <p:nvPr>
            <p:ph type="sldNum" sz="quarter" idx="12"/>
          </p:nvPr>
        </p:nvSpPr>
        <p:spPr>
          <a:xfrm>
            <a:off x="6553200" y="6248400"/>
            <a:ext cx="1905000" cy="457200"/>
          </a:xfrm>
        </p:spPr>
        <p:txBody>
          <a:bodyPr/>
          <a:lstStyle>
            <a:lvl1pPr>
              <a:defRPr smtClean="0"/>
            </a:lvl1pPr>
          </a:lstStyle>
          <a:p>
            <a:fld id="{CCF8CA47-F877-5340-83BD-06638206CAD9}"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85800" y="6248400"/>
            <a:ext cx="1905000" cy="457200"/>
          </a:xfrm>
        </p:spPr>
        <p:txBody>
          <a:bodyPr/>
          <a:lstStyle>
            <a:lvl1pPr>
              <a:defRPr/>
            </a:lvl1pPr>
          </a:lstStyle>
          <a:p>
            <a:r>
              <a:rPr lang="en-US" smtClean="0"/>
              <a:t>Thursday, July 7, 2011</a:t>
            </a:r>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smtClean="0"/>
            </a:lvl1pPr>
          </a:lstStyle>
          <a:p>
            <a:r>
              <a:rPr lang="en-US" smtClean="0"/>
              <a:t>PHYS 1443-001, Summer 2011 Dr. Jaehoon Yu</a:t>
            </a:r>
            <a:endParaRPr lang="en-US"/>
          </a:p>
        </p:txBody>
      </p:sp>
      <p:sp>
        <p:nvSpPr>
          <p:cNvPr id="8" name="Slide Number Placeholder 7"/>
          <p:cNvSpPr>
            <a:spLocks noGrp="1"/>
          </p:cNvSpPr>
          <p:nvPr>
            <p:ph type="sldNum" sz="quarter" idx="12"/>
          </p:nvPr>
        </p:nvSpPr>
        <p:spPr>
          <a:xfrm>
            <a:off x="6553200" y="6248400"/>
            <a:ext cx="1905000" cy="457200"/>
          </a:xfrm>
        </p:spPr>
        <p:txBody>
          <a:bodyPr/>
          <a:lstStyle>
            <a:lvl1pPr>
              <a:defRPr smtClean="0"/>
            </a:lvl1pPr>
          </a:lstStyle>
          <a:p>
            <a:fld id="{2B7AEC53-E8DC-784B-9F93-89DA1BFBC186}"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85800" y="6248400"/>
            <a:ext cx="1905000" cy="457200"/>
          </a:xfrm>
        </p:spPr>
        <p:txBody>
          <a:bodyPr/>
          <a:lstStyle>
            <a:lvl1pPr>
              <a:defRPr/>
            </a:lvl1pPr>
          </a:lstStyle>
          <a:p>
            <a:r>
              <a:rPr lang="en-US" smtClean="0"/>
              <a:t>Thursday, July 7, 2011</a:t>
            </a:r>
            <a:endParaRPr lang="en-US"/>
          </a:p>
        </p:txBody>
      </p:sp>
      <p:sp>
        <p:nvSpPr>
          <p:cNvPr id="8" name="Footer Placeholder 7"/>
          <p:cNvSpPr>
            <a:spLocks noGrp="1"/>
          </p:cNvSpPr>
          <p:nvPr>
            <p:ph type="ftr" sz="quarter" idx="11"/>
          </p:nvPr>
        </p:nvSpPr>
        <p:spPr>
          <a:xfrm>
            <a:off x="3124200" y="6248400"/>
            <a:ext cx="2895600" cy="457200"/>
          </a:xfrm>
        </p:spPr>
        <p:txBody>
          <a:bodyPr/>
          <a:lstStyle>
            <a:lvl1pPr>
              <a:defRPr smtClean="0"/>
            </a:lvl1pPr>
          </a:lstStyle>
          <a:p>
            <a:r>
              <a:rPr lang="en-US" smtClean="0"/>
              <a:t>PHYS 1443-001, Summer 2011 Dr. Jaehoon Yu</a:t>
            </a:r>
            <a:endParaRPr lang="en-US"/>
          </a:p>
        </p:txBody>
      </p:sp>
      <p:sp>
        <p:nvSpPr>
          <p:cNvPr id="9" name="Slide Number Placeholder 8"/>
          <p:cNvSpPr>
            <a:spLocks noGrp="1"/>
          </p:cNvSpPr>
          <p:nvPr>
            <p:ph type="sldNum" sz="quarter" idx="12"/>
          </p:nvPr>
        </p:nvSpPr>
        <p:spPr>
          <a:xfrm>
            <a:off x="6553200" y="6248400"/>
            <a:ext cx="1905000" cy="457200"/>
          </a:xfrm>
        </p:spPr>
        <p:txBody>
          <a:bodyPr/>
          <a:lstStyle>
            <a:lvl1pPr>
              <a:defRPr smtClean="0"/>
            </a:lvl1pPr>
          </a:lstStyle>
          <a:p>
            <a:fld id="{FA5BD5B5-F054-E84C-9161-B4B6D12781AA}"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2133600" cy="457200"/>
          </a:xfrm>
        </p:spPr>
        <p:txBody>
          <a:bodyPr/>
          <a:lstStyle>
            <a:lvl1pPr>
              <a:defRPr smtClean="0"/>
            </a:lvl1pPr>
          </a:lstStyle>
          <a:p>
            <a:pPr>
              <a:defRPr/>
            </a:pPr>
            <a:r>
              <a:rPr lang="en-US" smtClean="0"/>
              <a:t>Thursday, July 7, 2011</a:t>
            </a:r>
            <a:endParaRPr lang="en-US"/>
          </a:p>
        </p:txBody>
      </p:sp>
      <p:sp>
        <p:nvSpPr>
          <p:cNvPr id="6" name="Footer Placeholder 5"/>
          <p:cNvSpPr>
            <a:spLocks noGrp="1"/>
          </p:cNvSpPr>
          <p:nvPr>
            <p:ph type="ftr" sz="quarter" idx="11"/>
          </p:nvPr>
        </p:nvSpPr>
        <p:spPr/>
        <p:txBody>
          <a:bodyPr/>
          <a:lstStyle>
            <a:lvl1pPr>
              <a:defRPr smtClean="0"/>
            </a:lvl1pPr>
          </a:lstStyle>
          <a:p>
            <a:pPr>
              <a:defRPr/>
            </a:pPr>
            <a:r>
              <a:rPr lang="en-US" smtClean="0"/>
              <a:t>PHYS 1443-001, Summer 2011 Dr. Jaehoon Yu</a:t>
            </a:r>
            <a:endParaRPr lang="en-US"/>
          </a:p>
        </p:txBody>
      </p:sp>
      <p:sp>
        <p:nvSpPr>
          <p:cNvPr id="7" name="Slide Number Placeholder 6"/>
          <p:cNvSpPr>
            <a:spLocks noGrp="1"/>
          </p:cNvSpPr>
          <p:nvPr>
            <p:ph type="sldNum" sz="quarter" idx="12"/>
          </p:nvPr>
        </p:nvSpPr>
        <p:spPr/>
        <p:txBody>
          <a:bodyPr/>
          <a:lstStyle>
            <a:lvl1pPr>
              <a:defRPr/>
            </a:lvl1pPr>
          </a:lstStyle>
          <a:p>
            <a:pPr>
              <a:defRPr/>
            </a:pPr>
            <a:fld id="{C223EEDE-6DEF-6B43-B37A-4783C312633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Thursday, July 7,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Summer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64988E3F-76BC-5D49-9282-EEB4A17A3DB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Thursday, July 7,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Summer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36ACF21B-1675-4743-A8E5-88460E9BA6F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Thursday, July 7,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1443-001, Summer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6FCD8365-8EEF-E049-92F3-866130E9CA8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Thursday, July 7, 2011</a:t>
            </a:r>
            <a:endParaRPr lang="en-US"/>
          </a:p>
        </p:txBody>
      </p:sp>
      <p:sp>
        <p:nvSpPr>
          <p:cNvPr id="8" name="Footer Placeholder 7"/>
          <p:cNvSpPr>
            <a:spLocks noGrp="1"/>
          </p:cNvSpPr>
          <p:nvPr>
            <p:ph type="ftr" sz="quarter" idx="11"/>
          </p:nvPr>
        </p:nvSpPr>
        <p:spPr/>
        <p:txBody>
          <a:bodyPr/>
          <a:lstStyle>
            <a:lvl1pPr>
              <a:defRPr smtClean="0"/>
            </a:lvl1pPr>
          </a:lstStyle>
          <a:p>
            <a:r>
              <a:rPr lang="en-US" smtClean="0"/>
              <a:t>PHYS 1443-001, Summer 2011 Dr. Jaehoon Yu</a:t>
            </a:r>
            <a:endParaRPr lang="en-US"/>
          </a:p>
        </p:txBody>
      </p:sp>
      <p:sp>
        <p:nvSpPr>
          <p:cNvPr id="9" name="Slide Number Placeholder 8"/>
          <p:cNvSpPr>
            <a:spLocks noGrp="1"/>
          </p:cNvSpPr>
          <p:nvPr>
            <p:ph type="sldNum" sz="quarter" idx="12"/>
          </p:nvPr>
        </p:nvSpPr>
        <p:spPr/>
        <p:txBody>
          <a:bodyPr/>
          <a:lstStyle>
            <a:lvl1pPr>
              <a:defRPr smtClean="0"/>
            </a:lvl1pPr>
          </a:lstStyle>
          <a:p>
            <a:fld id="{2D00DA67-367F-384B-921F-0DECAF0CD4E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Thursday, July 7, 2011</a:t>
            </a:r>
            <a:endParaRPr lang="en-US"/>
          </a:p>
        </p:txBody>
      </p:sp>
      <p:sp>
        <p:nvSpPr>
          <p:cNvPr id="4" name="Footer Placeholder 3"/>
          <p:cNvSpPr>
            <a:spLocks noGrp="1"/>
          </p:cNvSpPr>
          <p:nvPr>
            <p:ph type="ftr" sz="quarter" idx="11"/>
          </p:nvPr>
        </p:nvSpPr>
        <p:spPr/>
        <p:txBody>
          <a:bodyPr/>
          <a:lstStyle>
            <a:lvl1pPr>
              <a:defRPr smtClean="0"/>
            </a:lvl1pPr>
          </a:lstStyle>
          <a:p>
            <a:r>
              <a:rPr lang="en-US" smtClean="0"/>
              <a:t>PHYS 1443-001, Summer 2011 Dr. Jaehoon Yu</a:t>
            </a:r>
            <a:endParaRPr lang="en-US"/>
          </a:p>
        </p:txBody>
      </p:sp>
      <p:sp>
        <p:nvSpPr>
          <p:cNvPr id="5" name="Slide Number Placeholder 4"/>
          <p:cNvSpPr>
            <a:spLocks noGrp="1"/>
          </p:cNvSpPr>
          <p:nvPr>
            <p:ph type="sldNum" sz="quarter" idx="12"/>
          </p:nvPr>
        </p:nvSpPr>
        <p:spPr/>
        <p:txBody>
          <a:bodyPr/>
          <a:lstStyle>
            <a:lvl1pPr>
              <a:defRPr smtClean="0"/>
            </a:lvl1pPr>
          </a:lstStyle>
          <a:p>
            <a:fld id="{85E27D6F-0BF6-0E49-BA7E-511BCB481ED8}"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Thursday, July 7, 2011</a:t>
            </a:r>
            <a:endParaRPr lang="en-US"/>
          </a:p>
        </p:txBody>
      </p:sp>
      <p:sp>
        <p:nvSpPr>
          <p:cNvPr id="3" name="Footer Placeholder 2"/>
          <p:cNvSpPr>
            <a:spLocks noGrp="1"/>
          </p:cNvSpPr>
          <p:nvPr>
            <p:ph type="ftr" sz="quarter" idx="11"/>
          </p:nvPr>
        </p:nvSpPr>
        <p:spPr/>
        <p:txBody>
          <a:bodyPr/>
          <a:lstStyle>
            <a:lvl1pPr>
              <a:defRPr smtClean="0"/>
            </a:lvl1pPr>
          </a:lstStyle>
          <a:p>
            <a:r>
              <a:rPr lang="en-US" smtClean="0"/>
              <a:t>PHYS 1443-001, Summer 2011 Dr. Jaehoon Yu</a:t>
            </a:r>
            <a:endParaRPr lang="en-US"/>
          </a:p>
        </p:txBody>
      </p:sp>
      <p:sp>
        <p:nvSpPr>
          <p:cNvPr id="4" name="Slide Number Placeholder 3"/>
          <p:cNvSpPr>
            <a:spLocks noGrp="1"/>
          </p:cNvSpPr>
          <p:nvPr>
            <p:ph type="sldNum" sz="quarter" idx="12"/>
          </p:nvPr>
        </p:nvSpPr>
        <p:spPr/>
        <p:txBody>
          <a:bodyPr/>
          <a:lstStyle>
            <a:lvl1pPr>
              <a:defRPr smtClean="0"/>
            </a:lvl1pPr>
          </a:lstStyle>
          <a:p>
            <a:fld id="{E8E24A89-8747-DB49-A1CE-66B598834D9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Thursday, July 7,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1443-001, Summer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A2FAFE4A-600B-FC4A-B473-0BAACA84FA0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Thursday, July 7,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1443-001, Summer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7DDB532F-30C1-3549-834B-E36B3DF3571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7"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r>
              <a:rPr lang="en-US" smtClean="0"/>
              <a:t>Thursday, July 7, 2011</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r>
              <a:rPr lang="en-US" smtClean="0"/>
              <a:t>PHYS 1443-001, Summer 2011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fld id="{60FCF2FF-1218-5C43-A81D-AC61EB2749A7}" type="slidenum">
              <a:rPr lang="en-US"/>
              <a:pPr/>
              <a:t>‹#›</a:t>
            </a:fld>
            <a:endParaRPr lang="en-US"/>
          </a:p>
        </p:txBody>
      </p:sp>
      <p:pic>
        <p:nvPicPr>
          <p:cNvPr id="1031" name="Picture 7" descr="UTA_color_seal"/>
          <p:cNvPicPr>
            <a:picLocks noChangeAspect="1" noChangeArrowheads="1"/>
          </p:cNvPicPr>
          <p:nvPr/>
        </p:nvPicPr>
        <p:blipFill>
          <a:blip r:embed="rId17"/>
          <a:srcRect/>
          <a:stretch>
            <a:fillRect/>
          </a:stretch>
        </p:blipFill>
        <p:spPr bwMode="auto">
          <a:xfrm>
            <a:off x="3124200" y="6253163"/>
            <a:ext cx="457200" cy="452437"/>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iming>
    <p:tnLst>
      <p:par>
        <p:cTn id="1" dur="indefinite" restart="never" nodeType="tmRoot"/>
      </p:par>
    </p:tnLst>
  </p:timing>
  <p:hf hdr="0"/>
  <p:txStyles>
    <p:titleStyle>
      <a:lvl1pPr algn="ctr" rtl="0" fontAlgn="base">
        <a:spcBef>
          <a:spcPct val="0"/>
        </a:spcBef>
        <a:spcAft>
          <a:spcPct val="0"/>
        </a:spcAft>
        <a:defRPr sz="4400">
          <a:solidFill>
            <a:srgbClr val="A50021"/>
          </a:solidFill>
          <a:latin typeface="+mj-lt"/>
          <a:ea typeface="+mj-ea"/>
          <a:cs typeface="+mj-cs"/>
        </a:defRPr>
      </a:lvl1pPr>
      <a:lvl2pPr algn="ctr" rtl="0" fontAlgn="base">
        <a:spcBef>
          <a:spcPct val="0"/>
        </a:spcBef>
        <a:spcAft>
          <a:spcPct val="0"/>
        </a:spcAft>
        <a:defRPr sz="4400">
          <a:solidFill>
            <a:srgbClr val="A50021"/>
          </a:solidFill>
          <a:latin typeface="Arial Narrow" charset="0"/>
        </a:defRPr>
      </a:lvl2pPr>
      <a:lvl3pPr algn="ctr" rtl="0" fontAlgn="base">
        <a:spcBef>
          <a:spcPct val="0"/>
        </a:spcBef>
        <a:spcAft>
          <a:spcPct val="0"/>
        </a:spcAft>
        <a:defRPr sz="4400">
          <a:solidFill>
            <a:srgbClr val="A50021"/>
          </a:solidFill>
          <a:latin typeface="Arial Narrow" charset="0"/>
        </a:defRPr>
      </a:lvl3pPr>
      <a:lvl4pPr algn="ctr" rtl="0" fontAlgn="base">
        <a:spcBef>
          <a:spcPct val="0"/>
        </a:spcBef>
        <a:spcAft>
          <a:spcPct val="0"/>
        </a:spcAft>
        <a:defRPr sz="4400">
          <a:solidFill>
            <a:srgbClr val="A50021"/>
          </a:solidFill>
          <a:latin typeface="Arial Narrow" charset="0"/>
        </a:defRPr>
      </a:lvl4pPr>
      <a:lvl5pPr algn="ctr" rtl="0" fontAlgn="base">
        <a:spcBef>
          <a:spcPct val="0"/>
        </a:spcBef>
        <a:spcAft>
          <a:spcPct val="0"/>
        </a:spcAft>
        <a:defRPr sz="4400">
          <a:solidFill>
            <a:srgbClr val="A50021"/>
          </a:solidFill>
          <a:latin typeface="Arial Narrow" charset="0"/>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fontAlgn="base">
        <a:spcBef>
          <a:spcPct val="20000"/>
        </a:spcBef>
        <a:spcAft>
          <a:spcPct val="0"/>
        </a:spcAft>
        <a:buChar char="•"/>
        <a:defRPr sz="3200">
          <a:solidFill>
            <a:schemeClr val="accent2"/>
          </a:solidFill>
          <a:latin typeface="+mn-lt"/>
          <a:ea typeface="+mn-ea"/>
          <a:cs typeface="+mn-cs"/>
        </a:defRPr>
      </a:lvl1pPr>
      <a:lvl2pPr marL="742950" indent="-285750" algn="l" rtl="0" fontAlgn="base">
        <a:spcBef>
          <a:spcPct val="20000"/>
        </a:spcBef>
        <a:spcAft>
          <a:spcPct val="0"/>
        </a:spcAft>
        <a:buChar char="–"/>
        <a:defRPr sz="2800">
          <a:solidFill>
            <a:srgbClr val="660066"/>
          </a:solidFill>
          <a:latin typeface="+mn-lt"/>
          <a:ea typeface="ＭＳ Ｐゴシック" charset="-128"/>
        </a:defRPr>
      </a:lvl2pPr>
      <a:lvl3pPr marL="1143000" indent="-228600" algn="l" rtl="0" fontAlgn="base">
        <a:spcBef>
          <a:spcPct val="20000"/>
        </a:spcBef>
        <a:spcAft>
          <a:spcPct val="0"/>
        </a:spcAft>
        <a:buChar char="•"/>
        <a:defRPr sz="2400">
          <a:solidFill>
            <a:srgbClr val="003300"/>
          </a:solidFill>
          <a:latin typeface="+mn-lt"/>
          <a:ea typeface="ＭＳ Ｐゴシック" charset="-128"/>
        </a:defRPr>
      </a:lvl3pPr>
      <a:lvl4pPr marL="1600200" indent="-228600" algn="l" rtl="0" fontAlgn="base">
        <a:spcBef>
          <a:spcPct val="20000"/>
        </a:spcBef>
        <a:spcAft>
          <a:spcPct val="0"/>
        </a:spcAft>
        <a:buChar char="–"/>
        <a:defRPr sz="2000">
          <a:solidFill>
            <a:srgbClr val="CC00CC"/>
          </a:solidFill>
          <a:latin typeface="+mn-lt"/>
          <a:ea typeface="ＭＳ Ｐゴシック" charset="-128"/>
        </a:defRPr>
      </a:lvl4pPr>
      <a:lvl5pPr marL="2057400" indent="-228600" algn="l" rtl="0" fontAlgn="base">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Microsoft_Equation14.bin"/><Relationship Id="rId4" Type="http://schemas.openxmlformats.org/officeDocument/2006/relationships/oleObject" Target="../embeddings/Microsoft_Equation15.bin"/><Relationship Id="rId5" Type="http://schemas.openxmlformats.org/officeDocument/2006/relationships/oleObject" Target="../embeddings/Microsoft_Equation16.bin"/><Relationship Id="rId6" Type="http://schemas.openxmlformats.org/officeDocument/2006/relationships/oleObject" Target="../embeddings/oleObject24.bin"/><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4.jpeg"/><Relationship Id="rId3" Type="http://schemas.openxmlformats.org/officeDocument/2006/relationships/image" Target="../media/image45.jpeg"/></Relationships>
</file>

<file path=ppt/slides/_rels/slide12.xml.rels><?xml version="1.0" encoding="UTF-8" standalone="yes"?>
<Relationships xmlns="http://schemas.openxmlformats.org/package/2006/relationships"><Relationship Id="rId3" Type="http://schemas.openxmlformats.org/officeDocument/2006/relationships/oleObject" Target="../embeddings/Microsoft_Equation17.bin"/><Relationship Id="rId4" Type="http://schemas.openxmlformats.org/officeDocument/2006/relationships/oleObject" Target="../embeddings/Microsoft_Equation18.bin"/><Relationship Id="rId5" Type="http://schemas.openxmlformats.org/officeDocument/2006/relationships/oleObject" Target="../embeddings/Microsoft_Equation19.bin"/><Relationship Id="rId6" Type="http://schemas.openxmlformats.org/officeDocument/2006/relationships/oleObject" Target="../embeddings/oleObject25.bin"/><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6.bin"/><Relationship Id="rId4" Type="http://schemas.openxmlformats.org/officeDocument/2006/relationships/oleObject" Target="../embeddings/oleObject27.bin"/><Relationship Id="rId5" Type="http://schemas.openxmlformats.org/officeDocument/2006/relationships/oleObject" Target="../embeddings/oleObject28.bin"/><Relationship Id="rId6" Type="http://schemas.openxmlformats.org/officeDocument/2006/relationships/oleObject" Target="../embeddings/oleObject29.bin"/><Relationship Id="rId7" Type="http://schemas.openxmlformats.org/officeDocument/2006/relationships/oleObject" Target="../embeddings/oleObject30.bin"/><Relationship Id="rId8" Type="http://schemas.openxmlformats.org/officeDocument/2006/relationships/oleObject" Target="../embeddings/oleObject31.bin"/><Relationship Id="rId9" Type="http://schemas.openxmlformats.org/officeDocument/2006/relationships/oleObject" Target="../embeddings/oleObject32.bin"/><Relationship Id="rId10" Type="http://schemas.openxmlformats.org/officeDocument/2006/relationships/oleObject" Target="../embeddings/oleObject33.bin"/><Relationship Id="rId11" Type="http://schemas.openxmlformats.org/officeDocument/2006/relationships/oleObject" Target="../embeddings/oleObject34.bin"/><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2.jpeg"/><Relationship Id="rId4" Type="http://schemas.openxmlformats.org/officeDocument/2006/relationships/oleObject" Target="../embeddings/Microsoft_Equation20.bin"/><Relationship Id="rId5" Type="http://schemas.openxmlformats.org/officeDocument/2006/relationships/oleObject" Target="../embeddings/oleObject35.bin"/><Relationship Id="rId6" Type="http://schemas.openxmlformats.org/officeDocument/2006/relationships/oleObject" Target="../embeddings/oleObject36.bin"/><Relationship Id="rId1" Type="http://schemas.openxmlformats.org/officeDocument/2006/relationships/vmlDrawing" Target="../drawings/vmlDrawing9.v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1" Type="http://schemas.openxmlformats.org/officeDocument/2006/relationships/oleObject" Target="../embeddings/Microsoft_Equation29.bin"/><Relationship Id="rId12" Type="http://schemas.openxmlformats.org/officeDocument/2006/relationships/oleObject" Target="../embeddings/oleObject37.bin"/><Relationship Id="rId13" Type="http://schemas.openxmlformats.org/officeDocument/2006/relationships/oleObject" Target="../embeddings/oleObject38.bin"/><Relationship Id="rId1" Type="http://schemas.openxmlformats.org/officeDocument/2006/relationships/vmlDrawing" Target="../drawings/vmlDrawing10.vml"/><Relationship Id="rId2" Type="http://schemas.openxmlformats.org/officeDocument/2006/relationships/slideLayout" Target="../slideLayouts/slideLayout2.xml"/><Relationship Id="rId3" Type="http://schemas.openxmlformats.org/officeDocument/2006/relationships/oleObject" Target="../embeddings/Microsoft_Equation21.bin"/><Relationship Id="rId4" Type="http://schemas.openxmlformats.org/officeDocument/2006/relationships/oleObject" Target="../embeddings/Microsoft_Equation22.bin"/><Relationship Id="rId5" Type="http://schemas.openxmlformats.org/officeDocument/2006/relationships/oleObject" Target="../embeddings/Microsoft_Equation23.bin"/><Relationship Id="rId6" Type="http://schemas.openxmlformats.org/officeDocument/2006/relationships/oleObject" Target="../embeddings/Microsoft_Equation24.bin"/><Relationship Id="rId7" Type="http://schemas.openxmlformats.org/officeDocument/2006/relationships/oleObject" Target="../embeddings/Microsoft_Equation25.bin"/><Relationship Id="rId8" Type="http://schemas.openxmlformats.org/officeDocument/2006/relationships/oleObject" Target="../embeddings/Microsoft_Equation26.bin"/><Relationship Id="rId9" Type="http://schemas.openxmlformats.org/officeDocument/2006/relationships/oleObject" Target="../embeddings/Microsoft_Equation27.bin"/><Relationship Id="rId10" Type="http://schemas.openxmlformats.org/officeDocument/2006/relationships/oleObject" Target="../embeddings/Microsoft_Equation28.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Microsoft_Equation30.bin"/><Relationship Id="rId4" Type="http://schemas.openxmlformats.org/officeDocument/2006/relationships/oleObject" Target="../embeddings/Microsoft_Equation31.bin"/><Relationship Id="rId5" Type="http://schemas.openxmlformats.org/officeDocument/2006/relationships/oleObject" Target="../embeddings/Microsoft_Equation32.bin"/><Relationship Id="rId6" Type="http://schemas.openxmlformats.org/officeDocument/2006/relationships/oleObject" Target="../embeddings/Microsoft_Equation33.bin"/><Relationship Id="rId7" Type="http://schemas.openxmlformats.org/officeDocument/2006/relationships/oleObject" Target="../embeddings/Microsoft_Equation34.bin"/><Relationship Id="rId8" Type="http://schemas.openxmlformats.org/officeDocument/2006/relationships/oleObject" Target="../embeddings/Microsoft_Equation35.bin"/><Relationship Id="rId9" Type="http://schemas.openxmlformats.org/officeDocument/2006/relationships/oleObject" Target="../embeddings/Microsoft_Equation36.bin"/><Relationship Id="rId10" Type="http://schemas.openxmlformats.org/officeDocument/2006/relationships/oleObject" Target="../embeddings/Microsoft_Equation37.bin"/><Relationship Id="rId11" Type="http://schemas.openxmlformats.org/officeDocument/2006/relationships/oleObject" Target="../embeddings/oleObject39.bin"/><Relationship Id="rId1" Type="http://schemas.openxmlformats.org/officeDocument/2006/relationships/vmlDrawing" Target="../drawings/vmlDrawing11.vml"/><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Microsoft_Equation38.bin"/><Relationship Id="rId4" Type="http://schemas.openxmlformats.org/officeDocument/2006/relationships/oleObject" Target="../embeddings/Microsoft_Equation39.bin"/><Relationship Id="rId5" Type="http://schemas.openxmlformats.org/officeDocument/2006/relationships/oleObject" Target="../embeddings/Microsoft_Equation40.bin"/><Relationship Id="rId6" Type="http://schemas.openxmlformats.org/officeDocument/2006/relationships/oleObject" Target="../embeddings/Microsoft_Equation41.bin"/><Relationship Id="rId7" Type="http://schemas.openxmlformats.org/officeDocument/2006/relationships/oleObject" Target="../embeddings/Microsoft_Equation42.bin"/><Relationship Id="rId8" Type="http://schemas.openxmlformats.org/officeDocument/2006/relationships/oleObject" Target="../embeddings/Microsoft_Equation43.bin"/><Relationship Id="rId9" Type="http://schemas.openxmlformats.org/officeDocument/2006/relationships/oleObject" Target="../embeddings/Microsoft_Equation44.bin"/><Relationship Id="rId10" Type="http://schemas.openxmlformats.org/officeDocument/2006/relationships/oleObject" Target="../embeddings/oleObject40.bin"/><Relationship Id="rId1" Type="http://schemas.openxmlformats.org/officeDocument/2006/relationships/vmlDrawing" Target="../drawings/vmlDrawing12.vml"/><Relationship Id="rId2"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Microsoft_Equation45.bin"/><Relationship Id="rId4" Type="http://schemas.openxmlformats.org/officeDocument/2006/relationships/oleObject" Target="../embeddings/Microsoft_Equation46.bin"/><Relationship Id="rId5" Type="http://schemas.openxmlformats.org/officeDocument/2006/relationships/oleObject" Target="../embeddings/oleObject41.bin"/><Relationship Id="rId6" Type="http://schemas.openxmlformats.org/officeDocument/2006/relationships/oleObject" Target="../embeddings/oleObject42.bin"/><Relationship Id="rId7" Type="http://schemas.openxmlformats.org/officeDocument/2006/relationships/oleObject" Target="../embeddings/Microsoft_Equation47.bin"/><Relationship Id="rId8" Type="http://schemas.openxmlformats.org/officeDocument/2006/relationships/oleObject" Target="../embeddings/oleObject43.bin"/><Relationship Id="rId1" Type="http://schemas.openxmlformats.org/officeDocument/2006/relationships/vmlDrawing" Target="../drawings/vmlDrawing13.vml"/><Relationship Id="rId2"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Microsoft_Equation48.bin"/><Relationship Id="rId4" Type="http://schemas.openxmlformats.org/officeDocument/2006/relationships/oleObject" Target="../embeddings/Microsoft_Equation49.bin"/><Relationship Id="rId5" Type="http://schemas.openxmlformats.org/officeDocument/2006/relationships/oleObject" Target="../embeddings/oleObject44.bin"/><Relationship Id="rId6" Type="http://schemas.openxmlformats.org/officeDocument/2006/relationships/oleObject" Target="../embeddings/Microsoft_Equation50.bin"/><Relationship Id="rId7" Type="http://schemas.openxmlformats.org/officeDocument/2006/relationships/oleObject" Target="../embeddings/oleObject45.bin"/><Relationship Id="rId8" Type="http://schemas.openxmlformats.org/officeDocument/2006/relationships/oleObject" Target="../embeddings/oleObject46.bin"/><Relationship Id="rId9" Type="http://schemas.openxmlformats.org/officeDocument/2006/relationships/oleObject" Target="../embeddings/Microsoft_Equation51.bin"/><Relationship Id="rId10" Type="http://schemas.openxmlformats.org/officeDocument/2006/relationships/oleObject" Target="../embeddings/Microsoft_Equation52.bin"/><Relationship Id="rId11" Type="http://schemas.openxmlformats.org/officeDocument/2006/relationships/oleObject" Target="../embeddings/oleObject47.bin"/><Relationship Id="rId1" Type="http://schemas.openxmlformats.org/officeDocument/2006/relationships/vmlDrawing" Target="../drawings/vmlDrawing14.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oleObject" Target="../embeddings/oleObject2.bin"/><Relationship Id="rId5" Type="http://schemas.openxmlformats.org/officeDocument/2006/relationships/oleObject" Target="../embeddings/Microsoft_Equation1.bin"/><Relationship Id="rId6" Type="http://schemas.openxmlformats.org/officeDocument/2006/relationships/oleObject" Target="../embeddings/Microsoft_Equation2.bin"/><Relationship Id="rId7" Type="http://schemas.openxmlformats.org/officeDocument/2006/relationships/oleObject" Target="../embeddings/oleObject3.bin"/><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1" Type="http://schemas.openxmlformats.org/officeDocument/2006/relationships/oleObject" Target="../embeddings/Microsoft_Equation7.bin"/><Relationship Id="rId12" Type="http://schemas.openxmlformats.org/officeDocument/2006/relationships/oleObject" Target="../embeddings/oleObject7.bin"/><Relationship Id="rId13" Type="http://schemas.openxmlformats.org/officeDocument/2006/relationships/oleObject" Target="../embeddings/oleObject8.bin"/><Relationship Id="rId1" Type="http://schemas.openxmlformats.org/officeDocument/2006/relationships/vmlDrawing" Target="../drawings/vmlDrawing2.vml"/><Relationship Id="rId2" Type="http://schemas.openxmlformats.org/officeDocument/2006/relationships/slideLayout" Target="../slideLayouts/slideLayout2.xml"/><Relationship Id="rId3" Type="http://schemas.openxmlformats.org/officeDocument/2006/relationships/image" Target="../media/image17.jpeg"/><Relationship Id="rId4" Type="http://schemas.openxmlformats.org/officeDocument/2006/relationships/oleObject" Target="../embeddings/Microsoft_Equation3.bin"/><Relationship Id="rId5" Type="http://schemas.openxmlformats.org/officeDocument/2006/relationships/oleObject" Target="../embeddings/oleObject4.bin"/><Relationship Id="rId6" Type="http://schemas.openxmlformats.org/officeDocument/2006/relationships/oleObject" Target="../embeddings/oleObject5.bin"/><Relationship Id="rId7" Type="http://schemas.openxmlformats.org/officeDocument/2006/relationships/oleObject" Target="../embeddings/Microsoft_Equation4.bin"/><Relationship Id="rId8" Type="http://schemas.openxmlformats.org/officeDocument/2006/relationships/oleObject" Target="../embeddings/Microsoft_Equation5.bin"/><Relationship Id="rId9" Type="http://schemas.openxmlformats.org/officeDocument/2006/relationships/oleObject" Target="../embeddings/oleObject6.bin"/><Relationship Id="rId10" Type="http://schemas.openxmlformats.org/officeDocument/2006/relationships/oleObject" Target="../embeddings/Microsoft_Equation6.bin"/></Relationships>
</file>

<file path=ppt/slides/_rels/slide6.xml.rels><?xml version="1.0" encoding="UTF-8" standalone="yes"?>
<Relationships xmlns="http://schemas.openxmlformats.org/package/2006/relationships"><Relationship Id="rId11" Type="http://schemas.openxmlformats.org/officeDocument/2006/relationships/oleObject" Target="../embeddings/oleObject15.bin"/><Relationship Id="rId12" Type="http://schemas.openxmlformats.org/officeDocument/2006/relationships/oleObject" Target="../embeddings/oleObject16.bin"/><Relationship Id="rId13" Type="http://schemas.openxmlformats.org/officeDocument/2006/relationships/oleObject" Target="../embeddings/oleObject17.bin"/><Relationship Id="rId14" Type="http://schemas.openxmlformats.org/officeDocument/2006/relationships/oleObject" Target="../embeddings/oleObject18.bin"/><Relationship Id="rId15" Type="http://schemas.openxmlformats.org/officeDocument/2006/relationships/oleObject" Target="../embeddings/oleObject19.bin"/><Relationship Id="rId16" Type="http://schemas.openxmlformats.org/officeDocument/2006/relationships/oleObject" Target="../embeddings/oleObject20.bin"/><Relationship Id="rId1" Type="http://schemas.openxmlformats.org/officeDocument/2006/relationships/vmlDrawing" Target="../drawings/vmlDrawing3.vml"/><Relationship Id="rId2" Type="http://schemas.openxmlformats.org/officeDocument/2006/relationships/slideLayout" Target="../slideLayouts/slideLayout2.xml"/><Relationship Id="rId3" Type="http://schemas.openxmlformats.org/officeDocument/2006/relationships/oleObject" Target="../embeddings/Microsoft_Equation8.bin"/><Relationship Id="rId4" Type="http://schemas.openxmlformats.org/officeDocument/2006/relationships/oleObject" Target="../embeddings/oleObject9.bin"/><Relationship Id="rId5" Type="http://schemas.openxmlformats.org/officeDocument/2006/relationships/oleObject" Target="../embeddings/Microsoft_Equation9.bin"/><Relationship Id="rId6" Type="http://schemas.openxmlformats.org/officeDocument/2006/relationships/oleObject" Target="../embeddings/oleObject10.bin"/><Relationship Id="rId7" Type="http://schemas.openxmlformats.org/officeDocument/2006/relationships/oleObject" Target="../embeddings/oleObject11.bin"/><Relationship Id="rId8" Type="http://schemas.openxmlformats.org/officeDocument/2006/relationships/oleObject" Target="../embeddings/oleObject12.bin"/><Relationship Id="rId9" Type="http://schemas.openxmlformats.org/officeDocument/2006/relationships/oleObject" Target="../embeddings/oleObject13.bin"/><Relationship Id="rId10" Type="http://schemas.openxmlformats.org/officeDocument/2006/relationships/oleObject" Target="../embeddings/oleObject14.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1.bin"/><Relationship Id="rId4" Type="http://schemas.openxmlformats.org/officeDocument/2006/relationships/oleObject" Target="../embeddings/oleObject22.bin"/><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4.jpeg"/></Relationships>
</file>

<file path=ppt/slides/_rels/slide9.xml.rels><?xml version="1.0" encoding="UTF-8" standalone="yes"?>
<Relationships xmlns="http://schemas.openxmlformats.org/package/2006/relationships"><Relationship Id="rId3" Type="http://schemas.openxmlformats.org/officeDocument/2006/relationships/oleObject" Target="../embeddings/Microsoft_Equation10.bin"/><Relationship Id="rId4" Type="http://schemas.openxmlformats.org/officeDocument/2006/relationships/oleObject" Target="../embeddings/Microsoft_Equation11.bin"/><Relationship Id="rId5" Type="http://schemas.openxmlformats.org/officeDocument/2006/relationships/oleObject" Target="../embeddings/Microsoft_Equation12.bin"/><Relationship Id="rId6" Type="http://schemas.openxmlformats.org/officeDocument/2006/relationships/oleObject" Target="../embeddings/Microsoft_Equation13.bin"/><Relationship Id="rId7" Type="http://schemas.openxmlformats.org/officeDocument/2006/relationships/oleObject" Target="../embeddings/oleObject23.bin"/><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Rectangle 4"/>
          <p:cNvSpPr>
            <a:spLocks noGrp="1" noChangeArrowheads="1"/>
          </p:cNvSpPr>
          <p:nvPr>
            <p:ph type="dt" sz="half" idx="2"/>
          </p:nvPr>
        </p:nvSpPr>
        <p:spPr/>
        <p:txBody>
          <a:bodyPr/>
          <a:lstStyle/>
          <a:p>
            <a:r>
              <a:rPr lang="en-US" smtClean="0"/>
              <a:t>Thursday, July 7, 2011</a:t>
            </a:r>
            <a:endParaRPr lang="en-US"/>
          </a:p>
        </p:txBody>
      </p:sp>
      <p:sp>
        <p:nvSpPr>
          <p:cNvPr id="6" name="Rectangle 5"/>
          <p:cNvSpPr>
            <a:spLocks noGrp="1" noChangeArrowheads="1"/>
          </p:cNvSpPr>
          <p:nvPr>
            <p:ph type="ftr" sz="quarter" idx="3"/>
          </p:nvPr>
        </p:nvSpPr>
        <p:spPr/>
        <p:txBody>
          <a:bodyPr/>
          <a:lstStyle/>
          <a:p>
            <a:r>
              <a:rPr lang="en-US" smtClean="0"/>
              <a:t>PHYS 1443-001, Summer 2011 Dr. Jaehoon Yu</a:t>
            </a:r>
            <a:endParaRPr lang="en-US"/>
          </a:p>
        </p:txBody>
      </p:sp>
      <p:sp>
        <p:nvSpPr>
          <p:cNvPr id="7" name="Rectangle 6"/>
          <p:cNvSpPr>
            <a:spLocks noGrp="1" noChangeArrowheads="1"/>
          </p:cNvSpPr>
          <p:nvPr>
            <p:ph type="sldNum" sz="quarter" idx="4"/>
          </p:nvPr>
        </p:nvSpPr>
        <p:spPr/>
        <p:txBody>
          <a:bodyPr/>
          <a:lstStyle/>
          <a:p>
            <a:fld id="{836B3EF7-D8FB-0B47-8A28-1039DE64DA84}" type="slidenum">
              <a:rPr lang="en-US"/>
              <a:pPr/>
              <a:t>1</a:t>
            </a:fld>
            <a:endParaRPr lang="en-US" dirty="0"/>
          </a:p>
        </p:txBody>
      </p:sp>
      <p:sp>
        <p:nvSpPr>
          <p:cNvPr id="2050" name="Rectangle 2"/>
          <p:cNvSpPr>
            <a:spLocks noGrp="1" noChangeArrowheads="1"/>
          </p:cNvSpPr>
          <p:nvPr>
            <p:ph type="ctrTitle"/>
          </p:nvPr>
        </p:nvSpPr>
        <p:spPr>
          <a:xfrm>
            <a:off x="685800" y="304800"/>
            <a:ext cx="7772400" cy="990600"/>
          </a:xfrm>
        </p:spPr>
        <p:txBody>
          <a:bodyPr/>
          <a:lstStyle/>
          <a:p>
            <a:r>
              <a:rPr lang="en-US" dirty="0"/>
              <a:t>PHYS 1443 – Section 001</a:t>
            </a:r>
            <a:br>
              <a:rPr lang="en-US" dirty="0"/>
            </a:br>
            <a:r>
              <a:rPr lang="en-US" dirty="0"/>
              <a:t>Lecture </a:t>
            </a:r>
            <a:r>
              <a:rPr lang="en-US" dirty="0" smtClean="0"/>
              <a:t>#</a:t>
            </a:r>
            <a:r>
              <a:rPr lang="en-US" dirty="0" smtClean="0"/>
              <a:t>17</a:t>
            </a:r>
            <a:endParaRPr lang="en-US" dirty="0"/>
          </a:p>
        </p:txBody>
      </p:sp>
      <p:sp>
        <p:nvSpPr>
          <p:cNvPr id="2052" name="Text Box 4"/>
          <p:cNvSpPr txBox="1">
            <a:spLocks noChangeArrowheads="1"/>
          </p:cNvSpPr>
          <p:nvPr/>
        </p:nvSpPr>
        <p:spPr bwMode="auto">
          <a:xfrm>
            <a:off x="3039851" y="1371600"/>
            <a:ext cx="2757920" cy="830997"/>
          </a:xfrm>
          <a:prstGeom prst="rect">
            <a:avLst/>
          </a:prstGeom>
          <a:noFill/>
          <a:ln w="9525">
            <a:noFill/>
            <a:miter lim="800000"/>
            <a:headEnd/>
            <a:tailEnd/>
          </a:ln>
          <a:effectLst/>
        </p:spPr>
        <p:txBody>
          <a:bodyPr wrap="none">
            <a:prstTxWarp prst="textNoShape">
              <a:avLst/>
            </a:prstTxWarp>
            <a:spAutoFit/>
          </a:bodyPr>
          <a:lstStyle/>
          <a:p>
            <a:pPr algn="ctr"/>
            <a:r>
              <a:rPr lang="en-US" dirty="0" smtClean="0">
                <a:solidFill>
                  <a:schemeClr val="accent2"/>
                </a:solidFill>
                <a:latin typeface="Monotype Corsiva" charset="0"/>
              </a:rPr>
              <a:t>Thurs</a:t>
            </a:r>
            <a:r>
              <a:rPr lang="en-US" dirty="0" smtClean="0">
                <a:solidFill>
                  <a:schemeClr val="accent2"/>
                </a:solidFill>
                <a:latin typeface="Monotype Corsiva" charset="0"/>
              </a:rPr>
              <a:t>day</a:t>
            </a:r>
            <a:r>
              <a:rPr lang="en-US" dirty="0">
                <a:solidFill>
                  <a:schemeClr val="accent2"/>
                </a:solidFill>
                <a:latin typeface="Monotype Corsiva" charset="0"/>
              </a:rPr>
              <a:t>,</a:t>
            </a:r>
            <a:r>
              <a:rPr lang="en-US" dirty="0" smtClean="0">
                <a:solidFill>
                  <a:schemeClr val="accent2"/>
                </a:solidFill>
                <a:latin typeface="Monotype Corsiva" charset="0"/>
              </a:rPr>
              <a:t> </a:t>
            </a:r>
            <a:r>
              <a:rPr lang="en-US" dirty="0" smtClean="0">
                <a:solidFill>
                  <a:schemeClr val="accent2"/>
                </a:solidFill>
                <a:latin typeface="Monotype Corsiva" charset="0"/>
              </a:rPr>
              <a:t>July 7, </a:t>
            </a:r>
            <a:r>
              <a:rPr lang="en-US" dirty="0" smtClean="0">
                <a:solidFill>
                  <a:schemeClr val="accent2"/>
                </a:solidFill>
                <a:latin typeface="Monotype Corsiva" charset="0"/>
              </a:rPr>
              <a:t>2011</a:t>
            </a:r>
          </a:p>
          <a:p>
            <a:pPr algn="ctr"/>
            <a:r>
              <a:rPr lang="en-US" dirty="0">
                <a:solidFill>
                  <a:schemeClr val="accent2"/>
                </a:solidFill>
                <a:latin typeface="Monotype Corsiva" charset="0"/>
              </a:rPr>
              <a:t>Dr. </a:t>
            </a:r>
            <a:r>
              <a:rPr lang="en-US" b="1" dirty="0">
                <a:solidFill>
                  <a:srgbClr val="FF0066"/>
                </a:solidFill>
                <a:latin typeface="Monotype Corsiva" charset="0"/>
              </a:rPr>
              <a:t>Jae</a:t>
            </a:r>
            <a:r>
              <a:rPr lang="en-US" dirty="0">
                <a:solidFill>
                  <a:schemeClr val="accent2"/>
                </a:solidFill>
                <a:latin typeface="Monotype Corsiva" charset="0"/>
              </a:rPr>
              <a:t>hoon </a:t>
            </a:r>
            <a:r>
              <a:rPr lang="en-US" b="1" dirty="0">
                <a:solidFill>
                  <a:srgbClr val="FF0066"/>
                </a:solidFill>
                <a:latin typeface="Monotype Corsiva" charset="0"/>
              </a:rPr>
              <a:t>Yu</a:t>
            </a:r>
          </a:p>
        </p:txBody>
      </p:sp>
      <p:sp>
        <p:nvSpPr>
          <p:cNvPr id="2058" name="Rectangle 10"/>
          <p:cNvSpPr>
            <a:spLocks noChangeArrowheads="1"/>
          </p:cNvSpPr>
          <p:nvPr/>
        </p:nvSpPr>
        <p:spPr bwMode="auto">
          <a:xfrm>
            <a:off x="1371600" y="2057400"/>
            <a:ext cx="7086600" cy="3581400"/>
          </a:xfrm>
          <a:prstGeom prst="rect">
            <a:avLst/>
          </a:prstGeom>
          <a:noFill/>
          <a:ln w="9525">
            <a:noFill/>
            <a:miter lim="800000"/>
            <a:headEnd/>
            <a:tailEnd/>
          </a:ln>
          <a:effectLst/>
        </p:spPr>
        <p:txBody>
          <a:bodyPr>
            <a:prstTxWarp prst="textNoShape">
              <a:avLst/>
            </a:prstTxWarp>
          </a:bodyPr>
          <a:lstStyle/>
          <a:p>
            <a:pPr marL="609600" indent="-609600" eaLnBrk="0" hangingPunct="0">
              <a:spcBef>
                <a:spcPct val="20000"/>
              </a:spcBef>
              <a:buFontTx/>
              <a:buChar char="•"/>
            </a:pPr>
            <a:r>
              <a:rPr lang="en-US" sz="3200" dirty="0" smtClean="0">
                <a:solidFill>
                  <a:srgbClr val="2D2DB9"/>
                </a:solidFill>
                <a:latin typeface="Arial Narrow" charset="0"/>
              </a:rPr>
              <a:t>Equilibrium Problems</a:t>
            </a:r>
          </a:p>
          <a:p>
            <a:pPr marL="609600" indent="-609600" eaLnBrk="0" hangingPunct="0">
              <a:spcBef>
                <a:spcPct val="20000"/>
              </a:spcBef>
              <a:buFontTx/>
              <a:buChar char="•"/>
            </a:pPr>
            <a:r>
              <a:rPr lang="en-US" sz="3200" dirty="0" smtClean="0">
                <a:solidFill>
                  <a:srgbClr val="2D2DB9"/>
                </a:solidFill>
                <a:latin typeface="Arial Narrow" charset="0"/>
              </a:rPr>
              <a:t>Elastic Property of Solids</a:t>
            </a:r>
          </a:p>
          <a:p>
            <a:pPr marL="609600" indent="-609600" eaLnBrk="0" hangingPunct="0">
              <a:spcBef>
                <a:spcPct val="20000"/>
              </a:spcBef>
              <a:buFontTx/>
              <a:buChar char="•"/>
            </a:pPr>
            <a:r>
              <a:rPr lang="en-US" sz="3200" dirty="0" smtClean="0">
                <a:solidFill>
                  <a:srgbClr val="2D2DB9"/>
                </a:solidFill>
                <a:latin typeface="Arial Narrow" charset="0"/>
              </a:rPr>
              <a:t>Fluid and Pressure</a:t>
            </a:r>
          </a:p>
          <a:p>
            <a:pPr marL="609600" indent="-609600" eaLnBrk="0" hangingPunct="0">
              <a:spcBef>
                <a:spcPct val="20000"/>
              </a:spcBef>
              <a:buFontTx/>
              <a:buChar char="•"/>
            </a:pPr>
            <a:r>
              <a:rPr lang="en-US" sz="3200" dirty="0" smtClean="0">
                <a:solidFill>
                  <a:srgbClr val="2D2DB9"/>
                </a:solidFill>
                <a:latin typeface="Arial Narrow" charset="0"/>
              </a:rPr>
              <a:t>Pascal’s Principle</a:t>
            </a:r>
          </a:p>
          <a:p>
            <a:pPr marL="609600" indent="-609600" eaLnBrk="0" hangingPunct="0">
              <a:spcBef>
                <a:spcPct val="20000"/>
              </a:spcBef>
              <a:buFontTx/>
              <a:buChar char="•"/>
            </a:pPr>
            <a:r>
              <a:rPr lang="en-US" sz="3200" dirty="0" smtClean="0">
                <a:solidFill>
                  <a:srgbClr val="2D2DB9"/>
                </a:solidFill>
                <a:latin typeface="Arial Narrow" charset="0"/>
              </a:rPr>
              <a:t>Absolute and Relative Pressure</a:t>
            </a:r>
          </a:p>
          <a:p>
            <a:pPr marL="609600" indent="-609600" eaLnBrk="0" hangingPunct="0">
              <a:spcBef>
                <a:spcPct val="20000"/>
              </a:spcBef>
              <a:buFontTx/>
              <a:buChar char="•"/>
            </a:pPr>
            <a:r>
              <a:rPr lang="en-US" sz="3200" dirty="0" smtClean="0">
                <a:solidFill>
                  <a:srgbClr val="2D2DB9"/>
                </a:solidFill>
                <a:latin typeface="Arial Narrow" charset="0"/>
              </a:rPr>
              <a:t>Flow Rate and Equation of Continuity</a:t>
            </a:r>
          </a:p>
          <a:p>
            <a:pPr marL="609600" indent="-609600" eaLnBrk="0" hangingPunct="0">
              <a:spcBef>
                <a:spcPct val="20000"/>
              </a:spcBef>
              <a:buFontTx/>
              <a:buChar char="•"/>
            </a:pPr>
            <a:endParaRPr lang="en-US" sz="3200" dirty="0" smtClean="0">
              <a:solidFill>
                <a:srgbClr val="2D2DB9"/>
              </a:solidFill>
              <a:latin typeface="Arial Narrow" charset="0"/>
            </a:endParaRPr>
          </a:p>
          <a:p>
            <a:pPr marL="609600" indent="-609600" eaLnBrk="0" hangingPunct="0">
              <a:spcBef>
                <a:spcPct val="20000"/>
              </a:spcBef>
              <a:buFontTx/>
              <a:buChar char="•"/>
            </a:pPr>
            <a:endParaRPr lang="en-US" sz="3200" dirty="0" smtClean="0">
              <a:solidFill>
                <a:srgbClr val="2D2DB9"/>
              </a:solidFill>
              <a:latin typeface="Arial Narrow" charset="0"/>
            </a:endParaRPr>
          </a:p>
          <a:p>
            <a:pPr marL="609600" indent="-609600" eaLnBrk="0" hangingPunct="0">
              <a:spcBef>
                <a:spcPct val="20000"/>
              </a:spcBef>
              <a:buFontTx/>
              <a:buChar char="•"/>
            </a:pPr>
            <a:endParaRPr lang="en-US" sz="3200" dirty="0" smtClean="0">
              <a:solidFill>
                <a:srgbClr val="2D2DB9"/>
              </a:solidFill>
              <a:latin typeface="Arial Narrow" charset="0"/>
            </a:endParaRPr>
          </a:p>
          <a:p>
            <a:pPr marL="609600" indent="-609600" eaLnBrk="0" hangingPunct="0">
              <a:spcBef>
                <a:spcPct val="20000"/>
              </a:spcBef>
              <a:buFontTx/>
              <a:buChar char="•"/>
            </a:pPr>
            <a:endParaRPr lang="en-US" sz="3200" dirty="0" smtClean="0">
              <a:solidFill>
                <a:srgbClr val="2D2DB9"/>
              </a:solidFill>
              <a:latin typeface="Arial Narrow" charset="0"/>
            </a:endParaRPr>
          </a:p>
          <a:p>
            <a:pPr marL="609600" indent="-609600" eaLnBrk="0" hangingPunct="0">
              <a:spcBef>
                <a:spcPct val="20000"/>
              </a:spcBef>
              <a:buFontTx/>
              <a:buChar char="•"/>
            </a:pPr>
            <a:endParaRPr lang="en-US" sz="3200" dirty="0" smtClean="0">
              <a:solidFill>
                <a:srgbClr val="2D2DB9"/>
              </a:solidFill>
              <a:latin typeface="Arial Narrow"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11270" name="Date Placeholder 3"/>
          <p:cNvSpPr>
            <a:spLocks noGrp="1"/>
          </p:cNvSpPr>
          <p:nvPr>
            <p:ph type="dt" sz="quarter" idx="10"/>
          </p:nvPr>
        </p:nvSpPr>
        <p:spPr>
          <a:noFill/>
        </p:spPr>
        <p:txBody>
          <a:bodyPr/>
          <a:lstStyle/>
          <a:p>
            <a:r>
              <a:rPr lang="en-US" smtClean="0">
                <a:latin typeface="Arial Narrow" charset="0"/>
              </a:rPr>
              <a:t>Thursday, July 7, 2011</a:t>
            </a:r>
            <a:endParaRPr lang="en-US">
              <a:latin typeface="Arial Narrow" charset="0"/>
            </a:endParaRPr>
          </a:p>
        </p:txBody>
      </p:sp>
      <p:sp>
        <p:nvSpPr>
          <p:cNvPr id="11271"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34" name="Slide Number Placeholder 5"/>
          <p:cNvSpPr>
            <a:spLocks noGrp="1"/>
          </p:cNvSpPr>
          <p:nvPr>
            <p:ph type="sldNum" sz="quarter" idx="12"/>
          </p:nvPr>
        </p:nvSpPr>
        <p:spPr/>
        <p:txBody>
          <a:bodyPr/>
          <a:lstStyle/>
          <a:p>
            <a:fld id="{D336F85A-6F77-2E44-854A-786E06A68AFA}" type="slidenum">
              <a:rPr lang="en-US"/>
              <a:pPr/>
              <a:t>10</a:t>
            </a:fld>
            <a:endParaRPr lang="en-US"/>
          </a:p>
        </p:txBody>
      </p:sp>
      <p:graphicFrame>
        <p:nvGraphicFramePr>
          <p:cNvPr id="434178" name="Object 2"/>
          <p:cNvGraphicFramePr>
            <a:graphicFrameLocks noChangeAspect="1"/>
          </p:cNvGraphicFramePr>
          <p:nvPr/>
        </p:nvGraphicFramePr>
        <p:xfrm>
          <a:off x="3397250" y="4926013"/>
          <a:ext cx="2622550" cy="704850"/>
        </p:xfrm>
        <a:graphic>
          <a:graphicData uri="http://schemas.openxmlformats.org/presentationml/2006/ole">
            <p:oleObj spid="_x0000_s615426" name="Equation" r:id="rId3" imgW="1206360" imgH="393480" progId="Equation.3">
              <p:embed/>
            </p:oleObj>
          </a:graphicData>
        </a:graphic>
      </p:graphicFrame>
      <p:graphicFrame>
        <p:nvGraphicFramePr>
          <p:cNvPr id="434179" name="Object 3"/>
          <p:cNvGraphicFramePr>
            <a:graphicFrameLocks noChangeAspect="1"/>
          </p:cNvGraphicFramePr>
          <p:nvPr/>
        </p:nvGraphicFramePr>
        <p:xfrm>
          <a:off x="5983288" y="4732338"/>
          <a:ext cx="1408112" cy="1092200"/>
        </p:xfrm>
        <a:graphic>
          <a:graphicData uri="http://schemas.openxmlformats.org/presentationml/2006/ole">
            <p:oleObj spid="_x0000_s615427" name="Equation" r:id="rId4" imgW="647640" imgH="609480" progId="Equation.3">
              <p:embed/>
            </p:oleObj>
          </a:graphicData>
        </a:graphic>
      </p:graphicFrame>
      <p:graphicFrame>
        <p:nvGraphicFramePr>
          <p:cNvPr id="434180" name="Object 4"/>
          <p:cNvGraphicFramePr>
            <a:graphicFrameLocks noChangeAspect="1"/>
          </p:cNvGraphicFramePr>
          <p:nvPr/>
        </p:nvGraphicFramePr>
        <p:xfrm>
          <a:off x="7354888" y="4800600"/>
          <a:ext cx="1408112" cy="955675"/>
        </p:xfrm>
        <a:graphic>
          <a:graphicData uri="http://schemas.openxmlformats.org/presentationml/2006/ole">
            <p:oleObj spid="_x0000_s615428" name="Equation" r:id="rId5" imgW="647640" imgH="533160" progId="Equation.3">
              <p:embed/>
            </p:oleObj>
          </a:graphicData>
        </a:graphic>
      </p:graphicFrame>
      <p:sp>
        <p:nvSpPr>
          <p:cNvPr id="11273" name="Rectangle 5"/>
          <p:cNvSpPr>
            <a:spLocks noGrp="1" noChangeArrowheads="1"/>
          </p:cNvSpPr>
          <p:nvPr>
            <p:ph type="title"/>
          </p:nvPr>
        </p:nvSpPr>
        <p:spPr>
          <a:xfrm>
            <a:off x="685800" y="152400"/>
            <a:ext cx="8153400" cy="609600"/>
          </a:xfrm>
        </p:spPr>
        <p:txBody>
          <a:bodyPr/>
          <a:lstStyle/>
          <a:p>
            <a:r>
              <a:rPr lang="en-US"/>
              <a:t>Bulk Modulus</a:t>
            </a:r>
          </a:p>
        </p:txBody>
      </p:sp>
      <p:graphicFrame>
        <p:nvGraphicFramePr>
          <p:cNvPr id="434182" name="Object 5"/>
          <p:cNvGraphicFramePr>
            <a:graphicFrameLocks noChangeAspect="1"/>
          </p:cNvGraphicFramePr>
          <p:nvPr/>
        </p:nvGraphicFramePr>
        <p:xfrm>
          <a:off x="2819400" y="3282950"/>
          <a:ext cx="4724400" cy="679450"/>
        </p:xfrm>
        <a:graphic>
          <a:graphicData uri="http://schemas.openxmlformats.org/presentationml/2006/ole">
            <p:oleObj spid="_x0000_s615429" name="Equation" r:id="rId6" imgW="2831760" imgH="419040" progId="Equation.DSMT4">
              <p:embed/>
            </p:oleObj>
          </a:graphicData>
        </a:graphic>
      </p:graphicFrame>
      <p:sp>
        <p:nvSpPr>
          <p:cNvPr id="434183" name="Text Box 7"/>
          <p:cNvSpPr txBox="1">
            <a:spLocks noChangeArrowheads="1"/>
          </p:cNvSpPr>
          <p:nvPr/>
        </p:nvSpPr>
        <p:spPr bwMode="auto">
          <a:xfrm>
            <a:off x="533400" y="838200"/>
            <a:ext cx="8077200" cy="762000"/>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200">
                <a:solidFill>
                  <a:srgbClr val="333399"/>
                </a:solidFill>
                <a:latin typeface="Arial Narrow" charset="0"/>
              </a:rPr>
              <a:t>Bulk Modulus characterizes the response of a substance to uniform squeezing or reduction of pressure.</a:t>
            </a:r>
          </a:p>
        </p:txBody>
      </p:sp>
      <p:sp>
        <p:nvSpPr>
          <p:cNvPr id="434184" name="Text Box 8"/>
          <p:cNvSpPr txBox="1">
            <a:spLocks noChangeArrowheads="1"/>
          </p:cNvSpPr>
          <p:nvPr/>
        </p:nvSpPr>
        <p:spPr bwMode="auto">
          <a:xfrm>
            <a:off x="914400" y="4876800"/>
            <a:ext cx="2057400" cy="822325"/>
          </a:xfrm>
          <a:prstGeom prst="rect">
            <a:avLst/>
          </a:prstGeom>
          <a:noFill/>
          <a:ln w="9525">
            <a:noFill/>
            <a:miter lim="800000"/>
            <a:headEnd/>
            <a:tailEnd/>
          </a:ln>
        </p:spPr>
        <p:txBody>
          <a:bodyPr>
            <a:prstTxWarp prst="textNoShape">
              <a:avLst/>
            </a:prstTxWarp>
            <a:spAutoFit/>
          </a:bodyPr>
          <a:lstStyle/>
          <a:p>
            <a:r>
              <a:rPr lang="en-US">
                <a:solidFill>
                  <a:schemeClr val="accent2"/>
                </a:solidFill>
                <a:latin typeface="Arial Narrow" charset="0"/>
              </a:rPr>
              <a:t>Bulk Modulus is defined as</a:t>
            </a:r>
          </a:p>
        </p:txBody>
      </p:sp>
      <p:sp>
        <p:nvSpPr>
          <p:cNvPr id="434185" name="Text Box 9"/>
          <p:cNvSpPr txBox="1">
            <a:spLocks noChangeArrowheads="1"/>
          </p:cNvSpPr>
          <p:nvPr/>
        </p:nvSpPr>
        <p:spPr bwMode="auto">
          <a:xfrm>
            <a:off x="685800" y="3276600"/>
            <a:ext cx="1905000" cy="822325"/>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333399"/>
                </a:solidFill>
                <a:latin typeface="Arial Narrow" charset="0"/>
              </a:rPr>
              <a:t>Volume stress =pressure</a:t>
            </a:r>
            <a:endParaRPr lang="en-US">
              <a:solidFill>
                <a:srgbClr val="FF0000"/>
              </a:solidFill>
              <a:latin typeface="Arial Narrow" charset="0"/>
            </a:endParaRPr>
          </a:p>
        </p:txBody>
      </p:sp>
      <p:sp>
        <p:nvSpPr>
          <p:cNvPr id="434186" name="AutoShape 10"/>
          <p:cNvSpPr>
            <a:spLocks noChangeArrowheads="1"/>
          </p:cNvSpPr>
          <p:nvPr/>
        </p:nvSpPr>
        <p:spPr bwMode="auto">
          <a:xfrm>
            <a:off x="2819400" y="1828800"/>
            <a:ext cx="2743200" cy="1143000"/>
          </a:xfrm>
          <a:prstGeom prst="rightArrow">
            <a:avLst>
              <a:gd name="adj1" fmla="val 50000"/>
              <a:gd name="adj2" fmla="val 60000"/>
            </a:avLst>
          </a:prstGeom>
          <a:solidFill>
            <a:srgbClr val="CCFFFF"/>
          </a:solidFill>
          <a:ln w="28575">
            <a:solidFill>
              <a:srgbClr val="FF0000"/>
            </a:solidFill>
            <a:miter lim="800000"/>
            <a:headEnd/>
            <a:tailEnd/>
          </a:ln>
        </p:spPr>
        <p:txBody>
          <a:bodyPr wrap="none" anchor="ctr">
            <a:prstTxWarp prst="textNoShape">
              <a:avLst/>
            </a:prstTxWarp>
          </a:bodyPr>
          <a:lstStyle/>
          <a:p>
            <a:pPr algn="ctr"/>
            <a:r>
              <a:rPr lang="en-US" sz="2000">
                <a:solidFill>
                  <a:srgbClr val="FF0000"/>
                </a:solidFill>
                <a:latin typeface="Arial Narrow" charset="0"/>
              </a:rPr>
              <a:t>After the pressure change</a:t>
            </a:r>
          </a:p>
        </p:txBody>
      </p:sp>
      <p:sp>
        <p:nvSpPr>
          <p:cNvPr id="434187" name="Text Box 11"/>
          <p:cNvSpPr txBox="1">
            <a:spLocks noChangeArrowheads="1"/>
          </p:cNvSpPr>
          <p:nvPr/>
        </p:nvSpPr>
        <p:spPr bwMode="auto">
          <a:xfrm>
            <a:off x="533400" y="3978275"/>
            <a:ext cx="7848600" cy="830997"/>
          </a:xfrm>
          <a:prstGeom prst="rect">
            <a:avLst/>
          </a:prstGeom>
          <a:noFill/>
          <a:ln w="28575">
            <a:noFill/>
            <a:miter lim="800000"/>
            <a:headEnd/>
            <a:tailEnd/>
          </a:ln>
        </p:spPr>
        <p:txBody>
          <a:bodyPr>
            <a:prstTxWarp prst="textNoShape">
              <a:avLst/>
            </a:prstTxWarp>
            <a:spAutoFit/>
          </a:bodyPr>
          <a:lstStyle/>
          <a:p>
            <a:pPr>
              <a:spcBef>
                <a:spcPct val="20000"/>
              </a:spcBef>
            </a:pPr>
            <a:r>
              <a:rPr lang="en-US" dirty="0">
                <a:solidFill>
                  <a:srgbClr val="FF0000"/>
                </a:solidFill>
                <a:latin typeface="Arial Narrow" charset="0"/>
              </a:rPr>
              <a:t>If the pressure on an object changes by</a:t>
            </a:r>
            <a:r>
              <a:rPr lang="en-US" dirty="0" smtClean="0">
                <a:solidFill>
                  <a:srgbClr val="FF0000"/>
                </a:solidFill>
                <a:latin typeface="Arial Narrow" charset="0"/>
              </a:rPr>
              <a:t> ΔP=ΔF</a:t>
            </a:r>
            <a:r>
              <a:rPr lang="en-US" dirty="0">
                <a:solidFill>
                  <a:srgbClr val="FF0000"/>
                </a:solidFill>
                <a:latin typeface="Arial Narrow" charset="0"/>
              </a:rPr>
              <a:t>/A, the object will undergo a volume change</a:t>
            </a:r>
            <a:r>
              <a:rPr lang="en-US" dirty="0" smtClean="0">
                <a:solidFill>
                  <a:srgbClr val="FF0000"/>
                </a:solidFill>
                <a:latin typeface="Arial Narrow" charset="0"/>
              </a:rPr>
              <a:t> ΔV</a:t>
            </a:r>
            <a:r>
              <a:rPr lang="en-US" dirty="0">
                <a:solidFill>
                  <a:srgbClr val="FF0000"/>
                </a:solidFill>
                <a:latin typeface="Arial Narrow" charset="0"/>
              </a:rPr>
              <a:t>.</a:t>
            </a:r>
          </a:p>
        </p:txBody>
      </p:sp>
      <p:sp>
        <p:nvSpPr>
          <p:cNvPr id="434188" name="AutoShape 12"/>
          <p:cNvSpPr>
            <a:spLocks noChangeArrowheads="1"/>
          </p:cNvSpPr>
          <p:nvPr/>
        </p:nvSpPr>
        <p:spPr bwMode="auto">
          <a:xfrm>
            <a:off x="1371600" y="1905000"/>
            <a:ext cx="1143000" cy="1066800"/>
          </a:xfrm>
          <a:prstGeom prst="cube">
            <a:avLst>
              <a:gd name="adj" fmla="val 25000"/>
            </a:avLst>
          </a:prstGeom>
          <a:solidFill>
            <a:schemeClr val="accent1"/>
          </a:solidFill>
          <a:ln w="9525">
            <a:solidFill>
              <a:schemeClr val="tx1"/>
            </a:solidFill>
            <a:miter lim="800000"/>
            <a:headEnd/>
            <a:tailEnd/>
          </a:ln>
        </p:spPr>
        <p:txBody>
          <a:bodyPr wrap="none" anchor="ctr">
            <a:prstTxWarp prst="textNoShape">
              <a:avLst/>
            </a:prstTxWarp>
          </a:bodyPr>
          <a:lstStyle/>
          <a:p>
            <a:pPr algn="ctr"/>
            <a:r>
              <a:rPr lang="en-US">
                <a:solidFill>
                  <a:srgbClr val="FF0000"/>
                </a:solidFill>
                <a:latin typeface="Arial Narrow" charset="0"/>
              </a:rPr>
              <a:t>V</a:t>
            </a:r>
          </a:p>
        </p:txBody>
      </p:sp>
      <p:grpSp>
        <p:nvGrpSpPr>
          <p:cNvPr id="2" name="Group 13"/>
          <p:cNvGrpSpPr>
            <a:grpSpLocks/>
          </p:cNvGrpSpPr>
          <p:nvPr/>
        </p:nvGrpSpPr>
        <p:grpSpPr bwMode="auto">
          <a:xfrm>
            <a:off x="5715000" y="1393825"/>
            <a:ext cx="1905000" cy="1868488"/>
            <a:chOff x="3600" y="878"/>
            <a:chExt cx="1200" cy="1177"/>
          </a:xfrm>
        </p:grpSpPr>
        <p:sp>
          <p:nvSpPr>
            <p:cNvPr id="11286" name="AutoShape 14"/>
            <p:cNvSpPr>
              <a:spLocks noChangeArrowheads="1"/>
            </p:cNvSpPr>
            <p:nvPr/>
          </p:nvSpPr>
          <p:spPr bwMode="auto">
            <a:xfrm>
              <a:off x="3936" y="1248"/>
              <a:ext cx="480" cy="480"/>
            </a:xfrm>
            <a:prstGeom prst="cube">
              <a:avLst>
                <a:gd name="adj" fmla="val 25000"/>
              </a:avLst>
            </a:prstGeom>
            <a:solidFill>
              <a:schemeClr val="accent1"/>
            </a:solidFill>
            <a:ln w="9525">
              <a:solidFill>
                <a:schemeClr val="tx1"/>
              </a:solidFill>
              <a:miter lim="800000"/>
              <a:headEnd/>
              <a:tailEnd/>
            </a:ln>
          </p:spPr>
          <p:txBody>
            <a:bodyPr wrap="none" anchor="ctr">
              <a:prstTxWarp prst="textNoShape">
                <a:avLst/>
              </a:prstTxWarp>
            </a:bodyPr>
            <a:lstStyle/>
            <a:p>
              <a:pPr algn="ctr"/>
              <a:r>
                <a:rPr lang="en-US">
                  <a:solidFill>
                    <a:srgbClr val="FF0000"/>
                  </a:solidFill>
                  <a:latin typeface="Arial Narrow" charset="0"/>
                </a:rPr>
                <a:t>V’</a:t>
              </a:r>
            </a:p>
          </p:txBody>
        </p:sp>
        <p:grpSp>
          <p:nvGrpSpPr>
            <p:cNvPr id="3" name="Group 15"/>
            <p:cNvGrpSpPr>
              <a:grpSpLocks/>
            </p:cNvGrpSpPr>
            <p:nvPr/>
          </p:nvGrpSpPr>
          <p:grpSpPr bwMode="auto">
            <a:xfrm>
              <a:off x="4368" y="1272"/>
              <a:ext cx="432" cy="250"/>
              <a:chOff x="4368" y="1272"/>
              <a:chExt cx="432" cy="250"/>
            </a:xfrm>
          </p:grpSpPr>
          <p:sp>
            <p:nvSpPr>
              <p:cNvPr id="11297" name="Line 16"/>
              <p:cNvSpPr>
                <a:spLocks noChangeShapeType="1"/>
              </p:cNvSpPr>
              <p:nvPr/>
            </p:nvSpPr>
            <p:spPr bwMode="auto">
              <a:xfrm flipH="1">
                <a:off x="4368" y="1488"/>
                <a:ext cx="43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11298" name="Text Box 17"/>
              <p:cNvSpPr txBox="1">
                <a:spLocks noChangeArrowheads="1"/>
              </p:cNvSpPr>
              <p:nvPr/>
            </p:nvSpPr>
            <p:spPr bwMode="auto">
              <a:xfrm>
                <a:off x="4550" y="1272"/>
                <a:ext cx="209"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p>
            </p:txBody>
          </p:sp>
        </p:grpSp>
        <p:grpSp>
          <p:nvGrpSpPr>
            <p:cNvPr id="4" name="Group 18"/>
            <p:cNvGrpSpPr>
              <a:grpSpLocks/>
            </p:cNvGrpSpPr>
            <p:nvPr/>
          </p:nvGrpSpPr>
          <p:grpSpPr bwMode="auto">
            <a:xfrm rot="5400000">
              <a:off x="3962" y="1727"/>
              <a:ext cx="337" cy="320"/>
              <a:chOff x="4296" y="1228"/>
              <a:chExt cx="432" cy="320"/>
            </a:xfrm>
          </p:grpSpPr>
          <p:sp>
            <p:nvSpPr>
              <p:cNvPr id="11295" name="Line 19"/>
              <p:cNvSpPr>
                <a:spLocks noChangeShapeType="1"/>
              </p:cNvSpPr>
              <p:nvPr/>
            </p:nvSpPr>
            <p:spPr bwMode="auto">
              <a:xfrm flipH="1">
                <a:off x="4296" y="1426"/>
                <a:ext cx="43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11296" name="Text Box 20"/>
              <p:cNvSpPr txBox="1">
                <a:spLocks noChangeArrowheads="1"/>
              </p:cNvSpPr>
              <p:nvPr/>
            </p:nvSpPr>
            <p:spPr bwMode="auto">
              <a:xfrm>
                <a:off x="4468" y="1228"/>
                <a:ext cx="209" cy="32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p>
            </p:txBody>
          </p:sp>
        </p:grpSp>
        <p:grpSp>
          <p:nvGrpSpPr>
            <p:cNvPr id="5" name="Group 21"/>
            <p:cNvGrpSpPr>
              <a:grpSpLocks/>
            </p:cNvGrpSpPr>
            <p:nvPr/>
          </p:nvGrpSpPr>
          <p:grpSpPr bwMode="auto">
            <a:xfrm flipH="1">
              <a:off x="3600" y="1296"/>
              <a:ext cx="336" cy="250"/>
              <a:chOff x="4368" y="1272"/>
              <a:chExt cx="432" cy="260"/>
            </a:xfrm>
          </p:grpSpPr>
          <p:sp>
            <p:nvSpPr>
              <p:cNvPr id="11293" name="Line 22"/>
              <p:cNvSpPr>
                <a:spLocks noChangeShapeType="1"/>
              </p:cNvSpPr>
              <p:nvPr/>
            </p:nvSpPr>
            <p:spPr bwMode="auto">
              <a:xfrm flipH="1">
                <a:off x="4368" y="1488"/>
                <a:ext cx="43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11294" name="Text Box 23"/>
              <p:cNvSpPr txBox="1">
                <a:spLocks noChangeArrowheads="1"/>
              </p:cNvSpPr>
              <p:nvPr/>
            </p:nvSpPr>
            <p:spPr bwMode="auto">
              <a:xfrm>
                <a:off x="4409" y="1272"/>
                <a:ext cx="269" cy="26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p>
            </p:txBody>
          </p:sp>
        </p:grpSp>
        <p:grpSp>
          <p:nvGrpSpPr>
            <p:cNvPr id="6" name="Group 24"/>
            <p:cNvGrpSpPr>
              <a:grpSpLocks/>
            </p:cNvGrpSpPr>
            <p:nvPr/>
          </p:nvGrpSpPr>
          <p:grpSpPr bwMode="auto">
            <a:xfrm rot="-5400000">
              <a:off x="3866" y="946"/>
              <a:ext cx="404" cy="267"/>
              <a:chOff x="4362" y="1254"/>
              <a:chExt cx="432" cy="267"/>
            </a:xfrm>
          </p:grpSpPr>
          <p:sp>
            <p:nvSpPr>
              <p:cNvPr id="11291" name="Line 25"/>
              <p:cNvSpPr>
                <a:spLocks noChangeShapeType="1"/>
              </p:cNvSpPr>
              <p:nvPr/>
            </p:nvSpPr>
            <p:spPr bwMode="auto">
              <a:xfrm flipH="1">
                <a:off x="4362" y="1486"/>
                <a:ext cx="43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11292" name="Text Box 26"/>
              <p:cNvSpPr txBox="1">
                <a:spLocks noChangeArrowheads="1"/>
              </p:cNvSpPr>
              <p:nvPr/>
            </p:nvSpPr>
            <p:spPr bwMode="auto">
              <a:xfrm>
                <a:off x="4561" y="1254"/>
                <a:ext cx="209" cy="267"/>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p>
            </p:txBody>
          </p:sp>
        </p:grpSp>
      </p:grpSp>
      <p:sp>
        <p:nvSpPr>
          <p:cNvPr id="434203" name="Text Box 27"/>
          <p:cNvSpPr txBox="1">
            <a:spLocks noChangeArrowheads="1"/>
          </p:cNvSpPr>
          <p:nvPr/>
        </p:nvSpPr>
        <p:spPr bwMode="auto">
          <a:xfrm>
            <a:off x="3657600" y="5867400"/>
            <a:ext cx="5105400" cy="457200"/>
          </a:xfrm>
          <a:prstGeom prst="rect">
            <a:avLst/>
          </a:prstGeom>
          <a:noFill/>
          <a:ln w="9525">
            <a:noFill/>
            <a:miter lim="800000"/>
            <a:headEnd/>
            <a:tailEnd/>
          </a:ln>
        </p:spPr>
        <p:txBody>
          <a:bodyPr>
            <a:prstTxWarp prst="textNoShape">
              <a:avLst/>
            </a:prstTxWarp>
            <a:spAutoFit/>
          </a:bodyPr>
          <a:lstStyle/>
          <a:p>
            <a:r>
              <a:rPr lang="en-US" sz="2000">
                <a:solidFill>
                  <a:srgbClr val="FF0000"/>
                </a:solidFill>
                <a:latin typeface="Arial Narrow" charset="0"/>
              </a:rPr>
              <a:t>Compressibility is the reciprocal of Bulk Modulus</a:t>
            </a:r>
            <a:r>
              <a:rPr lang="en-US">
                <a:solidFill>
                  <a:schemeClr val="accent2"/>
                </a:solidFill>
                <a:latin typeface="Arial Narrow" charset="0"/>
              </a:rPr>
              <a:t> </a:t>
            </a:r>
          </a:p>
        </p:txBody>
      </p:sp>
      <p:grpSp>
        <p:nvGrpSpPr>
          <p:cNvPr id="7" name="Group 28"/>
          <p:cNvGrpSpPr>
            <a:grpSpLocks/>
          </p:cNvGrpSpPr>
          <p:nvPr/>
        </p:nvGrpSpPr>
        <p:grpSpPr bwMode="auto">
          <a:xfrm>
            <a:off x="838200" y="5029200"/>
            <a:ext cx="5638800" cy="1219200"/>
            <a:chOff x="480" y="3216"/>
            <a:chExt cx="3552" cy="768"/>
          </a:xfrm>
        </p:grpSpPr>
        <p:sp>
          <p:nvSpPr>
            <p:cNvPr id="11283" name="Oval 29"/>
            <p:cNvSpPr>
              <a:spLocks noChangeArrowheads="1"/>
            </p:cNvSpPr>
            <p:nvPr/>
          </p:nvSpPr>
          <p:spPr bwMode="auto">
            <a:xfrm>
              <a:off x="3840" y="3216"/>
              <a:ext cx="192" cy="192"/>
            </a:xfrm>
            <a:prstGeom prst="ellipse">
              <a:avLst/>
            </a:prstGeom>
            <a:noFill/>
            <a:ln w="19050">
              <a:solidFill>
                <a:srgbClr val="FF0000"/>
              </a:solidFill>
              <a:round/>
              <a:headEnd/>
              <a:tailEnd/>
            </a:ln>
          </p:spPr>
          <p:txBody>
            <a:bodyPr wrap="none" anchor="ctr">
              <a:prstTxWarp prst="textNoShape">
                <a:avLst/>
              </a:prstTxWarp>
            </a:bodyPr>
            <a:lstStyle/>
            <a:p>
              <a:endParaRPr lang="en-US"/>
            </a:p>
          </p:txBody>
        </p:sp>
        <p:sp>
          <p:nvSpPr>
            <p:cNvPr id="11284" name="Text Box 30"/>
            <p:cNvSpPr txBox="1">
              <a:spLocks noChangeArrowheads="1"/>
            </p:cNvSpPr>
            <p:nvPr/>
          </p:nvSpPr>
          <p:spPr bwMode="auto">
            <a:xfrm>
              <a:off x="480" y="3618"/>
              <a:ext cx="1680" cy="366"/>
            </a:xfrm>
            <a:prstGeom prst="rect">
              <a:avLst/>
            </a:prstGeom>
            <a:solidFill>
              <a:srgbClr val="FFFFCC"/>
            </a:solidFill>
            <a:ln w="9525">
              <a:noFill/>
              <a:miter lim="800000"/>
              <a:headEnd/>
              <a:tailEnd/>
            </a:ln>
          </p:spPr>
          <p:txBody>
            <a:bodyPr>
              <a:prstTxWarp prst="textNoShape">
                <a:avLst/>
              </a:prstTxWarp>
              <a:spAutoFit/>
            </a:bodyPr>
            <a:lstStyle/>
            <a:p>
              <a:r>
                <a:rPr lang="en-US" sz="1600">
                  <a:solidFill>
                    <a:srgbClr val="FF0000"/>
                  </a:solidFill>
                  <a:latin typeface="Arial Narrow" charset="0"/>
                </a:rPr>
                <a:t>Because the change of volume is reverse to change of pressure.</a:t>
              </a:r>
            </a:p>
          </p:txBody>
        </p:sp>
        <p:cxnSp>
          <p:nvCxnSpPr>
            <p:cNvPr id="11285" name="AutoShape 31"/>
            <p:cNvCxnSpPr>
              <a:cxnSpLocks noChangeShapeType="1"/>
              <a:stCxn id="11284" idx="3"/>
              <a:endCxn id="11283" idx="4"/>
            </p:cNvCxnSpPr>
            <p:nvPr/>
          </p:nvCxnSpPr>
          <p:spPr bwMode="auto">
            <a:xfrm flipV="1">
              <a:off x="2160" y="3414"/>
              <a:ext cx="1776" cy="387"/>
            </a:xfrm>
            <a:prstGeom prst="straightConnector1">
              <a:avLst/>
            </a:prstGeom>
            <a:noFill/>
            <a:ln w="28575">
              <a:solidFill>
                <a:srgbClr val="FF0000"/>
              </a:solidFill>
              <a:round/>
              <a:headEnd/>
              <a:tailEnd type="triangle" w="med" len="med"/>
            </a:ln>
          </p:spPr>
        </p:cxnSp>
      </p:gr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Thursday, July 7, 2011</a:t>
            </a:r>
            <a:endParaRPr lang="en-US"/>
          </a:p>
        </p:txBody>
      </p:sp>
      <p:sp>
        <p:nvSpPr>
          <p:cNvPr id="5" name="Footer Placeholder 4"/>
          <p:cNvSpPr>
            <a:spLocks noGrp="1"/>
          </p:cNvSpPr>
          <p:nvPr>
            <p:ph type="ftr" sz="quarter" idx="11"/>
          </p:nvPr>
        </p:nvSpPr>
        <p:spPr/>
        <p:txBody>
          <a:bodyPr/>
          <a:lstStyle/>
          <a:p>
            <a:pPr>
              <a:defRPr/>
            </a:pPr>
            <a:r>
              <a:rPr lang="en-US" smtClean="0"/>
              <a:t>PHYS 1443-001, Summer 2011 Dr. Jaehoon Yu</a:t>
            </a:r>
            <a:endParaRPr lang="en-US"/>
          </a:p>
        </p:txBody>
      </p:sp>
      <p:sp>
        <p:nvSpPr>
          <p:cNvPr id="6" name="Slide Number Placeholder 5"/>
          <p:cNvSpPr>
            <a:spLocks noGrp="1"/>
          </p:cNvSpPr>
          <p:nvPr>
            <p:ph type="sldNum" sz="quarter" idx="12"/>
          </p:nvPr>
        </p:nvSpPr>
        <p:spPr/>
        <p:txBody>
          <a:bodyPr/>
          <a:lstStyle/>
          <a:p>
            <a:pPr>
              <a:defRPr/>
            </a:pPr>
            <a:fld id="{6E2757B3-7499-3742-A062-5102261166ED}" type="slidenum">
              <a:rPr lang="en-US" smtClean="0"/>
              <a:pPr>
                <a:defRPr/>
              </a:pPr>
              <a:t>11</a:t>
            </a:fld>
            <a:endParaRPr lang="en-US"/>
          </a:p>
        </p:txBody>
      </p:sp>
      <p:pic>
        <p:nvPicPr>
          <p:cNvPr id="7" name="Picture 3" descr="Table_12_01"/>
          <p:cNvPicPr>
            <a:picLocks noChangeAspect="1" noChangeArrowheads="1"/>
          </p:cNvPicPr>
          <p:nvPr/>
        </p:nvPicPr>
        <p:blipFill>
          <a:blip r:embed="rId2"/>
          <a:srcRect/>
          <a:stretch>
            <a:fillRect/>
          </a:stretch>
        </p:blipFill>
        <p:spPr bwMode="auto">
          <a:xfrm>
            <a:off x="228600" y="685800"/>
            <a:ext cx="4572000" cy="6096000"/>
          </a:xfrm>
          <a:prstGeom prst="rect">
            <a:avLst/>
          </a:prstGeom>
          <a:noFill/>
        </p:spPr>
      </p:pic>
      <p:sp>
        <p:nvSpPr>
          <p:cNvPr id="8" name="Title 1"/>
          <p:cNvSpPr>
            <a:spLocks noGrp="1"/>
          </p:cNvSpPr>
          <p:nvPr>
            <p:ph type="title"/>
          </p:nvPr>
        </p:nvSpPr>
        <p:spPr>
          <a:xfrm>
            <a:off x="381000" y="0"/>
            <a:ext cx="8382000" cy="685800"/>
          </a:xfrm>
        </p:spPr>
        <p:txBody>
          <a:bodyPr/>
          <a:lstStyle/>
          <a:p>
            <a:r>
              <a:rPr lang="en-US" sz="3200" dirty="0" smtClean="0"/>
              <a:t>Elastic </a:t>
            </a:r>
            <a:r>
              <a:rPr lang="en-US" sz="3200" dirty="0" err="1" smtClean="0"/>
              <a:t>Moduli</a:t>
            </a:r>
            <a:r>
              <a:rPr lang="en-US" sz="3200" dirty="0" smtClean="0"/>
              <a:t> and Ultimate Strengths of Materials</a:t>
            </a:r>
            <a:endParaRPr lang="en-US" sz="3200" dirty="0"/>
          </a:p>
        </p:txBody>
      </p:sp>
      <p:pic>
        <p:nvPicPr>
          <p:cNvPr id="9" name="Picture 3" descr="Table_12_02"/>
          <p:cNvPicPr>
            <a:picLocks noChangeAspect="1" noChangeArrowheads="1"/>
          </p:cNvPicPr>
          <p:nvPr/>
        </p:nvPicPr>
        <p:blipFill>
          <a:blip r:embed="rId3"/>
          <a:srcRect/>
          <a:stretch>
            <a:fillRect/>
          </a:stretch>
        </p:blipFill>
        <p:spPr bwMode="auto">
          <a:xfrm>
            <a:off x="4876800" y="685801"/>
            <a:ext cx="4114800" cy="5943600"/>
          </a:xfrm>
          <a:prstGeom prst="rect">
            <a:avLst/>
          </a:prstGeom>
          <a:noFill/>
        </p:spPr>
      </p:pic>
      <p:sp>
        <p:nvSpPr>
          <p:cNvPr id="10" name="Rectangle 9"/>
          <p:cNvSpPr/>
          <p:nvPr/>
        </p:nvSpPr>
        <p:spPr bwMode="auto">
          <a:xfrm>
            <a:off x="228600" y="2286000"/>
            <a:ext cx="4495800" cy="304800"/>
          </a:xfrm>
          <a:prstGeom prst="rect">
            <a:avLst/>
          </a:prstGeom>
          <a:noFill/>
          <a:ln w="38100" cap="flat" cmpd="sng" algn="ctr">
            <a:solidFill>
              <a:srgbClr val="8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12294" name="Date Placeholder 3"/>
          <p:cNvSpPr>
            <a:spLocks noGrp="1"/>
          </p:cNvSpPr>
          <p:nvPr>
            <p:ph type="dt" sz="quarter" idx="10"/>
          </p:nvPr>
        </p:nvSpPr>
        <p:spPr>
          <a:noFill/>
        </p:spPr>
        <p:txBody>
          <a:bodyPr/>
          <a:lstStyle/>
          <a:p>
            <a:r>
              <a:rPr lang="en-US" smtClean="0">
                <a:latin typeface="Arial Narrow" charset="0"/>
              </a:rPr>
              <a:t>Thursday, July 7, 2011</a:t>
            </a:r>
            <a:endParaRPr lang="en-US">
              <a:latin typeface="Arial Narrow" charset="0"/>
            </a:endParaRPr>
          </a:p>
        </p:txBody>
      </p:sp>
      <p:sp>
        <p:nvSpPr>
          <p:cNvPr id="12295"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16" name="Slide Number Placeholder 5"/>
          <p:cNvSpPr>
            <a:spLocks noGrp="1"/>
          </p:cNvSpPr>
          <p:nvPr>
            <p:ph type="sldNum" sz="quarter" idx="12"/>
          </p:nvPr>
        </p:nvSpPr>
        <p:spPr/>
        <p:txBody>
          <a:bodyPr/>
          <a:lstStyle/>
          <a:p>
            <a:fld id="{0E6DB465-A446-1841-94EF-AE1986B54190}" type="slidenum">
              <a:rPr lang="en-US"/>
              <a:pPr/>
              <a:t>12</a:t>
            </a:fld>
            <a:endParaRPr lang="en-US"/>
          </a:p>
        </p:txBody>
      </p:sp>
      <p:sp>
        <p:nvSpPr>
          <p:cNvPr id="12297" name="Rectangle 2"/>
          <p:cNvSpPr>
            <a:spLocks noGrp="1" noChangeArrowheads="1"/>
          </p:cNvSpPr>
          <p:nvPr>
            <p:ph type="title"/>
          </p:nvPr>
        </p:nvSpPr>
        <p:spPr>
          <a:xfrm>
            <a:off x="685800" y="152400"/>
            <a:ext cx="7772400" cy="609600"/>
          </a:xfrm>
        </p:spPr>
        <p:txBody>
          <a:bodyPr/>
          <a:lstStyle/>
          <a:p>
            <a:r>
              <a:rPr lang="en-US" sz="4000"/>
              <a:t>Example for Solid’s Elastic Property</a:t>
            </a:r>
            <a:endParaRPr lang="en-US"/>
          </a:p>
        </p:txBody>
      </p:sp>
      <p:sp>
        <p:nvSpPr>
          <p:cNvPr id="435203" name="Text Box 3"/>
          <p:cNvSpPr txBox="1">
            <a:spLocks noChangeArrowheads="1"/>
          </p:cNvSpPr>
          <p:nvPr/>
        </p:nvSpPr>
        <p:spPr bwMode="auto">
          <a:xfrm>
            <a:off x="457200" y="762000"/>
            <a:ext cx="8458200" cy="13398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A solid brass sphere is initially under normal atmospheric pressure of 1.0x10</a:t>
            </a:r>
            <a:r>
              <a:rPr lang="en-US" sz="2000" baseline="30000">
                <a:solidFill>
                  <a:srgbClr val="800000"/>
                </a:solidFill>
                <a:latin typeface="Arial Narrow" charset="0"/>
              </a:rPr>
              <a:t>5</a:t>
            </a:r>
            <a:r>
              <a:rPr lang="en-US" sz="2000">
                <a:solidFill>
                  <a:srgbClr val="800000"/>
                </a:solidFill>
                <a:latin typeface="Arial Narrow" charset="0"/>
              </a:rPr>
              <a:t>N/m</a:t>
            </a:r>
            <a:r>
              <a:rPr lang="en-US" sz="2000" baseline="30000">
                <a:solidFill>
                  <a:srgbClr val="800000"/>
                </a:solidFill>
                <a:latin typeface="Arial Narrow" charset="0"/>
              </a:rPr>
              <a:t>2</a:t>
            </a:r>
            <a:r>
              <a:rPr lang="en-US" sz="2000">
                <a:solidFill>
                  <a:srgbClr val="800000"/>
                </a:solidFill>
                <a:latin typeface="Arial Narrow" charset="0"/>
              </a:rPr>
              <a:t>.  The sphere is lowered into the ocean to a depth at which the pressures is 2.0x10</a:t>
            </a:r>
            <a:r>
              <a:rPr lang="en-US" sz="2000" baseline="30000">
                <a:solidFill>
                  <a:srgbClr val="800000"/>
                </a:solidFill>
                <a:latin typeface="Arial Narrow" charset="0"/>
              </a:rPr>
              <a:t>7</a:t>
            </a:r>
            <a:r>
              <a:rPr lang="en-US" sz="2000">
                <a:solidFill>
                  <a:srgbClr val="800000"/>
                </a:solidFill>
                <a:latin typeface="Arial Narrow" charset="0"/>
              </a:rPr>
              <a:t>N/m</a:t>
            </a:r>
            <a:r>
              <a:rPr lang="en-US" sz="2000" baseline="30000">
                <a:solidFill>
                  <a:srgbClr val="800000"/>
                </a:solidFill>
                <a:latin typeface="Arial Narrow" charset="0"/>
              </a:rPr>
              <a:t>2</a:t>
            </a:r>
            <a:r>
              <a:rPr lang="en-US" sz="2000">
                <a:solidFill>
                  <a:srgbClr val="800000"/>
                </a:solidFill>
                <a:latin typeface="Arial Narrow" charset="0"/>
              </a:rPr>
              <a:t>.  The volume of the sphere in air is 0.5m</a:t>
            </a:r>
            <a:r>
              <a:rPr lang="en-US" sz="2000" baseline="30000">
                <a:solidFill>
                  <a:srgbClr val="800000"/>
                </a:solidFill>
                <a:latin typeface="Arial Narrow" charset="0"/>
              </a:rPr>
              <a:t>3</a:t>
            </a:r>
            <a:r>
              <a:rPr lang="en-US" sz="2000">
                <a:solidFill>
                  <a:srgbClr val="800000"/>
                </a:solidFill>
                <a:latin typeface="Arial Narrow" charset="0"/>
              </a:rPr>
              <a:t>.  By how much its volume change once the sphere is submerged?</a:t>
            </a:r>
          </a:p>
        </p:txBody>
      </p:sp>
      <p:sp>
        <p:nvSpPr>
          <p:cNvPr id="435204" name="Text Box 4"/>
          <p:cNvSpPr txBox="1">
            <a:spLocks noChangeArrowheads="1"/>
          </p:cNvSpPr>
          <p:nvPr/>
        </p:nvSpPr>
        <p:spPr bwMode="auto">
          <a:xfrm>
            <a:off x="533400" y="4495800"/>
            <a:ext cx="28956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dirty="0">
                <a:solidFill>
                  <a:srgbClr val="800000"/>
                </a:solidFill>
                <a:latin typeface="Arial Narrow" charset="0"/>
              </a:rPr>
              <a:t>The pressure change</a:t>
            </a:r>
            <a:r>
              <a:rPr lang="en-US" sz="2000" dirty="0" smtClean="0">
                <a:solidFill>
                  <a:srgbClr val="800000"/>
                </a:solidFill>
                <a:latin typeface="Arial Narrow" charset="0"/>
              </a:rPr>
              <a:t> </a:t>
            </a:r>
            <a:r>
              <a:rPr lang="en-US" sz="2000" dirty="0" smtClean="0">
                <a:solidFill>
                  <a:srgbClr val="800000"/>
                </a:solidFill>
                <a:latin typeface="Symbol" charset="2"/>
              </a:rPr>
              <a:t>Δ</a:t>
            </a:r>
            <a:r>
              <a:rPr lang="en-US" sz="2000" dirty="0" smtClean="0">
                <a:solidFill>
                  <a:srgbClr val="800000"/>
                </a:solidFill>
                <a:latin typeface="Arial Narrow" charset="0"/>
              </a:rPr>
              <a:t>P </a:t>
            </a:r>
            <a:r>
              <a:rPr lang="en-US" sz="2000" dirty="0">
                <a:solidFill>
                  <a:srgbClr val="800000"/>
                </a:solidFill>
                <a:latin typeface="Arial Narrow" charset="0"/>
              </a:rPr>
              <a:t>is</a:t>
            </a:r>
          </a:p>
        </p:txBody>
      </p:sp>
      <p:sp>
        <p:nvSpPr>
          <p:cNvPr id="435205" name="Text Box 5"/>
          <p:cNvSpPr txBox="1">
            <a:spLocks noChangeArrowheads="1"/>
          </p:cNvSpPr>
          <p:nvPr/>
        </p:nvSpPr>
        <p:spPr bwMode="auto">
          <a:xfrm>
            <a:off x="609600" y="2362200"/>
            <a:ext cx="22860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Since bulk modulus is</a:t>
            </a:r>
          </a:p>
        </p:txBody>
      </p:sp>
      <p:graphicFrame>
        <p:nvGraphicFramePr>
          <p:cNvPr id="435206" name="Object 2"/>
          <p:cNvGraphicFramePr>
            <a:graphicFrameLocks noChangeAspect="1"/>
          </p:cNvGraphicFramePr>
          <p:nvPr/>
        </p:nvGraphicFramePr>
        <p:xfrm>
          <a:off x="3048000" y="2209800"/>
          <a:ext cx="1371600" cy="955675"/>
        </p:xfrm>
        <a:graphic>
          <a:graphicData uri="http://schemas.openxmlformats.org/presentationml/2006/ole">
            <p:oleObj spid="_x0000_s617474" name="Equation" r:id="rId3" imgW="774360" imgH="533160" progId="Equation.3">
              <p:embed/>
            </p:oleObj>
          </a:graphicData>
        </a:graphic>
      </p:graphicFrame>
      <p:sp>
        <p:nvSpPr>
          <p:cNvPr id="435207" name="Text Box 7"/>
          <p:cNvSpPr txBox="1">
            <a:spLocks noChangeArrowheads="1"/>
          </p:cNvSpPr>
          <p:nvPr/>
        </p:nvSpPr>
        <p:spPr bwMode="auto">
          <a:xfrm>
            <a:off x="533400" y="3413125"/>
            <a:ext cx="3505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The amount of volume change is</a:t>
            </a:r>
          </a:p>
        </p:txBody>
      </p:sp>
      <p:graphicFrame>
        <p:nvGraphicFramePr>
          <p:cNvPr id="435208" name="Object 3"/>
          <p:cNvGraphicFramePr>
            <a:graphicFrameLocks noChangeAspect="1"/>
          </p:cNvGraphicFramePr>
          <p:nvPr/>
        </p:nvGraphicFramePr>
        <p:xfrm>
          <a:off x="4038600" y="3276600"/>
          <a:ext cx="1447800" cy="704850"/>
        </p:xfrm>
        <a:graphic>
          <a:graphicData uri="http://schemas.openxmlformats.org/presentationml/2006/ole">
            <p:oleObj spid="_x0000_s617475" name="Equation" r:id="rId4" imgW="863280" imgH="393480" progId="Equation.3">
              <p:embed/>
            </p:oleObj>
          </a:graphicData>
        </a:graphic>
      </p:graphicFrame>
      <p:sp>
        <p:nvSpPr>
          <p:cNvPr id="435209" name="Text Box 9"/>
          <p:cNvSpPr txBox="1">
            <a:spLocks noChangeArrowheads="1"/>
          </p:cNvSpPr>
          <p:nvPr/>
        </p:nvSpPr>
        <p:spPr bwMode="auto">
          <a:xfrm>
            <a:off x="533400" y="4022725"/>
            <a:ext cx="5410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dirty="0">
                <a:solidFill>
                  <a:srgbClr val="800000"/>
                </a:solidFill>
                <a:latin typeface="Arial Narrow" charset="0"/>
              </a:rPr>
              <a:t>From table 12.1, bulk modulus of brass is</a:t>
            </a:r>
            <a:r>
              <a:rPr lang="en-US" sz="2000" dirty="0" smtClean="0">
                <a:solidFill>
                  <a:srgbClr val="800000"/>
                </a:solidFill>
                <a:latin typeface="Arial Narrow" charset="0"/>
              </a:rPr>
              <a:t> 8.0x10</a:t>
            </a:r>
            <a:r>
              <a:rPr lang="en-US" sz="2000" baseline="30000" dirty="0" smtClean="0">
                <a:solidFill>
                  <a:srgbClr val="800000"/>
                </a:solidFill>
                <a:latin typeface="Arial Narrow" charset="0"/>
              </a:rPr>
              <a:t>10</a:t>
            </a:r>
            <a:r>
              <a:rPr lang="en-US" sz="2000" dirty="0" smtClean="0">
                <a:solidFill>
                  <a:srgbClr val="800000"/>
                </a:solidFill>
                <a:latin typeface="Arial Narrow" charset="0"/>
              </a:rPr>
              <a:t> </a:t>
            </a:r>
            <a:r>
              <a:rPr lang="en-US" sz="2000" dirty="0">
                <a:solidFill>
                  <a:srgbClr val="800000"/>
                </a:solidFill>
                <a:latin typeface="Arial Narrow" charset="0"/>
              </a:rPr>
              <a:t>N/m</a:t>
            </a:r>
            <a:r>
              <a:rPr lang="en-US" sz="2000" baseline="30000" dirty="0">
                <a:solidFill>
                  <a:srgbClr val="800000"/>
                </a:solidFill>
                <a:latin typeface="Arial Narrow" charset="0"/>
              </a:rPr>
              <a:t>2</a:t>
            </a:r>
          </a:p>
        </p:txBody>
      </p:sp>
      <p:graphicFrame>
        <p:nvGraphicFramePr>
          <p:cNvPr id="435210" name="Object 4"/>
          <p:cNvGraphicFramePr>
            <a:graphicFrameLocks noChangeAspect="1"/>
          </p:cNvGraphicFramePr>
          <p:nvPr/>
        </p:nvGraphicFramePr>
        <p:xfrm>
          <a:off x="3417888" y="4495800"/>
          <a:ext cx="4659312" cy="455613"/>
        </p:xfrm>
        <a:graphic>
          <a:graphicData uri="http://schemas.openxmlformats.org/presentationml/2006/ole">
            <p:oleObj spid="_x0000_s617476" name="Equation" r:id="rId5" imgW="2743200" imgH="253800" progId="Equation.3">
              <p:embed/>
            </p:oleObj>
          </a:graphicData>
        </a:graphic>
      </p:graphicFrame>
      <p:sp>
        <p:nvSpPr>
          <p:cNvPr id="435211" name="Text Box 11"/>
          <p:cNvSpPr txBox="1">
            <a:spLocks noChangeArrowheads="1"/>
          </p:cNvSpPr>
          <p:nvPr/>
        </p:nvSpPr>
        <p:spPr bwMode="auto">
          <a:xfrm>
            <a:off x="381000" y="5089525"/>
            <a:ext cx="23622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dirty="0">
                <a:solidFill>
                  <a:srgbClr val="800000"/>
                </a:solidFill>
                <a:latin typeface="Arial Narrow" charset="0"/>
              </a:rPr>
              <a:t>Therefore the resulting volume change</a:t>
            </a:r>
            <a:r>
              <a:rPr lang="en-US" sz="2000" dirty="0" smtClean="0">
                <a:solidFill>
                  <a:srgbClr val="800000"/>
                </a:solidFill>
                <a:latin typeface="Arial Narrow" charset="0"/>
              </a:rPr>
              <a:t> </a:t>
            </a:r>
            <a:r>
              <a:rPr lang="en-US" sz="2000" dirty="0" smtClean="0">
                <a:solidFill>
                  <a:srgbClr val="800000"/>
                </a:solidFill>
                <a:latin typeface="Symbol" charset="2"/>
              </a:rPr>
              <a:t>Δ</a:t>
            </a:r>
            <a:r>
              <a:rPr lang="en-US" sz="2000" dirty="0" smtClean="0">
                <a:solidFill>
                  <a:srgbClr val="800000"/>
                </a:solidFill>
                <a:latin typeface="Arial Narrow" charset="0"/>
              </a:rPr>
              <a:t>V </a:t>
            </a:r>
            <a:r>
              <a:rPr lang="en-US" sz="2000" dirty="0">
                <a:solidFill>
                  <a:srgbClr val="800000"/>
                </a:solidFill>
                <a:latin typeface="Arial Narrow" charset="0"/>
              </a:rPr>
              <a:t>is</a:t>
            </a:r>
          </a:p>
        </p:txBody>
      </p:sp>
      <p:graphicFrame>
        <p:nvGraphicFramePr>
          <p:cNvPr id="435212" name="Object 5"/>
          <p:cNvGraphicFramePr>
            <a:graphicFrameLocks noChangeAspect="1"/>
          </p:cNvGraphicFramePr>
          <p:nvPr/>
        </p:nvGraphicFramePr>
        <p:xfrm>
          <a:off x="2552700" y="5105400"/>
          <a:ext cx="5399088" cy="749300"/>
        </p:xfrm>
        <a:graphic>
          <a:graphicData uri="http://schemas.openxmlformats.org/presentationml/2006/ole">
            <p:oleObj spid="_x0000_s617477" name="Equation" r:id="rId6" imgW="2997200" imgH="419100" progId="Equation.DSMT4">
              <p:embed/>
            </p:oleObj>
          </a:graphicData>
        </a:graphic>
      </p:graphicFrame>
      <p:sp>
        <p:nvSpPr>
          <p:cNvPr id="435213" name="Text Box 13"/>
          <p:cNvSpPr txBox="1">
            <a:spLocks noChangeArrowheads="1"/>
          </p:cNvSpPr>
          <p:nvPr/>
        </p:nvSpPr>
        <p:spPr bwMode="auto">
          <a:xfrm>
            <a:off x="5334000" y="5943600"/>
            <a:ext cx="28956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The volume has decreased.</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35" name="Date Placeholder 3"/>
          <p:cNvSpPr>
            <a:spLocks noGrp="1"/>
          </p:cNvSpPr>
          <p:nvPr>
            <p:ph type="dt" sz="quarter" idx="10"/>
          </p:nvPr>
        </p:nvSpPr>
        <p:spPr>
          <a:noFill/>
        </p:spPr>
        <p:txBody>
          <a:bodyPr/>
          <a:lstStyle/>
          <a:p>
            <a:r>
              <a:rPr lang="en-US" smtClean="0">
                <a:latin typeface="Arial Narrow" charset="0"/>
              </a:rPr>
              <a:t>Thursday, July 7, 2011</a:t>
            </a:r>
            <a:endParaRPr lang="en-US">
              <a:latin typeface="Arial Narrow" charset="0"/>
            </a:endParaRPr>
          </a:p>
        </p:txBody>
      </p:sp>
      <p:sp>
        <p:nvSpPr>
          <p:cNvPr id="1036"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25" name="Slide Number Placeholder 5"/>
          <p:cNvSpPr>
            <a:spLocks noGrp="1"/>
          </p:cNvSpPr>
          <p:nvPr>
            <p:ph type="sldNum" sz="quarter" idx="12"/>
          </p:nvPr>
        </p:nvSpPr>
        <p:spPr/>
        <p:txBody>
          <a:bodyPr/>
          <a:lstStyle/>
          <a:p>
            <a:fld id="{5ACB6F3A-6F76-A04B-810B-A217267EC081}" type="slidenum">
              <a:rPr lang="en-US"/>
              <a:pPr/>
              <a:t>13</a:t>
            </a:fld>
            <a:endParaRPr lang="en-US"/>
          </a:p>
        </p:txBody>
      </p:sp>
      <p:sp>
        <p:nvSpPr>
          <p:cNvPr id="1038" name="Rectangle 2"/>
          <p:cNvSpPr>
            <a:spLocks noGrp="1" noChangeArrowheads="1"/>
          </p:cNvSpPr>
          <p:nvPr>
            <p:ph type="title"/>
          </p:nvPr>
        </p:nvSpPr>
        <p:spPr>
          <a:xfrm>
            <a:off x="685800" y="76200"/>
            <a:ext cx="7772400" cy="914400"/>
          </a:xfrm>
        </p:spPr>
        <p:txBody>
          <a:bodyPr/>
          <a:lstStyle/>
          <a:p>
            <a:r>
              <a:rPr lang="en-US"/>
              <a:t>Density and Specific Gravity</a:t>
            </a:r>
          </a:p>
        </p:txBody>
      </p:sp>
      <p:sp>
        <p:nvSpPr>
          <p:cNvPr id="458755" name="Text Box 3"/>
          <p:cNvSpPr txBox="1">
            <a:spLocks noChangeArrowheads="1"/>
          </p:cNvSpPr>
          <p:nvPr/>
        </p:nvSpPr>
        <p:spPr bwMode="auto">
          <a:xfrm>
            <a:off x="304800" y="990600"/>
            <a:ext cx="8636549" cy="523220"/>
          </a:xfrm>
          <a:prstGeom prst="rect">
            <a:avLst/>
          </a:prstGeom>
          <a:noFill/>
          <a:ln w="9525">
            <a:noFill/>
            <a:miter lim="800000"/>
            <a:headEnd/>
            <a:tailEnd/>
          </a:ln>
        </p:spPr>
        <p:txBody>
          <a:bodyPr wrap="none">
            <a:prstTxWarp prst="textNoShape">
              <a:avLst/>
            </a:prstTxWarp>
            <a:spAutoFit/>
          </a:bodyPr>
          <a:lstStyle/>
          <a:p>
            <a:r>
              <a:rPr lang="en-US" sz="2800" dirty="0">
                <a:solidFill>
                  <a:schemeClr val="accent2"/>
                </a:solidFill>
                <a:latin typeface="Arial Narrow" charset="0"/>
              </a:rPr>
              <a:t>Density,</a:t>
            </a:r>
            <a:r>
              <a:rPr lang="en-US" sz="2800" dirty="0" smtClean="0">
                <a:solidFill>
                  <a:schemeClr val="accent2"/>
                </a:solidFill>
                <a:latin typeface="Arial Narrow" charset="0"/>
              </a:rPr>
              <a:t> </a:t>
            </a:r>
            <a:r>
              <a:rPr lang="en-US" sz="2800" dirty="0" err="1" smtClean="0">
                <a:solidFill>
                  <a:schemeClr val="accent2"/>
                </a:solidFill>
                <a:latin typeface="Symbol" charset="2"/>
              </a:rPr>
              <a:t>ρ</a:t>
            </a:r>
            <a:r>
              <a:rPr lang="en-US" sz="2800" dirty="0" smtClean="0">
                <a:solidFill>
                  <a:schemeClr val="accent2"/>
                </a:solidFill>
                <a:latin typeface="Arial Narrow" charset="0"/>
              </a:rPr>
              <a:t> </a:t>
            </a:r>
            <a:r>
              <a:rPr lang="en-US" sz="2800" dirty="0">
                <a:solidFill>
                  <a:schemeClr val="accent2"/>
                </a:solidFill>
                <a:latin typeface="Arial Narrow" charset="0"/>
              </a:rPr>
              <a:t>(rho), of an object is defined as mass per unit volume </a:t>
            </a:r>
          </a:p>
        </p:txBody>
      </p:sp>
      <p:graphicFrame>
        <p:nvGraphicFramePr>
          <p:cNvPr id="458756" name="Object 2"/>
          <p:cNvGraphicFramePr>
            <a:graphicFrameLocks noChangeAspect="1"/>
          </p:cNvGraphicFramePr>
          <p:nvPr/>
        </p:nvGraphicFramePr>
        <p:xfrm>
          <a:off x="2286000" y="2057400"/>
          <a:ext cx="946150" cy="427038"/>
        </p:xfrm>
        <a:graphic>
          <a:graphicData uri="http://schemas.openxmlformats.org/presentationml/2006/ole">
            <p:oleObj spid="_x0000_s685058" name="Equation" r:id="rId3" imgW="266700" imgH="165100" progId="Equation.DSMT4">
              <p:embed/>
            </p:oleObj>
          </a:graphicData>
        </a:graphic>
      </p:graphicFrame>
      <p:sp>
        <p:nvSpPr>
          <p:cNvPr id="458757" name="Text Box 5"/>
          <p:cNvSpPr txBox="1">
            <a:spLocks noChangeArrowheads="1"/>
          </p:cNvSpPr>
          <p:nvPr/>
        </p:nvSpPr>
        <p:spPr bwMode="auto">
          <a:xfrm>
            <a:off x="4800600" y="1676400"/>
            <a:ext cx="839788"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Unit? </a:t>
            </a:r>
          </a:p>
        </p:txBody>
      </p:sp>
      <p:sp>
        <p:nvSpPr>
          <p:cNvPr id="458758" name="Text Box 6"/>
          <p:cNvSpPr txBox="1">
            <a:spLocks noChangeArrowheads="1"/>
          </p:cNvSpPr>
          <p:nvPr/>
        </p:nvSpPr>
        <p:spPr bwMode="auto">
          <a:xfrm>
            <a:off x="4800600" y="2133600"/>
            <a:ext cx="1577975"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Dimension? </a:t>
            </a:r>
          </a:p>
        </p:txBody>
      </p:sp>
      <p:graphicFrame>
        <p:nvGraphicFramePr>
          <p:cNvPr id="458759" name="Object 3"/>
          <p:cNvGraphicFramePr>
            <a:graphicFrameLocks noChangeAspect="1"/>
          </p:cNvGraphicFramePr>
          <p:nvPr/>
        </p:nvGraphicFramePr>
        <p:xfrm>
          <a:off x="6462713" y="1619250"/>
          <a:ext cx="1019175" cy="506413"/>
        </p:xfrm>
        <a:graphic>
          <a:graphicData uri="http://schemas.openxmlformats.org/presentationml/2006/ole">
            <p:oleObj spid="_x0000_s685059" name="Equation" r:id="rId4" imgW="469900" imgH="228600" progId="Equation.DSMT4">
              <p:embed/>
            </p:oleObj>
          </a:graphicData>
        </a:graphic>
      </p:graphicFrame>
      <p:graphicFrame>
        <p:nvGraphicFramePr>
          <p:cNvPr id="458760" name="Object 4"/>
          <p:cNvGraphicFramePr>
            <a:graphicFrameLocks noChangeAspect="1"/>
          </p:cNvGraphicFramePr>
          <p:nvPr/>
        </p:nvGraphicFramePr>
        <p:xfrm>
          <a:off x="6491288" y="2098675"/>
          <a:ext cx="962025" cy="477838"/>
        </p:xfrm>
        <a:graphic>
          <a:graphicData uri="http://schemas.openxmlformats.org/presentationml/2006/ole">
            <p:oleObj spid="_x0000_s685060" name="Equation" r:id="rId5" imgW="444500" imgH="215900" progId="Equation.DSMT4">
              <p:embed/>
            </p:oleObj>
          </a:graphicData>
        </a:graphic>
      </p:graphicFrame>
      <p:sp>
        <p:nvSpPr>
          <p:cNvPr id="458761" name="Text Box 9"/>
          <p:cNvSpPr txBox="1">
            <a:spLocks noChangeArrowheads="1"/>
          </p:cNvSpPr>
          <p:nvPr/>
        </p:nvSpPr>
        <p:spPr bwMode="auto">
          <a:xfrm>
            <a:off x="76200" y="2743200"/>
            <a:ext cx="8991600" cy="946150"/>
          </a:xfrm>
          <a:prstGeom prst="rect">
            <a:avLst/>
          </a:prstGeom>
          <a:noFill/>
          <a:ln w="9525">
            <a:noFill/>
            <a:miter lim="800000"/>
            <a:headEnd/>
            <a:tailEnd/>
          </a:ln>
        </p:spPr>
        <p:txBody>
          <a:bodyPr>
            <a:prstTxWarp prst="textNoShape">
              <a:avLst/>
            </a:prstTxWarp>
            <a:spAutoFit/>
          </a:bodyPr>
          <a:lstStyle/>
          <a:p>
            <a:r>
              <a:rPr lang="en-US" sz="2800" dirty="0">
                <a:solidFill>
                  <a:schemeClr val="accent2"/>
                </a:solidFill>
                <a:latin typeface="Arial Narrow" charset="0"/>
              </a:rPr>
              <a:t>Specific Gravity of a substance is defined as the ratio of the density of the substance to that of water at 4.0 </a:t>
            </a:r>
            <a:r>
              <a:rPr lang="en-US" sz="2800" baseline="30000" dirty="0" err="1">
                <a:solidFill>
                  <a:schemeClr val="accent2"/>
                </a:solidFill>
                <a:latin typeface="Arial Narrow" charset="0"/>
              </a:rPr>
              <a:t>o</a:t>
            </a:r>
            <a:r>
              <a:rPr lang="en-US" sz="2800" dirty="0" err="1">
                <a:solidFill>
                  <a:schemeClr val="accent2"/>
                </a:solidFill>
                <a:latin typeface="Arial Narrow" charset="0"/>
              </a:rPr>
              <a:t>C</a:t>
            </a:r>
            <a:r>
              <a:rPr lang="en-US" sz="2800" dirty="0">
                <a:solidFill>
                  <a:schemeClr val="accent2"/>
                </a:solidFill>
                <a:latin typeface="Arial Narrow" charset="0"/>
              </a:rPr>
              <a:t> </a:t>
            </a:r>
            <a:r>
              <a:rPr lang="en-US" sz="2800" dirty="0" smtClean="0">
                <a:solidFill>
                  <a:schemeClr val="accent2"/>
                </a:solidFill>
                <a:latin typeface="Arial Narrow" charset="0"/>
              </a:rPr>
              <a:t>(</a:t>
            </a:r>
            <a:r>
              <a:rPr lang="en-US" sz="2800" dirty="0" smtClean="0">
                <a:solidFill>
                  <a:schemeClr val="accent2"/>
                </a:solidFill>
                <a:latin typeface="Symbol" charset="2"/>
              </a:rPr>
              <a:t>ρ</a:t>
            </a:r>
            <a:r>
              <a:rPr lang="en-US" sz="2800" baseline="-25000" dirty="0" smtClean="0">
                <a:solidFill>
                  <a:schemeClr val="accent2"/>
                </a:solidFill>
                <a:latin typeface="Arial Narrow" charset="0"/>
              </a:rPr>
              <a:t>H2O</a:t>
            </a:r>
            <a:r>
              <a:rPr lang="en-US" sz="2800" dirty="0">
                <a:solidFill>
                  <a:schemeClr val="accent2"/>
                </a:solidFill>
                <a:latin typeface="Arial Narrow" charset="0"/>
              </a:rPr>
              <a:t>=1.00g/cm</a:t>
            </a:r>
            <a:r>
              <a:rPr lang="en-US" sz="2800" baseline="30000" dirty="0">
                <a:solidFill>
                  <a:schemeClr val="accent2"/>
                </a:solidFill>
                <a:latin typeface="Arial Narrow" charset="0"/>
              </a:rPr>
              <a:t>3</a:t>
            </a:r>
            <a:r>
              <a:rPr lang="en-US" sz="2800" dirty="0">
                <a:solidFill>
                  <a:schemeClr val="accent2"/>
                </a:solidFill>
                <a:latin typeface="Arial Narrow" charset="0"/>
              </a:rPr>
              <a:t>).</a:t>
            </a:r>
          </a:p>
        </p:txBody>
      </p:sp>
      <p:graphicFrame>
        <p:nvGraphicFramePr>
          <p:cNvPr id="458762" name="Object 5"/>
          <p:cNvGraphicFramePr>
            <a:graphicFrameLocks noChangeAspect="1"/>
          </p:cNvGraphicFramePr>
          <p:nvPr/>
        </p:nvGraphicFramePr>
        <p:xfrm>
          <a:off x="1703388" y="4008438"/>
          <a:ext cx="1214437" cy="393700"/>
        </p:xfrm>
        <a:graphic>
          <a:graphicData uri="http://schemas.openxmlformats.org/presentationml/2006/ole">
            <p:oleObj spid="_x0000_s685061" name="Equation" r:id="rId6" imgW="342900" imgH="152400" progId="Equation.DSMT4">
              <p:embed/>
            </p:oleObj>
          </a:graphicData>
        </a:graphic>
      </p:graphicFrame>
      <p:sp>
        <p:nvSpPr>
          <p:cNvPr id="458763" name="Text Box 11"/>
          <p:cNvSpPr txBox="1">
            <a:spLocks noChangeArrowheads="1"/>
          </p:cNvSpPr>
          <p:nvPr/>
        </p:nvSpPr>
        <p:spPr bwMode="auto">
          <a:xfrm>
            <a:off x="5486400" y="3917950"/>
            <a:ext cx="839788"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Unit? </a:t>
            </a:r>
          </a:p>
        </p:txBody>
      </p:sp>
      <p:sp>
        <p:nvSpPr>
          <p:cNvPr id="458764" name="Text Box 12"/>
          <p:cNvSpPr txBox="1">
            <a:spLocks noChangeArrowheads="1"/>
          </p:cNvSpPr>
          <p:nvPr/>
        </p:nvSpPr>
        <p:spPr bwMode="auto">
          <a:xfrm>
            <a:off x="5486400" y="4375150"/>
            <a:ext cx="1577975"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Dimension? </a:t>
            </a:r>
          </a:p>
        </p:txBody>
      </p:sp>
      <p:sp>
        <p:nvSpPr>
          <p:cNvPr id="458765" name="Text Box 13"/>
          <p:cNvSpPr txBox="1">
            <a:spLocks noChangeArrowheads="1"/>
          </p:cNvSpPr>
          <p:nvPr/>
        </p:nvSpPr>
        <p:spPr bwMode="auto">
          <a:xfrm>
            <a:off x="6932613" y="3917950"/>
            <a:ext cx="854075"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None </a:t>
            </a:r>
          </a:p>
        </p:txBody>
      </p:sp>
      <p:sp>
        <p:nvSpPr>
          <p:cNvPr id="458766" name="Text Box 14"/>
          <p:cNvSpPr txBox="1">
            <a:spLocks noChangeArrowheads="1"/>
          </p:cNvSpPr>
          <p:nvPr/>
        </p:nvSpPr>
        <p:spPr bwMode="auto">
          <a:xfrm>
            <a:off x="6934200" y="4375150"/>
            <a:ext cx="854075"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None </a:t>
            </a:r>
          </a:p>
        </p:txBody>
      </p:sp>
      <p:sp>
        <p:nvSpPr>
          <p:cNvPr id="458767" name="Text Box 15"/>
          <p:cNvSpPr txBox="1">
            <a:spLocks noChangeArrowheads="1"/>
          </p:cNvSpPr>
          <p:nvPr/>
        </p:nvSpPr>
        <p:spPr bwMode="auto">
          <a:xfrm>
            <a:off x="228600" y="4908550"/>
            <a:ext cx="5181600" cy="830997"/>
          </a:xfrm>
          <a:prstGeom prst="rect">
            <a:avLst/>
          </a:prstGeom>
          <a:noFill/>
          <a:ln w="9525">
            <a:noFill/>
            <a:miter lim="800000"/>
            <a:headEnd/>
            <a:tailEnd/>
          </a:ln>
        </p:spPr>
        <p:txBody>
          <a:bodyPr>
            <a:prstTxWarp prst="textNoShape">
              <a:avLst/>
            </a:prstTxWarp>
            <a:spAutoFit/>
          </a:bodyPr>
          <a:lstStyle/>
          <a:p>
            <a:r>
              <a:rPr lang="en-US" dirty="0">
                <a:solidFill>
                  <a:schemeClr val="accent2"/>
                </a:solidFill>
                <a:latin typeface="Arial Narrow" charset="0"/>
              </a:rPr>
              <a:t>What do you think would happen</a:t>
            </a:r>
            <a:r>
              <a:rPr lang="en-US" dirty="0" smtClean="0">
                <a:solidFill>
                  <a:schemeClr val="accent2"/>
                </a:solidFill>
                <a:latin typeface="Arial Narrow" charset="0"/>
              </a:rPr>
              <a:t> to the </a:t>
            </a:r>
            <a:r>
              <a:rPr lang="en-US" dirty="0">
                <a:solidFill>
                  <a:schemeClr val="accent2"/>
                </a:solidFill>
                <a:latin typeface="Arial Narrow" charset="0"/>
              </a:rPr>
              <a:t>substance in the water dependent on SG?</a:t>
            </a:r>
          </a:p>
        </p:txBody>
      </p:sp>
      <p:graphicFrame>
        <p:nvGraphicFramePr>
          <p:cNvPr id="458768" name="Object 6"/>
          <p:cNvGraphicFramePr>
            <a:graphicFrameLocks noChangeAspect="1"/>
          </p:cNvGraphicFramePr>
          <p:nvPr/>
        </p:nvGraphicFramePr>
        <p:xfrm>
          <a:off x="5562600" y="4889500"/>
          <a:ext cx="914400" cy="312738"/>
        </p:xfrm>
        <a:graphic>
          <a:graphicData uri="http://schemas.openxmlformats.org/presentationml/2006/ole">
            <p:oleObj spid="_x0000_s685062" name="Equation" r:id="rId7" imgW="444500" imgH="152400" progId="Equation.DSMT4">
              <p:embed/>
            </p:oleObj>
          </a:graphicData>
        </a:graphic>
      </p:graphicFrame>
      <p:graphicFrame>
        <p:nvGraphicFramePr>
          <p:cNvPr id="458769" name="Object 7"/>
          <p:cNvGraphicFramePr>
            <a:graphicFrameLocks noChangeAspect="1"/>
          </p:cNvGraphicFramePr>
          <p:nvPr/>
        </p:nvGraphicFramePr>
        <p:xfrm>
          <a:off x="5562600" y="5330825"/>
          <a:ext cx="914400" cy="311150"/>
        </p:xfrm>
        <a:graphic>
          <a:graphicData uri="http://schemas.openxmlformats.org/presentationml/2006/ole">
            <p:oleObj spid="_x0000_s685063" name="Equation" r:id="rId8" imgW="444500" imgH="152400" progId="Equation.DSMT4">
              <p:embed/>
            </p:oleObj>
          </a:graphicData>
        </a:graphic>
      </p:graphicFrame>
      <p:sp>
        <p:nvSpPr>
          <p:cNvPr id="458770" name="Text Box 18"/>
          <p:cNvSpPr txBox="1">
            <a:spLocks noChangeArrowheads="1"/>
          </p:cNvSpPr>
          <p:nvPr/>
        </p:nvSpPr>
        <p:spPr bwMode="auto">
          <a:xfrm>
            <a:off x="6705600" y="4816475"/>
            <a:ext cx="2038350" cy="457200"/>
          </a:xfrm>
          <a:prstGeom prst="rect">
            <a:avLst/>
          </a:prstGeom>
          <a:noFill/>
          <a:ln w="9525">
            <a:noFill/>
            <a:miter lim="800000"/>
            <a:headEnd/>
            <a:tailEnd/>
          </a:ln>
        </p:spPr>
        <p:txBody>
          <a:bodyPr wrap="none">
            <a:prstTxWarp prst="textNoShape">
              <a:avLst/>
            </a:prstTxWarp>
            <a:spAutoFit/>
          </a:bodyPr>
          <a:lstStyle/>
          <a:p>
            <a:r>
              <a:rPr lang="en-US">
                <a:solidFill>
                  <a:srgbClr val="CC00CC"/>
                </a:solidFill>
                <a:latin typeface="Arial Narrow" charset="0"/>
              </a:rPr>
              <a:t>Sink in the water</a:t>
            </a:r>
          </a:p>
        </p:txBody>
      </p:sp>
      <p:sp>
        <p:nvSpPr>
          <p:cNvPr id="458771" name="Text Box 19"/>
          <p:cNvSpPr txBox="1">
            <a:spLocks noChangeArrowheads="1"/>
          </p:cNvSpPr>
          <p:nvPr/>
        </p:nvSpPr>
        <p:spPr bwMode="auto">
          <a:xfrm>
            <a:off x="6705600" y="5257800"/>
            <a:ext cx="2401888" cy="457200"/>
          </a:xfrm>
          <a:prstGeom prst="rect">
            <a:avLst/>
          </a:prstGeom>
          <a:noFill/>
          <a:ln w="9525">
            <a:noFill/>
            <a:miter lim="800000"/>
            <a:headEnd/>
            <a:tailEnd/>
          </a:ln>
        </p:spPr>
        <p:txBody>
          <a:bodyPr wrap="none">
            <a:prstTxWarp prst="textNoShape">
              <a:avLst/>
            </a:prstTxWarp>
            <a:spAutoFit/>
          </a:bodyPr>
          <a:lstStyle/>
          <a:p>
            <a:r>
              <a:rPr lang="en-US">
                <a:solidFill>
                  <a:srgbClr val="CC00CC"/>
                </a:solidFill>
                <a:latin typeface="Arial Narrow" charset="0"/>
              </a:rPr>
              <a:t>Float on the surface</a:t>
            </a:r>
          </a:p>
        </p:txBody>
      </p:sp>
      <p:graphicFrame>
        <p:nvGraphicFramePr>
          <p:cNvPr id="458772" name="Object 8"/>
          <p:cNvGraphicFramePr>
            <a:graphicFrameLocks noChangeAspect="1"/>
          </p:cNvGraphicFramePr>
          <p:nvPr/>
        </p:nvGraphicFramePr>
        <p:xfrm>
          <a:off x="2824163" y="3709988"/>
          <a:ext cx="1801812" cy="1216025"/>
        </p:xfrm>
        <a:graphic>
          <a:graphicData uri="http://schemas.openxmlformats.org/presentationml/2006/ole">
            <p:oleObj spid="_x0000_s685064" name="Equation" r:id="rId9" imgW="508000" imgH="469900" progId="Equation.DSMT4">
              <p:embed/>
            </p:oleObj>
          </a:graphicData>
        </a:graphic>
      </p:graphicFrame>
      <p:graphicFrame>
        <p:nvGraphicFramePr>
          <p:cNvPr id="458773" name="Object 9"/>
          <p:cNvGraphicFramePr>
            <a:graphicFrameLocks noChangeAspect="1"/>
          </p:cNvGraphicFramePr>
          <p:nvPr/>
        </p:nvGraphicFramePr>
        <p:xfrm>
          <a:off x="3321050" y="1706563"/>
          <a:ext cx="720725" cy="427037"/>
        </p:xfrm>
        <a:graphic>
          <a:graphicData uri="http://schemas.openxmlformats.org/presentationml/2006/ole">
            <p:oleObj spid="_x0000_s685065" name="Equation" r:id="rId10" imgW="203040" imgH="164880" progId="Equation.DSMT4">
              <p:embed/>
            </p:oleObj>
          </a:graphicData>
        </a:graphic>
      </p:graphicFrame>
      <p:graphicFrame>
        <p:nvGraphicFramePr>
          <p:cNvPr id="458774" name="Object 10"/>
          <p:cNvGraphicFramePr>
            <a:graphicFrameLocks noChangeAspect="1"/>
          </p:cNvGraphicFramePr>
          <p:nvPr/>
        </p:nvGraphicFramePr>
        <p:xfrm>
          <a:off x="3200400" y="1643063"/>
          <a:ext cx="811213" cy="1085850"/>
        </p:xfrm>
        <a:graphic>
          <a:graphicData uri="http://schemas.openxmlformats.org/presentationml/2006/ole">
            <p:oleObj spid="_x0000_s685066" name="Equation" r:id="rId11" imgW="228600" imgH="419100" progId="Equation.DSMT4">
              <p:embed/>
            </p:oleObj>
          </a:graphicData>
        </a:graphic>
      </p:graphicFrame>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053" name="Date Placeholder 3"/>
          <p:cNvSpPr>
            <a:spLocks noGrp="1"/>
          </p:cNvSpPr>
          <p:nvPr>
            <p:ph type="dt" sz="quarter" idx="10"/>
          </p:nvPr>
        </p:nvSpPr>
        <p:spPr>
          <a:noFill/>
        </p:spPr>
        <p:txBody>
          <a:bodyPr/>
          <a:lstStyle/>
          <a:p>
            <a:r>
              <a:rPr lang="en-US" smtClean="0">
                <a:latin typeface="Arial Narrow" charset="0"/>
              </a:rPr>
              <a:t>Thursday, July 7, 2011</a:t>
            </a:r>
            <a:endParaRPr lang="en-US">
              <a:latin typeface="Arial Narrow" charset="0"/>
            </a:endParaRPr>
          </a:p>
        </p:txBody>
      </p:sp>
      <p:sp>
        <p:nvSpPr>
          <p:cNvPr id="2054"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24" name="Slide Number Placeholder 5"/>
          <p:cNvSpPr>
            <a:spLocks noGrp="1"/>
          </p:cNvSpPr>
          <p:nvPr>
            <p:ph type="sldNum" sz="quarter" idx="12"/>
          </p:nvPr>
        </p:nvSpPr>
        <p:spPr/>
        <p:txBody>
          <a:bodyPr/>
          <a:lstStyle/>
          <a:p>
            <a:fld id="{7A8F5BC2-691F-CF4A-8B76-5D3639DC7070}" type="slidenum">
              <a:rPr lang="en-US"/>
              <a:pPr/>
              <a:t>14</a:t>
            </a:fld>
            <a:endParaRPr lang="en-US"/>
          </a:p>
        </p:txBody>
      </p:sp>
      <p:pic>
        <p:nvPicPr>
          <p:cNvPr id="437250" name="Picture 2" descr="FG13_001"/>
          <p:cNvPicPr>
            <a:picLocks noChangeAspect="1" noChangeArrowheads="1"/>
          </p:cNvPicPr>
          <p:nvPr/>
        </p:nvPicPr>
        <p:blipFill>
          <a:blip r:embed="rId3"/>
          <a:srcRect/>
          <a:stretch>
            <a:fillRect/>
          </a:stretch>
        </p:blipFill>
        <p:spPr bwMode="auto">
          <a:xfrm>
            <a:off x="7924800" y="3810000"/>
            <a:ext cx="1371600" cy="1143000"/>
          </a:xfrm>
          <a:prstGeom prst="rect">
            <a:avLst/>
          </a:prstGeom>
          <a:noFill/>
          <a:ln w="9525">
            <a:noFill/>
            <a:miter lim="800000"/>
            <a:headEnd/>
            <a:tailEnd/>
          </a:ln>
        </p:spPr>
      </p:pic>
      <p:sp>
        <p:nvSpPr>
          <p:cNvPr id="2057" name="Rectangle 3"/>
          <p:cNvSpPr>
            <a:spLocks noGrp="1" noChangeArrowheads="1"/>
          </p:cNvSpPr>
          <p:nvPr>
            <p:ph type="title"/>
          </p:nvPr>
        </p:nvSpPr>
        <p:spPr>
          <a:xfrm>
            <a:off x="685800" y="152400"/>
            <a:ext cx="7772400" cy="609600"/>
          </a:xfrm>
        </p:spPr>
        <p:txBody>
          <a:bodyPr/>
          <a:lstStyle/>
          <a:p>
            <a:r>
              <a:rPr lang="en-US" sz="4000"/>
              <a:t>Fluid and Pressure</a:t>
            </a:r>
            <a:endParaRPr lang="en-US"/>
          </a:p>
        </p:txBody>
      </p:sp>
      <p:sp>
        <p:nvSpPr>
          <p:cNvPr id="437252" name="Text Box 4"/>
          <p:cNvSpPr txBox="1">
            <a:spLocks noChangeArrowheads="1"/>
          </p:cNvSpPr>
          <p:nvPr/>
        </p:nvSpPr>
        <p:spPr bwMode="auto">
          <a:xfrm>
            <a:off x="381000" y="762000"/>
            <a:ext cx="43434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What are the three states of matter?</a:t>
            </a:r>
          </a:p>
        </p:txBody>
      </p:sp>
      <p:sp>
        <p:nvSpPr>
          <p:cNvPr id="437253" name="Text Box 5"/>
          <p:cNvSpPr txBox="1">
            <a:spLocks noChangeArrowheads="1"/>
          </p:cNvSpPr>
          <p:nvPr/>
        </p:nvSpPr>
        <p:spPr bwMode="auto">
          <a:xfrm>
            <a:off x="5105400" y="762000"/>
            <a:ext cx="2743200" cy="457200"/>
          </a:xfrm>
          <a:prstGeom prst="rect">
            <a:avLst/>
          </a:prstGeom>
          <a:noFill/>
          <a:ln w="28575">
            <a:noFill/>
            <a:miter lim="800000"/>
            <a:headEnd/>
            <a:tailEnd/>
          </a:ln>
        </p:spPr>
        <p:txBody>
          <a:bodyPr>
            <a:prstTxWarp prst="textNoShape">
              <a:avLst/>
            </a:prstTxWarp>
            <a:spAutoFit/>
          </a:bodyPr>
          <a:lstStyle/>
          <a:p>
            <a:r>
              <a:rPr lang="en-US">
                <a:solidFill>
                  <a:srgbClr val="FF0000"/>
                </a:solidFill>
                <a:latin typeface="Arial Narrow" charset="0"/>
              </a:rPr>
              <a:t>Solid, Liquid and Gas</a:t>
            </a:r>
          </a:p>
        </p:txBody>
      </p:sp>
      <p:sp>
        <p:nvSpPr>
          <p:cNvPr id="437254" name="Text Box 6"/>
          <p:cNvSpPr txBox="1">
            <a:spLocks noChangeArrowheads="1"/>
          </p:cNvSpPr>
          <p:nvPr/>
        </p:nvSpPr>
        <p:spPr bwMode="auto">
          <a:xfrm>
            <a:off x="304800" y="3717925"/>
            <a:ext cx="7924800" cy="7016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Fluid cannot exert shearing or tensile stress.   Thus, the only force the fluid exerts on an object immersed in it is the force perpendicular to the surface of the object.</a:t>
            </a:r>
          </a:p>
        </p:txBody>
      </p:sp>
      <p:graphicFrame>
        <p:nvGraphicFramePr>
          <p:cNvPr id="437255" name="Object 2"/>
          <p:cNvGraphicFramePr>
            <a:graphicFrameLocks noChangeAspect="1"/>
          </p:cNvGraphicFramePr>
          <p:nvPr/>
        </p:nvGraphicFramePr>
        <p:xfrm>
          <a:off x="7010400" y="4351338"/>
          <a:ext cx="825500" cy="533400"/>
        </p:xfrm>
        <a:graphic>
          <a:graphicData uri="http://schemas.openxmlformats.org/presentationml/2006/ole">
            <p:oleObj spid="_x0000_s618498" name="Equation" r:id="rId4" imgW="444240" imgH="393480" progId="Equation.3">
              <p:embed/>
            </p:oleObj>
          </a:graphicData>
        </a:graphic>
      </p:graphicFrame>
      <p:sp>
        <p:nvSpPr>
          <p:cNvPr id="437256" name="Text Box 8"/>
          <p:cNvSpPr txBox="1">
            <a:spLocks noChangeArrowheads="1"/>
          </p:cNvSpPr>
          <p:nvPr/>
        </p:nvSpPr>
        <p:spPr bwMode="auto">
          <a:xfrm>
            <a:off x="381000" y="1343025"/>
            <a:ext cx="35814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How do you distinguish them?</a:t>
            </a:r>
          </a:p>
        </p:txBody>
      </p:sp>
      <p:sp>
        <p:nvSpPr>
          <p:cNvPr id="437257" name="Text Box 9"/>
          <p:cNvSpPr txBox="1">
            <a:spLocks noChangeArrowheads="1"/>
          </p:cNvSpPr>
          <p:nvPr/>
        </p:nvSpPr>
        <p:spPr bwMode="auto">
          <a:xfrm>
            <a:off x="4191000" y="1219200"/>
            <a:ext cx="4724400" cy="7016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Using the time it takes for a particular substance to change its shape in reaction to external forces.</a:t>
            </a:r>
          </a:p>
        </p:txBody>
      </p:sp>
      <p:sp>
        <p:nvSpPr>
          <p:cNvPr id="437258" name="Text Box 10"/>
          <p:cNvSpPr txBox="1">
            <a:spLocks noChangeArrowheads="1"/>
          </p:cNvSpPr>
          <p:nvPr/>
        </p:nvSpPr>
        <p:spPr bwMode="auto">
          <a:xfrm>
            <a:off x="381000" y="2028825"/>
            <a:ext cx="19812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What is a fluid?</a:t>
            </a:r>
          </a:p>
        </p:txBody>
      </p:sp>
      <p:sp>
        <p:nvSpPr>
          <p:cNvPr id="437259" name="Text Box 11"/>
          <p:cNvSpPr txBox="1">
            <a:spLocks noChangeArrowheads="1"/>
          </p:cNvSpPr>
          <p:nvPr/>
        </p:nvSpPr>
        <p:spPr bwMode="auto">
          <a:xfrm>
            <a:off x="2438400" y="1905000"/>
            <a:ext cx="6477000" cy="7016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A collection of molecules that are </a:t>
            </a:r>
            <a:r>
              <a:rPr lang="en-US" sz="2000" b="1" u="sng">
                <a:solidFill>
                  <a:schemeClr val="accent2"/>
                </a:solidFill>
                <a:latin typeface="Arial Narrow" charset="0"/>
              </a:rPr>
              <a:t>randomly arranged</a:t>
            </a:r>
            <a:r>
              <a:rPr lang="en-US" sz="2000">
                <a:solidFill>
                  <a:srgbClr val="FF0000"/>
                </a:solidFill>
                <a:latin typeface="Arial Narrow" charset="0"/>
              </a:rPr>
              <a:t> and </a:t>
            </a:r>
            <a:r>
              <a:rPr lang="en-US" sz="2000" b="1" u="sng">
                <a:solidFill>
                  <a:schemeClr val="accent2"/>
                </a:solidFill>
                <a:latin typeface="Arial Narrow" charset="0"/>
              </a:rPr>
              <a:t>loosely bound</a:t>
            </a:r>
            <a:r>
              <a:rPr lang="en-US" sz="2000">
                <a:solidFill>
                  <a:srgbClr val="FF0000"/>
                </a:solidFill>
                <a:latin typeface="Arial Narrow" charset="0"/>
              </a:rPr>
              <a:t> by forces between them or by an external container.</a:t>
            </a:r>
          </a:p>
        </p:txBody>
      </p:sp>
      <p:sp>
        <p:nvSpPr>
          <p:cNvPr id="437260" name="Text Box 12"/>
          <p:cNvSpPr txBox="1">
            <a:spLocks noChangeArrowheads="1"/>
          </p:cNvSpPr>
          <p:nvPr/>
        </p:nvSpPr>
        <p:spPr bwMode="auto">
          <a:xfrm>
            <a:off x="381000" y="2638425"/>
            <a:ext cx="71628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We will first learn about mechanics of fluid at rest, </a:t>
            </a:r>
            <a:r>
              <a:rPr lang="en-US">
                <a:solidFill>
                  <a:schemeClr val="accent2"/>
                </a:solidFill>
                <a:latin typeface="Monotype Corsiva" charset="0"/>
              </a:rPr>
              <a:t>fluid statics</a:t>
            </a:r>
            <a:r>
              <a:rPr lang="en-US">
                <a:solidFill>
                  <a:schemeClr val="accent2"/>
                </a:solidFill>
                <a:latin typeface="Arial Narrow" charset="0"/>
              </a:rPr>
              <a:t>. </a:t>
            </a:r>
          </a:p>
        </p:txBody>
      </p:sp>
      <p:sp>
        <p:nvSpPr>
          <p:cNvPr id="437261" name="Text Box 13"/>
          <p:cNvSpPr txBox="1">
            <a:spLocks noChangeArrowheads="1"/>
          </p:cNvSpPr>
          <p:nvPr/>
        </p:nvSpPr>
        <p:spPr bwMode="auto">
          <a:xfrm>
            <a:off x="381000" y="3248025"/>
            <a:ext cx="86106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In what ways do you think fluid exerts stress on the object submerged in it?</a:t>
            </a:r>
          </a:p>
        </p:txBody>
      </p:sp>
      <p:sp>
        <p:nvSpPr>
          <p:cNvPr id="437262" name="Text Box 14"/>
          <p:cNvSpPr txBox="1">
            <a:spLocks noChangeArrowheads="1"/>
          </p:cNvSpPr>
          <p:nvPr/>
        </p:nvSpPr>
        <p:spPr bwMode="auto">
          <a:xfrm>
            <a:off x="304800" y="4267200"/>
            <a:ext cx="6629400" cy="701675"/>
          </a:xfrm>
          <a:prstGeom prst="rect">
            <a:avLst/>
          </a:prstGeom>
          <a:noFill/>
          <a:ln w="28575">
            <a:noFill/>
            <a:miter lim="800000"/>
            <a:headEnd/>
            <a:tailEnd/>
          </a:ln>
        </p:spPr>
        <p:txBody>
          <a:bodyPr>
            <a:prstTxWarp prst="textNoShape">
              <a:avLst/>
            </a:prstTxWarp>
            <a:spAutoFit/>
          </a:bodyPr>
          <a:lstStyle/>
          <a:p>
            <a:r>
              <a:rPr lang="en-US" sz="2000">
                <a:solidFill>
                  <a:schemeClr val="accent2"/>
                </a:solidFill>
                <a:latin typeface="Arial Narrow" charset="0"/>
              </a:rPr>
              <a:t>This force by the fluid on an object usually is expressed in the form of the force per unit area at the given depth, the pressure, defined as</a:t>
            </a:r>
          </a:p>
        </p:txBody>
      </p:sp>
      <p:sp>
        <p:nvSpPr>
          <p:cNvPr id="437263" name="Text Box 15"/>
          <p:cNvSpPr txBox="1">
            <a:spLocks noChangeArrowheads="1"/>
          </p:cNvSpPr>
          <p:nvPr/>
        </p:nvSpPr>
        <p:spPr bwMode="auto">
          <a:xfrm>
            <a:off x="5105400" y="4981575"/>
            <a:ext cx="4038600" cy="581025"/>
          </a:xfrm>
          <a:prstGeom prst="rect">
            <a:avLst/>
          </a:prstGeom>
          <a:solidFill>
            <a:srgbClr val="FFFF99"/>
          </a:solidFill>
          <a:ln w="28575">
            <a:noFill/>
            <a:miter lim="800000"/>
            <a:headEnd/>
            <a:tailEnd/>
          </a:ln>
        </p:spPr>
        <p:txBody>
          <a:bodyPr>
            <a:prstTxWarp prst="textNoShape">
              <a:avLst/>
            </a:prstTxWarp>
            <a:spAutoFit/>
          </a:bodyPr>
          <a:lstStyle/>
          <a:p>
            <a:r>
              <a:rPr lang="en-US" sz="1600">
                <a:solidFill>
                  <a:schemeClr val="accent2"/>
                </a:solidFill>
                <a:latin typeface="Arial Narrow" charset="0"/>
              </a:rPr>
              <a:t>Note that pressure is a scalar quantity because it’s the magnitude of the force on a surface area A.</a:t>
            </a:r>
          </a:p>
        </p:txBody>
      </p:sp>
      <p:sp>
        <p:nvSpPr>
          <p:cNvPr id="437264" name="Text Box 16"/>
          <p:cNvSpPr txBox="1">
            <a:spLocks noChangeArrowheads="1"/>
          </p:cNvSpPr>
          <p:nvPr/>
        </p:nvSpPr>
        <p:spPr bwMode="auto">
          <a:xfrm>
            <a:off x="533400" y="5638800"/>
            <a:ext cx="2209800" cy="66992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What is the unit and the dimension of pressure?</a:t>
            </a:r>
          </a:p>
        </p:txBody>
      </p:sp>
      <p:sp>
        <p:nvSpPr>
          <p:cNvPr id="437265" name="Text Box 17"/>
          <p:cNvSpPr txBox="1">
            <a:spLocks noChangeArrowheads="1"/>
          </p:cNvSpPr>
          <p:nvPr/>
        </p:nvSpPr>
        <p:spPr bwMode="auto">
          <a:xfrm>
            <a:off x="457200" y="4876800"/>
            <a:ext cx="3962400" cy="701675"/>
          </a:xfrm>
          <a:prstGeom prst="rect">
            <a:avLst/>
          </a:prstGeom>
          <a:noFill/>
          <a:ln w="28575">
            <a:noFill/>
            <a:miter lim="800000"/>
            <a:headEnd/>
            <a:tailEnd/>
          </a:ln>
        </p:spPr>
        <p:txBody>
          <a:bodyPr>
            <a:prstTxWarp prst="textNoShape">
              <a:avLst/>
            </a:prstTxWarp>
            <a:spAutoFit/>
          </a:bodyPr>
          <a:lstStyle/>
          <a:p>
            <a:r>
              <a:rPr lang="en-US" sz="2000">
                <a:solidFill>
                  <a:schemeClr val="accent2"/>
                </a:solidFill>
                <a:latin typeface="Arial Narrow" charset="0"/>
              </a:rPr>
              <a:t>Expression of pressure for an infinitesimal area dA by the force dF is</a:t>
            </a:r>
          </a:p>
        </p:txBody>
      </p:sp>
      <p:graphicFrame>
        <p:nvGraphicFramePr>
          <p:cNvPr id="437266" name="Object 3"/>
          <p:cNvGraphicFramePr>
            <a:graphicFrameLocks noChangeAspect="1"/>
          </p:cNvGraphicFramePr>
          <p:nvPr/>
        </p:nvGraphicFramePr>
        <p:xfrm>
          <a:off x="4114800" y="4972050"/>
          <a:ext cx="942975" cy="666750"/>
        </p:xfrm>
        <a:graphic>
          <a:graphicData uri="http://schemas.openxmlformats.org/presentationml/2006/ole">
            <p:oleObj spid="_x0000_s618499" name="Equation" r:id="rId5" imgW="507960" imgH="393480" progId="Equation.DSMT4">
              <p:embed/>
            </p:oleObj>
          </a:graphicData>
        </a:graphic>
      </p:graphicFrame>
      <p:sp>
        <p:nvSpPr>
          <p:cNvPr id="437267" name="Text Box 19"/>
          <p:cNvSpPr txBox="1">
            <a:spLocks noChangeArrowheads="1"/>
          </p:cNvSpPr>
          <p:nvPr/>
        </p:nvSpPr>
        <p:spPr bwMode="auto">
          <a:xfrm>
            <a:off x="2895600" y="5638800"/>
            <a:ext cx="1676400" cy="725488"/>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Unit:N/m</a:t>
            </a:r>
            <a:r>
              <a:rPr lang="en-US" sz="1800" baseline="30000">
                <a:solidFill>
                  <a:srgbClr val="FF0000"/>
                </a:solidFill>
                <a:latin typeface="Arial Narrow" charset="0"/>
              </a:rPr>
              <a:t>2</a:t>
            </a:r>
          </a:p>
          <a:p>
            <a:pPr>
              <a:spcBef>
                <a:spcPct val="20000"/>
              </a:spcBef>
            </a:pPr>
            <a:r>
              <a:rPr lang="en-US" sz="1800">
                <a:solidFill>
                  <a:srgbClr val="FF0000"/>
                </a:solidFill>
                <a:latin typeface="Arial Narrow" charset="0"/>
              </a:rPr>
              <a:t>Dim.: [M][L</a:t>
            </a:r>
            <a:r>
              <a:rPr lang="en-US" sz="1800" baseline="30000">
                <a:solidFill>
                  <a:srgbClr val="FF0000"/>
                </a:solidFill>
                <a:latin typeface="Arial Narrow" charset="0"/>
              </a:rPr>
              <a:t>-1</a:t>
            </a:r>
            <a:r>
              <a:rPr lang="en-US" sz="1800">
                <a:solidFill>
                  <a:srgbClr val="FF0000"/>
                </a:solidFill>
                <a:latin typeface="Arial Narrow" charset="0"/>
              </a:rPr>
              <a:t>][T</a:t>
            </a:r>
            <a:r>
              <a:rPr lang="en-US" sz="1800" baseline="30000">
                <a:solidFill>
                  <a:srgbClr val="FF0000"/>
                </a:solidFill>
                <a:latin typeface="Arial Narrow" charset="0"/>
              </a:rPr>
              <a:t>-2</a:t>
            </a:r>
            <a:r>
              <a:rPr lang="en-US" sz="1800">
                <a:solidFill>
                  <a:srgbClr val="FF0000"/>
                </a:solidFill>
                <a:latin typeface="Arial Narrow" charset="0"/>
              </a:rPr>
              <a:t>]</a:t>
            </a:r>
          </a:p>
        </p:txBody>
      </p:sp>
      <p:sp>
        <p:nvSpPr>
          <p:cNvPr id="437268" name="Text Box 20"/>
          <p:cNvSpPr txBox="1">
            <a:spLocks noChangeArrowheads="1"/>
          </p:cNvSpPr>
          <p:nvPr/>
        </p:nvSpPr>
        <p:spPr bwMode="auto">
          <a:xfrm>
            <a:off x="4648200" y="5622925"/>
            <a:ext cx="1905000" cy="701675"/>
          </a:xfrm>
          <a:prstGeom prst="rect">
            <a:avLst/>
          </a:prstGeom>
          <a:noFill/>
          <a:ln w="28575">
            <a:noFill/>
            <a:miter lim="800000"/>
            <a:headEnd/>
            <a:tailEnd/>
          </a:ln>
        </p:spPr>
        <p:txBody>
          <a:bodyPr>
            <a:prstTxWarp prst="textNoShape">
              <a:avLst/>
            </a:prstTxWarp>
            <a:spAutoFit/>
          </a:bodyPr>
          <a:lstStyle/>
          <a:p>
            <a:r>
              <a:rPr lang="en-US" sz="2000">
                <a:solidFill>
                  <a:schemeClr val="accent2"/>
                </a:solidFill>
                <a:latin typeface="Arial Narrow" charset="0"/>
              </a:rPr>
              <a:t>Special SI unit for pressure is Pascal</a:t>
            </a:r>
          </a:p>
        </p:txBody>
      </p:sp>
      <p:graphicFrame>
        <p:nvGraphicFramePr>
          <p:cNvPr id="437269" name="Object 4"/>
          <p:cNvGraphicFramePr>
            <a:graphicFrameLocks noChangeAspect="1"/>
          </p:cNvGraphicFramePr>
          <p:nvPr/>
        </p:nvGraphicFramePr>
        <p:xfrm>
          <a:off x="6629400" y="5715000"/>
          <a:ext cx="2209800" cy="474663"/>
        </p:xfrm>
        <a:graphic>
          <a:graphicData uri="http://schemas.openxmlformats.org/presentationml/2006/ole">
            <p:oleObj spid="_x0000_s618500" name="Equation" r:id="rId6" imgW="863280" imgH="203040" progId="Equation.DSMT4">
              <p:embed/>
            </p:oleObj>
          </a:graphicData>
        </a:graphic>
      </p:graphicFrame>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084" name="Date Placeholder 3"/>
          <p:cNvSpPr>
            <a:spLocks noGrp="1"/>
          </p:cNvSpPr>
          <p:nvPr>
            <p:ph type="dt" sz="quarter" idx="10"/>
          </p:nvPr>
        </p:nvSpPr>
        <p:spPr>
          <a:noFill/>
        </p:spPr>
        <p:txBody>
          <a:bodyPr/>
          <a:lstStyle/>
          <a:p>
            <a:r>
              <a:rPr lang="en-US" smtClean="0">
                <a:latin typeface="Arial Narrow" charset="0"/>
              </a:rPr>
              <a:t>Thursday, July 7, 2011</a:t>
            </a:r>
            <a:endParaRPr lang="en-US">
              <a:latin typeface="Arial Narrow" charset="0"/>
            </a:endParaRPr>
          </a:p>
        </p:txBody>
      </p:sp>
      <p:sp>
        <p:nvSpPr>
          <p:cNvPr id="3085"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20" name="Slide Number Placeholder 5"/>
          <p:cNvSpPr>
            <a:spLocks noGrp="1"/>
          </p:cNvSpPr>
          <p:nvPr>
            <p:ph type="sldNum" sz="quarter" idx="12"/>
          </p:nvPr>
        </p:nvSpPr>
        <p:spPr/>
        <p:txBody>
          <a:bodyPr/>
          <a:lstStyle/>
          <a:p>
            <a:fld id="{DF2B99F3-C51A-854D-8818-1CB93FE05CCA}" type="slidenum">
              <a:rPr lang="en-US"/>
              <a:pPr/>
              <a:t>15</a:t>
            </a:fld>
            <a:endParaRPr lang="en-US"/>
          </a:p>
        </p:txBody>
      </p:sp>
      <p:sp>
        <p:nvSpPr>
          <p:cNvPr id="3087" name="Rectangle 2"/>
          <p:cNvSpPr>
            <a:spLocks noGrp="1" noChangeArrowheads="1"/>
          </p:cNvSpPr>
          <p:nvPr>
            <p:ph type="title"/>
          </p:nvPr>
        </p:nvSpPr>
        <p:spPr>
          <a:xfrm>
            <a:off x="685800" y="152400"/>
            <a:ext cx="7772400" cy="609600"/>
          </a:xfrm>
        </p:spPr>
        <p:txBody>
          <a:bodyPr/>
          <a:lstStyle/>
          <a:p>
            <a:r>
              <a:rPr lang="en-US" sz="4000"/>
              <a:t>Example for Pressure</a:t>
            </a:r>
            <a:endParaRPr lang="en-US"/>
          </a:p>
        </p:txBody>
      </p:sp>
      <p:sp>
        <p:nvSpPr>
          <p:cNvPr id="438275" name="Text Box 3"/>
          <p:cNvSpPr txBox="1">
            <a:spLocks noChangeArrowheads="1"/>
          </p:cNvSpPr>
          <p:nvPr/>
        </p:nvSpPr>
        <p:spPr bwMode="auto">
          <a:xfrm>
            <a:off x="838200" y="762000"/>
            <a:ext cx="7391400" cy="85090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The mattress of a water bed is 2.00m long by 2.00m wide and 30.0cm deep. a) Find the weight of the water in the mattress. </a:t>
            </a:r>
          </a:p>
        </p:txBody>
      </p:sp>
      <p:sp>
        <p:nvSpPr>
          <p:cNvPr id="438276" name="Text Box 4"/>
          <p:cNvSpPr txBox="1">
            <a:spLocks noChangeArrowheads="1"/>
          </p:cNvSpPr>
          <p:nvPr/>
        </p:nvSpPr>
        <p:spPr bwMode="auto">
          <a:xfrm>
            <a:off x="609600" y="1600200"/>
            <a:ext cx="8229600" cy="762000"/>
          </a:xfrm>
          <a:prstGeom prst="rect">
            <a:avLst/>
          </a:prstGeom>
          <a:noFill/>
          <a:ln w="28575">
            <a:noFill/>
            <a:miter lim="800000"/>
            <a:headEnd/>
            <a:tailEnd/>
          </a:ln>
        </p:spPr>
        <p:txBody>
          <a:bodyPr>
            <a:prstTxWarp prst="textNoShape">
              <a:avLst/>
            </a:prstTxWarp>
            <a:spAutoFit/>
          </a:bodyPr>
          <a:lstStyle/>
          <a:p>
            <a:r>
              <a:rPr lang="en-US" sz="2200" dirty="0">
                <a:solidFill>
                  <a:srgbClr val="FF0000"/>
                </a:solidFill>
                <a:latin typeface="Arial Narrow" charset="0"/>
              </a:rPr>
              <a:t>The volume density of water at the normal condition </a:t>
            </a:r>
            <a:r>
              <a:rPr lang="en-US" sz="2200" dirty="0" smtClean="0">
                <a:solidFill>
                  <a:srgbClr val="FF0000"/>
                </a:solidFill>
                <a:latin typeface="Arial Narrow" charset="0"/>
              </a:rPr>
              <a:t>(4</a:t>
            </a:r>
            <a:r>
              <a:rPr lang="en-US" sz="2200" baseline="30000" dirty="0" smtClean="0">
                <a:solidFill>
                  <a:srgbClr val="FF0000"/>
                </a:solidFill>
                <a:latin typeface="Arial Narrow" charset="0"/>
              </a:rPr>
              <a:t>o</a:t>
            </a:r>
            <a:r>
              <a:rPr lang="en-US" sz="2200" dirty="0" smtClean="0">
                <a:solidFill>
                  <a:srgbClr val="FF0000"/>
                </a:solidFill>
                <a:latin typeface="Arial Narrow" charset="0"/>
              </a:rPr>
              <a:t>C </a:t>
            </a:r>
            <a:r>
              <a:rPr lang="en-US" sz="2200" dirty="0">
                <a:solidFill>
                  <a:srgbClr val="FF0000"/>
                </a:solidFill>
                <a:latin typeface="Arial Narrow" charset="0"/>
              </a:rPr>
              <a:t>and 1 </a:t>
            </a:r>
            <a:r>
              <a:rPr lang="en-US" sz="2200" dirty="0" err="1">
                <a:solidFill>
                  <a:srgbClr val="FF0000"/>
                </a:solidFill>
                <a:latin typeface="Arial Narrow" charset="0"/>
              </a:rPr>
              <a:t>atm</a:t>
            </a:r>
            <a:r>
              <a:rPr lang="en-US" sz="2200" dirty="0">
                <a:solidFill>
                  <a:srgbClr val="FF0000"/>
                </a:solidFill>
                <a:latin typeface="Arial Narrow" charset="0"/>
              </a:rPr>
              <a:t>) is 1000kg/m</a:t>
            </a:r>
            <a:r>
              <a:rPr lang="en-US" sz="2200" baseline="30000" dirty="0">
                <a:solidFill>
                  <a:srgbClr val="FF0000"/>
                </a:solidFill>
                <a:latin typeface="Arial Narrow" charset="0"/>
              </a:rPr>
              <a:t>3</a:t>
            </a:r>
            <a:r>
              <a:rPr lang="en-US" sz="2200" dirty="0">
                <a:solidFill>
                  <a:srgbClr val="FF0000"/>
                </a:solidFill>
                <a:latin typeface="Arial Narrow" charset="0"/>
              </a:rPr>
              <a:t>.  So the total mass of the water in the mattress is </a:t>
            </a:r>
          </a:p>
        </p:txBody>
      </p:sp>
      <p:sp>
        <p:nvSpPr>
          <p:cNvPr id="438277" name="Text Box 5"/>
          <p:cNvSpPr txBox="1">
            <a:spLocks noChangeArrowheads="1"/>
          </p:cNvSpPr>
          <p:nvPr/>
        </p:nvSpPr>
        <p:spPr bwMode="auto">
          <a:xfrm>
            <a:off x="533400" y="4937125"/>
            <a:ext cx="3200400" cy="10064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Since the surface area of the mattress is 4.00 m</a:t>
            </a:r>
            <a:r>
              <a:rPr lang="en-US" sz="2000" baseline="30000">
                <a:solidFill>
                  <a:srgbClr val="FF0000"/>
                </a:solidFill>
                <a:latin typeface="Arial Narrow" charset="0"/>
              </a:rPr>
              <a:t>2</a:t>
            </a:r>
            <a:r>
              <a:rPr lang="en-US" sz="2000">
                <a:solidFill>
                  <a:srgbClr val="FF0000"/>
                </a:solidFill>
                <a:latin typeface="Arial Narrow" charset="0"/>
              </a:rPr>
              <a:t>, the pressure exerted on the floor is</a:t>
            </a:r>
          </a:p>
        </p:txBody>
      </p:sp>
      <p:graphicFrame>
        <p:nvGraphicFramePr>
          <p:cNvPr id="438278" name="Object 2"/>
          <p:cNvGraphicFramePr>
            <a:graphicFrameLocks noChangeAspect="1"/>
          </p:cNvGraphicFramePr>
          <p:nvPr/>
        </p:nvGraphicFramePr>
        <p:xfrm>
          <a:off x="1143000" y="2398713"/>
          <a:ext cx="500063" cy="385762"/>
        </p:xfrm>
        <a:graphic>
          <a:graphicData uri="http://schemas.openxmlformats.org/presentationml/2006/ole">
            <p:oleObj spid="_x0000_s619522" name="Equation" r:id="rId3" imgW="164880" imgH="139680" progId="Equation.3">
              <p:embed/>
            </p:oleObj>
          </a:graphicData>
        </a:graphic>
      </p:graphicFrame>
      <p:graphicFrame>
        <p:nvGraphicFramePr>
          <p:cNvPr id="438279" name="Object 3"/>
          <p:cNvGraphicFramePr>
            <a:graphicFrameLocks noChangeAspect="1"/>
          </p:cNvGraphicFramePr>
          <p:nvPr/>
        </p:nvGraphicFramePr>
        <p:xfrm>
          <a:off x="3775075" y="5287963"/>
          <a:ext cx="492125" cy="487362"/>
        </p:xfrm>
        <a:graphic>
          <a:graphicData uri="http://schemas.openxmlformats.org/presentationml/2006/ole">
            <p:oleObj spid="_x0000_s619523" name="Equation" r:id="rId4" imgW="152280" imgH="164880" progId="Equation.3">
              <p:embed/>
            </p:oleObj>
          </a:graphicData>
        </a:graphic>
      </p:graphicFrame>
      <p:sp>
        <p:nvSpPr>
          <p:cNvPr id="438280" name="Text Box 8"/>
          <p:cNvSpPr txBox="1">
            <a:spLocks noChangeArrowheads="1"/>
          </p:cNvSpPr>
          <p:nvPr/>
        </p:nvSpPr>
        <p:spPr bwMode="auto">
          <a:xfrm>
            <a:off x="685800" y="2849563"/>
            <a:ext cx="5410200" cy="427037"/>
          </a:xfrm>
          <a:prstGeom prst="rect">
            <a:avLst/>
          </a:prstGeom>
          <a:noFill/>
          <a:ln w="28575">
            <a:noFill/>
            <a:miter lim="800000"/>
            <a:headEnd/>
            <a:tailEnd/>
          </a:ln>
        </p:spPr>
        <p:txBody>
          <a:bodyPr>
            <a:prstTxWarp prst="textNoShape">
              <a:avLst/>
            </a:prstTxWarp>
            <a:spAutoFit/>
          </a:bodyPr>
          <a:lstStyle/>
          <a:p>
            <a:r>
              <a:rPr lang="en-US" sz="2200">
                <a:solidFill>
                  <a:srgbClr val="FF0000"/>
                </a:solidFill>
                <a:latin typeface="Arial Narrow" charset="0"/>
              </a:rPr>
              <a:t>Therefore the weight of the water in the mattress is </a:t>
            </a:r>
          </a:p>
        </p:txBody>
      </p:sp>
      <p:graphicFrame>
        <p:nvGraphicFramePr>
          <p:cNvPr id="438281" name="Object 4"/>
          <p:cNvGraphicFramePr>
            <a:graphicFrameLocks noChangeAspect="1"/>
          </p:cNvGraphicFramePr>
          <p:nvPr/>
        </p:nvGraphicFramePr>
        <p:xfrm>
          <a:off x="1828800" y="3248025"/>
          <a:ext cx="485775" cy="442913"/>
        </p:xfrm>
        <a:graphic>
          <a:graphicData uri="http://schemas.openxmlformats.org/presentationml/2006/ole">
            <p:oleObj spid="_x0000_s619524" name="Equation" r:id="rId5" imgW="177480" imgH="177480" progId="Equation.3">
              <p:embed/>
            </p:oleObj>
          </a:graphicData>
        </a:graphic>
      </p:graphicFrame>
      <p:sp>
        <p:nvSpPr>
          <p:cNvPr id="438282" name="Text Box 10"/>
          <p:cNvSpPr txBox="1">
            <a:spLocks noChangeArrowheads="1"/>
          </p:cNvSpPr>
          <p:nvPr/>
        </p:nvSpPr>
        <p:spPr bwMode="auto">
          <a:xfrm>
            <a:off x="685800" y="3733800"/>
            <a:ext cx="7848600" cy="1216025"/>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dirty="0" err="1">
                <a:solidFill>
                  <a:srgbClr val="800000"/>
                </a:solidFill>
                <a:latin typeface="Arial Narrow" charset="0"/>
              </a:rPr>
              <a:t>b</a:t>
            </a:r>
            <a:r>
              <a:rPr lang="en-US" dirty="0">
                <a:solidFill>
                  <a:srgbClr val="800000"/>
                </a:solidFill>
                <a:latin typeface="Arial Narrow" charset="0"/>
              </a:rPr>
              <a:t>) Find the pressure exerted by the water on the floor when the bed rests in its normal position, assuming the entire lower surface of the mattress makes contact with the floor.</a:t>
            </a:r>
          </a:p>
        </p:txBody>
      </p:sp>
      <p:graphicFrame>
        <p:nvGraphicFramePr>
          <p:cNvPr id="438283" name="Object 5"/>
          <p:cNvGraphicFramePr>
            <a:graphicFrameLocks noChangeAspect="1"/>
          </p:cNvGraphicFramePr>
          <p:nvPr/>
        </p:nvGraphicFramePr>
        <p:xfrm>
          <a:off x="1573213" y="2371725"/>
          <a:ext cx="1096962" cy="438150"/>
        </p:xfrm>
        <a:graphic>
          <a:graphicData uri="http://schemas.openxmlformats.org/presentationml/2006/ole">
            <p:oleObj spid="_x0000_s619525" name="Equation" r:id="rId6" imgW="520560" imgH="228600" progId="Equation.3">
              <p:embed/>
            </p:oleObj>
          </a:graphicData>
        </a:graphic>
      </p:graphicFrame>
      <p:graphicFrame>
        <p:nvGraphicFramePr>
          <p:cNvPr id="438284" name="Object 6"/>
          <p:cNvGraphicFramePr>
            <a:graphicFrameLocks noChangeAspect="1"/>
          </p:cNvGraphicFramePr>
          <p:nvPr/>
        </p:nvGraphicFramePr>
        <p:xfrm>
          <a:off x="2598738" y="2371725"/>
          <a:ext cx="5402262" cy="438150"/>
        </p:xfrm>
        <a:graphic>
          <a:graphicData uri="http://schemas.openxmlformats.org/presentationml/2006/ole">
            <p:oleObj spid="_x0000_s619526" name="Equation" r:id="rId7" imgW="2565360" imgH="228600" progId="Equation.3">
              <p:embed/>
            </p:oleObj>
          </a:graphicData>
        </a:graphic>
      </p:graphicFrame>
      <p:graphicFrame>
        <p:nvGraphicFramePr>
          <p:cNvPr id="438285" name="Object 7"/>
          <p:cNvGraphicFramePr>
            <a:graphicFrameLocks noChangeAspect="1"/>
          </p:cNvGraphicFramePr>
          <p:nvPr/>
        </p:nvGraphicFramePr>
        <p:xfrm>
          <a:off x="2295525" y="3309938"/>
          <a:ext cx="849313" cy="423862"/>
        </p:xfrm>
        <a:graphic>
          <a:graphicData uri="http://schemas.openxmlformats.org/presentationml/2006/ole">
            <p:oleObj spid="_x0000_s619527" name="Equation" r:id="rId8" imgW="368280" imgH="164880" progId="Equation.3">
              <p:embed/>
            </p:oleObj>
          </a:graphicData>
        </a:graphic>
      </p:graphicFrame>
      <p:graphicFrame>
        <p:nvGraphicFramePr>
          <p:cNvPr id="438286" name="Object 8"/>
          <p:cNvGraphicFramePr>
            <a:graphicFrameLocks noChangeAspect="1"/>
          </p:cNvGraphicFramePr>
          <p:nvPr/>
        </p:nvGraphicFramePr>
        <p:xfrm>
          <a:off x="3124200" y="3257550"/>
          <a:ext cx="4365625" cy="427038"/>
        </p:xfrm>
        <a:graphic>
          <a:graphicData uri="http://schemas.openxmlformats.org/presentationml/2006/ole">
            <p:oleObj spid="_x0000_s619528" name="Equation" r:id="rId9" imgW="1892160" imgH="203040" progId="Equation.3">
              <p:embed/>
            </p:oleObj>
          </a:graphicData>
        </a:graphic>
      </p:graphicFrame>
      <p:graphicFrame>
        <p:nvGraphicFramePr>
          <p:cNvPr id="438287" name="Object 9"/>
          <p:cNvGraphicFramePr>
            <a:graphicFrameLocks noChangeAspect="1"/>
          </p:cNvGraphicFramePr>
          <p:nvPr/>
        </p:nvGraphicFramePr>
        <p:xfrm>
          <a:off x="4191000" y="5130800"/>
          <a:ext cx="681038" cy="801688"/>
        </p:xfrm>
        <a:graphic>
          <a:graphicData uri="http://schemas.openxmlformats.org/presentationml/2006/ole">
            <p:oleObj spid="_x0000_s619529" name="Equation" r:id="rId10" imgW="304560" imgH="393480" progId="Equation.3">
              <p:embed/>
            </p:oleObj>
          </a:graphicData>
        </a:graphic>
      </p:graphicFrame>
      <p:graphicFrame>
        <p:nvGraphicFramePr>
          <p:cNvPr id="438288" name="Object 10"/>
          <p:cNvGraphicFramePr>
            <a:graphicFrameLocks noChangeAspect="1"/>
          </p:cNvGraphicFramePr>
          <p:nvPr/>
        </p:nvGraphicFramePr>
        <p:xfrm>
          <a:off x="4795838" y="5130800"/>
          <a:ext cx="879475" cy="801688"/>
        </p:xfrm>
        <a:graphic>
          <a:graphicData uri="http://schemas.openxmlformats.org/presentationml/2006/ole">
            <p:oleObj spid="_x0000_s619530" name="Equation" r:id="rId11" imgW="393480" imgH="393480" progId="Equation.3">
              <p:embed/>
            </p:oleObj>
          </a:graphicData>
        </a:graphic>
      </p:graphicFrame>
      <p:graphicFrame>
        <p:nvGraphicFramePr>
          <p:cNvPr id="438289" name="Object 11"/>
          <p:cNvGraphicFramePr>
            <a:graphicFrameLocks noChangeAspect="1"/>
          </p:cNvGraphicFramePr>
          <p:nvPr/>
        </p:nvGraphicFramePr>
        <p:xfrm>
          <a:off x="5597525" y="5105400"/>
          <a:ext cx="3317875" cy="852488"/>
        </p:xfrm>
        <a:graphic>
          <a:graphicData uri="http://schemas.openxmlformats.org/presentationml/2006/ole">
            <p:oleObj spid="_x0000_s619531" name="Equation" r:id="rId12" imgW="1485720" imgH="419040" progId="Equation.DSMT4">
              <p:embed/>
            </p:oleObj>
          </a:graphicData>
        </a:graphic>
      </p:graphicFrame>
      <p:graphicFrame>
        <p:nvGraphicFramePr>
          <p:cNvPr id="437269" name="Object 4"/>
          <p:cNvGraphicFramePr>
            <a:graphicFrameLocks noChangeAspect="1"/>
          </p:cNvGraphicFramePr>
          <p:nvPr/>
        </p:nvGraphicFramePr>
        <p:xfrm>
          <a:off x="7938815" y="5803900"/>
          <a:ext cx="747985" cy="292100"/>
        </p:xfrm>
        <a:graphic>
          <a:graphicData uri="http://schemas.openxmlformats.org/presentationml/2006/ole">
            <p:oleObj spid="_x0000_s619532" name="Equation" r:id="rId13" imgW="444500" imgH="190500" progId="Equation.DSMT4">
              <p:embed/>
            </p:oleObj>
          </a:graphicData>
        </a:graphic>
      </p:graphicFrame>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4107" name="Date Placeholder 3"/>
          <p:cNvSpPr>
            <a:spLocks noGrp="1"/>
          </p:cNvSpPr>
          <p:nvPr>
            <p:ph type="dt" sz="quarter" idx="10"/>
          </p:nvPr>
        </p:nvSpPr>
        <p:spPr>
          <a:noFill/>
        </p:spPr>
        <p:txBody>
          <a:bodyPr/>
          <a:lstStyle/>
          <a:p>
            <a:r>
              <a:rPr lang="en-US" smtClean="0">
                <a:latin typeface="Arial Narrow" charset="0"/>
              </a:rPr>
              <a:t>Thursday, July 7, 2011</a:t>
            </a:r>
            <a:endParaRPr lang="en-US">
              <a:latin typeface="Arial Narrow" charset="0"/>
            </a:endParaRPr>
          </a:p>
        </p:txBody>
      </p:sp>
      <p:sp>
        <p:nvSpPr>
          <p:cNvPr id="4108"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41" name="Slide Number Placeholder 5"/>
          <p:cNvSpPr>
            <a:spLocks noGrp="1"/>
          </p:cNvSpPr>
          <p:nvPr>
            <p:ph type="sldNum" sz="quarter" idx="12"/>
          </p:nvPr>
        </p:nvSpPr>
        <p:spPr/>
        <p:txBody>
          <a:bodyPr/>
          <a:lstStyle/>
          <a:p>
            <a:fld id="{F93EEC2A-FCDE-0340-87DA-B973FAB76A3C}" type="slidenum">
              <a:rPr lang="en-US"/>
              <a:pPr/>
              <a:t>16</a:t>
            </a:fld>
            <a:endParaRPr lang="en-US"/>
          </a:p>
        </p:txBody>
      </p:sp>
      <p:sp>
        <p:nvSpPr>
          <p:cNvPr id="4110" name="Rectangle 2"/>
          <p:cNvSpPr>
            <a:spLocks noGrp="1" noChangeArrowheads="1"/>
          </p:cNvSpPr>
          <p:nvPr>
            <p:ph type="title"/>
          </p:nvPr>
        </p:nvSpPr>
        <p:spPr>
          <a:xfrm>
            <a:off x="685800" y="152400"/>
            <a:ext cx="7772400" cy="609600"/>
          </a:xfrm>
        </p:spPr>
        <p:txBody>
          <a:bodyPr/>
          <a:lstStyle/>
          <a:p>
            <a:r>
              <a:rPr lang="en-US" sz="4000"/>
              <a:t>Variation of Pressure and Depth</a:t>
            </a:r>
            <a:endParaRPr lang="en-US"/>
          </a:p>
        </p:txBody>
      </p:sp>
      <p:sp>
        <p:nvSpPr>
          <p:cNvPr id="439299" name="Text Box 3"/>
          <p:cNvSpPr txBox="1">
            <a:spLocks noChangeArrowheads="1"/>
          </p:cNvSpPr>
          <p:nvPr/>
        </p:nvSpPr>
        <p:spPr bwMode="auto">
          <a:xfrm>
            <a:off x="381000" y="762000"/>
            <a:ext cx="8153400" cy="850900"/>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Water pressure increases as a function of depth, and the air pressure decreases as a function of altitude.   Why?</a:t>
            </a:r>
          </a:p>
        </p:txBody>
      </p:sp>
      <p:sp>
        <p:nvSpPr>
          <p:cNvPr id="439300" name="Text Box 4"/>
          <p:cNvSpPr txBox="1">
            <a:spLocks noChangeArrowheads="1"/>
          </p:cNvSpPr>
          <p:nvPr/>
        </p:nvSpPr>
        <p:spPr bwMode="auto">
          <a:xfrm>
            <a:off x="2590800" y="3505200"/>
            <a:ext cx="6019800" cy="7016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If the liquid in the cylinder is the same substance as the fluid, the mass of the liquid in the cylinder is </a:t>
            </a:r>
          </a:p>
        </p:txBody>
      </p:sp>
      <p:graphicFrame>
        <p:nvGraphicFramePr>
          <p:cNvPr id="439301" name="Object 2"/>
          <p:cNvGraphicFramePr>
            <a:graphicFrameLocks noChangeAspect="1"/>
          </p:cNvGraphicFramePr>
          <p:nvPr/>
        </p:nvGraphicFramePr>
        <p:xfrm>
          <a:off x="4073525" y="4267200"/>
          <a:ext cx="1946275" cy="427038"/>
        </p:xfrm>
        <a:graphic>
          <a:graphicData uri="http://schemas.openxmlformats.org/presentationml/2006/ole">
            <p:oleObj spid="_x0000_s620546" name="Equation" r:id="rId3" imgW="952200" imgH="228600" progId="Equation.3">
              <p:embed/>
            </p:oleObj>
          </a:graphicData>
        </a:graphic>
      </p:graphicFrame>
      <p:sp>
        <p:nvSpPr>
          <p:cNvPr id="439302" name="Text Box 6"/>
          <p:cNvSpPr txBox="1">
            <a:spLocks noChangeArrowheads="1"/>
          </p:cNvSpPr>
          <p:nvPr/>
        </p:nvSpPr>
        <p:spPr bwMode="auto">
          <a:xfrm>
            <a:off x="2438400" y="1660525"/>
            <a:ext cx="6019800" cy="7016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It seems that the pressure has a lot to do with the total mass of the fluid above the object that puts weight on the object.</a:t>
            </a:r>
          </a:p>
        </p:txBody>
      </p:sp>
      <p:sp>
        <p:nvSpPr>
          <p:cNvPr id="439303" name="Text Box 7"/>
          <p:cNvSpPr txBox="1">
            <a:spLocks noChangeArrowheads="1"/>
          </p:cNvSpPr>
          <p:nvPr/>
        </p:nvSpPr>
        <p:spPr bwMode="auto">
          <a:xfrm>
            <a:off x="2514600" y="2393950"/>
            <a:ext cx="6324600" cy="1035050"/>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000" dirty="0">
                <a:solidFill>
                  <a:schemeClr val="accent2"/>
                </a:solidFill>
                <a:latin typeface="Arial Narrow" charset="0"/>
              </a:rPr>
              <a:t>Let’s imagine the liquid contained in a cylinder with height </a:t>
            </a:r>
            <a:r>
              <a:rPr lang="en-US" sz="2000" dirty="0" err="1">
                <a:solidFill>
                  <a:schemeClr val="accent2"/>
                </a:solidFill>
                <a:latin typeface="Monotype Corsiva" charset="0"/>
              </a:rPr>
              <a:t>h</a:t>
            </a:r>
            <a:r>
              <a:rPr lang="en-US" sz="2000" dirty="0">
                <a:solidFill>
                  <a:schemeClr val="accent2"/>
                </a:solidFill>
                <a:latin typeface="Arial Narrow" charset="0"/>
              </a:rPr>
              <a:t> and the cross sectional area </a:t>
            </a:r>
            <a:r>
              <a:rPr lang="en-US" sz="2000" dirty="0">
                <a:solidFill>
                  <a:schemeClr val="accent2"/>
                </a:solidFill>
                <a:latin typeface="Monotype Corsiva" charset="0"/>
              </a:rPr>
              <a:t>A</a:t>
            </a:r>
            <a:r>
              <a:rPr lang="en-US" sz="2000" dirty="0">
                <a:solidFill>
                  <a:schemeClr val="accent2"/>
                </a:solidFill>
                <a:latin typeface="Arial Narrow" charset="0"/>
              </a:rPr>
              <a:t> immersed in a fluid of density</a:t>
            </a:r>
            <a:r>
              <a:rPr lang="en-US" sz="2000" dirty="0" smtClean="0">
                <a:solidFill>
                  <a:schemeClr val="accent2"/>
                </a:solidFill>
                <a:latin typeface="Arial Narrow" charset="0"/>
              </a:rPr>
              <a:t> </a:t>
            </a:r>
            <a:r>
              <a:rPr lang="en-US" sz="2000" dirty="0" err="1" smtClean="0">
                <a:solidFill>
                  <a:schemeClr val="accent2"/>
                </a:solidFill>
                <a:latin typeface="Symbol" charset="2"/>
              </a:rPr>
              <a:t>ρ</a:t>
            </a:r>
            <a:r>
              <a:rPr lang="en-US" sz="2000" dirty="0" smtClean="0">
                <a:solidFill>
                  <a:schemeClr val="accent2"/>
                </a:solidFill>
                <a:latin typeface="Arial Narrow" charset="0"/>
              </a:rPr>
              <a:t> </a:t>
            </a:r>
            <a:r>
              <a:rPr lang="en-US" sz="2000" dirty="0">
                <a:solidFill>
                  <a:schemeClr val="accent2"/>
                </a:solidFill>
                <a:latin typeface="Arial Narrow" charset="0"/>
              </a:rPr>
              <a:t>at rest, as shown in the figure, and the system is in its equilibrium.</a:t>
            </a:r>
          </a:p>
        </p:txBody>
      </p:sp>
      <p:sp>
        <p:nvSpPr>
          <p:cNvPr id="439304" name="Text Box 8"/>
          <p:cNvSpPr txBox="1">
            <a:spLocks noChangeArrowheads="1"/>
          </p:cNvSpPr>
          <p:nvPr/>
        </p:nvSpPr>
        <p:spPr bwMode="auto">
          <a:xfrm>
            <a:off x="4267200" y="4800600"/>
            <a:ext cx="4648200" cy="944563"/>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1800" dirty="0">
                <a:solidFill>
                  <a:schemeClr val="accent2"/>
                </a:solidFill>
                <a:latin typeface="Arial Narrow" charset="0"/>
              </a:rPr>
              <a:t>The pressure at the depth </a:t>
            </a:r>
            <a:r>
              <a:rPr lang="en-US" sz="1800" dirty="0" err="1">
                <a:solidFill>
                  <a:schemeClr val="accent2"/>
                </a:solidFill>
                <a:latin typeface="Monotype Corsiva" charset="0"/>
              </a:rPr>
              <a:t>h</a:t>
            </a:r>
            <a:r>
              <a:rPr lang="en-US" sz="1800" dirty="0">
                <a:solidFill>
                  <a:schemeClr val="accent2"/>
                </a:solidFill>
                <a:latin typeface="Arial Narrow" charset="0"/>
              </a:rPr>
              <a:t> below the surface of the  fluid open to the atmosphere is greater than the atmospheric pressure by</a:t>
            </a:r>
            <a:r>
              <a:rPr lang="en-US" sz="1800" dirty="0" smtClean="0">
                <a:solidFill>
                  <a:schemeClr val="accent2"/>
                </a:solidFill>
                <a:latin typeface="Arial Narrow" charset="0"/>
              </a:rPr>
              <a:t> </a:t>
            </a:r>
            <a:r>
              <a:rPr lang="en-US" sz="1800" dirty="0" err="1" smtClean="0">
                <a:solidFill>
                  <a:schemeClr val="accent2"/>
                </a:solidFill>
                <a:latin typeface="Symbol" charset="2"/>
              </a:rPr>
              <a:t>ρ</a:t>
            </a:r>
            <a:r>
              <a:rPr lang="en-US" sz="1800" dirty="0" err="1" smtClean="0">
                <a:solidFill>
                  <a:schemeClr val="accent2"/>
                </a:solidFill>
                <a:latin typeface="Monotype Corsiva" charset="0"/>
              </a:rPr>
              <a:t>gh</a:t>
            </a:r>
            <a:r>
              <a:rPr lang="en-US" sz="1800" dirty="0">
                <a:solidFill>
                  <a:schemeClr val="accent2"/>
                </a:solidFill>
                <a:latin typeface="Arial Narrow" charset="0"/>
              </a:rPr>
              <a:t>.</a:t>
            </a:r>
          </a:p>
        </p:txBody>
      </p:sp>
      <p:sp>
        <p:nvSpPr>
          <p:cNvPr id="439305" name="Text Box 9"/>
          <p:cNvSpPr txBox="1">
            <a:spLocks noChangeArrowheads="1"/>
          </p:cNvSpPr>
          <p:nvPr/>
        </p:nvSpPr>
        <p:spPr bwMode="auto">
          <a:xfrm>
            <a:off x="228600" y="4800600"/>
            <a:ext cx="2209800" cy="396875"/>
          </a:xfrm>
          <a:prstGeom prst="rect">
            <a:avLst/>
          </a:prstGeom>
          <a:noFill/>
          <a:ln w="28575">
            <a:noFill/>
            <a:miter lim="800000"/>
            <a:headEnd/>
            <a:tailEnd/>
          </a:ln>
        </p:spPr>
        <p:txBody>
          <a:bodyPr>
            <a:prstTxWarp prst="textNoShape">
              <a:avLst/>
            </a:prstTxWarp>
            <a:spAutoFit/>
          </a:bodyPr>
          <a:lstStyle/>
          <a:p>
            <a:r>
              <a:rPr lang="en-US" sz="2000">
                <a:solidFill>
                  <a:schemeClr val="accent2"/>
                </a:solidFill>
                <a:latin typeface="Arial Narrow" charset="0"/>
              </a:rPr>
              <a:t>Therefore, we obtain</a:t>
            </a:r>
          </a:p>
        </p:txBody>
      </p:sp>
      <p:sp>
        <p:nvSpPr>
          <p:cNvPr id="439306" name="Text Box 10"/>
          <p:cNvSpPr txBox="1">
            <a:spLocks noChangeArrowheads="1"/>
          </p:cNvSpPr>
          <p:nvPr/>
        </p:nvSpPr>
        <p:spPr bwMode="auto">
          <a:xfrm>
            <a:off x="304800" y="5257800"/>
            <a:ext cx="2743200" cy="396875"/>
          </a:xfrm>
          <a:prstGeom prst="rect">
            <a:avLst/>
          </a:prstGeom>
          <a:noFill/>
          <a:ln w="28575">
            <a:noFill/>
            <a:miter lim="800000"/>
            <a:headEnd/>
            <a:tailEnd/>
          </a:ln>
        </p:spPr>
        <p:txBody>
          <a:bodyPr>
            <a:prstTxWarp prst="textNoShape">
              <a:avLst/>
            </a:prstTxWarp>
            <a:spAutoFit/>
          </a:bodyPr>
          <a:lstStyle/>
          <a:p>
            <a:r>
              <a:rPr lang="en-US" sz="2000">
                <a:solidFill>
                  <a:schemeClr val="accent2"/>
                </a:solidFill>
                <a:latin typeface="Arial Narrow" charset="0"/>
              </a:rPr>
              <a:t>Atmospheric pressure P</a:t>
            </a:r>
            <a:r>
              <a:rPr lang="en-US" sz="2000" baseline="-25000">
                <a:solidFill>
                  <a:schemeClr val="accent2"/>
                </a:solidFill>
                <a:latin typeface="Arial Narrow" charset="0"/>
              </a:rPr>
              <a:t>0</a:t>
            </a:r>
            <a:r>
              <a:rPr lang="en-US" sz="2000">
                <a:solidFill>
                  <a:schemeClr val="accent2"/>
                </a:solidFill>
                <a:latin typeface="Arial Narrow" charset="0"/>
              </a:rPr>
              <a:t> is</a:t>
            </a:r>
          </a:p>
        </p:txBody>
      </p:sp>
      <p:graphicFrame>
        <p:nvGraphicFramePr>
          <p:cNvPr id="439307" name="Object 3"/>
          <p:cNvGraphicFramePr>
            <a:graphicFrameLocks noChangeAspect="1"/>
          </p:cNvGraphicFramePr>
          <p:nvPr/>
        </p:nvGraphicFramePr>
        <p:xfrm>
          <a:off x="381000" y="5638800"/>
          <a:ext cx="3021013" cy="374650"/>
        </p:xfrm>
        <a:graphic>
          <a:graphicData uri="http://schemas.openxmlformats.org/presentationml/2006/ole">
            <p:oleObj spid="_x0000_s620547" name="Equation" r:id="rId4" imgW="1498320" imgH="203040" progId="Equation.3">
              <p:embed/>
            </p:oleObj>
          </a:graphicData>
        </a:graphic>
      </p:graphicFrame>
      <p:grpSp>
        <p:nvGrpSpPr>
          <p:cNvPr id="2" name="Group 12"/>
          <p:cNvGrpSpPr>
            <a:grpSpLocks/>
          </p:cNvGrpSpPr>
          <p:nvPr/>
        </p:nvGrpSpPr>
        <p:grpSpPr bwMode="auto">
          <a:xfrm>
            <a:off x="609600" y="1687513"/>
            <a:ext cx="1446213" cy="2503487"/>
            <a:chOff x="432" y="1063"/>
            <a:chExt cx="768" cy="1289"/>
          </a:xfrm>
        </p:grpSpPr>
        <p:grpSp>
          <p:nvGrpSpPr>
            <p:cNvPr id="3" name="Group 13"/>
            <p:cNvGrpSpPr>
              <a:grpSpLocks/>
            </p:cNvGrpSpPr>
            <p:nvPr/>
          </p:nvGrpSpPr>
          <p:grpSpPr bwMode="auto">
            <a:xfrm>
              <a:off x="432" y="1296"/>
              <a:ext cx="768" cy="1056"/>
              <a:chOff x="336" y="1104"/>
              <a:chExt cx="624" cy="864"/>
            </a:xfrm>
          </p:grpSpPr>
          <p:sp>
            <p:nvSpPr>
              <p:cNvPr id="4135" name="Rectangle 14"/>
              <p:cNvSpPr>
                <a:spLocks noChangeArrowheads="1"/>
              </p:cNvSpPr>
              <p:nvPr/>
            </p:nvSpPr>
            <p:spPr bwMode="auto">
              <a:xfrm>
                <a:off x="336" y="1296"/>
                <a:ext cx="624" cy="672"/>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4136" name="Rectangle 15"/>
              <p:cNvSpPr>
                <a:spLocks noChangeArrowheads="1"/>
              </p:cNvSpPr>
              <p:nvPr/>
            </p:nvSpPr>
            <p:spPr bwMode="auto">
              <a:xfrm>
                <a:off x="336" y="1152"/>
                <a:ext cx="624" cy="816"/>
              </a:xfrm>
              <a:prstGeom prst="rect">
                <a:avLst/>
              </a:prstGeom>
              <a:noFill/>
              <a:ln w="28575">
                <a:solidFill>
                  <a:schemeClr val="accent2"/>
                </a:solidFill>
                <a:miter lim="800000"/>
                <a:headEnd/>
                <a:tailEnd/>
              </a:ln>
            </p:spPr>
            <p:txBody>
              <a:bodyPr wrap="none" anchor="ctr">
                <a:prstTxWarp prst="textNoShape">
                  <a:avLst/>
                </a:prstTxWarp>
              </a:bodyPr>
              <a:lstStyle/>
              <a:p>
                <a:endParaRPr lang="en-US"/>
              </a:p>
            </p:txBody>
          </p:sp>
          <p:sp>
            <p:nvSpPr>
              <p:cNvPr id="4137" name="Rectangle 16"/>
              <p:cNvSpPr>
                <a:spLocks noChangeArrowheads="1"/>
              </p:cNvSpPr>
              <p:nvPr/>
            </p:nvSpPr>
            <p:spPr bwMode="auto">
              <a:xfrm>
                <a:off x="336" y="1104"/>
                <a:ext cx="624" cy="96"/>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grpSp>
        <p:sp>
          <p:nvSpPr>
            <p:cNvPr id="4121" name="Rectangle 17"/>
            <p:cNvSpPr>
              <a:spLocks noChangeArrowheads="1"/>
            </p:cNvSpPr>
            <p:nvPr/>
          </p:nvSpPr>
          <p:spPr bwMode="auto">
            <a:xfrm>
              <a:off x="816" y="1536"/>
              <a:ext cx="192" cy="384"/>
            </a:xfrm>
            <a:prstGeom prst="rect">
              <a:avLst/>
            </a:prstGeom>
            <a:solidFill>
              <a:srgbClr val="00FFFF"/>
            </a:solidFill>
            <a:ln w="28575">
              <a:solidFill>
                <a:schemeClr val="accent1"/>
              </a:solidFill>
              <a:miter lim="800000"/>
              <a:headEnd/>
              <a:tailEnd/>
            </a:ln>
          </p:spPr>
          <p:txBody>
            <a:bodyPr wrap="none" anchor="ctr">
              <a:prstTxWarp prst="textNoShape">
                <a:avLst/>
              </a:prstTxWarp>
            </a:bodyPr>
            <a:lstStyle/>
            <a:p>
              <a:endParaRPr lang="en-US"/>
            </a:p>
          </p:txBody>
        </p:sp>
        <p:grpSp>
          <p:nvGrpSpPr>
            <p:cNvPr id="4" name="Group 18"/>
            <p:cNvGrpSpPr>
              <a:grpSpLocks/>
            </p:cNvGrpSpPr>
            <p:nvPr/>
          </p:nvGrpSpPr>
          <p:grpSpPr bwMode="auto">
            <a:xfrm>
              <a:off x="576" y="1063"/>
              <a:ext cx="336" cy="473"/>
              <a:chOff x="576" y="1063"/>
              <a:chExt cx="336" cy="473"/>
            </a:xfrm>
          </p:grpSpPr>
          <p:sp>
            <p:nvSpPr>
              <p:cNvPr id="4133" name="Line 19"/>
              <p:cNvSpPr>
                <a:spLocks noChangeShapeType="1"/>
              </p:cNvSpPr>
              <p:nvPr/>
            </p:nvSpPr>
            <p:spPr bwMode="auto">
              <a:xfrm>
                <a:off x="912" y="1152"/>
                <a:ext cx="0" cy="384"/>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4134" name="Text Box 20"/>
              <p:cNvSpPr txBox="1">
                <a:spLocks noChangeArrowheads="1"/>
              </p:cNvSpPr>
              <p:nvPr/>
            </p:nvSpPr>
            <p:spPr bwMode="auto">
              <a:xfrm>
                <a:off x="576" y="1063"/>
                <a:ext cx="286" cy="204"/>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P</a:t>
                </a:r>
                <a:r>
                  <a:rPr lang="en-US" sz="2000" baseline="-25000">
                    <a:solidFill>
                      <a:schemeClr val="accent2"/>
                    </a:solidFill>
                    <a:latin typeface="Arial Narrow" charset="0"/>
                  </a:rPr>
                  <a:t>0</a:t>
                </a:r>
                <a:r>
                  <a:rPr lang="en-US" sz="2000">
                    <a:solidFill>
                      <a:schemeClr val="accent2"/>
                    </a:solidFill>
                    <a:latin typeface="Arial Narrow" charset="0"/>
                  </a:rPr>
                  <a:t>A</a:t>
                </a:r>
              </a:p>
            </p:txBody>
          </p:sp>
        </p:grpSp>
        <p:grpSp>
          <p:nvGrpSpPr>
            <p:cNvPr id="5" name="Group 21"/>
            <p:cNvGrpSpPr>
              <a:grpSpLocks/>
            </p:cNvGrpSpPr>
            <p:nvPr/>
          </p:nvGrpSpPr>
          <p:grpSpPr bwMode="auto">
            <a:xfrm>
              <a:off x="909" y="1920"/>
              <a:ext cx="246" cy="338"/>
              <a:chOff x="909" y="1920"/>
              <a:chExt cx="246" cy="338"/>
            </a:xfrm>
          </p:grpSpPr>
          <p:sp>
            <p:nvSpPr>
              <p:cNvPr id="4131" name="Line 22"/>
              <p:cNvSpPr>
                <a:spLocks noChangeShapeType="1"/>
              </p:cNvSpPr>
              <p:nvPr/>
            </p:nvSpPr>
            <p:spPr bwMode="auto">
              <a:xfrm flipV="1">
                <a:off x="960" y="1920"/>
                <a:ext cx="0" cy="336"/>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4132" name="Text Box 23"/>
              <p:cNvSpPr txBox="1">
                <a:spLocks noChangeArrowheads="1"/>
              </p:cNvSpPr>
              <p:nvPr/>
            </p:nvSpPr>
            <p:spPr bwMode="auto">
              <a:xfrm>
                <a:off x="909" y="2054"/>
                <a:ext cx="246" cy="204"/>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PA</a:t>
                </a:r>
              </a:p>
            </p:txBody>
          </p:sp>
        </p:grpSp>
        <p:grpSp>
          <p:nvGrpSpPr>
            <p:cNvPr id="6" name="Group 24"/>
            <p:cNvGrpSpPr>
              <a:grpSpLocks/>
            </p:cNvGrpSpPr>
            <p:nvPr/>
          </p:nvGrpSpPr>
          <p:grpSpPr bwMode="auto">
            <a:xfrm>
              <a:off x="624" y="1824"/>
              <a:ext cx="288" cy="359"/>
              <a:chOff x="624" y="1824"/>
              <a:chExt cx="288" cy="359"/>
            </a:xfrm>
          </p:grpSpPr>
          <p:sp>
            <p:nvSpPr>
              <p:cNvPr id="4129" name="Line 25"/>
              <p:cNvSpPr>
                <a:spLocks noChangeShapeType="1"/>
              </p:cNvSpPr>
              <p:nvPr/>
            </p:nvSpPr>
            <p:spPr bwMode="auto">
              <a:xfrm>
                <a:off x="912" y="1824"/>
                <a:ext cx="0" cy="24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4130" name="Text Box 26"/>
              <p:cNvSpPr txBox="1">
                <a:spLocks noChangeArrowheads="1"/>
              </p:cNvSpPr>
              <p:nvPr/>
            </p:nvSpPr>
            <p:spPr bwMode="auto">
              <a:xfrm>
                <a:off x="624" y="1979"/>
                <a:ext cx="244" cy="204"/>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M</a:t>
                </a:r>
                <a:r>
                  <a:rPr lang="en-US" sz="2000" b="1">
                    <a:solidFill>
                      <a:schemeClr val="accent2"/>
                    </a:solidFill>
                    <a:latin typeface="Monotype Corsiva" charset="0"/>
                  </a:rPr>
                  <a:t>g</a:t>
                </a:r>
              </a:p>
            </p:txBody>
          </p:sp>
        </p:grpSp>
        <p:grpSp>
          <p:nvGrpSpPr>
            <p:cNvPr id="7" name="Group 27"/>
            <p:cNvGrpSpPr>
              <a:grpSpLocks/>
            </p:cNvGrpSpPr>
            <p:nvPr/>
          </p:nvGrpSpPr>
          <p:grpSpPr bwMode="auto">
            <a:xfrm>
              <a:off x="518" y="1536"/>
              <a:ext cx="298" cy="384"/>
              <a:chOff x="518" y="1536"/>
              <a:chExt cx="298" cy="384"/>
            </a:xfrm>
          </p:grpSpPr>
          <p:sp>
            <p:nvSpPr>
              <p:cNvPr id="4126" name="Line 28"/>
              <p:cNvSpPr>
                <a:spLocks noChangeShapeType="1"/>
              </p:cNvSpPr>
              <p:nvPr/>
            </p:nvSpPr>
            <p:spPr bwMode="auto">
              <a:xfrm flipH="1">
                <a:off x="624" y="1920"/>
                <a:ext cx="192" cy="0"/>
              </a:xfrm>
              <a:prstGeom prst="line">
                <a:avLst/>
              </a:prstGeom>
              <a:noFill/>
              <a:ln w="19050">
                <a:solidFill>
                  <a:schemeClr val="accent2"/>
                </a:solidFill>
                <a:round/>
                <a:headEnd/>
                <a:tailEnd/>
              </a:ln>
            </p:spPr>
            <p:txBody>
              <a:bodyPr>
                <a:prstTxWarp prst="textNoShape">
                  <a:avLst/>
                </a:prstTxWarp>
              </a:bodyPr>
              <a:lstStyle/>
              <a:p>
                <a:endParaRPr lang="en-US"/>
              </a:p>
            </p:txBody>
          </p:sp>
          <p:sp>
            <p:nvSpPr>
              <p:cNvPr id="4127" name="Line 29"/>
              <p:cNvSpPr>
                <a:spLocks noChangeShapeType="1"/>
              </p:cNvSpPr>
              <p:nvPr/>
            </p:nvSpPr>
            <p:spPr bwMode="auto">
              <a:xfrm flipV="1">
                <a:off x="720" y="1536"/>
                <a:ext cx="0" cy="384"/>
              </a:xfrm>
              <a:prstGeom prst="line">
                <a:avLst/>
              </a:prstGeom>
              <a:noFill/>
              <a:ln w="19050">
                <a:solidFill>
                  <a:schemeClr val="accent2"/>
                </a:solidFill>
                <a:round/>
                <a:headEnd type="triangle" w="med" len="med"/>
                <a:tailEnd type="triangle" w="med" len="med"/>
              </a:ln>
            </p:spPr>
            <p:txBody>
              <a:bodyPr>
                <a:prstTxWarp prst="textNoShape">
                  <a:avLst/>
                </a:prstTxWarp>
              </a:bodyPr>
              <a:lstStyle/>
              <a:p>
                <a:endParaRPr lang="en-US"/>
              </a:p>
            </p:txBody>
          </p:sp>
          <p:sp>
            <p:nvSpPr>
              <p:cNvPr id="4128" name="Text Box 30"/>
              <p:cNvSpPr txBox="1">
                <a:spLocks noChangeArrowheads="1"/>
              </p:cNvSpPr>
              <p:nvPr/>
            </p:nvSpPr>
            <p:spPr bwMode="auto">
              <a:xfrm>
                <a:off x="518" y="1591"/>
                <a:ext cx="160" cy="205"/>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h</a:t>
                </a:r>
              </a:p>
            </p:txBody>
          </p:sp>
        </p:grpSp>
      </p:grpSp>
      <p:graphicFrame>
        <p:nvGraphicFramePr>
          <p:cNvPr id="439327" name="Object 4"/>
          <p:cNvGraphicFramePr>
            <a:graphicFrameLocks noChangeAspect="1"/>
          </p:cNvGraphicFramePr>
          <p:nvPr/>
        </p:nvGraphicFramePr>
        <p:xfrm>
          <a:off x="6556375" y="3917950"/>
          <a:ext cx="377825" cy="279400"/>
        </p:xfrm>
        <a:graphic>
          <a:graphicData uri="http://schemas.openxmlformats.org/presentationml/2006/ole">
            <p:oleObj spid="_x0000_s620548" name="Equation" r:id="rId5" imgW="203040" imgH="164880" progId="Equation.3">
              <p:embed/>
            </p:oleObj>
          </a:graphicData>
        </a:graphic>
      </p:graphicFrame>
      <p:sp>
        <p:nvSpPr>
          <p:cNvPr id="439328" name="Text Box 32"/>
          <p:cNvSpPr txBox="1">
            <a:spLocks noChangeArrowheads="1"/>
          </p:cNvSpPr>
          <p:nvPr/>
        </p:nvSpPr>
        <p:spPr bwMode="auto">
          <a:xfrm>
            <a:off x="304800" y="4327525"/>
            <a:ext cx="3733800" cy="3968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Since the system is in its equilibrium</a:t>
            </a:r>
          </a:p>
        </p:txBody>
      </p:sp>
      <p:graphicFrame>
        <p:nvGraphicFramePr>
          <p:cNvPr id="439329" name="Object 5"/>
          <p:cNvGraphicFramePr>
            <a:graphicFrameLocks noChangeAspect="1"/>
          </p:cNvGraphicFramePr>
          <p:nvPr/>
        </p:nvGraphicFramePr>
        <p:xfrm>
          <a:off x="2355850" y="4859338"/>
          <a:ext cx="311150" cy="307975"/>
        </p:xfrm>
        <a:graphic>
          <a:graphicData uri="http://schemas.openxmlformats.org/presentationml/2006/ole">
            <p:oleObj spid="_x0000_s620549" name="Equation" r:id="rId6" imgW="152280" imgH="164880" progId="Equation.3">
              <p:embed/>
            </p:oleObj>
          </a:graphicData>
        </a:graphic>
      </p:graphicFrame>
      <p:graphicFrame>
        <p:nvGraphicFramePr>
          <p:cNvPr id="439330" name="Object 6"/>
          <p:cNvGraphicFramePr>
            <a:graphicFrameLocks noChangeAspect="1"/>
          </p:cNvGraphicFramePr>
          <p:nvPr/>
        </p:nvGraphicFramePr>
        <p:xfrm>
          <a:off x="6915150" y="3886200"/>
          <a:ext cx="684213" cy="342900"/>
        </p:xfrm>
        <a:graphic>
          <a:graphicData uri="http://schemas.openxmlformats.org/presentationml/2006/ole">
            <p:oleObj spid="_x0000_s620550" name="Equation" r:id="rId7" imgW="368280" imgH="203040" progId="Equation.3">
              <p:embed/>
            </p:oleObj>
          </a:graphicData>
        </a:graphic>
      </p:graphicFrame>
      <p:graphicFrame>
        <p:nvGraphicFramePr>
          <p:cNvPr id="439331" name="Object 7"/>
          <p:cNvGraphicFramePr>
            <a:graphicFrameLocks noChangeAspect="1"/>
          </p:cNvGraphicFramePr>
          <p:nvPr/>
        </p:nvGraphicFramePr>
        <p:xfrm>
          <a:off x="7580313" y="3886200"/>
          <a:ext cx="801687" cy="342900"/>
        </p:xfrm>
        <a:graphic>
          <a:graphicData uri="http://schemas.openxmlformats.org/presentationml/2006/ole">
            <p:oleObj spid="_x0000_s620551" name="Equation" r:id="rId8" imgW="431640" imgH="203040" progId="Equation.3">
              <p:embed/>
            </p:oleObj>
          </a:graphicData>
        </a:graphic>
      </p:graphicFrame>
      <p:graphicFrame>
        <p:nvGraphicFramePr>
          <p:cNvPr id="439332" name="Object 8"/>
          <p:cNvGraphicFramePr>
            <a:graphicFrameLocks noChangeAspect="1"/>
          </p:cNvGraphicFramePr>
          <p:nvPr/>
        </p:nvGraphicFramePr>
        <p:xfrm>
          <a:off x="5924550" y="4267200"/>
          <a:ext cx="2439988" cy="427038"/>
        </p:xfrm>
        <a:graphic>
          <a:graphicData uri="http://schemas.openxmlformats.org/presentationml/2006/ole">
            <p:oleObj spid="_x0000_s620552" name="Equation" r:id="rId9" imgW="1193760" imgH="228600" progId="Equation.3">
              <p:embed/>
            </p:oleObj>
          </a:graphicData>
        </a:graphic>
      </p:graphicFrame>
      <p:graphicFrame>
        <p:nvGraphicFramePr>
          <p:cNvPr id="439333" name="Object 9"/>
          <p:cNvGraphicFramePr>
            <a:graphicFrameLocks noChangeAspect="1"/>
          </p:cNvGraphicFramePr>
          <p:nvPr/>
        </p:nvGraphicFramePr>
        <p:xfrm>
          <a:off x="8269288" y="4314825"/>
          <a:ext cx="493712" cy="331788"/>
        </p:xfrm>
        <a:graphic>
          <a:graphicData uri="http://schemas.openxmlformats.org/presentationml/2006/ole">
            <p:oleObj spid="_x0000_s620553" name="Equation" r:id="rId10" imgW="241200" imgH="177480" progId="Equation.3">
              <p:embed/>
            </p:oleObj>
          </a:graphicData>
        </a:graphic>
      </p:graphicFrame>
      <p:graphicFrame>
        <p:nvGraphicFramePr>
          <p:cNvPr id="439334" name="Object 10"/>
          <p:cNvGraphicFramePr>
            <a:graphicFrameLocks noChangeAspect="1"/>
          </p:cNvGraphicFramePr>
          <p:nvPr/>
        </p:nvGraphicFramePr>
        <p:xfrm>
          <a:off x="2581275" y="4830763"/>
          <a:ext cx="1400175" cy="427037"/>
        </p:xfrm>
        <a:graphic>
          <a:graphicData uri="http://schemas.openxmlformats.org/presentationml/2006/ole">
            <p:oleObj spid="_x0000_s620554" name="Equation" r:id="rId11" imgW="685800" imgH="228600" progId="Equation.DSMT4">
              <p:embed/>
            </p:oleObj>
          </a:graphicData>
        </a:graphic>
      </p:graphicFrame>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130" name="Date Placeholder 3"/>
          <p:cNvSpPr>
            <a:spLocks noGrp="1"/>
          </p:cNvSpPr>
          <p:nvPr>
            <p:ph type="dt" sz="quarter" idx="10"/>
          </p:nvPr>
        </p:nvSpPr>
        <p:spPr>
          <a:noFill/>
        </p:spPr>
        <p:txBody>
          <a:bodyPr/>
          <a:lstStyle/>
          <a:p>
            <a:r>
              <a:rPr lang="en-US" smtClean="0">
                <a:latin typeface="Arial Narrow" charset="0"/>
              </a:rPr>
              <a:t>Thursday, July 7, 2011</a:t>
            </a:r>
            <a:endParaRPr lang="en-US">
              <a:latin typeface="Arial Narrow" charset="0"/>
            </a:endParaRPr>
          </a:p>
        </p:txBody>
      </p:sp>
      <p:sp>
        <p:nvSpPr>
          <p:cNvPr id="5131"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52" name="Slide Number Placeholder 5"/>
          <p:cNvSpPr>
            <a:spLocks noGrp="1"/>
          </p:cNvSpPr>
          <p:nvPr>
            <p:ph type="sldNum" sz="quarter" idx="12"/>
          </p:nvPr>
        </p:nvSpPr>
        <p:spPr/>
        <p:txBody>
          <a:bodyPr/>
          <a:lstStyle/>
          <a:p>
            <a:fld id="{03659495-9FC4-E742-B175-887972567ADA}" type="slidenum">
              <a:rPr lang="en-US"/>
              <a:pPr/>
              <a:t>17</a:t>
            </a:fld>
            <a:endParaRPr lang="en-US"/>
          </a:p>
        </p:txBody>
      </p:sp>
      <p:sp>
        <p:nvSpPr>
          <p:cNvPr id="5133" name="Rectangle 2"/>
          <p:cNvSpPr>
            <a:spLocks noGrp="1" noChangeArrowheads="1"/>
          </p:cNvSpPr>
          <p:nvPr>
            <p:ph type="title"/>
          </p:nvPr>
        </p:nvSpPr>
        <p:spPr>
          <a:xfrm>
            <a:off x="685800" y="152400"/>
            <a:ext cx="7772400" cy="609600"/>
          </a:xfrm>
        </p:spPr>
        <p:txBody>
          <a:bodyPr/>
          <a:lstStyle/>
          <a:p>
            <a:r>
              <a:rPr lang="en-US" sz="4000"/>
              <a:t>Pascal’s Principle and Hydraulics</a:t>
            </a:r>
            <a:endParaRPr lang="en-US"/>
          </a:p>
        </p:txBody>
      </p:sp>
      <p:sp>
        <p:nvSpPr>
          <p:cNvPr id="440323" name="Text Box 3"/>
          <p:cNvSpPr txBox="1">
            <a:spLocks noChangeArrowheads="1"/>
          </p:cNvSpPr>
          <p:nvPr/>
        </p:nvSpPr>
        <p:spPr bwMode="auto">
          <a:xfrm>
            <a:off x="381000" y="762000"/>
            <a:ext cx="8153400" cy="850900"/>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A change in the pressure applied to a fluid is transmitted undiminished to every point of the fluid and to the walls of the container.</a:t>
            </a:r>
          </a:p>
        </p:txBody>
      </p:sp>
      <p:sp>
        <p:nvSpPr>
          <p:cNvPr id="440324" name="Text Box 4"/>
          <p:cNvSpPr txBox="1">
            <a:spLocks noChangeArrowheads="1"/>
          </p:cNvSpPr>
          <p:nvPr/>
        </p:nvSpPr>
        <p:spPr bwMode="auto">
          <a:xfrm>
            <a:off x="381000" y="2270125"/>
            <a:ext cx="8305800" cy="3968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The resultant pressure P at any given depth h increases as much as the change in P</a:t>
            </a:r>
            <a:r>
              <a:rPr lang="en-US" sz="2000" baseline="-25000">
                <a:solidFill>
                  <a:srgbClr val="FF0000"/>
                </a:solidFill>
                <a:latin typeface="Arial Narrow" charset="0"/>
              </a:rPr>
              <a:t>0</a:t>
            </a:r>
            <a:r>
              <a:rPr lang="en-US" sz="2000">
                <a:solidFill>
                  <a:srgbClr val="FF0000"/>
                </a:solidFill>
                <a:latin typeface="Arial Narrow" charset="0"/>
              </a:rPr>
              <a:t>. </a:t>
            </a:r>
          </a:p>
        </p:txBody>
      </p:sp>
      <p:sp>
        <p:nvSpPr>
          <p:cNvPr id="440325" name="Text Box 5"/>
          <p:cNvSpPr txBox="1">
            <a:spLocks noChangeArrowheads="1"/>
          </p:cNvSpPr>
          <p:nvPr/>
        </p:nvSpPr>
        <p:spPr bwMode="auto">
          <a:xfrm>
            <a:off x="457200" y="2743200"/>
            <a:ext cx="5943600" cy="461665"/>
          </a:xfrm>
          <a:prstGeom prst="rect">
            <a:avLst/>
          </a:prstGeom>
          <a:solidFill>
            <a:srgbClr val="CCFFFF"/>
          </a:solidFill>
          <a:ln w="28575">
            <a:solidFill>
              <a:schemeClr val="accent2"/>
            </a:solidFill>
            <a:miter lim="800000"/>
            <a:headEnd/>
            <a:tailEnd/>
          </a:ln>
        </p:spPr>
        <p:txBody>
          <a:bodyPr wrap="square">
            <a:prstTxWarp prst="textNoShape">
              <a:avLst/>
            </a:prstTxWarp>
            <a:spAutoFit/>
          </a:bodyPr>
          <a:lstStyle/>
          <a:p>
            <a:pPr>
              <a:spcBef>
                <a:spcPct val="20000"/>
              </a:spcBef>
            </a:pPr>
            <a:r>
              <a:rPr lang="en-US" dirty="0">
                <a:solidFill>
                  <a:schemeClr val="accent2"/>
                </a:solidFill>
                <a:latin typeface="Arial Narrow" charset="0"/>
              </a:rPr>
              <a:t>This is the principle behind hydraulic</a:t>
            </a:r>
            <a:r>
              <a:rPr lang="en-US" dirty="0" smtClean="0">
                <a:solidFill>
                  <a:schemeClr val="accent2"/>
                </a:solidFill>
                <a:latin typeface="Arial Narrow" charset="0"/>
              </a:rPr>
              <a:t> </a:t>
            </a:r>
            <a:r>
              <a:rPr lang="en-US" dirty="0" smtClean="0">
                <a:solidFill>
                  <a:schemeClr val="accent2"/>
                </a:solidFill>
                <a:latin typeface="Arial Narrow" charset="0"/>
              </a:rPr>
              <a:t>devices</a:t>
            </a:r>
            <a:r>
              <a:rPr lang="en-US" dirty="0" smtClean="0">
                <a:solidFill>
                  <a:schemeClr val="accent2"/>
                </a:solidFill>
                <a:latin typeface="Arial Narrow" charset="0"/>
              </a:rPr>
              <a:t>. </a:t>
            </a:r>
            <a:r>
              <a:rPr lang="en-US" dirty="0">
                <a:solidFill>
                  <a:schemeClr val="accent2"/>
                </a:solidFill>
                <a:latin typeface="Arial Narrow" charset="0"/>
              </a:rPr>
              <a:t>How?</a:t>
            </a:r>
          </a:p>
        </p:txBody>
      </p:sp>
      <p:sp>
        <p:nvSpPr>
          <p:cNvPr id="440326" name="Text Box 6"/>
          <p:cNvSpPr txBox="1">
            <a:spLocks noChangeArrowheads="1"/>
          </p:cNvSpPr>
          <p:nvPr/>
        </p:nvSpPr>
        <p:spPr bwMode="auto">
          <a:xfrm>
            <a:off x="228600" y="4664075"/>
            <a:ext cx="3429000" cy="396875"/>
          </a:xfrm>
          <a:prstGeom prst="rect">
            <a:avLst/>
          </a:prstGeom>
          <a:noFill/>
          <a:ln w="28575">
            <a:noFill/>
            <a:miter lim="800000"/>
            <a:headEnd/>
            <a:tailEnd/>
          </a:ln>
        </p:spPr>
        <p:txBody>
          <a:bodyPr>
            <a:prstTxWarp prst="textNoShape">
              <a:avLst/>
            </a:prstTxWarp>
            <a:spAutoFit/>
          </a:bodyPr>
          <a:lstStyle/>
          <a:p>
            <a:r>
              <a:rPr lang="en-US" sz="2000">
                <a:solidFill>
                  <a:schemeClr val="accent2"/>
                </a:solidFill>
                <a:latin typeface="Arial Narrow" charset="0"/>
              </a:rPr>
              <a:t>Therefore, the resultant force F</a:t>
            </a:r>
            <a:r>
              <a:rPr lang="en-US" sz="2000" baseline="-25000">
                <a:solidFill>
                  <a:schemeClr val="accent2"/>
                </a:solidFill>
                <a:latin typeface="Arial Narrow" charset="0"/>
              </a:rPr>
              <a:t>2</a:t>
            </a:r>
            <a:r>
              <a:rPr lang="en-US" sz="2000">
                <a:solidFill>
                  <a:schemeClr val="accent2"/>
                </a:solidFill>
                <a:latin typeface="Arial Narrow" charset="0"/>
              </a:rPr>
              <a:t> is</a:t>
            </a:r>
          </a:p>
        </p:txBody>
      </p:sp>
      <p:sp>
        <p:nvSpPr>
          <p:cNvPr id="440327" name="Text Box 7"/>
          <p:cNvSpPr txBox="1">
            <a:spLocks noChangeArrowheads="1"/>
          </p:cNvSpPr>
          <p:nvPr/>
        </p:nvSpPr>
        <p:spPr bwMode="auto">
          <a:xfrm>
            <a:off x="2438400" y="1752600"/>
            <a:ext cx="3200400" cy="396875"/>
          </a:xfrm>
          <a:prstGeom prst="rect">
            <a:avLst/>
          </a:prstGeom>
          <a:solidFill>
            <a:srgbClr val="CCFFFF"/>
          </a:solidFill>
          <a:ln w="28575">
            <a:noFill/>
            <a:miter lim="800000"/>
            <a:headEnd/>
            <a:tailEnd/>
          </a:ln>
        </p:spPr>
        <p:txBody>
          <a:bodyPr>
            <a:prstTxWarp prst="textNoShape">
              <a:avLst/>
            </a:prstTxWarp>
            <a:spAutoFit/>
          </a:bodyPr>
          <a:lstStyle/>
          <a:p>
            <a:r>
              <a:rPr lang="en-US" sz="2000">
                <a:solidFill>
                  <a:schemeClr val="accent2"/>
                </a:solidFill>
                <a:latin typeface="Arial Narrow" charset="0"/>
              </a:rPr>
              <a:t>What happens if P</a:t>
            </a:r>
            <a:r>
              <a:rPr lang="en-US" sz="2000" baseline="-25000">
                <a:solidFill>
                  <a:schemeClr val="accent2"/>
                </a:solidFill>
                <a:latin typeface="Arial Narrow" charset="0"/>
              </a:rPr>
              <a:t>0</a:t>
            </a:r>
            <a:r>
              <a:rPr lang="en-US" sz="2000">
                <a:solidFill>
                  <a:schemeClr val="accent2"/>
                </a:solidFill>
                <a:latin typeface="Arial Narrow" charset="0"/>
              </a:rPr>
              <a:t>is changed?</a:t>
            </a:r>
          </a:p>
        </p:txBody>
      </p:sp>
      <p:graphicFrame>
        <p:nvGraphicFramePr>
          <p:cNvPr id="440328" name="Object 2"/>
          <p:cNvGraphicFramePr>
            <a:graphicFrameLocks noChangeAspect="1"/>
          </p:cNvGraphicFramePr>
          <p:nvPr/>
        </p:nvGraphicFramePr>
        <p:xfrm>
          <a:off x="7315200" y="3683000"/>
          <a:ext cx="381000" cy="374650"/>
        </p:xfrm>
        <a:graphic>
          <a:graphicData uri="http://schemas.openxmlformats.org/presentationml/2006/ole">
            <p:oleObj spid="_x0000_s621570" name="Equation" r:id="rId3" imgW="152280" imgH="164880" progId="Equation.3">
              <p:embed/>
            </p:oleObj>
          </a:graphicData>
        </a:graphic>
      </p:graphicFrame>
      <p:sp>
        <p:nvSpPr>
          <p:cNvPr id="440329" name="Text Box 9"/>
          <p:cNvSpPr txBox="1">
            <a:spLocks noChangeArrowheads="1"/>
          </p:cNvSpPr>
          <p:nvPr/>
        </p:nvSpPr>
        <p:spPr bwMode="auto">
          <a:xfrm>
            <a:off x="3352800" y="3336925"/>
            <a:ext cx="4038600" cy="10064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Since the pressure change caused by the the force F</a:t>
            </a:r>
            <a:r>
              <a:rPr lang="en-US" sz="2000" baseline="-25000">
                <a:solidFill>
                  <a:srgbClr val="FF0000"/>
                </a:solidFill>
                <a:latin typeface="Arial Narrow" charset="0"/>
              </a:rPr>
              <a:t>1</a:t>
            </a:r>
            <a:r>
              <a:rPr lang="en-US" sz="2000">
                <a:solidFill>
                  <a:srgbClr val="FF0000"/>
                </a:solidFill>
                <a:latin typeface="Arial Narrow" charset="0"/>
              </a:rPr>
              <a:t> applied onto the area A</a:t>
            </a:r>
            <a:r>
              <a:rPr lang="en-US" sz="2000" baseline="-25000">
                <a:solidFill>
                  <a:srgbClr val="FF0000"/>
                </a:solidFill>
                <a:latin typeface="Arial Narrow" charset="0"/>
              </a:rPr>
              <a:t>1</a:t>
            </a:r>
            <a:r>
              <a:rPr lang="en-US" sz="2000">
                <a:solidFill>
                  <a:srgbClr val="FF0000"/>
                </a:solidFill>
                <a:latin typeface="Arial Narrow" charset="0"/>
              </a:rPr>
              <a:t> is transmitted to the F</a:t>
            </a:r>
            <a:r>
              <a:rPr lang="en-US" sz="2000" baseline="-25000">
                <a:solidFill>
                  <a:srgbClr val="FF0000"/>
                </a:solidFill>
                <a:latin typeface="Arial Narrow" charset="0"/>
              </a:rPr>
              <a:t>2</a:t>
            </a:r>
            <a:r>
              <a:rPr lang="en-US" sz="2000">
                <a:solidFill>
                  <a:srgbClr val="FF0000"/>
                </a:solidFill>
                <a:latin typeface="Arial Narrow" charset="0"/>
              </a:rPr>
              <a:t> on an area A</a:t>
            </a:r>
            <a:r>
              <a:rPr lang="en-US" sz="2000" baseline="-25000">
                <a:solidFill>
                  <a:srgbClr val="FF0000"/>
                </a:solidFill>
                <a:latin typeface="Arial Narrow" charset="0"/>
              </a:rPr>
              <a:t>2</a:t>
            </a:r>
            <a:r>
              <a:rPr lang="en-US" sz="2000">
                <a:solidFill>
                  <a:srgbClr val="FF0000"/>
                </a:solidFill>
                <a:latin typeface="Arial Narrow" charset="0"/>
              </a:rPr>
              <a:t>.</a:t>
            </a:r>
          </a:p>
        </p:txBody>
      </p:sp>
      <p:graphicFrame>
        <p:nvGraphicFramePr>
          <p:cNvPr id="440330" name="Object 3"/>
          <p:cNvGraphicFramePr>
            <a:graphicFrameLocks noChangeAspect="1"/>
          </p:cNvGraphicFramePr>
          <p:nvPr/>
        </p:nvGraphicFramePr>
        <p:xfrm>
          <a:off x="609600" y="1752600"/>
          <a:ext cx="1685925" cy="427038"/>
        </p:xfrm>
        <a:graphic>
          <a:graphicData uri="http://schemas.openxmlformats.org/presentationml/2006/ole">
            <p:oleObj spid="_x0000_s621571" name="Equation" r:id="rId4" imgW="825480" imgH="228600" progId="Equation.3">
              <p:embed/>
            </p:oleObj>
          </a:graphicData>
        </a:graphic>
      </p:graphicFrame>
      <p:sp>
        <p:nvSpPr>
          <p:cNvPr id="440331" name="Text Box 11"/>
          <p:cNvSpPr txBox="1">
            <a:spLocks noChangeArrowheads="1"/>
          </p:cNvSpPr>
          <p:nvPr/>
        </p:nvSpPr>
        <p:spPr bwMode="auto">
          <a:xfrm>
            <a:off x="304800" y="5365750"/>
            <a:ext cx="3048000" cy="66992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This seems to violate some kind of conservation law, doesn’t it?</a:t>
            </a:r>
          </a:p>
        </p:txBody>
      </p:sp>
      <p:grpSp>
        <p:nvGrpSpPr>
          <p:cNvPr id="2" name="Group 12"/>
          <p:cNvGrpSpPr>
            <a:grpSpLocks/>
          </p:cNvGrpSpPr>
          <p:nvPr/>
        </p:nvGrpSpPr>
        <p:grpSpPr bwMode="auto">
          <a:xfrm>
            <a:off x="152400" y="3352800"/>
            <a:ext cx="3276600" cy="1143000"/>
            <a:chOff x="48" y="2208"/>
            <a:chExt cx="2064" cy="720"/>
          </a:xfrm>
        </p:grpSpPr>
        <p:grpSp>
          <p:nvGrpSpPr>
            <p:cNvPr id="3" name="Group 13"/>
            <p:cNvGrpSpPr>
              <a:grpSpLocks/>
            </p:cNvGrpSpPr>
            <p:nvPr/>
          </p:nvGrpSpPr>
          <p:grpSpPr bwMode="auto">
            <a:xfrm>
              <a:off x="48" y="2311"/>
              <a:ext cx="288" cy="250"/>
              <a:chOff x="48" y="2311"/>
              <a:chExt cx="288" cy="250"/>
            </a:xfrm>
          </p:grpSpPr>
          <p:sp>
            <p:nvSpPr>
              <p:cNvPr id="5169" name="Line 14"/>
              <p:cNvSpPr>
                <a:spLocks noChangeShapeType="1"/>
              </p:cNvSpPr>
              <p:nvPr/>
            </p:nvSpPr>
            <p:spPr bwMode="auto">
              <a:xfrm flipH="1">
                <a:off x="192" y="2544"/>
                <a:ext cx="144"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5170" name="Line 15"/>
              <p:cNvSpPr>
                <a:spLocks noChangeShapeType="1"/>
              </p:cNvSpPr>
              <p:nvPr/>
            </p:nvSpPr>
            <p:spPr bwMode="auto">
              <a:xfrm flipH="1">
                <a:off x="192" y="2352"/>
                <a:ext cx="144"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5171" name="Line 16"/>
              <p:cNvSpPr>
                <a:spLocks noChangeShapeType="1"/>
              </p:cNvSpPr>
              <p:nvPr/>
            </p:nvSpPr>
            <p:spPr bwMode="auto">
              <a:xfrm>
                <a:off x="240" y="2352"/>
                <a:ext cx="0" cy="192"/>
              </a:xfrm>
              <a:prstGeom prst="line">
                <a:avLst/>
              </a:prstGeom>
              <a:noFill/>
              <a:ln w="12700">
                <a:solidFill>
                  <a:schemeClr val="accent2"/>
                </a:solidFill>
                <a:round/>
                <a:headEnd type="triangle" w="med" len="med"/>
                <a:tailEnd type="triangle" w="med" len="med"/>
              </a:ln>
            </p:spPr>
            <p:txBody>
              <a:bodyPr>
                <a:prstTxWarp prst="textNoShape">
                  <a:avLst/>
                </a:prstTxWarp>
              </a:bodyPr>
              <a:lstStyle/>
              <a:p>
                <a:endParaRPr lang="en-US"/>
              </a:p>
            </p:txBody>
          </p:sp>
          <p:sp>
            <p:nvSpPr>
              <p:cNvPr id="5172" name="Text Box 17"/>
              <p:cNvSpPr txBox="1">
                <a:spLocks noChangeArrowheads="1"/>
              </p:cNvSpPr>
              <p:nvPr/>
            </p:nvSpPr>
            <p:spPr bwMode="auto">
              <a:xfrm>
                <a:off x="48" y="2311"/>
                <a:ext cx="236"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d</a:t>
                </a:r>
                <a:r>
                  <a:rPr lang="en-US" sz="2000" baseline="-25000">
                    <a:solidFill>
                      <a:schemeClr val="accent2"/>
                    </a:solidFill>
                    <a:latin typeface="Arial Narrow" charset="0"/>
                  </a:rPr>
                  <a:t>1</a:t>
                </a:r>
                <a:endParaRPr lang="en-US" sz="2000">
                  <a:solidFill>
                    <a:schemeClr val="accent2"/>
                  </a:solidFill>
                  <a:latin typeface="Arial Narrow" charset="0"/>
                </a:endParaRPr>
              </a:p>
            </p:txBody>
          </p:sp>
        </p:grpSp>
        <p:grpSp>
          <p:nvGrpSpPr>
            <p:cNvPr id="4" name="Group 18"/>
            <p:cNvGrpSpPr>
              <a:grpSpLocks/>
            </p:cNvGrpSpPr>
            <p:nvPr/>
          </p:nvGrpSpPr>
          <p:grpSpPr bwMode="auto">
            <a:xfrm>
              <a:off x="336" y="2208"/>
              <a:ext cx="1776" cy="720"/>
              <a:chOff x="336" y="2208"/>
              <a:chExt cx="1776" cy="720"/>
            </a:xfrm>
          </p:grpSpPr>
          <p:grpSp>
            <p:nvGrpSpPr>
              <p:cNvPr id="5" name="Group 19"/>
              <p:cNvGrpSpPr>
                <a:grpSpLocks/>
              </p:cNvGrpSpPr>
              <p:nvPr/>
            </p:nvGrpSpPr>
            <p:grpSpPr bwMode="auto">
              <a:xfrm>
                <a:off x="336" y="2208"/>
                <a:ext cx="1392" cy="720"/>
                <a:chOff x="336" y="2112"/>
                <a:chExt cx="1392" cy="720"/>
              </a:xfrm>
            </p:grpSpPr>
            <p:sp>
              <p:nvSpPr>
                <p:cNvPr id="5160" name="Rectangle 20"/>
                <p:cNvSpPr>
                  <a:spLocks noChangeArrowheads="1"/>
                </p:cNvSpPr>
                <p:nvPr/>
              </p:nvSpPr>
              <p:spPr bwMode="auto">
                <a:xfrm>
                  <a:off x="1200" y="2400"/>
                  <a:ext cx="528" cy="432"/>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5161" name="Rectangle 21"/>
                <p:cNvSpPr>
                  <a:spLocks noChangeArrowheads="1"/>
                </p:cNvSpPr>
                <p:nvPr/>
              </p:nvSpPr>
              <p:spPr bwMode="auto">
                <a:xfrm>
                  <a:off x="336" y="2448"/>
                  <a:ext cx="240" cy="384"/>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5162" name="Rectangle 22"/>
                <p:cNvSpPr>
                  <a:spLocks noChangeArrowheads="1"/>
                </p:cNvSpPr>
                <p:nvPr/>
              </p:nvSpPr>
              <p:spPr bwMode="auto">
                <a:xfrm>
                  <a:off x="336" y="2160"/>
                  <a:ext cx="240" cy="672"/>
                </a:xfrm>
                <a:prstGeom prst="rect">
                  <a:avLst/>
                </a:prstGeom>
                <a:noFill/>
                <a:ln w="28575">
                  <a:solidFill>
                    <a:schemeClr val="accent2"/>
                  </a:solidFill>
                  <a:miter lim="800000"/>
                  <a:headEnd/>
                  <a:tailEnd/>
                </a:ln>
              </p:spPr>
              <p:txBody>
                <a:bodyPr wrap="none" anchor="ctr">
                  <a:prstTxWarp prst="textNoShape">
                    <a:avLst/>
                  </a:prstTxWarp>
                </a:bodyPr>
                <a:lstStyle/>
                <a:p>
                  <a:endParaRPr lang="en-US"/>
                </a:p>
              </p:txBody>
            </p:sp>
            <p:sp>
              <p:nvSpPr>
                <p:cNvPr id="5163" name="Rectangle 23"/>
                <p:cNvSpPr>
                  <a:spLocks noChangeArrowheads="1"/>
                </p:cNvSpPr>
                <p:nvPr/>
              </p:nvSpPr>
              <p:spPr bwMode="auto">
                <a:xfrm>
                  <a:off x="1200" y="2160"/>
                  <a:ext cx="528" cy="672"/>
                </a:xfrm>
                <a:prstGeom prst="rect">
                  <a:avLst/>
                </a:prstGeom>
                <a:noFill/>
                <a:ln w="28575">
                  <a:solidFill>
                    <a:schemeClr val="accent2"/>
                  </a:solidFill>
                  <a:miter lim="800000"/>
                  <a:headEnd/>
                  <a:tailEnd/>
                </a:ln>
              </p:spPr>
              <p:txBody>
                <a:bodyPr wrap="none" anchor="ctr">
                  <a:prstTxWarp prst="textNoShape">
                    <a:avLst/>
                  </a:prstTxWarp>
                </a:bodyPr>
                <a:lstStyle/>
                <a:p>
                  <a:endParaRPr lang="en-US"/>
                </a:p>
              </p:txBody>
            </p:sp>
            <p:sp>
              <p:nvSpPr>
                <p:cNvPr id="5164" name="Rectangle 24"/>
                <p:cNvSpPr>
                  <a:spLocks noChangeArrowheads="1"/>
                </p:cNvSpPr>
                <p:nvPr/>
              </p:nvSpPr>
              <p:spPr bwMode="auto">
                <a:xfrm>
                  <a:off x="528" y="2592"/>
                  <a:ext cx="720" cy="240"/>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5165" name="Rectangle 25"/>
                <p:cNvSpPr>
                  <a:spLocks noChangeArrowheads="1"/>
                </p:cNvSpPr>
                <p:nvPr/>
              </p:nvSpPr>
              <p:spPr bwMode="auto">
                <a:xfrm>
                  <a:off x="336" y="2112"/>
                  <a:ext cx="240" cy="96"/>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sp>
              <p:nvSpPr>
                <p:cNvPr id="5166" name="Rectangle 26"/>
                <p:cNvSpPr>
                  <a:spLocks noChangeArrowheads="1"/>
                </p:cNvSpPr>
                <p:nvPr/>
              </p:nvSpPr>
              <p:spPr bwMode="auto">
                <a:xfrm>
                  <a:off x="1200" y="2112"/>
                  <a:ext cx="528" cy="96"/>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sp>
              <p:nvSpPr>
                <p:cNvPr id="5167" name="Line 27"/>
                <p:cNvSpPr>
                  <a:spLocks noChangeShapeType="1"/>
                </p:cNvSpPr>
                <p:nvPr/>
              </p:nvSpPr>
              <p:spPr bwMode="auto">
                <a:xfrm>
                  <a:off x="528" y="2832"/>
                  <a:ext cx="720"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5168" name="Line 28"/>
                <p:cNvSpPr>
                  <a:spLocks noChangeShapeType="1"/>
                </p:cNvSpPr>
                <p:nvPr/>
              </p:nvSpPr>
              <p:spPr bwMode="auto">
                <a:xfrm>
                  <a:off x="576" y="2592"/>
                  <a:ext cx="624" cy="0"/>
                </a:xfrm>
                <a:prstGeom prst="line">
                  <a:avLst/>
                </a:prstGeom>
                <a:noFill/>
                <a:ln w="28575">
                  <a:solidFill>
                    <a:schemeClr val="accent2"/>
                  </a:solidFill>
                  <a:round/>
                  <a:headEnd/>
                  <a:tailEnd/>
                </a:ln>
              </p:spPr>
              <p:txBody>
                <a:bodyPr>
                  <a:prstTxWarp prst="textNoShape">
                    <a:avLst/>
                  </a:prstTxWarp>
                </a:bodyPr>
                <a:lstStyle/>
                <a:p>
                  <a:endParaRPr lang="en-US"/>
                </a:p>
              </p:txBody>
            </p:sp>
          </p:grpSp>
          <p:sp>
            <p:nvSpPr>
              <p:cNvPr id="5147" name="Line 29"/>
              <p:cNvSpPr>
                <a:spLocks noChangeShapeType="1"/>
              </p:cNvSpPr>
              <p:nvPr/>
            </p:nvSpPr>
            <p:spPr bwMode="auto">
              <a:xfrm>
                <a:off x="336" y="2352"/>
                <a:ext cx="240" cy="0"/>
              </a:xfrm>
              <a:prstGeom prst="line">
                <a:avLst/>
              </a:prstGeom>
              <a:noFill/>
              <a:ln w="19050">
                <a:solidFill>
                  <a:schemeClr val="accent2"/>
                </a:solidFill>
                <a:prstDash val="dash"/>
                <a:round/>
                <a:headEnd/>
                <a:tailEnd/>
              </a:ln>
            </p:spPr>
            <p:txBody>
              <a:bodyPr>
                <a:prstTxWarp prst="textNoShape">
                  <a:avLst/>
                </a:prstTxWarp>
              </a:bodyPr>
              <a:lstStyle/>
              <a:p>
                <a:endParaRPr lang="en-US"/>
              </a:p>
            </p:txBody>
          </p:sp>
          <p:sp>
            <p:nvSpPr>
              <p:cNvPr id="5148" name="Line 30"/>
              <p:cNvSpPr>
                <a:spLocks noChangeShapeType="1"/>
              </p:cNvSpPr>
              <p:nvPr/>
            </p:nvSpPr>
            <p:spPr bwMode="auto">
              <a:xfrm>
                <a:off x="384" y="2352"/>
                <a:ext cx="0" cy="192"/>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5149" name="Line 31"/>
              <p:cNvSpPr>
                <a:spLocks noChangeShapeType="1"/>
              </p:cNvSpPr>
              <p:nvPr/>
            </p:nvSpPr>
            <p:spPr bwMode="auto">
              <a:xfrm>
                <a:off x="1200" y="2544"/>
                <a:ext cx="528" cy="0"/>
              </a:xfrm>
              <a:prstGeom prst="line">
                <a:avLst/>
              </a:prstGeom>
              <a:noFill/>
              <a:ln w="19050">
                <a:solidFill>
                  <a:schemeClr val="accent2"/>
                </a:solidFill>
                <a:prstDash val="dash"/>
                <a:round/>
                <a:headEnd/>
                <a:tailEnd/>
              </a:ln>
            </p:spPr>
            <p:txBody>
              <a:bodyPr>
                <a:prstTxWarp prst="textNoShape">
                  <a:avLst/>
                </a:prstTxWarp>
              </a:bodyPr>
              <a:lstStyle/>
              <a:p>
                <a:endParaRPr lang="en-US"/>
              </a:p>
            </p:txBody>
          </p:sp>
          <p:grpSp>
            <p:nvGrpSpPr>
              <p:cNvPr id="6" name="Group 32"/>
              <p:cNvGrpSpPr>
                <a:grpSpLocks/>
              </p:cNvGrpSpPr>
              <p:nvPr/>
            </p:nvGrpSpPr>
            <p:grpSpPr bwMode="auto">
              <a:xfrm>
                <a:off x="1728" y="2390"/>
                <a:ext cx="384" cy="250"/>
                <a:chOff x="1728" y="2390"/>
                <a:chExt cx="384" cy="250"/>
              </a:xfrm>
            </p:grpSpPr>
            <p:sp>
              <p:nvSpPr>
                <p:cNvPr id="5157" name="Text Box 33"/>
                <p:cNvSpPr txBox="1">
                  <a:spLocks noChangeArrowheads="1"/>
                </p:cNvSpPr>
                <p:nvPr/>
              </p:nvSpPr>
              <p:spPr bwMode="auto">
                <a:xfrm>
                  <a:off x="1876" y="2390"/>
                  <a:ext cx="236"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d</a:t>
                  </a:r>
                  <a:r>
                    <a:rPr lang="en-US" sz="2000" baseline="-25000">
                      <a:solidFill>
                        <a:schemeClr val="accent2"/>
                      </a:solidFill>
                      <a:latin typeface="Arial Narrow" charset="0"/>
                    </a:rPr>
                    <a:t>2</a:t>
                  </a:r>
                  <a:endParaRPr lang="en-US" sz="2000">
                    <a:solidFill>
                      <a:schemeClr val="accent2"/>
                    </a:solidFill>
                    <a:latin typeface="Arial Narrow" charset="0"/>
                  </a:endParaRPr>
                </a:p>
              </p:txBody>
            </p:sp>
            <p:sp>
              <p:nvSpPr>
                <p:cNvPr id="5158" name="Line 34"/>
                <p:cNvSpPr>
                  <a:spLocks noChangeShapeType="1"/>
                </p:cNvSpPr>
                <p:nvPr/>
              </p:nvSpPr>
              <p:spPr bwMode="auto">
                <a:xfrm>
                  <a:off x="1728" y="2544"/>
                  <a:ext cx="144"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5159" name="Line 35"/>
                <p:cNvSpPr>
                  <a:spLocks noChangeShapeType="1"/>
                </p:cNvSpPr>
                <p:nvPr/>
              </p:nvSpPr>
              <p:spPr bwMode="auto">
                <a:xfrm>
                  <a:off x="1728" y="2496"/>
                  <a:ext cx="144" cy="0"/>
                </a:xfrm>
                <a:prstGeom prst="line">
                  <a:avLst/>
                </a:prstGeom>
                <a:noFill/>
                <a:ln w="9525">
                  <a:solidFill>
                    <a:schemeClr val="tx1"/>
                  </a:solidFill>
                  <a:round/>
                  <a:headEnd/>
                  <a:tailEnd/>
                </a:ln>
              </p:spPr>
              <p:txBody>
                <a:bodyPr>
                  <a:prstTxWarp prst="textNoShape">
                    <a:avLst/>
                  </a:prstTxWarp>
                </a:bodyPr>
                <a:lstStyle/>
                <a:p>
                  <a:endParaRPr lang="en-US"/>
                </a:p>
              </p:txBody>
            </p:sp>
          </p:grpSp>
          <p:sp>
            <p:nvSpPr>
              <p:cNvPr id="5151" name="Line 36"/>
              <p:cNvSpPr>
                <a:spLocks noChangeShapeType="1"/>
              </p:cNvSpPr>
              <p:nvPr/>
            </p:nvSpPr>
            <p:spPr bwMode="auto">
              <a:xfrm>
                <a:off x="1728" y="2544"/>
                <a:ext cx="144"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5152" name="Text Box 37"/>
              <p:cNvSpPr txBox="1">
                <a:spLocks noChangeArrowheads="1"/>
              </p:cNvSpPr>
              <p:nvPr/>
            </p:nvSpPr>
            <p:spPr bwMode="auto">
              <a:xfrm>
                <a:off x="381" y="2304"/>
                <a:ext cx="243"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F</a:t>
                </a:r>
                <a:r>
                  <a:rPr lang="en-US" sz="2000" baseline="-25000">
                    <a:solidFill>
                      <a:schemeClr val="accent2"/>
                    </a:solidFill>
                    <a:latin typeface="Arial Narrow" charset="0"/>
                  </a:rPr>
                  <a:t>1</a:t>
                </a:r>
              </a:p>
            </p:txBody>
          </p:sp>
          <p:sp>
            <p:nvSpPr>
              <p:cNvPr id="5153" name="Text Box 38"/>
              <p:cNvSpPr txBox="1">
                <a:spLocks noChangeArrowheads="1"/>
              </p:cNvSpPr>
              <p:nvPr/>
            </p:nvSpPr>
            <p:spPr bwMode="auto">
              <a:xfrm>
                <a:off x="565" y="2438"/>
                <a:ext cx="251"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A</a:t>
                </a:r>
                <a:r>
                  <a:rPr lang="en-US" sz="2000" baseline="-25000">
                    <a:solidFill>
                      <a:schemeClr val="accent2"/>
                    </a:solidFill>
                    <a:latin typeface="Arial Narrow" charset="0"/>
                  </a:rPr>
                  <a:t>1</a:t>
                </a:r>
              </a:p>
            </p:txBody>
          </p:sp>
          <p:sp>
            <p:nvSpPr>
              <p:cNvPr id="5154" name="Text Box 39"/>
              <p:cNvSpPr txBox="1">
                <a:spLocks noChangeArrowheads="1"/>
              </p:cNvSpPr>
              <p:nvPr/>
            </p:nvSpPr>
            <p:spPr bwMode="auto">
              <a:xfrm>
                <a:off x="1333" y="2256"/>
                <a:ext cx="251"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A</a:t>
                </a:r>
                <a:r>
                  <a:rPr lang="en-US" sz="2000" baseline="-25000">
                    <a:solidFill>
                      <a:schemeClr val="accent2"/>
                    </a:solidFill>
                    <a:latin typeface="Arial Narrow" charset="0"/>
                  </a:rPr>
                  <a:t>2</a:t>
                </a:r>
              </a:p>
            </p:txBody>
          </p:sp>
          <p:sp>
            <p:nvSpPr>
              <p:cNvPr id="5155" name="Text Box 40"/>
              <p:cNvSpPr txBox="1">
                <a:spLocks noChangeArrowheads="1"/>
              </p:cNvSpPr>
              <p:nvPr/>
            </p:nvSpPr>
            <p:spPr bwMode="auto">
              <a:xfrm>
                <a:off x="1293" y="2582"/>
                <a:ext cx="243"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F</a:t>
                </a:r>
                <a:r>
                  <a:rPr lang="en-US" sz="2000" baseline="-25000">
                    <a:solidFill>
                      <a:schemeClr val="accent2"/>
                    </a:solidFill>
                    <a:latin typeface="Arial Narrow" charset="0"/>
                  </a:rPr>
                  <a:t>2</a:t>
                </a:r>
              </a:p>
            </p:txBody>
          </p:sp>
          <p:sp>
            <p:nvSpPr>
              <p:cNvPr id="5156" name="Line 41"/>
              <p:cNvSpPr>
                <a:spLocks noChangeShapeType="1"/>
              </p:cNvSpPr>
              <p:nvPr/>
            </p:nvSpPr>
            <p:spPr bwMode="auto">
              <a:xfrm flipV="1">
                <a:off x="1488" y="2544"/>
                <a:ext cx="0" cy="336"/>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grpSp>
      </p:grpSp>
      <p:graphicFrame>
        <p:nvGraphicFramePr>
          <p:cNvPr id="440362" name="Object 4"/>
          <p:cNvGraphicFramePr>
            <a:graphicFrameLocks noChangeAspect="1"/>
          </p:cNvGraphicFramePr>
          <p:nvPr/>
        </p:nvGraphicFramePr>
        <p:xfrm>
          <a:off x="3657600" y="4633913"/>
          <a:ext cx="330200" cy="365125"/>
        </p:xfrm>
        <a:graphic>
          <a:graphicData uri="http://schemas.openxmlformats.org/presentationml/2006/ole">
            <p:oleObj spid="_x0000_s621572" name="Equation" r:id="rId5" imgW="177480" imgH="215640" progId="Equation.3">
              <p:embed/>
            </p:oleObj>
          </a:graphicData>
        </a:graphic>
      </p:graphicFrame>
      <p:sp>
        <p:nvSpPr>
          <p:cNvPr id="440363" name="Text Box 43"/>
          <p:cNvSpPr txBox="1">
            <a:spLocks noChangeArrowheads="1"/>
          </p:cNvSpPr>
          <p:nvPr/>
        </p:nvSpPr>
        <p:spPr bwMode="auto">
          <a:xfrm>
            <a:off x="4876800" y="4327525"/>
            <a:ext cx="4267200" cy="10064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In other words, the force gets multiplied by the ratio of the areas A</a:t>
            </a:r>
            <a:r>
              <a:rPr lang="en-US" sz="2000" baseline="-25000">
                <a:solidFill>
                  <a:srgbClr val="FF0000"/>
                </a:solidFill>
                <a:latin typeface="Arial Narrow" charset="0"/>
              </a:rPr>
              <a:t>2</a:t>
            </a:r>
            <a:r>
              <a:rPr lang="en-US" sz="2000">
                <a:solidFill>
                  <a:srgbClr val="FF0000"/>
                </a:solidFill>
                <a:latin typeface="Arial Narrow" charset="0"/>
              </a:rPr>
              <a:t>/A</a:t>
            </a:r>
            <a:r>
              <a:rPr lang="en-US" sz="2000" baseline="-25000">
                <a:solidFill>
                  <a:srgbClr val="FF0000"/>
                </a:solidFill>
                <a:latin typeface="Arial Narrow" charset="0"/>
              </a:rPr>
              <a:t>1</a:t>
            </a:r>
            <a:r>
              <a:rPr lang="en-US" sz="2000">
                <a:solidFill>
                  <a:srgbClr val="FF0000"/>
                </a:solidFill>
                <a:latin typeface="Arial Narrow" charset="0"/>
              </a:rPr>
              <a:t> and is transmitted to the force F</a:t>
            </a:r>
            <a:r>
              <a:rPr lang="en-US" sz="2000" baseline="-25000">
                <a:solidFill>
                  <a:srgbClr val="FF0000"/>
                </a:solidFill>
                <a:latin typeface="Arial Narrow" charset="0"/>
              </a:rPr>
              <a:t>2</a:t>
            </a:r>
            <a:r>
              <a:rPr lang="en-US" sz="2000">
                <a:solidFill>
                  <a:srgbClr val="FF0000"/>
                </a:solidFill>
                <a:latin typeface="Arial Narrow" charset="0"/>
              </a:rPr>
              <a:t> on the surface.</a:t>
            </a:r>
          </a:p>
        </p:txBody>
      </p:sp>
      <p:sp>
        <p:nvSpPr>
          <p:cNvPr id="440364" name="Text Box 44"/>
          <p:cNvSpPr txBox="1">
            <a:spLocks noChangeArrowheads="1"/>
          </p:cNvSpPr>
          <p:nvPr/>
        </p:nvSpPr>
        <p:spPr bwMode="auto">
          <a:xfrm>
            <a:off x="3429000" y="5318125"/>
            <a:ext cx="3733800" cy="1006475"/>
          </a:xfrm>
          <a:prstGeom prst="rect">
            <a:avLst/>
          </a:prstGeom>
          <a:solidFill>
            <a:srgbClr val="FFFF99"/>
          </a:solidFill>
          <a:ln w="28575">
            <a:noFill/>
            <a:miter lim="800000"/>
            <a:headEnd/>
            <a:tailEnd/>
          </a:ln>
        </p:spPr>
        <p:txBody>
          <a:bodyPr>
            <a:prstTxWarp prst="textNoShape">
              <a:avLst/>
            </a:prstTxWarp>
            <a:spAutoFit/>
          </a:bodyPr>
          <a:lstStyle/>
          <a:p>
            <a:r>
              <a:rPr lang="en-US" sz="2000">
                <a:solidFill>
                  <a:srgbClr val="FF0000"/>
                </a:solidFill>
                <a:latin typeface="Arial Narrow" charset="0"/>
              </a:rPr>
              <a:t>No, the actual displaced volume of the fluid is the same.  And the work done by the forces are still the same.</a:t>
            </a:r>
          </a:p>
        </p:txBody>
      </p:sp>
      <p:graphicFrame>
        <p:nvGraphicFramePr>
          <p:cNvPr id="440365" name="Object 5"/>
          <p:cNvGraphicFramePr>
            <a:graphicFrameLocks noChangeAspect="1"/>
          </p:cNvGraphicFramePr>
          <p:nvPr/>
        </p:nvGraphicFramePr>
        <p:xfrm>
          <a:off x="7391400" y="5565775"/>
          <a:ext cx="328613" cy="363538"/>
        </p:xfrm>
        <a:graphic>
          <a:graphicData uri="http://schemas.openxmlformats.org/presentationml/2006/ole">
            <p:oleObj spid="_x0000_s621573" name="Equation" r:id="rId6" imgW="177480" imgH="215640" progId="Equation.3">
              <p:embed/>
            </p:oleObj>
          </a:graphicData>
        </a:graphic>
      </p:graphicFrame>
      <p:graphicFrame>
        <p:nvGraphicFramePr>
          <p:cNvPr id="440366" name="Object 6"/>
          <p:cNvGraphicFramePr>
            <a:graphicFrameLocks noChangeAspect="1"/>
          </p:cNvGraphicFramePr>
          <p:nvPr/>
        </p:nvGraphicFramePr>
        <p:xfrm>
          <a:off x="7680325" y="3505200"/>
          <a:ext cx="612775" cy="728663"/>
        </p:xfrm>
        <a:graphic>
          <a:graphicData uri="http://schemas.openxmlformats.org/presentationml/2006/ole">
            <p:oleObj spid="_x0000_s621574" name="Equation" r:id="rId7" imgW="330120" imgH="431640" progId="Equation.3">
              <p:embed/>
            </p:oleObj>
          </a:graphicData>
        </a:graphic>
      </p:graphicFrame>
      <p:graphicFrame>
        <p:nvGraphicFramePr>
          <p:cNvPr id="440367" name="Object 7"/>
          <p:cNvGraphicFramePr>
            <a:graphicFrameLocks noChangeAspect="1"/>
          </p:cNvGraphicFramePr>
          <p:nvPr/>
        </p:nvGraphicFramePr>
        <p:xfrm>
          <a:off x="8277225" y="3505200"/>
          <a:ext cx="638175" cy="728663"/>
        </p:xfrm>
        <a:graphic>
          <a:graphicData uri="http://schemas.openxmlformats.org/presentationml/2006/ole">
            <p:oleObj spid="_x0000_s621575" name="Equation" r:id="rId8" imgW="342720" imgH="431640" progId="Equation.3">
              <p:embed/>
            </p:oleObj>
          </a:graphicData>
        </a:graphic>
      </p:graphicFrame>
      <p:graphicFrame>
        <p:nvGraphicFramePr>
          <p:cNvPr id="440368" name="Object 8"/>
          <p:cNvGraphicFramePr>
            <a:graphicFrameLocks noChangeAspect="1"/>
          </p:cNvGraphicFramePr>
          <p:nvPr/>
        </p:nvGraphicFramePr>
        <p:xfrm>
          <a:off x="7715250" y="5410200"/>
          <a:ext cx="895350" cy="728663"/>
        </p:xfrm>
        <a:graphic>
          <a:graphicData uri="http://schemas.openxmlformats.org/presentationml/2006/ole">
            <p:oleObj spid="_x0000_s621576" name="Equation" r:id="rId9" imgW="482400" imgH="431640" progId="Equation.3">
              <p:embed/>
            </p:oleObj>
          </a:graphicData>
        </a:graphic>
      </p:graphicFrame>
      <p:graphicFrame>
        <p:nvGraphicFramePr>
          <p:cNvPr id="440369" name="Object 9"/>
          <p:cNvGraphicFramePr>
            <a:graphicFrameLocks noChangeAspect="1"/>
          </p:cNvGraphicFramePr>
          <p:nvPr/>
        </p:nvGraphicFramePr>
        <p:xfrm>
          <a:off x="3929063" y="4452938"/>
          <a:ext cx="896937" cy="728662"/>
        </p:xfrm>
        <a:graphic>
          <a:graphicData uri="http://schemas.openxmlformats.org/presentationml/2006/ole">
            <p:oleObj spid="_x0000_s621577" name="Equation" r:id="rId10" imgW="482400" imgH="431640" progId="Equation.DSMT4">
              <p:embed/>
            </p:oleObj>
          </a:graphicData>
        </a:graphic>
      </p:graphicFrame>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6152" name="Date Placeholder 3"/>
          <p:cNvSpPr>
            <a:spLocks noGrp="1"/>
          </p:cNvSpPr>
          <p:nvPr>
            <p:ph type="dt" sz="quarter" idx="10"/>
          </p:nvPr>
        </p:nvSpPr>
        <p:spPr>
          <a:noFill/>
        </p:spPr>
        <p:txBody>
          <a:bodyPr/>
          <a:lstStyle/>
          <a:p>
            <a:r>
              <a:rPr lang="en-US" smtClean="0">
                <a:latin typeface="Arial Narrow" charset="0"/>
              </a:rPr>
              <a:t>Thursday, July 7, 2011</a:t>
            </a:r>
            <a:endParaRPr lang="en-US">
              <a:latin typeface="Arial Narrow" charset="0"/>
            </a:endParaRPr>
          </a:p>
        </p:txBody>
      </p:sp>
      <p:sp>
        <p:nvSpPr>
          <p:cNvPr id="6153"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14" name="Slide Number Placeholder 5"/>
          <p:cNvSpPr>
            <a:spLocks noGrp="1"/>
          </p:cNvSpPr>
          <p:nvPr>
            <p:ph type="sldNum" sz="quarter" idx="12"/>
          </p:nvPr>
        </p:nvSpPr>
        <p:spPr/>
        <p:txBody>
          <a:bodyPr/>
          <a:lstStyle/>
          <a:p>
            <a:fld id="{2A5D150C-F6BB-C348-B317-418BBE626D8C}" type="slidenum">
              <a:rPr lang="en-US"/>
              <a:pPr/>
              <a:t>18</a:t>
            </a:fld>
            <a:endParaRPr lang="en-US"/>
          </a:p>
        </p:txBody>
      </p:sp>
      <p:sp>
        <p:nvSpPr>
          <p:cNvPr id="6155" name="Rectangle 2"/>
          <p:cNvSpPr>
            <a:spLocks noGrp="1" noChangeArrowheads="1"/>
          </p:cNvSpPr>
          <p:nvPr>
            <p:ph type="title"/>
          </p:nvPr>
        </p:nvSpPr>
        <p:spPr>
          <a:xfrm>
            <a:off x="685800" y="152400"/>
            <a:ext cx="7772400" cy="609600"/>
          </a:xfrm>
        </p:spPr>
        <p:txBody>
          <a:bodyPr/>
          <a:lstStyle/>
          <a:p>
            <a:r>
              <a:rPr lang="en-US" sz="4000"/>
              <a:t>Example for Pascal’s Principle</a:t>
            </a:r>
            <a:endParaRPr lang="en-US"/>
          </a:p>
        </p:txBody>
      </p:sp>
      <p:sp>
        <p:nvSpPr>
          <p:cNvPr id="441347" name="Text Box 3"/>
          <p:cNvSpPr txBox="1">
            <a:spLocks noChangeArrowheads="1"/>
          </p:cNvSpPr>
          <p:nvPr/>
        </p:nvSpPr>
        <p:spPr bwMode="auto">
          <a:xfrm>
            <a:off x="609600" y="793750"/>
            <a:ext cx="8305800" cy="13398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In a car lift used in a service station, compressed air exerts a force on a small piston that has a circular cross section and a radius of 5.00cm.  This pressure is transmitted by a liquid to a piston that has a radius of 15.0cm.  What force must the compressed air exert to lift a car weighing 13,300N?  What air pressure produces this force?</a:t>
            </a:r>
          </a:p>
        </p:txBody>
      </p:sp>
      <p:graphicFrame>
        <p:nvGraphicFramePr>
          <p:cNvPr id="441348" name="Object 2"/>
          <p:cNvGraphicFramePr>
            <a:graphicFrameLocks noChangeAspect="1"/>
          </p:cNvGraphicFramePr>
          <p:nvPr/>
        </p:nvGraphicFramePr>
        <p:xfrm>
          <a:off x="1905000" y="5078413"/>
          <a:ext cx="533400" cy="525462"/>
        </p:xfrm>
        <a:graphic>
          <a:graphicData uri="http://schemas.openxmlformats.org/presentationml/2006/ole">
            <p:oleObj spid="_x0000_s622594" name="Equation" r:id="rId3" imgW="152280" imgH="164880" progId="Equation.3">
              <p:embed/>
            </p:oleObj>
          </a:graphicData>
        </a:graphic>
      </p:graphicFrame>
      <p:sp>
        <p:nvSpPr>
          <p:cNvPr id="441349" name="Text Box 5"/>
          <p:cNvSpPr txBox="1">
            <a:spLocks noChangeArrowheads="1"/>
          </p:cNvSpPr>
          <p:nvPr/>
        </p:nvSpPr>
        <p:spPr bwMode="auto">
          <a:xfrm>
            <a:off x="609600" y="2286000"/>
            <a:ext cx="7924800" cy="762000"/>
          </a:xfrm>
          <a:prstGeom prst="rect">
            <a:avLst/>
          </a:prstGeom>
          <a:noFill/>
          <a:ln w="28575">
            <a:noFill/>
            <a:miter lim="800000"/>
            <a:headEnd/>
            <a:tailEnd/>
          </a:ln>
        </p:spPr>
        <p:txBody>
          <a:bodyPr>
            <a:prstTxWarp prst="textNoShape">
              <a:avLst/>
            </a:prstTxWarp>
            <a:spAutoFit/>
          </a:bodyPr>
          <a:lstStyle/>
          <a:p>
            <a:r>
              <a:rPr lang="en-US" sz="2200">
                <a:solidFill>
                  <a:srgbClr val="FF0000"/>
                </a:solidFill>
                <a:latin typeface="Arial Narrow" charset="0"/>
              </a:rPr>
              <a:t>Using the Pascal’s principle, one can deduce the relationship between the forces, the force exerted by the compressed air is</a:t>
            </a:r>
          </a:p>
        </p:txBody>
      </p:sp>
      <p:graphicFrame>
        <p:nvGraphicFramePr>
          <p:cNvPr id="441350" name="Object 3"/>
          <p:cNvGraphicFramePr>
            <a:graphicFrameLocks noChangeAspect="1"/>
          </p:cNvGraphicFramePr>
          <p:nvPr/>
        </p:nvGraphicFramePr>
        <p:xfrm>
          <a:off x="1112838" y="3487738"/>
          <a:ext cx="411162" cy="490537"/>
        </p:xfrm>
        <a:graphic>
          <a:graphicData uri="http://schemas.openxmlformats.org/presentationml/2006/ole">
            <p:oleObj spid="_x0000_s622595" name="Equation" r:id="rId4" imgW="164880" imgH="215640" progId="Equation.3">
              <p:embed/>
            </p:oleObj>
          </a:graphicData>
        </a:graphic>
      </p:graphicFrame>
      <p:sp>
        <p:nvSpPr>
          <p:cNvPr id="441351" name="Text Box 7"/>
          <p:cNvSpPr txBox="1">
            <a:spLocks noChangeArrowheads="1"/>
          </p:cNvSpPr>
          <p:nvPr/>
        </p:nvSpPr>
        <p:spPr bwMode="auto">
          <a:xfrm>
            <a:off x="685800" y="4267200"/>
            <a:ext cx="7924800" cy="427038"/>
          </a:xfrm>
          <a:prstGeom prst="rect">
            <a:avLst/>
          </a:prstGeom>
          <a:noFill/>
          <a:ln w="28575">
            <a:noFill/>
            <a:miter lim="800000"/>
            <a:headEnd/>
            <a:tailEnd/>
          </a:ln>
        </p:spPr>
        <p:txBody>
          <a:bodyPr>
            <a:prstTxWarp prst="textNoShape">
              <a:avLst/>
            </a:prstTxWarp>
            <a:spAutoFit/>
          </a:bodyPr>
          <a:lstStyle/>
          <a:p>
            <a:r>
              <a:rPr lang="en-US" sz="2200">
                <a:solidFill>
                  <a:srgbClr val="FF0000"/>
                </a:solidFill>
                <a:latin typeface="Arial Narrow" charset="0"/>
              </a:rPr>
              <a:t>Therefore the necessary pressure of the compressed air is</a:t>
            </a:r>
          </a:p>
        </p:txBody>
      </p:sp>
      <p:graphicFrame>
        <p:nvGraphicFramePr>
          <p:cNvPr id="441352" name="Object 4"/>
          <p:cNvGraphicFramePr>
            <a:graphicFrameLocks noChangeAspect="1"/>
          </p:cNvGraphicFramePr>
          <p:nvPr/>
        </p:nvGraphicFramePr>
        <p:xfrm>
          <a:off x="1497013" y="3273425"/>
          <a:ext cx="1168400" cy="920750"/>
        </p:xfrm>
        <a:graphic>
          <a:graphicData uri="http://schemas.openxmlformats.org/presentationml/2006/ole">
            <p:oleObj spid="_x0000_s622596" name="Equation" r:id="rId5" imgW="469800" imgH="406080" progId="Equation.DSMT4">
              <p:embed/>
            </p:oleObj>
          </a:graphicData>
        </a:graphic>
      </p:graphicFrame>
      <p:graphicFrame>
        <p:nvGraphicFramePr>
          <p:cNvPr id="441353" name="Object 5"/>
          <p:cNvGraphicFramePr>
            <a:graphicFrameLocks noChangeAspect="1"/>
          </p:cNvGraphicFramePr>
          <p:nvPr/>
        </p:nvGraphicFramePr>
        <p:xfrm>
          <a:off x="2795588" y="3171825"/>
          <a:ext cx="5275262" cy="1123950"/>
        </p:xfrm>
        <a:graphic>
          <a:graphicData uri="http://schemas.openxmlformats.org/presentationml/2006/ole">
            <p:oleObj spid="_x0000_s622597" name="Equation" r:id="rId6" imgW="2120760" imgH="495000" progId="Equation.DSMT4">
              <p:embed/>
            </p:oleObj>
          </a:graphicData>
        </a:graphic>
      </p:graphicFrame>
      <p:graphicFrame>
        <p:nvGraphicFramePr>
          <p:cNvPr id="441354" name="Object 6"/>
          <p:cNvGraphicFramePr>
            <a:graphicFrameLocks noChangeAspect="1"/>
          </p:cNvGraphicFramePr>
          <p:nvPr/>
        </p:nvGraphicFramePr>
        <p:xfrm>
          <a:off x="2360613" y="4902200"/>
          <a:ext cx="736600" cy="876300"/>
        </p:xfrm>
        <a:graphic>
          <a:graphicData uri="http://schemas.openxmlformats.org/presentationml/2006/ole">
            <p:oleObj spid="_x0000_s622598" name="Equation" r:id="rId7" imgW="330120" imgH="431640" progId="Equation.3">
              <p:embed/>
            </p:oleObj>
          </a:graphicData>
        </a:graphic>
      </p:graphicFrame>
      <p:graphicFrame>
        <p:nvGraphicFramePr>
          <p:cNvPr id="441355" name="Object 7"/>
          <p:cNvGraphicFramePr>
            <a:graphicFrameLocks noChangeAspect="1"/>
          </p:cNvGraphicFramePr>
          <p:nvPr/>
        </p:nvGraphicFramePr>
        <p:xfrm>
          <a:off x="3017838" y="4876800"/>
          <a:ext cx="3687762" cy="928688"/>
        </p:xfrm>
        <a:graphic>
          <a:graphicData uri="http://schemas.openxmlformats.org/presentationml/2006/ole">
            <p:oleObj spid="_x0000_s622599" name="Equation" r:id="rId8" imgW="1650960" imgH="457200" progId="Equation.DSMT4">
              <p:embed/>
            </p:oleObj>
          </a:graphicData>
        </a:graphic>
      </p:graphicFrame>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9227" name="Date Placeholder 3"/>
          <p:cNvSpPr>
            <a:spLocks noGrp="1"/>
          </p:cNvSpPr>
          <p:nvPr>
            <p:ph type="dt" sz="quarter" idx="10"/>
          </p:nvPr>
        </p:nvSpPr>
        <p:spPr>
          <a:noFill/>
        </p:spPr>
        <p:txBody>
          <a:bodyPr/>
          <a:lstStyle/>
          <a:p>
            <a:r>
              <a:rPr lang="en-US" smtClean="0">
                <a:latin typeface="Arial Narrow" charset="0"/>
              </a:rPr>
              <a:t>Thursday, July 7, 2011</a:t>
            </a:r>
            <a:endParaRPr lang="en-US">
              <a:latin typeface="Arial Narrow" charset="0"/>
            </a:endParaRPr>
          </a:p>
        </p:txBody>
      </p:sp>
      <p:sp>
        <p:nvSpPr>
          <p:cNvPr id="9228"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37" name="Slide Number Placeholder 5"/>
          <p:cNvSpPr>
            <a:spLocks noGrp="1"/>
          </p:cNvSpPr>
          <p:nvPr>
            <p:ph type="sldNum" sz="quarter" idx="12"/>
          </p:nvPr>
        </p:nvSpPr>
        <p:spPr/>
        <p:txBody>
          <a:bodyPr/>
          <a:lstStyle/>
          <a:p>
            <a:fld id="{8605A059-607D-D040-A63F-47D3BB0A721F}" type="slidenum">
              <a:rPr lang="en-US"/>
              <a:pPr/>
              <a:t>19</a:t>
            </a:fld>
            <a:endParaRPr lang="en-US"/>
          </a:p>
        </p:txBody>
      </p:sp>
      <p:sp>
        <p:nvSpPr>
          <p:cNvPr id="9230" name="Rectangle 2"/>
          <p:cNvSpPr>
            <a:spLocks noGrp="1" noChangeArrowheads="1"/>
          </p:cNvSpPr>
          <p:nvPr>
            <p:ph type="title"/>
          </p:nvPr>
        </p:nvSpPr>
        <p:spPr>
          <a:xfrm>
            <a:off x="685800" y="152400"/>
            <a:ext cx="7772400" cy="609600"/>
          </a:xfrm>
        </p:spPr>
        <p:txBody>
          <a:bodyPr/>
          <a:lstStyle/>
          <a:p>
            <a:r>
              <a:rPr lang="en-US"/>
              <a:t>Absolute and Relative Pressure</a:t>
            </a:r>
          </a:p>
        </p:txBody>
      </p:sp>
      <p:sp>
        <p:nvSpPr>
          <p:cNvPr id="444419" name="Text Box 3"/>
          <p:cNvSpPr txBox="1">
            <a:spLocks noChangeArrowheads="1"/>
          </p:cNvSpPr>
          <p:nvPr/>
        </p:nvSpPr>
        <p:spPr bwMode="auto">
          <a:xfrm>
            <a:off x="381000" y="762000"/>
            <a:ext cx="39624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How can one measure pressure?</a:t>
            </a:r>
          </a:p>
        </p:txBody>
      </p:sp>
      <p:sp>
        <p:nvSpPr>
          <p:cNvPr id="444420" name="Text Box 4"/>
          <p:cNvSpPr txBox="1">
            <a:spLocks noChangeArrowheads="1"/>
          </p:cNvSpPr>
          <p:nvPr/>
        </p:nvSpPr>
        <p:spPr bwMode="auto">
          <a:xfrm>
            <a:off x="2743200" y="1295400"/>
            <a:ext cx="6096000" cy="1006475"/>
          </a:xfrm>
          <a:prstGeom prst="rect">
            <a:avLst/>
          </a:prstGeom>
          <a:noFill/>
          <a:ln w="28575">
            <a:noFill/>
            <a:miter lim="800000"/>
            <a:headEnd/>
            <a:tailEnd/>
          </a:ln>
        </p:spPr>
        <p:txBody>
          <a:bodyPr>
            <a:prstTxWarp prst="textNoShape">
              <a:avLst/>
            </a:prstTxWarp>
            <a:spAutoFit/>
          </a:bodyPr>
          <a:lstStyle/>
          <a:p>
            <a:r>
              <a:rPr lang="en-US" sz="2000" dirty="0">
                <a:solidFill>
                  <a:srgbClr val="FF0000"/>
                </a:solidFill>
                <a:latin typeface="Arial Narrow" charset="0"/>
              </a:rPr>
              <a:t>One can measure the pressure using an open-tube manometer, where one end is connected to the system with unknown pressure P and the other open to air with pressure P</a:t>
            </a:r>
            <a:r>
              <a:rPr lang="en-US" sz="2000" baseline="-25000" dirty="0">
                <a:solidFill>
                  <a:srgbClr val="FF0000"/>
                </a:solidFill>
                <a:latin typeface="Arial Narrow" charset="0"/>
              </a:rPr>
              <a:t>0</a:t>
            </a:r>
            <a:r>
              <a:rPr lang="en-US" sz="2000" dirty="0">
                <a:solidFill>
                  <a:srgbClr val="FF0000"/>
                </a:solidFill>
                <a:latin typeface="Arial Narrow" charset="0"/>
              </a:rPr>
              <a:t>.</a:t>
            </a:r>
          </a:p>
        </p:txBody>
      </p:sp>
      <p:sp>
        <p:nvSpPr>
          <p:cNvPr id="444421" name="Text Box 5"/>
          <p:cNvSpPr txBox="1">
            <a:spLocks noChangeArrowheads="1"/>
          </p:cNvSpPr>
          <p:nvPr/>
        </p:nvSpPr>
        <p:spPr bwMode="auto">
          <a:xfrm>
            <a:off x="2819400" y="2819400"/>
            <a:ext cx="5334000" cy="701675"/>
          </a:xfrm>
          <a:prstGeom prst="rect">
            <a:avLst/>
          </a:prstGeom>
          <a:noFill/>
          <a:ln w="28575">
            <a:noFill/>
            <a:miter lim="800000"/>
            <a:headEnd/>
            <a:tailEnd/>
          </a:ln>
        </p:spPr>
        <p:txBody>
          <a:bodyPr>
            <a:prstTxWarp prst="textNoShape">
              <a:avLst/>
            </a:prstTxWarp>
            <a:spAutoFit/>
          </a:bodyPr>
          <a:lstStyle/>
          <a:p>
            <a:r>
              <a:rPr lang="en-US" sz="2000">
                <a:solidFill>
                  <a:schemeClr val="accent2"/>
                </a:solidFill>
                <a:latin typeface="Arial Narrow" charset="0"/>
              </a:rPr>
              <a:t>This is called the </a:t>
            </a:r>
            <a:r>
              <a:rPr lang="en-US" sz="2000" b="1" u="sng">
                <a:solidFill>
                  <a:schemeClr val="hlink"/>
                </a:solidFill>
                <a:latin typeface="Arial Narrow" charset="0"/>
              </a:rPr>
              <a:t>absolute pressure</a:t>
            </a:r>
            <a:r>
              <a:rPr lang="en-US" sz="2000">
                <a:solidFill>
                  <a:schemeClr val="accent2"/>
                </a:solidFill>
                <a:latin typeface="Arial Narrow" charset="0"/>
              </a:rPr>
              <a:t>, because it is the actual value of the system’s pressure.</a:t>
            </a:r>
          </a:p>
        </p:txBody>
      </p:sp>
      <p:sp>
        <p:nvSpPr>
          <p:cNvPr id="444422" name="Text Box 6"/>
          <p:cNvSpPr txBox="1">
            <a:spLocks noChangeArrowheads="1"/>
          </p:cNvSpPr>
          <p:nvPr/>
        </p:nvSpPr>
        <p:spPr bwMode="auto">
          <a:xfrm>
            <a:off x="381000" y="3505200"/>
            <a:ext cx="6324600" cy="915988"/>
          </a:xfrm>
          <a:prstGeom prst="rect">
            <a:avLst/>
          </a:prstGeom>
          <a:noFill/>
          <a:ln w="28575">
            <a:noFill/>
            <a:miter lim="800000"/>
            <a:headEnd/>
            <a:tailEnd/>
          </a:ln>
        </p:spPr>
        <p:txBody>
          <a:bodyPr>
            <a:prstTxWarp prst="textNoShape">
              <a:avLst/>
            </a:prstTxWarp>
            <a:spAutoFit/>
          </a:bodyPr>
          <a:lstStyle/>
          <a:p>
            <a:r>
              <a:rPr lang="en-US" sz="1800">
                <a:solidFill>
                  <a:srgbClr val="FF0000"/>
                </a:solidFill>
                <a:latin typeface="Arial Narrow" charset="0"/>
              </a:rPr>
              <a:t>In many cases we measure the pressure difference with respect to the atmospheric pressure to avoid the effect of the changes in P</a:t>
            </a:r>
            <a:r>
              <a:rPr lang="en-US" sz="1800" baseline="-25000">
                <a:solidFill>
                  <a:srgbClr val="FF0000"/>
                </a:solidFill>
                <a:latin typeface="Arial Narrow" charset="0"/>
              </a:rPr>
              <a:t>0 </a:t>
            </a:r>
            <a:r>
              <a:rPr lang="en-US" sz="1800">
                <a:solidFill>
                  <a:srgbClr val="FF0000"/>
                </a:solidFill>
                <a:latin typeface="Arial Narrow" charset="0"/>
              </a:rPr>
              <a:t>that depends on the environment.   This is called </a:t>
            </a:r>
            <a:r>
              <a:rPr lang="en-US" sz="1800" b="1" u="sng">
                <a:solidFill>
                  <a:schemeClr val="hlink"/>
                </a:solidFill>
                <a:latin typeface="Arial Narrow" charset="0"/>
              </a:rPr>
              <a:t>gauge or relative pressure</a:t>
            </a:r>
            <a:r>
              <a:rPr lang="en-US" sz="1800">
                <a:solidFill>
                  <a:srgbClr val="FF0000"/>
                </a:solidFill>
                <a:latin typeface="Arial Narrow" charset="0"/>
              </a:rPr>
              <a:t>.</a:t>
            </a:r>
          </a:p>
        </p:txBody>
      </p:sp>
      <p:graphicFrame>
        <p:nvGraphicFramePr>
          <p:cNvPr id="444423" name="Object 2"/>
          <p:cNvGraphicFramePr>
            <a:graphicFrameLocks noChangeAspect="1"/>
          </p:cNvGraphicFramePr>
          <p:nvPr/>
        </p:nvGraphicFramePr>
        <p:xfrm>
          <a:off x="6804025" y="2425700"/>
          <a:ext cx="282575" cy="330200"/>
        </p:xfrm>
        <a:graphic>
          <a:graphicData uri="http://schemas.openxmlformats.org/presentationml/2006/ole">
            <p:oleObj spid="_x0000_s625666" name="Equation" r:id="rId3" imgW="152280" imgH="164880" progId="Equation.3">
              <p:embed/>
            </p:oleObj>
          </a:graphicData>
        </a:graphic>
      </p:graphicFrame>
      <p:sp>
        <p:nvSpPr>
          <p:cNvPr id="444424" name="Text Box 8"/>
          <p:cNvSpPr txBox="1">
            <a:spLocks noChangeArrowheads="1"/>
          </p:cNvSpPr>
          <p:nvPr/>
        </p:nvSpPr>
        <p:spPr bwMode="auto">
          <a:xfrm>
            <a:off x="457200" y="4495800"/>
            <a:ext cx="8001000" cy="66992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The common barometer which consists of a mercury column with one end closed at vacuum and the other open to the atmosphere was invented by Evangelista Torricelli.</a:t>
            </a:r>
          </a:p>
        </p:txBody>
      </p:sp>
      <p:sp>
        <p:nvSpPr>
          <p:cNvPr id="444425" name="Text Box 9"/>
          <p:cNvSpPr txBox="1">
            <a:spLocks noChangeArrowheads="1"/>
          </p:cNvSpPr>
          <p:nvPr/>
        </p:nvSpPr>
        <p:spPr bwMode="auto">
          <a:xfrm>
            <a:off x="304800" y="5257800"/>
            <a:ext cx="3733800" cy="915988"/>
          </a:xfrm>
          <a:prstGeom prst="rect">
            <a:avLst/>
          </a:prstGeom>
          <a:solidFill>
            <a:srgbClr val="FFFF99"/>
          </a:solidFill>
          <a:ln w="28575">
            <a:noFill/>
            <a:miter lim="800000"/>
            <a:headEnd/>
            <a:tailEnd/>
          </a:ln>
        </p:spPr>
        <p:txBody>
          <a:bodyPr>
            <a:prstTxWarp prst="textNoShape">
              <a:avLst/>
            </a:prstTxWarp>
            <a:spAutoFit/>
          </a:bodyPr>
          <a:lstStyle/>
          <a:p>
            <a:r>
              <a:rPr lang="en-US" sz="1800">
                <a:solidFill>
                  <a:srgbClr val="FF0000"/>
                </a:solidFill>
                <a:latin typeface="Arial Narrow" charset="0"/>
              </a:rPr>
              <a:t>Since the closed end is at vacuum, it does not exert any force.  1 atm of air pressure pushes mercury up 76cm. So 1 atm is</a:t>
            </a:r>
          </a:p>
        </p:txBody>
      </p:sp>
      <p:graphicFrame>
        <p:nvGraphicFramePr>
          <p:cNvPr id="444426" name="Object 3"/>
          <p:cNvGraphicFramePr>
            <a:graphicFrameLocks noChangeAspect="1"/>
          </p:cNvGraphicFramePr>
          <p:nvPr/>
        </p:nvGraphicFramePr>
        <p:xfrm>
          <a:off x="4122738" y="5334000"/>
          <a:ext cx="220662" cy="355600"/>
        </p:xfrm>
        <a:graphic>
          <a:graphicData uri="http://schemas.openxmlformats.org/presentationml/2006/ole">
            <p:oleObj spid="_x0000_s625667" name="Equation" r:id="rId4" imgW="164880" imgH="228600" progId="Equation.3">
              <p:embed/>
            </p:oleObj>
          </a:graphicData>
        </a:graphic>
      </p:graphicFrame>
      <p:sp>
        <p:nvSpPr>
          <p:cNvPr id="444427" name="Text Box 11"/>
          <p:cNvSpPr txBox="1">
            <a:spLocks noChangeArrowheads="1"/>
          </p:cNvSpPr>
          <p:nvPr/>
        </p:nvSpPr>
        <p:spPr bwMode="auto">
          <a:xfrm>
            <a:off x="2743200" y="2346325"/>
            <a:ext cx="4267200" cy="3968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The measured pressure of the system is</a:t>
            </a:r>
          </a:p>
        </p:txBody>
      </p:sp>
      <p:grpSp>
        <p:nvGrpSpPr>
          <p:cNvPr id="2" name="Group 12"/>
          <p:cNvGrpSpPr>
            <a:grpSpLocks/>
          </p:cNvGrpSpPr>
          <p:nvPr/>
        </p:nvGrpSpPr>
        <p:grpSpPr bwMode="auto">
          <a:xfrm>
            <a:off x="533400" y="1371600"/>
            <a:ext cx="1770063" cy="2057400"/>
            <a:chOff x="336" y="1104"/>
            <a:chExt cx="1115" cy="1296"/>
          </a:xfrm>
        </p:grpSpPr>
        <p:sp>
          <p:nvSpPr>
            <p:cNvPr id="9240" name="Rectangle 13"/>
            <p:cNvSpPr>
              <a:spLocks noChangeArrowheads="1"/>
            </p:cNvSpPr>
            <p:nvPr/>
          </p:nvSpPr>
          <p:spPr bwMode="auto">
            <a:xfrm>
              <a:off x="1210" y="1440"/>
              <a:ext cx="240" cy="960"/>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9241" name="Rectangle 14"/>
            <p:cNvSpPr>
              <a:spLocks noChangeArrowheads="1"/>
            </p:cNvSpPr>
            <p:nvPr/>
          </p:nvSpPr>
          <p:spPr bwMode="auto">
            <a:xfrm>
              <a:off x="346" y="1728"/>
              <a:ext cx="240" cy="672"/>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9242" name="Rectangle 15"/>
            <p:cNvSpPr>
              <a:spLocks noChangeArrowheads="1"/>
            </p:cNvSpPr>
            <p:nvPr/>
          </p:nvSpPr>
          <p:spPr bwMode="auto">
            <a:xfrm>
              <a:off x="346" y="1190"/>
              <a:ext cx="240" cy="1210"/>
            </a:xfrm>
            <a:prstGeom prst="rect">
              <a:avLst/>
            </a:prstGeom>
            <a:noFill/>
            <a:ln w="28575">
              <a:solidFill>
                <a:schemeClr val="accent2"/>
              </a:solidFill>
              <a:miter lim="800000"/>
              <a:headEnd/>
              <a:tailEnd/>
            </a:ln>
          </p:spPr>
          <p:txBody>
            <a:bodyPr wrap="none" anchor="ctr">
              <a:prstTxWarp prst="textNoShape">
                <a:avLst/>
              </a:prstTxWarp>
            </a:bodyPr>
            <a:lstStyle/>
            <a:p>
              <a:endParaRPr lang="en-US"/>
            </a:p>
          </p:txBody>
        </p:sp>
        <p:sp>
          <p:nvSpPr>
            <p:cNvPr id="9243" name="Rectangle 16"/>
            <p:cNvSpPr>
              <a:spLocks noChangeArrowheads="1"/>
            </p:cNvSpPr>
            <p:nvPr/>
          </p:nvSpPr>
          <p:spPr bwMode="auto">
            <a:xfrm>
              <a:off x="1210" y="1190"/>
              <a:ext cx="240" cy="1210"/>
            </a:xfrm>
            <a:prstGeom prst="rect">
              <a:avLst/>
            </a:prstGeom>
            <a:noFill/>
            <a:ln w="28575">
              <a:solidFill>
                <a:schemeClr val="accent2"/>
              </a:solidFill>
              <a:miter lim="800000"/>
              <a:headEnd/>
              <a:tailEnd/>
            </a:ln>
          </p:spPr>
          <p:txBody>
            <a:bodyPr wrap="none" anchor="ctr">
              <a:prstTxWarp prst="textNoShape">
                <a:avLst/>
              </a:prstTxWarp>
            </a:bodyPr>
            <a:lstStyle/>
            <a:p>
              <a:endParaRPr lang="en-US"/>
            </a:p>
          </p:txBody>
        </p:sp>
        <p:sp>
          <p:nvSpPr>
            <p:cNvPr id="9244" name="Rectangle 17"/>
            <p:cNvSpPr>
              <a:spLocks noChangeArrowheads="1"/>
            </p:cNvSpPr>
            <p:nvPr/>
          </p:nvSpPr>
          <p:spPr bwMode="auto">
            <a:xfrm>
              <a:off x="538" y="2160"/>
              <a:ext cx="720" cy="240"/>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9245" name="Rectangle 18"/>
            <p:cNvSpPr>
              <a:spLocks noChangeArrowheads="1"/>
            </p:cNvSpPr>
            <p:nvPr/>
          </p:nvSpPr>
          <p:spPr bwMode="auto">
            <a:xfrm>
              <a:off x="1210" y="1104"/>
              <a:ext cx="240" cy="173"/>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sp>
          <p:nvSpPr>
            <p:cNvPr id="9246" name="Line 19"/>
            <p:cNvSpPr>
              <a:spLocks noChangeShapeType="1"/>
            </p:cNvSpPr>
            <p:nvPr/>
          </p:nvSpPr>
          <p:spPr bwMode="auto">
            <a:xfrm>
              <a:off x="538" y="2400"/>
              <a:ext cx="720"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9247" name="Line 20"/>
            <p:cNvSpPr>
              <a:spLocks noChangeShapeType="1"/>
            </p:cNvSpPr>
            <p:nvPr/>
          </p:nvSpPr>
          <p:spPr bwMode="auto">
            <a:xfrm>
              <a:off x="586" y="2160"/>
              <a:ext cx="624"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9248" name="Line 21"/>
            <p:cNvSpPr>
              <a:spLocks noChangeShapeType="1"/>
            </p:cNvSpPr>
            <p:nvPr/>
          </p:nvSpPr>
          <p:spPr bwMode="auto">
            <a:xfrm>
              <a:off x="960" y="1728"/>
              <a:ext cx="240"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9249" name="Line 22"/>
            <p:cNvSpPr>
              <a:spLocks noChangeShapeType="1"/>
            </p:cNvSpPr>
            <p:nvPr/>
          </p:nvSpPr>
          <p:spPr bwMode="auto">
            <a:xfrm>
              <a:off x="960" y="1440"/>
              <a:ext cx="240"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9250" name="Text Box 23"/>
            <p:cNvSpPr txBox="1">
              <a:spLocks noChangeArrowheads="1"/>
            </p:cNvSpPr>
            <p:nvPr/>
          </p:nvSpPr>
          <p:spPr bwMode="auto">
            <a:xfrm>
              <a:off x="912" y="1447"/>
              <a:ext cx="189"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h</a:t>
              </a:r>
            </a:p>
          </p:txBody>
        </p:sp>
        <p:sp>
          <p:nvSpPr>
            <p:cNvPr id="9251" name="Line 24"/>
            <p:cNvSpPr>
              <a:spLocks noChangeShapeType="1"/>
            </p:cNvSpPr>
            <p:nvPr/>
          </p:nvSpPr>
          <p:spPr bwMode="auto">
            <a:xfrm flipV="1">
              <a:off x="1117" y="1440"/>
              <a:ext cx="0" cy="288"/>
            </a:xfrm>
            <a:prstGeom prst="line">
              <a:avLst/>
            </a:prstGeom>
            <a:noFill/>
            <a:ln w="19050">
              <a:solidFill>
                <a:schemeClr val="accent2"/>
              </a:solidFill>
              <a:round/>
              <a:headEnd type="triangle" w="med" len="med"/>
              <a:tailEnd type="triangle" w="med" len="med"/>
            </a:ln>
          </p:spPr>
          <p:txBody>
            <a:bodyPr>
              <a:prstTxWarp prst="textNoShape">
                <a:avLst/>
              </a:prstTxWarp>
            </a:bodyPr>
            <a:lstStyle/>
            <a:p>
              <a:endParaRPr lang="en-US"/>
            </a:p>
          </p:txBody>
        </p:sp>
        <p:sp>
          <p:nvSpPr>
            <p:cNvPr id="9252" name="Text Box 25"/>
            <p:cNvSpPr txBox="1">
              <a:spLocks noChangeArrowheads="1"/>
            </p:cNvSpPr>
            <p:nvPr/>
          </p:nvSpPr>
          <p:spPr bwMode="auto">
            <a:xfrm>
              <a:off x="336" y="1159"/>
              <a:ext cx="204"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P</a:t>
              </a:r>
            </a:p>
          </p:txBody>
        </p:sp>
        <p:sp>
          <p:nvSpPr>
            <p:cNvPr id="9253" name="Text Box 26"/>
            <p:cNvSpPr txBox="1">
              <a:spLocks noChangeArrowheads="1"/>
            </p:cNvSpPr>
            <p:nvPr/>
          </p:nvSpPr>
          <p:spPr bwMode="auto">
            <a:xfrm>
              <a:off x="1200" y="1152"/>
              <a:ext cx="251"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P</a:t>
              </a:r>
              <a:r>
                <a:rPr lang="en-US" sz="2000" baseline="-25000">
                  <a:solidFill>
                    <a:schemeClr val="accent2"/>
                  </a:solidFill>
                  <a:latin typeface="Arial Narrow" charset="0"/>
                </a:rPr>
                <a:t>0</a:t>
              </a:r>
              <a:endParaRPr lang="en-US" sz="2000">
                <a:solidFill>
                  <a:schemeClr val="accent2"/>
                </a:solidFill>
                <a:latin typeface="Arial Narrow" charset="0"/>
              </a:endParaRPr>
            </a:p>
          </p:txBody>
        </p:sp>
      </p:grpSp>
      <p:graphicFrame>
        <p:nvGraphicFramePr>
          <p:cNvPr id="444443" name="Object 4"/>
          <p:cNvGraphicFramePr>
            <a:graphicFrameLocks noChangeAspect="1"/>
          </p:cNvGraphicFramePr>
          <p:nvPr/>
        </p:nvGraphicFramePr>
        <p:xfrm>
          <a:off x="7010400" y="3657600"/>
          <a:ext cx="1074738" cy="587375"/>
        </p:xfrm>
        <a:graphic>
          <a:graphicData uri="http://schemas.openxmlformats.org/presentationml/2006/ole">
            <p:oleObj spid="_x0000_s625668" name="Equation" r:id="rId5" imgW="520560" imgH="228600" progId="Equation.DSMT4">
              <p:embed/>
            </p:oleObj>
          </a:graphicData>
        </a:graphic>
      </p:graphicFrame>
      <p:graphicFrame>
        <p:nvGraphicFramePr>
          <p:cNvPr id="444444" name="Object 5"/>
          <p:cNvGraphicFramePr>
            <a:graphicFrameLocks noChangeAspect="1"/>
          </p:cNvGraphicFramePr>
          <p:nvPr/>
        </p:nvGraphicFramePr>
        <p:xfrm>
          <a:off x="7108825" y="2362200"/>
          <a:ext cx="1273175" cy="457200"/>
        </p:xfrm>
        <a:graphic>
          <a:graphicData uri="http://schemas.openxmlformats.org/presentationml/2006/ole">
            <p:oleObj spid="_x0000_s625669" name="Equation" r:id="rId6" imgW="685800" imgH="228600" progId="Equation.3">
              <p:embed/>
            </p:oleObj>
          </a:graphicData>
        </a:graphic>
      </p:graphicFrame>
      <p:graphicFrame>
        <p:nvGraphicFramePr>
          <p:cNvPr id="444445" name="Object 6"/>
          <p:cNvGraphicFramePr>
            <a:graphicFrameLocks noChangeAspect="1"/>
          </p:cNvGraphicFramePr>
          <p:nvPr/>
        </p:nvGraphicFramePr>
        <p:xfrm>
          <a:off x="8077200" y="3689350"/>
          <a:ext cx="990600" cy="522288"/>
        </p:xfrm>
        <a:graphic>
          <a:graphicData uri="http://schemas.openxmlformats.org/presentationml/2006/ole">
            <p:oleObj spid="_x0000_s625670" name="Equation" r:id="rId7" imgW="406080" imgH="203040" progId="Equation.DSMT4">
              <p:embed/>
            </p:oleObj>
          </a:graphicData>
        </a:graphic>
      </p:graphicFrame>
      <p:graphicFrame>
        <p:nvGraphicFramePr>
          <p:cNvPr id="444446" name="Object 7"/>
          <p:cNvGraphicFramePr>
            <a:graphicFrameLocks noChangeAspect="1"/>
          </p:cNvGraphicFramePr>
          <p:nvPr/>
        </p:nvGraphicFramePr>
        <p:xfrm>
          <a:off x="4368800" y="5334000"/>
          <a:ext cx="544513" cy="315913"/>
        </p:xfrm>
        <a:graphic>
          <a:graphicData uri="http://schemas.openxmlformats.org/presentationml/2006/ole">
            <p:oleObj spid="_x0000_s625671" name="Equation" r:id="rId8" imgW="406080" imgH="203040" progId="Equation.DSMT4">
              <p:embed/>
            </p:oleObj>
          </a:graphicData>
        </a:graphic>
      </p:graphicFrame>
      <p:graphicFrame>
        <p:nvGraphicFramePr>
          <p:cNvPr id="444447" name="Object 8"/>
          <p:cNvGraphicFramePr>
            <a:graphicFrameLocks noChangeAspect="1"/>
          </p:cNvGraphicFramePr>
          <p:nvPr/>
        </p:nvGraphicFramePr>
        <p:xfrm>
          <a:off x="4953000" y="5334000"/>
          <a:ext cx="4191000" cy="304800"/>
        </p:xfrm>
        <a:graphic>
          <a:graphicData uri="http://schemas.openxmlformats.org/presentationml/2006/ole">
            <p:oleObj spid="_x0000_s625672" name="Equation" r:id="rId9" imgW="2971800" imgH="228600" progId="Equation.3">
              <p:embed/>
            </p:oleObj>
          </a:graphicData>
        </a:graphic>
      </p:graphicFrame>
      <p:graphicFrame>
        <p:nvGraphicFramePr>
          <p:cNvPr id="444448" name="Object 9"/>
          <p:cNvGraphicFramePr>
            <a:graphicFrameLocks noChangeAspect="1"/>
          </p:cNvGraphicFramePr>
          <p:nvPr/>
        </p:nvGraphicFramePr>
        <p:xfrm>
          <a:off x="5718175" y="5715000"/>
          <a:ext cx="1901825" cy="315913"/>
        </p:xfrm>
        <a:graphic>
          <a:graphicData uri="http://schemas.openxmlformats.org/presentationml/2006/ole">
            <p:oleObj spid="_x0000_s625673" name="Equation" r:id="rId10" imgW="1422360" imgH="203040" progId="Equation.3">
              <p:embed/>
            </p:oleObj>
          </a:graphicData>
        </a:graphic>
      </p:graphicFrame>
      <p:graphicFrame>
        <p:nvGraphicFramePr>
          <p:cNvPr id="444449" name="Object 10"/>
          <p:cNvGraphicFramePr>
            <a:graphicFrameLocks noChangeAspect="1"/>
          </p:cNvGraphicFramePr>
          <p:nvPr/>
        </p:nvGraphicFramePr>
        <p:xfrm>
          <a:off x="6629400" y="3657600"/>
          <a:ext cx="392113" cy="587375"/>
        </p:xfrm>
        <a:graphic>
          <a:graphicData uri="http://schemas.openxmlformats.org/presentationml/2006/ole">
            <p:oleObj spid="_x0000_s625674" name="Equation" r:id="rId11" imgW="190440" imgH="228600" progId="Equation.DSMT4">
              <p:embed/>
            </p:oleObj>
          </a:graphicData>
        </a:graphic>
      </p:graphicFrame>
      <p:sp>
        <p:nvSpPr>
          <p:cNvPr id="444450" name="Text Box 34"/>
          <p:cNvSpPr txBox="1">
            <a:spLocks noChangeArrowheads="1"/>
          </p:cNvSpPr>
          <p:nvPr/>
        </p:nvSpPr>
        <p:spPr bwMode="auto">
          <a:xfrm>
            <a:off x="381000" y="6264275"/>
            <a:ext cx="8458200" cy="365125"/>
          </a:xfrm>
          <a:prstGeom prst="rect">
            <a:avLst/>
          </a:prstGeom>
          <a:solidFill>
            <a:srgbClr val="FFFFCC"/>
          </a:solidFill>
          <a:ln w="28575">
            <a:solidFill>
              <a:srgbClr val="A50021"/>
            </a:solidFill>
            <a:miter lim="800000"/>
            <a:headEnd/>
            <a:tailEnd/>
          </a:ln>
        </p:spPr>
        <p:txBody>
          <a:bodyPr>
            <a:prstTxWarp prst="textNoShape">
              <a:avLst/>
            </a:prstTxWarp>
            <a:spAutoFit/>
          </a:bodyPr>
          <a:lstStyle/>
          <a:p>
            <a:pPr>
              <a:spcBef>
                <a:spcPct val="20000"/>
              </a:spcBef>
            </a:pPr>
            <a:r>
              <a:rPr lang="en-US" sz="1600" b="1">
                <a:solidFill>
                  <a:srgbClr val="A50021"/>
                </a:solidFill>
                <a:latin typeface="Arial Narrow" charset="0"/>
              </a:rPr>
              <a:t>If one measures the tire pressure with a gauge at 220kPa the actual pressure is 101kPa+220kPa=303kPa.</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8" name="Date Placeholder 4"/>
          <p:cNvSpPr>
            <a:spLocks noGrp="1"/>
          </p:cNvSpPr>
          <p:nvPr>
            <p:ph type="dt" sz="quarter" idx="10"/>
          </p:nvPr>
        </p:nvSpPr>
        <p:spPr>
          <a:noFill/>
        </p:spPr>
        <p:txBody>
          <a:bodyPr/>
          <a:lstStyle/>
          <a:p>
            <a:r>
              <a:rPr lang="en-US" smtClean="0"/>
              <a:t>Thursday, July 7, 2011</a:t>
            </a:r>
            <a:endParaRPr lang="en-US" smtClean="0"/>
          </a:p>
        </p:txBody>
      </p:sp>
      <p:sp>
        <p:nvSpPr>
          <p:cNvPr id="21509" name="Slide Number Placeholder 6"/>
          <p:cNvSpPr>
            <a:spLocks noGrp="1"/>
          </p:cNvSpPr>
          <p:nvPr>
            <p:ph type="sldNum" sz="quarter" idx="12"/>
          </p:nvPr>
        </p:nvSpPr>
        <p:spPr>
          <a:noFill/>
        </p:spPr>
        <p:txBody>
          <a:bodyPr/>
          <a:lstStyle/>
          <a:p>
            <a:fld id="{E34E773F-D092-6C4D-8EFB-7765E82DFB82}" type="slidenum">
              <a:rPr lang="en-US" smtClean="0"/>
              <a:pPr/>
              <a:t>2</a:t>
            </a:fld>
            <a:endParaRPr lang="en-US" smtClean="0"/>
          </a:p>
        </p:txBody>
      </p:sp>
      <p:sp>
        <p:nvSpPr>
          <p:cNvPr id="21510" name="Rectangle 2"/>
          <p:cNvSpPr>
            <a:spLocks noGrp="1" noChangeArrowheads="1"/>
          </p:cNvSpPr>
          <p:nvPr>
            <p:ph type="title"/>
          </p:nvPr>
        </p:nvSpPr>
        <p:spPr>
          <a:xfrm>
            <a:off x="685800" y="-76200"/>
            <a:ext cx="7772400" cy="914400"/>
          </a:xfrm>
        </p:spPr>
        <p:txBody>
          <a:bodyPr/>
          <a:lstStyle/>
          <a:p>
            <a:r>
              <a:rPr lang="en-US" dirty="0" smtClean="0"/>
              <a:t>Announcements</a:t>
            </a:r>
            <a:endParaRPr lang="en-US" dirty="0"/>
          </a:p>
        </p:txBody>
      </p:sp>
      <p:sp>
        <p:nvSpPr>
          <p:cNvPr id="92163" name="Rectangle 3"/>
          <p:cNvSpPr>
            <a:spLocks noGrp="1" noChangeArrowheads="1"/>
          </p:cNvSpPr>
          <p:nvPr>
            <p:ph type="body" sz="half" idx="1"/>
          </p:nvPr>
        </p:nvSpPr>
        <p:spPr>
          <a:xfrm>
            <a:off x="228600" y="762000"/>
            <a:ext cx="8686800" cy="5181600"/>
          </a:xfrm>
        </p:spPr>
        <p:txBody>
          <a:bodyPr/>
          <a:lstStyle/>
          <a:p>
            <a:pPr>
              <a:lnSpc>
                <a:spcPct val="90000"/>
              </a:lnSpc>
            </a:pPr>
            <a:r>
              <a:rPr lang="en-US" sz="3600" dirty="0" smtClean="0"/>
              <a:t>Final </a:t>
            </a:r>
            <a:r>
              <a:rPr lang="en-US" sz="3600" dirty="0" smtClean="0"/>
              <a:t>Comprehensive Exam</a:t>
            </a:r>
          </a:p>
          <a:p>
            <a:pPr lvl="1">
              <a:lnSpc>
                <a:spcPct val="90000"/>
              </a:lnSpc>
            </a:pPr>
            <a:r>
              <a:rPr lang="en-US" dirty="0" smtClean="0"/>
              <a:t>8 – 10am, Monday, July 11 in SH103</a:t>
            </a:r>
          </a:p>
          <a:p>
            <a:pPr lvl="1">
              <a:lnSpc>
                <a:spcPct val="90000"/>
              </a:lnSpc>
            </a:pPr>
            <a:r>
              <a:rPr lang="en-US" dirty="0" smtClean="0"/>
              <a:t>Covers CH1.1 through what we</a:t>
            </a:r>
            <a:r>
              <a:rPr lang="en-US" dirty="0" smtClean="0"/>
              <a:t> </a:t>
            </a:r>
            <a:r>
              <a:rPr lang="en-US" dirty="0" smtClean="0"/>
              <a:t>finish</a:t>
            </a:r>
            <a:r>
              <a:rPr lang="en-US" dirty="0" smtClean="0"/>
              <a:t> today (CH13.6) plus Appendices A and B</a:t>
            </a:r>
          </a:p>
          <a:p>
            <a:pPr lvl="1">
              <a:lnSpc>
                <a:spcPct val="90000"/>
              </a:lnSpc>
            </a:pPr>
            <a:r>
              <a:rPr lang="en-US" dirty="0" smtClean="0"/>
              <a:t>Mixture of multiple choice and free response </a:t>
            </a:r>
            <a:r>
              <a:rPr lang="en-US" dirty="0" smtClean="0"/>
              <a:t>problems</a:t>
            </a:r>
          </a:p>
          <a:p>
            <a:pPr lvl="1">
              <a:lnSpc>
                <a:spcPct val="90000"/>
              </a:lnSpc>
            </a:pPr>
            <a:r>
              <a:rPr lang="en-US" dirty="0" smtClean="0"/>
              <a:t>Please do not miss the exam!! </a:t>
            </a:r>
          </a:p>
          <a:p>
            <a:pPr>
              <a:lnSpc>
                <a:spcPct val="90000"/>
              </a:lnSpc>
            </a:pPr>
            <a:r>
              <a:rPr lang="en-US" dirty="0" smtClean="0"/>
              <a:t>Please </a:t>
            </a:r>
            <a:r>
              <a:rPr lang="en-US" dirty="0" smtClean="0"/>
              <a:t>bring your planetarium special credit sheet during the intermission</a:t>
            </a:r>
          </a:p>
          <a:p>
            <a:pPr lvl="1">
              <a:lnSpc>
                <a:spcPct val="90000"/>
              </a:lnSpc>
            </a:pPr>
            <a:endParaRPr lang="en-US" dirty="0" smtClean="0"/>
          </a:p>
          <a:p>
            <a:pPr lvl="1">
              <a:lnSpc>
                <a:spcPct val="90000"/>
              </a:lnSpc>
            </a:pPr>
            <a:endParaRPr lang="en-US" dirty="0"/>
          </a:p>
        </p:txBody>
      </p:sp>
      <p:sp>
        <p:nvSpPr>
          <p:cNvPr id="21512" name="Footer Placeholder 7"/>
          <p:cNvSpPr>
            <a:spLocks noGrp="1"/>
          </p:cNvSpPr>
          <p:nvPr>
            <p:ph type="ftr" sz="quarter" idx="11"/>
          </p:nvPr>
        </p:nvSpPr>
        <p:spPr>
          <a:noFill/>
        </p:spPr>
        <p:txBody>
          <a:bodyPr/>
          <a:lstStyle/>
          <a:p>
            <a:r>
              <a:rPr lang="en-US" smtClean="0"/>
              <a:t>PHYS 1443-001, Summer 2011 Dr. Jaehoon Yu</a:t>
            </a:r>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055" name="Date Placeholder 3"/>
          <p:cNvSpPr>
            <a:spLocks noGrp="1"/>
          </p:cNvSpPr>
          <p:nvPr>
            <p:ph type="dt" sz="quarter" idx="10"/>
          </p:nvPr>
        </p:nvSpPr>
        <p:spPr>
          <a:noFill/>
        </p:spPr>
        <p:txBody>
          <a:bodyPr/>
          <a:lstStyle/>
          <a:p>
            <a:r>
              <a:rPr lang="en-US" smtClean="0">
                <a:latin typeface="Arial Narrow" charset="0"/>
              </a:rPr>
              <a:t>Thursday, July 7, 2011</a:t>
            </a:r>
            <a:endParaRPr lang="en-US">
              <a:latin typeface="Arial Narrow" charset="0"/>
            </a:endParaRPr>
          </a:p>
        </p:txBody>
      </p:sp>
      <p:sp>
        <p:nvSpPr>
          <p:cNvPr id="2056"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47" name="Slide Number Placeholder 5"/>
          <p:cNvSpPr>
            <a:spLocks noGrp="1"/>
          </p:cNvSpPr>
          <p:nvPr>
            <p:ph type="sldNum" sz="quarter" idx="12"/>
          </p:nvPr>
        </p:nvSpPr>
        <p:spPr/>
        <p:txBody>
          <a:bodyPr/>
          <a:lstStyle/>
          <a:p>
            <a:fld id="{1121845C-B67A-F64D-81AC-2362ED0A0557}" type="slidenum">
              <a:rPr lang="en-US"/>
              <a:pPr/>
              <a:t>3</a:t>
            </a:fld>
            <a:endParaRPr lang="en-US"/>
          </a:p>
        </p:txBody>
      </p:sp>
      <p:sp>
        <p:nvSpPr>
          <p:cNvPr id="2058" name="Rectangle 2"/>
          <p:cNvSpPr>
            <a:spLocks noGrp="1" noChangeArrowheads="1"/>
          </p:cNvSpPr>
          <p:nvPr>
            <p:ph type="title"/>
          </p:nvPr>
        </p:nvSpPr>
        <p:spPr>
          <a:xfrm>
            <a:off x="685800" y="152400"/>
            <a:ext cx="7772400" cy="609600"/>
          </a:xfrm>
        </p:spPr>
        <p:txBody>
          <a:bodyPr/>
          <a:lstStyle/>
          <a:p>
            <a:r>
              <a:rPr lang="en-US"/>
              <a:t>More on Conditions for Equilibrium</a:t>
            </a:r>
          </a:p>
        </p:txBody>
      </p:sp>
      <p:sp>
        <p:nvSpPr>
          <p:cNvPr id="423939" name="Text Box 3"/>
          <p:cNvSpPr txBox="1">
            <a:spLocks noChangeArrowheads="1"/>
          </p:cNvSpPr>
          <p:nvPr/>
        </p:nvSpPr>
        <p:spPr bwMode="auto">
          <a:xfrm>
            <a:off x="533400" y="762000"/>
            <a:ext cx="8153400" cy="7302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dirty="0">
                <a:solidFill>
                  <a:srgbClr val="800000"/>
                </a:solidFill>
                <a:latin typeface="Arial Narrow" charset="0"/>
              </a:rPr>
              <a:t>To simplify the problem, we will only deal with forces acting on </a:t>
            </a:r>
            <a:r>
              <a:rPr lang="en-US" sz="2000" dirty="0" err="1">
                <a:solidFill>
                  <a:srgbClr val="800000"/>
                </a:solidFill>
                <a:latin typeface="Arial Narrow" charset="0"/>
              </a:rPr>
              <a:t>x-y</a:t>
            </a:r>
            <a:r>
              <a:rPr lang="en-US" sz="2000" dirty="0">
                <a:solidFill>
                  <a:srgbClr val="800000"/>
                </a:solidFill>
                <a:latin typeface="Arial Narrow" charset="0"/>
              </a:rPr>
              <a:t> plane, giving torque only along z-axis.   What do you think the conditions for equilibrium</a:t>
            </a:r>
            <a:r>
              <a:rPr lang="en-US" sz="2000" dirty="0" smtClean="0">
                <a:solidFill>
                  <a:srgbClr val="800000"/>
                </a:solidFill>
                <a:latin typeface="Arial Narrow" charset="0"/>
              </a:rPr>
              <a:t> are </a:t>
            </a:r>
            <a:r>
              <a:rPr lang="en-US" sz="2000" dirty="0">
                <a:solidFill>
                  <a:srgbClr val="800000"/>
                </a:solidFill>
                <a:latin typeface="Arial Narrow" charset="0"/>
              </a:rPr>
              <a:t>in this case? </a:t>
            </a:r>
          </a:p>
        </p:txBody>
      </p:sp>
      <p:sp>
        <p:nvSpPr>
          <p:cNvPr id="423940" name="Text Box 4"/>
          <p:cNvSpPr txBox="1">
            <a:spLocks noChangeArrowheads="1"/>
          </p:cNvSpPr>
          <p:nvPr/>
        </p:nvSpPr>
        <p:spPr bwMode="auto">
          <a:xfrm>
            <a:off x="685800" y="1524000"/>
            <a:ext cx="78486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six possible equations from the two vector equations turns to three equations.</a:t>
            </a:r>
          </a:p>
        </p:txBody>
      </p:sp>
      <p:sp>
        <p:nvSpPr>
          <p:cNvPr id="423941" name="Text Box 5"/>
          <p:cNvSpPr txBox="1">
            <a:spLocks noChangeArrowheads="1"/>
          </p:cNvSpPr>
          <p:nvPr/>
        </p:nvSpPr>
        <p:spPr bwMode="auto">
          <a:xfrm>
            <a:off x="762000" y="3032125"/>
            <a:ext cx="74676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What happens if there are many forces exerting on an object?</a:t>
            </a:r>
          </a:p>
        </p:txBody>
      </p:sp>
      <p:graphicFrame>
        <p:nvGraphicFramePr>
          <p:cNvPr id="423942" name="Object 2"/>
          <p:cNvGraphicFramePr>
            <a:graphicFrameLocks noChangeAspect="1"/>
          </p:cNvGraphicFramePr>
          <p:nvPr/>
        </p:nvGraphicFramePr>
        <p:xfrm>
          <a:off x="609600" y="2184400"/>
          <a:ext cx="1190625" cy="558800"/>
        </p:xfrm>
        <a:graphic>
          <a:graphicData uri="http://schemas.openxmlformats.org/presentationml/2006/ole">
            <p:oleObj spid="_x0000_s684034" name="Equation" r:id="rId3" imgW="571320" imgH="279360" progId="Equation.DSMT4">
              <p:embed/>
            </p:oleObj>
          </a:graphicData>
        </a:graphic>
      </p:graphicFrame>
      <p:graphicFrame>
        <p:nvGraphicFramePr>
          <p:cNvPr id="423943" name="Object 3"/>
          <p:cNvGraphicFramePr>
            <a:graphicFrameLocks noChangeAspect="1"/>
          </p:cNvGraphicFramePr>
          <p:nvPr/>
        </p:nvGraphicFramePr>
        <p:xfrm>
          <a:off x="4876800" y="2108200"/>
          <a:ext cx="1111250" cy="558800"/>
        </p:xfrm>
        <a:graphic>
          <a:graphicData uri="http://schemas.openxmlformats.org/presentationml/2006/ole">
            <p:oleObj spid="_x0000_s684035" name="Equation" r:id="rId4" imgW="533160" imgH="279360" progId="Equation.DSMT4">
              <p:embed/>
            </p:oleObj>
          </a:graphicData>
        </a:graphic>
      </p:graphicFrame>
      <p:graphicFrame>
        <p:nvGraphicFramePr>
          <p:cNvPr id="423944" name="Object 4"/>
          <p:cNvGraphicFramePr>
            <a:graphicFrameLocks noChangeAspect="1"/>
          </p:cNvGraphicFramePr>
          <p:nvPr/>
        </p:nvGraphicFramePr>
        <p:xfrm>
          <a:off x="2616200" y="1905000"/>
          <a:ext cx="1270000" cy="508000"/>
        </p:xfrm>
        <a:graphic>
          <a:graphicData uri="http://schemas.openxmlformats.org/presentationml/2006/ole">
            <p:oleObj spid="_x0000_s684036" name="Equation" r:id="rId5" imgW="609480" imgH="253800" progId="Equation.3">
              <p:embed/>
            </p:oleObj>
          </a:graphicData>
        </a:graphic>
      </p:graphicFrame>
      <p:graphicFrame>
        <p:nvGraphicFramePr>
          <p:cNvPr id="423945" name="Object 5"/>
          <p:cNvGraphicFramePr>
            <a:graphicFrameLocks noChangeAspect="1"/>
          </p:cNvGraphicFramePr>
          <p:nvPr/>
        </p:nvGraphicFramePr>
        <p:xfrm>
          <a:off x="6859588" y="2159000"/>
          <a:ext cx="1217612" cy="508000"/>
        </p:xfrm>
        <a:graphic>
          <a:graphicData uri="http://schemas.openxmlformats.org/presentationml/2006/ole">
            <p:oleObj spid="_x0000_s684037" name="Equation" r:id="rId6" imgW="583920" imgH="253800" progId="Equation.3">
              <p:embed/>
            </p:oleObj>
          </a:graphicData>
        </a:graphic>
      </p:graphicFrame>
      <p:grpSp>
        <p:nvGrpSpPr>
          <p:cNvPr id="2" name="Group 10"/>
          <p:cNvGrpSpPr>
            <a:grpSpLocks/>
          </p:cNvGrpSpPr>
          <p:nvPr/>
        </p:nvGrpSpPr>
        <p:grpSpPr bwMode="auto">
          <a:xfrm>
            <a:off x="457200" y="3654425"/>
            <a:ext cx="2133600" cy="2136775"/>
            <a:chOff x="383" y="2203"/>
            <a:chExt cx="1249" cy="1346"/>
          </a:xfrm>
        </p:grpSpPr>
        <p:sp>
          <p:nvSpPr>
            <p:cNvPr id="2069" name="Freeform 11"/>
            <p:cNvSpPr>
              <a:spLocks/>
            </p:cNvSpPr>
            <p:nvPr/>
          </p:nvSpPr>
          <p:spPr bwMode="auto">
            <a:xfrm>
              <a:off x="383" y="2353"/>
              <a:ext cx="940" cy="1049"/>
            </a:xfrm>
            <a:custGeom>
              <a:avLst/>
              <a:gdLst>
                <a:gd name="T0" fmla="*/ 106 w 354"/>
                <a:gd name="T1" fmla="*/ 387 h 569"/>
                <a:gd name="T2" fmla="*/ 305 w 354"/>
                <a:gd name="T3" fmla="*/ 430 h 569"/>
                <a:gd name="T4" fmla="*/ 404 w 354"/>
                <a:gd name="T5" fmla="*/ 511 h 569"/>
                <a:gd name="T6" fmla="*/ 523 w 354"/>
                <a:gd name="T7" fmla="*/ 870 h 569"/>
                <a:gd name="T8" fmla="*/ 701 w 354"/>
                <a:gd name="T9" fmla="*/ 1049 h 569"/>
                <a:gd name="T10" fmla="*/ 802 w 354"/>
                <a:gd name="T11" fmla="*/ 1021 h 569"/>
                <a:gd name="T12" fmla="*/ 821 w 354"/>
                <a:gd name="T13" fmla="*/ 704 h 569"/>
                <a:gd name="T14" fmla="*/ 921 w 354"/>
                <a:gd name="T15" fmla="*/ 498 h 569"/>
                <a:gd name="T16" fmla="*/ 882 w 354"/>
                <a:gd name="T17" fmla="*/ 249 h 569"/>
                <a:gd name="T18" fmla="*/ 465 w 354"/>
                <a:gd name="T19" fmla="*/ 2 h 569"/>
                <a:gd name="T20" fmla="*/ 284 w 354"/>
                <a:gd name="T21" fmla="*/ 15 h 569"/>
                <a:gd name="T22" fmla="*/ 244 w 354"/>
                <a:gd name="T23" fmla="*/ 98 h 569"/>
                <a:gd name="T24" fmla="*/ 45 w 354"/>
                <a:gd name="T25" fmla="*/ 332 h 569"/>
                <a:gd name="T26" fmla="*/ 5 w 354"/>
                <a:gd name="T27" fmla="*/ 374 h 569"/>
                <a:gd name="T28" fmla="*/ 106 w 354"/>
                <a:gd name="T29" fmla="*/ 387 h 56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54"/>
                <a:gd name="T46" fmla="*/ 0 h 569"/>
                <a:gd name="T47" fmla="*/ 354 w 354"/>
                <a:gd name="T48" fmla="*/ 569 h 56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54" h="569">
                  <a:moveTo>
                    <a:pt x="40" y="210"/>
                  </a:moveTo>
                  <a:cubicBezTo>
                    <a:pt x="61" y="215"/>
                    <a:pt x="97" y="220"/>
                    <a:pt x="115" y="233"/>
                  </a:cubicBezTo>
                  <a:cubicBezTo>
                    <a:pt x="131" y="244"/>
                    <a:pt x="138" y="263"/>
                    <a:pt x="152" y="277"/>
                  </a:cubicBezTo>
                  <a:cubicBezTo>
                    <a:pt x="166" y="342"/>
                    <a:pt x="182" y="407"/>
                    <a:pt x="197" y="472"/>
                  </a:cubicBezTo>
                  <a:cubicBezTo>
                    <a:pt x="206" y="513"/>
                    <a:pt x="222" y="556"/>
                    <a:pt x="264" y="569"/>
                  </a:cubicBezTo>
                  <a:cubicBezTo>
                    <a:pt x="277" y="564"/>
                    <a:pt x="299" y="567"/>
                    <a:pt x="302" y="554"/>
                  </a:cubicBezTo>
                  <a:cubicBezTo>
                    <a:pt x="315" y="498"/>
                    <a:pt x="305" y="439"/>
                    <a:pt x="309" y="382"/>
                  </a:cubicBezTo>
                  <a:cubicBezTo>
                    <a:pt x="312" y="347"/>
                    <a:pt x="335" y="303"/>
                    <a:pt x="347" y="270"/>
                  </a:cubicBezTo>
                  <a:cubicBezTo>
                    <a:pt x="344" y="225"/>
                    <a:pt x="354" y="175"/>
                    <a:pt x="332" y="135"/>
                  </a:cubicBezTo>
                  <a:cubicBezTo>
                    <a:pt x="300" y="76"/>
                    <a:pt x="240" y="22"/>
                    <a:pt x="175" y="1"/>
                  </a:cubicBezTo>
                  <a:cubicBezTo>
                    <a:pt x="152" y="3"/>
                    <a:pt x="128" y="0"/>
                    <a:pt x="107" y="8"/>
                  </a:cubicBezTo>
                  <a:cubicBezTo>
                    <a:pt x="92" y="14"/>
                    <a:pt x="97" y="38"/>
                    <a:pt x="92" y="53"/>
                  </a:cubicBezTo>
                  <a:cubicBezTo>
                    <a:pt x="72" y="112"/>
                    <a:pt x="70" y="145"/>
                    <a:pt x="17" y="180"/>
                  </a:cubicBezTo>
                  <a:cubicBezTo>
                    <a:pt x="12" y="188"/>
                    <a:pt x="0" y="194"/>
                    <a:pt x="2" y="203"/>
                  </a:cubicBezTo>
                  <a:cubicBezTo>
                    <a:pt x="8" y="233"/>
                    <a:pt x="30" y="215"/>
                    <a:pt x="40" y="210"/>
                  </a:cubicBezTo>
                  <a:close/>
                </a:path>
              </a:pathLst>
            </a:custGeom>
            <a:gradFill rotWithShape="0">
              <a:gsLst>
                <a:gs pos="0">
                  <a:srgbClr val="CCFFFF"/>
                </a:gs>
                <a:gs pos="100000">
                  <a:srgbClr val="5E7676"/>
                </a:gs>
              </a:gsLst>
              <a:path path="rect">
                <a:fillToRect l="50000" t="50000" r="50000" b="50000"/>
              </a:path>
            </a:gradFill>
            <a:ln w="9525">
              <a:noFill/>
              <a:round/>
              <a:headEnd/>
              <a:tailEnd/>
            </a:ln>
          </p:spPr>
          <p:txBody>
            <a:bodyPr>
              <a:prstTxWarp prst="textNoShape">
                <a:avLst/>
              </a:prstTxWarp>
            </a:bodyPr>
            <a:lstStyle/>
            <a:p>
              <a:endParaRPr lang="en-US"/>
            </a:p>
          </p:txBody>
        </p:sp>
        <p:grpSp>
          <p:nvGrpSpPr>
            <p:cNvPr id="3" name="Group 12"/>
            <p:cNvGrpSpPr>
              <a:grpSpLocks/>
            </p:cNvGrpSpPr>
            <p:nvPr/>
          </p:nvGrpSpPr>
          <p:grpSpPr bwMode="auto">
            <a:xfrm>
              <a:off x="815" y="2641"/>
              <a:ext cx="219" cy="250"/>
              <a:chOff x="816" y="3072"/>
              <a:chExt cx="219" cy="250"/>
            </a:xfrm>
          </p:grpSpPr>
          <p:sp>
            <p:nvSpPr>
              <p:cNvPr id="2094" name="Text Box 13"/>
              <p:cNvSpPr txBox="1">
                <a:spLocks noChangeArrowheads="1"/>
              </p:cNvSpPr>
              <p:nvPr/>
            </p:nvSpPr>
            <p:spPr bwMode="auto">
              <a:xfrm>
                <a:off x="832" y="3072"/>
                <a:ext cx="203" cy="250"/>
              </a:xfrm>
              <a:prstGeom prst="rect">
                <a:avLst/>
              </a:prstGeom>
              <a:noFill/>
              <a:ln w="9525">
                <a:noFill/>
                <a:miter lim="800000"/>
                <a:headEnd/>
                <a:tailEnd/>
              </a:ln>
            </p:spPr>
            <p:txBody>
              <a:bodyPr wrap="none">
                <a:prstTxWarp prst="textNoShape">
                  <a:avLst/>
                </a:prstTxWarp>
                <a:spAutoFit/>
              </a:bodyPr>
              <a:lstStyle/>
              <a:p>
                <a:r>
                  <a:rPr lang="en-US" sz="2000">
                    <a:solidFill>
                      <a:srgbClr val="FF3399"/>
                    </a:solidFill>
                    <a:latin typeface="Arial Narrow" charset="0"/>
                  </a:rPr>
                  <a:t>O</a:t>
                </a:r>
              </a:p>
            </p:txBody>
          </p:sp>
          <p:sp>
            <p:nvSpPr>
              <p:cNvPr id="2095" name="Oval 14"/>
              <p:cNvSpPr>
                <a:spLocks noChangeArrowheads="1"/>
              </p:cNvSpPr>
              <p:nvPr/>
            </p:nvSpPr>
            <p:spPr bwMode="auto">
              <a:xfrm>
                <a:off x="816" y="3168"/>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grpSp>
        <p:grpSp>
          <p:nvGrpSpPr>
            <p:cNvPr id="4" name="Group 15"/>
            <p:cNvGrpSpPr>
              <a:grpSpLocks/>
            </p:cNvGrpSpPr>
            <p:nvPr/>
          </p:nvGrpSpPr>
          <p:grpSpPr bwMode="auto">
            <a:xfrm rot="2662544">
              <a:off x="432" y="2246"/>
              <a:ext cx="384" cy="250"/>
              <a:chOff x="433" y="2735"/>
              <a:chExt cx="384" cy="250"/>
            </a:xfrm>
          </p:grpSpPr>
          <p:sp>
            <p:nvSpPr>
              <p:cNvPr id="2092" name="Text Box 16"/>
              <p:cNvSpPr txBox="1">
                <a:spLocks noChangeArrowheads="1"/>
              </p:cNvSpPr>
              <p:nvPr/>
            </p:nvSpPr>
            <p:spPr bwMode="auto">
              <a:xfrm>
                <a:off x="557" y="2735"/>
                <a:ext cx="23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1</a:t>
                </a:r>
                <a:endParaRPr lang="en-US" sz="2000">
                  <a:solidFill>
                    <a:srgbClr val="FF0000"/>
                  </a:solidFill>
                  <a:latin typeface="Monotype Corsiva" charset="0"/>
                </a:endParaRPr>
              </a:p>
            </p:txBody>
          </p:sp>
          <p:sp>
            <p:nvSpPr>
              <p:cNvPr id="2093" name="Line 17"/>
              <p:cNvSpPr>
                <a:spLocks noChangeShapeType="1"/>
              </p:cNvSpPr>
              <p:nvPr/>
            </p:nvSpPr>
            <p:spPr bwMode="auto">
              <a:xfrm flipH="1">
                <a:off x="433" y="2929"/>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grpSp>
        <p:grpSp>
          <p:nvGrpSpPr>
            <p:cNvPr id="5" name="Group 18"/>
            <p:cNvGrpSpPr>
              <a:grpSpLocks/>
            </p:cNvGrpSpPr>
            <p:nvPr/>
          </p:nvGrpSpPr>
          <p:grpSpPr bwMode="auto">
            <a:xfrm rot="3265369">
              <a:off x="995" y="3240"/>
              <a:ext cx="384" cy="233"/>
              <a:chOff x="967" y="3460"/>
              <a:chExt cx="384" cy="233"/>
            </a:xfrm>
          </p:grpSpPr>
          <p:sp>
            <p:nvSpPr>
              <p:cNvPr id="2090" name="Line 19"/>
              <p:cNvSpPr>
                <a:spLocks noChangeShapeType="1"/>
              </p:cNvSpPr>
              <p:nvPr/>
            </p:nvSpPr>
            <p:spPr bwMode="auto">
              <a:xfrm>
                <a:off x="967" y="3507"/>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sp>
            <p:nvSpPr>
              <p:cNvPr id="2091" name="Text Box 20"/>
              <p:cNvSpPr txBox="1">
                <a:spLocks noChangeArrowheads="1"/>
              </p:cNvSpPr>
              <p:nvPr/>
            </p:nvSpPr>
            <p:spPr bwMode="auto">
              <a:xfrm>
                <a:off x="997" y="3460"/>
                <a:ext cx="255" cy="233"/>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4</a:t>
                </a:r>
                <a:endParaRPr lang="en-US" sz="2000">
                  <a:solidFill>
                    <a:srgbClr val="FF0000"/>
                  </a:solidFill>
                  <a:latin typeface="Monotype Corsiva" charset="0"/>
                </a:endParaRPr>
              </a:p>
            </p:txBody>
          </p:sp>
        </p:grpSp>
        <p:grpSp>
          <p:nvGrpSpPr>
            <p:cNvPr id="6" name="Group 21"/>
            <p:cNvGrpSpPr>
              <a:grpSpLocks/>
            </p:cNvGrpSpPr>
            <p:nvPr/>
          </p:nvGrpSpPr>
          <p:grpSpPr bwMode="auto">
            <a:xfrm rot="501311">
              <a:off x="1248" y="2832"/>
              <a:ext cx="384" cy="250"/>
              <a:chOff x="961" y="3455"/>
              <a:chExt cx="384" cy="250"/>
            </a:xfrm>
          </p:grpSpPr>
          <p:sp>
            <p:nvSpPr>
              <p:cNvPr id="2088" name="Line 22"/>
              <p:cNvSpPr>
                <a:spLocks noChangeShapeType="1"/>
              </p:cNvSpPr>
              <p:nvPr/>
            </p:nvSpPr>
            <p:spPr bwMode="auto">
              <a:xfrm>
                <a:off x="961" y="3504"/>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sp>
            <p:nvSpPr>
              <p:cNvPr id="2089" name="Text Box 23"/>
              <p:cNvSpPr txBox="1">
                <a:spLocks noChangeArrowheads="1"/>
              </p:cNvSpPr>
              <p:nvPr/>
            </p:nvSpPr>
            <p:spPr bwMode="auto">
              <a:xfrm>
                <a:off x="991" y="3455"/>
                <a:ext cx="23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3</a:t>
                </a:r>
                <a:endParaRPr lang="en-US" sz="2000">
                  <a:solidFill>
                    <a:srgbClr val="FF0000"/>
                  </a:solidFill>
                  <a:latin typeface="Monotype Corsiva" charset="0"/>
                </a:endParaRPr>
              </a:p>
            </p:txBody>
          </p:sp>
        </p:grpSp>
        <p:grpSp>
          <p:nvGrpSpPr>
            <p:cNvPr id="7" name="Group 24"/>
            <p:cNvGrpSpPr>
              <a:grpSpLocks/>
            </p:cNvGrpSpPr>
            <p:nvPr/>
          </p:nvGrpSpPr>
          <p:grpSpPr bwMode="auto">
            <a:xfrm rot="-3425388">
              <a:off x="979" y="2279"/>
              <a:ext cx="384" cy="232"/>
              <a:chOff x="951" y="3459"/>
              <a:chExt cx="384" cy="232"/>
            </a:xfrm>
          </p:grpSpPr>
          <p:sp>
            <p:nvSpPr>
              <p:cNvPr id="2086" name="Line 25"/>
              <p:cNvSpPr>
                <a:spLocks noChangeShapeType="1"/>
              </p:cNvSpPr>
              <p:nvPr/>
            </p:nvSpPr>
            <p:spPr bwMode="auto">
              <a:xfrm>
                <a:off x="951" y="3508"/>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sp>
            <p:nvSpPr>
              <p:cNvPr id="2087" name="Text Box 26"/>
              <p:cNvSpPr txBox="1">
                <a:spLocks noChangeArrowheads="1"/>
              </p:cNvSpPr>
              <p:nvPr/>
            </p:nvSpPr>
            <p:spPr bwMode="auto">
              <a:xfrm>
                <a:off x="985" y="3459"/>
                <a:ext cx="255" cy="232"/>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2</a:t>
                </a:r>
                <a:endParaRPr lang="en-US" sz="2000">
                  <a:solidFill>
                    <a:srgbClr val="FF0000"/>
                  </a:solidFill>
                  <a:latin typeface="Monotype Corsiva" charset="0"/>
                </a:endParaRPr>
              </a:p>
            </p:txBody>
          </p:sp>
        </p:grpSp>
        <p:grpSp>
          <p:nvGrpSpPr>
            <p:cNvPr id="8" name="Group 27"/>
            <p:cNvGrpSpPr>
              <a:grpSpLocks/>
            </p:cNvGrpSpPr>
            <p:nvPr/>
          </p:nvGrpSpPr>
          <p:grpSpPr bwMode="auto">
            <a:xfrm rot="7222111">
              <a:off x="551" y="3007"/>
              <a:ext cx="384" cy="233"/>
              <a:chOff x="964" y="3467"/>
              <a:chExt cx="384" cy="233"/>
            </a:xfrm>
          </p:grpSpPr>
          <p:sp>
            <p:nvSpPr>
              <p:cNvPr id="2084" name="Line 28"/>
              <p:cNvSpPr>
                <a:spLocks noChangeShapeType="1"/>
              </p:cNvSpPr>
              <p:nvPr/>
            </p:nvSpPr>
            <p:spPr bwMode="auto">
              <a:xfrm>
                <a:off x="964" y="3512"/>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sp>
            <p:nvSpPr>
              <p:cNvPr id="2085" name="Text Box 29"/>
              <p:cNvSpPr txBox="1">
                <a:spLocks noChangeArrowheads="1"/>
              </p:cNvSpPr>
              <p:nvPr/>
            </p:nvSpPr>
            <p:spPr bwMode="auto">
              <a:xfrm>
                <a:off x="993" y="3467"/>
                <a:ext cx="255" cy="233"/>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5</a:t>
                </a:r>
                <a:endParaRPr lang="en-US" sz="2000">
                  <a:solidFill>
                    <a:srgbClr val="FF0000"/>
                  </a:solidFill>
                  <a:latin typeface="Monotype Corsiva" charset="0"/>
                </a:endParaRPr>
              </a:p>
            </p:txBody>
          </p:sp>
        </p:grpSp>
        <p:grpSp>
          <p:nvGrpSpPr>
            <p:cNvPr id="9" name="Group 30"/>
            <p:cNvGrpSpPr>
              <a:grpSpLocks/>
            </p:cNvGrpSpPr>
            <p:nvPr/>
          </p:nvGrpSpPr>
          <p:grpSpPr bwMode="auto">
            <a:xfrm>
              <a:off x="671" y="2727"/>
              <a:ext cx="239" cy="271"/>
              <a:chOff x="480" y="3158"/>
              <a:chExt cx="239" cy="271"/>
            </a:xfrm>
          </p:grpSpPr>
          <p:cxnSp>
            <p:nvCxnSpPr>
              <p:cNvPr id="2082" name="AutoShape 31"/>
              <p:cNvCxnSpPr>
                <a:cxnSpLocks noChangeShapeType="1"/>
                <a:stCxn id="2095" idx="5"/>
                <a:endCxn id="2084" idx="0"/>
              </p:cNvCxnSpPr>
              <p:nvPr/>
            </p:nvCxnSpPr>
            <p:spPr bwMode="auto">
              <a:xfrm>
                <a:off x="665" y="3209"/>
                <a:ext cx="54" cy="220"/>
              </a:xfrm>
              <a:prstGeom prst="straightConnector1">
                <a:avLst/>
              </a:prstGeom>
              <a:noFill/>
              <a:ln w="28575">
                <a:solidFill>
                  <a:schemeClr val="accent2"/>
                </a:solidFill>
                <a:round/>
                <a:headEnd/>
                <a:tailEnd type="triangle" w="med" len="med"/>
              </a:ln>
            </p:spPr>
          </p:cxnSp>
          <p:sp>
            <p:nvSpPr>
              <p:cNvPr id="2083" name="Text Box 32"/>
              <p:cNvSpPr txBox="1">
                <a:spLocks noChangeArrowheads="1"/>
              </p:cNvSpPr>
              <p:nvPr/>
            </p:nvSpPr>
            <p:spPr bwMode="auto">
              <a:xfrm>
                <a:off x="480" y="3158"/>
                <a:ext cx="195"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r</a:t>
                </a:r>
                <a:r>
                  <a:rPr lang="en-US" sz="2000" b="1" baseline="-25000">
                    <a:solidFill>
                      <a:schemeClr val="accent2"/>
                    </a:solidFill>
                    <a:latin typeface="Monotype Corsiva" charset="0"/>
                  </a:rPr>
                  <a:t>5</a:t>
                </a:r>
                <a:endParaRPr lang="en-US" sz="2000" b="1">
                  <a:solidFill>
                    <a:schemeClr val="accent2"/>
                  </a:solidFill>
                  <a:latin typeface="Monotype Corsiva" charset="0"/>
                </a:endParaRPr>
              </a:p>
            </p:txBody>
          </p:sp>
        </p:grpSp>
        <p:grpSp>
          <p:nvGrpSpPr>
            <p:cNvPr id="10" name="Group 33"/>
            <p:cNvGrpSpPr>
              <a:grpSpLocks/>
            </p:cNvGrpSpPr>
            <p:nvPr/>
          </p:nvGrpSpPr>
          <p:grpSpPr bwMode="auto">
            <a:xfrm>
              <a:off x="1055" y="2727"/>
              <a:ext cx="245" cy="250"/>
              <a:chOff x="816" y="3072"/>
              <a:chExt cx="245" cy="250"/>
            </a:xfrm>
          </p:grpSpPr>
          <p:sp>
            <p:nvSpPr>
              <p:cNvPr id="2080" name="Text Box 34"/>
              <p:cNvSpPr txBox="1">
                <a:spLocks noChangeArrowheads="1"/>
              </p:cNvSpPr>
              <p:nvPr/>
            </p:nvSpPr>
            <p:spPr bwMode="auto">
              <a:xfrm>
                <a:off x="832" y="3072"/>
                <a:ext cx="229" cy="250"/>
              </a:xfrm>
              <a:prstGeom prst="rect">
                <a:avLst/>
              </a:prstGeom>
              <a:noFill/>
              <a:ln w="9525">
                <a:noFill/>
                <a:miter lim="800000"/>
                <a:headEnd/>
                <a:tailEnd/>
              </a:ln>
            </p:spPr>
            <p:txBody>
              <a:bodyPr wrap="none">
                <a:prstTxWarp prst="textNoShape">
                  <a:avLst/>
                </a:prstTxWarp>
                <a:spAutoFit/>
              </a:bodyPr>
              <a:lstStyle/>
              <a:p>
                <a:r>
                  <a:rPr lang="en-US" sz="2000">
                    <a:solidFill>
                      <a:srgbClr val="FF3399"/>
                    </a:solidFill>
                    <a:latin typeface="Arial Narrow" charset="0"/>
                  </a:rPr>
                  <a:t>O’</a:t>
                </a:r>
              </a:p>
            </p:txBody>
          </p:sp>
          <p:sp>
            <p:nvSpPr>
              <p:cNvPr id="2081" name="Oval 35"/>
              <p:cNvSpPr>
                <a:spLocks noChangeArrowheads="1"/>
              </p:cNvSpPr>
              <p:nvPr/>
            </p:nvSpPr>
            <p:spPr bwMode="auto">
              <a:xfrm>
                <a:off x="816" y="3168"/>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grpSp>
        <p:cxnSp>
          <p:nvCxnSpPr>
            <p:cNvPr id="2078" name="AutoShape 36"/>
            <p:cNvCxnSpPr>
              <a:cxnSpLocks noChangeShapeType="1"/>
              <a:stCxn id="2095" idx="6"/>
              <a:endCxn id="2081" idx="5"/>
            </p:cNvCxnSpPr>
            <p:nvPr/>
          </p:nvCxnSpPr>
          <p:spPr bwMode="auto">
            <a:xfrm>
              <a:off x="863" y="2761"/>
              <a:ext cx="233" cy="103"/>
            </a:xfrm>
            <a:prstGeom prst="straightConnector1">
              <a:avLst/>
            </a:prstGeom>
            <a:noFill/>
            <a:ln w="28575">
              <a:solidFill>
                <a:schemeClr val="hlink"/>
              </a:solidFill>
              <a:round/>
              <a:headEnd/>
              <a:tailEnd type="triangle" w="med" len="med"/>
            </a:ln>
          </p:spPr>
        </p:cxnSp>
        <p:sp>
          <p:nvSpPr>
            <p:cNvPr id="2079" name="Text Box 37"/>
            <p:cNvSpPr txBox="1">
              <a:spLocks noChangeArrowheads="1"/>
            </p:cNvSpPr>
            <p:nvPr/>
          </p:nvSpPr>
          <p:spPr bwMode="auto">
            <a:xfrm>
              <a:off x="949" y="2617"/>
              <a:ext cx="188" cy="250"/>
            </a:xfrm>
            <a:prstGeom prst="rect">
              <a:avLst/>
            </a:prstGeom>
            <a:noFill/>
            <a:ln w="9525">
              <a:noFill/>
              <a:miter lim="800000"/>
              <a:headEnd/>
              <a:tailEnd/>
            </a:ln>
          </p:spPr>
          <p:txBody>
            <a:bodyPr wrap="none">
              <a:prstTxWarp prst="textNoShape">
                <a:avLst/>
              </a:prstTxWarp>
              <a:spAutoFit/>
            </a:bodyPr>
            <a:lstStyle/>
            <a:p>
              <a:r>
                <a:rPr lang="en-US" sz="2000" b="1">
                  <a:solidFill>
                    <a:schemeClr val="hlink"/>
                  </a:solidFill>
                  <a:latin typeface="Monotype Corsiva" charset="0"/>
                </a:rPr>
                <a:t>r’</a:t>
              </a:r>
            </a:p>
          </p:txBody>
        </p:sp>
      </p:grpSp>
      <p:sp>
        <p:nvSpPr>
          <p:cNvPr id="423974" name="Text Box 38"/>
          <p:cNvSpPr txBox="1">
            <a:spLocks noChangeArrowheads="1"/>
          </p:cNvSpPr>
          <p:nvPr/>
        </p:nvSpPr>
        <p:spPr bwMode="auto">
          <a:xfrm>
            <a:off x="2743200" y="3581400"/>
            <a:ext cx="6248400" cy="118745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FF0000"/>
                </a:solidFill>
                <a:latin typeface="Arial Narrow" charset="0"/>
              </a:rPr>
              <a:t>If an object is at its translational static equilibrium, and if the net torque acting on the object is 0 about one axis, the net torque must be 0 about any arbitrary axis.</a:t>
            </a:r>
          </a:p>
        </p:txBody>
      </p:sp>
      <p:graphicFrame>
        <p:nvGraphicFramePr>
          <p:cNvPr id="423975" name="Object 6"/>
          <p:cNvGraphicFramePr>
            <a:graphicFrameLocks noChangeAspect="1"/>
          </p:cNvGraphicFramePr>
          <p:nvPr/>
        </p:nvGraphicFramePr>
        <p:xfrm>
          <a:off x="2616200" y="2463800"/>
          <a:ext cx="1270000" cy="508000"/>
        </p:xfrm>
        <a:graphic>
          <a:graphicData uri="http://schemas.openxmlformats.org/presentationml/2006/ole">
            <p:oleObj spid="_x0000_s684038" name="Equation" r:id="rId7" imgW="609480" imgH="253800" progId="Equation.DSMT4">
              <p:embed/>
            </p:oleObj>
          </a:graphicData>
        </a:graphic>
      </p:graphicFrame>
      <p:sp>
        <p:nvSpPr>
          <p:cNvPr id="423976" name="Text Box 40"/>
          <p:cNvSpPr txBox="1">
            <a:spLocks noChangeArrowheads="1"/>
          </p:cNvSpPr>
          <p:nvPr/>
        </p:nvSpPr>
        <p:spPr bwMode="auto">
          <a:xfrm>
            <a:off x="2743200" y="4800600"/>
            <a:ext cx="22860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Why is this true?</a:t>
            </a:r>
          </a:p>
        </p:txBody>
      </p:sp>
      <p:sp>
        <p:nvSpPr>
          <p:cNvPr id="423977" name="Text Box 41"/>
          <p:cNvSpPr txBox="1">
            <a:spLocks noChangeArrowheads="1"/>
          </p:cNvSpPr>
          <p:nvPr/>
        </p:nvSpPr>
        <p:spPr bwMode="auto">
          <a:xfrm>
            <a:off x="2743200" y="5181600"/>
            <a:ext cx="6400800" cy="1015663"/>
          </a:xfrm>
          <a:prstGeom prst="rect">
            <a:avLst/>
          </a:prstGeom>
          <a:solidFill>
            <a:schemeClr val="bg1"/>
          </a:solidFill>
          <a:ln w="28575">
            <a:noFill/>
            <a:miter lim="800000"/>
            <a:headEnd/>
            <a:tailEnd/>
          </a:ln>
          <a:effectLst/>
        </p:spPr>
        <p:txBody>
          <a:bodyPr wrap="square">
            <a:spAutoFit/>
          </a:bodyPr>
          <a:lstStyle/>
          <a:p>
            <a:pPr>
              <a:spcBef>
                <a:spcPct val="20000"/>
              </a:spcBef>
              <a:defRPr/>
            </a:pPr>
            <a:r>
              <a:rPr lang="en-US" sz="2000" dirty="0">
                <a:solidFill>
                  <a:srgbClr val="FF0000"/>
                </a:solidFill>
                <a:latin typeface="Arial Narrow" pitchFamily="34" charset="0"/>
              </a:rPr>
              <a:t>Because the object is </a:t>
            </a:r>
            <a:r>
              <a:rPr lang="en-US" sz="2000" b="1" u="sng" dirty="0">
                <a:solidFill>
                  <a:srgbClr val="FF0000"/>
                </a:solidFill>
                <a:effectLst>
                  <a:outerShdw blurRad="38100" dist="38100" dir="2700000" algn="tl">
                    <a:srgbClr val="C0C0C0"/>
                  </a:outerShdw>
                </a:effectLst>
                <a:latin typeface="Monotype Corsiva" pitchFamily="66" charset="0"/>
              </a:rPr>
              <a:t>not </a:t>
            </a:r>
            <a:r>
              <a:rPr lang="en-US" sz="2000" b="1" u="sng" dirty="0" smtClean="0">
                <a:solidFill>
                  <a:srgbClr val="FF0000"/>
                </a:solidFill>
                <a:effectLst>
                  <a:outerShdw blurRad="38100" dist="38100" dir="2700000" algn="tl">
                    <a:srgbClr val="C0C0C0"/>
                  </a:outerShdw>
                </a:effectLst>
                <a:latin typeface="Monotype Corsiva" pitchFamily="66" charset="0"/>
              </a:rPr>
              <a:t>moving</a:t>
            </a:r>
            <a:r>
              <a:rPr lang="en-US" sz="2000" dirty="0" smtClean="0">
                <a:solidFill>
                  <a:srgbClr val="FF0000"/>
                </a:solidFill>
                <a:latin typeface="Arial Narrow" pitchFamily="34" charset="0"/>
              </a:rPr>
              <a:t> in the first place, </a:t>
            </a:r>
            <a:r>
              <a:rPr lang="en-US" sz="2000" dirty="0">
                <a:solidFill>
                  <a:srgbClr val="FF0000"/>
                </a:solidFill>
                <a:latin typeface="Arial Narrow" pitchFamily="34" charset="0"/>
              </a:rPr>
              <a:t>no matter </a:t>
            </a:r>
            <a:r>
              <a:rPr lang="en-US" sz="2000" dirty="0" smtClean="0">
                <a:solidFill>
                  <a:srgbClr val="FF0000"/>
                </a:solidFill>
                <a:latin typeface="Arial Narrow" pitchFamily="34" charset="0"/>
              </a:rPr>
              <a:t>where </a:t>
            </a:r>
            <a:r>
              <a:rPr lang="en-US" sz="2000" dirty="0">
                <a:solidFill>
                  <a:srgbClr val="FF0000"/>
                </a:solidFill>
                <a:latin typeface="Arial Narrow" pitchFamily="34" charset="0"/>
              </a:rPr>
              <a:t>the rotational axis is, there should not be any motion. </a:t>
            </a:r>
            <a:r>
              <a:rPr lang="en-US" sz="2000" dirty="0" smtClean="0">
                <a:solidFill>
                  <a:srgbClr val="FF0000"/>
                </a:solidFill>
                <a:latin typeface="Arial Narrow" pitchFamily="34" charset="0"/>
              </a:rPr>
              <a:t> This simply is a </a:t>
            </a:r>
            <a:r>
              <a:rPr lang="en-US" sz="2000" dirty="0">
                <a:solidFill>
                  <a:srgbClr val="FF0000"/>
                </a:solidFill>
                <a:latin typeface="Arial Narrow" pitchFamily="34" charset="0"/>
              </a:rPr>
              <a:t>matter of mathematical manipulation.</a:t>
            </a:r>
          </a:p>
        </p:txBody>
      </p:sp>
      <p:sp>
        <p:nvSpPr>
          <p:cNvPr id="423978" name="AutoShape 42"/>
          <p:cNvSpPr>
            <a:spLocks noChangeArrowheads="1"/>
          </p:cNvSpPr>
          <p:nvPr/>
        </p:nvSpPr>
        <p:spPr bwMode="auto">
          <a:xfrm>
            <a:off x="1905000" y="2057400"/>
            <a:ext cx="609600" cy="762000"/>
          </a:xfrm>
          <a:prstGeom prst="rightArrow">
            <a:avLst>
              <a:gd name="adj1" fmla="val 50000"/>
              <a:gd name="adj2" fmla="val 25000"/>
            </a:avLst>
          </a:prstGeom>
          <a:solidFill>
            <a:srgbClr val="FFFFCC"/>
          </a:solidFill>
          <a:ln w="28575">
            <a:solidFill>
              <a:srgbClr val="A50021"/>
            </a:solidFill>
            <a:miter lim="800000"/>
            <a:headEnd/>
            <a:tailEnd/>
          </a:ln>
        </p:spPr>
        <p:txBody>
          <a:bodyPr wrap="none" anchor="ctr">
            <a:prstTxWarp prst="textNoShape">
              <a:avLst/>
            </a:prstTxWarp>
          </a:bodyPr>
          <a:lstStyle/>
          <a:p>
            <a:endParaRPr lang="en-US"/>
          </a:p>
        </p:txBody>
      </p:sp>
      <p:sp>
        <p:nvSpPr>
          <p:cNvPr id="423979" name="Text Box 43"/>
          <p:cNvSpPr txBox="1">
            <a:spLocks noChangeArrowheads="1"/>
          </p:cNvSpPr>
          <p:nvPr/>
        </p:nvSpPr>
        <p:spPr bwMode="auto">
          <a:xfrm>
            <a:off x="3997325" y="2171700"/>
            <a:ext cx="765175" cy="495300"/>
          </a:xfrm>
          <a:prstGeom prst="rect">
            <a:avLst/>
          </a:prstGeom>
          <a:solidFill>
            <a:srgbClr val="FFFFCC"/>
          </a:solidFill>
          <a:ln w="38100">
            <a:solidFill>
              <a:srgbClr val="A50021"/>
            </a:solidFill>
            <a:miter lim="800000"/>
            <a:headEnd/>
            <a:tailEnd/>
          </a:ln>
        </p:spPr>
        <p:txBody>
          <a:bodyPr wrap="none">
            <a:prstTxWarp prst="textNoShape">
              <a:avLst/>
            </a:prstTxWarp>
            <a:spAutoFit/>
          </a:bodyPr>
          <a:lstStyle/>
          <a:p>
            <a:r>
              <a:rPr lang="en-US" b="1">
                <a:solidFill>
                  <a:srgbClr val="A50021"/>
                </a:solidFill>
                <a:latin typeface="Arial Narrow" charset="0"/>
              </a:rPr>
              <a:t>AND</a:t>
            </a:r>
          </a:p>
        </p:txBody>
      </p:sp>
      <p:sp>
        <p:nvSpPr>
          <p:cNvPr id="423980" name="AutoShape 44"/>
          <p:cNvSpPr>
            <a:spLocks noChangeArrowheads="1"/>
          </p:cNvSpPr>
          <p:nvPr/>
        </p:nvSpPr>
        <p:spPr bwMode="auto">
          <a:xfrm>
            <a:off x="6172200" y="2057400"/>
            <a:ext cx="609600" cy="762000"/>
          </a:xfrm>
          <a:prstGeom prst="rightArrow">
            <a:avLst>
              <a:gd name="adj1" fmla="val 50000"/>
              <a:gd name="adj2" fmla="val 25000"/>
            </a:avLst>
          </a:prstGeom>
          <a:solidFill>
            <a:srgbClr val="FFFFCC"/>
          </a:solidFill>
          <a:ln w="28575">
            <a:solidFill>
              <a:srgbClr val="A50021"/>
            </a:solidFill>
            <a:miter lim="800000"/>
            <a:headEnd/>
            <a:tailEnd/>
          </a:ln>
        </p:spPr>
        <p:txBody>
          <a:bodyPr wrap="none" anchor="ctr">
            <a:prstTxWarp prst="textNoShape">
              <a:avLst/>
            </a:prstTxWarp>
          </a:bodyPr>
          <a:lstStyle/>
          <a:p>
            <a:endParaRPr lang="en-US"/>
          </a:p>
        </p:txBody>
      </p:sp>
      <p:sp>
        <p:nvSpPr>
          <p:cNvPr id="48" name="Rectangle 47"/>
          <p:cNvSpPr/>
          <p:nvPr/>
        </p:nvSpPr>
        <p:spPr bwMode="auto">
          <a:xfrm>
            <a:off x="533400" y="1828800"/>
            <a:ext cx="3352800" cy="1219200"/>
          </a:xfrm>
          <a:prstGeom prst="rect">
            <a:avLst/>
          </a:prstGeom>
          <a:noFill/>
          <a:ln w="38100" cap="flat" cmpd="sng" algn="ctr">
            <a:solidFill>
              <a:srgbClr val="8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49" name="Rectangle 48"/>
          <p:cNvSpPr/>
          <p:nvPr/>
        </p:nvSpPr>
        <p:spPr bwMode="auto">
          <a:xfrm>
            <a:off x="4876800" y="1828800"/>
            <a:ext cx="3352800" cy="1219200"/>
          </a:xfrm>
          <a:prstGeom prst="rect">
            <a:avLst/>
          </a:prstGeom>
          <a:noFill/>
          <a:ln w="38100" cap="flat" cmpd="sng" algn="ctr">
            <a:solidFill>
              <a:srgbClr val="8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p>
            <a:r>
              <a:rPr lang="en-US" smtClean="0">
                <a:latin typeface="Arial Narrow" charset="0"/>
              </a:rPr>
              <a:t>Thursday, July 7, 2011</a:t>
            </a:r>
            <a:endParaRPr lang="en-US">
              <a:latin typeface="Arial Narrow" charset="0"/>
            </a:endParaRPr>
          </a:p>
        </p:txBody>
      </p:sp>
      <p:sp>
        <p:nvSpPr>
          <p:cNvPr id="16387"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6" name="Slide Number Placeholder 5"/>
          <p:cNvSpPr>
            <a:spLocks noGrp="1"/>
          </p:cNvSpPr>
          <p:nvPr>
            <p:ph type="sldNum" sz="quarter" idx="12"/>
          </p:nvPr>
        </p:nvSpPr>
        <p:spPr/>
        <p:txBody>
          <a:bodyPr/>
          <a:lstStyle/>
          <a:p>
            <a:fld id="{35E2AA2D-380E-1B48-9E41-E765F6F69403}" type="slidenum">
              <a:rPr lang="en-US"/>
              <a:pPr/>
              <a:t>4</a:t>
            </a:fld>
            <a:endParaRPr lang="en-US"/>
          </a:p>
        </p:txBody>
      </p:sp>
      <p:sp>
        <p:nvSpPr>
          <p:cNvPr id="16389" name="Rectangle 2"/>
          <p:cNvSpPr>
            <a:spLocks noGrp="1" noChangeArrowheads="1"/>
          </p:cNvSpPr>
          <p:nvPr>
            <p:ph type="title"/>
          </p:nvPr>
        </p:nvSpPr>
        <p:spPr>
          <a:xfrm>
            <a:off x="685800" y="304800"/>
            <a:ext cx="7772400" cy="609600"/>
          </a:xfrm>
        </p:spPr>
        <p:txBody>
          <a:bodyPr/>
          <a:lstStyle/>
          <a:p>
            <a:r>
              <a:rPr lang="en-US" sz="4000"/>
              <a:t>How do we solve equilibrium problems?</a:t>
            </a:r>
          </a:p>
        </p:txBody>
      </p:sp>
      <p:sp>
        <p:nvSpPr>
          <p:cNvPr id="425987" name="Rectangle 3"/>
          <p:cNvSpPr>
            <a:spLocks noGrp="1" noChangeArrowheads="1"/>
          </p:cNvSpPr>
          <p:nvPr>
            <p:ph type="body" idx="1"/>
          </p:nvPr>
        </p:nvSpPr>
        <p:spPr>
          <a:xfrm>
            <a:off x="381000" y="1219200"/>
            <a:ext cx="8458200" cy="4648200"/>
          </a:xfrm>
        </p:spPr>
        <p:txBody>
          <a:bodyPr/>
          <a:lstStyle/>
          <a:p>
            <a:pPr marL="609600" indent="-609600">
              <a:lnSpc>
                <a:spcPct val="90000"/>
              </a:lnSpc>
              <a:buFontTx/>
              <a:buAutoNum type="arabicPeriod"/>
            </a:pPr>
            <a:r>
              <a:rPr lang="en-US" sz="2800" dirty="0"/>
              <a:t>Identify all the forces and their directions and locations</a:t>
            </a:r>
          </a:p>
          <a:p>
            <a:pPr marL="609600" indent="-609600">
              <a:lnSpc>
                <a:spcPct val="90000"/>
              </a:lnSpc>
              <a:buFontTx/>
              <a:buAutoNum type="arabicPeriod"/>
            </a:pPr>
            <a:r>
              <a:rPr lang="en-US" sz="2800" dirty="0"/>
              <a:t>Draw a free-body diagram with forces indicated on it with their directions and locations properly noted</a:t>
            </a:r>
          </a:p>
          <a:p>
            <a:pPr marL="609600" indent="-609600">
              <a:lnSpc>
                <a:spcPct val="90000"/>
              </a:lnSpc>
              <a:buFontTx/>
              <a:buAutoNum type="arabicPeriod"/>
            </a:pPr>
            <a:r>
              <a:rPr lang="en-US" sz="2800" dirty="0"/>
              <a:t>Write </a:t>
            </a:r>
            <a:r>
              <a:rPr lang="en-US" sz="2800" dirty="0" smtClean="0"/>
              <a:t>down the </a:t>
            </a:r>
            <a:r>
              <a:rPr lang="en-US" sz="2800" dirty="0"/>
              <a:t>force equation for each </a:t>
            </a:r>
            <a:r>
              <a:rPr lang="en-US" sz="2800" dirty="0" err="1"/>
              <a:t>x</a:t>
            </a:r>
            <a:r>
              <a:rPr lang="en-US" sz="2800" dirty="0"/>
              <a:t> and </a:t>
            </a:r>
            <a:r>
              <a:rPr lang="en-US" sz="2800" dirty="0" err="1"/>
              <a:t>y</a:t>
            </a:r>
            <a:r>
              <a:rPr lang="en-US" sz="2800" dirty="0"/>
              <a:t> component with proper signs</a:t>
            </a:r>
          </a:p>
          <a:p>
            <a:pPr marL="609600" indent="-609600">
              <a:lnSpc>
                <a:spcPct val="90000"/>
              </a:lnSpc>
              <a:buFontTx/>
              <a:buAutoNum type="arabicPeriod"/>
            </a:pPr>
            <a:r>
              <a:rPr lang="en-US" sz="2800" dirty="0"/>
              <a:t>Select a rotational axis for torque calculations </a:t>
            </a:r>
            <a:r>
              <a:rPr lang="en-US" sz="2800" dirty="0" err="1">
                <a:sym typeface="Wingdings" charset="2"/>
              </a:rPr>
              <a:t></a:t>
            </a:r>
            <a:r>
              <a:rPr lang="en-US" sz="2800" dirty="0">
                <a:sym typeface="Wingdings" charset="2"/>
              </a:rPr>
              <a:t> Selecting the axis such that the torque of one of the unknown forces become 0 makes the problem easier to solve</a:t>
            </a:r>
          </a:p>
          <a:p>
            <a:pPr marL="609600" indent="-609600">
              <a:lnSpc>
                <a:spcPct val="90000"/>
              </a:lnSpc>
              <a:buFontTx/>
              <a:buAutoNum type="arabicPeriod"/>
            </a:pPr>
            <a:r>
              <a:rPr lang="en-US" sz="2800" dirty="0">
                <a:sym typeface="Wingdings" charset="2"/>
              </a:rPr>
              <a:t>Write down the torque equation with proper signs</a:t>
            </a:r>
          </a:p>
          <a:p>
            <a:pPr marL="609600" indent="-609600">
              <a:lnSpc>
                <a:spcPct val="90000"/>
              </a:lnSpc>
              <a:buFontTx/>
              <a:buAutoNum type="arabicPeriod"/>
            </a:pPr>
            <a:r>
              <a:rPr lang="en-US" sz="2800" dirty="0">
                <a:sym typeface="Wingdings" charset="2"/>
              </a:rPr>
              <a:t>Solve the equations for unknown quantities </a:t>
            </a:r>
            <a:endParaRPr lang="en-US" sz="2800"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7180" name="Date Placeholder 3"/>
          <p:cNvSpPr>
            <a:spLocks noGrp="1"/>
          </p:cNvSpPr>
          <p:nvPr>
            <p:ph type="dt" sz="quarter" idx="10"/>
          </p:nvPr>
        </p:nvSpPr>
        <p:spPr>
          <a:noFill/>
        </p:spPr>
        <p:txBody>
          <a:bodyPr/>
          <a:lstStyle/>
          <a:p>
            <a:r>
              <a:rPr lang="en-US" smtClean="0">
                <a:latin typeface="Arial Narrow" charset="0"/>
              </a:rPr>
              <a:t>Thursday, July 7, 2011</a:t>
            </a:r>
            <a:endParaRPr lang="en-US">
              <a:latin typeface="Arial Narrow" charset="0"/>
            </a:endParaRPr>
          </a:p>
        </p:txBody>
      </p:sp>
      <p:sp>
        <p:nvSpPr>
          <p:cNvPr id="7181"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32" name="Slide Number Placeholder 5"/>
          <p:cNvSpPr>
            <a:spLocks noGrp="1"/>
          </p:cNvSpPr>
          <p:nvPr>
            <p:ph type="sldNum" sz="quarter" idx="12"/>
          </p:nvPr>
        </p:nvSpPr>
        <p:spPr/>
        <p:txBody>
          <a:bodyPr/>
          <a:lstStyle/>
          <a:p>
            <a:fld id="{A75F500F-8C00-AD43-B66E-9922DA83DF11}" type="slidenum">
              <a:rPr lang="en-US"/>
              <a:pPr/>
              <a:t>5</a:t>
            </a:fld>
            <a:endParaRPr lang="en-US"/>
          </a:p>
        </p:txBody>
      </p:sp>
      <p:pic>
        <p:nvPicPr>
          <p:cNvPr id="429058" name="Picture 2" descr="FG12_013"/>
          <p:cNvPicPr>
            <a:picLocks noChangeAspect="1" noChangeArrowheads="1"/>
          </p:cNvPicPr>
          <p:nvPr/>
        </p:nvPicPr>
        <p:blipFill>
          <a:blip r:embed="rId3"/>
          <a:srcRect/>
          <a:stretch>
            <a:fillRect/>
          </a:stretch>
        </p:blipFill>
        <p:spPr bwMode="auto">
          <a:xfrm>
            <a:off x="304800" y="1828800"/>
            <a:ext cx="2438400" cy="2095500"/>
          </a:xfrm>
          <a:prstGeom prst="rect">
            <a:avLst/>
          </a:prstGeom>
          <a:noFill/>
          <a:ln w="9525">
            <a:noFill/>
            <a:miter lim="800000"/>
            <a:headEnd/>
            <a:tailEnd/>
          </a:ln>
        </p:spPr>
      </p:pic>
      <p:sp>
        <p:nvSpPr>
          <p:cNvPr id="7184" name="Rectangle 3"/>
          <p:cNvSpPr>
            <a:spLocks noGrp="1" noChangeArrowheads="1"/>
          </p:cNvSpPr>
          <p:nvPr>
            <p:ph type="title"/>
          </p:nvPr>
        </p:nvSpPr>
        <p:spPr>
          <a:xfrm>
            <a:off x="685800" y="152400"/>
            <a:ext cx="7772400" cy="609600"/>
          </a:xfrm>
        </p:spPr>
        <p:txBody>
          <a:bodyPr/>
          <a:lstStyle/>
          <a:p>
            <a:r>
              <a:rPr lang="en-US" sz="4000"/>
              <a:t>Example 12 – 6 </a:t>
            </a:r>
            <a:endParaRPr lang="en-US"/>
          </a:p>
        </p:txBody>
      </p:sp>
      <p:sp>
        <p:nvSpPr>
          <p:cNvPr id="429060" name="Text Box 4"/>
          <p:cNvSpPr txBox="1">
            <a:spLocks noChangeArrowheads="1"/>
          </p:cNvSpPr>
          <p:nvPr/>
        </p:nvSpPr>
        <p:spPr bwMode="auto">
          <a:xfrm>
            <a:off x="457200" y="762000"/>
            <a:ext cx="8458200" cy="10350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A 5.0 m long ladder leans against a wall at a point 4.0m above the ground.  The ladder is uniform and has mass 12.0kg.  Assuming the wall is frictionless (but ground is not), determine the forces exerted on the ladder by the ground and the wall.  </a:t>
            </a:r>
          </a:p>
        </p:txBody>
      </p:sp>
      <p:graphicFrame>
        <p:nvGraphicFramePr>
          <p:cNvPr id="429061" name="Object 2"/>
          <p:cNvGraphicFramePr>
            <a:graphicFrameLocks noChangeAspect="1"/>
          </p:cNvGraphicFramePr>
          <p:nvPr/>
        </p:nvGraphicFramePr>
        <p:xfrm>
          <a:off x="5181600" y="2667000"/>
          <a:ext cx="757238" cy="479425"/>
        </p:xfrm>
        <a:graphic>
          <a:graphicData uri="http://schemas.openxmlformats.org/presentationml/2006/ole">
            <p:oleObj spid="_x0000_s664578" name="Equation" r:id="rId4" imgW="380880" imgH="253800" progId="Equation.3">
              <p:embed/>
            </p:oleObj>
          </a:graphicData>
        </a:graphic>
      </p:graphicFrame>
      <p:sp>
        <p:nvSpPr>
          <p:cNvPr id="429062" name="AutoShape 6"/>
          <p:cNvSpPr>
            <a:spLocks noChangeArrowheads="1"/>
          </p:cNvSpPr>
          <p:nvPr/>
        </p:nvSpPr>
        <p:spPr bwMode="auto">
          <a:xfrm>
            <a:off x="2362200" y="2514600"/>
            <a:ext cx="838200" cy="609600"/>
          </a:xfrm>
          <a:prstGeom prst="rightArrow">
            <a:avLst>
              <a:gd name="adj1" fmla="val 50000"/>
              <a:gd name="adj2" fmla="val 34375"/>
            </a:avLst>
          </a:prstGeom>
          <a:solidFill>
            <a:schemeClr val="accent1"/>
          </a:solidFill>
          <a:ln w="9525">
            <a:solidFill>
              <a:schemeClr val="tx1"/>
            </a:solidFill>
            <a:miter lim="800000"/>
            <a:headEnd/>
            <a:tailEnd/>
          </a:ln>
        </p:spPr>
        <p:txBody>
          <a:bodyPr wrap="none" anchor="ctr">
            <a:prstTxWarp prst="textNoShape">
              <a:avLst/>
            </a:prstTxWarp>
          </a:bodyPr>
          <a:lstStyle/>
          <a:p>
            <a:pPr algn="ctr"/>
            <a:r>
              <a:rPr lang="en-US">
                <a:solidFill>
                  <a:srgbClr val="FF0000"/>
                </a:solidFill>
                <a:latin typeface="Arial Narrow" charset="0"/>
              </a:rPr>
              <a:t>FBD</a:t>
            </a:r>
          </a:p>
        </p:txBody>
      </p:sp>
      <p:sp>
        <p:nvSpPr>
          <p:cNvPr id="429063" name="Text Box 7"/>
          <p:cNvSpPr txBox="1">
            <a:spLocks noChangeArrowheads="1"/>
          </p:cNvSpPr>
          <p:nvPr/>
        </p:nvSpPr>
        <p:spPr bwMode="auto">
          <a:xfrm>
            <a:off x="4953000" y="1828800"/>
            <a:ext cx="3886200" cy="822325"/>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First the translational equilibrium, using components</a:t>
            </a:r>
          </a:p>
        </p:txBody>
      </p:sp>
      <p:sp>
        <p:nvSpPr>
          <p:cNvPr id="429064" name="Text Box 8"/>
          <p:cNvSpPr txBox="1">
            <a:spLocks noChangeArrowheads="1"/>
          </p:cNvSpPr>
          <p:nvPr/>
        </p:nvSpPr>
        <p:spPr bwMode="auto">
          <a:xfrm>
            <a:off x="457200" y="3886200"/>
            <a:ext cx="66294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Thus, the y component of the force by the ground is</a:t>
            </a:r>
          </a:p>
        </p:txBody>
      </p:sp>
      <p:grpSp>
        <p:nvGrpSpPr>
          <p:cNvPr id="2" name="Group 9"/>
          <p:cNvGrpSpPr>
            <a:grpSpLocks/>
          </p:cNvGrpSpPr>
          <p:nvPr/>
        </p:nvGrpSpPr>
        <p:grpSpPr bwMode="auto">
          <a:xfrm>
            <a:off x="3200400" y="1905000"/>
            <a:ext cx="1524000" cy="1828800"/>
            <a:chOff x="2016" y="1200"/>
            <a:chExt cx="733" cy="1152"/>
          </a:xfrm>
        </p:grpSpPr>
        <p:sp>
          <p:nvSpPr>
            <p:cNvPr id="7191" name="Line 10"/>
            <p:cNvSpPr>
              <a:spLocks noChangeShapeType="1"/>
            </p:cNvSpPr>
            <p:nvPr/>
          </p:nvSpPr>
          <p:spPr bwMode="auto">
            <a:xfrm flipH="1">
              <a:off x="2208" y="1440"/>
              <a:ext cx="480" cy="672"/>
            </a:xfrm>
            <a:prstGeom prst="line">
              <a:avLst/>
            </a:prstGeom>
            <a:noFill/>
            <a:ln w="76200">
              <a:solidFill>
                <a:schemeClr val="hlink"/>
              </a:solidFill>
              <a:round/>
              <a:headEnd/>
              <a:tailEnd/>
            </a:ln>
          </p:spPr>
          <p:txBody>
            <a:bodyPr>
              <a:prstTxWarp prst="textNoShape">
                <a:avLst/>
              </a:prstTxWarp>
            </a:bodyPr>
            <a:lstStyle/>
            <a:p>
              <a:endParaRPr lang="en-US"/>
            </a:p>
          </p:txBody>
        </p:sp>
        <p:sp>
          <p:nvSpPr>
            <p:cNvPr id="7192" name="Line 11"/>
            <p:cNvSpPr>
              <a:spLocks noChangeShapeType="1"/>
            </p:cNvSpPr>
            <p:nvPr/>
          </p:nvSpPr>
          <p:spPr bwMode="auto">
            <a:xfrm>
              <a:off x="2448" y="1776"/>
              <a:ext cx="0" cy="288"/>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7193" name="Line 12"/>
            <p:cNvSpPr>
              <a:spLocks noChangeShapeType="1"/>
            </p:cNvSpPr>
            <p:nvPr/>
          </p:nvSpPr>
          <p:spPr bwMode="auto">
            <a:xfrm>
              <a:off x="2208" y="2112"/>
              <a:ext cx="19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7194" name="Line 13"/>
            <p:cNvSpPr>
              <a:spLocks noChangeShapeType="1"/>
            </p:cNvSpPr>
            <p:nvPr/>
          </p:nvSpPr>
          <p:spPr bwMode="auto">
            <a:xfrm flipV="1">
              <a:off x="2208" y="1728"/>
              <a:ext cx="0" cy="384"/>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7195" name="Line 14"/>
            <p:cNvSpPr>
              <a:spLocks noChangeShapeType="1"/>
            </p:cNvSpPr>
            <p:nvPr/>
          </p:nvSpPr>
          <p:spPr bwMode="auto">
            <a:xfrm flipH="1">
              <a:off x="2448" y="1440"/>
              <a:ext cx="240"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7196" name="Text Box 15"/>
            <p:cNvSpPr txBox="1">
              <a:spLocks noChangeArrowheads="1"/>
            </p:cNvSpPr>
            <p:nvPr/>
          </p:nvSpPr>
          <p:spPr bwMode="auto">
            <a:xfrm>
              <a:off x="2400" y="1776"/>
              <a:ext cx="266" cy="250"/>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Monotype Corsiva" charset="0"/>
                </a:rPr>
                <a:t>m</a:t>
              </a:r>
              <a:r>
                <a:rPr lang="en-US" sz="2000" b="1">
                  <a:solidFill>
                    <a:schemeClr val="accent2"/>
                  </a:solidFill>
                  <a:latin typeface="Monotype Corsiva" charset="0"/>
                </a:rPr>
                <a:t>g</a:t>
              </a:r>
            </a:p>
          </p:txBody>
        </p:sp>
        <p:sp>
          <p:nvSpPr>
            <p:cNvPr id="7197" name="Text Box 16"/>
            <p:cNvSpPr txBox="1">
              <a:spLocks noChangeArrowheads="1"/>
            </p:cNvSpPr>
            <p:nvPr/>
          </p:nvSpPr>
          <p:spPr bwMode="auto">
            <a:xfrm>
              <a:off x="2448" y="1200"/>
              <a:ext cx="301" cy="250"/>
            </a:xfrm>
            <a:prstGeom prst="rect">
              <a:avLst/>
            </a:prstGeom>
            <a:noFill/>
            <a:ln w="9525">
              <a:noFill/>
              <a:miter lim="800000"/>
              <a:headEnd/>
              <a:tailEnd/>
            </a:ln>
          </p:spPr>
          <p:txBody>
            <a:bodyPr>
              <a:prstTxWarp prst="textNoShape">
                <a:avLst/>
              </a:prstTxWarp>
              <a:spAutoFit/>
            </a:bodyPr>
            <a:lstStyle/>
            <a:p>
              <a:r>
                <a:rPr lang="en-US" sz="2000" b="1">
                  <a:solidFill>
                    <a:schemeClr val="accent2"/>
                  </a:solidFill>
                  <a:latin typeface="Monotype Corsiva" charset="0"/>
                </a:rPr>
                <a:t>F</a:t>
              </a:r>
              <a:r>
                <a:rPr lang="en-US" sz="2000" b="1" baseline="-25000">
                  <a:solidFill>
                    <a:schemeClr val="accent2"/>
                  </a:solidFill>
                  <a:latin typeface="Monotype Corsiva" charset="0"/>
                </a:rPr>
                <a:t>W</a:t>
              </a:r>
              <a:endParaRPr lang="en-US" sz="2000" b="1">
                <a:solidFill>
                  <a:schemeClr val="accent2"/>
                </a:solidFill>
                <a:latin typeface="Monotype Corsiva" charset="0"/>
              </a:endParaRPr>
            </a:p>
          </p:txBody>
        </p:sp>
        <p:sp>
          <p:nvSpPr>
            <p:cNvPr id="7198" name="Text Box 17"/>
            <p:cNvSpPr txBox="1">
              <a:spLocks noChangeArrowheads="1"/>
            </p:cNvSpPr>
            <p:nvPr/>
          </p:nvSpPr>
          <p:spPr bwMode="auto">
            <a:xfrm>
              <a:off x="2160" y="2102"/>
              <a:ext cx="243"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r>
                <a:rPr lang="en-US" sz="2000" b="1" baseline="-25000">
                  <a:solidFill>
                    <a:schemeClr val="accent2"/>
                  </a:solidFill>
                  <a:latin typeface="Monotype Corsiva" charset="0"/>
                </a:rPr>
                <a:t>Gx</a:t>
              </a:r>
              <a:endParaRPr lang="en-US" sz="2000" b="1">
                <a:solidFill>
                  <a:schemeClr val="accent2"/>
                </a:solidFill>
                <a:latin typeface="Monotype Corsiva" charset="0"/>
              </a:endParaRPr>
            </a:p>
          </p:txBody>
        </p:sp>
        <p:sp>
          <p:nvSpPr>
            <p:cNvPr id="7199" name="Text Box 18"/>
            <p:cNvSpPr txBox="1">
              <a:spLocks noChangeArrowheads="1"/>
            </p:cNvSpPr>
            <p:nvPr/>
          </p:nvSpPr>
          <p:spPr bwMode="auto">
            <a:xfrm>
              <a:off x="2016" y="1852"/>
              <a:ext cx="214" cy="212"/>
            </a:xfrm>
            <a:prstGeom prst="rect">
              <a:avLst/>
            </a:prstGeom>
            <a:noFill/>
            <a:ln w="9525">
              <a:noFill/>
              <a:miter lim="800000"/>
              <a:headEnd/>
              <a:tailEnd/>
            </a:ln>
          </p:spPr>
          <p:txBody>
            <a:bodyPr wrap="none">
              <a:prstTxWarp prst="textNoShape">
                <a:avLst/>
              </a:prstTxWarp>
              <a:spAutoFit/>
            </a:bodyPr>
            <a:lstStyle/>
            <a:p>
              <a:r>
                <a:rPr lang="en-US" sz="1600" b="1">
                  <a:solidFill>
                    <a:schemeClr val="accent2"/>
                  </a:solidFill>
                  <a:latin typeface="Monotype Corsiva" charset="0"/>
                </a:rPr>
                <a:t>F</a:t>
              </a:r>
              <a:r>
                <a:rPr lang="en-US" sz="1600" b="1" baseline="-25000">
                  <a:solidFill>
                    <a:schemeClr val="accent2"/>
                  </a:solidFill>
                  <a:latin typeface="Monotype Corsiva" charset="0"/>
                </a:rPr>
                <a:t>Gy</a:t>
              </a:r>
            </a:p>
          </p:txBody>
        </p:sp>
        <p:sp>
          <p:nvSpPr>
            <p:cNvPr id="7200" name="Text Box 19"/>
            <p:cNvSpPr txBox="1">
              <a:spLocks noChangeArrowheads="1"/>
            </p:cNvSpPr>
            <p:nvPr/>
          </p:nvSpPr>
          <p:spPr bwMode="auto">
            <a:xfrm>
              <a:off x="2016" y="1990"/>
              <a:ext cx="159" cy="231"/>
            </a:xfrm>
            <a:prstGeom prst="rect">
              <a:avLst/>
            </a:prstGeom>
            <a:noFill/>
            <a:ln w="9525">
              <a:noFill/>
              <a:miter lim="800000"/>
              <a:headEnd/>
              <a:tailEnd/>
            </a:ln>
          </p:spPr>
          <p:txBody>
            <a:bodyPr wrap="none">
              <a:prstTxWarp prst="textNoShape">
                <a:avLst/>
              </a:prstTxWarp>
              <a:spAutoFit/>
            </a:bodyPr>
            <a:lstStyle/>
            <a:p>
              <a:r>
                <a:rPr lang="en-US" sz="1800">
                  <a:solidFill>
                    <a:schemeClr val="accent2"/>
                  </a:solidFill>
                  <a:latin typeface="Arial Narrow" charset="0"/>
                </a:rPr>
                <a:t>O</a:t>
              </a:r>
            </a:p>
          </p:txBody>
        </p:sp>
      </p:grpSp>
      <p:graphicFrame>
        <p:nvGraphicFramePr>
          <p:cNvPr id="429076" name="Object 3"/>
          <p:cNvGraphicFramePr>
            <a:graphicFrameLocks noChangeAspect="1"/>
          </p:cNvGraphicFramePr>
          <p:nvPr/>
        </p:nvGraphicFramePr>
        <p:xfrm>
          <a:off x="2362200" y="4406900"/>
          <a:ext cx="649288" cy="622300"/>
        </p:xfrm>
        <a:graphic>
          <a:graphicData uri="http://schemas.openxmlformats.org/presentationml/2006/ole">
            <p:oleObj spid="_x0000_s664579" name="Equation" r:id="rId5" imgW="241200" imgH="241200" progId="Equation.DSMT4">
              <p:embed/>
            </p:oleObj>
          </a:graphicData>
        </a:graphic>
      </p:graphicFrame>
      <p:graphicFrame>
        <p:nvGraphicFramePr>
          <p:cNvPr id="429077" name="Object 4"/>
          <p:cNvGraphicFramePr>
            <a:graphicFrameLocks noChangeAspect="1"/>
          </p:cNvGraphicFramePr>
          <p:nvPr/>
        </p:nvGraphicFramePr>
        <p:xfrm>
          <a:off x="5768975" y="2690813"/>
          <a:ext cx="1336675" cy="431800"/>
        </p:xfrm>
        <a:graphic>
          <a:graphicData uri="http://schemas.openxmlformats.org/presentationml/2006/ole">
            <p:oleObj spid="_x0000_s664580" name="Equation" r:id="rId6" imgW="672840" imgH="228600" progId="Equation.DSMT4">
              <p:embed/>
            </p:oleObj>
          </a:graphicData>
        </a:graphic>
      </p:graphicFrame>
      <p:graphicFrame>
        <p:nvGraphicFramePr>
          <p:cNvPr id="429078" name="Object 5"/>
          <p:cNvGraphicFramePr>
            <a:graphicFrameLocks noChangeAspect="1"/>
          </p:cNvGraphicFramePr>
          <p:nvPr/>
        </p:nvGraphicFramePr>
        <p:xfrm>
          <a:off x="7142163" y="2738438"/>
          <a:ext cx="477837" cy="336550"/>
        </p:xfrm>
        <a:graphic>
          <a:graphicData uri="http://schemas.openxmlformats.org/presentationml/2006/ole">
            <p:oleObj spid="_x0000_s664581" name="Equation" r:id="rId7" imgW="241200" imgH="177480" progId="Equation.3">
              <p:embed/>
            </p:oleObj>
          </a:graphicData>
        </a:graphic>
      </p:graphicFrame>
      <p:graphicFrame>
        <p:nvGraphicFramePr>
          <p:cNvPr id="429079" name="Object 6"/>
          <p:cNvGraphicFramePr>
            <a:graphicFrameLocks noChangeAspect="1"/>
          </p:cNvGraphicFramePr>
          <p:nvPr/>
        </p:nvGraphicFramePr>
        <p:xfrm>
          <a:off x="5181600" y="3254375"/>
          <a:ext cx="757238" cy="479425"/>
        </p:xfrm>
        <a:graphic>
          <a:graphicData uri="http://schemas.openxmlformats.org/presentationml/2006/ole">
            <p:oleObj spid="_x0000_s664582" name="Equation" r:id="rId8" imgW="380880" imgH="253800" progId="Equation.3">
              <p:embed/>
            </p:oleObj>
          </a:graphicData>
        </a:graphic>
      </p:graphicFrame>
      <p:graphicFrame>
        <p:nvGraphicFramePr>
          <p:cNvPr id="429080" name="Object 7"/>
          <p:cNvGraphicFramePr>
            <a:graphicFrameLocks noChangeAspect="1"/>
          </p:cNvGraphicFramePr>
          <p:nvPr/>
        </p:nvGraphicFramePr>
        <p:xfrm>
          <a:off x="5821363" y="3267075"/>
          <a:ext cx="1538287" cy="455613"/>
        </p:xfrm>
        <a:graphic>
          <a:graphicData uri="http://schemas.openxmlformats.org/presentationml/2006/ole">
            <p:oleObj spid="_x0000_s664583" name="Equation" r:id="rId9" imgW="774360" imgH="241200" progId="Equation.DSMT4">
              <p:embed/>
            </p:oleObj>
          </a:graphicData>
        </a:graphic>
      </p:graphicFrame>
      <p:graphicFrame>
        <p:nvGraphicFramePr>
          <p:cNvPr id="429081" name="Object 8"/>
          <p:cNvGraphicFramePr>
            <a:graphicFrameLocks noChangeAspect="1"/>
          </p:cNvGraphicFramePr>
          <p:nvPr/>
        </p:nvGraphicFramePr>
        <p:xfrm>
          <a:off x="7239000" y="3325813"/>
          <a:ext cx="479425" cy="336550"/>
        </p:xfrm>
        <a:graphic>
          <a:graphicData uri="http://schemas.openxmlformats.org/presentationml/2006/ole">
            <p:oleObj spid="_x0000_s664584" name="Equation" r:id="rId10" imgW="241200" imgH="177480" progId="Equation.3">
              <p:embed/>
            </p:oleObj>
          </a:graphicData>
        </a:graphic>
      </p:graphicFrame>
      <p:graphicFrame>
        <p:nvGraphicFramePr>
          <p:cNvPr id="429082" name="Object 9"/>
          <p:cNvGraphicFramePr>
            <a:graphicFrameLocks noChangeAspect="1"/>
          </p:cNvGraphicFramePr>
          <p:nvPr/>
        </p:nvGraphicFramePr>
        <p:xfrm>
          <a:off x="3078163" y="4460875"/>
          <a:ext cx="903287" cy="492125"/>
        </p:xfrm>
        <a:graphic>
          <a:graphicData uri="http://schemas.openxmlformats.org/presentationml/2006/ole">
            <p:oleObj spid="_x0000_s664585" name="Equation" r:id="rId11" imgW="368280" imgH="164880" progId="Equation.3">
              <p:embed/>
            </p:oleObj>
          </a:graphicData>
        </a:graphic>
      </p:graphicFrame>
      <p:graphicFrame>
        <p:nvGraphicFramePr>
          <p:cNvPr id="429083" name="Object 10"/>
          <p:cNvGraphicFramePr>
            <a:graphicFrameLocks noChangeAspect="1"/>
          </p:cNvGraphicFramePr>
          <p:nvPr/>
        </p:nvGraphicFramePr>
        <p:xfrm>
          <a:off x="4114800" y="4462463"/>
          <a:ext cx="3276600" cy="414337"/>
        </p:xfrm>
        <a:graphic>
          <a:graphicData uri="http://schemas.openxmlformats.org/presentationml/2006/ole">
            <p:oleObj spid="_x0000_s664586" name="Equation" r:id="rId12" imgW="1333440" imgH="177480" progId="Equation.DSMT4">
              <p:embed/>
            </p:oleObj>
          </a:graphicData>
        </a:graphic>
      </p:graphicFrame>
      <p:sp>
        <p:nvSpPr>
          <p:cNvPr id="429084" name="Text Box 28"/>
          <p:cNvSpPr txBox="1">
            <a:spLocks noChangeArrowheads="1"/>
          </p:cNvSpPr>
          <p:nvPr/>
        </p:nvSpPr>
        <p:spPr bwMode="auto">
          <a:xfrm>
            <a:off x="457200" y="4953000"/>
            <a:ext cx="51054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The length x</a:t>
            </a:r>
            <a:r>
              <a:rPr lang="en-US" baseline="-25000">
                <a:solidFill>
                  <a:srgbClr val="800000"/>
                </a:solidFill>
                <a:latin typeface="Arial Narrow" charset="0"/>
              </a:rPr>
              <a:t>0</a:t>
            </a:r>
            <a:r>
              <a:rPr lang="en-US">
                <a:solidFill>
                  <a:srgbClr val="800000"/>
                </a:solidFill>
                <a:latin typeface="Arial Narrow" charset="0"/>
              </a:rPr>
              <a:t> is, from Pythagorian theorem</a:t>
            </a:r>
          </a:p>
        </p:txBody>
      </p:sp>
      <p:graphicFrame>
        <p:nvGraphicFramePr>
          <p:cNvPr id="429085" name="Object 11"/>
          <p:cNvGraphicFramePr>
            <a:graphicFrameLocks noChangeAspect="1"/>
          </p:cNvGraphicFramePr>
          <p:nvPr/>
        </p:nvGraphicFramePr>
        <p:xfrm>
          <a:off x="2819400" y="5480050"/>
          <a:ext cx="3352800" cy="584200"/>
        </p:xfrm>
        <a:graphic>
          <a:graphicData uri="http://schemas.openxmlformats.org/presentationml/2006/ole">
            <p:oleObj spid="_x0000_s664587" name="Equation" r:id="rId13" imgW="1536480" imgH="279360" progId="Equation.DSMT4">
              <p:embed/>
            </p:oleObj>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8208" name="Date Placeholder 3"/>
          <p:cNvSpPr>
            <a:spLocks noGrp="1"/>
          </p:cNvSpPr>
          <p:nvPr>
            <p:ph type="dt" sz="quarter" idx="10"/>
          </p:nvPr>
        </p:nvSpPr>
        <p:spPr>
          <a:noFill/>
        </p:spPr>
        <p:txBody>
          <a:bodyPr/>
          <a:lstStyle/>
          <a:p>
            <a:r>
              <a:rPr lang="en-US" smtClean="0">
                <a:latin typeface="Arial Narrow" charset="0"/>
              </a:rPr>
              <a:t>Thursday, July 7, 2011</a:t>
            </a:r>
            <a:endParaRPr lang="en-US">
              <a:latin typeface="Arial Narrow" charset="0"/>
            </a:endParaRPr>
          </a:p>
        </p:txBody>
      </p:sp>
      <p:sp>
        <p:nvSpPr>
          <p:cNvPr id="8209"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25" name="Slide Number Placeholder 5"/>
          <p:cNvSpPr>
            <a:spLocks noGrp="1"/>
          </p:cNvSpPr>
          <p:nvPr>
            <p:ph type="sldNum" sz="quarter" idx="12"/>
          </p:nvPr>
        </p:nvSpPr>
        <p:spPr/>
        <p:txBody>
          <a:bodyPr/>
          <a:lstStyle/>
          <a:p>
            <a:fld id="{C374EEC3-7E9A-0C42-9A48-2E07C2F0F8C3}" type="slidenum">
              <a:rPr lang="en-US"/>
              <a:pPr/>
              <a:t>6</a:t>
            </a:fld>
            <a:endParaRPr lang="en-US"/>
          </a:p>
        </p:txBody>
      </p:sp>
      <p:sp>
        <p:nvSpPr>
          <p:cNvPr id="8211" name="Rectangle 2"/>
          <p:cNvSpPr>
            <a:spLocks noGrp="1" noChangeArrowheads="1"/>
          </p:cNvSpPr>
          <p:nvPr>
            <p:ph type="title"/>
          </p:nvPr>
        </p:nvSpPr>
        <p:spPr>
          <a:xfrm>
            <a:off x="533400" y="76200"/>
            <a:ext cx="7772400" cy="609600"/>
          </a:xfrm>
        </p:spPr>
        <p:txBody>
          <a:bodyPr/>
          <a:lstStyle/>
          <a:p>
            <a:r>
              <a:rPr lang="en-US" sz="4000"/>
              <a:t>Example 12 – 6 cont’d</a:t>
            </a:r>
            <a:endParaRPr lang="en-US"/>
          </a:p>
        </p:txBody>
      </p:sp>
      <p:graphicFrame>
        <p:nvGraphicFramePr>
          <p:cNvPr id="430083" name="Object 2"/>
          <p:cNvGraphicFramePr>
            <a:graphicFrameLocks noChangeAspect="1"/>
          </p:cNvGraphicFramePr>
          <p:nvPr/>
        </p:nvGraphicFramePr>
        <p:xfrm>
          <a:off x="4343400" y="914400"/>
          <a:ext cx="863600" cy="620713"/>
        </p:xfrm>
        <a:graphic>
          <a:graphicData uri="http://schemas.openxmlformats.org/presentationml/2006/ole">
            <p:oleObj spid="_x0000_s665602" name="Equation" r:id="rId3" imgW="380880" imgH="253800" progId="Equation.3">
              <p:embed/>
            </p:oleObj>
          </a:graphicData>
        </a:graphic>
      </p:graphicFrame>
      <p:sp>
        <p:nvSpPr>
          <p:cNvPr id="430084" name="Text Box 4"/>
          <p:cNvSpPr txBox="1">
            <a:spLocks noChangeArrowheads="1"/>
          </p:cNvSpPr>
          <p:nvPr/>
        </p:nvSpPr>
        <p:spPr bwMode="auto">
          <a:xfrm>
            <a:off x="609600" y="1001713"/>
            <a:ext cx="38100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From the rotational equilibrium</a:t>
            </a:r>
          </a:p>
        </p:txBody>
      </p:sp>
      <p:graphicFrame>
        <p:nvGraphicFramePr>
          <p:cNvPr id="430085" name="Object 3"/>
          <p:cNvGraphicFramePr>
            <a:graphicFrameLocks noChangeAspect="1"/>
          </p:cNvGraphicFramePr>
          <p:nvPr/>
        </p:nvGraphicFramePr>
        <p:xfrm>
          <a:off x="5064125" y="976313"/>
          <a:ext cx="2860675" cy="558800"/>
        </p:xfrm>
        <a:graphic>
          <a:graphicData uri="http://schemas.openxmlformats.org/presentationml/2006/ole">
            <p:oleObj spid="_x0000_s665603" name="Equation" r:id="rId4" imgW="1257120" imgH="228600" progId="Equation.DSMT4">
              <p:embed/>
            </p:oleObj>
          </a:graphicData>
        </a:graphic>
      </p:graphicFrame>
      <p:graphicFrame>
        <p:nvGraphicFramePr>
          <p:cNvPr id="430086" name="Object 4"/>
          <p:cNvGraphicFramePr>
            <a:graphicFrameLocks noChangeAspect="1"/>
          </p:cNvGraphicFramePr>
          <p:nvPr/>
        </p:nvGraphicFramePr>
        <p:xfrm>
          <a:off x="8077200" y="1025525"/>
          <a:ext cx="547688" cy="433388"/>
        </p:xfrm>
        <a:graphic>
          <a:graphicData uri="http://schemas.openxmlformats.org/presentationml/2006/ole">
            <p:oleObj spid="_x0000_s665604" name="Equation" r:id="rId5" imgW="241200" imgH="177480" progId="Equation.3">
              <p:embed/>
            </p:oleObj>
          </a:graphicData>
        </a:graphic>
      </p:graphicFrame>
      <p:sp>
        <p:nvSpPr>
          <p:cNvPr id="430087" name="Text Box 7"/>
          <p:cNvSpPr txBox="1">
            <a:spLocks noChangeArrowheads="1"/>
          </p:cNvSpPr>
          <p:nvPr/>
        </p:nvSpPr>
        <p:spPr bwMode="auto">
          <a:xfrm>
            <a:off x="609600" y="1535113"/>
            <a:ext cx="61722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Thus the force exerted on the ladder by the wall is</a:t>
            </a:r>
          </a:p>
        </p:txBody>
      </p:sp>
      <p:graphicFrame>
        <p:nvGraphicFramePr>
          <p:cNvPr id="430088" name="Object 5"/>
          <p:cNvGraphicFramePr>
            <a:graphicFrameLocks noChangeAspect="1"/>
          </p:cNvGraphicFramePr>
          <p:nvPr/>
        </p:nvGraphicFramePr>
        <p:xfrm>
          <a:off x="1143000" y="2228850"/>
          <a:ext cx="442913" cy="446088"/>
        </p:xfrm>
        <a:graphic>
          <a:graphicData uri="http://schemas.openxmlformats.org/presentationml/2006/ole">
            <p:oleObj spid="_x0000_s665605" name="Equation" r:id="rId6" imgW="215640" imgH="228600" progId="Equation.DSMT4">
              <p:embed/>
            </p:oleObj>
          </a:graphicData>
        </a:graphic>
      </p:graphicFrame>
      <p:sp>
        <p:nvSpPr>
          <p:cNvPr id="430089" name="Text Box 9"/>
          <p:cNvSpPr txBox="1">
            <a:spLocks noChangeArrowheads="1"/>
          </p:cNvSpPr>
          <p:nvPr/>
        </p:nvSpPr>
        <p:spPr bwMode="auto">
          <a:xfrm>
            <a:off x="609600" y="4049713"/>
            <a:ext cx="64008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Thus the force exerted on the ladder by the ground is</a:t>
            </a:r>
          </a:p>
        </p:txBody>
      </p:sp>
      <p:sp>
        <p:nvSpPr>
          <p:cNvPr id="430090" name="Text Box 10"/>
          <p:cNvSpPr txBox="1">
            <a:spLocks noChangeArrowheads="1"/>
          </p:cNvSpPr>
          <p:nvPr/>
        </p:nvSpPr>
        <p:spPr bwMode="auto">
          <a:xfrm>
            <a:off x="457200" y="2830513"/>
            <a:ext cx="65532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The x component of the force by the ground is</a:t>
            </a:r>
          </a:p>
        </p:txBody>
      </p:sp>
      <p:graphicFrame>
        <p:nvGraphicFramePr>
          <p:cNvPr id="430091" name="Object 6"/>
          <p:cNvGraphicFramePr>
            <a:graphicFrameLocks noChangeAspect="1"/>
          </p:cNvGraphicFramePr>
          <p:nvPr/>
        </p:nvGraphicFramePr>
        <p:xfrm>
          <a:off x="5638800" y="3351213"/>
          <a:ext cx="2362200" cy="506412"/>
        </p:xfrm>
        <a:graphic>
          <a:graphicData uri="http://schemas.openxmlformats.org/presentationml/2006/ole">
            <p:oleObj spid="_x0000_s665606" name="Equation" r:id="rId7" imgW="1015920" imgH="228600" progId="Equation.DSMT4">
              <p:embed/>
            </p:oleObj>
          </a:graphicData>
        </a:graphic>
      </p:graphicFrame>
      <p:graphicFrame>
        <p:nvGraphicFramePr>
          <p:cNvPr id="430092" name="Object 7"/>
          <p:cNvGraphicFramePr>
            <a:graphicFrameLocks noChangeAspect="1"/>
          </p:cNvGraphicFramePr>
          <p:nvPr/>
        </p:nvGraphicFramePr>
        <p:xfrm>
          <a:off x="971550" y="4603750"/>
          <a:ext cx="476250" cy="512763"/>
        </p:xfrm>
        <a:graphic>
          <a:graphicData uri="http://schemas.openxmlformats.org/presentationml/2006/ole">
            <p:oleObj spid="_x0000_s665607" name="Equation" r:id="rId8" imgW="203040" imgH="228600" progId="Equation.DSMT4">
              <p:embed/>
            </p:oleObj>
          </a:graphicData>
        </a:graphic>
      </p:graphicFrame>
      <p:graphicFrame>
        <p:nvGraphicFramePr>
          <p:cNvPr id="430093" name="Object 8"/>
          <p:cNvGraphicFramePr>
            <a:graphicFrameLocks noChangeAspect="1"/>
          </p:cNvGraphicFramePr>
          <p:nvPr/>
        </p:nvGraphicFramePr>
        <p:xfrm>
          <a:off x="1524000" y="2062163"/>
          <a:ext cx="1406525" cy="768350"/>
        </p:xfrm>
        <a:graphic>
          <a:graphicData uri="http://schemas.openxmlformats.org/presentationml/2006/ole">
            <p:oleObj spid="_x0000_s665608" name="Equation" r:id="rId9" imgW="685800" imgH="393480" progId="Equation.DSMT4">
              <p:embed/>
            </p:oleObj>
          </a:graphicData>
        </a:graphic>
      </p:graphicFrame>
      <p:graphicFrame>
        <p:nvGraphicFramePr>
          <p:cNvPr id="430094" name="Object 9"/>
          <p:cNvGraphicFramePr>
            <a:graphicFrameLocks noChangeAspect="1"/>
          </p:cNvGraphicFramePr>
          <p:nvPr/>
        </p:nvGraphicFramePr>
        <p:xfrm>
          <a:off x="2889250" y="2068513"/>
          <a:ext cx="2216150" cy="768350"/>
        </p:xfrm>
        <a:graphic>
          <a:graphicData uri="http://schemas.openxmlformats.org/presentationml/2006/ole">
            <p:oleObj spid="_x0000_s665609" name="Equation" r:id="rId10" imgW="1079280" imgH="393480" progId="Equation.DSMT4">
              <p:embed/>
            </p:oleObj>
          </a:graphicData>
        </a:graphic>
      </p:graphicFrame>
      <p:graphicFrame>
        <p:nvGraphicFramePr>
          <p:cNvPr id="430095" name="Object 10"/>
          <p:cNvGraphicFramePr>
            <a:graphicFrameLocks noChangeAspect="1"/>
          </p:cNvGraphicFramePr>
          <p:nvPr/>
        </p:nvGraphicFramePr>
        <p:xfrm>
          <a:off x="609600" y="3363913"/>
          <a:ext cx="2895600" cy="544512"/>
        </p:xfrm>
        <a:graphic>
          <a:graphicData uri="http://schemas.openxmlformats.org/presentationml/2006/ole">
            <p:oleObj spid="_x0000_s665610" name="Equation" r:id="rId11" imgW="1282680" imgH="253800" progId="Equation.DSMT4">
              <p:embed/>
            </p:oleObj>
          </a:graphicData>
        </a:graphic>
      </p:graphicFrame>
      <p:sp>
        <p:nvSpPr>
          <p:cNvPr id="430096" name="AutoShape 16"/>
          <p:cNvSpPr>
            <a:spLocks noChangeArrowheads="1"/>
          </p:cNvSpPr>
          <p:nvPr/>
        </p:nvSpPr>
        <p:spPr bwMode="auto">
          <a:xfrm>
            <a:off x="3733800" y="3287713"/>
            <a:ext cx="1600200" cy="762000"/>
          </a:xfrm>
          <a:prstGeom prst="rightArrow">
            <a:avLst>
              <a:gd name="adj1" fmla="val 50000"/>
              <a:gd name="adj2" fmla="val 52500"/>
            </a:avLst>
          </a:prstGeom>
          <a:solidFill>
            <a:srgbClr val="FFFF99"/>
          </a:solidFill>
          <a:ln w="28575">
            <a:solidFill>
              <a:srgbClr val="A50021"/>
            </a:solidFill>
            <a:miter lim="800000"/>
            <a:headEnd/>
            <a:tailEnd/>
          </a:ln>
        </p:spPr>
        <p:txBody>
          <a:bodyPr wrap="none" anchor="ctr">
            <a:prstTxWarp prst="textNoShape">
              <a:avLst/>
            </a:prstTxWarp>
          </a:bodyPr>
          <a:lstStyle/>
          <a:p>
            <a:pPr algn="ctr"/>
            <a:r>
              <a:rPr lang="en-US" sz="1800" b="1">
                <a:solidFill>
                  <a:srgbClr val="A50021"/>
                </a:solidFill>
                <a:latin typeface="Arial Narrow" charset="0"/>
              </a:rPr>
              <a:t>Solve for F</a:t>
            </a:r>
            <a:r>
              <a:rPr lang="en-US" sz="1800" b="1" baseline="-25000">
                <a:solidFill>
                  <a:srgbClr val="A50021"/>
                </a:solidFill>
                <a:latin typeface="Arial Narrow" charset="0"/>
              </a:rPr>
              <a:t>Gx</a:t>
            </a:r>
          </a:p>
        </p:txBody>
      </p:sp>
      <p:graphicFrame>
        <p:nvGraphicFramePr>
          <p:cNvPr id="430097" name="Object 11"/>
          <p:cNvGraphicFramePr>
            <a:graphicFrameLocks noChangeAspect="1"/>
          </p:cNvGraphicFramePr>
          <p:nvPr/>
        </p:nvGraphicFramePr>
        <p:xfrm>
          <a:off x="1412875" y="4506913"/>
          <a:ext cx="1939925" cy="684212"/>
        </p:xfrm>
        <a:graphic>
          <a:graphicData uri="http://schemas.openxmlformats.org/presentationml/2006/ole">
            <p:oleObj spid="_x0000_s665611" name="Equation" r:id="rId12" imgW="825480" imgH="304560" progId="Equation.DSMT4">
              <p:embed/>
            </p:oleObj>
          </a:graphicData>
        </a:graphic>
      </p:graphicFrame>
      <p:graphicFrame>
        <p:nvGraphicFramePr>
          <p:cNvPr id="430098" name="Object 12"/>
          <p:cNvGraphicFramePr>
            <a:graphicFrameLocks noChangeAspect="1"/>
          </p:cNvGraphicFramePr>
          <p:nvPr/>
        </p:nvGraphicFramePr>
        <p:xfrm>
          <a:off x="3344863" y="4506913"/>
          <a:ext cx="3284537" cy="569912"/>
        </p:xfrm>
        <a:graphic>
          <a:graphicData uri="http://schemas.openxmlformats.org/presentationml/2006/ole">
            <p:oleObj spid="_x0000_s665612" name="Equation" r:id="rId13" imgW="1396800" imgH="253800" progId="Equation.DSMT4">
              <p:embed/>
            </p:oleObj>
          </a:graphicData>
        </a:graphic>
      </p:graphicFrame>
      <p:sp>
        <p:nvSpPr>
          <p:cNvPr id="430099" name="Text Box 19"/>
          <p:cNvSpPr txBox="1">
            <a:spLocks noChangeArrowheads="1"/>
          </p:cNvSpPr>
          <p:nvPr/>
        </p:nvSpPr>
        <p:spPr bwMode="auto">
          <a:xfrm>
            <a:off x="609600" y="5192713"/>
            <a:ext cx="2895600" cy="822325"/>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The angle between the ground force to the floor</a:t>
            </a:r>
          </a:p>
        </p:txBody>
      </p:sp>
      <p:graphicFrame>
        <p:nvGraphicFramePr>
          <p:cNvPr id="430100" name="Object 13"/>
          <p:cNvGraphicFramePr>
            <a:graphicFrameLocks noChangeAspect="1"/>
          </p:cNvGraphicFramePr>
          <p:nvPr/>
        </p:nvGraphicFramePr>
        <p:xfrm>
          <a:off x="3352800" y="5387975"/>
          <a:ext cx="304800" cy="406400"/>
        </p:xfrm>
        <a:graphic>
          <a:graphicData uri="http://schemas.openxmlformats.org/presentationml/2006/ole">
            <p:oleObj spid="_x0000_s665613" name="Equation" r:id="rId14" imgW="126720" imgH="177480" progId="Equation.DSMT4">
              <p:embed/>
            </p:oleObj>
          </a:graphicData>
        </a:graphic>
      </p:graphicFrame>
      <p:graphicFrame>
        <p:nvGraphicFramePr>
          <p:cNvPr id="430101" name="Object 14"/>
          <p:cNvGraphicFramePr>
            <a:graphicFrameLocks noChangeAspect="1"/>
          </p:cNvGraphicFramePr>
          <p:nvPr/>
        </p:nvGraphicFramePr>
        <p:xfrm>
          <a:off x="3648075" y="5040313"/>
          <a:ext cx="2066925" cy="1103312"/>
        </p:xfrm>
        <a:graphic>
          <a:graphicData uri="http://schemas.openxmlformats.org/presentationml/2006/ole">
            <p:oleObj spid="_x0000_s665614" name="Equation" r:id="rId15" imgW="863280" imgH="482400" progId="Equation.DSMT4">
              <p:embed/>
            </p:oleObj>
          </a:graphicData>
        </a:graphic>
      </p:graphicFrame>
      <p:graphicFrame>
        <p:nvGraphicFramePr>
          <p:cNvPr id="430102" name="Object 15"/>
          <p:cNvGraphicFramePr>
            <a:graphicFrameLocks noChangeAspect="1"/>
          </p:cNvGraphicFramePr>
          <p:nvPr/>
        </p:nvGraphicFramePr>
        <p:xfrm>
          <a:off x="5694363" y="5119688"/>
          <a:ext cx="2916237" cy="987425"/>
        </p:xfrm>
        <a:graphic>
          <a:graphicData uri="http://schemas.openxmlformats.org/presentationml/2006/ole">
            <p:oleObj spid="_x0000_s665615" name="Equation" r:id="rId16" imgW="1218960" imgH="431640" progId="Equation.DSMT4">
              <p:embed/>
            </p:oleObj>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9220" name="Date Placeholder 3"/>
          <p:cNvSpPr>
            <a:spLocks noGrp="1"/>
          </p:cNvSpPr>
          <p:nvPr>
            <p:ph type="dt" sz="quarter" idx="10"/>
          </p:nvPr>
        </p:nvSpPr>
        <p:spPr>
          <a:noFill/>
        </p:spPr>
        <p:txBody>
          <a:bodyPr/>
          <a:lstStyle/>
          <a:p>
            <a:r>
              <a:rPr lang="en-US" smtClean="0">
                <a:latin typeface="Arial Narrow" charset="0"/>
              </a:rPr>
              <a:t>Thursday, July 7, 2011</a:t>
            </a:r>
            <a:endParaRPr lang="en-US">
              <a:latin typeface="Arial Narrow" charset="0"/>
            </a:endParaRPr>
          </a:p>
        </p:txBody>
      </p:sp>
      <p:sp>
        <p:nvSpPr>
          <p:cNvPr id="9221"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16" name="Slide Number Placeholder 5"/>
          <p:cNvSpPr>
            <a:spLocks noGrp="1"/>
          </p:cNvSpPr>
          <p:nvPr>
            <p:ph type="sldNum" sz="quarter" idx="12"/>
          </p:nvPr>
        </p:nvSpPr>
        <p:spPr/>
        <p:txBody>
          <a:bodyPr/>
          <a:lstStyle/>
          <a:p>
            <a:fld id="{5C3861D9-D79B-3649-98D0-A75B60AD070B}" type="slidenum">
              <a:rPr lang="en-US"/>
              <a:pPr/>
              <a:t>7</a:t>
            </a:fld>
            <a:endParaRPr lang="en-US"/>
          </a:p>
        </p:txBody>
      </p:sp>
      <p:sp>
        <p:nvSpPr>
          <p:cNvPr id="9223" name="Rectangle 2"/>
          <p:cNvSpPr>
            <a:spLocks noGrp="1" noChangeArrowheads="1"/>
          </p:cNvSpPr>
          <p:nvPr>
            <p:ph type="title"/>
          </p:nvPr>
        </p:nvSpPr>
        <p:spPr>
          <a:xfrm>
            <a:off x="685800" y="152400"/>
            <a:ext cx="8153400" cy="609600"/>
          </a:xfrm>
        </p:spPr>
        <p:txBody>
          <a:bodyPr/>
          <a:lstStyle/>
          <a:p>
            <a:r>
              <a:rPr lang="en-US"/>
              <a:t>Elastic Properties of Solids</a:t>
            </a:r>
          </a:p>
        </p:txBody>
      </p:sp>
      <p:graphicFrame>
        <p:nvGraphicFramePr>
          <p:cNvPr id="432131" name="Object 2"/>
          <p:cNvGraphicFramePr>
            <a:graphicFrameLocks noChangeAspect="1"/>
          </p:cNvGraphicFramePr>
          <p:nvPr/>
        </p:nvGraphicFramePr>
        <p:xfrm>
          <a:off x="6248400" y="4303712"/>
          <a:ext cx="1874838" cy="261938"/>
        </p:xfrm>
        <a:graphic>
          <a:graphicData uri="http://schemas.openxmlformats.org/presentationml/2006/ole">
            <p:oleObj spid="_x0000_s612354" name="Equation" r:id="rId3" imgW="1155600" imgH="177480" progId="Equation.DSMT4">
              <p:embed/>
            </p:oleObj>
          </a:graphicData>
        </a:graphic>
      </p:graphicFrame>
      <p:sp>
        <p:nvSpPr>
          <p:cNvPr id="432132" name="Text Box 4"/>
          <p:cNvSpPr txBox="1">
            <a:spLocks noChangeArrowheads="1"/>
          </p:cNvSpPr>
          <p:nvPr/>
        </p:nvSpPr>
        <p:spPr bwMode="auto">
          <a:xfrm>
            <a:off x="762000" y="838200"/>
            <a:ext cx="7239000" cy="830997"/>
          </a:xfrm>
          <a:prstGeom prst="rect">
            <a:avLst/>
          </a:prstGeom>
          <a:solidFill>
            <a:srgbClr val="CCFFFF"/>
          </a:solidFill>
          <a:ln w="28575">
            <a:noFill/>
            <a:miter lim="800000"/>
            <a:headEnd/>
            <a:tailEnd/>
          </a:ln>
        </p:spPr>
        <p:txBody>
          <a:bodyPr wrap="square">
            <a:prstTxWarp prst="textNoShape">
              <a:avLst/>
            </a:prstTxWarp>
            <a:spAutoFit/>
          </a:bodyPr>
          <a:lstStyle/>
          <a:p>
            <a:pPr>
              <a:spcBef>
                <a:spcPct val="20000"/>
              </a:spcBef>
            </a:pPr>
            <a:r>
              <a:rPr lang="en-US" dirty="0">
                <a:solidFill>
                  <a:srgbClr val="333399"/>
                </a:solidFill>
                <a:latin typeface="Arial Narrow" charset="0"/>
              </a:rPr>
              <a:t>We have been assuming that the objects do not change their shapes when external forces are exerting on it.   It this realistic?</a:t>
            </a:r>
          </a:p>
        </p:txBody>
      </p:sp>
      <p:sp>
        <p:nvSpPr>
          <p:cNvPr id="432133" name="Text Box 5"/>
          <p:cNvSpPr txBox="1">
            <a:spLocks noChangeArrowheads="1"/>
          </p:cNvSpPr>
          <p:nvPr/>
        </p:nvSpPr>
        <p:spPr bwMode="auto">
          <a:xfrm>
            <a:off x="762000" y="1676400"/>
            <a:ext cx="7543800" cy="830997"/>
          </a:xfrm>
          <a:prstGeom prst="rect">
            <a:avLst/>
          </a:prstGeom>
          <a:noFill/>
          <a:ln w="28575">
            <a:noFill/>
            <a:miter lim="800000"/>
            <a:headEnd/>
            <a:tailEnd/>
          </a:ln>
        </p:spPr>
        <p:txBody>
          <a:bodyPr wrap="square">
            <a:prstTxWarp prst="textNoShape">
              <a:avLst/>
            </a:prstTxWarp>
            <a:spAutoFit/>
          </a:bodyPr>
          <a:lstStyle/>
          <a:p>
            <a:pPr>
              <a:spcBef>
                <a:spcPct val="20000"/>
              </a:spcBef>
            </a:pPr>
            <a:r>
              <a:rPr lang="en-US" dirty="0">
                <a:solidFill>
                  <a:srgbClr val="FF0000"/>
                </a:solidFill>
                <a:latin typeface="Arial Narrow" charset="0"/>
              </a:rPr>
              <a:t>No.  In reality,</a:t>
            </a:r>
            <a:r>
              <a:rPr lang="en-US" dirty="0" smtClean="0">
                <a:solidFill>
                  <a:srgbClr val="FF0000"/>
                </a:solidFill>
                <a:latin typeface="Arial Narrow" charset="0"/>
              </a:rPr>
              <a:t> objects </a:t>
            </a:r>
            <a:r>
              <a:rPr lang="en-US" dirty="0">
                <a:solidFill>
                  <a:srgbClr val="FF0000"/>
                </a:solidFill>
                <a:latin typeface="Arial Narrow" charset="0"/>
              </a:rPr>
              <a:t>get deformed as external forces act on it, though the internal forces resist the deformation as it takes place.</a:t>
            </a:r>
          </a:p>
        </p:txBody>
      </p:sp>
      <p:sp>
        <p:nvSpPr>
          <p:cNvPr id="432134" name="Text Box 6"/>
          <p:cNvSpPr txBox="1">
            <a:spLocks noChangeArrowheads="1"/>
          </p:cNvSpPr>
          <p:nvPr/>
        </p:nvSpPr>
        <p:spPr bwMode="auto">
          <a:xfrm>
            <a:off x="914400" y="2574925"/>
            <a:ext cx="67056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Deformation of solids can be understood in terms of Stress and Strain </a:t>
            </a:r>
          </a:p>
        </p:txBody>
      </p:sp>
      <p:sp>
        <p:nvSpPr>
          <p:cNvPr id="432135" name="Text Box 7"/>
          <p:cNvSpPr txBox="1">
            <a:spLocks noChangeArrowheads="1"/>
          </p:cNvSpPr>
          <p:nvPr/>
        </p:nvSpPr>
        <p:spPr bwMode="auto">
          <a:xfrm>
            <a:off x="838200" y="2971800"/>
            <a:ext cx="7696200" cy="400110"/>
          </a:xfrm>
          <a:prstGeom prst="rect">
            <a:avLst/>
          </a:prstGeom>
          <a:noFill/>
          <a:ln w="9525">
            <a:noFill/>
            <a:miter lim="800000"/>
            <a:headEnd/>
            <a:tailEnd/>
          </a:ln>
        </p:spPr>
        <p:txBody>
          <a:bodyPr wrap="square">
            <a:prstTxWarp prst="textNoShape">
              <a:avLst/>
            </a:prstTxWarp>
            <a:spAutoFit/>
          </a:bodyPr>
          <a:lstStyle/>
          <a:p>
            <a:r>
              <a:rPr lang="en-US" sz="2000" b="1" dirty="0">
                <a:solidFill>
                  <a:srgbClr val="000090"/>
                </a:solidFill>
                <a:latin typeface="Arial Narrow" charset="0"/>
              </a:rPr>
              <a:t>Stress</a:t>
            </a:r>
            <a:r>
              <a:rPr lang="en-US" sz="2000" dirty="0">
                <a:solidFill>
                  <a:srgbClr val="FF0000"/>
                </a:solidFill>
                <a:latin typeface="Arial Narrow" charset="0"/>
              </a:rPr>
              <a:t>:</a:t>
            </a:r>
            <a:r>
              <a:rPr lang="en-US" sz="2000" dirty="0" smtClean="0">
                <a:solidFill>
                  <a:srgbClr val="FF0000"/>
                </a:solidFill>
                <a:latin typeface="Arial Narrow" charset="0"/>
              </a:rPr>
              <a:t> The amount of the deformation force per unit area the object is</a:t>
            </a:r>
            <a:r>
              <a:rPr lang="en-US" sz="2000" dirty="0" smtClean="0">
                <a:solidFill>
                  <a:srgbClr val="FF0000"/>
                </a:solidFill>
                <a:latin typeface="Arial Narrow" charset="0"/>
              </a:rPr>
              <a:t> under</a:t>
            </a:r>
            <a:endParaRPr lang="en-US" sz="2000" dirty="0">
              <a:solidFill>
                <a:srgbClr val="FF0000"/>
              </a:solidFill>
              <a:latin typeface="Arial Narrow" charset="0"/>
            </a:endParaRPr>
          </a:p>
        </p:txBody>
      </p:sp>
      <p:sp>
        <p:nvSpPr>
          <p:cNvPr id="432136" name="Text Box 8"/>
          <p:cNvSpPr txBox="1">
            <a:spLocks noChangeArrowheads="1"/>
          </p:cNvSpPr>
          <p:nvPr/>
        </p:nvSpPr>
        <p:spPr bwMode="auto">
          <a:xfrm>
            <a:off x="838200" y="3276600"/>
            <a:ext cx="4953000" cy="396875"/>
          </a:xfrm>
          <a:prstGeom prst="rect">
            <a:avLst/>
          </a:prstGeom>
          <a:noFill/>
          <a:ln w="9525">
            <a:noFill/>
            <a:miter lim="800000"/>
            <a:headEnd/>
            <a:tailEnd/>
          </a:ln>
        </p:spPr>
        <p:txBody>
          <a:bodyPr>
            <a:prstTxWarp prst="textNoShape">
              <a:avLst/>
            </a:prstTxWarp>
            <a:spAutoFit/>
          </a:bodyPr>
          <a:lstStyle/>
          <a:p>
            <a:r>
              <a:rPr lang="en-US" sz="2000" b="1" dirty="0">
                <a:solidFill>
                  <a:srgbClr val="000090"/>
                </a:solidFill>
                <a:latin typeface="Arial Narrow" charset="0"/>
              </a:rPr>
              <a:t>Strain</a:t>
            </a:r>
            <a:r>
              <a:rPr lang="en-US" sz="2000" dirty="0">
                <a:solidFill>
                  <a:srgbClr val="FF0000"/>
                </a:solidFill>
                <a:latin typeface="Arial Narrow" charset="0"/>
              </a:rPr>
              <a:t>:</a:t>
            </a:r>
            <a:r>
              <a:rPr lang="en-US" sz="2000" dirty="0" smtClean="0">
                <a:solidFill>
                  <a:srgbClr val="FF0000"/>
                </a:solidFill>
                <a:latin typeface="Arial Narrow" charset="0"/>
              </a:rPr>
              <a:t> The measure </a:t>
            </a:r>
            <a:r>
              <a:rPr lang="en-US" sz="2000" dirty="0">
                <a:solidFill>
                  <a:srgbClr val="FF0000"/>
                </a:solidFill>
                <a:latin typeface="Arial Narrow" charset="0"/>
              </a:rPr>
              <a:t>of the degree of deformation</a:t>
            </a:r>
          </a:p>
        </p:txBody>
      </p:sp>
      <p:sp>
        <p:nvSpPr>
          <p:cNvPr id="432137" name="Text Box 9"/>
          <p:cNvSpPr txBox="1">
            <a:spLocks noChangeArrowheads="1"/>
          </p:cNvSpPr>
          <p:nvPr/>
        </p:nvSpPr>
        <p:spPr bwMode="auto">
          <a:xfrm>
            <a:off x="609600" y="3641725"/>
            <a:ext cx="72390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It is empirically known that for small stresses, strain is proportional to stress</a:t>
            </a:r>
          </a:p>
        </p:txBody>
      </p:sp>
      <p:sp>
        <p:nvSpPr>
          <p:cNvPr id="432138" name="Text Box 10"/>
          <p:cNvSpPr txBox="1">
            <a:spLocks noChangeArrowheads="1"/>
          </p:cNvSpPr>
          <p:nvPr/>
        </p:nvSpPr>
        <p:spPr bwMode="auto">
          <a:xfrm>
            <a:off x="609600" y="4205287"/>
            <a:ext cx="56388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The constants of proportionality are called Elastic Modulus</a:t>
            </a:r>
          </a:p>
        </p:txBody>
      </p:sp>
      <p:sp>
        <p:nvSpPr>
          <p:cNvPr id="432139" name="Text Box 11"/>
          <p:cNvSpPr txBox="1">
            <a:spLocks noChangeArrowheads="1"/>
          </p:cNvSpPr>
          <p:nvPr/>
        </p:nvSpPr>
        <p:spPr bwMode="auto">
          <a:xfrm>
            <a:off x="533400" y="5003800"/>
            <a:ext cx="1676400" cy="7016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Three types of Elastic Modulus</a:t>
            </a:r>
          </a:p>
        </p:txBody>
      </p:sp>
      <p:sp>
        <p:nvSpPr>
          <p:cNvPr id="432140" name="Text Box 12"/>
          <p:cNvSpPr txBox="1">
            <a:spLocks noChangeArrowheads="1"/>
          </p:cNvSpPr>
          <p:nvPr/>
        </p:nvSpPr>
        <p:spPr bwMode="auto">
          <a:xfrm>
            <a:off x="2362200" y="4927600"/>
            <a:ext cx="5892800" cy="1016000"/>
          </a:xfrm>
          <a:prstGeom prst="rect">
            <a:avLst/>
          </a:prstGeom>
          <a:noFill/>
          <a:ln w="9525">
            <a:noFill/>
            <a:miter lim="800000"/>
            <a:headEnd/>
            <a:tailEnd/>
          </a:ln>
        </p:spPr>
        <p:txBody>
          <a:bodyPr wrap="none">
            <a:prstTxWarp prst="textNoShape">
              <a:avLst/>
            </a:prstTxWarp>
            <a:spAutoFit/>
          </a:bodyPr>
          <a:lstStyle/>
          <a:p>
            <a:pPr marL="457200" indent="-457200">
              <a:buFontTx/>
              <a:buAutoNum type="arabicPeriod"/>
            </a:pPr>
            <a:r>
              <a:rPr lang="en-US" sz="2000" b="1">
                <a:solidFill>
                  <a:srgbClr val="003300"/>
                </a:solidFill>
                <a:latin typeface="Arial Narrow" charset="0"/>
              </a:rPr>
              <a:t>Young’s modulus</a:t>
            </a:r>
            <a:r>
              <a:rPr lang="en-US" sz="2000">
                <a:solidFill>
                  <a:srgbClr val="FF0000"/>
                </a:solidFill>
                <a:latin typeface="Arial Narrow" charset="0"/>
              </a:rPr>
              <a:t>: Measure of the elasticity in a length</a:t>
            </a:r>
          </a:p>
          <a:p>
            <a:pPr marL="457200" indent="-457200">
              <a:buFontTx/>
              <a:buAutoNum type="arabicPeriod"/>
            </a:pPr>
            <a:r>
              <a:rPr lang="en-US" sz="2000" b="1">
                <a:solidFill>
                  <a:srgbClr val="003300"/>
                </a:solidFill>
                <a:latin typeface="Arial Narrow" charset="0"/>
              </a:rPr>
              <a:t>Shear modulus</a:t>
            </a:r>
            <a:r>
              <a:rPr lang="en-US" sz="2000">
                <a:solidFill>
                  <a:srgbClr val="FF0000"/>
                </a:solidFill>
                <a:latin typeface="Arial Narrow" charset="0"/>
              </a:rPr>
              <a:t>:     Measure of the elasticity in an area</a:t>
            </a:r>
          </a:p>
          <a:p>
            <a:pPr marL="457200" indent="-457200">
              <a:buFontTx/>
              <a:buAutoNum type="arabicPeriod"/>
            </a:pPr>
            <a:r>
              <a:rPr lang="en-US" sz="2000" b="1">
                <a:solidFill>
                  <a:srgbClr val="003300"/>
                </a:solidFill>
                <a:latin typeface="Arial Narrow" charset="0"/>
              </a:rPr>
              <a:t>Bulk modulus</a:t>
            </a:r>
            <a:r>
              <a:rPr lang="en-US" sz="2000">
                <a:solidFill>
                  <a:srgbClr val="FF0000"/>
                </a:solidFill>
                <a:latin typeface="Arial Narrow" charset="0"/>
              </a:rPr>
              <a:t>:       Measure of the elasticity in a volume</a:t>
            </a:r>
          </a:p>
        </p:txBody>
      </p:sp>
      <p:graphicFrame>
        <p:nvGraphicFramePr>
          <p:cNvPr id="432141" name="Object 3"/>
          <p:cNvGraphicFramePr>
            <a:graphicFrameLocks noChangeAspect="1"/>
          </p:cNvGraphicFramePr>
          <p:nvPr/>
        </p:nvGraphicFramePr>
        <p:xfrm>
          <a:off x="8077200" y="4144962"/>
          <a:ext cx="658813" cy="579438"/>
        </p:xfrm>
        <a:graphic>
          <a:graphicData uri="http://schemas.openxmlformats.org/presentationml/2006/ole">
            <p:oleObj spid="_x0000_s612355" name="Equation" r:id="rId4" imgW="406080" imgH="393480" progId="Equation.DSMT4">
              <p:embed/>
            </p:oleObj>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7772400" cy="990600"/>
          </a:xfrm>
        </p:spPr>
        <p:txBody>
          <a:bodyPr/>
          <a:lstStyle/>
          <a:p>
            <a:r>
              <a:rPr lang="en-US" dirty="0" smtClean="0"/>
              <a:t>Elastic Limit and Ultimate Strength</a:t>
            </a:r>
            <a:endParaRPr lang="en-US" dirty="0"/>
          </a:p>
        </p:txBody>
      </p:sp>
      <p:sp>
        <p:nvSpPr>
          <p:cNvPr id="3" name="Content Placeholder 2"/>
          <p:cNvSpPr>
            <a:spLocks noGrp="1"/>
          </p:cNvSpPr>
          <p:nvPr>
            <p:ph idx="1"/>
          </p:nvPr>
        </p:nvSpPr>
        <p:spPr>
          <a:xfrm>
            <a:off x="685800" y="990600"/>
            <a:ext cx="7924800" cy="1905000"/>
          </a:xfrm>
        </p:spPr>
        <p:txBody>
          <a:bodyPr/>
          <a:lstStyle/>
          <a:p>
            <a:pPr>
              <a:buClr>
                <a:schemeClr val="accent6"/>
              </a:buClr>
            </a:pPr>
            <a:r>
              <a:rPr lang="en-US" sz="2400" dirty="0" smtClean="0">
                <a:latin typeface="Arial Narrow" charset="0"/>
              </a:rPr>
              <a:t>Elastic limit: The limit of elasticity beyond which an object cannot recover its original shape or the maximum stress </a:t>
            </a:r>
            <a:r>
              <a:rPr lang="en-US" sz="2400" dirty="0" smtClean="0">
                <a:solidFill>
                  <a:schemeClr val="accent6"/>
                </a:solidFill>
                <a:latin typeface="Arial Narrow" charset="0"/>
              </a:rPr>
              <a:t>that can be applied to the substance before it becomes permanently deformed</a:t>
            </a:r>
            <a:endParaRPr lang="en-US" sz="2400" dirty="0" smtClean="0">
              <a:latin typeface="Arial Narrow" charset="0"/>
            </a:endParaRPr>
          </a:p>
          <a:p>
            <a:r>
              <a:rPr lang="en-US" sz="2400" dirty="0" smtClean="0">
                <a:latin typeface="Arial Narrow" charset="0"/>
              </a:rPr>
              <a:t>Ultimate strength: The maximum force that can be applied on the object before breaking it</a:t>
            </a:r>
          </a:p>
        </p:txBody>
      </p:sp>
      <p:sp>
        <p:nvSpPr>
          <p:cNvPr id="4" name="Date Placeholder 3"/>
          <p:cNvSpPr>
            <a:spLocks noGrp="1"/>
          </p:cNvSpPr>
          <p:nvPr>
            <p:ph type="dt" sz="half" idx="10"/>
          </p:nvPr>
        </p:nvSpPr>
        <p:spPr/>
        <p:txBody>
          <a:bodyPr/>
          <a:lstStyle/>
          <a:p>
            <a:pPr>
              <a:defRPr/>
            </a:pPr>
            <a:r>
              <a:rPr lang="en-US" smtClean="0"/>
              <a:t>Thursday, July 7, 2011</a:t>
            </a:r>
            <a:endParaRPr lang="en-US"/>
          </a:p>
        </p:txBody>
      </p:sp>
      <p:sp>
        <p:nvSpPr>
          <p:cNvPr id="5" name="Footer Placeholder 4"/>
          <p:cNvSpPr>
            <a:spLocks noGrp="1"/>
          </p:cNvSpPr>
          <p:nvPr>
            <p:ph type="ftr" sz="quarter" idx="11"/>
          </p:nvPr>
        </p:nvSpPr>
        <p:spPr/>
        <p:txBody>
          <a:bodyPr/>
          <a:lstStyle/>
          <a:p>
            <a:pPr>
              <a:defRPr/>
            </a:pPr>
            <a:r>
              <a:rPr lang="en-US" smtClean="0"/>
              <a:t>PHYS 1443-001, Summer 2011 Dr. Jaehoon Yu</a:t>
            </a:r>
            <a:endParaRPr lang="en-US"/>
          </a:p>
        </p:txBody>
      </p:sp>
      <p:sp>
        <p:nvSpPr>
          <p:cNvPr id="6" name="Slide Number Placeholder 5"/>
          <p:cNvSpPr>
            <a:spLocks noGrp="1"/>
          </p:cNvSpPr>
          <p:nvPr>
            <p:ph type="sldNum" sz="quarter" idx="12"/>
          </p:nvPr>
        </p:nvSpPr>
        <p:spPr/>
        <p:txBody>
          <a:bodyPr/>
          <a:lstStyle/>
          <a:p>
            <a:pPr>
              <a:defRPr/>
            </a:pPr>
            <a:fld id="{6E2757B3-7499-3742-A062-5102261166ED}" type="slidenum">
              <a:rPr lang="en-US" smtClean="0"/>
              <a:pPr>
                <a:defRPr/>
              </a:pPr>
              <a:t>8</a:t>
            </a:fld>
            <a:endParaRPr lang="en-US"/>
          </a:p>
        </p:txBody>
      </p:sp>
      <p:pic>
        <p:nvPicPr>
          <p:cNvPr id="7" name="Picture 3" descr="Figure_12_15"/>
          <p:cNvPicPr>
            <a:picLocks noChangeAspect="1" noChangeArrowheads="1"/>
          </p:cNvPicPr>
          <p:nvPr/>
        </p:nvPicPr>
        <p:blipFill>
          <a:blip r:embed="rId2"/>
          <a:srcRect/>
          <a:stretch>
            <a:fillRect/>
          </a:stretch>
        </p:blipFill>
        <p:spPr bwMode="auto">
          <a:xfrm>
            <a:off x="1524000" y="3200400"/>
            <a:ext cx="5638800" cy="33909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10247" name="Date Placeholder 3"/>
          <p:cNvSpPr>
            <a:spLocks noGrp="1"/>
          </p:cNvSpPr>
          <p:nvPr>
            <p:ph type="dt" sz="quarter" idx="10"/>
          </p:nvPr>
        </p:nvSpPr>
        <p:spPr>
          <a:noFill/>
        </p:spPr>
        <p:txBody>
          <a:bodyPr/>
          <a:lstStyle/>
          <a:p>
            <a:r>
              <a:rPr lang="en-US" smtClean="0">
                <a:latin typeface="Arial Narrow" charset="0"/>
              </a:rPr>
              <a:t>Thursday, July 7, 2011</a:t>
            </a:r>
            <a:endParaRPr lang="en-US">
              <a:latin typeface="Arial Narrow" charset="0"/>
            </a:endParaRPr>
          </a:p>
        </p:txBody>
      </p:sp>
      <p:sp>
        <p:nvSpPr>
          <p:cNvPr id="10248"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46" name="Slide Number Placeholder 5"/>
          <p:cNvSpPr>
            <a:spLocks noGrp="1"/>
          </p:cNvSpPr>
          <p:nvPr>
            <p:ph type="sldNum" sz="quarter" idx="12"/>
          </p:nvPr>
        </p:nvSpPr>
        <p:spPr/>
        <p:txBody>
          <a:bodyPr/>
          <a:lstStyle/>
          <a:p>
            <a:fld id="{1270ED9B-8E86-B441-B4C5-33FCBE59E2FE}" type="slidenum">
              <a:rPr lang="en-US"/>
              <a:pPr/>
              <a:t>9</a:t>
            </a:fld>
            <a:endParaRPr lang="en-US"/>
          </a:p>
        </p:txBody>
      </p:sp>
      <p:sp>
        <p:nvSpPr>
          <p:cNvPr id="10250" name="Rectangle 2"/>
          <p:cNvSpPr>
            <a:spLocks noGrp="1" noChangeArrowheads="1"/>
          </p:cNvSpPr>
          <p:nvPr>
            <p:ph type="title"/>
          </p:nvPr>
        </p:nvSpPr>
        <p:spPr>
          <a:xfrm>
            <a:off x="685800" y="76200"/>
            <a:ext cx="8153400" cy="609600"/>
          </a:xfrm>
        </p:spPr>
        <p:txBody>
          <a:bodyPr/>
          <a:lstStyle/>
          <a:p>
            <a:r>
              <a:rPr lang="en-US"/>
              <a:t>Young’s Modulus</a:t>
            </a:r>
          </a:p>
        </p:txBody>
      </p:sp>
      <p:graphicFrame>
        <p:nvGraphicFramePr>
          <p:cNvPr id="433155" name="Object 2"/>
          <p:cNvGraphicFramePr>
            <a:graphicFrameLocks noChangeAspect="1"/>
          </p:cNvGraphicFramePr>
          <p:nvPr/>
        </p:nvGraphicFramePr>
        <p:xfrm>
          <a:off x="2676525" y="2425700"/>
          <a:ext cx="1981200" cy="638175"/>
        </p:xfrm>
        <a:graphic>
          <a:graphicData uri="http://schemas.openxmlformats.org/presentationml/2006/ole">
            <p:oleObj spid="_x0000_s614402" name="Equation" r:id="rId3" imgW="1244520" imgH="393480" progId="Equation.3">
              <p:embed/>
            </p:oleObj>
          </a:graphicData>
        </a:graphic>
      </p:graphicFrame>
      <p:sp>
        <p:nvSpPr>
          <p:cNvPr id="433156" name="Text Box 4"/>
          <p:cNvSpPr txBox="1">
            <a:spLocks noChangeArrowheads="1"/>
          </p:cNvSpPr>
          <p:nvPr/>
        </p:nvSpPr>
        <p:spPr bwMode="auto">
          <a:xfrm>
            <a:off x="685800" y="838200"/>
            <a:ext cx="7696200" cy="427038"/>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200">
                <a:solidFill>
                  <a:srgbClr val="333399"/>
                </a:solidFill>
                <a:latin typeface="Arial Narrow" charset="0"/>
              </a:rPr>
              <a:t>Let’s consider a long bar with cross sectional area A and initial length </a:t>
            </a:r>
            <a:r>
              <a:rPr lang="en-US" sz="2200">
                <a:solidFill>
                  <a:srgbClr val="333399"/>
                </a:solidFill>
                <a:latin typeface="Monotype Corsiva" charset="0"/>
              </a:rPr>
              <a:t>L</a:t>
            </a:r>
            <a:r>
              <a:rPr lang="en-US" sz="2200" baseline="-25000">
                <a:solidFill>
                  <a:srgbClr val="333399"/>
                </a:solidFill>
                <a:latin typeface="Monotype Corsiva" charset="0"/>
              </a:rPr>
              <a:t>i</a:t>
            </a:r>
            <a:r>
              <a:rPr lang="en-US" sz="2200">
                <a:solidFill>
                  <a:srgbClr val="333399"/>
                </a:solidFill>
                <a:latin typeface="Arial Narrow" charset="0"/>
              </a:rPr>
              <a:t>. </a:t>
            </a:r>
          </a:p>
        </p:txBody>
      </p:sp>
      <p:sp>
        <p:nvSpPr>
          <p:cNvPr id="433157" name="Text Box 5"/>
          <p:cNvSpPr txBox="1">
            <a:spLocks noChangeArrowheads="1"/>
          </p:cNvSpPr>
          <p:nvPr/>
        </p:nvSpPr>
        <p:spPr bwMode="auto">
          <a:xfrm>
            <a:off x="5943600" y="1981200"/>
            <a:ext cx="914400" cy="396875"/>
          </a:xfrm>
          <a:prstGeom prst="rect">
            <a:avLst/>
          </a:prstGeom>
          <a:noFill/>
          <a:ln w="9525">
            <a:noFill/>
            <a:miter lim="800000"/>
            <a:headEnd/>
            <a:tailEnd/>
          </a:ln>
        </p:spPr>
        <p:txBody>
          <a:bodyPr>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ex</a:t>
            </a:r>
            <a:r>
              <a:rPr lang="en-US" sz="2000" b="1">
                <a:solidFill>
                  <a:srgbClr val="FF0000"/>
                </a:solidFill>
                <a:latin typeface="Monotype Corsiva" charset="0"/>
              </a:rPr>
              <a:t>=F</a:t>
            </a:r>
            <a:r>
              <a:rPr lang="en-US" sz="2000" b="1" baseline="-25000">
                <a:solidFill>
                  <a:srgbClr val="FF0000"/>
                </a:solidFill>
                <a:latin typeface="Monotype Corsiva" charset="0"/>
              </a:rPr>
              <a:t>in</a:t>
            </a:r>
            <a:endParaRPr lang="en-US" sz="2000" b="1">
              <a:solidFill>
                <a:srgbClr val="FF0000"/>
              </a:solidFill>
              <a:latin typeface="Monotype Corsiva" charset="0"/>
            </a:endParaRPr>
          </a:p>
        </p:txBody>
      </p:sp>
      <p:sp>
        <p:nvSpPr>
          <p:cNvPr id="433158" name="Text Box 6"/>
          <p:cNvSpPr txBox="1">
            <a:spLocks noChangeArrowheads="1"/>
          </p:cNvSpPr>
          <p:nvPr/>
        </p:nvSpPr>
        <p:spPr bwMode="auto">
          <a:xfrm>
            <a:off x="914400" y="3346450"/>
            <a:ext cx="31242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Young’s Modulus is defined as</a:t>
            </a:r>
          </a:p>
        </p:txBody>
      </p:sp>
      <p:sp>
        <p:nvSpPr>
          <p:cNvPr id="433159" name="Text Box 7"/>
          <p:cNvSpPr txBox="1">
            <a:spLocks noChangeArrowheads="1"/>
          </p:cNvSpPr>
          <p:nvPr/>
        </p:nvSpPr>
        <p:spPr bwMode="auto">
          <a:xfrm>
            <a:off x="762000" y="4098925"/>
            <a:ext cx="3657600" cy="396875"/>
          </a:xfrm>
          <a:prstGeom prst="rect">
            <a:avLst/>
          </a:prstGeom>
          <a:solidFill>
            <a:srgbClr val="CCFFFF"/>
          </a:solidFill>
          <a:ln w="9525">
            <a:noFill/>
            <a:miter lim="800000"/>
            <a:headEnd/>
            <a:tailEnd/>
          </a:ln>
        </p:spPr>
        <p:txBody>
          <a:bodyPr>
            <a:prstTxWarp prst="textNoShape">
              <a:avLst/>
            </a:prstTxWarp>
            <a:spAutoFit/>
          </a:bodyPr>
          <a:lstStyle/>
          <a:p>
            <a:r>
              <a:rPr lang="en-US" sz="2000">
                <a:solidFill>
                  <a:schemeClr val="accent2"/>
                </a:solidFill>
                <a:latin typeface="Arial Narrow" charset="0"/>
              </a:rPr>
              <a:t>What is the unit of Young’s Modulus?</a:t>
            </a:r>
          </a:p>
        </p:txBody>
      </p:sp>
      <p:sp>
        <p:nvSpPr>
          <p:cNvPr id="433160" name="Text Box 8"/>
          <p:cNvSpPr txBox="1">
            <a:spLocks noChangeArrowheads="1"/>
          </p:cNvSpPr>
          <p:nvPr/>
        </p:nvSpPr>
        <p:spPr bwMode="auto">
          <a:xfrm>
            <a:off x="838200" y="4632325"/>
            <a:ext cx="1676400" cy="7016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Experimental Observations</a:t>
            </a:r>
          </a:p>
        </p:txBody>
      </p:sp>
      <p:sp>
        <p:nvSpPr>
          <p:cNvPr id="433161" name="Text Box 9"/>
          <p:cNvSpPr txBox="1">
            <a:spLocks noChangeArrowheads="1"/>
          </p:cNvSpPr>
          <p:nvPr/>
        </p:nvSpPr>
        <p:spPr bwMode="auto">
          <a:xfrm>
            <a:off x="2362200" y="4495800"/>
            <a:ext cx="6019800" cy="1311275"/>
          </a:xfrm>
          <a:prstGeom prst="rect">
            <a:avLst/>
          </a:prstGeom>
          <a:noFill/>
          <a:ln w="9525">
            <a:noFill/>
            <a:miter lim="800000"/>
            <a:headEnd/>
            <a:tailEnd/>
          </a:ln>
        </p:spPr>
        <p:txBody>
          <a:bodyPr>
            <a:prstTxWarp prst="textNoShape">
              <a:avLst/>
            </a:prstTxWarp>
            <a:spAutoFit/>
          </a:bodyPr>
          <a:lstStyle/>
          <a:p>
            <a:pPr marL="457200" indent="-457200">
              <a:buFontTx/>
              <a:buAutoNum type="arabicPeriod"/>
            </a:pPr>
            <a:r>
              <a:rPr lang="en-US" sz="2000">
                <a:solidFill>
                  <a:srgbClr val="FF0000"/>
                </a:solidFill>
                <a:latin typeface="Arial Narrow" charset="0"/>
              </a:rPr>
              <a:t>For a fixed external force, the change in length is proportional to the original length</a:t>
            </a:r>
          </a:p>
          <a:p>
            <a:pPr marL="457200" indent="-457200">
              <a:buFontTx/>
              <a:buAutoNum type="arabicPeriod"/>
            </a:pPr>
            <a:r>
              <a:rPr lang="en-US" sz="2000">
                <a:solidFill>
                  <a:srgbClr val="FF0000"/>
                </a:solidFill>
                <a:latin typeface="Arial Narrow" charset="0"/>
              </a:rPr>
              <a:t>The necessary force to produce the given strain is proportional to the cross sectional area</a:t>
            </a:r>
          </a:p>
        </p:txBody>
      </p:sp>
      <p:grpSp>
        <p:nvGrpSpPr>
          <p:cNvPr id="2" name="Group 10"/>
          <p:cNvGrpSpPr>
            <a:grpSpLocks/>
          </p:cNvGrpSpPr>
          <p:nvPr/>
        </p:nvGrpSpPr>
        <p:grpSpPr bwMode="auto">
          <a:xfrm>
            <a:off x="1143000" y="1333500"/>
            <a:ext cx="1219200" cy="571500"/>
            <a:chOff x="336" y="840"/>
            <a:chExt cx="768" cy="360"/>
          </a:xfrm>
        </p:grpSpPr>
        <p:sp>
          <p:nvSpPr>
            <p:cNvPr id="10282" name="AutoShape 11"/>
            <p:cNvSpPr>
              <a:spLocks noChangeArrowheads="1"/>
            </p:cNvSpPr>
            <p:nvPr/>
          </p:nvSpPr>
          <p:spPr bwMode="auto">
            <a:xfrm>
              <a:off x="336" y="1152"/>
              <a:ext cx="768" cy="48"/>
            </a:xfrm>
            <a:prstGeom prst="parallelogram">
              <a:avLst>
                <a:gd name="adj" fmla="val 87481"/>
              </a:avLst>
            </a:prstGeom>
            <a:solidFill>
              <a:schemeClr val="accent1"/>
            </a:solidFill>
            <a:ln w="9525">
              <a:miter lim="800000"/>
              <a:headEnd/>
              <a:tailEnd/>
            </a:ln>
            <a:scene3d>
              <a:camera prst="legacyPerspectiveFront">
                <a:rot lat="600000" lon="1200000" rev="0"/>
              </a:camera>
              <a:lightRig rig="legacyFlat4" dir="b"/>
            </a:scene3d>
            <a:sp3d extrusionH="430200" prstMaterial="legacyMatte">
              <a:bevelT w="13500" h="13500" prst="angle"/>
              <a:bevelB w="13500" h="13500" prst="angle"/>
              <a:extrusionClr>
                <a:srgbClr val="CCFFFF"/>
              </a:extrusionClr>
            </a:sp3d>
          </p:spPr>
          <p:txBody>
            <a:bodyPr wrap="none" anchor="ctr">
              <a:prstTxWarp prst="textNoShape">
                <a:avLst/>
              </a:prstTxWarp>
              <a:flatTx/>
            </a:bodyPr>
            <a:lstStyle/>
            <a:p>
              <a:endParaRPr lang="en-US"/>
            </a:p>
          </p:txBody>
        </p:sp>
        <p:sp>
          <p:nvSpPr>
            <p:cNvPr id="10283" name="Line 12"/>
            <p:cNvSpPr>
              <a:spLocks noChangeShapeType="1"/>
            </p:cNvSpPr>
            <p:nvPr/>
          </p:nvSpPr>
          <p:spPr bwMode="auto">
            <a:xfrm>
              <a:off x="384" y="960"/>
              <a:ext cx="0" cy="192"/>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10284" name="Line 13"/>
            <p:cNvSpPr>
              <a:spLocks noChangeShapeType="1"/>
            </p:cNvSpPr>
            <p:nvPr/>
          </p:nvSpPr>
          <p:spPr bwMode="auto">
            <a:xfrm>
              <a:off x="1104" y="1008"/>
              <a:ext cx="0" cy="192"/>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10285" name="Line 14"/>
            <p:cNvSpPr>
              <a:spLocks noChangeShapeType="1"/>
            </p:cNvSpPr>
            <p:nvPr/>
          </p:nvSpPr>
          <p:spPr bwMode="auto">
            <a:xfrm>
              <a:off x="384" y="1056"/>
              <a:ext cx="720" cy="48"/>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10286" name="Text Box 15"/>
            <p:cNvSpPr txBox="1">
              <a:spLocks noChangeArrowheads="1"/>
            </p:cNvSpPr>
            <p:nvPr/>
          </p:nvSpPr>
          <p:spPr bwMode="auto">
            <a:xfrm>
              <a:off x="662" y="840"/>
              <a:ext cx="234"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L</a:t>
              </a:r>
              <a:r>
                <a:rPr lang="en-US" sz="2000" baseline="-25000">
                  <a:solidFill>
                    <a:schemeClr val="accent2"/>
                  </a:solidFill>
                  <a:latin typeface="Monotype Corsiva" charset="0"/>
                </a:rPr>
                <a:t>i</a:t>
              </a:r>
              <a:endParaRPr lang="en-US" sz="2000">
                <a:solidFill>
                  <a:schemeClr val="accent2"/>
                </a:solidFill>
                <a:latin typeface="Monotype Corsiva" charset="0"/>
              </a:endParaRPr>
            </a:p>
          </p:txBody>
        </p:sp>
      </p:grpSp>
      <p:grpSp>
        <p:nvGrpSpPr>
          <p:cNvPr id="3" name="Group 16"/>
          <p:cNvGrpSpPr>
            <a:grpSpLocks/>
          </p:cNvGrpSpPr>
          <p:nvPr/>
        </p:nvGrpSpPr>
        <p:grpSpPr bwMode="auto">
          <a:xfrm>
            <a:off x="1371600" y="2057400"/>
            <a:ext cx="2403475" cy="396875"/>
            <a:chOff x="480" y="1296"/>
            <a:chExt cx="1514" cy="250"/>
          </a:xfrm>
        </p:grpSpPr>
        <p:sp>
          <p:nvSpPr>
            <p:cNvPr id="10280" name="Rectangle 17"/>
            <p:cNvSpPr>
              <a:spLocks noChangeArrowheads="1"/>
            </p:cNvSpPr>
            <p:nvPr/>
          </p:nvSpPr>
          <p:spPr bwMode="auto">
            <a:xfrm>
              <a:off x="480" y="1392"/>
              <a:ext cx="192" cy="48"/>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0281" name="Text Box 18"/>
            <p:cNvSpPr txBox="1">
              <a:spLocks noChangeArrowheads="1"/>
            </p:cNvSpPr>
            <p:nvPr/>
          </p:nvSpPr>
          <p:spPr bwMode="auto">
            <a:xfrm>
              <a:off x="672" y="1296"/>
              <a:ext cx="1322"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A:cross sectional area</a:t>
              </a:r>
              <a:endParaRPr lang="en-US">
                <a:latin typeface="Symbol" charset="2"/>
              </a:endParaRPr>
            </a:p>
          </p:txBody>
        </p:sp>
      </p:grpSp>
      <p:sp>
        <p:nvSpPr>
          <p:cNvPr id="433171" name="Text Box 19"/>
          <p:cNvSpPr txBox="1">
            <a:spLocks noChangeArrowheads="1"/>
          </p:cNvSpPr>
          <p:nvPr/>
        </p:nvSpPr>
        <p:spPr bwMode="auto">
          <a:xfrm>
            <a:off x="838200" y="2516188"/>
            <a:ext cx="18288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333399"/>
                </a:solidFill>
                <a:latin typeface="Arial Narrow" charset="0"/>
              </a:rPr>
              <a:t>Tensile stress</a:t>
            </a:r>
            <a:endParaRPr lang="en-US">
              <a:solidFill>
                <a:srgbClr val="FF0000"/>
              </a:solidFill>
              <a:latin typeface="Arial Narrow" charset="0"/>
            </a:endParaRPr>
          </a:p>
        </p:txBody>
      </p:sp>
      <p:grpSp>
        <p:nvGrpSpPr>
          <p:cNvPr id="4" name="Group 20"/>
          <p:cNvGrpSpPr>
            <a:grpSpLocks/>
          </p:cNvGrpSpPr>
          <p:nvPr/>
        </p:nvGrpSpPr>
        <p:grpSpPr bwMode="auto">
          <a:xfrm>
            <a:off x="6019800" y="1357313"/>
            <a:ext cx="1790700" cy="585787"/>
            <a:chOff x="3792" y="855"/>
            <a:chExt cx="1128" cy="369"/>
          </a:xfrm>
        </p:grpSpPr>
        <p:sp>
          <p:nvSpPr>
            <p:cNvPr id="10275" name="AutoShape 21"/>
            <p:cNvSpPr>
              <a:spLocks noChangeArrowheads="1"/>
            </p:cNvSpPr>
            <p:nvPr/>
          </p:nvSpPr>
          <p:spPr bwMode="auto">
            <a:xfrm>
              <a:off x="3792" y="1176"/>
              <a:ext cx="1104" cy="48"/>
            </a:xfrm>
            <a:prstGeom prst="parallelogram">
              <a:avLst>
                <a:gd name="adj" fmla="val 125755"/>
              </a:avLst>
            </a:prstGeom>
            <a:solidFill>
              <a:schemeClr val="accent1"/>
            </a:solidFill>
            <a:ln w="9525">
              <a:miter lim="800000"/>
              <a:headEnd/>
              <a:tailEnd/>
            </a:ln>
            <a:scene3d>
              <a:camera prst="legacyPerspectiveFront">
                <a:rot lat="600000" lon="1200000" rev="0"/>
              </a:camera>
              <a:lightRig rig="legacyFlat4" dir="b"/>
            </a:scene3d>
            <a:sp3d extrusionH="430200" prstMaterial="legacyMatte">
              <a:bevelT w="13500" h="13500" prst="angle"/>
              <a:bevelB w="13500" h="13500" prst="angle"/>
              <a:extrusionClr>
                <a:srgbClr val="CCFFFF"/>
              </a:extrusionClr>
            </a:sp3d>
          </p:spPr>
          <p:txBody>
            <a:bodyPr wrap="none" anchor="ctr">
              <a:prstTxWarp prst="textNoShape">
                <a:avLst/>
              </a:prstTxWarp>
              <a:flatTx/>
            </a:bodyPr>
            <a:lstStyle/>
            <a:p>
              <a:endParaRPr lang="en-US"/>
            </a:p>
          </p:txBody>
        </p:sp>
        <p:sp>
          <p:nvSpPr>
            <p:cNvPr id="10276" name="Line 22"/>
            <p:cNvSpPr>
              <a:spLocks noChangeShapeType="1"/>
            </p:cNvSpPr>
            <p:nvPr/>
          </p:nvSpPr>
          <p:spPr bwMode="auto">
            <a:xfrm>
              <a:off x="3861" y="984"/>
              <a:ext cx="0" cy="192"/>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10277" name="Line 23"/>
            <p:cNvSpPr>
              <a:spLocks noChangeShapeType="1"/>
            </p:cNvSpPr>
            <p:nvPr/>
          </p:nvSpPr>
          <p:spPr bwMode="auto">
            <a:xfrm>
              <a:off x="4896" y="1032"/>
              <a:ext cx="0" cy="192"/>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10278" name="Line 24"/>
            <p:cNvSpPr>
              <a:spLocks noChangeShapeType="1"/>
            </p:cNvSpPr>
            <p:nvPr/>
          </p:nvSpPr>
          <p:spPr bwMode="auto">
            <a:xfrm>
              <a:off x="3861" y="1080"/>
              <a:ext cx="1035" cy="48"/>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10279" name="Text Box 25"/>
            <p:cNvSpPr txBox="1">
              <a:spLocks noChangeArrowheads="1"/>
            </p:cNvSpPr>
            <p:nvPr/>
          </p:nvSpPr>
          <p:spPr bwMode="auto">
            <a:xfrm>
              <a:off x="4080" y="855"/>
              <a:ext cx="840" cy="252"/>
            </a:xfrm>
            <a:prstGeom prst="rect">
              <a:avLst/>
            </a:prstGeom>
            <a:noFill/>
            <a:ln w="9525">
              <a:noFill/>
              <a:miter lim="800000"/>
              <a:headEnd/>
              <a:tailEnd/>
            </a:ln>
          </p:spPr>
          <p:txBody>
            <a:bodyPr wrap="none">
              <a:prstTxWarp prst="textNoShape">
                <a:avLst/>
              </a:prstTxWarp>
              <a:spAutoFit/>
            </a:bodyPr>
            <a:lstStyle/>
            <a:p>
              <a:r>
                <a:rPr lang="en-US" sz="2000" dirty="0">
                  <a:solidFill>
                    <a:schemeClr val="accent2"/>
                  </a:solidFill>
                  <a:latin typeface="Monotype Corsiva" charset="0"/>
                </a:rPr>
                <a:t>L</a:t>
              </a:r>
              <a:r>
                <a:rPr lang="en-US" sz="2000" baseline="-25000" dirty="0">
                  <a:solidFill>
                    <a:schemeClr val="accent2"/>
                  </a:solidFill>
                  <a:latin typeface="Monotype Corsiva" charset="0"/>
                </a:rPr>
                <a:t>f</a:t>
              </a:r>
              <a:r>
                <a:rPr lang="en-US" sz="2000" dirty="0">
                  <a:solidFill>
                    <a:schemeClr val="accent2"/>
                  </a:solidFill>
                  <a:latin typeface="Monotype Corsiva" charset="0"/>
                </a:rPr>
                <a:t>=</a:t>
              </a:r>
              <a:r>
                <a:rPr lang="en-US" sz="2000" dirty="0" err="1">
                  <a:solidFill>
                    <a:schemeClr val="accent2"/>
                  </a:solidFill>
                  <a:latin typeface="Monotype Corsiva" charset="0"/>
                </a:rPr>
                <a:t>L</a:t>
              </a:r>
              <a:r>
                <a:rPr lang="en-US" sz="2000" baseline="-25000" dirty="0" err="1">
                  <a:solidFill>
                    <a:schemeClr val="accent2"/>
                  </a:solidFill>
                  <a:latin typeface="Monotype Corsiva" charset="0"/>
                </a:rPr>
                <a:t>i</a:t>
              </a:r>
              <a:r>
                <a:rPr lang="en-US" sz="2000" dirty="0" err="1" smtClean="0">
                  <a:solidFill>
                    <a:schemeClr val="accent2"/>
                  </a:solidFill>
                  <a:latin typeface="Monotype Corsiva" charset="0"/>
                </a:rPr>
                <a:t>+ΔL</a:t>
              </a:r>
              <a:endParaRPr lang="en-US" sz="2000" dirty="0">
                <a:solidFill>
                  <a:schemeClr val="accent2"/>
                </a:solidFill>
                <a:latin typeface="Monotype Corsiva" charset="0"/>
              </a:endParaRPr>
            </a:p>
          </p:txBody>
        </p:sp>
      </p:grpSp>
      <p:grpSp>
        <p:nvGrpSpPr>
          <p:cNvPr id="5" name="Group 26"/>
          <p:cNvGrpSpPr>
            <a:grpSpLocks/>
          </p:cNvGrpSpPr>
          <p:nvPr/>
        </p:nvGrpSpPr>
        <p:grpSpPr bwMode="auto">
          <a:xfrm>
            <a:off x="2362200" y="1508125"/>
            <a:ext cx="762000" cy="396875"/>
            <a:chOff x="1104" y="950"/>
            <a:chExt cx="480" cy="250"/>
          </a:xfrm>
        </p:grpSpPr>
        <p:sp>
          <p:nvSpPr>
            <p:cNvPr id="10273" name="Line 27"/>
            <p:cNvSpPr>
              <a:spLocks noChangeShapeType="1"/>
            </p:cNvSpPr>
            <p:nvPr/>
          </p:nvSpPr>
          <p:spPr bwMode="auto">
            <a:xfrm>
              <a:off x="1104" y="1152"/>
              <a:ext cx="480" cy="48"/>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10274" name="Text Box 28"/>
            <p:cNvSpPr txBox="1">
              <a:spLocks noChangeArrowheads="1"/>
            </p:cNvSpPr>
            <p:nvPr/>
          </p:nvSpPr>
          <p:spPr bwMode="auto">
            <a:xfrm>
              <a:off x="1296" y="950"/>
              <a:ext cx="288"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ex</a:t>
              </a:r>
              <a:endParaRPr lang="en-US" sz="2000" b="1">
                <a:solidFill>
                  <a:srgbClr val="FF0000"/>
                </a:solidFill>
                <a:latin typeface="Monotype Corsiva" charset="0"/>
              </a:endParaRPr>
            </a:p>
          </p:txBody>
        </p:sp>
      </p:grpSp>
      <p:sp>
        <p:nvSpPr>
          <p:cNvPr id="433181" name="AutoShape 29"/>
          <p:cNvSpPr>
            <a:spLocks noChangeArrowheads="1"/>
          </p:cNvSpPr>
          <p:nvPr/>
        </p:nvSpPr>
        <p:spPr bwMode="auto">
          <a:xfrm>
            <a:off x="3733800" y="1447800"/>
            <a:ext cx="1828800" cy="762000"/>
          </a:xfrm>
          <a:prstGeom prst="rightArrow">
            <a:avLst>
              <a:gd name="adj1" fmla="val 50000"/>
              <a:gd name="adj2" fmla="val 60000"/>
            </a:avLst>
          </a:prstGeom>
          <a:solidFill>
            <a:srgbClr val="CCFFFF"/>
          </a:solidFill>
          <a:ln w="28575">
            <a:solidFill>
              <a:srgbClr val="FF0000"/>
            </a:solidFill>
            <a:miter lim="800000"/>
            <a:headEnd/>
            <a:tailEnd/>
          </a:ln>
        </p:spPr>
        <p:txBody>
          <a:bodyPr wrap="none" anchor="ctr">
            <a:prstTxWarp prst="textNoShape">
              <a:avLst/>
            </a:prstTxWarp>
          </a:bodyPr>
          <a:lstStyle/>
          <a:p>
            <a:pPr algn="ctr"/>
            <a:r>
              <a:rPr lang="en-US" sz="2000">
                <a:solidFill>
                  <a:srgbClr val="FF0000"/>
                </a:solidFill>
                <a:latin typeface="Arial Narrow" charset="0"/>
              </a:rPr>
              <a:t>After the stretch</a:t>
            </a:r>
          </a:p>
        </p:txBody>
      </p:sp>
      <p:grpSp>
        <p:nvGrpSpPr>
          <p:cNvPr id="6" name="Group 30"/>
          <p:cNvGrpSpPr>
            <a:grpSpLocks/>
          </p:cNvGrpSpPr>
          <p:nvPr/>
        </p:nvGrpSpPr>
        <p:grpSpPr bwMode="auto">
          <a:xfrm>
            <a:off x="7696200" y="1600200"/>
            <a:ext cx="762000" cy="396875"/>
            <a:chOff x="1104" y="950"/>
            <a:chExt cx="480" cy="250"/>
          </a:xfrm>
        </p:grpSpPr>
        <p:sp>
          <p:nvSpPr>
            <p:cNvPr id="10271" name="Line 31"/>
            <p:cNvSpPr>
              <a:spLocks noChangeShapeType="1"/>
            </p:cNvSpPr>
            <p:nvPr/>
          </p:nvSpPr>
          <p:spPr bwMode="auto">
            <a:xfrm>
              <a:off x="1104" y="1152"/>
              <a:ext cx="480" cy="48"/>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10272" name="Text Box 32"/>
            <p:cNvSpPr txBox="1">
              <a:spLocks noChangeArrowheads="1"/>
            </p:cNvSpPr>
            <p:nvPr/>
          </p:nvSpPr>
          <p:spPr bwMode="auto">
            <a:xfrm>
              <a:off x="1296" y="950"/>
              <a:ext cx="288"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ex</a:t>
              </a:r>
              <a:endParaRPr lang="en-US" sz="2000" b="1">
                <a:solidFill>
                  <a:srgbClr val="FF0000"/>
                </a:solidFill>
                <a:latin typeface="Monotype Corsiva" charset="0"/>
              </a:endParaRPr>
            </a:p>
          </p:txBody>
        </p:sp>
      </p:grpSp>
      <p:grpSp>
        <p:nvGrpSpPr>
          <p:cNvPr id="7" name="Group 33"/>
          <p:cNvGrpSpPr>
            <a:grpSpLocks/>
          </p:cNvGrpSpPr>
          <p:nvPr/>
        </p:nvGrpSpPr>
        <p:grpSpPr bwMode="auto">
          <a:xfrm rot="490008" flipH="1">
            <a:off x="6932613" y="1670050"/>
            <a:ext cx="762000" cy="396875"/>
            <a:chOff x="1105" y="956"/>
            <a:chExt cx="480" cy="250"/>
          </a:xfrm>
        </p:grpSpPr>
        <p:sp>
          <p:nvSpPr>
            <p:cNvPr id="10269" name="Line 34"/>
            <p:cNvSpPr>
              <a:spLocks noChangeShapeType="1"/>
            </p:cNvSpPr>
            <p:nvPr/>
          </p:nvSpPr>
          <p:spPr bwMode="auto">
            <a:xfrm>
              <a:off x="1105" y="1152"/>
              <a:ext cx="480" cy="48"/>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10270" name="Text Box 35"/>
            <p:cNvSpPr txBox="1">
              <a:spLocks noChangeArrowheads="1"/>
            </p:cNvSpPr>
            <p:nvPr/>
          </p:nvSpPr>
          <p:spPr bwMode="auto">
            <a:xfrm>
              <a:off x="1184" y="956"/>
              <a:ext cx="282"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in</a:t>
              </a:r>
              <a:endParaRPr lang="en-US" sz="2000" b="1">
                <a:solidFill>
                  <a:srgbClr val="FF0000"/>
                </a:solidFill>
                <a:latin typeface="Monotype Corsiva" charset="0"/>
              </a:endParaRPr>
            </a:p>
          </p:txBody>
        </p:sp>
      </p:grpSp>
      <p:sp>
        <p:nvSpPr>
          <p:cNvPr id="433188" name="Text Box 36"/>
          <p:cNvSpPr txBox="1">
            <a:spLocks noChangeArrowheads="1"/>
          </p:cNvSpPr>
          <p:nvPr/>
        </p:nvSpPr>
        <p:spPr bwMode="auto">
          <a:xfrm>
            <a:off x="4667250" y="2516188"/>
            <a:ext cx="1798638"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333399"/>
                </a:solidFill>
                <a:latin typeface="Arial Narrow" charset="0"/>
              </a:rPr>
              <a:t>Tensile strain</a:t>
            </a:r>
            <a:endParaRPr lang="en-US">
              <a:solidFill>
                <a:srgbClr val="FF0000"/>
              </a:solidFill>
              <a:latin typeface="Arial Narrow" charset="0"/>
            </a:endParaRPr>
          </a:p>
        </p:txBody>
      </p:sp>
      <p:graphicFrame>
        <p:nvGraphicFramePr>
          <p:cNvPr id="433189" name="Object 3"/>
          <p:cNvGraphicFramePr>
            <a:graphicFrameLocks noChangeAspect="1"/>
          </p:cNvGraphicFramePr>
          <p:nvPr/>
        </p:nvGraphicFramePr>
        <p:xfrm>
          <a:off x="6477000" y="2427288"/>
          <a:ext cx="1798638" cy="635000"/>
        </p:xfrm>
        <a:graphic>
          <a:graphicData uri="http://schemas.openxmlformats.org/presentationml/2006/ole">
            <p:oleObj spid="_x0000_s614403" name="Equation" r:id="rId4" imgW="1244520" imgH="431640" progId="Equation.3">
              <p:embed/>
            </p:oleObj>
          </a:graphicData>
        </a:graphic>
      </p:graphicFrame>
      <p:graphicFrame>
        <p:nvGraphicFramePr>
          <p:cNvPr id="433190" name="Object 4"/>
          <p:cNvGraphicFramePr>
            <a:graphicFrameLocks noChangeAspect="1"/>
          </p:cNvGraphicFramePr>
          <p:nvPr/>
        </p:nvGraphicFramePr>
        <p:xfrm>
          <a:off x="4038600" y="3395663"/>
          <a:ext cx="533400" cy="442912"/>
        </p:xfrm>
        <a:graphic>
          <a:graphicData uri="http://schemas.openxmlformats.org/presentationml/2006/ole">
            <p:oleObj spid="_x0000_s614404" name="Equation" r:id="rId5" imgW="164880" imgH="164880" progId="Equation.3">
              <p:embed/>
            </p:oleObj>
          </a:graphicData>
        </a:graphic>
      </p:graphicFrame>
      <p:sp>
        <p:nvSpPr>
          <p:cNvPr id="433191" name="Text Box 39"/>
          <p:cNvSpPr txBox="1">
            <a:spLocks noChangeArrowheads="1"/>
          </p:cNvSpPr>
          <p:nvPr/>
        </p:nvSpPr>
        <p:spPr bwMode="auto">
          <a:xfrm>
            <a:off x="4648200" y="4114800"/>
            <a:ext cx="1943100" cy="396875"/>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Arial Narrow" charset="0"/>
              </a:rPr>
              <a:t>Force per unit area</a:t>
            </a:r>
          </a:p>
        </p:txBody>
      </p:sp>
      <p:sp>
        <p:nvSpPr>
          <p:cNvPr id="433192" name="Text Box 40"/>
          <p:cNvSpPr txBox="1">
            <a:spLocks noChangeArrowheads="1"/>
          </p:cNvSpPr>
          <p:nvPr/>
        </p:nvSpPr>
        <p:spPr bwMode="auto">
          <a:xfrm>
            <a:off x="7048500" y="3200400"/>
            <a:ext cx="2095500" cy="730250"/>
          </a:xfrm>
          <a:prstGeom prst="rect">
            <a:avLst/>
          </a:prstGeom>
          <a:noFill/>
          <a:ln w="9525">
            <a:noFill/>
            <a:miter lim="800000"/>
            <a:headEnd/>
            <a:tailEnd/>
          </a:ln>
        </p:spPr>
        <p:txBody>
          <a:bodyPr>
            <a:prstTxWarp prst="textNoShape">
              <a:avLst/>
            </a:prstTxWarp>
            <a:spAutoFit/>
          </a:bodyPr>
          <a:lstStyle/>
          <a:p>
            <a:r>
              <a:rPr lang="en-US" sz="1400">
                <a:solidFill>
                  <a:srgbClr val="FF0000"/>
                </a:solidFill>
                <a:latin typeface="Arial Narrow" charset="0"/>
              </a:rPr>
              <a:t>Used to characterize a rod  or wire stressed under tension or compression</a:t>
            </a:r>
          </a:p>
        </p:txBody>
      </p:sp>
      <p:graphicFrame>
        <p:nvGraphicFramePr>
          <p:cNvPr id="433194" name="Object 5"/>
          <p:cNvGraphicFramePr>
            <a:graphicFrameLocks noChangeAspect="1"/>
          </p:cNvGraphicFramePr>
          <p:nvPr/>
        </p:nvGraphicFramePr>
        <p:xfrm>
          <a:off x="4521200" y="3321050"/>
          <a:ext cx="1636713" cy="592138"/>
        </p:xfrm>
        <a:graphic>
          <a:graphicData uri="http://schemas.openxmlformats.org/presentationml/2006/ole">
            <p:oleObj spid="_x0000_s614405" name="Equation" r:id="rId6" imgW="1028520" imgH="393480" progId="Equation.3">
              <p:embed/>
            </p:oleObj>
          </a:graphicData>
        </a:graphic>
      </p:graphicFrame>
      <p:graphicFrame>
        <p:nvGraphicFramePr>
          <p:cNvPr id="433195" name="Object 6"/>
          <p:cNvGraphicFramePr>
            <a:graphicFrameLocks noChangeAspect="1"/>
          </p:cNvGraphicFramePr>
          <p:nvPr/>
        </p:nvGraphicFramePr>
        <p:xfrm>
          <a:off x="6105525" y="3200400"/>
          <a:ext cx="828675" cy="833438"/>
        </p:xfrm>
        <a:graphic>
          <a:graphicData uri="http://schemas.openxmlformats.org/presentationml/2006/ole">
            <p:oleObj spid="_x0000_s614406" name="Equation" r:id="rId7" imgW="520560" imgH="634680" progId="Equation.DSMT4">
              <p:embed/>
            </p:oleObj>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28217</TotalTime>
  <Words>2379</Words>
  <Application>Microsoft Macintosh PowerPoint</Application>
  <PresentationFormat>On-screen Show (4:3)</PresentationFormat>
  <Paragraphs>255</Paragraphs>
  <Slides>19</Slides>
  <Notes>0</Notes>
  <HiddenSlides>0</HiddenSlides>
  <MMClips>0</MMClips>
  <ScaleCrop>false</ScaleCrop>
  <HeadingPairs>
    <vt:vector size="6" baseType="variant">
      <vt:variant>
        <vt:lpstr>Design Template</vt:lpstr>
      </vt:variant>
      <vt:variant>
        <vt:i4>1</vt:i4>
      </vt:variant>
      <vt:variant>
        <vt:lpstr>Embedded OLE Servers</vt:lpstr>
      </vt:variant>
      <vt:variant>
        <vt:i4>2</vt:i4>
      </vt:variant>
      <vt:variant>
        <vt:lpstr>Slide Titles</vt:lpstr>
      </vt:variant>
      <vt:variant>
        <vt:i4>19</vt:i4>
      </vt:variant>
    </vt:vector>
  </HeadingPairs>
  <TitlesOfParts>
    <vt:vector size="22" baseType="lpstr">
      <vt:lpstr>phys1443-spring02</vt:lpstr>
      <vt:lpstr>Equation</vt:lpstr>
      <vt:lpstr>MathType 6.0 Equation</vt:lpstr>
      <vt:lpstr>PHYS 1443 – Section 001 Lecture #17</vt:lpstr>
      <vt:lpstr>Announcements</vt:lpstr>
      <vt:lpstr>More on Conditions for Equilibrium</vt:lpstr>
      <vt:lpstr>How do we solve equilibrium problems?</vt:lpstr>
      <vt:lpstr>Example 12 – 6 </vt:lpstr>
      <vt:lpstr>Example 12 – 6 cont’d</vt:lpstr>
      <vt:lpstr>Elastic Properties of Solids</vt:lpstr>
      <vt:lpstr>Elastic Limit and Ultimate Strength</vt:lpstr>
      <vt:lpstr>Young’s Modulus</vt:lpstr>
      <vt:lpstr>Bulk Modulus</vt:lpstr>
      <vt:lpstr>Elastic Moduli and Ultimate Strengths of Materials</vt:lpstr>
      <vt:lpstr>Example for Solid’s Elastic Property</vt:lpstr>
      <vt:lpstr>Density and Specific Gravity</vt:lpstr>
      <vt:lpstr>Fluid and Pressure</vt:lpstr>
      <vt:lpstr>Example for Pressure</vt:lpstr>
      <vt:lpstr>Variation of Pressure and Depth</vt:lpstr>
      <vt:lpstr>Pascal’s Principle and Hydraulics</vt:lpstr>
      <vt:lpstr>Example for Pascal’s Principle</vt:lpstr>
      <vt:lpstr>Absolute and Relative Pressure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Jaehoon Yu</cp:lastModifiedBy>
  <cp:revision>447</cp:revision>
  <dcterms:created xsi:type="dcterms:W3CDTF">2011-07-05T20:32:39Z</dcterms:created>
  <dcterms:modified xsi:type="dcterms:W3CDTF">2011-07-07T15:37:23Z</dcterms:modified>
</cp:coreProperties>
</file>