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35" r:id="rId3"/>
    <p:sldId id="281" r:id="rId4"/>
    <p:sldId id="410" r:id="rId5"/>
    <p:sldId id="418" r:id="rId6"/>
    <p:sldId id="434" r:id="rId7"/>
    <p:sldId id="351" r:id="rId8"/>
    <p:sldId id="352" r:id="rId9"/>
    <p:sldId id="435" r:id="rId10"/>
    <p:sldId id="424" r:id="rId11"/>
    <p:sldId id="419" r:id="rId12"/>
    <p:sldId id="356" r:id="rId13"/>
    <p:sldId id="420" r:id="rId14"/>
    <p:sldId id="421" r:id="rId15"/>
    <p:sldId id="422" r:id="rId16"/>
    <p:sldId id="436" r:id="rId17"/>
    <p:sldId id="426" r:id="rId18"/>
    <p:sldId id="427" r:id="rId19"/>
    <p:sldId id="428" r:id="rId20"/>
    <p:sldId id="429" r:id="rId21"/>
    <p:sldId id="430" r:id="rId22"/>
    <p:sldId id="433" r:id="rId23"/>
    <p:sldId id="357" r:id="rId24"/>
    <p:sldId id="386" r:id="rId25"/>
    <p:sldId id="388" r:id="rId26"/>
    <p:sldId id="358" r:id="rId27"/>
    <p:sldId id="437" r:id="rId28"/>
    <p:sldId id="360" r:id="rId29"/>
    <p:sldId id="361" r:id="rId30"/>
    <p:sldId id="362" r:id="rId31"/>
    <p:sldId id="363" r:id="rId32"/>
    <p:sldId id="409" r:id="rId33"/>
    <p:sldId id="365" r:id="rId34"/>
    <p:sldId id="366" r:id="rId35"/>
    <p:sldId id="384" r:id="rId36"/>
    <p:sldId id="438" r:id="rId37"/>
    <p:sldId id="391" r:id="rId38"/>
    <p:sldId id="392" r:id="rId39"/>
    <p:sldId id="439" r:id="rId40"/>
    <p:sldId id="393" r:id="rId41"/>
    <p:sldId id="394" r:id="rId42"/>
    <p:sldId id="395" r:id="rId43"/>
    <p:sldId id="396" r:id="rId44"/>
    <p:sldId id="441" r:id="rId45"/>
    <p:sldId id="440" r:id="rId46"/>
    <p:sldId id="397" r:id="rId47"/>
    <p:sldId id="398" r:id="rId48"/>
    <p:sldId id="399" r:id="rId4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FC607-5FD8-7848-81F2-F23E3EA752C0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80229-C860-804A-A870-EEA2DA218719}" type="slidenum">
              <a:rPr lang="en-US"/>
              <a:pPr/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82" tIns="42941" rIns="85882" bIns="42941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99BF9-BEA9-1348-B7BF-B284A489CECA}" type="slidenum">
              <a:rPr lang="en-US" smtClean="0">
                <a:latin typeface="Times New Roman" pitchFamily="-84" charset="0"/>
              </a:rPr>
              <a:pPr/>
              <a:t>10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724275" y="6421438"/>
            <a:ext cx="2133600" cy="365125"/>
          </a:xfrm>
        </p:spPr>
        <p:txBody>
          <a:bodyPr/>
          <a:lstStyle>
            <a:lvl1pPr algn="ctr">
              <a:defRPr>
                <a:latin typeface="Arial Black" charset="0"/>
                <a:ea typeface="굴림" charset="-127"/>
              </a:defRPr>
            </a:lvl1pPr>
          </a:lstStyle>
          <a:p>
            <a:pPr>
              <a:defRPr/>
            </a:pPr>
            <a:fld id="{E56E9FED-B022-7D4C-99D4-EF9E9B6BF0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D8D0F5F-F1D8-284C-9689-E99D0DEE0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quest.cns.utexas.edu/student/courses/list" TargetMode="External"/><Relationship Id="rId3" Type="http://schemas.openxmlformats.org/officeDocument/2006/relationships/hyperlink" Target="https://idmanager.its.utexas.edu/eid_self_help/?createEID&amp;qwicap-page-id=EA027EFF7E2DA39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ta.edu/physics/lab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219201" y="1311275"/>
            <a:ext cx="27087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3,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90600" y="5791200"/>
            <a:ext cx="7162538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#1, 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this Thursday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!!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209800"/>
            <a:ext cx="6210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How is this class organized?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What is Physics?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What do we want from this class?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Brief history of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physics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Some basics …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Chapter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16</a:t>
            </a:r>
            <a:endParaRPr lang="en-US" sz="20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Static Electricity and Charge Conservation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Charges in Atom, Insulators and Conductors &amp; Induced Charge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BC4F0D-8A23-B949-91FB-7647F8BB2988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21186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ea typeface="ＭＳ Ｐゴシック" pitchFamily="-84" charset="-128"/>
                <a:cs typeface="ＭＳ Ｐゴシック" pitchFamily="-84" charset="-128"/>
              </a:rPr>
              <a:t>LHC @ CERN Aerial View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Geneva Airport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ATLAS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Swizerland</a:t>
            </a:r>
          </a:p>
        </p:txBody>
      </p:sp>
    </p:spTree>
    <p:extLst>
      <p:ext uri="{BB962C8B-B14F-4D97-AF65-F5344CB8AC3E}">
        <p14:creationId xmlns:p14="http://schemas.microsoft.com/office/powerpoint/2010/main" val="365789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7620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CC0000"/>
                </a:solidFill>
                <a:latin typeface="Arial" charset="0"/>
              </a:rPr>
              <a:t>The ATLAS and CMS Detectors</a:t>
            </a:r>
            <a:endParaRPr lang="en-US" sz="40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9600" y="41148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Fully multi-purpose detectors with emphasis on lepton ID &amp; precision E &amp; 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approximately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350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MB/second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 ~2 PB per year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 </a:t>
            </a:r>
            <a:r>
              <a:rPr lang="en-US" sz="2000" b="1" dirty="0">
                <a:solidFill>
                  <a:srgbClr val="CC0000"/>
                </a:solidFill>
                <a:latin typeface="+mn-lt"/>
                <a:sym typeface="Wingdings"/>
              </a:rPr>
              <a:t>2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00*Printed material of the US Lib. of Congress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pic>
        <p:nvPicPr>
          <p:cNvPr id="8" name="Picture 7" descr="cms_3d_detector_5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8200"/>
            <a:ext cx="4572000" cy="32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72997"/>
      </p:ext>
    </p:extLst>
  </p:cSld>
  <p:clrMapOvr>
    <a:masterClrMapping/>
  </p:clrMapOvr>
  <p:transition xmlns:p14="http://schemas.microsoft.com/office/powerpoint/2010/main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3379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30611-36B8-0743-880C-858BA049924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Computers put together a picture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971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3124200" y="1371600"/>
            <a:ext cx="1676400" cy="10668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35" tIns="45667" rIns="91335" bIns="45667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charset="0"/>
              </a:rPr>
              <a:t>Digital data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3886200"/>
            <a:ext cx="2895600" cy="1905000"/>
            <a:chOff x="2880" y="2448"/>
            <a:chExt cx="1824" cy="1200"/>
          </a:xfrm>
        </p:grpSpPr>
        <p:sp>
          <p:nvSpPr>
            <p:cNvPr id="32785" name="AutoShape 6"/>
            <p:cNvSpPr>
              <a:spLocks noChangeArrowheads="1"/>
            </p:cNvSpPr>
            <p:nvPr/>
          </p:nvSpPr>
          <p:spPr bwMode="auto">
            <a:xfrm>
              <a:off x="2880" y="2448"/>
              <a:ext cx="1824" cy="1200"/>
            </a:xfrm>
            <a:custGeom>
              <a:avLst/>
              <a:gdLst>
                <a:gd name="T0" fmla="*/ 9 w 21600"/>
                <a:gd name="T1" fmla="*/ 0 h 21600"/>
                <a:gd name="T2" fmla="*/ 6 w 21600"/>
                <a:gd name="T3" fmla="*/ 1 h 21600"/>
                <a:gd name="T4" fmla="*/ 4 w 21600"/>
                <a:gd name="T5" fmla="*/ 2 h 21600"/>
                <a:gd name="T6" fmla="*/ 0 w 21600"/>
                <a:gd name="T7" fmla="*/ 3 h 21600"/>
                <a:gd name="T8" fmla="*/ 4 w 21600"/>
                <a:gd name="T9" fmla="*/ 4 h 21600"/>
                <a:gd name="T10" fmla="*/ 7 w 21600"/>
                <a:gd name="T11" fmla="*/ 3 h 21600"/>
                <a:gd name="T12" fmla="*/ 11 w 21600"/>
                <a:gd name="T13" fmla="*/ 2 h 21600"/>
                <a:gd name="T14" fmla="*/ 13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91 w 21600"/>
                <a:gd name="T25" fmla="*/ 12348 h 21600"/>
                <a:gd name="T26" fmla="*/ 18509 w 21600"/>
                <a:gd name="T27" fmla="*/ 185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335" tIns="45667" rIns="91335" bIns="45667" anchor="ctr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  <a:p>
              <a:pPr algn="ctr"/>
              <a:endParaRPr lang="en-US"/>
            </a:p>
          </p:txBody>
        </p:sp>
        <p:sp>
          <p:nvSpPr>
            <p:cNvPr id="32786" name="Text Box 7"/>
            <p:cNvSpPr txBox="1">
              <a:spLocks noChangeArrowheads="1"/>
            </p:cNvSpPr>
            <p:nvPr/>
          </p:nvSpPr>
          <p:spPr bwMode="auto">
            <a:xfrm>
              <a:off x="3065" y="3197"/>
              <a:ext cx="13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Data Reconstruction</a:t>
              </a:r>
              <a:endParaRPr lang="en-US" sz="2000">
                <a:latin typeface="Arial Narrow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2600" y="1600200"/>
            <a:ext cx="1123950" cy="396875"/>
            <a:chOff x="1104" y="1008"/>
            <a:chExt cx="708" cy="250"/>
          </a:xfrm>
        </p:grpSpPr>
        <p:sp>
          <p:nvSpPr>
            <p:cNvPr id="32783" name="Line 9"/>
            <p:cNvSpPr>
              <a:spLocks noChangeShapeType="1"/>
            </p:cNvSpPr>
            <p:nvPr/>
          </p:nvSpPr>
          <p:spPr bwMode="auto">
            <a:xfrm flipH="1">
              <a:off x="1104" y="1152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4" name="Rectangle 10"/>
            <p:cNvSpPr>
              <a:spLocks noChangeArrowheads="1"/>
            </p:cNvSpPr>
            <p:nvPr/>
          </p:nvSpPr>
          <p:spPr bwMode="auto">
            <a:xfrm>
              <a:off x="1536" y="100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Symbol" charset="2"/>
                  <a:sym typeface="Symbol" charset="2"/>
                </a:rPr>
                <a:t>`</a:t>
              </a:r>
              <a:r>
                <a:rPr lang="en-US" sz="2000" b="1">
                  <a:solidFill>
                    <a:srgbClr val="FF0000"/>
                  </a:solidFill>
                  <a:latin typeface="Arial Narrow" charset="0"/>
                  <a:sym typeface="Symbol" charset="2"/>
                </a:rPr>
                <a:t>p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" y="1584325"/>
            <a:ext cx="1219200" cy="396875"/>
            <a:chOff x="288" y="998"/>
            <a:chExt cx="768" cy="250"/>
          </a:xfrm>
        </p:grpSpPr>
        <p:sp>
          <p:nvSpPr>
            <p:cNvPr id="32781" name="Line 12"/>
            <p:cNvSpPr>
              <a:spLocks noChangeShapeType="1"/>
            </p:cNvSpPr>
            <p:nvPr/>
          </p:nvSpPr>
          <p:spPr bwMode="auto">
            <a:xfrm>
              <a:off x="480" y="115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2" name="Text Box 13"/>
            <p:cNvSpPr txBox="1">
              <a:spLocks noChangeArrowheads="1"/>
            </p:cNvSpPr>
            <p:nvPr/>
          </p:nvSpPr>
          <p:spPr bwMode="auto">
            <a:xfrm>
              <a:off x="288" y="9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p</a:t>
              </a:r>
            </a:p>
          </p:txBody>
        </p:sp>
      </p:grpSp>
      <p:pic>
        <p:nvPicPr>
          <p:cNvPr id="149518" name="Picture 14" descr="FNAL 2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381000"/>
            <a:ext cx="3983037" cy="2987675"/>
          </a:xfrm>
          <a:noFill/>
        </p:spPr>
      </p:pic>
      <p:pic>
        <p:nvPicPr>
          <p:cNvPr id="149519" name="Picture 15" descr="FNAL 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361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13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838200"/>
          </a:xfrm>
        </p:spPr>
        <p:txBody>
          <a:bodyPr/>
          <a:lstStyle/>
          <a:p>
            <a:r>
              <a:rPr lang="en-US" dirty="0" smtClean="0"/>
              <a:t>What is the Higgs and What does it do?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762000"/>
            <a:ext cx="8534400" cy="5715000"/>
          </a:xfrm>
        </p:spPr>
        <p:txBody>
          <a:bodyPr/>
          <a:lstStyle/>
          <a:p>
            <a:r>
              <a:rPr lang="en-US" altLang="ko-KR" sz="3200" dirty="0" smtClean="0">
                <a:sym typeface="Wingdings"/>
              </a:rPr>
              <a:t>When there is perfect symmetry, one cannot tell directions!</a:t>
            </a:r>
          </a:p>
          <a:p>
            <a:r>
              <a:rPr lang="en-US" altLang="ko-KR" sz="3200" dirty="0" smtClean="0">
                <a:sym typeface="Wingdings"/>
              </a:rPr>
              <a:t>Only when symmetry is broken, can one tell directions </a:t>
            </a:r>
          </a:p>
          <a:p>
            <a:r>
              <a:rPr lang="en-US" altLang="ko-KR" sz="3200" dirty="0" smtClean="0">
                <a:sym typeface="Wingdings"/>
              </a:rPr>
              <a:t>Higgs field works to break the perfect symmetry and gives mass to all fundamental particles</a:t>
            </a:r>
          </a:p>
          <a:p>
            <a:r>
              <a:rPr lang="en-US" altLang="ko-KR" sz="3200" dirty="0" smtClean="0">
                <a:latin typeface="+mj-lt"/>
                <a:ea typeface="굴림" pitchFamily="1" charset="-127"/>
                <a:cs typeface="Symbol" charset="2"/>
                <a:sym typeface="Wingdings"/>
              </a:rPr>
              <a:t>In this process, this field spontaneously generates a particle, the Higgs particle</a:t>
            </a:r>
          </a:p>
          <a:p>
            <a:r>
              <a:rPr lang="en-US" altLang="ko-KR" sz="3200" dirty="0" smtClean="0">
                <a:latin typeface="+mj-lt"/>
                <a:ea typeface="굴림" pitchFamily="1" charset="-127"/>
                <a:cs typeface="Symbol" charset="2"/>
                <a:sym typeface="Wingdings"/>
              </a:rPr>
              <a:t>So the Higgs particle is a piece of evidence of the existence of the Higgs field! </a:t>
            </a:r>
            <a:endParaRPr lang="en-US" altLang="ko-KR" sz="2800" dirty="0" smtClean="0"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301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dirty="0" smtClean="0"/>
              <a:t>What?  What’s the symmetry?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416A3-8464-454A-B151-4EF4C5B392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Content Placeholder 7" descr="round-tab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r="9829"/>
          <a:stretch>
            <a:fillRect/>
          </a:stretch>
        </p:blipFill>
        <p:spPr>
          <a:xfrm>
            <a:off x="2286000" y="1752600"/>
            <a:ext cx="4648200" cy="49530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7620000" cy="4953000"/>
          </a:xfrm>
        </p:spPr>
        <p:txBody>
          <a:bodyPr/>
          <a:lstStyle/>
          <a:p>
            <a:r>
              <a:rPr lang="en-US" dirty="0" smtClean="0"/>
              <a:t>Where is the head of the table?</a:t>
            </a:r>
          </a:p>
          <a:p>
            <a:r>
              <a:rPr lang="en-US" dirty="0" smtClean="0"/>
              <a:t>Without a broken symmetry, one cannot tell directional information!!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9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alking_in_pla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66800"/>
            <a:ext cx="53340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914400"/>
          </a:xfrm>
        </p:spPr>
        <p:txBody>
          <a:bodyPr/>
          <a:lstStyle/>
          <a:p>
            <a:r>
              <a:rPr lang="en-US" dirty="0" smtClean="0"/>
              <a:t>So how does Higgs Field work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3962400" cy="5257800"/>
          </a:xfrm>
        </p:spPr>
        <p:txBody>
          <a:bodyPr/>
          <a:lstStyle/>
          <a:p>
            <a:r>
              <a:rPr lang="en-US" dirty="0" smtClean="0"/>
              <a:t>Person in space </a:t>
            </a:r>
            <a:r>
              <a:rPr lang="en-US" dirty="0" smtClean="0">
                <a:sym typeface="Wingdings"/>
              </a:rPr>
              <a:t> no symmetry breaking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416A3-8464-454A-B151-4EF4C5B392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" name="Content Placeholder 9" descr="Screen Shot 2013-04-26 at 5.53.18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r="3416"/>
          <a:stretch>
            <a:fillRect/>
          </a:stretch>
        </p:blipFill>
        <p:spPr>
          <a:xfrm>
            <a:off x="304800" y="1828800"/>
            <a:ext cx="3810000" cy="4114800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00600" y="914400"/>
            <a:ext cx="396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9pPr>
          </a:lstStyle>
          <a:p>
            <a:r>
              <a:rPr lang="en-US" dirty="0" smtClean="0"/>
              <a:t>Person in air </a:t>
            </a:r>
            <a:r>
              <a:rPr lang="en-US" dirty="0" smtClean="0">
                <a:sym typeface="Wingdings"/>
              </a:rPr>
              <a:t> symmetry can be broken</a:t>
            </a:r>
          </a:p>
          <a:p>
            <a:r>
              <a:rPr lang="en-US" dirty="0" smtClean="0">
                <a:sym typeface="Wingdings"/>
              </a:rPr>
              <a:t>Sometimes, you get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934200" y="1981200"/>
            <a:ext cx="762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17" descr="Taz-Tornad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419600"/>
            <a:ext cx="1219200" cy="194665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 flipV="1">
            <a:off x="7162800" y="2590800"/>
            <a:ext cx="914400" cy="22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7162800" y="2895600"/>
            <a:ext cx="914400" cy="22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7162800" y="3200400"/>
            <a:ext cx="914400" cy="22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514600" y="4953000"/>
            <a:ext cx="556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/>
              </a:rPr>
              <a:t>Just like a tornado is a piece of evidence of the existence of air, Higgs particle is a piece of evidence of Higgs mechanism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9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16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How do we look for the Higgs?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838200"/>
            <a:ext cx="8153400" cy="4953000"/>
          </a:xfrm>
        </p:spPr>
        <p:txBody>
          <a:bodyPr/>
          <a:lstStyle/>
          <a:p>
            <a:r>
              <a:rPr lang="en-US" altLang="ko-KR" dirty="0" smtClean="0"/>
              <a:t>Identify Higgs candidate events</a:t>
            </a: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Understand fakes (backgrounds)</a:t>
            </a: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Look for a bump!!</a:t>
            </a:r>
          </a:p>
          <a:p>
            <a:pPr lvl="1"/>
            <a:r>
              <a:rPr lang="en-US" altLang="ko-KR" sz="2000" dirty="0" smtClean="0">
                <a:ea typeface="굴림" pitchFamily="1" charset="-127"/>
                <a:cs typeface="Symbol" charset="2"/>
              </a:rPr>
              <a:t>Large amount of data absolutely critical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0" y="990600"/>
            <a:ext cx="2667000" cy="2286000"/>
            <a:chOff x="432" y="1200"/>
            <a:chExt cx="1440" cy="1302"/>
          </a:xfrm>
        </p:grpSpPr>
        <p:pic>
          <p:nvPicPr>
            <p:cNvPr id="15" name="Picture 7" descr="higgs3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1200"/>
              <a:ext cx="1146" cy="1302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440" y="1440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-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-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720" y="1200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+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+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864" y="230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-</a:t>
              </a: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32" y="2112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+</a:t>
              </a:r>
            </a:p>
          </p:txBody>
        </p:sp>
      </p:grpSp>
      <p:pic>
        <p:nvPicPr>
          <p:cNvPr id="14" name="Picture 13" descr="Screen shot 2011-10-04 at 4.14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342290"/>
            <a:ext cx="2895600" cy="3515710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4958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2133600" y="4572000"/>
            <a:ext cx="762000" cy="15240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 dirty="0">
              <a:ln w="28575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6698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g-25fb-m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495800" cy="5791199"/>
          </a:xfrm>
          <a:prstGeom prst="rect">
            <a:avLst/>
          </a:prstGeom>
        </p:spPr>
      </p:pic>
      <p:pic>
        <p:nvPicPr>
          <p:cNvPr id="9" name="Picture 8" descr="cms-mg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57200"/>
            <a:ext cx="4419600" cy="6172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ATLAS and CMS Mass Bump Plots (</a:t>
            </a:r>
            <a:r>
              <a:rPr lang="en-US" sz="4000" b="1" dirty="0" err="1"/>
              <a:t>H</a:t>
            </a:r>
            <a:r>
              <a:rPr lang="en-US" sz="4000" b="1" dirty="0" err="1">
                <a:sym typeface="Wingdings"/>
              </a:rPr>
              <a:t></a:t>
            </a:r>
            <a:r>
              <a:rPr lang="en-US" sz="4000" b="1" dirty="0" err="1">
                <a:latin typeface="Symbol" charset="2"/>
                <a:cs typeface="Symbol" charset="2"/>
                <a:sym typeface="Wingdings"/>
              </a:rPr>
              <a:t>γγ</a:t>
            </a:r>
            <a:r>
              <a:rPr lang="en-US" sz="4000" b="1" dirty="0">
                <a:sym typeface="Wingdings"/>
              </a:rPr>
              <a:t> </a:t>
            </a:r>
            <a:r>
              <a:rPr lang="en-US" sz="4000" b="1" dirty="0" smtClean="0">
                <a:sym typeface="Wingdings"/>
              </a:rPr>
              <a:t>)</a:t>
            </a:r>
            <a:endParaRPr lang="en-US" sz="40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6400" y="4186535"/>
            <a:ext cx="745366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CMS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05000" y="22098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324600" y="35052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905000" y="48006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2000" y="4267200"/>
            <a:ext cx="34290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5943600"/>
            <a:ext cx="3475030" cy="584776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LOOK, Ma!  Bumps!!</a:t>
            </a:r>
            <a:endParaRPr lang="en-US" sz="32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cxnSp>
        <p:nvCxnSpPr>
          <p:cNvPr id="18" name="Straight Arrow Connector 17"/>
          <p:cNvCxnSpPr>
            <a:stCxn id="16" idx="0"/>
            <a:endCxn id="12" idx="5"/>
          </p:cNvCxnSpPr>
          <p:nvPr/>
        </p:nvCxnSpPr>
        <p:spPr bwMode="auto">
          <a:xfrm flipH="1" flipV="1">
            <a:off x="2490367" y="2925248"/>
            <a:ext cx="2066548" cy="3018352"/>
          </a:xfrm>
          <a:prstGeom prst="straightConnector1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0" name="Straight Arrow Connector 19"/>
          <p:cNvCxnSpPr>
            <a:stCxn id="16" idx="0"/>
            <a:endCxn id="13" idx="3"/>
          </p:cNvCxnSpPr>
          <p:nvPr/>
        </p:nvCxnSpPr>
        <p:spPr bwMode="auto">
          <a:xfrm rot="5400000" flipH="1" flipV="1">
            <a:off x="4629498" y="4148065"/>
            <a:ext cx="1722952" cy="1868118"/>
          </a:xfrm>
          <a:prstGeom prst="straightConnector1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14400" y="4191000"/>
            <a:ext cx="1007157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ATLAS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48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gg-FixedScale-Short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21" y="-244572"/>
            <a:ext cx="8229600" cy="1143000"/>
          </a:xfrm>
        </p:spPr>
        <p:txBody>
          <a:bodyPr/>
          <a:lstStyle/>
          <a:p>
            <a:r>
              <a:rPr lang="en-US" dirty="0" smtClean="0"/>
              <a:t>What did statistics do for Higgs?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974-ED95-954F-954F-B1994C5122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9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92162"/>
          </a:xfrm>
        </p:spPr>
        <p:txBody>
          <a:bodyPr/>
          <a:lstStyle/>
          <a:p>
            <a:r>
              <a:rPr lang="en-US" dirty="0" smtClean="0"/>
              <a:t>So have we seen the Higgs particle?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54102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 smtClean="0"/>
              <a:t>The statistical significance of the finding is way over 7 standard deviations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2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5DD54-13ED-424C-9C70-88C6E2DB3F4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/>
              <a:t>Plea to you:  Please turn off your cell-phones, pagers and </a:t>
            </a:r>
            <a:r>
              <a:rPr lang="en-US" dirty="0" smtClean="0"/>
              <a:t>computers </a:t>
            </a:r>
            <a:r>
              <a:rPr lang="en-US" dirty="0"/>
              <a:t>in the class</a:t>
            </a:r>
          </a:p>
          <a:p>
            <a:pPr eaLnBrk="1" hangingPunct="1"/>
            <a:r>
              <a:rPr lang="en-US" dirty="0"/>
              <a:t>Reading assignment #1: Read and follow through all sections in appendix A by</a:t>
            </a:r>
            <a:r>
              <a:rPr lang="en-US" dirty="0" smtClean="0"/>
              <a:t> Wednesday, June 5</a:t>
            </a:r>
          </a:p>
          <a:p>
            <a:pPr lvl="1" eaLnBrk="1" hangingPunct="1"/>
            <a:r>
              <a:rPr lang="en-US" dirty="0"/>
              <a:t>A-1 through A</a:t>
            </a:r>
            <a:r>
              <a:rPr lang="en-US" dirty="0" smtClean="0"/>
              <a:t>-8</a:t>
            </a:r>
            <a:endParaRPr lang="en-US" dirty="0"/>
          </a:p>
          <a:p>
            <a:pPr eaLnBrk="1" hangingPunct="1"/>
            <a:r>
              <a:rPr lang="en-US" dirty="0"/>
              <a:t>There will be a quiz on this and Ch. </a:t>
            </a:r>
            <a:r>
              <a:rPr lang="en-US" dirty="0" smtClean="0"/>
              <a:t>16 </a:t>
            </a:r>
            <a:r>
              <a:rPr lang="en-US" dirty="0"/>
              <a:t>on</a:t>
            </a:r>
            <a:r>
              <a:rPr lang="en-US" dirty="0" smtClean="0"/>
              <a:t> Thursday</a:t>
            </a:r>
            <a:r>
              <a:rPr lang="en-US" dirty="0"/>
              <a:t>,</a:t>
            </a:r>
            <a:r>
              <a:rPr lang="en-US" dirty="0" smtClean="0"/>
              <a:t> June 6.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 smtClean="0"/>
              <a:t>Statistical Significance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 descr="Screen Shot 2012-12-04 at 9.27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670" y="6477000"/>
            <a:ext cx="9139329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5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92162"/>
          </a:xfrm>
        </p:spPr>
        <p:txBody>
          <a:bodyPr/>
          <a:lstStyle/>
          <a:p>
            <a:r>
              <a:rPr lang="en-US" dirty="0" smtClean="0"/>
              <a:t>So have we seen the Higgs particle?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60198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 smtClean="0"/>
              <a:t>The statistical significance of the finding is over 7 standard deviations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Level of significance: 99.999 999 999 </a:t>
            </a:r>
            <a:r>
              <a:rPr lang="en-US" sz="2400" dirty="0"/>
              <a:t>7</a:t>
            </a:r>
            <a:r>
              <a:rPr lang="en-US" sz="2400" dirty="0" smtClean="0"/>
              <a:t>% (eleven 9s!!)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 can be wrong once if we do the same experiment 391,000,000,000 times</a:t>
            </a:r>
          </a:p>
          <a:p>
            <a:pPr>
              <a:spcBef>
                <a:spcPts val="72"/>
              </a:spcBef>
            </a:pPr>
            <a:r>
              <a:rPr lang="en-US" sz="2800" dirty="0" smtClean="0"/>
              <a:t>So did we find the Higgs particle?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 have discovered a new particle, the heaviest boson we’ve seen thus far 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It has many properties consistent with the Standard Model Higgs particle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We, however, do not have enough data to precisely measure all the properties – mass, lifetime, the rate at which this particle decays to certain other particles, etc – to definitively determine</a:t>
            </a:r>
          </a:p>
          <a:p>
            <a:pPr>
              <a:spcBef>
                <a:spcPts val="72"/>
              </a:spcBef>
            </a:pPr>
            <a:r>
              <a:rPr lang="en-US" sz="2800" dirty="0" smtClean="0"/>
              <a:t>UTA had a lecture by Nobel </a:t>
            </a:r>
            <a:r>
              <a:rPr lang="en-US" sz="2800" dirty="0"/>
              <a:t>Laureate, prof. Steven Weinberg, </a:t>
            </a:r>
            <a:r>
              <a:rPr lang="en-US" sz="2800" dirty="0" smtClean="0"/>
              <a:t>which was attended </a:t>
            </a:r>
            <a:r>
              <a:rPr lang="en-US" sz="2800" dirty="0"/>
              <a:t>by 1200 people!!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5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0" b="-2940"/>
          <a:stretch>
            <a:fillRect/>
          </a:stretch>
        </p:blipFill>
        <p:spPr>
          <a:xfrm>
            <a:off x="228600" y="3124200"/>
            <a:ext cx="8763000" cy="3657600"/>
          </a:xfr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800000"/>
                </a:solidFill>
              </a:rPr>
              <a:t>What next? Future Linear 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457200" y="6096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that we have found a new boson, precision measurement of the particle’s properties becomes important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An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electron-positron collider on a straight line for precision measurements</a:t>
            </a:r>
            <a:endParaRPr lang="en-US" dirty="0" smtClean="0">
              <a:solidFill>
                <a:srgbClr val="000066"/>
              </a:solidFill>
              <a:latin typeface="Arial Narro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10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~15 years from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(In Dec. 2011, Japanese PM announced that they would bid for a LC in Japan and reaffirmed by the new PM in 2013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O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ur Japanese colleagues have declared that they will bid for building a 250GeV machine in Japan!!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Takes 10 years to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build a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5791200" y="3276600"/>
            <a:ext cx="1371600" cy="3810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L~31km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F869-50F8-B74A-A95A-C3143390E05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54102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CC0000"/>
                </a:solidFill>
                <a:latin typeface="Arial Narrow" charset="0"/>
              </a:rPr>
              <a:t>Circumference ~6.6km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4864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CC0000"/>
                </a:solidFill>
                <a:latin typeface="Arial Narrow" charset="0"/>
              </a:rPr>
              <a:t>~300 soccer fields</a:t>
            </a:r>
          </a:p>
        </p:txBody>
      </p:sp>
    </p:spTree>
    <p:extLst>
      <p:ext uri="{BB962C8B-B14F-4D97-AF65-F5344CB8AC3E}">
        <p14:creationId xmlns:p14="http://schemas.microsoft.com/office/powerpoint/2010/main" val="278832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E77EA-6C25-7B49-ACAD-7F94141B7CF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ea typeface="굴림" charset="-127"/>
                <a:cs typeface="굴림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charset="0"/>
                <a:ea typeface="굴림" charset="-127"/>
                <a:cs typeface="굴림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charset="0"/>
                <a:ea typeface="굴림" charset="-127"/>
                <a:cs typeface="굴림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charset="0"/>
                <a:ea typeface="굴림" charset="-127"/>
                <a:cs typeface="굴림" charset="-127"/>
              </a:rPr>
              <a:t>2</a:t>
            </a:r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59112"/>
            <a:ext cx="4495800" cy="35464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X-ray Image of an object with a prototype</a:t>
            </a:r>
            <a:endParaRPr lang="en-US" sz="4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0A33-9DDF-D041-A6E4-2FCA1E7639A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838428"/>
            <a:ext cx="4443412" cy="358117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-76200" y="51054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Can you see what the object is?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800600" y="666750"/>
            <a:ext cx="3886200" cy="29146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3454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3-07 at 6.38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5250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0066"/>
                </a:solidFill>
                <a:latin typeface="+mn-lt"/>
              </a:rPr>
              <a:t>And in not too distant future, we could do …</a:t>
            </a:r>
            <a:endParaRPr lang="en-US" sz="4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E9FED-B022-7D4C-99D4-EF9E9B6BF054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F750-AD74-5D44-95C4-0F14F2EE367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My web page: </a:t>
            </a:r>
            <a:r>
              <a:rPr lang="en-US" sz="2800" dirty="0" smtClean="0">
                <a:hlinkClick r:id="rId2"/>
              </a:rPr>
              <a:t>http://www-hep.uta.edu/~yu/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Primary communication tool is e-mail: Make sure your e-mail address on your registration points to the most favorite one that you read at least once a day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Office Hours: 12:30 – 1:</a:t>
            </a:r>
            <a:r>
              <a:rPr lang="en-US" sz="2800" dirty="0"/>
              <a:t>3</a:t>
            </a:r>
            <a:r>
              <a:rPr lang="en-US" sz="2800" dirty="0" smtClean="0"/>
              <a:t>0pm, Monday - Thursday or by appointments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93E1-DDA2-4944-B029-05297B3D35F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229600" cy="60198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Homework: 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25</a:t>
            </a:r>
            <a:r>
              <a:rPr lang="en-US" sz="2400" dirty="0" smtClean="0"/>
              <a:t>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Final Comprehensive Exams (</a:t>
            </a:r>
            <a:r>
              <a:rPr lang="en-US" sz="2000" dirty="0" smtClean="0">
                <a:ea typeface="굴림" charset="-127"/>
                <a:cs typeface="굴림" charset="-127"/>
              </a:rPr>
              <a:t>7/8</a:t>
            </a:r>
            <a:r>
              <a:rPr lang="en-US" sz="2000" dirty="0" smtClean="0"/>
              <a:t>): 23%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Mid-term Comprehensive Exam (6/19): 20%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One better of the two term Exams: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12</a:t>
            </a:r>
            <a:r>
              <a:rPr lang="en-US" sz="2000" dirty="0" smtClean="0"/>
              <a:t>%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Total of t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wo</a:t>
            </a:r>
            <a:r>
              <a:rPr lang="en-US" sz="1800" dirty="0" smtClean="0"/>
              <a:t> non-comprehensive term exams (</a:t>
            </a:r>
            <a:r>
              <a:rPr lang="en-US" sz="1800" dirty="0" smtClean="0">
                <a:ea typeface="굴림" charset="-127"/>
                <a:cs typeface="굴림" charset="-127"/>
              </a:rPr>
              <a:t>6/11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 </a:t>
            </a:r>
            <a:r>
              <a:rPr lang="en-US" sz="1800" dirty="0" smtClean="0"/>
              <a:t>and </a:t>
            </a:r>
            <a:r>
              <a:rPr lang="en-US" sz="1800" dirty="0">
                <a:ea typeface="굴림" charset="-127"/>
                <a:cs typeface="굴림" charset="-127"/>
              </a:rPr>
              <a:t>6</a:t>
            </a:r>
            <a:r>
              <a:rPr lang="en-US" sz="1800" dirty="0" smtClean="0"/>
              <a:t>/</a:t>
            </a:r>
            <a:r>
              <a:rPr lang="en-US" sz="1800" dirty="0">
                <a:ea typeface="굴림" charset="-127"/>
                <a:cs typeface="굴림" charset="-127"/>
              </a:rPr>
              <a:t>2</a:t>
            </a:r>
            <a:r>
              <a:rPr lang="en-US" sz="1800" dirty="0" smtClean="0">
                <a:ea typeface="굴림" charset="-127"/>
                <a:cs typeface="굴림" charset="-127"/>
              </a:rPr>
              <a:t>7</a:t>
            </a:r>
            <a:r>
              <a:rPr lang="en-US" sz="18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ko-KR" sz="1800" dirty="0" smtClean="0">
                <a:ea typeface="굴림" charset="-127"/>
                <a:cs typeface="굴림" charset="-127"/>
              </a:rPr>
              <a:t>One</a:t>
            </a:r>
            <a:r>
              <a:rPr lang="en-US" sz="1800" dirty="0" smtClean="0"/>
              <a:t> better of the t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wo</a:t>
            </a:r>
            <a:r>
              <a:rPr lang="en-US" sz="1800" dirty="0" smtClean="0"/>
              <a:t> exams will be used for the final grade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Missing an exam is not permissible unless pre-approved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No makeup test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u="sng" dirty="0" smtClean="0">
                <a:solidFill>
                  <a:srgbClr val="A50021"/>
                </a:solidFill>
              </a:rPr>
              <a:t>You will get an F if you miss any of the exams without a prior approval no matter how well you’ve been doing in class!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Lab score: 10%</a:t>
            </a:r>
            <a:endParaRPr lang="en-US" sz="2400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Pop-quizzes: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Extra credits: 10% of the total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Special projects (BIGGGGG!!!)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Planetarium shows and Other many opportunities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Grading will be done on a sliding scale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107950" y="4327525"/>
            <a:ext cx="8947150" cy="396875"/>
            <a:chOff x="28" y="2551"/>
            <a:chExt cx="4964" cy="250"/>
          </a:xfrm>
        </p:grpSpPr>
        <p:sp>
          <p:nvSpPr>
            <p:cNvPr id="37896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7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66"/>
                  </a:solidFill>
                  <a:latin typeface="Arial Narrow" charset="0"/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9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3BCED-6AD3-074F-9922-7EB389254E8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mtClean="0"/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334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Solving homework problems is the only way to comprehend class material </a:t>
            </a:r>
            <a:r>
              <a:rPr lang="en-US" sz="2400" dirty="0" smtClean="0">
                <a:sym typeface="Wingdings"/>
              </a:rPr>
              <a:t> 2 </a:t>
            </a:r>
            <a:r>
              <a:rPr lang="en-US" sz="2400" dirty="0" err="1" smtClean="0">
                <a:sym typeface="Wingdings"/>
              </a:rPr>
              <a:t>homeworks</a:t>
            </a:r>
            <a:r>
              <a:rPr lang="en-US" sz="2400" dirty="0" smtClean="0">
                <a:sym typeface="Wingdings"/>
              </a:rPr>
              <a:t> per week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 electronic homework system has been setup for you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</a:rPr>
              <a:t>Details are in the material distributed today and on the web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hlinkClick r:id="rId2"/>
              </a:rPr>
              <a:t>https://quest.cns.utexas.edu/student/courses/list</a:t>
            </a:r>
            <a:r>
              <a:rPr lang="en-US" sz="2000" dirty="0" smtClean="0"/>
              <a:t>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Choose the course </a:t>
            </a:r>
            <a:r>
              <a:rPr lang="en-US" sz="2000" b="1" u="sng" dirty="0" smtClean="0">
                <a:solidFill>
                  <a:srgbClr val="FF0000"/>
                </a:solidFill>
              </a:rPr>
              <a:t>1442-Summer13</a:t>
            </a:r>
            <a:r>
              <a:rPr lang="en-US" sz="2000" dirty="0" smtClean="0">
                <a:solidFill>
                  <a:schemeClr val="accent2"/>
                </a:solidFill>
              </a:rPr>
              <a:t>, unique number </a:t>
            </a:r>
            <a:r>
              <a:rPr lang="en-US" sz="2000" b="1" u="sng" dirty="0" smtClean="0">
                <a:solidFill>
                  <a:srgbClr val="FF0000"/>
                </a:solidFill>
              </a:rPr>
              <a:t>42013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u="sng" dirty="0" smtClean="0">
                <a:solidFill>
                  <a:schemeClr val="accent2"/>
                </a:solidFill>
              </a:rPr>
              <a:t>Download </a:t>
            </a:r>
            <a:r>
              <a:rPr lang="en-US" sz="2000" u="sng" dirty="0" err="1" smtClean="0">
                <a:solidFill>
                  <a:schemeClr val="accent2"/>
                </a:solidFill>
              </a:rPr>
              <a:t>homeworks</a:t>
            </a:r>
            <a:r>
              <a:rPr lang="en-US" altLang="ko-KR" sz="2000" u="sng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, solve the problems and submit them online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2000" u="sng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Multiple unsuccessful tries will deduct points</a:t>
            </a:r>
            <a:endParaRPr lang="en-US" sz="2000" u="sng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</a:rPr>
              <a:t>Roster will close at </a:t>
            </a:r>
            <a:r>
              <a:rPr lang="en-US" sz="2000" dirty="0" err="1" smtClean="0">
                <a:solidFill>
                  <a:srgbClr val="A50021"/>
                </a:solidFill>
              </a:rPr>
              <a:t>tpm</a:t>
            </a:r>
            <a:r>
              <a:rPr lang="en-US" sz="2000" dirty="0" smtClean="0">
                <a:solidFill>
                  <a:srgbClr val="A50021"/>
                </a:solidFill>
              </a:rPr>
              <a:t> Wednesday, June 4</a:t>
            </a:r>
            <a:endParaRPr lang="en-US" altLang="ko-KR" sz="2000" dirty="0" smtClean="0">
              <a:solidFill>
                <a:srgbClr val="A50021"/>
              </a:solidFill>
              <a:ea typeface="굴림" charset="-127"/>
              <a:cs typeface="굴림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You need a UT </a:t>
            </a:r>
            <a:r>
              <a:rPr lang="en-US" sz="2000" dirty="0" err="1" smtClean="0">
                <a:solidFill>
                  <a:srgbClr val="A50021"/>
                </a:solidFill>
                <a:ea typeface="굴림" charset="-127"/>
                <a:cs typeface="굴림" charset="-127"/>
              </a:rPr>
              <a:t>e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-ID: Go and apply at the URL 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  <a:hlinkClick r:id="rId3"/>
              </a:rPr>
              <a:t>https://idmanager.its.utexas.edu/eid_self_help/?createEID&amp;qwicap-page-id=EA027EFF7E2DA39E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 if you don’t have one.</a:t>
            </a:r>
            <a:endParaRPr lang="en-US" sz="2000" dirty="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Each 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 work problems will be slightly ahead of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 smtClean="0">
                <a:solidFill>
                  <a:srgbClr val="A50021"/>
                </a:solidFill>
              </a:rPr>
              <a:t>No</a:t>
            </a:r>
            <a:r>
              <a:rPr lang="en-US" sz="2400" dirty="0" smtClean="0"/>
              <a:t> homework will be dropped from the final grade!!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H</a:t>
            </a:r>
            <a:r>
              <a:rPr lang="en-US" sz="2400" dirty="0" smtClean="0"/>
              <a:t>ome work will constitute </a:t>
            </a:r>
            <a:r>
              <a:rPr lang="en-US" altLang="ko-KR" sz="2400" b="1" u="sng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25%</a:t>
            </a:r>
            <a:r>
              <a:rPr lang="en-US" sz="2400" b="1" u="sng" dirty="0" smtClean="0">
                <a:solidFill>
                  <a:srgbClr val="A50021"/>
                </a:solidFill>
              </a:rPr>
              <a:t> of the total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charset="2"/>
              </a:rPr>
              <a:t> A 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Strongly encouraged to collaborate </a:t>
            </a:r>
            <a:r>
              <a:rPr lang="en-US" sz="2400" dirty="0" err="1" smtClean="0">
                <a:sym typeface="Wingdings" charset="2"/>
              </a:rPr>
              <a:t></a:t>
            </a:r>
            <a:r>
              <a:rPr lang="en-US" sz="2400" dirty="0" smtClean="0">
                <a:sym typeface="Wingdings" charset="2"/>
              </a:rPr>
              <a:t> Does not mean you can copy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C3AE5-7B6D-1C43-934E-5C059F5FB01B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The lecture notes will be posted on the web </a:t>
            </a:r>
            <a:r>
              <a:rPr lang="en-US" b="1" u="sng" dirty="0">
                <a:solidFill>
                  <a:srgbClr val="A50021"/>
                </a:solidFill>
              </a:rPr>
              <a:t>AFTER</a:t>
            </a:r>
            <a:r>
              <a:rPr lang="en-US" dirty="0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Active participation through questions and discussions are </a:t>
            </a:r>
            <a:r>
              <a:rPr lang="en-US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 dirty="0"/>
              <a:t> encouraged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D3417-C930-9D47-AE84-DE7F00FABEA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077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Name: Dr. </a:t>
            </a:r>
            <a:r>
              <a:rPr lang="en-US" sz="2400" dirty="0">
                <a:solidFill>
                  <a:srgbClr val="FF0066"/>
                </a:solidFill>
              </a:rPr>
              <a:t>Jae</a:t>
            </a:r>
            <a:r>
              <a:rPr lang="en-US" sz="2400" dirty="0"/>
              <a:t>hoon </a:t>
            </a:r>
            <a:r>
              <a:rPr lang="en-US" sz="2400" dirty="0">
                <a:solidFill>
                  <a:srgbClr val="FF0066"/>
                </a:solidFill>
              </a:rPr>
              <a:t>Yu </a:t>
            </a:r>
            <a:r>
              <a:rPr lang="en-US" sz="2400" dirty="0"/>
              <a:t>(You can call me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b="1" u="sng" dirty="0">
                <a:solidFill>
                  <a:srgbClr val="FF0066"/>
                </a:solidFill>
              </a:rPr>
              <a:t>Dr. Yu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Office: </a:t>
            </a:r>
            <a:r>
              <a:rPr lang="en-US" sz="2400" dirty="0" err="1"/>
              <a:t>Rm</a:t>
            </a:r>
            <a:r>
              <a:rPr lang="en-US" sz="2400" dirty="0"/>
              <a:t>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Extension: x22814, E-mail: </a:t>
            </a:r>
            <a:r>
              <a:rPr lang="en-US" sz="2400" i="1" dirty="0">
                <a:hlinkClick r:id="rId2"/>
              </a:rPr>
              <a:t>jaehoonyu@uta.edu</a:t>
            </a:r>
            <a:r>
              <a:rPr lang="en-US" sz="2400" i="1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Origin of </a:t>
            </a:r>
            <a:r>
              <a:rPr lang="en-US" sz="1800" dirty="0" smtClean="0"/>
              <a:t>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Search for Dark Matter</a:t>
            </a:r>
            <a:endParaRPr lang="en-US" sz="1800" dirty="0"/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Creation of Universe (</a:t>
            </a:r>
            <a:r>
              <a:rPr lang="en-US" sz="1800" b="1" dirty="0"/>
              <a:t>Big Bang</a:t>
            </a:r>
            <a:r>
              <a:rPr lang="en-US" sz="1800" dirty="0"/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Indirect product of research contribute to every day lives; </a:t>
            </a:r>
            <a:r>
              <a:rPr lang="en-US" sz="1800" dirty="0" err="1"/>
              <a:t>eg</a:t>
            </a:r>
            <a:r>
              <a:rPr lang="en-US" sz="1800" dirty="0"/>
              <a:t>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Make our everyday lives </a:t>
            </a:r>
            <a:r>
              <a:rPr lang="en-US" sz="1800" dirty="0" smtClean="0"/>
              <a:t>better to help us live well as an integral part of the universe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F15C3-4849-B24E-B0DE-48090D7A556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Lab and Physics Clinic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Physics Labs: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altLang="ko-KR" sz="2000" dirty="0" smtClean="0">
                <a:ea typeface="굴림" charset="-127"/>
                <a:cs typeface="굴림" charset="-127"/>
              </a:rPr>
              <a:t>Intro-labs on Wednesday and Thursday, June 5 and 6 (official beginning June 10)</a:t>
            </a:r>
          </a:p>
          <a:p>
            <a:pPr lvl="1" eaLnBrk="1" hangingPunct="1"/>
            <a:r>
              <a:rPr lang="en-US" sz="2000" dirty="0" smtClean="0"/>
              <a:t>Important to understand physical principles through experiments</a:t>
            </a:r>
          </a:p>
          <a:p>
            <a:pPr lvl="1" eaLnBrk="1" hangingPunct="1"/>
            <a:r>
              <a:rPr lang="en-US" sz="2000" dirty="0" smtClean="0"/>
              <a:t>10% of the grade</a:t>
            </a:r>
          </a:p>
          <a:p>
            <a:pPr lvl="1" eaLnBrk="1" hangingPunct="1"/>
            <a:r>
              <a:rPr lang="en-US" sz="2000" dirty="0" err="1" smtClean="0"/>
              <a:t>Prelab</a:t>
            </a:r>
            <a:r>
              <a:rPr lang="en-US" sz="2000" dirty="0" smtClean="0"/>
              <a:t> questions can be obtained at </a:t>
            </a:r>
            <a:r>
              <a:rPr lang="en-US" sz="2000" dirty="0" smtClean="0">
                <a:hlinkClick r:id="rId2"/>
              </a:rPr>
              <a:t>www.uta.edu/physics/labs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sz="2000" dirty="0" smtClean="0"/>
              <a:t>Lab syllabus is available in your assigned lab rooms.  </a:t>
            </a:r>
          </a:p>
          <a:p>
            <a:pPr eaLnBrk="1" hangingPunct="1"/>
            <a:r>
              <a:rPr lang="en-US" sz="2400" dirty="0" smtClean="0"/>
              <a:t>Physics Clinic:</a:t>
            </a:r>
          </a:p>
          <a:p>
            <a:pPr lvl="1" eaLnBrk="1" hangingPunct="1"/>
            <a:r>
              <a:rPr lang="en-US" sz="2000" dirty="0" smtClean="0"/>
              <a:t>Free service</a:t>
            </a:r>
          </a:p>
          <a:p>
            <a:pPr lvl="1" eaLnBrk="1" hangingPunct="1"/>
            <a:r>
              <a:rPr lang="en-US" sz="2000" dirty="0" smtClean="0"/>
              <a:t>They provide general help on physics, including help solving homework problems</a:t>
            </a:r>
          </a:p>
          <a:p>
            <a:pPr lvl="2" eaLnBrk="1" hangingPunct="1"/>
            <a:r>
              <a:rPr lang="en-US" sz="1800" dirty="0" smtClean="0"/>
              <a:t>Do not expect solutions of the problem from them!</a:t>
            </a:r>
          </a:p>
          <a:p>
            <a:pPr lvl="2" eaLnBrk="1" hangingPunct="1"/>
            <a:r>
              <a:rPr lang="en-US" sz="1800" dirty="0" smtClean="0"/>
              <a:t>Do not expect them to tell you whether your answers are correct!</a:t>
            </a:r>
          </a:p>
          <a:p>
            <a:pPr lvl="2" eaLnBrk="1" hangingPunct="1"/>
            <a:r>
              <a:rPr lang="en-US" sz="1800" dirty="0" smtClean="0"/>
              <a:t>It is your responsibility to make sure that you have done everything correctly!</a:t>
            </a:r>
            <a:endParaRPr lang="en-US" sz="2000" dirty="0" smtClean="0">
              <a:sym typeface="Wingdings" charset="2"/>
            </a:endParaRP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11am – 6pm, Mon – Thu in SH 007</a:t>
            </a: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This service begins today!</a:t>
            </a: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Please take full advantage of this service!!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smtClean="0"/>
              <a:t>Extra credit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257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10% addition to the total</a:t>
            </a:r>
          </a:p>
          <a:p>
            <a:pPr lvl="1" eaLnBrk="1" hangingPunct="1"/>
            <a:r>
              <a:rPr lang="en-US" sz="3600" dirty="0" smtClean="0"/>
              <a:t>Could boost a B to A, C to B or D to C</a:t>
            </a:r>
          </a:p>
          <a:p>
            <a:pPr eaLnBrk="1" hangingPunct="1"/>
            <a:r>
              <a:rPr lang="en-US" sz="4000" dirty="0" smtClean="0"/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dirty="0"/>
              <a:t>Special </a:t>
            </a:r>
            <a:r>
              <a:rPr lang="en-US" sz="3600" dirty="0" smtClean="0"/>
              <a:t>projects (biggest!!)</a:t>
            </a:r>
            <a:endParaRPr lang="en-US" sz="3600" dirty="0"/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Many other opportunities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EFFF0-8774-1042-994A-C32C17B54255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Valid Planetarium Shows</a:t>
            </a: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0EF1E-AFE0-DE4D-AFB1-9733BEE277B8}" type="slidenum">
              <a:rPr lang="en-US">
                <a:latin typeface="Arial Narrow" pitchFamily="-84" charset="0"/>
              </a:rPr>
              <a:pPr/>
              <a:t>32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638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Regular running shows</a:t>
            </a:r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660066"/>
                </a:solidFill>
              </a:rPr>
              <a:t>We </a:t>
            </a:r>
            <a:r>
              <a:rPr lang="en-US" sz="2000" dirty="0">
                <a:solidFill>
                  <a:srgbClr val="660066"/>
                </a:solidFill>
              </a:rPr>
              <a:t>Are Astronomers  - Wednesdays at 2:00 and Saturdays at 5:30</a:t>
            </a:r>
          </a:p>
          <a:p>
            <a:pPr lvl="1"/>
            <a:r>
              <a:rPr lang="en-US" sz="2000" dirty="0" smtClean="0">
                <a:solidFill>
                  <a:srgbClr val="660066"/>
                </a:solidFill>
              </a:rPr>
              <a:t>Time Space </a:t>
            </a:r>
            <a:r>
              <a:rPr lang="en-US" sz="2000" dirty="0">
                <a:solidFill>
                  <a:srgbClr val="660066"/>
                </a:solidFill>
              </a:rPr>
              <a:t>– Fridays at 2:00 and Saturdays at 2:</a:t>
            </a:r>
            <a:r>
              <a:rPr lang="en-US" sz="2000" dirty="0" smtClean="0">
                <a:solidFill>
                  <a:srgbClr val="660066"/>
                </a:solidFill>
              </a:rPr>
              <a:t>30</a:t>
            </a:r>
          </a:p>
          <a:p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Shows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that need special arrangements</a:t>
            </a:r>
            <a:endParaRPr lang="en-US" sz="2800" dirty="0"/>
          </a:p>
          <a:p>
            <a:pPr lvl="1"/>
            <a:r>
              <a:rPr lang="en-US" sz="2000" dirty="0" smtClean="0"/>
              <a:t>Astronaut;  Bad Astronomy; Black </a:t>
            </a:r>
            <a:r>
              <a:rPr lang="en-US" sz="2000" dirty="0"/>
              <a:t>Holes (can watch up to 2 times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Experience </a:t>
            </a:r>
            <a:r>
              <a:rPr lang="en-US" sz="2000" dirty="0"/>
              <a:t>the </a:t>
            </a:r>
            <a:r>
              <a:rPr lang="en-US" sz="2000" dirty="0" smtClean="0"/>
              <a:t>Aurora IBEX; Ice Worlds; Magnificent Sun; Mayan Prophecies</a:t>
            </a:r>
          </a:p>
          <a:p>
            <a:pPr lvl="1"/>
            <a:r>
              <a:rPr lang="en-US" sz="2000" dirty="0" smtClean="0"/>
              <a:t>Nano Cam; Stars </a:t>
            </a:r>
            <a:r>
              <a:rPr lang="en-US" sz="2000" dirty="0"/>
              <a:t>of the </a:t>
            </a:r>
            <a:r>
              <a:rPr lang="en-US" sz="2000" dirty="0" smtClean="0"/>
              <a:t>Pharaohs; Two </a:t>
            </a:r>
            <a:r>
              <a:rPr lang="en-US" sz="2000" dirty="0"/>
              <a:t>Small Pieces of </a:t>
            </a:r>
            <a:r>
              <a:rPr lang="en-US" sz="2000" dirty="0" smtClean="0"/>
              <a:t>Glass</a:t>
            </a:r>
          </a:p>
          <a:p>
            <a:pPr lvl="1"/>
            <a:r>
              <a:rPr lang="en-US" sz="2000" dirty="0" smtClean="0"/>
              <a:t>Unseen </a:t>
            </a:r>
            <a:r>
              <a:rPr lang="en-US" sz="2000" dirty="0"/>
              <a:t>Universe: The Vision of </a:t>
            </a:r>
            <a:r>
              <a:rPr lang="en-US" sz="2000" dirty="0" smtClean="0"/>
              <a:t>SOFIA; Violent Universe</a:t>
            </a:r>
          </a:p>
          <a:p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How to submit for extra credit?</a:t>
            </a:r>
          </a:p>
          <a:p>
            <a:pPr lvl="1" eaLnBrk="1" hangingPunct="1"/>
            <a:r>
              <a:rPr lang="en-US" sz="20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2000" dirty="0" smtClean="0"/>
              <a:t>Collect the ticket stubs</a:t>
            </a:r>
          </a:p>
          <a:p>
            <a:pPr lvl="1" eaLnBrk="1" hangingPunct="1"/>
            <a:r>
              <a:rPr lang="en-US" sz="2000" dirty="0" smtClean="0"/>
              <a:t>Tape one edge of all of the ticket stubs on a sheet of paper with your name and ID written on it</a:t>
            </a:r>
          </a:p>
          <a:p>
            <a:pPr lvl="1" eaLnBrk="1" hangingPunct="1"/>
            <a:r>
              <a:rPr lang="en-US" sz="2000" dirty="0" smtClean="0"/>
              <a:t>Submit the sheet at the end of the semester at the final exam</a:t>
            </a:r>
          </a:p>
        </p:txBody>
      </p:sp>
    </p:spTree>
    <p:extLst>
      <p:ext uri="{BB962C8B-B14F-4D97-AF65-F5344CB8AC3E}">
        <p14:creationId xmlns:p14="http://schemas.microsoft.com/office/powerpoint/2010/main" val="49177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56704-E20E-9248-A268-467CBC5B306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All A’s?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This would be really nice, wouldn’t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But if it is too easy it is not fulfilling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 or meaningful</a:t>
            </a:r>
            <a:r>
              <a:rPr lang="en-US" sz="1800" dirty="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This class is not going to be a stroll in the park!!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Exams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 and quizzes</a:t>
            </a:r>
            <a:r>
              <a:rPr lang="en-US" sz="1800" dirty="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But you have a great control (up to 45%) of your grade in your hands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Homework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 is 25</a:t>
            </a:r>
            <a:r>
              <a:rPr lang="en-US" sz="1800" dirty="0" smtClean="0"/>
              <a:t>%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 of the total grade</a:t>
            </a:r>
            <a:r>
              <a:rPr lang="en-US" sz="1800" dirty="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 smtClean="0"/>
              <a:t>Sometimes much more than </a:t>
            </a:r>
            <a:r>
              <a:rPr lang="en-US" altLang="ko-KR" sz="1400" dirty="0" smtClean="0">
                <a:ea typeface="굴림" charset="-127"/>
                <a:cs typeface="굴림" charset="-127"/>
              </a:rPr>
              <a:t>any </a:t>
            </a:r>
            <a:r>
              <a:rPr lang="en-US" sz="1400" dirty="0" smtClean="0"/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 smtClean="0"/>
              <a:t>Sometimes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 smtClean="0"/>
              <a:t>Exam’s problems will be easier that homework problems but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Lab 10%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 will work with you so that your efforts are properly rewarded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44F84-E536-4E4C-9B25-642D13215101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/>
              <a:t>What do we want </a:t>
            </a:r>
            <a:r>
              <a:rPr lang="en-US" altLang="ko-KR" smtClean="0">
                <a:ea typeface="굴림" charset="-127"/>
                <a:cs typeface="굴림" charset="-127"/>
              </a:rPr>
              <a:t>to learn</a:t>
            </a:r>
            <a:r>
              <a:rPr lang="en-US" smtClean="0"/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Physics is everywhere around you.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Skills to understand the fundamental principles that surrounds you in everyday lives…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Skills to identify what law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s</a:t>
            </a:r>
            <a:r>
              <a:rPr lang="en-US" sz="2800" dirty="0" smtClean="0"/>
              <a:t> of physics applies to what phenomena and use them appropriately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Understand the impact of physical laws and apply them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Learn skills to think, research and analyze observations.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Learn skills to express observations and measurements in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Learn skills to express your research in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0066"/>
                </a:solidFill>
              </a:rPr>
              <a:t>But most importantly the confidence in your physics ability and to take on any challenges laid in front of you!!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252538" y="6019800"/>
            <a:ext cx="6519862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A50021"/>
                </a:solidFill>
                <a:latin typeface="Arial Narrow" charset="0"/>
              </a:rPr>
              <a:t>Most importantly, let us have a lot of FUN!!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C22BE-10A7-894E-B454-BDF75A16054F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/>
              <a:t>In this course, you will </a:t>
            </a:r>
            <a:r>
              <a:rPr lang="en-US" altLang="ko-KR" smtClean="0">
                <a:ea typeface="굴림" charset="-127"/>
                <a:cs typeface="굴림" charset="-127"/>
              </a:rPr>
              <a:t>learn</a:t>
            </a:r>
            <a:r>
              <a:rPr lang="en-US" altLang="ko-KR" smtClean="0"/>
              <a:t>…</a:t>
            </a:r>
            <a:endParaRPr lang="en-US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Fundamentals of Electricity and Magnetism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and Magnetic Forces and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charge and magnetic poles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and magnetic potential, energy and power 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Propagation of electric and magnetic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Relationship between electro-magnetic forces and light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Behaviors of light and optics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Special relativity and quantum theories</a:t>
            </a:r>
          </a:p>
          <a:p>
            <a:pPr eaLnBrk="1" hangingPunct="1">
              <a:lnSpc>
                <a:spcPct val="80000"/>
              </a:lnSpc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662C0DF-DAE1-E344-B623-7DC2CE6EF01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How to study for this course?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305800" cy="59436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Keep up with the class for comprehensive understanding of materials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Come to the class and participate in the discussions and problems solving sessions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Follow through the lecture notes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Work out example problems in the book yourself without looking at the solution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Have many tons of fun in the class!!!!!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Keep up with the homework to put the last nail on the coffin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One can always input the answers as you solve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the problems</a:t>
            </a:r>
            <a:r>
              <a:rPr lang="en-US" sz="2000" dirty="0">
                <a:latin typeface="Arial Narrow" charset="0"/>
                <a:ea typeface="ＭＳ Ｐゴシック" charset="0"/>
              </a:rPr>
              <a:t>.  Do not wait till you are done with all the problems.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Form a study group and discuss how to solve problems with your friends, then work the problems out yourselves!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Prepare for upcoming classes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Read the textbook for the material to be covered in the next class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The extra mile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Work out additional problems in the back of the book starting the easiest problems to harder ones </a:t>
            </a:r>
          </a:p>
        </p:txBody>
      </p:sp>
    </p:spTree>
    <p:extLst>
      <p:ext uri="{BB962C8B-B14F-4D97-AF65-F5344CB8AC3E}">
        <p14:creationId xmlns:p14="http://schemas.microsoft.com/office/powerpoint/2010/main" val="417381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37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 smtClean="0"/>
              <a:t>Extra Credit Special Project #1 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 smtClean="0"/>
              <a:t>Compare the Coulomb force to the Gravitational force in the following cases by expressing Coulomb force (F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) in terms of the gravitational force (F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Between two protons separated by 1m</a:t>
            </a:r>
          </a:p>
          <a:p>
            <a:pPr lvl="1"/>
            <a:r>
              <a:rPr lang="en-US" sz="2400" dirty="0" smtClean="0"/>
              <a:t>Between two protons separated by an arbitrary distance R</a:t>
            </a:r>
          </a:p>
          <a:p>
            <a:pPr lvl="1"/>
            <a:r>
              <a:rPr lang="en-US" sz="2400" dirty="0" smtClean="0"/>
              <a:t>Between two electrons separated by 1m</a:t>
            </a:r>
          </a:p>
          <a:p>
            <a:pPr lvl="1"/>
            <a:r>
              <a:rPr lang="en-US" sz="2400" dirty="0" smtClean="0"/>
              <a:t>Between two electrons separated by an arbitrary distance R </a:t>
            </a:r>
          </a:p>
          <a:p>
            <a:r>
              <a:rPr lang="en-US" sz="2800" dirty="0" smtClean="0"/>
              <a:t>Five points each, totaling 20 points</a:t>
            </a:r>
          </a:p>
          <a:p>
            <a:r>
              <a:rPr lang="en-US" sz="2800" dirty="0" smtClean="0"/>
              <a:t>BE SURE to show all the details of your work, including all formulae, and properly referring them</a:t>
            </a:r>
          </a:p>
          <a:p>
            <a:r>
              <a:rPr lang="en-US" sz="2800" dirty="0" smtClean="0"/>
              <a:t>Please staple them before the submission</a:t>
            </a:r>
          </a:p>
          <a:p>
            <a:r>
              <a:rPr lang="en-US" sz="2800" dirty="0" smtClean="0"/>
              <a:t>Due at the beginning of the class Monday, June 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024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DB067-53F4-F64D-B5A7-89CCD9685D1E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Brief History of Physics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AD 18</a:t>
            </a:r>
            <a:r>
              <a:rPr lang="en-US" sz="2400" baseline="30000" dirty="0"/>
              <a:t>th</a:t>
            </a:r>
            <a:r>
              <a:rPr lang="en-US" sz="2400" dirty="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AD 19</a:t>
            </a:r>
            <a:r>
              <a:rPr lang="en-US" sz="2400" baseline="30000" dirty="0"/>
              <a:t>th</a:t>
            </a:r>
            <a:r>
              <a:rPr lang="en-US" sz="2400" dirty="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Electricity, Magnetism, and </a:t>
            </a:r>
            <a:r>
              <a:rPr lang="en-US" sz="2000" dirty="0" smtClean="0"/>
              <a:t>Thermodynamics </a:t>
            </a:r>
            <a:r>
              <a:rPr lang="en-US" sz="2000" dirty="0" smtClean="0">
                <a:sym typeface="Wingdings"/>
              </a:rPr>
              <a:t> unification of forces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Late AD 19</a:t>
            </a:r>
            <a:r>
              <a:rPr lang="en-US" sz="2400" baseline="30000" dirty="0"/>
              <a:t>th</a:t>
            </a:r>
            <a:r>
              <a:rPr lang="en-US" sz="2400" dirty="0"/>
              <a:t> and early 20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  <a:r>
              <a:rPr lang="en-US" sz="2800" dirty="0"/>
              <a:t> (</a:t>
            </a:r>
            <a:r>
              <a:rPr lang="en-US" sz="2400" dirty="0">
                <a:solidFill>
                  <a:srgbClr val="A50021"/>
                </a:solidFill>
              </a:rPr>
              <a:t>Modern Physics Era</a:t>
            </a:r>
            <a:r>
              <a:rPr lang="en-US" sz="28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do matters get mass</a:t>
            </a:r>
            <a:r>
              <a:rPr lang="en-US" sz="2000" dirty="0" smtClean="0"/>
              <a:t>? </a:t>
            </a:r>
            <a:r>
              <a:rPr lang="en-US" sz="2000" dirty="0" smtClean="0">
                <a:sym typeface="Wingdings"/>
              </a:rPr>
              <a:t> Better than before since Higgs was found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is universe created</a:t>
            </a:r>
            <a:r>
              <a:rPr lang="en-US" sz="2000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What are Dark Matter and Dark Energy?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122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E71735-683A-E849-B51B-083308099C7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Needs for Standards and Units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Three basic quantities for physical measurements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Length, Mass, and Time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Need a language that everyone can understand each other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Consistency is crucial for physical measurements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The same quantity measured by one must be comprehendible and reproducible by others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Practical matters contribute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A system of unit called </a:t>
            </a:r>
            <a:r>
              <a:rPr lang="en-US" sz="2800" b="1" u="sng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cs typeface="ＭＳ Ｐゴシック" charset="0"/>
              </a:rPr>
              <a:t>SI</a:t>
            </a: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800">
                <a:solidFill>
                  <a:srgbClr val="660066"/>
                </a:solidFill>
                <a:latin typeface="Monotype Corsiva" charset="0"/>
                <a:ea typeface="ＭＳ Ｐゴシック" charset="0"/>
                <a:cs typeface="ＭＳ Ｐゴシック" charset="0"/>
              </a:rPr>
              <a:t>System</a:t>
            </a: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>
                <a:solidFill>
                  <a:srgbClr val="660066"/>
                </a:solidFill>
                <a:latin typeface="Monotype Corsiva" charset="0"/>
                <a:ea typeface="ＭＳ Ｐゴシック" charset="0"/>
                <a:cs typeface="ＭＳ Ｐゴシック" charset="0"/>
              </a:rPr>
              <a:t>International</a:t>
            </a: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)  established in 1960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Length in meters (</a:t>
            </a:r>
            <a:r>
              <a:rPr lang="en-US" sz="2400">
                <a:solidFill>
                  <a:schemeClr val="tx2"/>
                </a:solidFill>
                <a:latin typeface="Monotype Corsiva" charset="0"/>
                <a:ea typeface="ＭＳ Ｐゴシック" charset="0"/>
              </a:rPr>
              <a:t>m</a:t>
            </a:r>
            <a:r>
              <a:rPr lang="en-US" sz="2400">
                <a:latin typeface="Arial Narrow" charset="0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Mass in kilo-grams (</a:t>
            </a:r>
            <a:r>
              <a:rPr lang="en-US" sz="2400">
                <a:solidFill>
                  <a:schemeClr val="tx2"/>
                </a:solidFill>
                <a:latin typeface="Monotype Corsiva" charset="0"/>
                <a:ea typeface="ＭＳ Ｐゴシック" charset="0"/>
              </a:rPr>
              <a:t>kg</a:t>
            </a:r>
            <a:r>
              <a:rPr lang="en-US" sz="2400">
                <a:latin typeface="Arial Narrow" charset="0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Time in seconds (</a:t>
            </a:r>
            <a:r>
              <a:rPr lang="en-US" sz="2400">
                <a:solidFill>
                  <a:schemeClr val="tx2"/>
                </a:solidFill>
                <a:latin typeface="Monotype Corsiva" charset="0"/>
                <a:ea typeface="ＭＳ Ｐゴシック" charset="0"/>
              </a:rPr>
              <a:t>s</a:t>
            </a:r>
            <a:r>
              <a:rPr lang="en-US" sz="2400">
                <a:latin typeface="Arial Narrow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342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tarry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683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 Narrow" charset="0"/>
              </a:rPr>
              <a:t>We always wonder…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Cloud Callout 1"/>
          <p:cNvSpPr/>
          <p:nvPr/>
        </p:nvSpPr>
        <p:spPr bwMode="auto">
          <a:xfrm>
            <a:off x="685800" y="762000"/>
            <a:ext cx="7772400" cy="3429000"/>
          </a:xfrm>
          <a:prstGeom prst="cloudCallout">
            <a:avLst>
              <a:gd name="adj1" fmla="val -42196"/>
              <a:gd name="adj2" fmla="val 34100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5715000" cy="2590800"/>
          </a:xfrm>
        </p:spPr>
        <p:txBody>
          <a:bodyPr/>
          <a:lstStyle/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makes up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the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universe?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How does the universe work?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holds the universe together?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How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can we live in the universe well?</a:t>
            </a: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Where do we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 all come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from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</p:txBody>
      </p:sp>
      <p:pic>
        <p:nvPicPr>
          <p:cNvPr id="10" name="Picture 8" descr="thinker-fema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433" r="6992" b="9245"/>
          <a:stretch>
            <a:fillRect/>
          </a:stretch>
        </p:blipFill>
        <p:spPr bwMode="auto">
          <a:xfrm>
            <a:off x="157323" y="3581400"/>
            <a:ext cx="197627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67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EE77-F4F0-6B4B-8EF9-32A28C5FF026}" type="slidenum">
              <a:rPr lang="en-US"/>
              <a:pPr/>
              <a:t>40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762000"/>
          </a:xfrm>
        </p:spPr>
        <p:txBody>
          <a:bodyPr/>
          <a:lstStyle/>
          <a:p>
            <a:r>
              <a:rPr lang="en-US"/>
              <a:t>SI Base Quantities and Units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17525" y="5562600"/>
            <a:ext cx="7986713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7)</a:t>
            </a:r>
          </a:p>
        </p:txBody>
      </p:sp>
      <p:graphicFrame>
        <p:nvGraphicFramePr>
          <p:cNvPr id="176194" name="Group 66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7772400" cy="4163694"/>
        </p:xfrm>
        <a:graphic>
          <a:graphicData uri="http://schemas.openxmlformats.org/drawingml/2006/table">
            <a:tbl>
              <a:tblPr/>
              <a:tblGrid>
                <a:gridCol w="3048000"/>
                <a:gridCol w="2133600"/>
                <a:gridCol w="2590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 Abbrevation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Length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Meter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Time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Second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Kilogram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Electric current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Ampere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Temperature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Kelvin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Amount of substance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Mole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mol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Luminous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Candela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cd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90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453-9CB8-DE4A-9C39-314F2E7EF803}" type="slidenum">
              <a:rPr lang="en-US"/>
              <a:pPr/>
              <a:t>41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txBody>
          <a:bodyPr/>
          <a:lstStyle/>
          <a:p>
            <a:r>
              <a:rPr lang="en-US" sz="4000"/>
              <a:t>Prefixes, expressions and their meanings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409700"/>
            <a:ext cx="3810000" cy="4114800"/>
          </a:xfrm>
        </p:spPr>
        <p:txBody>
          <a:bodyPr/>
          <a:lstStyle/>
          <a:p>
            <a:r>
              <a:rPr lang="en-US" dirty="0" err="1"/>
              <a:t>deci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d</a:t>
            </a:r>
            <a:r>
              <a:rPr lang="en-US" dirty="0"/>
              <a:t>): 10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 err="1"/>
              <a:t>centi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c</a:t>
            </a:r>
            <a:r>
              <a:rPr lang="en-US" dirty="0"/>
              <a:t>): 10</a:t>
            </a:r>
            <a:r>
              <a:rPr lang="en-US" baseline="30000" dirty="0"/>
              <a:t>-2</a:t>
            </a:r>
            <a:endParaRPr lang="en-US" dirty="0"/>
          </a:p>
          <a:p>
            <a:r>
              <a:rPr lang="en-US" dirty="0" err="1"/>
              <a:t>milli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m</a:t>
            </a:r>
            <a:r>
              <a:rPr lang="en-US" dirty="0"/>
              <a:t>): 10</a:t>
            </a:r>
            <a:r>
              <a:rPr lang="en-US" baseline="30000" dirty="0"/>
              <a:t>-3</a:t>
            </a:r>
            <a:endParaRPr lang="en-US" dirty="0"/>
          </a:p>
          <a:p>
            <a:r>
              <a:rPr lang="en-US" dirty="0"/>
              <a:t>micro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/>
              <a:t>)</a:t>
            </a:r>
            <a:r>
              <a:rPr lang="en-US" dirty="0"/>
              <a:t>: 10</a:t>
            </a:r>
            <a:r>
              <a:rPr lang="en-US" baseline="30000" dirty="0"/>
              <a:t>-6</a:t>
            </a:r>
            <a:endParaRPr lang="en-US" dirty="0"/>
          </a:p>
          <a:p>
            <a:r>
              <a:rPr lang="en-US" dirty="0" err="1"/>
              <a:t>nano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n</a:t>
            </a:r>
            <a:r>
              <a:rPr lang="en-US" dirty="0"/>
              <a:t>): 10</a:t>
            </a:r>
            <a:r>
              <a:rPr lang="en-US" baseline="30000" dirty="0"/>
              <a:t>-9</a:t>
            </a:r>
            <a:endParaRPr lang="en-US" dirty="0"/>
          </a:p>
          <a:p>
            <a:r>
              <a:rPr lang="en-US" dirty="0" err="1"/>
              <a:t>pico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dirty="0"/>
              <a:t>): 10</a:t>
            </a:r>
            <a:r>
              <a:rPr lang="en-US" baseline="30000" dirty="0"/>
              <a:t>-12</a:t>
            </a:r>
            <a:endParaRPr lang="en-US" dirty="0"/>
          </a:p>
          <a:p>
            <a:r>
              <a:rPr lang="en-US" dirty="0" err="1"/>
              <a:t>femto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f</a:t>
            </a:r>
            <a:r>
              <a:rPr lang="en-US" dirty="0"/>
              <a:t>): 10</a:t>
            </a:r>
            <a:r>
              <a:rPr lang="en-US" baseline="30000" dirty="0"/>
              <a:t>-15</a:t>
            </a:r>
            <a:endParaRPr lang="en-US" dirty="0"/>
          </a:p>
          <a:p>
            <a:r>
              <a:rPr lang="en-US" dirty="0" err="1"/>
              <a:t>atto</a:t>
            </a:r>
            <a:r>
              <a:rPr lang="en-US" dirty="0"/>
              <a:t> (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): 10</a:t>
            </a:r>
            <a:r>
              <a:rPr lang="en-US" baseline="30000" dirty="0"/>
              <a:t>-18</a:t>
            </a:r>
            <a:endParaRPr lang="en-US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143000" y="14097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66986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41C1-A49E-6B45-AB4C-7ECC49233CB6}" type="slidenum">
              <a:rPr lang="en-US"/>
              <a:pPr/>
              <a:t>42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r>
              <a:rPr lang="en-US" sz="4000"/>
              <a:t>How do we convert quantities from one unit to another?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1 =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6889750" y="12954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2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2719388" y="12954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charset="0"/>
              </a:rPr>
              <a:t>Conversion factor X</a:t>
            </a:r>
          </a:p>
        </p:txBody>
      </p:sp>
      <p:graphicFrame>
        <p:nvGraphicFramePr>
          <p:cNvPr id="178182" name="Group 6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/>
                <a:gridCol w="3810000"/>
                <a:gridCol w="19050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9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43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 smtClean="0"/>
              <a:t>What does the Electric Force do?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Electric force </a:t>
            </a:r>
            <a:r>
              <a:rPr lang="en-US" dirty="0" err="1" smtClean="0"/>
              <a:t>froms</a:t>
            </a:r>
            <a:r>
              <a:rPr lang="en-US" dirty="0" smtClean="0"/>
              <a:t>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Virtually everything we use every day uses the electric force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this force also affects many others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Biological metabolic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Nerve signals, heart pumping,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79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dirty="0" smtClean="0"/>
              <a:t>Human Nerve System Wiring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048000" cy="4114800"/>
          </a:xfrm>
        </p:spPr>
        <p:txBody>
          <a:bodyPr/>
          <a:lstStyle/>
          <a:p>
            <a:r>
              <a:rPr lang="en-US" dirty="0" smtClean="0"/>
              <a:t>Nerve signals sent to the entire body via nerve wiring, just like any electronic gadgets we 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8" name="Picture 7" descr="Screen Shot 2013-06-03 at 10.07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90600"/>
            <a:ext cx="4495800" cy="51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5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45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 smtClean="0"/>
              <a:t>What does the Electric Force do?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Electric force </a:t>
            </a:r>
            <a:r>
              <a:rPr lang="en-US" dirty="0" err="1" smtClean="0"/>
              <a:t>froms</a:t>
            </a:r>
            <a:r>
              <a:rPr lang="en-US" dirty="0" smtClean="0"/>
              <a:t>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Virtually everything we use every day uses the electric force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this force also affects many others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Biological metabolic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Nerve signals, heart pumping, etc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Virtually all the forces we have learned in Physics I: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Friction, normal force, elastic force and other contact forces are the results of electric forces acting at the atomic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1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46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 dirty="0"/>
              <a:t>Electricity is from Greek word </a:t>
            </a:r>
            <a:r>
              <a:rPr lang="en-US" sz="2800" dirty="0" err="1">
                <a:latin typeface="Monotype Corsiva" charset="0"/>
              </a:rPr>
              <a:t>elecktron</a:t>
            </a:r>
            <a:r>
              <a:rPr lang="en-US" sz="2800" dirty="0">
                <a:latin typeface="Monotype Corsiva" charset="0"/>
              </a:rPr>
              <a:t>=</a:t>
            </a:r>
            <a:r>
              <a:rPr lang="en-US" sz="2800" dirty="0"/>
              <a:t>amber, a petrified tree resin that attracts matter</a:t>
            </a:r>
            <a:r>
              <a:rPr lang="en-US" sz="2800" dirty="0" smtClean="0"/>
              <a:t> when </a:t>
            </a:r>
            <a:r>
              <a:rPr lang="en-US" sz="2800" dirty="0"/>
              <a:t>rubbed</a:t>
            </a:r>
          </a:p>
          <a:p>
            <a:r>
              <a:rPr lang="en-US" sz="2800" dirty="0"/>
              <a:t>Static Electricity: an amber effect</a:t>
            </a:r>
          </a:p>
          <a:p>
            <a:pPr lvl="1"/>
            <a:r>
              <a:rPr lang="en-US" sz="2400" dirty="0"/>
              <a:t>An object becomes charged or “posses a net electric charge” due to rubbing</a:t>
            </a:r>
          </a:p>
          <a:p>
            <a:pPr lvl="1"/>
            <a:r>
              <a:rPr lang="en-US" sz="2400" dirty="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24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Two types of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electric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that attracts glass rod is negative.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This convention is still used.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836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47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990600"/>
          </a:xfrm>
        </p:spPr>
        <p:txBody>
          <a:bodyPr/>
          <a:lstStyle/>
          <a:p>
            <a:r>
              <a:rPr lang="en-US" sz="3200" b="1" dirty="0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Ben Franklin </a:t>
            </a:r>
            <a:r>
              <a:rPr lang="en-US" sz="2800" dirty="0"/>
              <a:t>argued that when a certain amount of charge is produced on one body in a process, an equal amount of opposite type of charge is produced on</a:t>
            </a:r>
            <a:r>
              <a:rPr lang="en-US" sz="2800" dirty="0" smtClean="0"/>
              <a:t> another </a:t>
            </a:r>
            <a:r>
              <a:rPr lang="en-US" sz="2800" dirty="0"/>
              <a:t>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treated algebraically so that</a:t>
            </a:r>
            <a:r>
              <a:rPr lang="en-US" sz="2400" dirty="0" smtClean="0"/>
              <a:t> at any time in the process the </a:t>
            </a:r>
            <a:r>
              <a:rPr lang="en-US" sz="2400" dirty="0"/>
              <a:t>net change in the amount of produced charge is 0.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the comb acquires a negative charge and the hair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</a:t>
            </a:r>
            <a:r>
              <a:rPr lang="en-US" sz="2400" b="1" u="sng" dirty="0" smtClean="0">
                <a:solidFill>
                  <a:srgbClr val="A50021"/>
                </a:solidFill>
                <a:sym typeface="Wingdings" charset="2"/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A50021"/>
                </a:solidFill>
                <a:sym typeface="Wingdings" charset="2"/>
              </a:rPr>
              <a:t>No net electric charge can be created or destroyed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one object or one region of</a:t>
            </a:r>
            <a:r>
              <a:rPr lang="en-US" sz="2000" dirty="0" smtClean="0"/>
              <a:t> the space </a:t>
            </a:r>
            <a:r>
              <a:rPr lang="en-US" sz="2000" dirty="0"/>
              <a:t>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</p:spTree>
    <p:extLst>
      <p:ext uri="{BB962C8B-B14F-4D97-AF65-F5344CB8AC3E}">
        <p14:creationId xmlns:p14="http://schemas.microsoft.com/office/powerpoint/2010/main" val="207607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31495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48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/>
              <a:t>Electric Charge in the 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nucleus 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light particles surround the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called 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these?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Zero!!!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Electrons from towel 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114800" y="3019425"/>
            <a:ext cx="3074988" cy="37465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As many as the number of protons!!</a:t>
            </a:r>
          </a:p>
        </p:txBody>
      </p:sp>
    </p:spTree>
    <p:extLst>
      <p:ext uri="{BB962C8B-B14F-4D97-AF65-F5344CB8AC3E}">
        <p14:creationId xmlns:p14="http://schemas.microsoft.com/office/powerpoint/2010/main" val="121476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7162799" cy="4724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63163" y="1219200"/>
            <a:ext cx="2390237" cy="2286000"/>
            <a:chOff x="5148964" y="457200"/>
            <a:chExt cx="2390237" cy="2286000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148964" y="457200"/>
              <a:ext cx="947036" cy="6858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172200" y="1708150"/>
              <a:ext cx="1367001" cy="103505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 Narrow" charset="0"/>
                </a:rPr>
                <a:t>Discovered in 1995, ~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175m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0" name="AutoShape 13"/>
            <p:cNvCxnSpPr>
              <a:cxnSpLocks noChangeShapeType="1"/>
              <a:stCxn id="8" idx="5"/>
              <a:endCxn id="9" idx="0"/>
            </p:cNvCxnSpPr>
            <p:nvPr/>
          </p:nvCxnSpPr>
          <p:spPr bwMode="auto">
            <a:xfrm rot="16200000" flipH="1">
              <a:off x="6073714" y="926162"/>
              <a:ext cx="665583" cy="89839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410200"/>
            <a:ext cx="8305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Total of 16 particles (12+4 force mediators) make up all the visible matter in the universe!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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Simple and elegant!!!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Tested to a precision of 1 part per million!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2971800"/>
            <a:ext cx="3352800" cy="1168063"/>
            <a:chOff x="1600200" y="3200400"/>
            <a:chExt cx="3352800" cy="1168063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600200" y="3200400"/>
              <a:ext cx="838200" cy="1143000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200400" y="3352800"/>
              <a:ext cx="1752600" cy="101566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Make up most ordinary matters ~0.1m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8" name="AutoShape 13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2438400" y="3771900"/>
              <a:ext cx="762000" cy="8873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815964" y="1143000"/>
            <a:ext cx="947036" cy="685800"/>
          </a:xfrm>
          <a:prstGeom prst="ellipse">
            <a:avLst/>
          </a:prstGeom>
          <a:solidFill>
            <a:srgbClr val="CC00CC">
              <a:alpha val="18000"/>
            </a:srgbClr>
          </a:solidFill>
          <a:ln w="571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87" y="816302"/>
            <a:ext cx="2045613" cy="436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HEP: A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field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physics that studies the fundamental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constituents of matter and basic principles of interactions between them.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 smtClean="0"/>
              <a:t>HEP and the Standard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7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ergy-matter-proportions-in-unive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895600"/>
            <a:ext cx="2617136" cy="2209800"/>
          </a:xfrm>
          <a:prstGeom prst="rect">
            <a:avLst/>
          </a:prstGeom>
        </p:spPr>
      </p:pic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mass range so large (0.1m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How do matters acquire mass? 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Higgs mechanism, did we find the Higgs particle?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matter in the universe made only of particles?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Neutrinos have mass!! What are the mixing parameters, CP violations and mass ordering?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there only three apparent forces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Can the forces be unified?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 picture we present the real thing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makes up the 96% of the universe?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is the dark matter and dark energy?</a:t>
            </a:r>
            <a:endParaRPr lang="en-US" sz="2400" dirty="0" smtClean="0"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there any other theories that describe the universe better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</a:rPr>
              <a:t>Does the super-symmetry exist? 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How is the universe created, the Big Bang?</a:t>
            </a:r>
            <a:endParaRPr lang="en-US" sz="2800" dirty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3, 2013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 smtClean="0">
              <a:latin typeface="Monotype Corsiva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So what</a:t>
            </a:r>
            <a:r>
              <a:rPr lang="fr-FR" dirty="0" smtClean="0">
                <a:ea typeface="ＭＳ Ｐゴシック" charset="-128"/>
                <a:cs typeface="ＭＳ Ｐゴシック" charset="-128"/>
              </a:rPr>
              <a:t>’</a:t>
            </a:r>
            <a:r>
              <a:rPr lang="en-US" dirty="0" smtClean="0"/>
              <a:t>s the problem?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6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58F3-4DB9-6D4F-9065-BB24CE964FA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0491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(poorer resolution)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B9665-CA5E-AD40-A5ED-5494F794946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>
                <a:latin typeface="Arial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2543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0874" y="31242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2362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4km circumference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</a:t>
            </a:r>
            <a:r>
              <a:rPr lang="en-US" sz="1600" dirty="0" smtClean="0">
                <a:sym typeface="Wingdings" charset="2"/>
              </a:rPr>
              <a:t>on the area smaller than </a:t>
            </a:r>
            <a:r>
              <a:rPr lang="en-US" sz="1600" dirty="0">
                <a:sym typeface="Wingdings" charset="2"/>
              </a:rPr>
              <a:t>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81mi/hr 130km/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hr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the ground 0 of the Hiroshima atom bomb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Was shut down on Sept. 30,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Vibrant other programs running, including the search for dark matter!!</a:t>
            </a:r>
            <a:endParaRPr lang="en-US" sz="1600" b="1" dirty="0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circumference, 100m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smaller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193mi/hr 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312km/hr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the ground 0 of the Hiroshima atom bomb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First 7TeV collisions 2010 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 The highest energy humans ever achieved!!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Large amount of data accumulated in 2011 – 2013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>
                <a:solidFill>
                  <a:srgbClr val="A50021"/>
                </a:solidFill>
                <a:latin typeface="Arial Narrow" charset="0"/>
                <a:sym typeface="Wingdings" charset="2"/>
              </a:rPr>
              <a:t>S</a:t>
            </a: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hutdown in Feb. 2013 for 18mo for upgrade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26048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5559</TotalTime>
  <Words>4722</Words>
  <Application>Microsoft Macintosh PowerPoint</Application>
  <PresentationFormat>On-screen Show (4:3)</PresentationFormat>
  <Paragraphs>636</Paragraphs>
  <Slides>48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phys1443-spring02</vt:lpstr>
      <vt:lpstr>PHYS 1442 – Section 001 Lecture #1</vt:lpstr>
      <vt:lpstr>Announcements</vt:lpstr>
      <vt:lpstr>Who am I?</vt:lpstr>
      <vt:lpstr>We always wonder…</vt:lpstr>
      <vt:lpstr>HEP and the Standard Model</vt:lpstr>
      <vt:lpstr>So what’s the problem?</vt:lpstr>
      <vt:lpstr>PowerPoint Presentation</vt:lpstr>
      <vt:lpstr>PowerPoint Presentation</vt:lpstr>
      <vt:lpstr>Fermilab Tevatron and LHC at CERN</vt:lpstr>
      <vt:lpstr>LHC @ CERN Aerial View</vt:lpstr>
      <vt:lpstr>PowerPoint Presentation</vt:lpstr>
      <vt:lpstr>Computers put together a picture</vt:lpstr>
      <vt:lpstr>What is the Higgs and What does it do?</vt:lpstr>
      <vt:lpstr>What?  What’s the symmetry?</vt:lpstr>
      <vt:lpstr>So how does Higgs Field work again?</vt:lpstr>
      <vt:lpstr>How do we look for the Higgs?</vt:lpstr>
      <vt:lpstr>ATLAS and CMS Mass Bump Plots (Hγγ )</vt:lpstr>
      <vt:lpstr>What did statistics do for Higgs?</vt:lpstr>
      <vt:lpstr>So have we seen the Higgs particle?</vt:lpstr>
      <vt:lpstr>Statistical Significance Table</vt:lpstr>
      <vt:lpstr>So have we seen the Higgs particle?</vt:lpstr>
      <vt:lpstr>What next? Future Linear Collider</vt:lpstr>
      <vt:lpstr>GEM Application Potential</vt:lpstr>
      <vt:lpstr>X-ray Image of an object with a prototype</vt:lpstr>
      <vt:lpstr>And in not too distant future, we could do …</vt:lpstr>
      <vt:lpstr>Information &amp; Communication Source</vt:lpstr>
      <vt:lpstr>Evaluation Policy</vt:lpstr>
      <vt:lpstr>Homework</vt:lpstr>
      <vt:lpstr>Attendances and Class Style</vt:lpstr>
      <vt:lpstr>Lab and Physics Clinic</vt:lpstr>
      <vt:lpstr>Extra credit</vt:lpstr>
      <vt:lpstr>Valid Planetarium Shows</vt:lpstr>
      <vt:lpstr>What can you expect from this class?</vt:lpstr>
      <vt:lpstr>What do we want to learn in this class?</vt:lpstr>
      <vt:lpstr>In this course, you will learn…</vt:lpstr>
      <vt:lpstr>How to study for this course?</vt:lpstr>
      <vt:lpstr>Extra Credit Special Project #1 </vt:lpstr>
      <vt:lpstr>Brief History of Physics</vt:lpstr>
      <vt:lpstr>Needs for Standards and Units</vt:lpstr>
      <vt:lpstr>SI Base Quantities and Units</vt:lpstr>
      <vt:lpstr>Prefixes, expressions and their meanings</vt:lpstr>
      <vt:lpstr>How do we convert quantities from one unit to another?</vt:lpstr>
      <vt:lpstr>What does the Electric Force do?</vt:lpstr>
      <vt:lpstr>Human Nerve System Wiring</vt:lpstr>
      <vt:lpstr>What does the Electric Force do?</vt:lpstr>
      <vt:lpstr>Static Electricity; Electric Charge and Its Conservation</vt:lpstr>
      <vt:lpstr>Static Electricity; Electric Charge and Its Conservation</vt:lpstr>
      <vt:lpstr>Electric Charge in the Atom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405</cp:revision>
  <cp:lastPrinted>2013-06-03T18:33:20Z</cp:lastPrinted>
  <dcterms:created xsi:type="dcterms:W3CDTF">2012-01-19T04:21:20Z</dcterms:created>
  <dcterms:modified xsi:type="dcterms:W3CDTF">2013-06-03T18:33:21Z</dcterms:modified>
</cp:coreProperties>
</file>