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5" r:id="rId3"/>
    <p:sldId id="281" r:id="rId4"/>
    <p:sldId id="410" r:id="rId5"/>
    <p:sldId id="418" r:id="rId6"/>
    <p:sldId id="434" r:id="rId7"/>
    <p:sldId id="351" r:id="rId8"/>
    <p:sldId id="352" r:id="rId9"/>
    <p:sldId id="435" r:id="rId10"/>
    <p:sldId id="424" r:id="rId11"/>
    <p:sldId id="419" r:id="rId12"/>
    <p:sldId id="356" r:id="rId13"/>
    <p:sldId id="420" r:id="rId14"/>
    <p:sldId id="421" r:id="rId15"/>
    <p:sldId id="422" r:id="rId16"/>
    <p:sldId id="436" r:id="rId17"/>
    <p:sldId id="426" r:id="rId18"/>
    <p:sldId id="427" r:id="rId19"/>
    <p:sldId id="428" r:id="rId20"/>
    <p:sldId id="429" r:id="rId21"/>
    <p:sldId id="430" r:id="rId22"/>
    <p:sldId id="433" r:id="rId23"/>
    <p:sldId id="357" r:id="rId24"/>
    <p:sldId id="386" r:id="rId25"/>
    <p:sldId id="388" r:id="rId26"/>
    <p:sldId id="358" r:id="rId27"/>
    <p:sldId id="437" r:id="rId28"/>
    <p:sldId id="360" r:id="rId29"/>
    <p:sldId id="361" r:id="rId30"/>
    <p:sldId id="362" r:id="rId31"/>
    <p:sldId id="363" r:id="rId32"/>
    <p:sldId id="409" r:id="rId33"/>
    <p:sldId id="365" r:id="rId34"/>
    <p:sldId id="366" r:id="rId35"/>
    <p:sldId id="384" r:id="rId36"/>
    <p:sldId id="438" r:id="rId37"/>
    <p:sldId id="391" r:id="rId38"/>
    <p:sldId id="392" r:id="rId39"/>
    <p:sldId id="439" r:id="rId40"/>
    <p:sldId id="393" r:id="rId41"/>
    <p:sldId id="394" r:id="rId42"/>
    <p:sldId id="395" r:id="rId43"/>
    <p:sldId id="396" r:id="rId44"/>
    <p:sldId id="441" r:id="rId45"/>
    <p:sldId id="440" r:id="rId46"/>
    <p:sldId id="397" r:id="rId47"/>
    <p:sldId id="398" r:id="rId48"/>
    <p:sldId id="399" r:id="rId4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FC607-5FD8-7848-81F2-F23E3EA752C0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80229-C860-804A-A870-EEA2DA218719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82" tIns="42941" rIns="85882" bIns="42941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10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E56E9FED-B022-7D4C-99D4-EF9E9B6BF0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ta.edu/physics/lab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19201" y="1311275"/>
            <a:ext cx="2708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3,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716253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#1, 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this Thursday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621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is this class organized?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do we want from this class?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Brief history of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Some basics …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16</a:t>
            </a:r>
            <a:endParaRPr lang="en-US" sz="20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Static Electricity and Charge Conservation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in Atom, Insulators and Conductors &amp; Induced Charge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</p:spTree>
    <p:extLst>
      <p:ext uri="{BB962C8B-B14F-4D97-AF65-F5344CB8AC3E}">
        <p14:creationId xmlns:p14="http://schemas.microsoft.com/office/powerpoint/2010/main" val="365789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/>
      <p:bldP spid="221190" grpId="0"/>
      <p:bldP spid="221191" grpId="0"/>
      <p:bldP spid="221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CC0000"/>
                </a:solidFill>
                <a:latin typeface="Arial" charset="0"/>
              </a:rPr>
              <a:t>The ATLAS and CMS Detectors</a:t>
            </a:r>
            <a:endParaRPr lang="en-US" sz="4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Fully multi-purpose detectors with emphasis on lepton ID &amp; precision E &amp; 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 ~2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 </a:t>
            </a:r>
            <a:r>
              <a:rPr lang="en-US" sz="2000" b="1" dirty="0">
                <a:solidFill>
                  <a:srgbClr val="CC0000"/>
                </a:solidFill>
                <a:latin typeface="+mn-lt"/>
                <a:sym typeface="Wingdings"/>
              </a:rPr>
              <a:t>2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572000" cy="3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2997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30611-36B8-0743-880C-858BA049924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9 w 21600"/>
                <a:gd name="T1" fmla="*/ 0 h 21600"/>
                <a:gd name="T2" fmla="*/ 6 w 21600"/>
                <a:gd name="T3" fmla="*/ 1 h 21600"/>
                <a:gd name="T4" fmla="*/ 4 w 21600"/>
                <a:gd name="T5" fmla="*/ 2 h 21600"/>
                <a:gd name="T6" fmla="*/ 0 w 21600"/>
                <a:gd name="T7" fmla="*/ 3 h 21600"/>
                <a:gd name="T8" fmla="*/ 4 w 21600"/>
                <a:gd name="T9" fmla="*/ 4 h 21600"/>
                <a:gd name="T10" fmla="*/ 7 w 21600"/>
                <a:gd name="T11" fmla="*/ 3 h 21600"/>
                <a:gd name="T12" fmla="*/ 11 w 21600"/>
                <a:gd name="T13" fmla="*/ 2 h 21600"/>
                <a:gd name="T14" fmla="*/ 13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2783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13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gives mass to all fundamental particles</a:t>
            </a:r>
          </a:p>
          <a:p>
            <a:r>
              <a:rPr lang="en-US" altLang="ko-KR" sz="3200" dirty="0" smtClean="0">
                <a:latin typeface="+mj-lt"/>
                <a:ea typeface="굴림" pitchFamily="1" charset="-127"/>
                <a:cs typeface="Symbol" charset="2"/>
                <a:sym typeface="Wingdings"/>
              </a:rPr>
              <a:t>In this process, this field spontaneously generates a particle, the Higgs particle</a:t>
            </a:r>
          </a:p>
          <a:p>
            <a:r>
              <a:rPr lang="en-US" altLang="ko-KR" sz="3200" dirty="0" smtClean="0"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a piece of evidence of the existence of the Higgs field! </a:t>
            </a:r>
            <a:endParaRPr lang="en-US" altLang="ko-KR" sz="2800" dirty="0" smtClean="0"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301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What?  What’s the symmetry?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16A3-8464-454A-B151-4EF4C5B392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Content Placeholder 7" descr="round-tab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9829"/>
          <a:stretch>
            <a:fillRect/>
          </a:stretch>
        </p:blipFill>
        <p:spPr>
          <a:xfrm>
            <a:off x="2286000" y="1752600"/>
            <a:ext cx="4648200" cy="4953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7620000" cy="4953000"/>
          </a:xfrm>
        </p:spPr>
        <p:txBody>
          <a:bodyPr/>
          <a:lstStyle/>
          <a:p>
            <a:r>
              <a:rPr lang="en-US" dirty="0" smtClean="0"/>
              <a:t>Where is the head of the table?</a:t>
            </a:r>
          </a:p>
          <a:p>
            <a:r>
              <a:rPr lang="en-US" dirty="0" smtClean="0"/>
              <a:t>Without a broken symmetry, one cannot tell directional information!!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9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lking_in_pla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533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r>
              <a:rPr lang="en-US" dirty="0" smtClean="0"/>
              <a:t>So how does Higgs Field work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3962400" cy="5257800"/>
          </a:xfrm>
        </p:spPr>
        <p:txBody>
          <a:bodyPr/>
          <a:lstStyle/>
          <a:p>
            <a:r>
              <a:rPr lang="en-US" dirty="0" smtClean="0"/>
              <a:t>Person in space </a:t>
            </a:r>
            <a:r>
              <a:rPr lang="en-US" dirty="0" smtClean="0">
                <a:sym typeface="Wingdings"/>
              </a:rPr>
              <a:t> no symmetry breaking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16A3-8464-454A-B151-4EF4C5B392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Content Placeholder 9" descr="Screen Shot 2013-04-26 at 5.53.1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r="3416"/>
          <a:stretch>
            <a:fillRect/>
          </a:stretch>
        </p:blipFill>
        <p:spPr>
          <a:xfrm>
            <a:off x="304800" y="1828800"/>
            <a:ext cx="3810000" cy="41148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9144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dirty="0" smtClean="0"/>
              <a:t>Person in air </a:t>
            </a:r>
            <a:r>
              <a:rPr lang="en-US" dirty="0" smtClean="0">
                <a:sym typeface="Wingdings"/>
              </a:rPr>
              <a:t> symmetry can be broken</a:t>
            </a:r>
          </a:p>
          <a:p>
            <a:r>
              <a:rPr lang="en-US" dirty="0" smtClean="0">
                <a:sym typeface="Wingdings"/>
              </a:rPr>
              <a:t>Sometimes, you get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981200"/>
            <a:ext cx="762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17" descr="Taz-Tornad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419600"/>
            <a:ext cx="1219200" cy="194665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V="1">
            <a:off x="7162800" y="25908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162800" y="28956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7162800" y="32004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14600" y="49530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/>
              </a:rPr>
              <a:t>Just like a tornado is a piece of evidence of the existence of air, Higgs particle is a piece of evidence of Higgs mechanism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9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16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838200"/>
            <a:ext cx="8153400" cy="4953000"/>
          </a:xfrm>
        </p:spPr>
        <p:txBody>
          <a:bodyPr/>
          <a:lstStyle/>
          <a:p>
            <a:r>
              <a:rPr lang="en-US" altLang="ko-KR" dirty="0" smtClean="0"/>
              <a:t>Identify Higgs candidate events</a:t>
            </a: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Understand fakes (backgrounds)</a:t>
            </a: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Look for a bump!!</a:t>
            </a:r>
          </a:p>
          <a:p>
            <a:pPr lvl="1"/>
            <a:r>
              <a:rPr lang="en-US" altLang="ko-KR" sz="2000" dirty="0" smtClean="0">
                <a:ea typeface="굴림" pitchFamily="1" charset="-127"/>
                <a:cs typeface="Symbol" charset="2"/>
              </a:rPr>
              <a:t>Large amount of data absolutely critical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990600"/>
            <a:ext cx="2667000" cy="2286000"/>
            <a:chOff x="432" y="1200"/>
            <a:chExt cx="1440" cy="1302"/>
          </a:xfrm>
        </p:grpSpPr>
        <p:pic>
          <p:nvPicPr>
            <p:cNvPr id="15" name="Picture 7" descr="higgs3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200"/>
              <a:ext cx="1146" cy="13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40" y="1440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-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-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20" y="1200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+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+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-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2" y="211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+</a:t>
              </a:r>
            </a:p>
          </p:txBody>
        </p:sp>
      </p:grpSp>
      <p:pic>
        <p:nvPicPr>
          <p:cNvPr id="14" name="Picture 13" descr="Screen shot 2011-10-04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342290"/>
            <a:ext cx="2895600" cy="351571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2133600" y="4572000"/>
            <a:ext cx="762000" cy="15240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dirty="0">
              <a:ln w="28575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6698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g-25fb-m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495800" cy="5791199"/>
          </a:xfrm>
          <a:prstGeom prst="rect">
            <a:avLst/>
          </a:prstGeom>
        </p:spPr>
      </p:pic>
      <p:pic>
        <p:nvPicPr>
          <p:cNvPr id="9" name="Picture 8" descr="cms-mg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419600" cy="6172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ATLAS and CMS Mass Bump Plots (</a:t>
            </a:r>
            <a:r>
              <a:rPr lang="en-US" sz="4000" b="1" dirty="0" err="1"/>
              <a:t>H</a:t>
            </a:r>
            <a:r>
              <a:rPr lang="en-US" sz="4000" b="1" dirty="0" err="1">
                <a:sym typeface="Wingdings"/>
              </a:rPr>
              <a:t></a:t>
            </a:r>
            <a:r>
              <a:rPr lang="en-US" sz="4000" b="1" dirty="0" err="1">
                <a:latin typeface="Symbol" charset="2"/>
                <a:cs typeface="Symbol" charset="2"/>
                <a:sym typeface="Wingdings"/>
              </a:rPr>
              <a:t>γγ</a:t>
            </a:r>
            <a:r>
              <a:rPr lang="en-US" sz="4000" b="1" dirty="0">
                <a:sym typeface="Wingdings"/>
              </a:rPr>
              <a:t> </a:t>
            </a:r>
            <a:r>
              <a:rPr lang="en-US" sz="4000" b="1" dirty="0" smtClean="0">
                <a:sym typeface="Wingdings"/>
              </a:rPr>
              <a:t>)</a:t>
            </a:r>
            <a:endParaRPr lang="en-US" sz="4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4186535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22098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24600" y="35052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05000" y="48006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4267200"/>
            <a:ext cx="3429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943600"/>
            <a:ext cx="3475030" cy="584776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LOOK, Ma!  Bumps!!</a:t>
            </a:r>
            <a:endParaRPr lang="en-US" sz="32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cxnSp>
        <p:nvCxnSpPr>
          <p:cNvPr id="18" name="Straight Arrow Connector 17"/>
          <p:cNvCxnSpPr>
            <a:stCxn id="16" idx="0"/>
            <a:endCxn id="12" idx="5"/>
          </p:cNvCxnSpPr>
          <p:nvPr/>
        </p:nvCxnSpPr>
        <p:spPr bwMode="auto">
          <a:xfrm flipH="1" flipV="1">
            <a:off x="2490367" y="2925248"/>
            <a:ext cx="2066548" cy="3018352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Straight Arrow Connector 19"/>
          <p:cNvCxnSpPr>
            <a:stCxn id="16" idx="0"/>
            <a:endCxn id="13" idx="3"/>
          </p:cNvCxnSpPr>
          <p:nvPr/>
        </p:nvCxnSpPr>
        <p:spPr bwMode="auto">
          <a:xfrm rot="5400000" flipH="1" flipV="1">
            <a:off x="4629498" y="4148065"/>
            <a:ext cx="1722952" cy="186811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14400" y="41910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48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gg-FixedScale-Short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21" y="-244572"/>
            <a:ext cx="8229600" cy="1143000"/>
          </a:xfrm>
        </p:spPr>
        <p:txBody>
          <a:bodyPr/>
          <a:lstStyle/>
          <a:p>
            <a:r>
              <a:rPr lang="en-US" dirty="0" smtClean="0"/>
              <a:t>What did statistics do for Higgs?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974-ED95-954F-954F-B1994C5122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4102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 smtClean="0"/>
              <a:t>The statistical significance of the finding is way over 7 standard deviations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/>
              <a:t>Plea to you:  Please turn off your cell-phones, pagers and </a:t>
            </a:r>
            <a:r>
              <a:rPr lang="en-US" dirty="0" smtClean="0"/>
              <a:t>computers </a:t>
            </a:r>
            <a:r>
              <a:rPr lang="en-US" dirty="0"/>
              <a:t>in the class</a:t>
            </a:r>
          </a:p>
          <a:p>
            <a:pPr eaLnBrk="1" hangingPunct="1"/>
            <a:r>
              <a:rPr lang="en-US" dirty="0"/>
              <a:t>Reading assignment #1: Read and follow through all sections in appendix A by</a:t>
            </a:r>
            <a:r>
              <a:rPr lang="en-US" dirty="0" smtClean="0"/>
              <a:t> Wednesday, June 5</a:t>
            </a:r>
          </a:p>
          <a:p>
            <a:pPr lvl="1" eaLnBrk="1" hangingPunct="1"/>
            <a:r>
              <a:rPr lang="en-US" dirty="0"/>
              <a:t>A-1 through A</a:t>
            </a:r>
            <a:r>
              <a:rPr lang="en-US" dirty="0" smtClean="0"/>
              <a:t>-8</a:t>
            </a:r>
            <a:endParaRPr lang="en-US" dirty="0"/>
          </a:p>
          <a:p>
            <a:pPr eaLnBrk="1" hangingPunct="1"/>
            <a:r>
              <a:rPr lang="en-US" dirty="0"/>
              <a:t>There will be a quiz on this and Ch. </a:t>
            </a:r>
            <a:r>
              <a:rPr lang="en-US" dirty="0" smtClean="0"/>
              <a:t>16 </a:t>
            </a:r>
            <a:r>
              <a:rPr lang="en-US" dirty="0"/>
              <a:t>on</a:t>
            </a:r>
            <a:r>
              <a:rPr lang="en-US" dirty="0" smtClean="0"/>
              <a:t> Thursday</a:t>
            </a:r>
            <a:r>
              <a:rPr lang="en-US" dirty="0"/>
              <a:t>,</a:t>
            </a:r>
            <a:r>
              <a:rPr lang="en-US" dirty="0" smtClean="0"/>
              <a:t> June 6.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/>
              <a:t>Statistical Significance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Screen Shot 2012-12-04 at 9.2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670" y="6477000"/>
            <a:ext cx="9139329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5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0198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 smtClean="0"/>
              <a:t>The statistical significance of the finding is over 7 standard deviations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Level of significance: 99.999 999 999 </a:t>
            </a:r>
            <a:r>
              <a:rPr lang="en-US" sz="2400" dirty="0"/>
              <a:t>7</a:t>
            </a:r>
            <a:r>
              <a:rPr lang="en-US" sz="2400" dirty="0" smtClean="0"/>
              <a:t>% (eleven 9s!!)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can be wrong once if we do the same experiment 391,000,000,000 times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So did we find the Higgs particle?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have discovered a new particle, the heaviest boson we’ve seen thus far 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It has many properties consistent with the Standard Model Higgs particle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We, however, do not have enough data to precisely measure all the properties – mass, lifetime, the rate at which this particle decays to certain other particles, etc – to definitively determine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UTA had a lecture by Nobel </a:t>
            </a:r>
            <a:r>
              <a:rPr lang="en-US" sz="2800" dirty="0"/>
              <a:t>Laureate, prof. Steven Weinberg, </a:t>
            </a:r>
            <a:r>
              <a:rPr lang="en-US" sz="2800" dirty="0" smtClean="0"/>
              <a:t>which was attended </a:t>
            </a:r>
            <a:r>
              <a:rPr lang="en-US" sz="2800" dirty="0"/>
              <a:t>by 1200 people!!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31242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What next?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6096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that we have found a new boson, precision measurement of the particle’s properties becomes important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electron-positron collider on a straight line for precision measurements</a:t>
            </a:r>
            <a:endParaRPr lang="en-US" dirty="0" smtClean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10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(In Dec. 2011, Japanese PM announced that they would bid for a LC in Japan and reaffirmed by the new PM in 2013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O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ur Japanese colleagues have declared that they will bid for building a 250GeV machine in Japan!!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build a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791200" y="32766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54102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4864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  <p:extLst>
      <p:ext uri="{BB962C8B-B14F-4D97-AF65-F5344CB8AC3E}">
        <p14:creationId xmlns:p14="http://schemas.microsoft.com/office/powerpoint/2010/main" val="278832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7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77EA-6C25-7B49-ACAD-7F94141B7CF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6" grpId="0"/>
      <p:bldP spid="199687" grpId="0"/>
      <p:bldP spid="1996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X-ray Image of an object with a prototype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454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F750-AD74-5D44-95C4-0F14F2EE367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My web page: </a:t>
            </a:r>
            <a:r>
              <a:rPr lang="en-US" sz="2800" dirty="0" smtClean="0">
                <a:hlinkClick r:id="rId2"/>
              </a:rPr>
              <a:t>http://www-hep.uta.edu/~yu/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Primary communication tool is e-mail: Make sure your e-mail address on your registration points to the most favorite one that you read at least once a day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Office Hours: 12:30 – 1:</a:t>
            </a:r>
            <a:r>
              <a:rPr lang="en-US" sz="2800" dirty="0"/>
              <a:t>3</a:t>
            </a:r>
            <a:r>
              <a:rPr lang="en-US" sz="2800" dirty="0" smtClean="0"/>
              <a:t>0pm, Monday - Thursday or by appointments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93E1-DDA2-4944-B029-05297B3D35F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60198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Homework: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25</a:t>
            </a:r>
            <a:r>
              <a:rPr lang="en-US" sz="2400" dirty="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Final Comprehensive Exams (</a:t>
            </a:r>
            <a:r>
              <a:rPr lang="en-US" sz="2000" dirty="0" smtClean="0">
                <a:ea typeface="굴림" charset="-127"/>
                <a:cs typeface="굴림" charset="-127"/>
              </a:rPr>
              <a:t>7/8</a:t>
            </a:r>
            <a:r>
              <a:rPr lang="en-US" sz="2000" dirty="0" smtClean="0"/>
              <a:t>): 23%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Mid-term Comprehensive Exam (6/19):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One better of the two term Exams: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12</a:t>
            </a:r>
            <a:r>
              <a:rPr lang="en-US" sz="2000" dirty="0" smtClean="0"/>
              <a:t>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Total of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non-comprehensive term exams (</a:t>
            </a:r>
            <a:r>
              <a:rPr lang="en-US" sz="1800" dirty="0" smtClean="0">
                <a:ea typeface="굴림" charset="-127"/>
                <a:cs typeface="굴림" charset="-127"/>
              </a:rPr>
              <a:t>6/11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</a:t>
            </a:r>
            <a:r>
              <a:rPr lang="en-US" sz="1800" dirty="0" smtClean="0"/>
              <a:t>and </a:t>
            </a:r>
            <a:r>
              <a:rPr lang="en-US" sz="1800" dirty="0">
                <a:ea typeface="굴림" charset="-127"/>
                <a:cs typeface="굴림" charset="-127"/>
              </a:rPr>
              <a:t>6</a:t>
            </a:r>
            <a:r>
              <a:rPr lang="en-US" sz="1800" dirty="0" smtClean="0"/>
              <a:t>/</a:t>
            </a:r>
            <a:r>
              <a:rPr lang="en-US" sz="1800" dirty="0">
                <a:ea typeface="굴림" charset="-127"/>
                <a:cs typeface="굴림" charset="-127"/>
              </a:rPr>
              <a:t>2</a:t>
            </a:r>
            <a:r>
              <a:rPr lang="en-US" sz="1800" dirty="0" smtClean="0">
                <a:ea typeface="굴림" charset="-127"/>
                <a:cs typeface="굴림" charset="-127"/>
              </a:rPr>
              <a:t>7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ko-KR" sz="1800" dirty="0" smtClean="0">
                <a:ea typeface="굴림" charset="-127"/>
                <a:cs typeface="굴림" charset="-127"/>
              </a:rPr>
              <a:t>One</a:t>
            </a:r>
            <a:r>
              <a:rPr lang="en-US" sz="1800" dirty="0" smtClean="0"/>
              <a:t> better of the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exams will be used for the final grade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Missing 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u="sng" dirty="0" smtClean="0">
                <a:solidFill>
                  <a:srgbClr val="A50021"/>
                </a:solidFill>
              </a:rPr>
              <a:t>You will get an F if you miss any of the exams without a prior approval no matter how well you’ve been doing in class!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Lab score: 10%</a:t>
            </a:r>
            <a:endParaRPr lang="en-US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Special projects (BIGGGGG!!!)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07950" y="4327525"/>
            <a:ext cx="8947150" cy="396875"/>
            <a:chOff x="28" y="2551"/>
            <a:chExt cx="4964" cy="250"/>
          </a:xfrm>
        </p:grpSpPr>
        <p:sp>
          <p:nvSpPr>
            <p:cNvPr id="37896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9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BCED-6AD3-074F-9922-7EB389254E8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Solving homework problems is the only way to comprehend class material </a:t>
            </a:r>
            <a:r>
              <a:rPr lang="en-US" sz="2400" dirty="0" smtClean="0">
                <a:sym typeface="Wingdings"/>
              </a:rPr>
              <a:t> 2 </a:t>
            </a:r>
            <a:r>
              <a:rPr lang="en-US" sz="2400" dirty="0" err="1" smtClean="0">
                <a:sym typeface="Wingdings"/>
              </a:rPr>
              <a:t>homeworks</a:t>
            </a:r>
            <a:r>
              <a:rPr lang="en-US" sz="2400" dirty="0" smtClean="0">
                <a:sym typeface="Wingdings"/>
              </a:rPr>
              <a:t> per week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2"/>
              </a:rPr>
              <a:t>https://quest.cns.utexas.edu/student/courses/list</a:t>
            </a:r>
            <a:r>
              <a:rPr lang="en-US" sz="2000" dirty="0" smtClean="0"/>
              <a:t>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Choose the course </a:t>
            </a:r>
            <a:r>
              <a:rPr lang="en-US" sz="2000" b="1" u="sng" dirty="0" smtClean="0">
                <a:solidFill>
                  <a:srgbClr val="FF0000"/>
                </a:solidFill>
              </a:rPr>
              <a:t>1442-Summer13</a:t>
            </a:r>
            <a:r>
              <a:rPr lang="en-US" sz="2000" dirty="0" smtClean="0">
                <a:solidFill>
                  <a:schemeClr val="accent2"/>
                </a:solidFill>
              </a:rPr>
              <a:t>, unique number </a:t>
            </a:r>
            <a:r>
              <a:rPr lang="en-US" sz="2000" b="1" u="sng" dirty="0" smtClean="0">
                <a:solidFill>
                  <a:srgbClr val="FF0000"/>
                </a:solidFill>
              </a:rPr>
              <a:t>42013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 smtClean="0">
                <a:solidFill>
                  <a:schemeClr val="accent2"/>
                </a:solidFill>
              </a:rPr>
              <a:t>Download </a:t>
            </a:r>
            <a:r>
              <a:rPr lang="en-US" sz="2000" u="sng" dirty="0" err="1" smtClean="0">
                <a:solidFill>
                  <a:schemeClr val="accent2"/>
                </a:solidFill>
              </a:rPr>
              <a:t>homeworks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 problems and submit them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Roster will close at </a:t>
            </a:r>
            <a:r>
              <a:rPr lang="en-US" sz="2000" dirty="0" err="1" smtClean="0">
                <a:solidFill>
                  <a:srgbClr val="A50021"/>
                </a:solidFill>
              </a:rPr>
              <a:t>tpm</a:t>
            </a:r>
            <a:r>
              <a:rPr lang="en-US" sz="2000" dirty="0" smtClean="0">
                <a:solidFill>
                  <a:srgbClr val="A50021"/>
                </a:solidFill>
              </a:rPr>
              <a:t> Wednesday, June 4</a:t>
            </a:r>
            <a:endParaRPr lang="en-US" altLang="ko-KR" sz="2000" dirty="0" smtClean="0">
              <a:solidFill>
                <a:srgbClr val="A50021"/>
              </a:solidFill>
              <a:ea typeface="굴림" charset="-127"/>
              <a:cs typeface="굴림" charset="-127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</a:t>
            </a:r>
            <a:r>
              <a:rPr lang="en-US" sz="2000" dirty="0" err="1" smtClean="0">
                <a:solidFill>
                  <a:srgbClr val="A50021"/>
                </a:solidFill>
                <a:ea typeface="굴림" charset="-127"/>
                <a:cs typeface="굴림" charset="-127"/>
              </a:rPr>
              <a:t>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-ID: Go and apply at the URL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work problems will be slightly ahead of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A50021"/>
                </a:solidFill>
              </a:rPr>
              <a:t>No</a:t>
            </a:r>
            <a:r>
              <a:rPr lang="en-US" sz="2400" dirty="0" smtClean="0"/>
              <a:t> homework will be dropped from the final grade!!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H</a:t>
            </a:r>
            <a:r>
              <a:rPr lang="en-US" sz="2400" dirty="0" smtClean="0"/>
              <a:t>ome work will constitute </a:t>
            </a:r>
            <a:r>
              <a:rPr lang="en-US" altLang="ko-KR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25%</a:t>
            </a:r>
            <a:r>
              <a:rPr lang="en-US" sz="2400" b="1" u="sng" dirty="0" smtClean="0">
                <a:solidFill>
                  <a:srgbClr val="A50021"/>
                </a:solidFill>
              </a:rPr>
              <a:t> of the total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charset="2"/>
              </a:rPr>
              <a:t>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Strongly encouraged to collaborate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Does not mean you can copy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3AE5-7B6D-1C43-934E-5C059F5FB01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The lecture notes will be posted on the web </a:t>
            </a:r>
            <a:r>
              <a:rPr lang="en-US" b="1" u="sng" dirty="0">
                <a:solidFill>
                  <a:srgbClr val="A50021"/>
                </a:solidFill>
              </a:rPr>
              <a:t>AFTER</a:t>
            </a:r>
            <a:r>
              <a:rPr lang="en-US" dirty="0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Active participation through questions and discussions are </a:t>
            </a:r>
            <a:r>
              <a:rPr lang="en-US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 dirty="0"/>
              <a:t> encouraged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77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Name: Dr. </a:t>
            </a:r>
            <a:r>
              <a:rPr lang="en-US" sz="2400" dirty="0">
                <a:solidFill>
                  <a:srgbClr val="FF0066"/>
                </a:solidFill>
              </a:rPr>
              <a:t>Jae</a:t>
            </a:r>
            <a:r>
              <a:rPr lang="en-US" sz="2400" dirty="0"/>
              <a:t>hoon </a:t>
            </a:r>
            <a:r>
              <a:rPr lang="en-US" sz="2400" dirty="0">
                <a:solidFill>
                  <a:srgbClr val="FF0066"/>
                </a:solidFill>
              </a:rPr>
              <a:t>Yu </a:t>
            </a:r>
            <a:r>
              <a:rPr lang="en-US" sz="2400" dirty="0"/>
              <a:t>(You can call me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FF0066"/>
                </a:solidFill>
              </a:rPr>
              <a:t>Dr. Yu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Office: </a:t>
            </a:r>
            <a:r>
              <a:rPr lang="en-US" sz="2400" dirty="0" err="1"/>
              <a:t>Rm</a:t>
            </a:r>
            <a:r>
              <a:rPr lang="en-US" sz="2400" dirty="0"/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Extension: x22814, E-mail: </a:t>
            </a:r>
            <a:r>
              <a:rPr lang="en-US" sz="2400" i="1" dirty="0">
                <a:hlinkClick r:id="rId2"/>
              </a:rPr>
              <a:t>jaehoonyu@uta.edu</a:t>
            </a:r>
            <a:r>
              <a:rPr lang="en-US" sz="2400" i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Origin of </a:t>
            </a:r>
            <a:r>
              <a:rPr lang="en-US" sz="1800" dirty="0" smtClean="0"/>
              <a:t>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Search for Dark Matter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Creation of Universe (</a:t>
            </a:r>
            <a:r>
              <a:rPr lang="en-US" sz="1800" b="1" dirty="0"/>
              <a:t>Big Bang</a:t>
            </a:r>
            <a:r>
              <a:rPr lang="en-US" sz="1800" dirty="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Indirect product of research contribute to every day lives; </a:t>
            </a:r>
            <a:r>
              <a:rPr lang="en-US" sz="1800" dirty="0" err="1"/>
              <a:t>eg</a:t>
            </a:r>
            <a:r>
              <a:rPr lang="en-US" sz="1800" dirty="0"/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Make our everyday lives </a:t>
            </a:r>
            <a:r>
              <a:rPr lang="en-US" sz="1800" dirty="0" smtClean="0"/>
              <a:t>better to help us live well as an integral part of the universe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15C3-4849-B24E-B0DE-48090D7A556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Physics Labs: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  <a:cs typeface="굴림" charset="-127"/>
              </a:rPr>
              <a:t>Intro-labs on Wednesday and Thursday, June 5 and 6 (official beginning June 10)</a:t>
            </a:r>
          </a:p>
          <a:p>
            <a:pPr lvl="1" eaLnBrk="1" hangingPunct="1"/>
            <a:r>
              <a:rPr lang="en-US" sz="2000" dirty="0" smtClean="0"/>
              <a:t>Important to understand physical principles through experiments</a:t>
            </a:r>
          </a:p>
          <a:p>
            <a:pPr lvl="1" eaLnBrk="1" hangingPunct="1"/>
            <a:r>
              <a:rPr lang="en-US" sz="2000" dirty="0" smtClean="0"/>
              <a:t>10% of the grade</a:t>
            </a:r>
          </a:p>
          <a:p>
            <a:pPr lvl="1" eaLnBrk="1" hangingPunct="1"/>
            <a:r>
              <a:rPr lang="en-US" sz="2000" dirty="0" err="1" smtClean="0"/>
              <a:t>Prelab</a:t>
            </a:r>
            <a:r>
              <a:rPr lang="en-US" sz="2000" dirty="0" smtClean="0"/>
              <a:t> questions can be obtained at </a:t>
            </a:r>
            <a:r>
              <a:rPr lang="en-US" sz="2000" dirty="0" smtClean="0">
                <a:hlinkClick r:id="rId2"/>
              </a:rPr>
              <a:t>www.uta.edu/physics/labs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smtClean="0"/>
              <a:t>Lab syllabus is available in your assigned lab rooms.  </a:t>
            </a:r>
          </a:p>
          <a:p>
            <a:pPr eaLnBrk="1" hangingPunct="1"/>
            <a:r>
              <a:rPr lang="en-US" sz="2400" dirty="0" smtClean="0"/>
              <a:t>Physics Clinic:</a:t>
            </a:r>
          </a:p>
          <a:p>
            <a:pPr lvl="1" eaLnBrk="1" hangingPunct="1"/>
            <a:r>
              <a:rPr lang="en-US" sz="2000" dirty="0" smtClean="0"/>
              <a:t>Free service</a:t>
            </a:r>
          </a:p>
          <a:p>
            <a:pPr lvl="1" eaLnBrk="1" hangingPunct="1"/>
            <a:r>
              <a:rPr lang="en-US" sz="2000" dirty="0" smtClean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dirty="0" smtClean="0"/>
              <a:t>Do not expect solutions of the problem from them!</a:t>
            </a:r>
          </a:p>
          <a:p>
            <a:pPr lvl="2" eaLnBrk="1" hangingPunct="1"/>
            <a:r>
              <a:rPr lang="en-US" sz="1800" dirty="0" smtClean="0"/>
              <a:t>Do not expect them to tell you whether your answers are correct!</a:t>
            </a:r>
          </a:p>
          <a:p>
            <a:pPr lvl="2" eaLnBrk="1" hangingPunct="1"/>
            <a:r>
              <a:rPr lang="en-US" sz="1800" dirty="0" smtClean="0"/>
              <a:t>It is your responsibility to make sure that you have done everything correctly!</a:t>
            </a:r>
            <a:endParaRPr lang="en-US" sz="2000" dirty="0" smtClean="0">
              <a:sym typeface="Wingdings" charset="2"/>
            </a:endParaRP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11am – 6pm, Mon – Thu in SH 007</a:t>
            </a: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This service begins today!</a:t>
            </a: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Please take full advantage of this service!!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4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4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Extra credit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257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10% addition to the total</a:t>
            </a:r>
          </a:p>
          <a:p>
            <a:pPr lvl="1" eaLnBrk="1" hangingPunct="1"/>
            <a:r>
              <a:rPr lang="en-US" sz="3600" dirty="0" smtClean="0"/>
              <a:t>Could boost a B to A, C to B or D to C</a:t>
            </a:r>
          </a:p>
          <a:p>
            <a:pPr eaLnBrk="1" hangingPunct="1"/>
            <a:r>
              <a:rPr lang="en-US" sz="4000" dirty="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/>
              <a:t>Special </a:t>
            </a:r>
            <a:r>
              <a:rPr lang="en-US" sz="3600" dirty="0" smtClean="0"/>
              <a:t>projects (biggest!!)</a:t>
            </a:r>
            <a:endParaRPr lang="en-US" sz="3600" dirty="0"/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FFF0-8774-1042-994A-C32C17B54255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0EF1E-AFE0-DE4D-AFB1-9733BEE277B8}" type="slidenum">
              <a:rPr lang="en-US">
                <a:latin typeface="Arial Narrow" pitchFamily="-84" charset="0"/>
              </a:rPr>
              <a:pPr/>
              <a:t>32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638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We </a:t>
            </a:r>
            <a:r>
              <a:rPr lang="en-US" sz="2000" dirty="0">
                <a:solidFill>
                  <a:srgbClr val="660066"/>
                </a:solidFill>
              </a:rPr>
              <a:t>Are Astronomers  - Wednesdays at 2:00 and Saturdays at 5:30</a:t>
            </a:r>
          </a:p>
          <a:p>
            <a:pPr lvl="1"/>
            <a:r>
              <a:rPr lang="en-US" sz="2000" dirty="0" smtClean="0">
                <a:solidFill>
                  <a:srgbClr val="660066"/>
                </a:solidFill>
              </a:rPr>
              <a:t>Time Space </a:t>
            </a:r>
            <a:r>
              <a:rPr lang="en-US" sz="2000" dirty="0">
                <a:solidFill>
                  <a:srgbClr val="660066"/>
                </a:solidFill>
              </a:rPr>
              <a:t>– Fridays at 2:00 and Saturdays at 2:</a:t>
            </a:r>
            <a:r>
              <a:rPr lang="en-US" sz="2000" dirty="0" smtClean="0">
                <a:solidFill>
                  <a:srgbClr val="660066"/>
                </a:solidFill>
              </a:rPr>
              <a:t>30</a:t>
            </a:r>
          </a:p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Shows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that need special arrangements</a:t>
            </a:r>
            <a:endParaRPr lang="en-US" sz="2800" dirty="0"/>
          </a:p>
          <a:p>
            <a:pPr lvl="1"/>
            <a:r>
              <a:rPr lang="en-US" sz="2000" dirty="0" smtClean="0"/>
              <a:t>Astronaut;  Bad Astronomy; Black </a:t>
            </a:r>
            <a:r>
              <a:rPr lang="en-US" sz="2000" dirty="0"/>
              <a:t>Holes (can watch up to 2 times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Experience </a:t>
            </a:r>
            <a:r>
              <a:rPr lang="en-US" sz="2000" dirty="0"/>
              <a:t>the </a:t>
            </a:r>
            <a:r>
              <a:rPr lang="en-US" sz="2000" dirty="0" smtClean="0"/>
              <a:t>Aurora IBEX; Ice Worlds; Magnificent Sun; Mayan Prophecies</a:t>
            </a:r>
          </a:p>
          <a:p>
            <a:pPr lvl="1"/>
            <a:r>
              <a:rPr lang="en-US" sz="2000" dirty="0" smtClean="0"/>
              <a:t>Nano Cam; Stars </a:t>
            </a:r>
            <a:r>
              <a:rPr lang="en-US" sz="2000" dirty="0"/>
              <a:t>of the </a:t>
            </a:r>
            <a:r>
              <a:rPr lang="en-US" sz="2000" dirty="0" smtClean="0"/>
              <a:t>Pharaohs; Two </a:t>
            </a:r>
            <a:r>
              <a:rPr lang="en-US" sz="2000" dirty="0"/>
              <a:t>Small Pieces of </a:t>
            </a:r>
            <a:r>
              <a:rPr lang="en-US" sz="2000" dirty="0" smtClean="0"/>
              <a:t>Glass</a:t>
            </a:r>
          </a:p>
          <a:p>
            <a:pPr lvl="1"/>
            <a:r>
              <a:rPr lang="en-US" sz="2000" dirty="0" smtClean="0"/>
              <a:t>Unseen </a:t>
            </a:r>
            <a:r>
              <a:rPr lang="en-US" sz="2000" dirty="0"/>
              <a:t>Universe: The Vision of </a:t>
            </a:r>
            <a:r>
              <a:rPr lang="en-US" sz="2000" dirty="0" smtClean="0"/>
              <a:t>SOFIA; Violent Universe</a:t>
            </a: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20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2000" dirty="0" smtClean="0"/>
              <a:t>Collect the ticket stubs</a:t>
            </a:r>
          </a:p>
          <a:p>
            <a:pPr lvl="1" eaLnBrk="1" hangingPunct="1"/>
            <a:r>
              <a:rPr lang="en-US" sz="2000" dirty="0" smtClean="0"/>
              <a:t>Tape one edge of all of the ticket stubs on a sheet of paper with your name and ID written on it</a:t>
            </a:r>
          </a:p>
          <a:p>
            <a:pPr lvl="1" eaLnBrk="1" hangingPunct="1"/>
            <a:r>
              <a:rPr lang="en-US" sz="2000" dirty="0" smtClean="0"/>
              <a:t>Submit the sheet at the end of the semester at the final exam</a:t>
            </a:r>
          </a:p>
        </p:txBody>
      </p:sp>
    </p:spTree>
    <p:extLst>
      <p:ext uri="{BB962C8B-B14F-4D97-AF65-F5344CB8AC3E}">
        <p14:creationId xmlns:p14="http://schemas.microsoft.com/office/powerpoint/2010/main" val="49177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6704-E20E-9248-A268-467CBC5B306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But if it is too easy it is not fulfilling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or meaningful</a:t>
            </a:r>
            <a:r>
              <a:rPr lang="en-US" sz="18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This class is not going to be a stroll in the park!!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Exams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and quizzes</a:t>
            </a:r>
            <a:r>
              <a:rPr lang="en-US" sz="18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But you have a great control (up to 45%) of your grade in your hands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Homework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is 25</a:t>
            </a:r>
            <a:r>
              <a:rPr lang="en-US" sz="1800" dirty="0" smtClean="0"/>
              <a:t>%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 of the total grade</a:t>
            </a:r>
            <a:r>
              <a:rPr lang="en-US" sz="18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 smtClean="0"/>
              <a:t>Sometimes much more than </a:t>
            </a:r>
            <a:r>
              <a:rPr lang="en-US" altLang="ko-KR" sz="1400" dirty="0" smtClean="0">
                <a:ea typeface="굴림" charset="-127"/>
                <a:cs typeface="굴림" charset="-127"/>
              </a:rPr>
              <a:t>any </a:t>
            </a:r>
            <a:r>
              <a:rPr lang="en-US" sz="1400" dirty="0" smtClean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 smtClean="0"/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 smtClean="0"/>
              <a:t>Exam’s problems will be easier that homework problems but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Lab 10%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4F84-E536-4E4C-9B25-642D1321510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What do we want </a:t>
            </a:r>
            <a:r>
              <a:rPr lang="en-US" altLang="ko-KR" smtClean="0">
                <a:ea typeface="굴림" charset="-127"/>
                <a:cs typeface="굴림" charset="-127"/>
              </a:rPr>
              <a:t>to learn</a:t>
            </a:r>
            <a:r>
              <a:rPr lang="en-US" smtClean="0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Skills to identify what law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s</a:t>
            </a:r>
            <a:r>
              <a:rPr lang="en-US" sz="2800" dirty="0" smtClean="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But most importantly the confidence in your physics ability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60198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  <p:bldP spid="2068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In this course, you will </a:t>
            </a:r>
            <a:r>
              <a:rPr lang="en-US" altLang="ko-KR" smtClean="0">
                <a:ea typeface="굴림" charset="-127"/>
                <a:cs typeface="굴림" charset="-127"/>
              </a:rPr>
              <a:t>learn</a:t>
            </a:r>
            <a:r>
              <a:rPr lang="en-US" altLang="ko-KR" smtClean="0"/>
              <a:t>…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Fundamentals of Electricity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Forces and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charge and magnetic 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potential, energy and power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Relationship between electro-magnetic forces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Behaviors of light and optics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62C0DF-DAE1-E344-B623-7DC2CE6EF01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to study for this course?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05800" cy="59436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Keep up with the class for comprehensive understanding of materials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Come to the class and participate in the discussions and problems solving sessions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Follow through the lecture notes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example problems in the book yourself without looking at the solution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Have many tons of fun in the class!!!!!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Keep up with the homework to put the last nail on the coffin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One can always input the answers as you solve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the problems</a:t>
            </a:r>
            <a:r>
              <a:rPr lang="en-US" sz="2000" dirty="0">
                <a:latin typeface="Arial Narrow" charset="0"/>
                <a:ea typeface="ＭＳ Ｐゴシック" charset="0"/>
              </a:rPr>
              <a:t>.  Do not wait till you are done with all the problems.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Form a study group and discuss how to solve problems with your friends, then work the problems out yourselves!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Prepare for upcoming classes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Read the textbook for the material to be covered in the next class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extra mile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Work out additional problems in the back of the book starting the easiest problems to harder ones </a:t>
            </a:r>
          </a:p>
        </p:txBody>
      </p:sp>
    </p:spTree>
    <p:extLst>
      <p:ext uri="{BB962C8B-B14F-4D97-AF65-F5344CB8AC3E}">
        <p14:creationId xmlns:p14="http://schemas.microsoft.com/office/powerpoint/2010/main" val="417381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" decel="100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 bldLvl="3"/>
      <p:bldP spid="32153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37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referring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24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DB067-53F4-F64D-B5A7-89CCD9685D1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Brief History of Physics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AD 18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AD 19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</a:t>
            </a:r>
            <a:r>
              <a:rPr lang="en-US" sz="2000" dirty="0" smtClean="0"/>
              <a:t>Thermodynamics </a:t>
            </a:r>
            <a:r>
              <a:rPr lang="en-US" sz="2000" dirty="0" smtClean="0">
                <a:sym typeface="Wingdings"/>
              </a:rPr>
              <a:t> unification of forces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Late AD 19</a:t>
            </a:r>
            <a:r>
              <a:rPr lang="en-US" sz="2400" baseline="30000" dirty="0"/>
              <a:t>th</a:t>
            </a:r>
            <a:r>
              <a:rPr lang="en-US" sz="2400" dirty="0"/>
              <a:t> and early 20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  <a:r>
              <a:rPr lang="en-US" sz="2800" dirty="0"/>
              <a:t> (</a:t>
            </a:r>
            <a:r>
              <a:rPr lang="en-US" sz="2400" dirty="0">
                <a:solidFill>
                  <a:srgbClr val="A50021"/>
                </a:solidFill>
              </a:rPr>
              <a:t>Modern Physics Era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</a:t>
            </a:r>
            <a:r>
              <a:rPr lang="en-US" sz="2000" dirty="0" smtClean="0"/>
              <a:t>? </a:t>
            </a:r>
            <a:r>
              <a:rPr lang="en-US" sz="2000" dirty="0" smtClean="0">
                <a:sym typeface="Wingdings"/>
              </a:rPr>
              <a:t> Better than before since Higgs was found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</a:t>
            </a:r>
            <a:r>
              <a:rPr lang="en-US" sz="20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What are Dark Matter and Dark Energy?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122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4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71735-683A-E849-B51B-083308099C7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Needs for Standards and Units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Three basic quantities for physical measurements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Length, Mass, and Time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Need a language that everyone can understand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Consistency is crucial for physical measurements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The same quantity measured by one must be comprehendible and reproducible by others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Practical matters contribute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 system of unit called </a:t>
            </a:r>
            <a:r>
              <a:rPr lang="en-US" sz="2800" b="1" u="sng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rPr>
              <a:t>SI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System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International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)  established in 1960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Length in meters (</a:t>
            </a:r>
            <a:r>
              <a:rPr lang="en-US" sz="2400">
                <a:solidFill>
                  <a:schemeClr val="tx2"/>
                </a:solidFill>
                <a:latin typeface="Monotype Corsiva" charset="0"/>
                <a:ea typeface="ＭＳ Ｐゴシック" charset="0"/>
              </a:rPr>
              <a:t>m</a:t>
            </a:r>
            <a:r>
              <a:rPr lang="en-US" sz="2400">
                <a:latin typeface="Arial Narrow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Mass in kilo-grams (</a:t>
            </a:r>
            <a:r>
              <a:rPr lang="en-US" sz="2400">
                <a:solidFill>
                  <a:schemeClr val="tx2"/>
                </a:solidFill>
                <a:latin typeface="Monotype Corsiva" charset="0"/>
                <a:ea typeface="ＭＳ Ｐゴシック" charset="0"/>
              </a:rPr>
              <a:t>kg</a:t>
            </a:r>
            <a:r>
              <a:rPr lang="en-US" sz="2400">
                <a:latin typeface="Arial Narrow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Time in seconds (</a:t>
            </a:r>
            <a:r>
              <a:rPr lang="en-US" sz="2400">
                <a:solidFill>
                  <a:schemeClr val="tx2"/>
                </a:solidFill>
                <a:latin typeface="Monotype Corsiva" charset="0"/>
                <a:ea typeface="ＭＳ Ｐゴシック" charset="0"/>
              </a:rPr>
              <a:t>s</a:t>
            </a:r>
            <a:r>
              <a:rPr lang="en-US" sz="2400">
                <a:latin typeface="Arial Narrow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342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rry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Narrow" charset="0"/>
              </a:rPr>
              <a:t>We always wonder…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85800" y="762000"/>
            <a:ext cx="7772400" cy="3429000"/>
          </a:xfrm>
          <a:prstGeom prst="cloudCallout">
            <a:avLst>
              <a:gd name="adj1" fmla="val -42196"/>
              <a:gd name="adj2" fmla="val 34100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5715000" cy="25908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makes up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the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universe?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Where do we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 all come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</p:txBody>
      </p:sp>
      <p:pic>
        <p:nvPicPr>
          <p:cNvPr id="10" name="Picture 8" descr="thinker-fema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33" r="6992" b="9245"/>
          <a:stretch>
            <a:fillRect/>
          </a:stretch>
        </p:blipFill>
        <p:spPr bwMode="auto">
          <a:xfrm>
            <a:off x="157323" y="3581400"/>
            <a:ext cx="19762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67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2" grpId="0" animBg="1"/>
      <p:bldP spid="11981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40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4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90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41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66986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41C1-A49E-6B45-AB4C-7ECC49233CB6}" type="slidenum">
              <a:rPr lang="en-US"/>
              <a:pPr/>
              <a:t>42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r>
              <a:rPr lang="en-US" sz="4000"/>
              <a:t>How do we convert quantities from one unit to another?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1 =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6889750" y="12954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2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719388" y="12954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charset="0"/>
              </a:rPr>
              <a:t>Conversion factor X</a:t>
            </a:r>
          </a:p>
        </p:txBody>
      </p:sp>
      <p:graphicFrame>
        <p:nvGraphicFramePr>
          <p:cNvPr id="178182" name="Group 6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9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 autoUpdateAnimBg="0"/>
      <p:bldP spid="178180" grpId="0" animBg="1" autoUpdateAnimBg="0"/>
      <p:bldP spid="178181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43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</a:t>
            </a:r>
            <a:r>
              <a:rPr lang="en-US" dirty="0" err="1" smtClean="0"/>
              <a:t>froms</a:t>
            </a:r>
            <a:r>
              <a:rPr lang="en-US" dirty="0" smtClean="0"/>
              <a:t>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the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9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dirty="0" smtClean="0"/>
              <a:t>Human Nerve System Wiring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048000" cy="4114800"/>
          </a:xfrm>
        </p:spPr>
        <p:txBody>
          <a:bodyPr/>
          <a:lstStyle/>
          <a:p>
            <a:r>
              <a:rPr lang="en-US" dirty="0" smtClean="0"/>
              <a:t>Nerve signals sent to the entire body via nerve wiring, just like any electronic gadgets we 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 descr="Screen Shot 2013-06-03 at 10.0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90600"/>
            <a:ext cx="4495800" cy="51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45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</a:t>
            </a:r>
            <a:r>
              <a:rPr lang="en-US" dirty="0" err="1" smtClean="0"/>
              <a:t>froms</a:t>
            </a:r>
            <a:r>
              <a:rPr lang="en-US" dirty="0" smtClean="0"/>
              <a:t>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the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1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46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</a:t>
            </a:r>
            <a:r>
              <a:rPr lang="en-US" sz="2800" dirty="0" smtClean="0"/>
              <a:t> when </a:t>
            </a:r>
            <a:r>
              <a:rPr lang="en-US" sz="2800" dirty="0"/>
              <a:t>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types of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electric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This convention is still used.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6934200" y="3276600"/>
            <a:ext cx="2057400" cy="1066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934200" y="4343400"/>
            <a:ext cx="2209800" cy="1143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34200" y="5486400"/>
            <a:ext cx="2057400" cy="1066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6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build="p"/>
      <p:bldP spid="2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47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990600"/>
          </a:xfrm>
        </p:spPr>
        <p:txBody>
          <a:bodyPr/>
          <a:lstStyle/>
          <a:p>
            <a:r>
              <a:rPr lang="en-US" sz="3200" b="1" dirty="0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Ben Franklin </a:t>
            </a:r>
            <a:r>
              <a:rPr lang="en-US" sz="2800" dirty="0"/>
              <a:t>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</a:t>
            </a:r>
            <a:r>
              <a:rPr lang="en-US" sz="2400" dirty="0" smtClean="0"/>
              <a:t> at any time in the process the </a:t>
            </a:r>
            <a:r>
              <a:rPr lang="en-US" sz="2400" dirty="0"/>
              <a:t>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</a:t>
            </a:r>
            <a:r>
              <a:rPr lang="en-US" sz="2400" b="1" u="sng" dirty="0" smtClean="0">
                <a:solidFill>
                  <a:srgbClr val="A50021"/>
                </a:solidFill>
                <a:sym typeface="Wingdings" charset="2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A50021"/>
                </a:solidFill>
                <a:sym typeface="Wingdings" charset="2"/>
              </a:rPr>
              <a:t>No net electric charge can be created or destroyed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</a:t>
            </a:r>
            <a:r>
              <a:rPr lang="en-US" sz="2000" dirty="0" smtClean="0"/>
              <a:t> the space </a:t>
            </a:r>
            <a:r>
              <a:rPr lang="en-US" sz="2000" dirty="0"/>
              <a:t>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  <p:extLst>
      <p:ext uri="{BB962C8B-B14F-4D97-AF65-F5344CB8AC3E}">
        <p14:creationId xmlns:p14="http://schemas.microsoft.com/office/powerpoint/2010/main" val="207607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"/>
                            </p:stCondLst>
                            <p:childTnLst>
                              <p:par>
                                <p:cTn id="4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31495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48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/>
              <a:t>Electric Charge in the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114800" y="3019425"/>
            <a:ext cx="3074988" cy="37465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As many as the number of protons!!</a:t>
            </a:r>
          </a:p>
        </p:txBody>
      </p:sp>
    </p:spTree>
    <p:extLst>
      <p:ext uri="{BB962C8B-B14F-4D97-AF65-F5344CB8AC3E}">
        <p14:creationId xmlns:p14="http://schemas.microsoft.com/office/powerpoint/2010/main" val="121476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7162799" cy="472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63163" y="12192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(12+4 force mediators) make up all the visible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2971800"/>
            <a:ext cx="3352800" cy="1168063"/>
            <a:chOff x="1600200" y="3200400"/>
            <a:chExt cx="3352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762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815964" y="11430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87" y="816302"/>
            <a:ext cx="2045613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HEP: A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field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physics that studies the fundamental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constituents of matter and basic principles of interactions between them.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HEP and the 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7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95600"/>
            <a:ext cx="2617136" cy="2209800"/>
          </a:xfrm>
          <a:prstGeom prst="rect">
            <a:avLst/>
          </a:prstGeom>
        </p:spPr>
      </p:pic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mechanism, did we find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CP violations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only three 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Can the forces be unified?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is the dark matter and dark energy?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Does the super-symmetry exist? 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How is the universe created, the Big Bang?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June 3, 2013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 smtClean="0">
              <a:latin typeface="Monotype Corsiva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So what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dirty="0" smtClean="0"/>
              <a:t>s the problem?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58F3-4DB9-6D4F-9065-BB24CE964FA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0491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B9665-CA5E-AD40-A5ED-5494F794946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3, 2013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Was shut down on Sept. 30,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running, including the search for dark matter!!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2010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 The highest energy humans ever achieved!!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2011 – 2013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>
                <a:solidFill>
                  <a:srgbClr val="A50021"/>
                </a:solidFill>
                <a:latin typeface="Arial Narrow" charset="0"/>
                <a:sym typeface="Wingdings" charset="2"/>
              </a:rPr>
              <a:t>S</a:t>
            </a: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hutdown in Feb. 2013 for 18mo for upgrade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6048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5555</TotalTime>
  <Words>4722</Words>
  <Application>Microsoft Macintosh PowerPoint</Application>
  <PresentationFormat>On-screen Show (4:3)</PresentationFormat>
  <Paragraphs>636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phys1443-spring02</vt:lpstr>
      <vt:lpstr>PHYS 1442 – Section 001 Lecture #1</vt:lpstr>
      <vt:lpstr>Announcements</vt:lpstr>
      <vt:lpstr>Who am I?</vt:lpstr>
      <vt:lpstr>We always wonder…</vt:lpstr>
      <vt:lpstr>HEP and the Standard Model</vt:lpstr>
      <vt:lpstr>So what’s the problem?</vt:lpstr>
      <vt:lpstr>PowerPoint Presentation</vt:lpstr>
      <vt:lpstr>PowerPoint Presentation</vt:lpstr>
      <vt:lpstr>Fermilab Tevatron and LHC at CERN</vt:lpstr>
      <vt:lpstr>LHC @ CERN Aerial View</vt:lpstr>
      <vt:lpstr>PowerPoint Presentation</vt:lpstr>
      <vt:lpstr>Computers put together a picture</vt:lpstr>
      <vt:lpstr>What is the Higgs and What does it do?</vt:lpstr>
      <vt:lpstr>What?  What’s the symmetry?</vt:lpstr>
      <vt:lpstr>So how does Higgs Field work again?</vt:lpstr>
      <vt:lpstr>How do we look for the Higgs?</vt:lpstr>
      <vt:lpstr>ATLAS and CMS Mass Bump Plots (Hγγ )</vt:lpstr>
      <vt:lpstr>What did statistics do for Higgs?</vt:lpstr>
      <vt:lpstr>So have we seen the Higgs particle?</vt:lpstr>
      <vt:lpstr>Statistical Significance Table</vt:lpstr>
      <vt:lpstr>So have we seen the Higgs particle?</vt:lpstr>
      <vt:lpstr>What next? Future Linear Collider</vt:lpstr>
      <vt:lpstr>GEM Application Potential</vt:lpstr>
      <vt:lpstr>X-ray Image of an object with a prototype</vt:lpstr>
      <vt:lpstr>And in not too distant future, we could do …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  <vt:lpstr>How to study for this course?</vt:lpstr>
      <vt:lpstr>Extra Credit Special Project #1 </vt:lpstr>
      <vt:lpstr>Brief History of Physics</vt:lpstr>
      <vt:lpstr>Needs for Standards and Units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Human Nerve System Wiring</vt:lpstr>
      <vt:lpstr>What does the Electric Force do?</vt:lpstr>
      <vt:lpstr>Static Electricity; Electric Charge and Its Conservation</vt:lpstr>
      <vt:lpstr>Static Electricity; Electric Charge and Its Conservation</vt:lpstr>
      <vt:lpstr>Electric Charge in the Atom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401</cp:revision>
  <dcterms:created xsi:type="dcterms:W3CDTF">2012-01-19T04:21:20Z</dcterms:created>
  <dcterms:modified xsi:type="dcterms:W3CDTF">2013-06-03T18:29:19Z</dcterms:modified>
</cp:coreProperties>
</file>