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09" r:id="rId3"/>
    <p:sldId id="464" r:id="rId4"/>
    <p:sldId id="410" r:id="rId5"/>
    <p:sldId id="400" r:id="rId6"/>
    <p:sldId id="401" r:id="rId7"/>
    <p:sldId id="402" r:id="rId8"/>
    <p:sldId id="403" r:id="rId9"/>
    <p:sldId id="404" r:id="rId10"/>
    <p:sldId id="405" r:id="rId11"/>
    <p:sldId id="406" r:id="rId12"/>
    <p:sldId id="407" r:id="rId13"/>
    <p:sldId id="408" r:id="rId14"/>
    <p:sldId id="422" r:id="rId15"/>
    <p:sldId id="423" r:id="rId16"/>
    <p:sldId id="424" r:id="rId17"/>
    <p:sldId id="425" r:id="rId18"/>
    <p:sldId id="426" r:id="rId19"/>
    <p:sldId id="427" r:id="rId20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96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image" Target="../media/image14.wmf"/><Relationship Id="rId7" Type="http://schemas.openxmlformats.org/officeDocument/2006/relationships/image" Target="../media/image15.wmf"/><Relationship Id="rId8" Type="http://schemas.openxmlformats.org/officeDocument/2006/relationships/image" Target="../media/image16.wmf"/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9" Type="http://schemas.openxmlformats.org/officeDocument/2006/relationships/image" Target="../media/image67.wmf"/><Relationship Id="rId20" Type="http://schemas.openxmlformats.org/officeDocument/2006/relationships/image" Target="../media/image78.emf"/><Relationship Id="rId21" Type="http://schemas.openxmlformats.org/officeDocument/2006/relationships/image" Target="../media/image79.emf"/><Relationship Id="rId22" Type="http://schemas.openxmlformats.org/officeDocument/2006/relationships/image" Target="../media/image80.emf"/><Relationship Id="rId23" Type="http://schemas.openxmlformats.org/officeDocument/2006/relationships/image" Target="../media/image81.emf"/><Relationship Id="rId24" Type="http://schemas.openxmlformats.org/officeDocument/2006/relationships/image" Target="../media/image82.emf"/><Relationship Id="rId25" Type="http://schemas.openxmlformats.org/officeDocument/2006/relationships/image" Target="../media/image83.emf"/><Relationship Id="rId10" Type="http://schemas.openxmlformats.org/officeDocument/2006/relationships/image" Target="../media/image68.emf"/><Relationship Id="rId11" Type="http://schemas.openxmlformats.org/officeDocument/2006/relationships/image" Target="../media/image69.emf"/><Relationship Id="rId12" Type="http://schemas.openxmlformats.org/officeDocument/2006/relationships/image" Target="../media/image70.emf"/><Relationship Id="rId13" Type="http://schemas.openxmlformats.org/officeDocument/2006/relationships/image" Target="../media/image71.emf"/><Relationship Id="rId14" Type="http://schemas.openxmlformats.org/officeDocument/2006/relationships/image" Target="../media/image72.emf"/><Relationship Id="rId15" Type="http://schemas.openxmlformats.org/officeDocument/2006/relationships/image" Target="../media/image73.emf"/><Relationship Id="rId16" Type="http://schemas.openxmlformats.org/officeDocument/2006/relationships/image" Target="../media/image74.emf"/><Relationship Id="rId17" Type="http://schemas.openxmlformats.org/officeDocument/2006/relationships/image" Target="../media/image75.emf"/><Relationship Id="rId18" Type="http://schemas.openxmlformats.org/officeDocument/2006/relationships/image" Target="../media/image76.emf"/><Relationship Id="rId19" Type="http://schemas.openxmlformats.org/officeDocument/2006/relationships/image" Target="../media/image77.emf"/><Relationship Id="rId1" Type="http://schemas.openxmlformats.org/officeDocument/2006/relationships/image" Target="../media/image59.emf"/><Relationship Id="rId2" Type="http://schemas.openxmlformats.org/officeDocument/2006/relationships/image" Target="../media/image60.emf"/><Relationship Id="rId3" Type="http://schemas.openxmlformats.org/officeDocument/2006/relationships/image" Target="../media/image61.emf"/><Relationship Id="rId4" Type="http://schemas.openxmlformats.org/officeDocument/2006/relationships/image" Target="../media/image62.emf"/><Relationship Id="rId5" Type="http://schemas.openxmlformats.org/officeDocument/2006/relationships/image" Target="../media/image63.wmf"/><Relationship Id="rId6" Type="http://schemas.openxmlformats.org/officeDocument/2006/relationships/image" Target="../media/image64.emf"/><Relationship Id="rId7" Type="http://schemas.openxmlformats.org/officeDocument/2006/relationships/image" Target="../media/image65.emf"/><Relationship Id="rId8" Type="http://schemas.openxmlformats.org/officeDocument/2006/relationships/image" Target="../media/image6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4" Type="http://schemas.openxmlformats.org/officeDocument/2006/relationships/image" Target="../media/image87.emf"/><Relationship Id="rId5" Type="http://schemas.openxmlformats.org/officeDocument/2006/relationships/image" Target="../media/image88.emf"/><Relationship Id="rId6" Type="http://schemas.openxmlformats.org/officeDocument/2006/relationships/image" Target="../media/image89.emf"/><Relationship Id="rId7" Type="http://schemas.openxmlformats.org/officeDocument/2006/relationships/image" Target="../media/image90.emf"/><Relationship Id="rId8" Type="http://schemas.openxmlformats.org/officeDocument/2006/relationships/image" Target="../media/image91.emf"/><Relationship Id="rId9" Type="http://schemas.openxmlformats.org/officeDocument/2006/relationships/image" Target="../media/image92.emf"/><Relationship Id="rId1" Type="http://schemas.openxmlformats.org/officeDocument/2006/relationships/image" Target="../media/image84.emf"/><Relationship Id="rId2" Type="http://schemas.openxmlformats.org/officeDocument/2006/relationships/image" Target="../media/image8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5" Type="http://schemas.openxmlformats.org/officeDocument/2006/relationships/image" Target="../media/image27.wmf"/><Relationship Id="rId6" Type="http://schemas.openxmlformats.org/officeDocument/2006/relationships/image" Target="../media/image28.wmf"/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wmf"/><Relationship Id="rId6" Type="http://schemas.openxmlformats.org/officeDocument/2006/relationships/image" Target="../media/image39.emf"/><Relationship Id="rId7" Type="http://schemas.openxmlformats.org/officeDocument/2006/relationships/image" Target="../media/image40.wmf"/><Relationship Id="rId8" Type="http://schemas.openxmlformats.org/officeDocument/2006/relationships/image" Target="../media/image41.wmf"/><Relationship Id="rId9" Type="http://schemas.openxmlformats.org/officeDocument/2006/relationships/image" Target="../media/image42.emf"/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7" Type="http://schemas.openxmlformats.org/officeDocument/2006/relationships/image" Target="../media/image49.emf"/><Relationship Id="rId8" Type="http://schemas.openxmlformats.org/officeDocument/2006/relationships/image" Target="../media/image50.emf"/><Relationship Id="rId9" Type="http://schemas.openxmlformats.org/officeDocument/2006/relationships/image" Target="../media/image51.emf"/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1.emf"/><Relationship Id="rId6" Type="http://schemas.openxmlformats.org/officeDocument/2006/relationships/image" Target="../media/image56.emf"/><Relationship Id="rId7" Type="http://schemas.openxmlformats.org/officeDocument/2006/relationships/image" Target="../media/image57.emf"/><Relationship Id="rId8" Type="http://schemas.openxmlformats.org/officeDocument/2006/relationships/image" Target="../media/image58.emf"/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79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770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919E-85B3-5641-AC26-32B247D11A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00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EBD15-4A3E-7D40-944A-9EC5B83016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5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9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0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1.w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2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wmf"/><Relationship Id="rId12" Type="http://schemas.openxmlformats.org/officeDocument/2006/relationships/oleObject" Target="../embeddings/oleObject19.bin"/><Relationship Id="rId13" Type="http://schemas.openxmlformats.org/officeDocument/2006/relationships/image" Target="../media/image27.wmf"/><Relationship Id="rId14" Type="http://schemas.openxmlformats.org/officeDocument/2006/relationships/oleObject" Target="../embeddings/oleObject20.bin"/><Relationship Id="rId15" Type="http://schemas.openxmlformats.org/officeDocument/2006/relationships/image" Target="../media/image28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9.jpeg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3.w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4.wmf"/><Relationship Id="rId8" Type="http://schemas.openxmlformats.org/officeDocument/2006/relationships/oleObject" Target="../embeddings/oleObject17.bin"/><Relationship Id="rId9" Type="http://schemas.openxmlformats.org/officeDocument/2006/relationships/image" Target="../media/image25.wmf"/><Relationship Id="rId10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oleObject" Target="../embeddings/oleObject21.bin"/><Relationship Id="rId5" Type="http://schemas.openxmlformats.org/officeDocument/2006/relationships/image" Target="../media/image30.w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31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33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7.bin"/><Relationship Id="rId20" Type="http://schemas.openxmlformats.org/officeDocument/2006/relationships/image" Target="../media/image42.emf"/><Relationship Id="rId10" Type="http://schemas.openxmlformats.org/officeDocument/2006/relationships/image" Target="../media/image37.emf"/><Relationship Id="rId11" Type="http://schemas.openxmlformats.org/officeDocument/2006/relationships/oleObject" Target="../embeddings/oleObject28.bin"/><Relationship Id="rId12" Type="http://schemas.openxmlformats.org/officeDocument/2006/relationships/image" Target="../media/image38.wmf"/><Relationship Id="rId13" Type="http://schemas.openxmlformats.org/officeDocument/2006/relationships/oleObject" Target="../embeddings/oleObject29.bin"/><Relationship Id="rId14" Type="http://schemas.openxmlformats.org/officeDocument/2006/relationships/image" Target="../media/image39.emf"/><Relationship Id="rId15" Type="http://schemas.openxmlformats.org/officeDocument/2006/relationships/oleObject" Target="../embeddings/oleObject30.bin"/><Relationship Id="rId16" Type="http://schemas.openxmlformats.org/officeDocument/2006/relationships/image" Target="../media/image40.wmf"/><Relationship Id="rId17" Type="http://schemas.openxmlformats.org/officeDocument/2006/relationships/oleObject" Target="../embeddings/oleObject31.bin"/><Relationship Id="rId18" Type="http://schemas.openxmlformats.org/officeDocument/2006/relationships/image" Target="../media/image41.wmf"/><Relationship Id="rId19" Type="http://schemas.openxmlformats.org/officeDocument/2006/relationships/oleObject" Target="../embeddings/oleObject32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4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5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6.bin"/><Relationship Id="rId20" Type="http://schemas.openxmlformats.org/officeDocument/2006/relationships/image" Target="../media/image51.emf"/><Relationship Id="rId10" Type="http://schemas.openxmlformats.org/officeDocument/2006/relationships/image" Target="../media/image46.emf"/><Relationship Id="rId11" Type="http://schemas.openxmlformats.org/officeDocument/2006/relationships/oleObject" Target="../embeddings/oleObject37.bin"/><Relationship Id="rId12" Type="http://schemas.openxmlformats.org/officeDocument/2006/relationships/image" Target="../media/image47.emf"/><Relationship Id="rId13" Type="http://schemas.openxmlformats.org/officeDocument/2006/relationships/oleObject" Target="../embeddings/oleObject38.bin"/><Relationship Id="rId14" Type="http://schemas.openxmlformats.org/officeDocument/2006/relationships/image" Target="../media/image48.emf"/><Relationship Id="rId15" Type="http://schemas.openxmlformats.org/officeDocument/2006/relationships/oleObject" Target="../embeddings/oleObject39.bin"/><Relationship Id="rId16" Type="http://schemas.openxmlformats.org/officeDocument/2006/relationships/image" Target="../media/image49.emf"/><Relationship Id="rId17" Type="http://schemas.openxmlformats.org/officeDocument/2006/relationships/oleObject" Target="../embeddings/oleObject40.bin"/><Relationship Id="rId18" Type="http://schemas.openxmlformats.org/officeDocument/2006/relationships/image" Target="../media/image50.emf"/><Relationship Id="rId19" Type="http://schemas.openxmlformats.org/officeDocument/2006/relationships/oleObject" Target="../embeddings/oleObject41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33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44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45.emf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5.bin"/><Relationship Id="rId20" Type="http://schemas.openxmlformats.org/officeDocument/2006/relationships/oleObject" Target="../embeddings/oleObject51.bin"/><Relationship Id="rId10" Type="http://schemas.openxmlformats.org/officeDocument/2006/relationships/image" Target="../media/image55.emf"/><Relationship Id="rId11" Type="http://schemas.openxmlformats.org/officeDocument/2006/relationships/oleObject" Target="../embeddings/oleObject46.bin"/><Relationship Id="rId12" Type="http://schemas.openxmlformats.org/officeDocument/2006/relationships/image" Target="../media/image51.emf"/><Relationship Id="rId13" Type="http://schemas.openxmlformats.org/officeDocument/2006/relationships/oleObject" Target="../embeddings/oleObject47.bin"/><Relationship Id="rId14" Type="http://schemas.openxmlformats.org/officeDocument/2006/relationships/image" Target="../media/image56.emf"/><Relationship Id="rId15" Type="http://schemas.openxmlformats.org/officeDocument/2006/relationships/oleObject" Target="../embeddings/oleObject48.bin"/><Relationship Id="rId16" Type="http://schemas.openxmlformats.org/officeDocument/2006/relationships/image" Target="../media/image57.emf"/><Relationship Id="rId17" Type="http://schemas.openxmlformats.org/officeDocument/2006/relationships/oleObject" Target="../embeddings/oleObject49.bin"/><Relationship Id="rId18" Type="http://schemas.openxmlformats.org/officeDocument/2006/relationships/oleObject" Target="../embeddings/oleObject50.bin"/><Relationship Id="rId19" Type="http://schemas.openxmlformats.org/officeDocument/2006/relationships/image" Target="../media/image5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42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43.bin"/><Relationship Id="rId6" Type="http://schemas.openxmlformats.org/officeDocument/2006/relationships/image" Target="../media/image53.emf"/><Relationship Id="rId7" Type="http://schemas.openxmlformats.org/officeDocument/2006/relationships/oleObject" Target="../embeddings/oleObject44.bin"/><Relationship Id="rId8" Type="http://schemas.openxmlformats.org/officeDocument/2006/relationships/image" Target="../media/image54.emf"/></Relationships>
</file>

<file path=ppt/slides/_rels/slide18.xml.rels><?xml version="1.0" encoding="UTF-8" standalone="yes"?>
<Relationships xmlns="http://schemas.openxmlformats.org/package/2006/relationships"><Relationship Id="rId46" Type="http://schemas.openxmlformats.org/officeDocument/2006/relationships/image" Target="../media/image80.emf"/><Relationship Id="rId47" Type="http://schemas.openxmlformats.org/officeDocument/2006/relationships/oleObject" Target="../embeddings/oleObject74.bin"/><Relationship Id="rId48" Type="http://schemas.openxmlformats.org/officeDocument/2006/relationships/image" Target="../media/image81.emf"/><Relationship Id="rId49" Type="http://schemas.openxmlformats.org/officeDocument/2006/relationships/oleObject" Target="../embeddings/oleObject75.bin"/><Relationship Id="rId20" Type="http://schemas.openxmlformats.org/officeDocument/2006/relationships/image" Target="../media/image67.wmf"/><Relationship Id="rId21" Type="http://schemas.openxmlformats.org/officeDocument/2006/relationships/oleObject" Target="../embeddings/oleObject61.bin"/><Relationship Id="rId22" Type="http://schemas.openxmlformats.org/officeDocument/2006/relationships/image" Target="../media/image68.emf"/><Relationship Id="rId23" Type="http://schemas.openxmlformats.org/officeDocument/2006/relationships/oleObject" Target="../embeddings/oleObject62.bin"/><Relationship Id="rId24" Type="http://schemas.openxmlformats.org/officeDocument/2006/relationships/image" Target="../media/image69.emf"/><Relationship Id="rId25" Type="http://schemas.openxmlformats.org/officeDocument/2006/relationships/oleObject" Target="../embeddings/oleObject63.bin"/><Relationship Id="rId26" Type="http://schemas.openxmlformats.org/officeDocument/2006/relationships/image" Target="../media/image70.emf"/><Relationship Id="rId27" Type="http://schemas.openxmlformats.org/officeDocument/2006/relationships/oleObject" Target="../embeddings/oleObject64.bin"/><Relationship Id="rId28" Type="http://schemas.openxmlformats.org/officeDocument/2006/relationships/image" Target="../media/image71.emf"/><Relationship Id="rId29" Type="http://schemas.openxmlformats.org/officeDocument/2006/relationships/oleObject" Target="../embeddings/oleObject65.bin"/><Relationship Id="rId50" Type="http://schemas.openxmlformats.org/officeDocument/2006/relationships/image" Target="../media/image82.emf"/><Relationship Id="rId51" Type="http://schemas.openxmlformats.org/officeDocument/2006/relationships/oleObject" Target="../embeddings/oleObject76.bin"/><Relationship Id="rId52" Type="http://schemas.openxmlformats.org/officeDocument/2006/relationships/image" Target="../media/image8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2.bin"/><Relationship Id="rId4" Type="http://schemas.openxmlformats.org/officeDocument/2006/relationships/image" Target="../media/image59.emf"/><Relationship Id="rId5" Type="http://schemas.openxmlformats.org/officeDocument/2006/relationships/oleObject" Target="../embeddings/oleObject53.bin"/><Relationship Id="rId30" Type="http://schemas.openxmlformats.org/officeDocument/2006/relationships/image" Target="../media/image72.emf"/><Relationship Id="rId31" Type="http://schemas.openxmlformats.org/officeDocument/2006/relationships/oleObject" Target="../embeddings/oleObject66.bin"/><Relationship Id="rId32" Type="http://schemas.openxmlformats.org/officeDocument/2006/relationships/image" Target="../media/image73.emf"/><Relationship Id="rId9" Type="http://schemas.openxmlformats.org/officeDocument/2006/relationships/oleObject" Target="../embeddings/oleObject55.bin"/><Relationship Id="rId6" Type="http://schemas.openxmlformats.org/officeDocument/2006/relationships/image" Target="../media/image60.emf"/><Relationship Id="rId7" Type="http://schemas.openxmlformats.org/officeDocument/2006/relationships/oleObject" Target="../embeddings/oleObject54.bin"/><Relationship Id="rId8" Type="http://schemas.openxmlformats.org/officeDocument/2006/relationships/image" Target="../media/image61.emf"/><Relationship Id="rId33" Type="http://schemas.openxmlformats.org/officeDocument/2006/relationships/oleObject" Target="../embeddings/oleObject67.bin"/><Relationship Id="rId34" Type="http://schemas.openxmlformats.org/officeDocument/2006/relationships/image" Target="../media/image74.emf"/><Relationship Id="rId35" Type="http://schemas.openxmlformats.org/officeDocument/2006/relationships/oleObject" Target="../embeddings/oleObject68.bin"/><Relationship Id="rId36" Type="http://schemas.openxmlformats.org/officeDocument/2006/relationships/image" Target="../media/image75.emf"/><Relationship Id="rId10" Type="http://schemas.openxmlformats.org/officeDocument/2006/relationships/image" Target="../media/image62.emf"/><Relationship Id="rId11" Type="http://schemas.openxmlformats.org/officeDocument/2006/relationships/oleObject" Target="../embeddings/oleObject56.bin"/><Relationship Id="rId12" Type="http://schemas.openxmlformats.org/officeDocument/2006/relationships/image" Target="../media/image63.wmf"/><Relationship Id="rId13" Type="http://schemas.openxmlformats.org/officeDocument/2006/relationships/oleObject" Target="../embeddings/oleObject57.bin"/><Relationship Id="rId14" Type="http://schemas.openxmlformats.org/officeDocument/2006/relationships/image" Target="../media/image64.emf"/><Relationship Id="rId15" Type="http://schemas.openxmlformats.org/officeDocument/2006/relationships/oleObject" Target="../embeddings/oleObject58.bin"/><Relationship Id="rId16" Type="http://schemas.openxmlformats.org/officeDocument/2006/relationships/image" Target="../media/image65.emf"/><Relationship Id="rId17" Type="http://schemas.openxmlformats.org/officeDocument/2006/relationships/oleObject" Target="../embeddings/oleObject59.bin"/><Relationship Id="rId18" Type="http://schemas.openxmlformats.org/officeDocument/2006/relationships/image" Target="../media/image66.emf"/><Relationship Id="rId19" Type="http://schemas.openxmlformats.org/officeDocument/2006/relationships/oleObject" Target="../embeddings/oleObject60.bin"/><Relationship Id="rId37" Type="http://schemas.openxmlformats.org/officeDocument/2006/relationships/oleObject" Target="../embeddings/oleObject69.bin"/><Relationship Id="rId38" Type="http://schemas.openxmlformats.org/officeDocument/2006/relationships/image" Target="../media/image76.emf"/><Relationship Id="rId39" Type="http://schemas.openxmlformats.org/officeDocument/2006/relationships/oleObject" Target="../embeddings/oleObject70.bin"/><Relationship Id="rId40" Type="http://schemas.openxmlformats.org/officeDocument/2006/relationships/image" Target="../media/image77.emf"/><Relationship Id="rId41" Type="http://schemas.openxmlformats.org/officeDocument/2006/relationships/oleObject" Target="../embeddings/oleObject71.bin"/><Relationship Id="rId42" Type="http://schemas.openxmlformats.org/officeDocument/2006/relationships/image" Target="../media/image78.emf"/><Relationship Id="rId43" Type="http://schemas.openxmlformats.org/officeDocument/2006/relationships/oleObject" Target="../embeddings/oleObject72.bin"/><Relationship Id="rId44" Type="http://schemas.openxmlformats.org/officeDocument/2006/relationships/image" Target="../media/image79.emf"/><Relationship Id="rId45" Type="http://schemas.openxmlformats.org/officeDocument/2006/relationships/oleObject" Target="../embeddings/oleObject73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86.emf"/><Relationship Id="rId20" Type="http://schemas.openxmlformats.org/officeDocument/2006/relationships/oleObject" Target="../embeddings/oleObject85.bin"/><Relationship Id="rId21" Type="http://schemas.openxmlformats.org/officeDocument/2006/relationships/image" Target="../media/image92.emf"/><Relationship Id="rId10" Type="http://schemas.openxmlformats.org/officeDocument/2006/relationships/oleObject" Target="../embeddings/oleObject80.bin"/><Relationship Id="rId11" Type="http://schemas.openxmlformats.org/officeDocument/2006/relationships/image" Target="../media/image87.emf"/><Relationship Id="rId12" Type="http://schemas.openxmlformats.org/officeDocument/2006/relationships/oleObject" Target="../embeddings/oleObject81.bin"/><Relationship Id="rId13" Type="http://schemas.openxmlformats.org/officeDocument/2006/relationships/image" Target="../media/image88.emf"/><Relationship Id="rId14" Type="http://schemas.openxmlformats.org/officeDocument/2006/relationships/oleObject" Target="../embeddings/oleObject82.bin"/><Relationship Id="rId15" Type="http://schemas.openxmlformats.org/officeDocument/2006/relationships/image" Target="../media/image89.emf"/><Relationship Id="rId16" Type="http://schemas.openxmlformats.org/officeDocument/2006/relationships/oleObject" Target="../embeddings/oleObject83.bin"/><Relationship Id="rId17" Type="http://schemas.openxmlformats.org/officeDocument/2006/relationships/image" Target="../media/image90.emf"/><Relationship Id="rId18" Type="http://schemas.openxmlformats.org/officeDocument/2006/relationships/oleObject" Target="../embeddings/oleObject84.bin"/><Relationship Id="rId19" Type="http://schemas.openxmlformats.org/officeDocument/2006/relationships/image" Target="../media/image9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3.jpeg"/><Relationship Id="rId4" Type="http://schemas.openxmlformats.org/officeDocument/2006/relationships/oleObject" Target="../embeddings/oleObject77.bin"/><Relationship Id="rId5" Type="http://schemas.openxmlformats.org/officeDocument/2006/relationships/image" Target="../media/image84.emf"/><Relationship Id="rId6" Type="http://schemas.openxmlformats.org/officeDocument/2006/relationships/oleObject" Target="../embeddings/oleObject78.bin"/><Relationship Id="rId7" Type="http://schemas.openxmlformats.org/officeDocument/2006/relationships/image" Target="../media/image85.emf"/><Relationship Id="rId8" Type="http://schemas.openxmlformats.org/officeDocument/2006/relationships/oleObject" Target="../embeddings/oleObject7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3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14.w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15.w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0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1.wmf"/><Relationship Id="rId10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3847-E468-3B48-8FC1-FD3FEF669FA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/>
              <a:t>PHYS </a:t>
            </a:r>
            <a:r>
              <a:rPr lang="en-US" dirty="0" smtClean="0"/>
              <a:t>1442 </a:t>
            </a:r>
            <a:r>
              <a:rPr lang="en-US" dirty="0"/>
              <a:t>– Section </a:t>
            </a:r>
            <a:r>
              <a:rPr lang="en-US" dirty="0" smtClean="0"/>
              <a:t>001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3231524" y="1311275"/>
            <a:ext cx="26841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June 4, 2013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14500" y="2209800"/>
            <a:ext cx="62103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Chapter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16</a:t>
            </a:r>
            <a:endParaRPr lang="en-US" sz="280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Insulators and Conductors &amp; Induced Charge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Coulomb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’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s 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Law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Vector Operations Recap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The Electric Field &amp; Field Lines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Electric Fields and Conductors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Motion of a Charged Particle in an Electric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Field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Gauss’ Law</a:t>
            </a:r>
            <a:endParaRPr lang="en-US" dirty="0">
              <a:solidFill>
                <a:srgbClr val="660066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AE9E-AEEB-8049-A2ED-76ED55C7DBD3}" type="slidenum">
              <a:rPr lang="en-US"/>
              <a:pPr/>
              <a:t>10</a:t>
            </a:fld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39700"/>
            <a:ext cx="3124200" cy="685800"/>
          </a:xfrm>
        </p:spPr>
        <p:txBody>
          <a:bodyPr/>
          <a:lstStyle/>
          <a:p>
            <a:r>
              <a:rPr lang="en-US"/>
              <a:t>Electric Force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3058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Does the electric force look similar to another force?  What is it?</a:t>
            </a:r>
          </a:p>
          <a:p>
            <a:pPr lvl="1">
              <a:lnSpc>
                <a:spcPct val="80000"/>
              </a:lnSpc>
            </a:pPr>
            <a:r>
              <a:rPr lang="en-US" sz="2000" b="1" u="sng" dirty="0">
                <a:solidFill>
                  <a:srgbClr val="A50021"/>
                </a:solidFill>
              </a:rPr>
              <a:t>Gravitational Force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are the sources of the forces?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Electric Force:</a:t>
            </a:r>
            <a:r>
              <a:rPr lang="en-US" sz="2000" dirty="0" smtClean="0"/>
              <a:t> Electric charges</a:t>
            </a:r>
            <a:r>
              <a:rPr lang="en-US" sz="2000" dirty="0"/>
              <a:t>, fundamental properties of matter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Gravitational Force: Masses, fundamental properties of matter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else is similar?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Inversely proportional to the square of the distance between the sources of the force </a:t>
            </a:r>
            <a:r>
              <a:rPr lang="en-US" sz="2000" dirty="0" err="1">
                <a:sym typeface="Wingdings" charset="2"/>
              </a:rPr>
              <a:t></a:t>
            </a:r>
            <a:r>
              <a:rPr lang="en-US" sz="2000" dirty="0">
                <a:sym typeface="Wingdings" charset="2"/>
              </a:rPr>
              <a:t> What is this kind law called?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Inverse Square Law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is </a:t>
            </a:r>
            <a:r>
              <a:rPr lang="en-US" sz="2400" dirty="0" smtClean="0"/>
              <a:t>the biggest </a:t>
            </a:r>
            <a:r>
              <a:rPr lang="en-US" sz="2400" dirty="0"/>
              <a:t>difference?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Gravitational force is always attractive.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Electric force depends on the type of the two charges.</a:t>
            </a:r>
          </a:p>
        </p:txBody>
      </p:sp>
      <p:graphicFrame>
        <p:nvGraphicFramePr>
          <p:cNvPr id="141319" name="Object 7"/>
          <p:cNvGraphicFramePr>
            <a:graphicFrameLocks noChangeAspect="1"/>
          </p:cNvGraphicFramePr>
          <p:nvPr/>
        </p:nvGraphicFramePr>
        <p:xfrm>
          <a:off x="609600" y="838200"/>
          <a:ext cx="3125788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26" name="Equation" r:id="rId3" imgW="685800" imgH="380880" progId="Equation.DSMT4">
                  <p:embed/>
                </p:oleObj>
              </mc:Choice>
              <mc:Fallback>
                <p:oleObj name="Equation" r:id="rId3" imgW="685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38200"/>
                        <a:ext cx="3125788" cy="1395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7" name="Rectangle 15"/>
          <p:cNvSpPr>
            <a:spLocks noChangeArrowheads="1"/>
          </p:cNvSpPr>
          <p:nvPr/>
        </p:nvSpPr>
        <p:spPr bwMode="auto">
          <a:xfrm>
            <a:off x="3124200" y="141288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solidFill>
                  <a:srgbClr val="A50021"/>
                </a:solidFill>
                <a:latin typeface="Arial Narrow" charset="0"/>
              </a:rPr>
              <a:t>and Gravitational Force</a:t>
            </a:r>
          </a:p>
        </p:txBody>
      </p:sp>
      <p:graphicFrame>
        <p:nvGraphicFramePr>
          <p:cNvPr id="141328" name="Object 16"/>
          <p:cNvGraphicFramePr>
            <a:graphicFrameLocks noChangeAspect="1"/>
          </p:cNvGraphicFramePr>
          <p:nvPr/>
        </p:nvGraphicFramePr>
        <p:xfrm>
          <a:off x="4964113" y="762000"/>
          <a:ext cx="3189287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27" name="Equation" r:id="rId5" imgW="799920" imgH="380880" progId="Equation.DSMT4">
                  <p:embed/>
                </p:oleObj>
              </mc:Choice>
              <mc:Fallback>
                <p:oleObj name="Equation" r:id="rId5" imgW="7999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762000"/>
                        <a:ext cx="3189287" cy="1395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9" name="AutoShape 17"/>
          <p:cNvSpPr>
            <a:spLocks noChangeArrowheads="1"/>
          </p:cNvSpPr>
          <p:nvPr/>
        </p:nvSpPr>
        <p:spPr bwMode="auto">
          <a:xfrm>
            <a:off x="3702050" y="969963"/>
            <a:ext cx="1216025" cy="1108075"/>
          </a:xfrm>
          <a:prstGeom prst="leftRightArrow">
            <a:avLst>
              <a:gd name="adj1" fmla="val 50000"/>
              <a:gd name="adj2" fmla="val 21948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A50021"/>
                </a:solidFill>
                <a:latin typeface="Arial Narrow" charset="0"/>
              </a:rPr>
              <a:t>Extremely</a:t>
            </a:r>
          </a:p>
          <a:p>
            <a:pPr algn="ctr"/>
            <a:r>
              <a:rPr lang="en-US" sz="1600" b="1" dirty="0">
                <a:solidFill>
                  <a:srgbClr val="A50021"/>
                </a:solidFill>
                <a:latin typeface="Arial Narrow" charset="0"/>
              </a:rPr>
              <a:t>Similar</a:t>
            </a:r>
          </a:p>
        </p:txBody>
      </p:sp>
      <p:sp>
        <p:nvSpPr>
          <p:cNvPr id="141330" name="Oval 18"/>
          <p:cNvSpPr>
            <a:spLocks noChangeArrowheads="1"/>
          </p:cNvSpPr>
          <p:nvPr/>
        </p:nvSpPr>
        <p:spPr bwMode="auto">
          <a:xfrm>
            <a:off x="2057400" y="914400"/>
            <a:ext cx="15240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1" name="Oval 19"/>
          <p:cNvSpPr>
            <a:spLocks noChangeArrowheads="1"/>
          </p:cNvSpPr>
          <p:nvPr/>
        </p:nvSpPr>
        <p:spPr bwMode="auto">
          <a:xfrm>
            <a:off x="6477000" y="762000"/>
            <a:ext cx="1600200" cy="7620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2" name="Oval 20"/>
          <p:cNvSpPr>
            <a:spLocks noChangeArrowheads="1"/>
          </p:cNvSpPr>
          <p:nvPr/>
        </p:nvSpPr>
        <p:spPr bwMode="auto">
          <a:xfrm>
            <a:off x="2438400" y="1600200"/>
            <a:ext cx="8382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3" name="Oval 21"/>
          <p:cNvSpPr>
            <a:spLocks noChangeArrowheads="1"/>
          </p:cNvSpPr>
          <p:nvPr/>
        </p:nvSpPr>
        <p:spPr bwMode="auto">
          <a:xfrm>
            <a:off x="6781800" y="1447800"/>
            <a:ext cx="8382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7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A856-9DF0-FB48-A9B6-2B1181E15CFD}" type="slidenum">
              <a:rPr lang="en-US"/>
              <a:pPr/>
              <a:t>11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/>
              <a:t>The Elementary Charge and Permittivity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181600"/>
          </a:xfrm>
        </p:spPr>
        <p:txBody>
          <a:bodyPr/>
          <a:lstStyle/>
          <a:p>
            <a:r>
              <a:rPr lang="en-US" sz="2800" dirty="0"/>
              <a:t>Elementary charge, the smallest charge, is that of an electron: </a:t>
            </a:r>
          </a:p>
          <a:p>
            <a:pPr lvl="1"/>
            <a:r>
              <a:rPr lang="en-US" sz="2400" dirty="0"/>
              <a:t>Since </a:t>
            </a:r>
            <a:r>
              <a:rPr lang="en-US" sz="2400" dirty="0" smtClean="0"/>
              <a:t>an electron </a:t>
            </a:r>
            <a:r>
              <a:rPr lang="en-US" sz="2400" dirty="0"/>
              <a:t>is a negatively charged particle, its charge is </a:t>
            </a:r>
            <a:r>
              <a:rPr lang="en-US" sz="2400" dirty="0">
                <a:solidFill>
                  <a:srgbClr val="A50021"/>
                </a:solidFill>
                <a:latin typeface="Monotype Corsiva" charset="0"/>
              </a:rPr>
              <a:t>–e</a:t>
            </a:r>
            <a:r>
              <a:rPr lang="en-US" sz="2400" dirty="0"/>
              <a:t>.</a:t>
            </a:r>
          </a:p>
          <a:p>
            <a:r>
              <a:rPr lang="en-US" sz="2800" dirty="0"/>
              <a:t>Object cannot gain or lose fraction of an electron.</a:t>
            </a:r>
          </a:p>
          <a:p>
            <a:pPr lvl="1"/>
            <a:r>
              <a:rPr lang="en-US" sz="2400" dirty="0"/>
              <a:t>Electric charge is quantized.</a:t>
            </a:r>
          </a:p>
          <a:p>
            <a:pPr lvl="2"/>
            <a:r>
              <a:rPr lang="en-US" sz="2000" dirty="0"/>
              <a:t>It changes always in integer multiples of </a:t>
            </a:r>
            <a:r>
              <a:rPr lang="en-US" sz="2000" dirty="0" err="1">
                <a:latin typeface="Monotype Corsiva" charset="0"/>
              </a:rPr>
              <a:t>e</a:t>
            </a:r>
            <a:r>
              <a:rPr lang="en-US" sz="2000" dirty="0"/>
              <a:t>.</a:t>
            </a:r>
          </a:p>
          <a:p>
            <a:r>
              <a:rPr lang="en-US" sz="2800" dirty="0"/>
              <a:t>The proportionality constant </a:t>
            </a:r>
            <a:r>
              <a:rPr lang="en-US" sz="2800" dirty="0" err="1"/>
              <a:t>k</a:t>
            </a:r>
            <a:r>
              <a:rPr lang="en-US" sz="2800" dirty="0"/>
              <a:t> is often written in terms of another constant,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Symbol" charset="2"/>
              </a:rPr>
              <a:t>ε</a:t>
            </a:r>
            <a:r>
              <a:rPr lang="en-US" sz="2800" baseline="-25000" dirty="0" smtClean="0"/>
              <a:t>0</a:t>
            </a:r>
            <a:r>
              <a:rPr lang="en-US" sz="2800" dirty="0"/>
              <a:t>, the </a:t>
            </a:r>
            <a:r>
              <a:rPr lang="en-US" sz="2800" dirty="0" smtClean="0"/>
              <a:t>permittivity* </a:t>
            </a:r>
            <a:r>
              <a:rPr lang="en-US" sz="2800" dirty="0"/>
              <a:t>of free space.  They are related                 and                                                 . </a:t>
            </a:r>
          </a:p>
          <a:p>
            <a:r>
              <a:rPr lang="en-US" sz="2800" dirty="0"/>
              <a:t>Thus the electric force can be written:</a:t>
            </a:r>
          </a:p>
          <a:p>
            <a:r>
              <a:rPr lang="en-US" sz="2800" dirty="0"/>
              <a:t>Note that this force is for “point” charges at rest.</a:t>
            </a:r>
          </a:p>
        </p:txBody>
      </p:sp>
      <p:graphicFrame>
        <p:nvGraphicFramePr>
          <p:cNvPr id="142344" name="Object 8"/>
          <p:cNvGraphicFramePr>
            <a:graphicFrameLocks noChangeAspect="1"/>
          </p:cNvGraphicFramePr>
          <p:nvPr/>
        </p:nvGraphicFramePr>
        <p:xfrm>
          <a:off x="2286000" y="1200150"/>
          <a:ext cx="24384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58" name="Equation" r:id="rId3" imgW="1041120" imgH="203040" progId="Equation.DSMT4">
                  <p:embed/>
                </p:oleObj>
              </mc:Choice>
              <mc:Fallback>
                <p:oleObj name="Equation" r:id="rId3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200150"/>
                        <a:ext cx="24384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5" name="Object 9"/>
          <p:cNvGraphicFramePr>
            <a:graphicFrameLocks noChangeAspect="1"/>
          </p:cNvGraphicFramePr>
          <p:nvPr/>
        </p:nvGraphicFramePr>
        <p:xfrm>
          <a:off x="2286000" y="4343400"/>
          <a:ext cx="13716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59" name="Equation" r:id="rId5" imgW="622080" imgH="203040" progId="Equation.DSMT4">
                  <p:embed/>
                </p:oleObj>
              </mc:Choice>
              <mc:Fallback>
                <p:oleObj name="Equation" r:id="rId5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343400"/>
                        <a:ext cx="13716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6" name="Object 10"/>
          <p:cNvGraphicFramePr>
            <a:graphicFrameLocks noChangeAspect="1"/>
          </p:cNvGraphicFramePr>
          <p:nvPr/>
        </p:nvGraphicFramePr>
        <p:xfrm>
          <a:off x="4191000" y="4343400"/>
          <a:ext cx="40386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0" name="Equation" r:id="rId7" imgW="2006280" imgH="228600" progId="Equation.DSMT4">
                  <p:embed/>
                </p:oleObj>
              </mc:Choice>
              <mc:Fallback>
                <p:oleObj name="Equation" r:id="rId7" imgW="2006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343400"/>
                        <a:ext cx="4038600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7" name="Object 11"/>
          <p:cNvGraphicFramePr>
            <a:graphicFrameLocks noChangeAspect="1"/>
          </p:cNvGraphicFramePr>
          <p:nvPr/>
        </p:nvGraphicFramePr>
        <p:xfrm>
          <a:off x="5867400" y="4691063"/>
          <a:ext cx="198120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1" name="Equation" r:id="rId9" imgW="901440" imgH="406080" progId="Equation.DSMT4">
                  <p:embed/>
                </p:oleObj>
              </mc:Choice>
              <mc:Fallback>
                <p:oleObj name="Equation" r:id="rId9" imgW="9014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691063"/>
                        <a:ext cx="1981200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200" y="5940623"/>
            <a:ext cx="914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*</a:t>
            </a:r>
            <a:r>
              <a:rPr lang="en-US" sz="1400" b="1" dirty="0" err="1" smtClean="0">
                <a:solidFill>
                  <a:srgbClr val="800000"/>
                </a:solidFill>
                <a:latin typeface="Arial Narrow"/>
                <a:cs typeface="Arial Narrow"/>
              </a:rPr>
              <a:t>Mirriam</a:t>
            </a:r>
            <a:r>
              <a:rPr lang="en-US" sz="14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-Webster, Permittivity: The ability of a material to store electric potential energy under the influence of an electric field </a:t>
            </a:r>
            <a:endParaRPr lang="en-US" sz="1400" b="1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0320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796E-0686-9A4B-857C-67D60E3F3DCB}" type="slidenum">
              <a:rPr lang="en-US"/>
              <a:pPr/>
              <a:t>12</a:t>
            </a:fld>
            <a:endParaRPr lang="en-US"/>
          </a:p>
        </p:txBody>
      </p:sp>
      <p:pic>
        <p:nvPicPr>
          <p:cNvPr id="144386" name="Picture 2" descr="FG21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666750"/>
            <a:ext cx="2667000" cy="2000250"/>
          </a:xfrm>
          <a:prstGeom prst="rect">
            <a:avLst/>
          </a:prstGeom>
          <a:noFill/>
        </p:spPr>
      </p:pic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16 </a:t>
            </a:r>
            <a:r>
              <a:rPr lang="en-US" dirty="0"/>
              <a:t>– 1 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69342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Electric force on electron by proton</a:t>
            </a:r>
            <a:r>
              <a:rPr lang="en-US" sz="2400"/>
              <a:t>.  Determine the magnitude of the electric force on the electron of a hydrogen atom exerted by the single proton (Q</a:t>
            </a:r>
            <a:r>
              <a:rPr lang="en-US" sz="2400" baseline="-25000"/>
              <a:t>2</a:t>
            </a:r>
            <a:r>
              <a:rPr lang="en-US" sz="2400"/>
              <a:t>=+e) that is its nucleus.  Assume the electron “orbits” the proton at its average distance of r=0.53x10</a:t>
            </a:r>
            <a:r>
              <a:rPr lang="en-US" sz="2400" baseline="30000"/>
              <a:t>-10</a:t>
            </a:r>
            <a:r>
              <a:rPr lang="en-US" sz="2400"/>
              <a:t>m. </a:t>
            </a:r>
          </a:p>
        </p:txBody>
      </p:sp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2438400" y="3427413"/>
          <a:ext cx="29908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34" name="Equation" r:id="rId4" imgW="1485720" imgH="228600" progId="Equation.DSMT4">
                  <p:embed/>
                </p:oleObj>
              </mc:Choice>
              <mc:Fallback>
                <p:oleObj name="Equation" r:id="rId4" imgW="1485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427413"/>
                        <a:ext cx="2990850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6"/>
          <p:cNvGraphicFramePr>
            <a:graphicFrameLocks noChangeAspect="1"/>
          </p:cNvGraphicFramePr>
          <p:nvPr/>
        </p:nvGraphicFramePr>
        <p:xfrm>
          <a:off x="3095625" y="2590800"/>
          <a:ext cx="31527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35" name="Equation" r:id="rId6" imgW="1434960" imgH="406080" progId="Equation.DSMT4">
                  <p:embed/>
                </p:oleObj>
              </mc:Choice>
              <mc:Fallback>
                <p:oleObj name="Equation" r:id="rId6" imgW="14349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2590800"/>
                        <a:ext cx="3152775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685800" y="2743200"/>
            <a:ext cx="2128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Coulomb’s law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722313" y="3429000"/>
            <a:ext cx="1563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Each charge is</a:t>
            </a:r>
          </a:p>
        </p:txBody>
      </p:sp>
      <p:graphicFrame>
        <p:nvGraphicFramePr>
          <p:cNvPr id="144393" name="Object 9"/>
          <p:cNvGraphicFramePr>
            <a:graphicFrameLocks noChangeAspect="1"/>
          </p:cNvGraphicFramePr>
          <p:nvPr/>
        </p:nvGraphicFramePr>
        <p:xfrm>
          <a:off x="6019800" y="3427413"/>
          <a:ext cx="283686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36" name="Equation" r:id="rId8" imgW="1409400" imgH="228600" progId="Equation.DSMT4">
                  <p:embed/>
                </p:oleObj>
              </mc:Choice>
              <mc:Fallback>
                <p:oleObj name="Equation" r:id="rId8" imgW="140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427413"/>
                        <a:ext cx="283686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5457825" y="3457575"/>
            <a:ext cx="531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and</a:t>
            </a: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685800" y="4025900"/>
            <a:ext cx="311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So the magnitude of the force is</a:t>
            </a:r>
          </a:p>
        </p:txBody>
      </p:sp>
      <p:graphicFrame>
        <p:nvGraphicFramePr>
          <p:cNvPr id="144396" name="Object 12"/>
          <p:cNvGraphicFramePr>
            <a:graphicFrameLocks noChangeAspect="1"/>
          </p:cNvGraphicFramePr>
          <p:nvPr/>
        </p:nvGraphicFramePr>
        <p:xfrm>
          <a:off x="762000" y="4559300"/>
          <a:ext cx="16192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37" name="Equation" r:id="rId10" imgW="736560" imgH="406080" progId="Equation.DSMT4">
                  <p:embed/>
                </p:oleObj>
              </mc:Choice>
              <mc:Fallback>
                <p:oleObj name="Equation" r:id="rId10" imgW="7365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59300"/>
                        <a:ext cx="1619250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7" name="Object 13"/>
          <p:cNvGraphicFramePr>
            <a:graphicFrameLocks noChangeAspect="1"/>
          </p:cNvGraphicFramePr>
          <p:nvPr/>
        </p:nvGraphicFramePr>
        <p:xfrm>
          <a:off x="2368550" y="4406900"/>
          <a:ext cx="616585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38" name="Equation" r:id="rId12" imgW="2806560" imgH="571320" progId="Equation.DSMT4">
                  <p:embed/>
                </p:oleObj>
              </mc:Choice>
              <mc:Fallback>
                <p:oleObj name="Equation" r:id="rId12" imgW="280656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4406900"/>
                        <a:ext cx="6165850" cy="1119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8" name="Object 14"/>
          <p:cNvGraphicFramePr>
            <a:graphicFrameLocks noChangeAspect="1"/>
          </p:cNvGraphicFramePr>
          <p:nvPr/>
        </p:nvGraphicFramePr>
        <p:xfrm>
          <a:off x="2438400" y="5257800"/>
          <a:ext cx="17700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39" name="Equation" r:id="rId14" imgW="787320" imgH="203040" progId="Equation.DSMT4">
                  <p:embed/>
                </p:oleObj>
              </mc:Choice>
              <mc:Fallback>
                <p:oleObj name="Equation" r:id="rId14" imgW="787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257800"/>
                        <a:ext cx="177006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609600" y="5775325"/>
            <a:ext cx="172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direction?</a:t>
            </a:r>
          </a:p>
        </p:txBody>
      </p:sp>
      <p:sp>
        <p:nvSpPr>
          <p:cNvPr id="144400" name="Text Box 16"/>
          <p:cNvSpPr txBox="1">
            <a:spLocks noChangeArrowheads="1"/>
          </p:cNvSpPr>
          <p:nvPr/>
        </p:nvSpPr>
        <p:spPr bwMode="auto">
          <a:xfrm>
            <a:off x="2443163" y="5791200"/>
            <a:ext cx="2128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Toward each other…</a:t>
            </a:r>
          </a:p>
        </p:txBody>
      </p:sp>
    </p:spTree>
    <p:extLst>
      <p:ext uri="{BB962C8B-B14F-4D97-AF65-F5344CB8AC3E}">
        <p14:creationId xmlns:p14="http://schemas.microsoft.com/office/powerpoint/2010/main" val="1738832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F785-1585-2548-9809-B8C877FB14F8}" type="slidenum">
              <a:rPr lang="en-US"/>
              <a:pPr/>
              <a:t>13</a:t>
            </a:fld>
            <a:endParaRPr lang="en-US"/>
          </a:p>
        </p:txBody>
      </p:sp>
      <p:pic>
        <p:nvPicPr>
          <p:cNvPr id="143380" name="Picture 20" descr="FG21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76200"/>
            <a:ext cx="2895600" cy="2667000"/>
          </a:xfrm>
          <a:prstGeom prst="rect">
            <a:avLst/>
          </a:prstGeom>
          <a:noFill/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16 </a:t>
            </a:r>
            <a:r>
              <a:rPr lang="en-US" dirty="0"/>
              <a:t>– 2 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61722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Which charge exerts </a:t>
            </a:r>
            <a:r>
              <a:rPr lang="en-US" sz="2400" b="1" dirty="0" smtClean="0"/>
              <a:t>a greater </a:t>
            </a:r>
            <a:r>
              <a:rPr lang="en-US" sz="2400" b="1" dirty="0"/>
              <a:t>force? </a:t>
            </a:r>
            <a:r>
              <a:rPr lang="en-US" sz="2400" dirty="0"/>
              <a:t>Two positive point charges, Q</a:t>
            </a:r>
            <a:r>
              <a:rPr lang="en-US" sz="2400" baseline="-25000" dirty="0"/>
              <a:t>1</a:t>
            </a:r>
            <a:r>
              <a:rPr lang="en-US" sz="2400" dirty="0"/>
              <a:t>=</a:t>
            </a:r>
            <a:r>
              <a:rPr lang="en-US" sz="2400" dirty="0" smtClean="0"/>
              <a:t>50</a:t>
            </a:r>
            <a:r>
              <a:rPr lang="en-US" sz="2400" dirty="0" smtClean="0">
                <a:latin typeface="Symbol" charset="2"/>
              </a:rPr>
              <a:t>μ</a:t>
            </a:r>
            <a:r>
              <a:rPr lang="en-US" sz="2400" dirty="0" smtClean="0"/>
              <a:t>C </a:t>
            </a:r>
            <a:r>
              <a:rPr lang="en-US" sz="2400" dirty="0"/>
              <a:t>and Q</a:t>
            </a:r>
            <a:r>
              <a:rPr lang="en-US" sz="2400" baseline="-25000" dirty="0"/>
              <a:t>2</a:t>
            </a:r>
            <a:r>
              <a:rPr lang="en-US" sz="2400" dirty="0"/>
              <a:t>=</a:t>
            </a:r>
            <a:r>
              <a:rPr lang="en-US" sz="2400" dirty="0" smtClean="0"/>
              <a:t>1</a:t>
            </a:r>
            <a:r>
              <a:rPr lang="en-US" sz="2400" dirty="0" smtClean="0">
                <a:latin typeface="Symbol" charset="2"/>
              </a:rPr>
              <a:t>μ</a:t>
            </a:r>
            <a:r>
              <a:rPr lang="en-US" sz="2400" dirty="0" smtClean="0"/>
              <a:t>C</a:t>
            </a:r>
            <a:r>
              <a:rPr lang="en-US" sz="2400" dirty="0"/>
              <a:t>, are separated by a distance </a:t>
            </a:r>
            <a:r>
              <a:rPr lang="en-US" sz="2400" dirty="0" smtClean="0"/>
              <a:t>L.  </a:t>
            </a:r>
            <a:r>
              <a:rPr lang="en-US" sz="2400" dirty="0"/>
              <a:t>Which is larger in magnitude, the force that Q</a:t>
            </a:r>
            <a:r>
              <a:rPr lang="en-US" sz="2400" baseline="-25000" dirty="0"/>
              <a:t>1</a:t>
            </a:r>
            <a:r>
              <a:rPr lang="en-US" sz="2400" dirty="0"/>
              <a:t> exerts on Q</a:t>
            </a:r>
            <a:r>
              <a:rPr lang="en-US" sz="2400" baseline="-25000" dirty="0"/>
              <a:t>2</a:t>
            </a:r>
            <a:r>
              <a:rPr lang="en-US" sz="2400" dirty="0"/>
              <a:t> or the force that Q</a:t>
            </a:r>
            <a:r>
              <a:rPr lang="en-US" sz="2400" baseline="-25000" dirty="0"/>
              <a:t>2</a:t>
            </a:r>
            <a:r>
              <a:rPr lang="en-US" sz="2400" dirty="0"/>
              <a:t> exerts on Q</a:t>
            </a:r>
            <a:r>
              <a:rPr lang="en-US" sz="2400" baseline="-25000" dirty="0"/>
              <a:t>1</a:t>
            </a:r>
            <a:r>
              <a:rPr lang="en-US" sz="2400" dirty="0"/>
              <a:t>?</a:t>
            </a:r>
          </a:p>
        </p:txBody>
      </p:sp>
      <p:graphicFrame>
        <p:nvGraphicFramePr>
          <p:cNvPr id="143367" name="Object 7"/>
          <p:cNvGraphicFramePr>
            <a:graphicFrameLocks noChangeAspect="1"/>
          </p:cNvGraphicFramePr>
          <p:nvPr/>
        </p:nvGraphicFramePr>
        <p:xfrm>
          <a:off x="4800600" y="2438400"/>
          <a:ext cx="1905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98" name="Equation" r:id="rId4" imgW="749160" imgH="380880" progId="Equation.DSMT4">
                  <p:embed/>
                </p:oleObj>
              </mc:Choice>
              <mc:Fallback>
                <p:oleObj name="Equation" r:id="rId4" imgW="7491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438400"/>
                        <a:ext cx="1905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685800" y="2671763"/>
            <a:ext cx="3765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685800" y="4267200"/>
            <a:ext cx="5500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Therefore the magnitudes of the two forces are identical!! </a:t>
            </a:r>
          </a:p>
        </p:txBody>
      </p:sp>
      <p:sp>
        <p:nvSpPr>
          <p:cNvPr id="143378" name="Text Box 18"/>
          <p:cNvSpPr txBox="1">
            <a:spLocks noChangeArrowheads="1"/>
          </p:cNvSpPr>
          <p:nvPr/>
        </p:nvSpPr>
        <p:spPr bwMode="auto">
          <a:xfrm>
            <a:off x="688975" y="4800600"/>
            <a:ext cx="2679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Well then what is different?</a:t>
            </a:r>
          </a:p>
        </p:txBody>
      </p:sp>
      <p:sp>
        <p:nvSpPr>
          <p:cNvPr id="143379" name="Text Box 19"/>
          <p:cNvSpPr txBox="1">
            <a:spLocks noChangeArrowheads="1"/>
          </p:cNvSpPr>
          <p:nvPr/>
        </p:nvSpPr>
        <p:spPr bwMode="auto">
          <a:xfrm>
            <a:off x="3422650" y="4800600"/>
            <a:ext cx="1444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The direction.</a:t>
            </a:r>
          </a:p>
        </p:txBody>
      </p:sp>
      <p:sp>
        <p:nvSpPr>
          <p:cNvPr id="143381" name="Text Box 21"/>
          <p:cNvSpPr txBox="1">
            <a:spLocks noChangeArrowheads="1"/>
          </p:cNvSpPr>
          <p:nvPr/>
        </p:nvSpPr>
        <p:spPr bwMode="auto">
          <a:xfrm>
            <a:off x="685800" y="3505200"/>
            <a:ext cx="3746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graphicFrame>
        <p:nvGraphicFramePr>
          <p:cNvPr id="143382" name="Object 22"/>
          <p:cNvGraphicFramePr>
            <a:graphicFrameLocks noChangeAspect="1"/>
          </p:cNvGraphicFramePr>
          <p:nvPr/>
        </p:nvGraphicFramePr>
        <p:xfrm>
          <a:off x="4800600" y="3327400"/>
          <a:ext cx="19383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99" name="Equation" r:id="rId6" imgW="761760" imgH="380880" progId="Equation.DSMT4">
                  <p:embed/>
                </p:oleObj>
              </mc:Choice>
              <mc:Fallback>
                <p:oleObj name="Equation" r:id="rId6" imgW="7617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327400"/>
                        <a:ext cx="1938338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3" name="Text Box 23"/>
          <p:cNvSpPr txBox="1">
            <a:spLocks noChangeArrowheads="1"/>
          </p:cNvSpPr>
          <p:nvPr/>
        </p:nvSpPr>
        <p:spPr bwMode="auto">
          <a:xfrm>
            <a:off x="688975" y="5791200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this law?</a:t>
            </a:r>
          </a:p>
        </p:txBody>
      </p:sp>
      <p:sp>
        <p:nvSpPr>
          <p:cNvPr id="143384" name="Text Box 24"/>
          <p:cNvSpPr txBox="1">
            <a:spLocks noChangeArrowheads="1"/>
          </p:cNvSpPr>
          <p:nvPr/>
        </p:nvSpPr>
        <p:spPr bwMode="auto">
          <a:xfrm>
            <a:off x="688975" y="5295900"/>
            <a:ext cx="172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direction?</a:t>
            </a:r>
          </a:p>
        </p:txBody>
      </p:sp>
      <p:sp>
        <p:nvSpPr>
          <p:cNvPr id="143385" name="Text Box 25"/>
          <p:cNvSpPr txBox="1">
            <a:spLocks noChangeArrowheads="1"/>
          </p:cNvSpPr>
          <p:nvPr/>
        </p:nvSpPr>
        <p:spPr bwMode="auto">
          <a:xfrm>
            <a:off x="3422650" y="5295900"/>
            <a:ext cx="2346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Opposite to each other!</a:t>
            </a:r>
          </a:p>
        </p:txBody>
      </p:sp>
      <p:sp>
        <p:nvSpPr>
          <p:cNvPr id="143386" name="Text Box 26"/>
          <p:cNvSpPr txBox="1">
            <a:spLocks noChangeArrowheads="1"/>
          </p:cNvSpPr>
          <p:nvPr/>
        </p:nvSpPr>
        <p:spPr bwMode="auto">
          <a:xfrm>
            <a:off x="3422650" y="5791200"/>
            <a:ext cx="4806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Newton’s third law, the law of action and reaction!!</a:t>
            </a:r>
          </a:p>
        </p:txBody>
      </p:sp>
    </p:spTree>
    <p:extLst>
      <p:ext uri="{BB962C8B-B14F-4D97-AF65-F5344CB8AC3E}">
        <p14:creationId xmlns:p14="http://schemas.microsoft.com/office/powerpoint/2010/main" val="146460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3A71BB-2916-0746-8A8E-85E1E5CB864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Vector Additions and Subtractions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Addition: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Triangular Method: One can add vectors by connecting the head of one vector to the tail of the other (head-to-tail)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Parallelogram method: Connect the tails of the two vectors and extend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Addition is commutative: Changing order of operation does not affect the results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A+B=B+A</a:t>
            </a:r>
            <a:r>
              <a:rPr lang="en-US" sz="1800">
                <a:latin typeface="Arial Narrow" charset="0"/>
                <a:ea typeface="ＭＳ Ｐゴシック" charset="0"/>
              </a:rPr>
              <a:t>,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A+B+C+D+E=E+C+A+B+D</a:t>
            </a:r>
            <a:endParaRPr lang="en-US" sz="1800">
              <a:latin typeface="Arial Narrow" charset="0"/>
              <a:ea typeface="ＭＳ Ｐゴシック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3124200"/>
            <a:ext cx="838200" cy="549275"/>
            <a:chOff x="960" y="2160"/>
            <a:chExt cx="528" cy="346"/>
          </a:xfrm>
        </p:grpSpPr>
        <p:sp>
          <p:nvSpPr>
            <p:cNvPr id="29753" name="Line 5"/>
            <p:cNvSpPr>
              <a:spLocks noChangeShapeType="1"/>
            </p:cNvSpPr>
            <p:nvPr/>
          </p:nvSpPr>
          <p:spPr bwMode="auto">
            <a:xfrm flipV="1">
              <a:off x="960" y="2160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2" name="Text Box 6"/>
            <p:cNvSpPr txBox="1">
              <a:spLocks noChangeArrowheads="1"/>
            </p:cNvSpPr>
            <p:nvPr/>
          </p:nvSpPr>
          <p:spPr bwMode="auto">
            <a:xfrm>
              <a:off x="1200" y="2256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362200" y="2819400"/>
            <a:ext cx="411163" cy="396875"/>
            <a:chOff x="1488" y="1968"/>
            <a:chExt cx="259" cy="250"/>
          </a:xfrm>
        </p:grpSpPr>
        <p:sp>
          <p:nvSpPr>
            <p:cNvPr id="29751" name="Line 8"/>
            <p:cNvSpPr>
              <a:spLocks noChangeShapeType="1"/>
            </p:cNvSpPr>
            <p:nvPr/>
          </p:nvSpPr>
          <p:spPr bwMode="auto">
            <a:xfrm flipV="1">
              <a:off x="1488" y="196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5" name="Text Box 9"/>
            <p:cNvSpPr txBox="1">
              <a:spLocks noChangeArrowheads="1"/>
            </p:cNvSpPr>
            <p:nvPr/>
          </p:nvSpPr>
          <p:spPr bwMode="auto">
            <a:xfrm>
              <a:off x="1536" y="19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505200" y="2590800"/>
            <a:ext cx="838200" cy="457200"/>
            <a:chOff x="2064" y="1824"/>
            <a:chExt cx="528" cy="288"/>
          </a:xfrm>
        </p:grpSpPr>
        <p:sp>
          <p:nvSpPr>
            <p:cNvPr id="29749" name="Line 11"/>
            <p:cNvSpPr>
              <a:spLocks noChangeShapeType="1"/>
            </p:cNvSpPr>
            <p:nvPr/>
          </p:nvSpPr>
          <p:spPr bwMode="auto">
            <a:xfrm flipV="1">
              <a:off x="2064" y="196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8" name="Text Box 12"/>
            <p:cNvSpPr txBox="1">
              <a:spLocks noChangeArrowheads="1"/>
            </p:cNvSpPr>
            <p:nvPr/>
          </p:nvSpPr>
          <p:spPr bwMode="auto">
            <a:xfrm>
              <a:off x="2160" y="182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124200" y="2971800"/>
            <a:ext cx="381000" cy="396875"/>
            <a:chOff x="1824" y="2054"/>
            <a:chExt cx="240" cy="250"/>
          </a:xfrm>
        </p:grpSpPr>
        <p:sp>
          <p:nvSpPr>
            <p:cNvPr id="29747" name="Line 14"/>
            <p:cNvSpPr>
              <a:spLocks noChangeShapeType="1"/>
            </p:cNvSpPr>
            <p:nvPr/>
          </p:nvSpPr>
          <p:spPr bwMode="auto">
            <a:xfrm flipV="1">
              <a:off x="2064" y="2064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1" name="Text Box 15"/>
            <p:cNvSpPr txBox="1">
              <a:spLocks noChangeArrowheads="1"/>
            </p:cNvSpPr>
            <p:nvPr/>
          </p:nvSpPr>
          <p:spPr bwMode="auto">
            <a:xfrm>
              <a:off x="1824" y="205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sp>
        <p:nvSpPr>
          <p:cNvPr id="198672" name="Text Box 16"/>
          <p:cNvSpPr txBox="1">
            <a:spLocks noChangeArrowheads="1"/>
          </p:cNvSpPr>
          <p:nvPr/>
        </p:nvSpPr>
        <p:spPr bwMode="auto">
          <a:xfrm>
            <a:off x="2651125" y="2882900"/>
            <a:ext cx="354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990000"/>
                </a:solidFill>
                <a:latin typeface="Arial Narrow" charset="0"/>
              </a:rPr>
              <a:t>=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884863" y="3063875"/>
            <a:ext cx="838200" cy="549275"/>
            <a:chOff x="3245" y="2122"/>
            <a:chExt cx="528" cy="346"/>
          </a:xfrm>
        </p:grpSpPr>
        <p:sp>
          <p:nvSpPr>
            <p:cNvPr id="29745" name="Line 18"/>
            <p:cNvSpPr>
              <a:spLocks noChangeShapeType="1"/>
            </p:cNvSpPr>
            <p:nvPr/>
          </p:nvSpPr>
          <p:spPr bwMode="auto">
            <a:xfrm flipV="1">
              <a:off x="3245" y="2122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5" name="Text Box 19"/>
            <p:cNvSpPr txBox="1">
              <a:spLocks noChangeArrowheads="1"/>
            </p:cNvSpPr>
            <p:nvPr/>
          </p:nvSpPr>
          <p:spPr bwMode="auto">
            <a:xfrm>
              <a:off x="3485" y="221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534025" y="2955925"/>
            <a:ext cx="334963" cy="396875"/>
            <a:chOff x="3053" y="1862"/>
            <a:chExt cx="211" cy="250"/>
          </a:xfrm>
        </p:grpSpPr>
        <p:sp>
          <p:nvSpPr>
            <p:cNvPr id="29743" name="Line 21"/>
            <p:cNvSpPr>
              <a:spLocks noChangeShapeType="1"/>
            </p:cNvSpPr>
            <p:nvPr/>
          </p:nvSpPr>
          <p:spPr bwMode="auto">
            <a:xfrm flipV="1">
              <a:off x="3264" y="1872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8" name="Text Box 22"/>
            <p:cNvSpPr txBox="1">
              <a:spLocks noChangeArrowheads="1"/>
            </p:cNvSpPr>
            <p:nvPr/>
          </p:nvSpPr>
          <p:spPr bwMode="auto">
            <a:xfrm>
              <a:off x="3053" y="1862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868988" y="2590800"/>
            <a:ext cx="1446212" cy="701675"/>
            <a:chOff x="3264" y="1632"/>
            <a:chExt cx="911" cy="442"/>
          </a:xfrm>
        </p:grpSpPr>
        <p:sp>
          <p:nvSpPr>
            <p:cNvPr id="29741" name="Line 24"/>
            <p:cNvSpPr>
              <a:spLocks noChangeShapeType="1"/>
            </p:cNvSpPr>
            <p:nvPr/>
          </p:nvSpPr>
          <p:spPr bwMode="auto">
            <a:xfrm flipV="1">
              <a:off x="3264" y="1786"/>
              <a:ext cx="528" cy="28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1" name="Text Box 25"/>
            <p:cNvSpPr txBox="1">
              <a:spLocks noChangeArrowheads="1"/>
            </p:cNvSpPr>
            <p:nvPr/>
          </p:nvSpPr>
          <p:spPr bwMode="auto">
            <a:xfrm>
              <a:off x="3792" y="163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</p:grpSp>
      <p:sp>
        <p:nvSpPr>
          <p:cNvPr id="198682" name="Line 26"/>
          <p:cNvSpPr>
            <a:spLocks noChangeShapeType="1"/>
          </p:cNvSpPr>
          <p:nvPr/>
        </p:nvSpPr>
        <p:spPr bwMode="auto">
          <a:xfrm flipV="1">
            <a:off x="6630988" y="2819400"/>
            <a:ext cx="0" cy="3048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3" name="Line 27"/>
          <p:cNvSpPr>
            <a:spLocks noChangeShapeType="1"/>
          </p:cNvSpPr>
          <p:nvPr/>
        </p:nvSpPr>
        <p:spPr bwMode="auto">
          <a:xfrm flipV="1">
            <a:off x="5868988" y="2819400"/>
            <a:ext cx="838200" cy="2286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4" name="Line 28"/>
          <p:cNvSpPr>
            <a:spLocks noChangeShapeType="1"/>
          </p:cNvSpPr>
          <p:nvPr/>
        </p:nvSpPr>
        <p:spPr bwMode="auto">
          <a:xfrm>
            <a:off x="762000" y="36576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5" name="Rectangle 29"/>
          <p:cNvSpPr>
            <a:spLocks noChangeArrowheads="1"/>
          </p:cNvSpPr>
          <p:nvPr/>
        </p:nvSpPr>
        <p:spPr bwMode="auto">
          <a:xfrm>
            <a:off x="685800" y="3733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Subtraction: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</a:rPr>
              <a:t>The same as adding a negative vector: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-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 = 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+ (-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)</a:t>
            </a:r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676400" y="4343400"/>
            <a:ext cx="838200" cy="593725"/>
            <a:chOff x="1056" y="3168"/>
            <a:chExt cx="528" cy="374"/>
          </a:xfrm>
        </p:grpSpPr>
        <p:sp>
          <p:nvSpPr>
            <p:cNvPr id="29739" name="Line 31"/>
            <p:cNvSpPr>
              <a:spLocks noChangeShapeType="1"/>
            </p:cNvSpPr>
            <p:nvPr/>
          </p:nvSpPr>
          <p:spPr bwMode="auto">
            <a:xfrm flipV="1">
              <a:off x="1056" y="339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8" name="Text Box 32"/>
            <p:cNvSpPr txBox="1">
              <a:spLocks noChangeArrowheads="1"/>
            </p:cNvSpPr>
            <p:nvPr/>
          </p:nvSpPr>
          <p:spPr bwMode="auto">
            <a:xfrm>
              <a:off x="1296" y="31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2514600" y="4572000"/>
            <a:ext cx="457200" cy="457200"/>
            <a:chOff x="1680" y="3312"/>
            <a:chExt cx="288" cy="288"/>
          </a:xfrm>
        </p:grpSpPr>
        <p:sp>
          <p:nvSpPr>
            <p:cNvPr id="29737" name="Line 34"/>
            <p:cNvSpPr>
              <a:spLocks noChangeShapeType="1"/>
            </p:cNvSpPr>
            <p:nvPr/>
          </p:nvSpPr>
          <p:spPr bwMode="auto">
            <a:xfrm rot="10800000" flipV="1">
              <a:off x="1680" y="340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1" name="Text Box 35"/>
            <p:cNvSpPr txBox="1">
              <a:spLocks noChangeArrowheads="1"/>
            </p:cNvSpPr>
            <p:nvPr/>
          </p:nvSpPr>
          <p:spPr bwMode="auto">
            <a:xfrm>
              <a:off x="1713" y="3312"/>
              <a:ext cx="2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-B</a:t>
              </a:r>
            </a:p>
          </p:txBody>
        </p:sp>
      </p:grpSp>
      <p:sp>
        <p:nvSpPr>
          <p:cNvPr id="198692" name="Text Box 36"/>
          <p:cNvSpPr txBox="1">
            <a:spLocks noChangeArrowheads="1"/>
          </p:cNvSpPr>
          <p:nvPr/>
        </p:nvSpPr>
        <p:spPr bwMode="auto">
          <a:xfrm>
            <a:off x="3810000" y="4527550"/>
            <a:ext cx="4968875" cy="73025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990000"/>
                </a:solidFill>
                <a:latin typeface="Arial Narrow" charset="0"/>
              </a:rPr>
              <a:t>Since subtraction is the equivalent to adding a negative vector, subtraction is also commutative!!!</a:t>
            </a:r>
          </a:p>
        </p:txBody>
      </p:sp>
      <p:sp>
        <p:nvSpPr>
          <p:cNvPr id="198693" name="Line 37"/>
          <p:cNvSpPr>
            <a:spLocks noChangeShapeType="1"/>
          </p:cNvSpPr>
          <p:nvPr/>
        </p:nvSpPr>
        <p:spPr bwMode="auto">
          <a:xfrm>
            <a:off x="685800" y="56388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94" name="Rectangle 38"/>
          <p:cNvSpPr>
            <a:spLocks noChangeArrowheads="1"/>
          </p:cNvSpPr>
          <p:nvPr/>
        </p:nvSpPr>
        <p:spPr bwMode="auto">
          <a:xfrm>
            <a:off x="685800" y="5638800"/>
            <a:ext cx="365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Multiplication by a scalar is increasing the magnitude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A, 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=2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endParaRPr lang="en-US" sz="1800">
              <a:solidFill>
                <a:srgbClr val="660066"/>
              </a:solidFill>
              <a:latin typeface="Arial Narrow" charset="0"/>
            </a:endParaRPr>
          </a:p>
        </p:txBody>
      </p: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4648200" y="5749925"/>
            <a:ext cx="990600" cy="366713"/>
            <a:chOff x="2928" y="3622"/>
            <a:chExt cx="624" cy="231"/>
          </a:xfrm>
        </p:grpSpPr>
        <p:sp>
          <p:nvSpPr>
            <p:cNvPr id="29735" name="Line 40"/>
            <p:cNvSpPr>
              <a:spLocks noChangeShapeType="1"/>
            </p:cNvSpPr>
            <p:nvPr/>
          </p:nvSpPr>
          <p:spPr bwMode="auto">
            <a:xfrm flipV="1">
              <a:off x="2928" y="3792"/>
              <a:ext cx="624" cy="48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7" name="Text Box 41"/>
            <p:cNvSpPr txBox="1">
              <a:spLocks noChangeArrowheads="1"/>
            </p:cNvSpPr>
            <p:nvPr/>
          </p:nvSpPr>
          <p:spPr bwMode="auto">
            <a:xfrm>
              <a:off x="3014" y="3622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5867400" y="5867400"/>
            <a:ext cx="1974850" cy="374650"/>
            <a:chOff x="3696" y="3696"/>
            <a:chExt cx="1244" cy="236"/>
          </a:xfrm>
        </p:grpSpPr>
        <p:sp>
          <p:nvSpPr>
            <p:cNvPr id="29733" name="Line 43"/>
            <p:cNvSpPr>
              <a:spLocks noChangeShapeType="1"/>
            </p:cNvSpPr>
            <p:nvPr/>
          </p:nvSpPr>
          <p:spPr bwMode="auto">
            <a:xfrm flipV="1">
              <a:off x="3696" y="3840"/>
              <a:ext cx="1244" cy="9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0" name="Text Box 44"/>
            <p:cNvSpPr txBox="1">
              <a:spLocks noChangeArrowheads="1"/>
            </p:cNvSpPr>
            <p:nvPr/>
          </p:nvSpPr>
          <p:spPr bwMode="auto">
            <a:xfrm>
              <a:off x="3975" y="3696"/>
              <a:ext cx="4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B=2A</a:t>
              </a:r>
            </a:p>
          </p:txBody>
        </p:sp>
      </p:grpSp>
      <p:graphicFrame>
        <p:nvGraphicFramePr>
          <p:cNvPr id="198701" name="Object 2"/>
          <p:cNvGraphicFramePr>
            <a:graphicFrameLocks noChangeAspect="1"/>
          </p:cNvGraphicFramePr>
          <p:nvPr/>
        </p:nvGraphicFramePr>
        <p:xfrm>
          <a:off x="1257300" y="6286500"/>
          <a:ext cx="1104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9" name="Equation" r:id="rId3" imgW="583920" imgH="253800" progId="Equation.DSMT4">
                  <p:embed/>
                </p:oleObj>
              </mc:Choice>
              <mc:Fallback>
                <p:oleObj name="Equation" r:id="rId3" imgW="583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6286500"/>
                        <a:ext cx="1104900" cy="419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1447800" y="2727325"/>
            <a:ext cx="914400" cy="639763"/>
            <a:chOff x="912" y="1718"/>
            <a:chExt cx="576" cy="403"/>
          </a:xfrm>
        </p:grpSpPr>
        <p:sp>
          <p:nvSpPr>
            <p:cNvPr id="198703" name="Text Box 47"/>
            <p:cNvSpPr txBox="1">
              <a:spLocks noChangeArrowheads="1"/>
            </p:cNvSpPr>
            <p:nvPr/>
          </p:nvSpPr>
          <p:spPr bwMode="auto">
            <a:xfrm>
              <a:off x="912" y="1718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29732" name="AutoShape 48"/>
            <p:cNvCxnSpPr>
              <a:cxnSpLocks noChangeShapeType="1"/>
              <a:stCxn id="29753" idx="0"/>
              <a:endCxn id="29751" idx="1"/>
            </p:cNvCxnSpPr>
            <p:nvPr/>
          </p:nvCxnSpPr>
          <p:spPr bwMode="auto">
            <a:xfrm flipV="1">
              <a:off x="960" y="1767"/>
              <a:ext cx="528" cy="354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3505200" y="2805113"/>
            <a:ext cx="914400" cy="563562"/>
            <a:chOff x="2064" y="1767"/>
            <a:chExt cx="576" cy="355"/>
          </a:xfrm>
        </p:grpSpPr>
        <p:sp>
          <p:nvSpPr>
            <p:cNvPr id="198706" name="Text Box 50"/>
            <p:cNvSpPr txBox="1">
              <a:spLocks noChangeArrowheads="1"/>
            </p:cNvSpPr>
            <p:nvPr/>
          </p:nvSpPr>
          <p:spPr bwMode="auto">
            <a:xfrm>
              <a:off x="2257" y="187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29730" name="AutoShape 51"/>
            <p:cNvCxnSpPr>
              <a:cxnSpLocks noChangeShapeType="1"/>
              <a:stCxn id="29747" idx="0"/>
              <a:endCxn id="29749" idx="1"/>
            </p:cNvCxnSpPr>
            <p:nvPr/>
          </p:nvCxnSpPr>
          <p:spPr bwMode="auto">
            <a:xfrm flipV="1">
              <a:off x="2064" y="1767"/>
              <a:ext cx="527" cy="316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1676400" y="4951413"/>
            <a:ext cx="836613" cy="458787"/>
            <a:chOff x="1056" y="3119"/>
            <a:chExt cx="527" cy="289"/>
          </a:xfrm>
        </p:grpSpPr>
        <p:sp>
          <p:nvSpPr>
            <p:cNvPr id="198709" name="Text Box 53"/>
            <p:cNvSpPr txBox="1">
              <a:spLocks noChangeArrowheads="1"/>
            </p:cNvSpPr>
            <p:nvPr/>
          </p:nvSpPr>
          <p:spPr bwMode="auto">
            <a:xfrm>
              <a:off x="1138" y="3158"/>
              <a:ext cx="3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A-B</a:t>
              </a:r>
            </a:p>
          </p:txBody>
        </p:sp>
        <p:cxnSp>
          <p:nvCxnSpPr>
            <p:cNvPr id="29728" name="AutoShape 54"/>
            <p:cNvCxnSpPr>
              <a:cxnSpLocks noChangeShapeType="1"/>
              <a:stCxn id="29739" idx="0"/>
              <a:endCxn id="29737" idx="1"/>
            </p:cNvCxnSpPr>
            <p:nvPr/>
          </p:nvCxnSpPr>
          <p:spPr bwMode="auto">
            <a:xfrm>
              <a:off x="1056" y="3119"/>
              <a:ext cx="527" cy="57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8711" name="Text Box 55"/>
          <p:cNvSpPr txBox="1">
            <a:spLocks noChangeArrowheads="1"/>
          </p:cNvSpPr>
          <p:nvPr/>
        </p:nvSpPr>
        <p:spPr bwMode="auto">
          <a:xfrm>
            <a:off x="4784725" y="2779713"/>
            <a:ext cx="56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660066"/>
                </a:solidFill>
                <a:latin typeface="Arial Narrow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883352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3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13A5808-F096-E149-A848-0306EA83F45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07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for Vector Addition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381000" y="906463"/>
            <a:ext cx="8458200" cy="769937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 force of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20.0N applies to north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while another force of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35.0N applies in the direction 60.0</a:t>
            </a:r>
            <a:r>
              <a:rPr lang="en-US" sz="2200" baseline="3000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west of north. Find the magnitude and direction of resultant force.</a:t>
            </a:r>
            <a:endParaRPr lang="en-US" sz="22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2133600"/>
            <a:ext cx="3657600" cy="3352800"/>
            <a:chOff x="288" y="1344"/>
            <a:chExt cx="2304" cy="2112"/>
          </a:xfrm>
        </p:grpSpPr>
        <p:sp>
          <p:nvSpPr>
            <p:cNvPr id="30760" name="Rectangle 5" descr="Large grid"/>
            <p:cNvSpPr>
              <a:spLocks noChangeArrowheads="1"/>
            </p:cNvSpPr>
            <p:nvPr/>
          </p:nvSpPr>
          <p:spPr bwMode="auto">
            <a:xfrm>
              <a:off x="288" y="1344"/>
              <a:ext cx="2304" cy="211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0761" name="Line 6"/>
            <p:cNvSpPr>
              <a:spLocks noChangeShapeType="1"/>
            </p:cNvSpPr>
            <p:nvPr/>
          </p:nvSpPr>
          <p:spPr bwMode="auto">
            <a:xfrm>
              <a:off x="624" y="2880"/>
              <a:ext cx="1584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Line 7"/>
            <p:cNvSpPr>
              <a:spLocks noChangeShapeType="1"/>
            </p:cNvSpPr>
            <p:nvPr/>
          </p:nvSpPr>
          <p:spPr bwMode="auto">
            <a:xfrm flipV="1">
              <a:off x="1440" y="1632"/>
              <a:ext cx="0" cy="144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Text Box 8"/>
            <p:cNvSpPr txBox="1">
              <a:spLocks noChangeArrowheads="1"/>
            </p:cNvSpPr>
            <p:nvPr/>
          </p:nvSpPr>
          <p:spPr bwMode="auto">
            <a:xfrm>
              <a:off x="1344" y="1392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N</a:t>
              </a:r>
            </a:p>
          </p:txBody>
        </p:sp>
        <p:sp>
          <p:nvSpPr>
            <p:cNvPr id="30764" name="Text Box 9"/>
            <p:cNvSpPr txBox="1">
              <a:spLocks noChangeArrowheads="1"/>
            </p:cNvSpPr>
            <p:nvPr/>
          </p:nvSpPr>
          <p:spPr bwMode="auto">
            <a:xfrm>
              <a:off x="2205" y="2688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E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833563" y="2895600"/>
            <a:ext cx="528637" cy="473075"/>
            <a:chOff x="1155" y="3782"/>
            <a:chExt cx="333" cy="298"/>
          </a:xfrm>
        </p:grpSpPr>
        <p:sp>
          <p:nvSpPr>
            <p:cNvPr id="30758" name="Text Box 11"/>
            <p:cNvSpPr txBox="1">
              <a:spLocks noChangeArrowheads="1"/>
            </p:cNvSpPr>
            <p:nvPr/>
          </p:nvSpPr>
          <p:spPr bwMode="auto">
            <a:xfrm>
              <a:off x="1155" y="3782"/>
              <a:ext cx="3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990000"/>
                  </a:solidFill>
                  <a:latin typeface="Symbol" charset="0"/>
                </a:rPr>
                <a:t>60</a:t>
              </a:r>
              <a:r>
                <a:rPr lang="en-US" sz="2000" baseline="30000">
                  <a:solidFill>
                    <a:srgbClr val="990000"/>
                  </a:solidFill>
                  <a:latin typeface="Symbol" charset="0"/>
                </a:rPr>
                <a:t>o</a:t>
              </a:r>
            </a:p>
          </p:txBody>
        </p:sp>
        <p:sp>
          <p:nvSpPr>
            <p:cNvPr id="30759" name="AutoShape 12"/>
            <p:cNvSpPr>
              <a:spLocks noChangeArrowheads="1"/>
            </p:cNvSpPr>
            <p:nvPr/>
          </p:nvSpPr>
          <p:spPr bwMode="auto">
            <a:xfrm rot="10800000">
              <a:off x="1200" y="4032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858963" y="3581400"/>
            <a:ext cx="427037" cy="461963"/>
            <a:chOff x="1171" y="4224"/>
            <a:chExt cx="269" cy="291"/>
          </a:xfrm>
        </p:grpSpPr>
        <p:sp>
          <p:nvSpPr>
            <p:cNvPr id="30756" name="Text Box 14"/>
            <p:cNvSpPr txBox="1">
              <a:spLocks noChangeArrowheads="1"/>
            </p:cNvSpPr>
            <p:nvPr/>
          </p:nvSpPr>
          <p:spPr bwMode="auto">
            <a:xfrm>
              <a:off x="1171" y="4224"/>
              <a:ext cx="2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90000"/>
                  </a:solidFill>
                  <a:latin typeface="Symbol" charset="0"/>
                </a:rPr>
                <a:t>θ</a:t>
              </a:r>
              <a:endParaRPr lang="en-US" baseline="-25000">
                <a:solidFill>
                  <a:srgbClr val="990000"/>
                </a:solidFill>
                <a:latin typeface="Arial Narrow" charset="0"/>
              </a:endParaRPr>
            </a:p>
          </p:txBody>
        </p:sp>
        <p:sp>
          <p:nvSpPr>
            <p:cNvPr id="30757" name="AutoShape 15"/>
            <p:cNvSpPr>
              <a:spLocks noChangeArrowheads="1"/>
            </p:cNvSpPr>
            <p:nvPr/>
          </p:nvSpPr>
          <p:spPr bwMode="auto">
            <a:xfrm rot="10800000">
              <a:off x="1200" y="4464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143000" y="2743200"/>
            <a:ext cx="1143000" cy="1828800"/>
            <a:chOff x="720" y="3696"/>
            <a:chExt cx="720" cy="1152"/>
          </a:xfrm>
        </p:grpSpPr>
        <p:sp>
          <p:nvSpPr>
            <p:cNvPr id="30754" name="Line 17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115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Text Box 18"/>
            <p:cNvSpPr txBox="1">
              <a:spLocks noChangeArrowheads="1"/>
            </p:cNvSpPr>
            <p:nvPr/>
          </p:nvSpPr>
          <p:spPr bwMode="auto">
            <a:xfrm>
              <a:off x="864" y="4272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F</a:t>
              </a:r>
            </a:p>
          </p:txBody>
        </p:sp>
      </p:grpSp>
      <p:graphicFrame>
        <p:nvGraphicFramePr>
          <p:cNvPr id="199699" name="Object 2"/>
          <p:cNvGraphicFramePr>
            <a:graphicFrameLocks noChangeAspect="1"/>
          </p:cNvGraphicFramePr>
          <p:nvPr/>
        </p:nvGraphicFramePr>
        <p:xfrm>
          <a:off x="4191000" y="2085975"/>
          <a:ext cx="465138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85" name="Equation" r:id="rId3" imgW="292100" imgH="152400" progId="Equation.DSMT4">
                  <p:embed/>
                </p:oleObj>
              </mc:Choice>
              <mc:Fallback>
                <p:oleObj name="Equation" r:id="rId3" imgW="292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085975"/>
                        <a:ext cx="465138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286000" y="3429000"/>
            <a:ext cx="584200" cy="1143000"/>
            <a:chOff x="1440" y="4128"/>
            <a:chExt cx="368" cy="720"/>
          </a:xfrm>
        </p:grpSpPr>
        <p:sp>
          <p:nvSpPr>
            <p:cNvPr id="30751" name="Text Box 21"/>
            <p:cNvSpPr txBox="1">
              <a:spLocks noChangeArrowheads="1"/>
            </p:cNvSpPr>
            <p:nvPr/>
          </p:nvSpPr>
          <p:spPr bwMode="auto">
            <a:xfrm>
              <a:off x="1484" y="4128"/>
              <a:ext cx="2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90000"/>
                  </a:solidFill>
                  <a:latin typeface="Arial Narrow" charset="0"/>
                </a:rPr>
                <a:t>20</a:t>
              </a:r>
            </a:p>
          </p:txBody>
        </p:sp>
        <p:sp>
          <p:nvSpPr>
            <p:cNvPr id="30752" name="Line 22"/>
            <p:cNvSpPr>
              <a:spLocks noChangeShapeType="1"/>
            </p:cNvSpPr>
            <p:nvPr/>
          </p:nvSpPr>
          <p:spPr bwMode="auto">
            <a:xfrm flipV="1">
              <a:off x="1440" y="4272"/>
              <a:ext cx="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3" name="Text Box 23"/>
            <p:cNvSpPr txBox="1">
              <a:spLocks noChangeArrowheads="1"/>
            </p:cNvSpPr>
            <p:nvPr/>
          </p:nvSpPr>
          <p:spPr bwMode="auto">
            <a:xfrm>
              <a:off x="1536" y="4368"/>
              <a:ext cx="2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  <a:r>
                <a:rPr lang="en-US" b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1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143000" y="2743200"/>
            <a:ext cx="1143000" cy="914400"/>
            <a:chOff x="720" y="3696"/>
            <a:chExt cx="720" cy="576"/>
          </a:xfrm>
        </p:grpSpPr>
        <p:sp>
          <p:nvSpPr>
            <p:cNvPr id="30749" name="Line 25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6" name="Text Box 26"/>
            <p:cNvSpPr txBox="1">
              <a:spLocks noChangeArrowheads="1"/>
            </p:cNvSpPr>
            <p:nvPr/>
          </p:nvSpPr>
          <p:spPr bwMode="auto">
            <a:xfrm>
              <a:off x="1008" y="3696"/>
              <a:ext cx="2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  <a:r>
                <a:rPr lang="en-US" b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2</a:t>
              </a:r>
            </a:p>
          </p:txBody>
        </p:sp>
      </p:grpSp>
      <p:graphicFrame>
        <p:nvGraphicFramePr>
          <p:cNvPr id="199707" name="Object 3"/>
          <p:cNvGraphicFramePr>
            <a:graphicFrameLocks noChangeAspect="1"/>
          </p:cNvGraphicFramePr>
          <p:nvPr/>
        </p:nvGraphicFramePr>
        <p:xfrm>
          <a:off x="4184650" y="4251325"/>
          <a:ext cx="27495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86" name="Equation" r:id="rId5" imgW="1638300" imgH="546100" progId="Equation.DSMT4">
                  <p:embed/>
                </p:oleObj>
              </mc:Choice>
              <mc:Fallback>
                <p:oleObj name="Equation" r:id="rId5" imgW="16383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4251325"/>
                        <a:ext cx="2749550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708" name="Text Box 28"/>
          <p:cNvSpPr txBox="1">
            <a:spLocks noChangeArrowheads="1"/>
          </p:cNvSpPr>
          <p:nvPr/>
        </p:nvSpPr>
        <p:spPr bwMode="auto">
          <a:xfrm>
            <a:off x="7696200" y="4343400"/>
            <a:ext cx="1355725" cy="133985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990000"/>
                </a:solidFill>
                <a:latin typeface="Arial Narrow" charset="0"/>
              </a:rPr>
              <a:t>Find other ways to solve this problem…</a:t>
            </a:r>
          </a:p>
        </p:txBody>
      </p:sp>
      <p:graphicFrame>
        <p:nvGraphicFramePr>
          <p:cNvPr id="199709" name="Object 4"/>
          <p:cNvGraphicFramePr>
            <a:graphicFrameLocks noChangeAspect="1"/>
          </p:cNvGraphicFramePr>
          <p:nvPr/>
        </p:nvGraphicFramePr>
        <p:xfrm>
          <a:off x="4351338" y="2409825"/>
          <a:ext cx="46323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87" name="Equation" r:id="rId7" imgW="2908300" imgH="317500" progId="Equation.DSMT4">
                  <p:embed/>
                </p:oleObj>
              </mc:Choice>
              <mc:Fallback>
                <p:oleObj name="Equation" r:id="rId7" imgW="29083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2409825"/>
                        <a:ext cx="463232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0" name="Object 5"/>
          <p:cNvGraphicFramePr>
            <a:graphicFrameLocks noChangeAspect="1"/>
          </p:cNvGraphicFramePr>
          <p:nvPr/>
        </p:nvGraphicFramePr>
        <p:xfrm>
          <a:off x="4573588" y="2857500"/>
          <a:ext cx="269081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88" name="Equation" r:id="rId9" imgW="1689100" imgH="279400" progId="Equation.DSMT4">
                  <p:embed/>
                </p:oleObj>
              </mc:Choice>
              <mc:Fallback>
                <p:oleObj name="Equation" r:id="rId9" imgW="1689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588" y="2857500"/>
                        <a:ext cx="2690812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1" name="Object 6"/>
          <p:cNvGraphicFramePr>
            <a:graphicFrameLocks noChangeAspect="1"/>
          </p:cNvGraphicFramePr>
          <p:nvPr/>
        </p:nvGraphicFramePr>
        <p:xfrm>
          <a:off x="4724400" y="3276600"/>
          <a:ext cx="41878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89" name="Equation" r:id="rId11" imgW="2628720" imgH="291960" progId="Equation.3">
                  <p:embed/>
                </p:oleObj>
              </mc:Choice>
              <mc:Fallback>
                <p:oleObj name="Equation" r:id="rId11" imgW="26287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276600"/>
                        <a:ext cx="41878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2" name="Object 7"/>
          <p:cNvGraphicFramePr>
            <a:graphicFrameLocks noChangeAspect="1"/>
          </p:cNvGraphicFramePr>
          <p:nvPr/>
        </p:nvGraphicFramePr>
        <p:xfrm>
          <a:off x="4754563" y="3733800"/>
          <a:ext cx="20034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0" name="Equation" r:id="rId13" imgW="1257300" imgH="241300" progId="Equation.DSMT4">
                  <p:embed/>
                </p:oleObj>
              </mc:Choice>
              <mc:Fallback>
                <p:oleObj name="Equation" r:id="rId13" imgW="1257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3733800"/>
                        <a:ext cx="20034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3" name="Object 8"/>
          <p:cNvGraphicFramePr>
            <a:graphicFrameLocks noChangeAspect="1"/>
          </p:cNvGraphicFramePr>
          <p:nvPr/>
        </p:nvGraphicFramePr>
        <p:xfrm>
          <a:off x="4343400" y="5076825"/>
          <a:ext cx="262096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1" name="Equation" r:id="rId15" imgW="1562040" imgH="393480" progId="Equation.3">
                  <p:embed/>
                </p:oleObj>
              </mc:Choice>
              <mc:Fallback>
                <p:oleObj name="Equation" r:id="rId15" imgW="1562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076825"/>
                        <a:ext cx="2620963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4" name="Object 9"/>
          <p:cNvGraphicFramePr>
            <a:graphicFrameLocks noChangeAspect="1"/>
          </p:cNvGraphicFramePr>
          <p:nvPr/>
        </p:nvGraphicFramePr>
        <p:xfrm>
          <a:off x="4343400" y="5632450"/>
          <a:ext cx="3302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2" name="Equation" r:id="rId17" imgW="1968480" imgH="393480" progId="Equation.3">
                  <p:embed/>
                </p:oleObj>
              </mc:Choice>
              <mc:Fallback>
                <p:oleObj name="Equation" r:id="rId17" imgW="1968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32450"/>
                        <a:ext cx="3302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2286000" y="2743200"/>
            <a:ext cx="1158875" cy="914400"/>
            <a:chOff x="1440" y="1728"/>
            <a:chExt cx="730" cy="576"/>
          </a:xfrm>
        </p:grpSpPr>
        <p:sp>
          <p:nvSpPr>
            <p:cNvPr id="30747" name="Line 36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57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Text Box 37"/>
            <p:cNvSpPr txBox="1">
              <a:spLocks noChangeArrowheads="1"/>
            </p:cNvSpPr>
            <p:nvPr/>
          </p:nvSpPr>
          <p:spPr bwMode="auto">
            <a:xfrm>
              <a:off x="1478" y="1829"/>
              <a:ext cx="6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0066"/>
                  </a:solidFill>
                </a:rPr>
                <a:t>F</a:t>
              </a:r>
              <a:r>
                <a:rPr lang="en-US" sz="2000" baseline="-25000" dirty="0">
                  <a:solidFill>
                    <a:srgbClr val="FF0066"/>
                  </a:solidFill>
                </a:rPr>
                <a:t>2</a:t>
              </a:r>
              <a:r>
                <a:rPr lang="en-US" sz="2000" dirty="0">
                  <a:solidFill>
                    <a:srgbClr val="FF0066"/>
                  </a:solidFill>
                </a:rPr>
                <a:t>cos</a:t>
              </a:r>
              <a:r>
                <a:rPr lang="en-US" sz="2000" dirty="0">
                  <a:solidFill>
                    <a:srgbClr val="FF0066"/>
                  </a:solidFill>
                  <a:latin typeface="Symbol" charset="0"/>
                </a:rPr>
                <a:t>60</a:t>
              </a:r>
              <a:r>
                <a:rPr lang="en-US" sz="2000" baseline="30000" dirty="0">
                  <a:solidFill>
                    <a:srgbClr val="FF0066"/>
                  </a:solidFill>
                  <a:latin typeface="Symbol" charset="0"/>
                </a:rPr>
                <a:t>o</a:t>
              </a:r>
              <a:endParaRPr lang="en-US" sz="2000" baseline="30000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1143000" y="2293938"/>
            <a:ext cx="1143000" cy="449262"/>
            <a:chOff x="720" y="1445"/>
            <a:chExt cx="720" cy="283"/>
          </a:xfrm>
        </p:grpSpPr>
        <p:sp>
          <p:nvSpPr>
            <p:cNvPr id="30745" name="Line 39"/>
            <p:cNvSpPr>
              <a:spLocks noChangeShapeType="1"/>
            </p:cNvSpPr>
            <p:nvPr/>
          </p:nvSpPr>
          <p:spPr bwMode="auto">
            <a:xfrm>
              <a:off x="720" y="1728"/>
              <a:ext cx="72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Text Box 40"/>
            <p:cNvSpPr txBox="1">
              <a:spLocks noChangeArrowheads="1"/>
            </p:cNvSpPr>
            <p:nvPr/>
          </p:nvSpPr>
          <p:spPr bwMode="auto">
            <a:xfrm>
              <a:off x="720" y="1445"/>
              <a:ext cx="6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66"/>
                  </a:solidFill>
                </a:rPr>
                <a:t>F</a:t>
              </a:r>
              <a:r>
                <a:rPr lang="en-US" sz="2000" baseline="-25000">
                  <a:solidFill>
                    <a:srgbClr val="FF0066"/>
                  </a:solidFill>
                </a:rPr>
                <a:t>2</a:t>
              </a:r>
              <a:r>
                <a:rPr lang="en-US" sz="2000">
                  <a:solidFill>
                    <a:srgbClr val="FF0066"/>
                  </a:solidFill>
                </a:rPr>
                <a:t>sin</a:t>
              </a:r>
              <a:r>
                <a:rPr lang="en-US" sz="2000">
                  <a:solidFill>
                    <a:srgbClr val="FF0066"/>
                  </a:solidFill>
                  <a:latin typeface="Symbol" charset="0"/>
                </a:rPr>
                <a:t>60</a:t>
              </a:r>
              <a:r>
                <a:rPr lang="en-US" sz="2000" baseline="30000">
                  <a:solidFill>
                    <a:srgbClr val="FF0066"/>
                  </a:solidFill>
                  <a:latin typeface="Symbol" charset="0"/>
                </a:rPr>
                <a:t>o</a:t>
              </a:r>
              <a:endParaRPr lang="en-US" sz="2000" baseline="30000">
                <a:solidFill>
                  <a:srgbClr val="FF0066"/>
                </a:solidFill>
              </a:endParaRPr>
            </a:p>
          </p:txBody>
        </p:sp>
      </p:grpSp>
      <p:graphicFrame>
        <p:nvGraphicFramePr>
          <p:cNvPr id="19972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896828"/>
              </p:ext>
            </p:extLst>
          </p:nvPr>
        </p:nvGraphicFramePr>
        <p:xfrm>
          <a:off x="4635500" y="1905000"/>
          <a:ext cx="32369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3" name="Equation" r:id="rId19" imgW="2032000" imgH="368300" progId="Equation.DSMT4">
                  <p:embed/>
                </p:oleObj>
              </mc:Choice>
              <mc:Fallback>
                <p:oleObj name="Equation" r:id="rId19" imgW="20320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1905000"/>
                        <a:ext cx="32369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9575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5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1756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7895E-25F1-374E-ACB6-982E27F526E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5445125" y="2482850"/>
            <a:ext cx="1717675" cy="5651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5445125" y="1828800"/>
            <a:ext cx="1717675" cy="5778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Components and Unit Vectors</a:t>
            </a:r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20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Coordinate systems are useful in expressing vectors in their components</a:t>
            </a:r>
          </a:p>
        </p:txBody>
      </p:sp>
      <p:graphicFrame>
        <p:nvGraphicFramePr>
          <p:cNvPr id="200710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486400" y="3443288"/>
          <a:ext cx="18288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33" name="Equation" r:id="rId3" imgW="965200" imgH="304800" progId="Equation.DSMT4">
                  <p:embed/>
                </p:oleObj>
              </mc:Choice>
              <mc:Fallback>
                <p:oleObj name="Equation" r:id="rId3" imgW="965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43288"/>
                        <a:ext cx="1828800" cy="5778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3921125" y="1828800"/>
            <a:ext cx="900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(F</a:t>
            </a:r>
            <a:r>
              <a:rPr lang="en-US" baseline="-25000">
                <a:solidFill>
                  <a:srgbClr val="333399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,F</a:t>
            </a:r>
            <a:r>
              <a:rPr lang="en-US" baseline="-25000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05088" y="2057400"/>
            <a:ext cx="1295400" cy="1447800"/>
            <a:chOff x="1737" y="1440"/>
            <a:chExt cx="816" cy="912"/>
          </a:xfrm>
        </p:grpSpPr>
        <p:sp>
          <p:nvSpPr>
            <p:cNvPr id="31785" name="Line 9"/>
            <p:cNvSpPr>
              <a:spLocks noChangeShapeType="1"/>
            </p:cNvSpPr>
            <p:nvPr/>
          </p:nvSpPr>
          <p:spPr bwMode="auto">
            <a:xfrm flipV="1">
              <a:off x="1737" y="1440"/>
              <a:ext cx="816" cy="912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4" name="Text Box 10"/>
            <p:cNvSpPr txBox="1">
              <a:spLocks noChangeArrowheads="1"/>
            </p:cNvSpPr>
            <p:nvPr/>
          </p:nvSpPr>
          <p:spPr bwMode="auto">
            <a:xfrm>
              <a:off x="2049" y="1536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986088" y="2971800"/>
            <a:ext cx="496887" cy="534988"/>
            <a:chOff x="1977" y="2015"/>
            <a:chExt cx="313" cy="337"/>
          </a:xfrm>
        </p:grpSpPr>
        <p:sp>
          <p:nvSpPr>
            <p:cNvPr id="31783" name="Text Box 12"/>
            <p:cNvSpPr txBox="1">
              <a:spLocks noChangeArrowheads="1"/>
            </p:cNvSpPr>
            <p:nvPr/>
          </p:nvSpPr>
          <p:spPr bwMode="auto">
            <a:xfrm>
              <a:off x="2073" y="2015"/>
              <a:ext cx="2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Symbol" charset="0"/>
                </a:rPr>
                <a:t>θ</a:t>
              </a:r>
            </a:p>
          </p:txBody>
        </p:sp>
        <p:sp>
          <p:nvSpPr>
            <p:cNvPr id="31784" name="AutoShape 13"/>
            <p:cNvSpPr>
              <a:spLocks noChangeArrowheads="1"/>
            </p:cNvSpPr>
            <p:nvPr/>
          </p:nvSpPr>
          <p:spPr bwMode="auto">
            <a:xfrm rot="-5681994">
              <a:off x="1857" y="2136"/>
              <a:ext cx="336" cy="96"/>
            </a:xfrm>
            <a:prstGeom prst="curvedUpArrow">
              <a:avLst>
                <a:gd name="adj1" fmla="val 70000"/>
                <a:gd name="adj2" fmla="val 140000"/>
                <a:gd name="adj3" fmla="val 33333"/>
              </a:avLst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209800" y="1752600"/>
            <a:ext cx="1690688" cy="461963"/>
            <a:chOff x="1488" y="1248"/>
            <a:chExt cx="1065" cy="291"/>
          </a:xfrm>
        </p:grpSpPr>
        <p:sp>
          <p:nvSpPr>
            <p:cNvPr id="31781" name="Line 15"/>
            <p:cNvSpPr>
              <a:spLocks noChangeShapeType="1"/>
            </p:cNvSpPr>
            <p:nvPr/>
          </p:nvSpPr>
          <p:spPr bwMode="auto">
            <a:xfrm rot="-5400000">
              <a:off x="2145" y="1032"/>
              <a:ext cx="0" cy="81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Text Box 16"/>
            <p:cNvSpPr txBox="1">
              <a:spLocks noChangeArrowheads="1"/>
            </p:cNvSpPr>
            <p:nvPr/>
          </p:nvSpPr>
          <p:spPr bwMode="auto">
            <a:xfrm>
              <a:off x="1488" y="1248"/>
              <a:ext cx="2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F</a:t>
              </a:r>
              <a:r>
                <a:rPr lang="en-US" baseline="-25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733800" y="2082800"/>
            <a:ext cx="422275" cy="1935163"/>
            <a:chOff x="2457" y="1440"/>
            <a:chExt cx="244" cy="1261"/>
          </a:xfrm>
        </p:grpSpPr>
        <p:sp>
          <p:nvSpPr>
            <p:cNvPr id="31779" name="Line 18"/>
            <p:cNvSpPr>
              <a:spLocks noChangeShapeType="1"/>
            </p:cNvSpPr>
            <p:nvPr/>
          </p:nvSpPr>
          <p:spPr bwMode="auto">
            <a:xfrm>
              <a:off x="2553" y="1440"/>
              <a:ext cx="0" cy="91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Text Box 19"/>
            <p:cNvSpPr txBox="1">
              <a:spLocks noChangeArrowheads="1"/>
            </p:cNvSpPr>
            <p:nvPr/>
          </p:nvSpPr>
          <p:spPr bwMode="auto">
            <a:xfrm>
              <a:off x="2457" y="2400"/>
              <a:ext cx="24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F</a:t>
              </a:r>
              <a:r>
                <a:rPr lang="en-US" baseline="-25000">
                  <a:solidFill>
                    <a:srgbClr val="333399"/>
                  </a:solidFill>
                  <a:latin typeface="Arial Narrow" charset="0"/>
                </a:rPr>
                <a:t>x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219200" y="3276600"/>
            <a:ext cx="3673475" cy="457200"/>
            <a:chOff x="1593" y="2208"/>
            <a:chExt cx="1611" cy="288"/>
          </a:xfrm>
        </p:grpSpPr>
        <p:sp>
          <p:nvSpPr>
            <p:cNvPr id="31777" name="Line 21"/>
            <p:cNvSpPr>
              <a:spLocks noChangeShapeType="1"/>
            </p:cNvSpPr>
            <p:nvPr/>
          </p:nvSpPr>
          <p:spPr bwMode="auto">
            <a:xfrm>
              <a:off x="1593" y="2352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Text Box 22"/>
            <p:cNvSpPr txBox="1">
              <a:spLocks noChangeArrowheads="1"/>
            </p:cNvSpPr>
            <p:nvPr/>
          </p:nvSpPr>
          <p:spPr bwMode="auto">
            <a:xfrm>
              <a:off x="3068" y="2208"/>
              <a:ext cx="1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x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590800" y="1295400"/>
            <a:ext cx="452438" cy="2819400"/>
            <a:chOff x="1737" y="960"/>
            <a:chExt cx="276" cy="1536"/>
          </a:xfrm>
        </p:grpSpPr>
        <p:sp>
          <p:nvSpPr>
            <p:cNvPr id="31775" name="Line 24"/>
            <p:cNvSpPr>
              <a:spLocks noChangeShapeType="1"/>
            </p:cNvSpPr>
            <p:nvPr/>
          </p:nvSpPr>
          <p:spPr bwMode="auto">
            <a:xfrm rot="-5400000">
              <a:off x="1017" y="1776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Text Box 25"/>
            <p:cNvSpPr txBox="1">
              <a:spLocks noChangeArrowheads="1"/>
            </p:cNvSpPr>
            <p:nvPr/>
          </p:nvSpPr>
          <p:spPr bwMode="auto">
            <a:xfrm>
              <a:off x="1824" y="960"/>
              <a:ext cx="18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y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aphicFrame>
        <p:nvGraphicFramePr>
          <p:cNvPr id="200730" name="Object 3"/>
          <p:cNvGraphicFramePr>
            <a:graphicFrameLocks noChangeAspect="1"/>
          </p:cNvGraphicFramePr>
          <p:nvPr/>
        </p:nvGraphicFramePr>
        <p:xfrm>
          <a:off x="5430838" y="1860550"/>
          <a:ext cx="66516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34" name="Equation" r:id="rId5" imgW="317500" imgH="241300" progId="Equation.DSMT4">
                  <p:embed/>
                </p:oleObj>
              </mc:Choice>
              <mc:Fallback>
                <p:oleObj name="Equation" r:id="rId5" imgW="317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38" y="1860550"/>
                        <a:ext cx="66516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355513"/>
              </p:ext>
            </p:extLst>
          </p:nvPr>
        </p:nvGraphicFramePr>
        <p:xfrm>
          <a:off x="1355725" y="4456113"/>
          <a:ext cx="90328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35" name="Equation" r:id="rId7" imgW="330200" imgH="355600" progId="Equation.DSMT4">
                  <p:embed/>
                </p:oleObj>
              </mc:Choice>
              <mc:Fallback>
                <p:oleObj name="Equation" r:id="rId7" imgW="3302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4456113"/>
                        <a:ext cx="903288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2" name="Text Box 28"/>
          <p:cNvSpPr txBox="1">
            <a:spLocks noChangeArrowheads="1"/>
          </p:cNvSpPr>
          <p:nvPr/>
        </p:nvSpPr>
        <p:spPr bwMode="auto">
          <a:xfrm>
            <a:off x="7243763" y="1797050"/>
            <a:ext cx="159543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chemeClr val="accent2"/>
                </a:solidFill>
                <a:latin typeface="Arial Narrow" charset="0"/>
              </a:rPr>
              <a:t>}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Components</a:t>
            </a:r>
            <a:endParaRPr lang="en-US" sz="66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00733" name="Text Box 29"/>
          <p:cNvSpPr txBox="1">
            <a:spLocks noChangeArrowheads="1"/>
          </p:cNvSpPr>
          <p:nvPr/>
        </p:nvSpPr>
        <p:spPr bwMode="auto">
          <a:xfrm>
            <a:off x="3200400" y="1524000"/>
            <a:ext cx="71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(+,+)</a:t>
            </a:r>
          </a:p>
        </p:txBody>
      </p:sp>
      <p:sp>
        <p:nvSpPr>
          <p:cNvPr id="200734" name="Text Box 30"/>
          <p:cNvSpPr txBox="1">
            <a:spLocks noChangeArrowheads="1"/>
          </p:cNvSpPr>
          <p:nvPr/>
        </p:nvSpPr>
        <p:spPr bwMode="auto">
          <a:xfrm>
            <a:off x="1676400" y="25146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(-,+)</a:t>
            </a:r>
          </a:p>
        </p:txBody>
      </p:sp>
      <p:sp>
        <p:nvSpPr>
          <p:cNvPr id="200735" name="Text Box 31"/>
          <p:cNvSpPr txBox="1">
            <a:spLocks noChangeArrowheads="1"/>
          </p:cNvSpPr>
          <p:nvPr/>
        </p:nvSpPr>
        <p:spPr bwMode="auto">
          <a:xfrm>
            <a:off x="1638300" y="3505200"/>
            <a:ext cx="58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(-,-)</a:t>
            </a:r>
          </a:p>
        </p:txBody>
      </p:sp>
      <p:sp>
        <p:nvSpPr>
          <p:cNvPr id="200736" name="Text Box 32"/>
          <p:cNvSpPr txBox="1">
            <a:spLocks noChangeArrowheads="1"/>
          </p:cNvSpPr>
          <p:nvPr/>
        </p:nvSpPr>
        <p:spPr bwMode="auto">
          <a:xfrm>
            <a:off x="2768600" y="35052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(+,-)</a:t>
            </a:r>
          </a:p>
        </p:txBody>
      </p:sp>
      <p:graphicFrame>
        <p:nvGraphicFramePr>
          <p:cNvPr id="2007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445125" y="2490788"/>
          <a:ext cx="69056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36" name="Equation" r:id="rId9" imgW="330200" imgH="266700" progId="Equation.DSMT4">
                  <p:embed/>
                </p:oleObj>
              </mc:Choice>
              <mc:Fallback>
                <p:oleObj name="Equation" r:id="rId9" imgW="330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5" y="2490788"/>
                        <a:ext cx="690563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8" name="Text Box 34"/>
          <p:cNvSpPr txBox="1">
            <a:spLocks noChangeArrowheads="1"/>
          </p:cNvSpPr>
          <p:nvPr/>
        </p:nvSpPr>
        <p:spPr bwMode="auto">
          <a:xfrm>
            <a:off x="7391400" y="3352800"/>
            <a:ext cx="1751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accent2"/>
                </a:solidFill>
                <a:latin typeface="Arial Narrow" charset="0"/>
              </a:rPr>
              <a:t>}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Magnitude</a:t>
            </a:r>
          </a:p>
        </p:txBody>
      </p:sp>
      <p:graphicFrame>
        <p:nvGraphicFramePr>
          <p:cNvPr id="20073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460865"/>
              </p:ext>
            </p:extLst>
          </p:nvPr>
        </p:nvGraphicFramePr>
        <p:xfrm>
          <a:off x="2033588" y="4384675"/>
          <a:ext cx="4281487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37" name="Equation" r:id="rId11" imgW="1562100" imgH="469900" progId="Equation.DSMT4">
                  <p:embed/>
                </p:oleObj>
              </mc:Choice>
              <mc:Fallback>
                <p:oleObj name="Equation" r:id="rId11" imgW="1562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4384675"/>
                        <a:ext cx="4281487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0190"/>
              </p:ext>
            </p:extLst>
          </p:nvPr>
        </p:nvGraphicFramePr>
        <p:xfrm>
          <a:off x="1812925" y="5302250"/>
          <a:ext cx="400208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38" name="Equation" r:id="rId13" imgW="1460500" imgH="444500" progId="Equation.DSMT4">
                  <p:embed/>
                </p:oleObj>
              </mc:Choice>
              <mc:Fallback>
                <p:oleObj name="Equation" r:id="rId13" imgW="1460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302250"/>
                        <a:ext cx="4002088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422788"/>
              </p:ext>
            </p:extLst>
          </p:nvPr>
        </p:nvGraphicFramePr>
        <p:xfrm>
          <a:off x="6046788" y="5416550"/>
          <a:ext cx="9048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39" name="Equation" r:id="rId15" imgW="330200" imgH="355600" progId="Equation.DSMT4">
                  <p:embed/>
                </p:oleObj>
              </mc:Choice>
              <mc:Fallback>
                <p:oleObj name="Equation" r:id="rId15" imgW="3302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788" y="5416550"/>
                        <a:ext cx="90487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2" name="Object 9"/>
          <p:cNvGraphicFramePr>
            <a:graphicFrameLocks noChangeAspect="1"/>
          </p:cNvGraphicFramePr>
          <p:nvPr/>
        </p:nvGraphicFramePr>
        <p:xfrm>
          <a:off x="6061075" y="1849438"/>
          <a:ext cx="111601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40" name="Equation" r:id="rId17" imgW="533400" imgH="368300" progId="Equation.DSMT4">
                  <p:embed/>
                </p:oleObj>
              </mc:Choice>
              <mc:Fallback>
                <p:oleObj name="Equation" r:id="rId17" imgW="533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075" y="1849438"/>
                        <a:ext cx="1116013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3" name="Object 10"/>
          <p:cNvGraphicFramePr>
            <a:graphicFrameLocks noChangeAspect="1"/>
          </p:cNvGraphicFramePr>
          <p:nvPr/>
        </p:nvGraphicFramePr>
        <p:xfrm>
          <a:off x="6096000" y="2481263"/>
          <a:ext cx="10795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41" name="Equation" r:id="rId19" imgW="508000" imgH="368300" progId="Equation.DSMT4">
                  <p:embed/>
                </p:oleObj>
              </mc:Choice>
              <mc:Fallback>
                <p:oleObj name="Equation" r:id="rId19" imgW="5080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481263"/>
                        <a:ext cx="107950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6733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8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947C993-70A0-444A-8399-C8A55D58779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3505200" y="4876800"/>
            <a:ext cx="5334000" cy="6858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8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b="1">
                <a:latin typeface="Arial Narrow" charset="0"/>
                <a:ea typeface="ＭＳ Ｐゴシック" charset="0"/>
                <a:cs typeface="ＭＳ Ｐゴシック" charset="0"/>
              </a:rPr>
              <a:t>Unit Vectors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458200" cy="41148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Unit vectors are the ones that tells us the directions of the components</a:t>
            </a:r>
          </a:p>
          <a:p>
            <a:r>
              <a:rPr lang="en-US" sz="3600" b="1" u="sng">
                <a:solidFill>
                  <a:srgbClr val="99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Dimensionless</a:t>
            </a:r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3600" b="1" u="sng">
                <a:solidFill>
                  <a:srgbClr val="99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Magnitudes are exactly 1</a:t>
            </a:r>
          </a:p>
          <a:p>
            <a:r>
              <a:rPr lang="en-US" sz="360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Unit vectors are usually expressed in </a:t>
            </a:r>
            <a:r>
              <a:rPr lang="en-US" sz="3600" b="1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i, j, k </a:t>
            </a:r>
            <a:r>
              <a:rPr lang="en-US" sz="360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or</a:t>
            </a:r>
          </a:p>
        </p:txBody>
      </p:sp>
      <p:graphicFrame>
        <p:nvGraphicFramePr>
          <p:cNvPr id="201733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98879236"/>
              </p:ext>
            </p:extLst>
          </p:nvPr>
        </p:nvGraphicFramePr>
        <p:xfrm>
          <a:off x="965200" y="3933825"/>
          <a:ext cx="9652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60" name="Equation" r:id="rId3" imgW="419100" imgH="266700" progId="Equation.DSMT4">
                  <p:embed/>
                </p:oleObj>
              </mc:Choice>
              <mc:Fallback>
                <p:oleObj name="Equation" r:id="rId3" imgW="419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3933825"/>
                        <a:ext cx="965200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4" name="Object 3"/>
          <p:cNvGraphicFramePr>
            <a:graphicFrameLocks noChangeAspect="1"/>
          </p:cNvGraphicFramePr>
          <p:nvPr/>
        </p:nvGraphicFramePr>
        <p:xfrm>
          <a:off x="3540125" y="4913313"/>
          <a:ext cx="6810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61" name="Equation" r:id="rId5" imgW="292100" imgH="241300" progId="Equation.DSMT4">
                  <p:embed/>
                </p:oleObj>
              </mc:Choice>
              <mc:Fallback>
                <p:oleObj name="Equation" r:id="rId5" imgW="29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4913313"/>
                        <a:ext cx="68103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609600" y="4800600"/>
            <a:ext cx="2667000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So the vector </a:t>
            </a: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can be re-written as</a:t>
            </a:r>
          </a:p>
        </p:txBody>
      </p:sp>
      <p:graphicFrame>
        <p:nvGraphicFramePr>
          <p:cNvPr id="201736" name="Object 4"/>
          <p:cNvGraphicFramePr>
            <a:graphicFrameLocks noChangeAspect="1"/>
          </p:cNvGraphicFramePr>
          <p:nvPr/>
        </p:nvGraphicFramePr>
        <p:xfrm>
          <a:off x="4876800" y="4970463"/>
          <a:ext cx="68103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62" name="Equation" r:id="rId7" imgW="292100" imgH="266700" progId="Equation.DSMT4">
                  <p:embed/>
                </p:oleObj>
              </mc:Choice>
              <mc:Fallback>
                <p:oleObj name="Equation" r:id="rId7" imgW="292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970463"/>
                        <a:ext cx="681038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7" name="Object 5"/>
          <p:cNvGraphicFramePr>
            <a:graphicFrameLocks noChangeAspect="1"/>
          </p:cNvGraphicFramePr>
          <p:nvPr/>
        </p:nvGraphicFramePr>
        <p:xfrm>
          <a:off x="5516563" y="4865688"/>
          <a:ext cx="201453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63" name="Equation" r:id="rId9" imgW="863600" imgH="368300" progId="Equation.DSMT4">
                  <p:embed/>
                </p:oleObj>
              </mc:Choice>
              <mc:Fallback>
                <p:oleObj name="Equation" r:id="rId9" imgW="8636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563" y="4865688"/>
                        <a:ext cx="2014537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8" name="Object 6"/>
          <p:cNvGraphicFramePr>
            <a:graphicFrameLocks noChangeAspect="1"/>
          </p:cNvGraphicFramePr>
          <p:nvPr/>
        </p:nvGraphicFramePr>
        <p:xfrm>
          <a:off x="7453313" y="4867275"/>
          <a:ext cx="118268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64" name="Equation" r:id="rId11" imgW="508000" imgH="368300" progId="Equation.DSMT4">
                  <p:embed/>
                </p:oleObj>
              </mc:Choice>
              <mc:Fallback>
                <p:oleObj name="Equation" r:id="rId11" imgW="5080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13" y="4867275"/>
                        <a:ext cx="1182687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9" name="Object 7"/>
          <p:cNvGraphicFramePr>
            <a:graphicFrameLocks noChangeAspect="1"/>
          </p:cNvGraphicFramePr>
          <p:nvPr/>
        </p:nvGraphicFramePr>
        <p:xfrm>
          <a:off x="4100513" y="4999038"/>
          <a:ext cx="9461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65" name="Equation" r:id="rId13" imgW="406400" imgH="241300" progId="Equation.DSMT4">
                  <p:embed/>
                </p:oleObj>
              </mc:Choice>
              <mc:Fallback>
                <p:oleObj name="Equation" r:id="rId13" imgW="406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513" y="4999038"/>
                        <a:ext cx="94615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334957"/>
              </p:ext>
            </p:extLst>
          </p:nvPr>
        </p:nvGraphicFramePr>
        <p:xfrm>
          <a:off x="6929438" y="4960938"/>
          <a:ext cx="2968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66" name="Equation" r:id="rId15" imgW="127000" imgH="228600" progId="Equation.DSMT4">
                  <p:embed/>
                </p:oleObj>
              </mc:Choice>
              <mc:Fallback>
                <p:oleObj name="Equation" r:id="rId15" imgW="1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38" y="4960938"/>
                        <a:ext cx="29686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905724"/>
              </p:ext>
            </p:extLst>
          </p:nvPr>
        </p:nvGraphicFramePr>
        <p:xfrm>
          <a:off x="4481513" y="5011738"/>
          <a:ext cx="2952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67" name="Equation" r:id="rId17" imgW="127000" imgH="228600" progId="Equation.DSMT4">
                  <p:embed/>
                </p:oleObj>
              </mc:Choice>
              <mc:Fallback>
                <p:oleObj name="Equation" r:id="rId17" imgW="1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5011738"/>
                        <a:ext cx="2952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817438"/>
              </p:ext>
            </p:extLst>
          </p:nvPr>
        </p:nvGraphicFramePr>
        <p:xfrm>
          <a:off x="5195888" y="4972050"/>
          <a:ext cx="29686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68" name="Equation" r:id="rId18" imgW="127000" imgH="266700" progId="Equation.DSMT4">
                  <p:embed/>
                </p:oleObj>
              </mc:Choice>
              <mc:Fallback>
                <p:oleObj name="Equation" r:id="rId18" imgW="127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4972050"/>
                        <a:ext cx="296862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429780"/>
              </p:ext>
            </p:extLst>
          </p:nvPr>
        </p:nvGraphicFramePr>
        <p:xfrm>
          <a:off x="8472488" y="4914900"/>
          <a:ext cx="2952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69" name="Equation" r:id="rId20" imgW="127000" imgH="266700" progId="Equation.DSMT4">
                  <p:embed/>
                </p:oleObj>
              </mc:Choice>
              <mc:Fallback>
                <p:oleObj name="Equation" r:id="rId20" imgW="127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2488" y="4914900"/>
                        <a:ext cx="2952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4263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38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D66ACC2-6913-5848-969F-E935478DA3C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8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Examples of Vector Operations</a:t>
            </a: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534400" cy="43021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force which is the sum of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F1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F2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-4.0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)N.</a:t>
            </a:r>
          </a:p>
        </p:txBody>
      </p:sp>
      <p:graphicFrame>
        <p:nvGraphicFramePr>
          <p:cNvPr id="202756" name="Object 2"/>
          <p:cNvGraphicFramePr>
            <a:graphicFrameLocks noChangeAspect="1"/>
          </p:cNvGraphicFramePr>
          <p:nvPr/>
        </p:nvGraphicFramePr>
        <p:xfrm>
          <a:off x="381000" y="1238250"/>
          <a:ext cx="5492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85" name="Equation" r:id="rId3" imgW="342900" imgH="254000" progId="Equation.DSMT4">
                  <p:embed/>
                </p:oleObj>
              </mc:Choice>
              <mc:Fallback>
                <p:oleObj name="Equation" r:id="rId3" imgW="342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38250"/>
                        <a:ext cx="5492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685800" y="3476625"/>
            <a:ext cx="7543800" cy="7699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force of the sum of three forces: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1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+30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+12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)N,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2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+14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-5.0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)N,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3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=(-13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)N.</a:t>
            </a:r>
          </a:p>
        </p:txBody>
      </p:sp>
      <p:graphicFrame>
        <p:nvGraphicFramePr>
          <p:cNvPr id="20275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269079"/>
              </p:ext>
            </p:extLst>
          </p:nvPr>
        </p:nvGraphicFramePr>
        <p:xfrm>
          <a:off x="2627313" y="5468938"/>
          <a:ext cx="60166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86" name="Equation" r:id="rId5" imgW="330200" imgH="355600" progId="Equation.DSMT4">
                  <p:embed/>
                </p:oleObj>
              </mc:Choice>
              <mc:Fallback>
                <p:oleObj name="Equation" r:id="rId5" imgW="3302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468938"/>
                        <a:ext cx="601662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9" name="Line 7"/>
          <p:cNvSpPr>
            <a:spLocks noChangeShapeType="1"/>
          </p:cNvSpPr>
          <p:nvPr/>
        </p:nvSpPr>
        <p:spPr bwMode="auto">
          <a:xfrm>
            <a:off x="304800" y="3352800"/>
            <a:ext cx="84582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27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477128"/>
              </p:ext>
            </p:extLst>
          </p:nvPr>
        </p:nvGraphicFramePr>
        <p:xfrm>
          <a:off x="941388" y="2185988"/>
          <a:ext cx="71913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87" name="Equation" r:id="rId7" imgW="381000" imgH="355600" progId="Equation.DSMT4">
                  <p:embed/>
                </p:oleObj>
              </mc:Choice>
              <mc:Fallback>
                <p:oleObj name="Equation" r:id="rId7" imgW="3810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2185988"/>
                        <a:ext cx="719137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1" name="Object 5"/>
          <p:cNvGraphicFramePr>
            <a:graphicFrameLocks noChangeAspect="1"/>
          </p:cNvGraphicFramePr>
          <p:nvPr/>
        </p:nvGraphicFramePr>
        <p:xfrm>
          <a:off x="593725" y="4314825"/>
          <a:ext cx="70802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88" name="Equation" r:id="rId9" imgW="292100" imgH="241300" progId="Equation.DSMT4">
                  <p:embed/>
                </p:oleObj>
              </mc:Choice>
              <mc:Fallback>
                <p:oleObj name="Equation" r:id="rId9" imgW="29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4314825"/>
                        <a:ext cx="708025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2" name="Object 6"/>
          <p:cNvGraphicFramePr>
            <a:graphicFrameLocks noChangeAspect="1"/>
          </p:cNvGraphicFramePr>
          <p:nvPr/>
        </p:nvGraphicFramePr>
        <p:xfrm>
          <a:off x="4648200" y="2551113"/>
          <a:ext cx="52546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89" name="Equation" r:id="rId11" imgW="253800" imgH="177480" progId="Equation.DSMT4">
                  <p:embed/>
                </p:oleObj>
              </mc:Choice>
              <mc:Fallback>
                <p:oleObj name="Equation" r:id="rId11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51113"/>
                        <a:ext cx="525463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232899"/>
              </p:ext>
            </p:extLst>
          </p:nvPr>
        </p:nvGraphicFramePr>
        <p:xfrm>
          <a:off x="2005013" y="1200150"/>
          <a:ext cx="320516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90" name="Equation" r:id="rId13" imgW="1676400" imgH="355600" progId="Equation.DSMT4">
                  <p:embed/>
                </p:oleObj>
              </mc:Choice>
              <mc:Fallback>
                <p:oleObj name="Equation" r:id="rId13" imgW="16764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1200150"/>
                        <a:ext cx="3205162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614733"/>
              </p:ext>
            </p:extLst>
          </p:nvPr>
        </p:nvGraphicFramePr>
        <p:xfrm>
          <a:off x="1838325" y="1612900"/>
          <a:ext cx="13525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91" name="Equation" r:id="rId15" imgW="863600" imgH="304800" progId="Equation.DSMT4">
                  <p:embed/>
                </p:oleObj>
              </mc:Choice>
              <mc:Fallback>
                <p:oleObj name="Equation" r:id="rId15" imgW="8636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1612900"/>
                        <a:ext cx="13525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5" name="Object 9"/>
          <p:cNvGraphicFramePr>
            <a:graphicFrameLocks noChangeAspect="1"/>
          </p:cNvGraphicFramePr>
          <p:nvPr/>
        </p:nvGraphicFramePr>
        <p:xfrm>
          <a:off x="5219700" y="2324100"/>
          <a:ext cx="144938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92" name="Equation" r:id="rId17" imgW="711200" imgH="482600" progId="Equation.DSMT4">
                  <p:embed/>
                </p:oleObj>
              </mc:Choice>
              <mc:Fallback>
                <p:oleObj name="Equation" r:id="rId17" imgW="7112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324100"/>
                        <a:ext cx="1449388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6" name="Object 10"/>
          <p:cNvGraphicFramePr>
            <a:graphicFrameLocks noChangeAspect="1"/>
          </p:cNvGraphicFramePr>
          <p:nvPr/>
        </p:nvGraphicFramePr>
        <p:xfrm>
          <a:off x="6629400" y="2382838"/>
          <a:ext cx="18288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93" name="Equation" r:id="rId19" imgW="1104840" imgH="393480" progId="Equation.DSMT4">
                  <p:embed/>
                </p:oleObj>
              </mc:Choice>
              <mc:Fallback>
                <p:oleObj name="Equation" r:id="rId19" imgW="1104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382838"/>
                        <a:ext cx="18288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101799"/>
              </p:ext>
            </p:extLst>
          </p:nvPr>
        </p:nvGraphicFramePr>
        <p:xfrm>
          <a:off x="873125" y="4883150"/>
          <a:ext cx="20097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94" name="Equation" r:id="rId21" imgW="1028700" imgH="304800" progId="Equation.DSMT4">
                  <p:embed/>
                </p:oleObj>
              </mc:Choice>
              <mc:Fallback>
                <p:oleObj name="Equation" r:id="rId21" imgW="1028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4883150"/>
                        <a:ext cx="200977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6839"/>
              </p:ext>
            </p:extLst>
          </p:nvPr>
        </p:nvGraphicFramePr>
        <p:xfrm>
          <a:off x="6477000" y="4876800"/>
          <a:ext cx="65881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95" name="Equation" r:id="rId23" imgW="381000" imgH="228600" progId="Equation.DSMT4">
                  <p:embed/>
                </p:oleObj>
              </mc:Choice>
              <mc:Fallback>
                <p:oleObj name="Equation" r:id="rId23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876800"/>
                        <a:ext cx="658813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9" name="Object 13"/>
          <p:cNvGraphicFramePr>
            <a:graphicFrameLocks noChangeAspect="1"/>
          </p:cNvGraphicFramePr>
          <p:nvPr/>
        </p:nvGraphicFramePr>
        <p:xfrm>
          <a:off x="1227138" y="4316413"/>
          <a:ext cx="15081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96" name="Equation" r:id="rId25" imgW="977900" imgH="254000" progId="Equation.DSMT4">
                  <p:embed/>
                </p:oleObj>
              </mc:Choice>
              <mc:Fallback>
                <p:oleObj name="Equation" r:id="rId25" imgW="977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4316413"/>
                        <a:ext cx="15081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943183"/>
              </p:ext>
            </p:extLst>
          </p:nvPr>
        </p:nvGraphicFramePr>
        <p:xfrm>
          <a:off x="2763838" y="4357688"/>
          <a:ext cx="49879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97" name="Equation" r:id="rId27" imgW="3111500" imgH="355600" progId="Equation.DSMT4">
                  <p:embed/>
                </p:oleObj>
              </mc:Choice>
              <mc:Fallback>
                <p:oleObj name="Equation" r:id="rId27" imgW="3111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4357688"/>
                        <a:ext cx="49879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937707"/>
              </p:ext>
            </p:extLst>
          </p:nvPr>
        </p:nvGraphicFramePr>
        <p:xfrm>
          <a:off x="3270250" y="5449888"/>
          <a:ext cx="27892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98" name="Equation" r:id="rId29" imgW="1549400" imgH="368300" progId="Equation.DSMT4">
                  <p:embed/>
                </p:oleObj>
              </mc:Choice>
              <mc:Fallback>
                <p:oleObj name="Equation" r:id="rId29" imgW="1549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5449888"/>
                        <a:ext cx="27892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2" name="Object 16"/>
          <p:cNvGraphicFramePr>
            <a:graphicFrameLocks noChangeAspect="1"/>
          </p:cNvGraphicFramePr>
          <p:nvPr/>
        </p:nvGraphicFramePr>
        <p:xfrm>
          <a:off x="6102350" y="5632450"/>
          <a:ext cx="7842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99" name="Equation" r:id="rId31" imgW="431800" imgH="203200" progId="Equation.DSMT4">
                  <p:embed/>
                </p:oleObj>
              </mc:Choice>
              <mc:Fallback>
                <p:oleObj name="Equation" r:id="rId31" imgW="431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0" y="5632450"/>
                        <a:ext cx="78422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373241"/>
              </p:ext>
            </p:extLst>
          </p:nvPr>
        </p:nvGraphicFramePr>
        <p:xfrm>
          <a:off x="1617663" y="2174875"/>
          <a:ext cx="14890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00" name="Equation" r:id="rId33" imgW="1104900" imgH="368300" progId="Equation.DSMT4">
                  <p:embed/>
                </p:oleObj>
              </mc:Choice>
              <mc:Fallback>
                <p:oleObj name="Equation" r:id="rId33" imgW="11049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2174875"/>
                        <a:ext cx="148907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4" name="Object 18"/>
          <p:cNvGraphicFramePr>
            <a:graphicFrameLocks noChangeAspect="1"/>
          </p:cNvGraphicFramePr>
          <p:nvPr/>
        </p:nvGraphicFramePr>
        <p:xfrm>
          <a:off x="1355725" y="2795588"/>
          <a:ext cx="28765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01" name="Equation" r:id="rId35" imgW="1778000" imgH="266700" progId="Equation.DSMT4">
                  <p:embed/>
                </p:oleObj>
              </mc:Choice>
              <mc:Fallback>
                <p:oleObj name="Equation" r:id="rId35" imgW="1778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2795588"/>
                        <a:ext cx="28765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690262"/>
              </p:ext>
            </p:extLst>
          </p:nvPr>
        </p:nvGraphicFramePr>
        <p:xfrm>
          <a:off x="3260725" y="1627188"/>
          <a:ext cx="13525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02" name="Equation" r:id="rId37" imgW="863600" imgH="304800" progId="Equation.DSMT4">
                  <p:embed/>
                </p:oleObj>
              </mc:Choice>
              <mc:Fallback>
                <p:oleObj name="Equation" r:id="rId37" imgW="8636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1627188"/>
                        <a:ext cx="135255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263386"/>
              </p:ext>
            </p:extLst>
          </p:nvPr>
        </p:nvGraphicFramePr>
        <p:xfrm>
          <a:off x="4724400" y="1589088"/>
          <a:ext cx="7620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03" name="Equation" r:id="rId39" imgW="419100" imgH="241300" progId="Equation.DSMT4">
                  <p:embed/>
                </p:oleObj>
              </mc:Choice>
              <mc:Fallback>
                <p:oleObj name="Equation" r:id="rId39" imgW="419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589088"/>
                        <a:ext cx="7620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547737"/>
              </p:ext>
            </p:extLst>
          </p:nvPr>
        </p:nvGraphicFramePr>
        <p:xfrm>
          <a:off x="5486400" y="1536700"/>
          <a:ext cx="1219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04" name="Equation" r:id="rId41" imgW="647700" imgH="304800" progId="Equation.DSMT4">
                  <p:embed/>
                </p:oleObj>
              </mc:Choice>
              <mc:Fallback>
                <p:oleObj name="Equation" r:id="rId41" imgW="647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536700"/>
                        <a:ext cx="1219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8" name="Object 22"/>
          <p:cNvGraphicFramePr>
            <a:graphicFrameLocks noChangeAspect="1"/>
          </p:cNvGraphicFramePr>
          <p:nvPr/>
        </p:nvGraphicFramePr>
        <p:xfrm>
          <a:off x="914400" y="1243013"/>
          <a:ext cx="10572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05" name="Equation" r:id="rId43" imgW="660400" imgH="254000" progId="Equation.DSMT4">
                  <p:embed/>
                </p:oleObj>
              </mc:Choice>
              <mc:Fallback>
                <p:oleObj name="Equation" r:id="rId43" imgW="660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43013"/>
                        <a:ext cx="10572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575748"/>
              </p:ext>
            </p:extLst>
          </p:nvPr>
        </p:nvGraphicFramePr>
        <p:xfrm>
          <a:off x="2830513" y="4883150"/>
          <a:ext cx="203358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06" name="Equation" r:id="rId45" imgW="1041400" imgH="304800" progId="Equation.DSMT4">
                  <p:embed/>
                </p:oleObj>
              </mc:Choice>
              <mc:Fallback>
                <p:oleObj name="Equation" r:id="rId45" imgW="1041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4883150"/>
                        <a:ext cx="2033587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579180"/>
              </p:ext>
            </p:extLst>
          </p:nvPr>
        </p:nvGraphicFramePr>
        <p:xfrm>
          <a:off x="4922838" y="4883150"/>
          <a:ext cx="158908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07" name="Equation" r:id="rId47" imgW="812800" imgH="304800" progId="Equation.DSMT4">
                  <p:embed/>
                </p:oleObj>
              </mc:Choice>
              <mc:Fallback>
                <p:oleObj name="Equation" r:id="rId47" imgW="8128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38" y="4883150"/>
                        <a:ext cx="1589087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866906"/>
              </p:ext>
            </p:extLst>
          </p:nvPr>
        </p:nvGraphicFramePr>
        <p:xfrm>
          <a:off x="7070725" y="4865688"/>
          <a:ext cx="6143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08" name="Equation" r:id="rId49" imgW="355600" imgH="266700" progId="Equation.DSMT4">
                  <p:embed/>
                </p:oleObj>
              </mc:Choice>
              <mc:Fallback>
                <p:oleObj name="Equation" r:id="rId49" imgW="355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0725" y="4865688"/>
                        <a:ext cx="61436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005167"/>
              </p:ext>
            </p:extLst>
          </p:nvPr>
        </p:nvGraphicFramePr>
        <p:xfrm>
          <a:off x="7685088" y="4865688"/>
          <a:ext cx="11207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09" name="Equation" r:id="rId51" imgW="647700" imgH="266700" progId="Equation.DSMT4">
                  <p:embed/>
                </p:oleObj>
              </mc:Choice>
              <mc:Fallback>
                <p:oleObj name="Equation" r:id="rId51" imgW="6477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5088" y="4865688"/>
                        <a:ext cx="112077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1143000" y="5564188"/>
            <a:ext cx="1295400" cy="455612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Magnitude</a:t>
            </a:r>
          </a:p>
        </p:txBody>
      </p:sp>
    </p:spTree>
    <p:extLst>
      <p:ext uri="{BB962C8B-B14F-4D97-AF65-F5344CB8AC3E}">
        <p14:creationId xmlns:p14="http://schemas.microsoft.com/office/powerpoint/2010/main" val="3451632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FG21_0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"/>
            <a:ext cx="2794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5AD62CD-B155-B442-B3E6-360DB30E6DB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8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16 – 3 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61722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Arial Narrow" charset="0"/>
                <a:ea typeface="ＭＳ Ｐゴシック" charset="0"/>
                <a:cs typeface="ＭＳ Ｐゴシック" charset="0"/>
              </a:rPr>
              <a:t>Three charges in a line.  </a:t>
            </a: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Three charged particles are arranged in a line as shown in the figure.  Calculate the net electrostatic force on particle 3 (the -4μC on the right) due to other two charges.</a:t>
            </a:r>
          </a:p>
        </p:txBody>
      </p:sp>
      <p:graphicFrame>
        <p:nvGraphicFramePr>
          <p:cNvPr id="143367" name="Object 2"/>
          <p:cNvGraphicFramePr>
            <a:graphicFrameLocks noChangeAspect="1"/>
          </p:cNvGraphicFramePr>
          <p:nvPr/>
        </p:nvGraphicFramePr>
        <p:xfrm>
          <a:off x="409575" y="2681288"/>
          <a:ext cx="646113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20" name="Equation" r:id="rId4" imgW="254000" imgH="228600" progId="Equation.DSMT4">
                  <p:embed/>
                </p:oleObj>
              </mc:Choice>
              <mc:Fallback>
                <p:oleObj name="Equation" r:id="rId4" imgW="254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2681288"/>
                        <a:ext cx="646113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609600" y="2209800"/>
            <a:ext cx="3890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3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3378" name="Text Box 18"/>
          <p:cNvSpPr txBox="1">
            <a:spLocks noChangeArrowheads="1"/>
          </p:cNvSpPr>
          <p:nvPr/>
        </p:nvSpPr>
        <p:spPr bwMode="auto">
          <a:xfrm>
            <a:off x="609600" y="4648200"/>
            <a:ext cx="376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the vector sum of the two forces</a:t>
            </a:r>
          </a:p>
        </p:txBody>
      </p:sp>
      <p:sp>
        <p:nvSpPr>
          <p:cNvPr id="143381" name="Text Box 21"/>
          <p:cNvSpPr txBox="1">
            <a:spLocks noChangeArrowheads="1"/>
          </p:cNvSpPr>
          <p:nvPr/>
        </p:nvSpPr>
        <p:spPr bwMode="auto">
          <a:xfrm>
            <a:off x="685800" y="3276600"/>
            <a:ext cx="387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3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graphicFrame>
        <p:nvGraphicFramePr>
          <p:cNvPr id="143382" name="Object 3"/>
          <p:cNvGraphicFramePr>
            <a:graphicFrameLocks noChangeAspect="1"/>
          </p:cNvGraphicFramePr>
          <p:nvPr/>
        </p:nvGraphicFramePr>
        <p:xfrm>
          <a:off x="393700" y="3810000"/>
          <a:ext cx="67786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21" name="Equation" r:id="rId6" imgW="266700" imgH="228600" progId="Equation.DSMT4">
                  <p:embed/>
                </p:oleObj>
              </mc:Choice>
              <mc:Fallback>
                <p:oleObj name="Equation" r:id="rId6" imgW="266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810000"/>
                        <a:ext cx="67786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143000" y="2590800"/>
          <a:ext cx="10414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22" name="Equation" r:id="rId8" imgW="546100" imgH="406400" progId="Equation.DSMT4">
                  <p:embed/>
                </p:oleObj>
              </mc:Choice>
              <mc:Fallback>
                <p:oleObj name="Equation" r:id="rId8" imgW="546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90800"/>
                        <a:ext cx="10414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1143000" y="3810000"/>
          <a:ext cx="10906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23" name="Equation" r:id="rId10" imgW="571500" imgH="406400" progId="Equation.DSMT4">
                  <p:embed/>
                </p:oleObj>
              </mc:Choice>
              <mc:Fallback>
                <p:oleObj name="Equation" r:id="rId10" imgW="571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10000"/>
                        <a:ext cx="109061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741363" y="5060950"/>
          <a:ext cx="58880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24" name="Equation" r:id="rId12" imgW="2311400" imgH="254000" progId="Equation.DSMT4">
                  <p:embed/>
                </p:oleObj>
              </mc:Choice>
              <mc:Fallback>
                <p:oleObj name="Equation" r:id="rId12" imgW="2311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5060950"/>
                        <a:ext cx="5888037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428924"/>
              </p:ext>
            </p:extLst>
          </p:nvPr>
        </p:nvGraphicFramePr>
        <p:xfrm>
          <a:off x="762000" y="5681663"/>
          <a:ext cx="21018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25" name="Equation" r:id="rId14" imgW="825500" imgH="215900" progId="Equation.DSMT4">
                  <p:embed/>
                </p:oleObj>
              </mc:Choice>
              <mc:Fallback>
                <p:oleObj name="Equation" r:id="rId14" imgW="8255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681663"/>
                        <a:ext cx="210185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6916738" y="5029200"/>
          <a:ext cx="16176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26" name="Equation" r:id="rId16" imgW="635000" imgH="266700" progId="Equation.DSMT4">
                  <p:embed/>
                </p:oleObj>
              </mc:Choice>
              <mc:Fallback>
                <p:oleObj name="Equation" r:id="rId16" imgW="635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6738" y="5029200"/>
                        <a:ext cx="161766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2209800" y="2514600"/>
          <a:ext cx="65881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27" name="Equation" r:id="rId18" imgW="3454400" imgH="571500" progId="Equation.DSMT4">
                  <p:embed/>
                </p:oleObj>
              </mc:Choice>
              <mc:Fallback>
                <p:oleObj name="Equation" r:id="rId18" imgW="34544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14600"/>
                        <a:ext cx="658812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2303463" y="3657600"/>
          <a:ext cx="661193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28" name="Equation" r:id="rId20" imgW="3467100" imgH="571500" progId="Equation.DSMT4">
                  <p:embed/>
                </p:oleObj>
              </mc:Choice>
              <mc:Fallback>
                <p:oleObj name="Equation" r:id="rId20" imgW="34671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3657600"/>
                        <a:ext cx="6611937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182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22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of you have registered in the homework system.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Fantastic job!!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You need my enrollment approval… So move quickly…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Remember, the </a:t>
            </a:r>
            <a:r>
              <a:rPr lang="en-US" dirty="0" smtClean="0">
                <a:latin typeface="Arial Narrow" charset="0"/>
                <a:ea typeface="ＭＳ Ｐゴシック" charset="0"/>
              </a:rPr>
              <a:t>deadline for the first homework is 11pm this Thursday</a:t>
            </a:r>
            <a:r>
              <a:rPr lang="en-US" dirty="0">
                <a:latin typeface="Arial Narrow" charset="0"/>
                <a:ea typeface="ＭＳ Ｐゴシック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Reading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assignments: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CH16 – 10, 16 – 11, 16 – 12 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Quiz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at the beginning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of the class this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Thursday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, June 6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Appendix A1 – A8 and CH16</a:t>
            </a:r>
          </a:p>
        </p:txBody>
      </p:sp>
    </p:spTree>
    <p:extLst>
      <p:ext uri="{BB962C8B-B14F-4D97-AF65-F5344CB8AC3E}">
        <p14:creationId xmlns:p14="http://schemas.microsoft.com/office/powerpoint/2010/main" val="272899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dirty="0" smtClean="0"/>
              <a:t>Extra Credit Special Project #1 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153400" cy="5562600"/>
          </a:xfrm>
        </p:spPr>
        <p:txBody>
          <a:bodyPr/>
          <a:lstStyle/>
          <a:p>
            <a:r>
              <a:rPr lang="en-US" sz="2800" dirty="0" smtClean="0"/>
              <a:t>Compare the Coulomb force to the Gravitational force in the following cases by expressing Coulomb force (F</a:t>
            </a:r>
            <a:r>
              <a:rPr lang="en-US" sz="2800" baseline="-25000" dirty="0" smtClean="0"/>
              <a:t>C</a:t>
            </a:r>
            <a:r>
              <a:rPr lang="en-US" sz="2800" dirty="0" smtClean="0"/>
              <a:t>) in terms of the gravitational force (F</a:t>
            </a:r>
            <a:r>
              <a:rPr lang="en-US" sz="2800" baseline="-25000" dirty="0" smtClean="0"/>
              <a:t>G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Between two protons separated by 1m</a:t>
            </a:r>
          </a:p>
          <a:p>
            <a:pPr lvl="1"/>
            <a:r>
              <a:rPr lang="en-US" sz="2400" dirty="0" smtClean="0"/>
              <a:t>Between two protons separated by an arbitrary distance R</a:t>
            </a:r>
          </a:p>
          <a:p>
            <a:pPr lvl="1"/>
            <a:r>
              <a:rPr lang="en-US" sz="2400" dirty="0" smtClean="0"/>
              <a:t>Between two electrons separated by 1m</a:t>
            </a:r>
          </a:p>
          <a:p>
            <a:pPr lvl="1"/>
            <a:r>
              <a:rPr lang="en-US" sz="2400" dirty="0" smtClean="0"/>
              <a:t>Between two electrons separated by an arbitrary distance R </a:t>
            </a:r>
          </a:p>
          <a:p>
            <a:r>
              <a:rPr lang="en-US" sz="2800" dirty="0" smtClean="0"/>
              <a:t>Five points each, totaling 20 points</a:t>
            </a:r>
          </a:p>
          <a:p>
            <a:r>
              <a:rPr lang="en-US" sz="2800" dirty="0" smtClean="0"/>
              <a:t>BE SURE to show all the details of your work, including all formulae, and properly referring them</a:t>
            </a:r>
          </a:p>
          <a:p>
            <a:r>
              <a:rPr lang="en-US" sz="2800" dirty="0" smtClean="0"/>
              <a:t>Please staple them before the submission</a:t>
            </a:r>
          </a:p>
          <a:p>
            <a:r>
              <a:rPr lang="en-US" sz="2800" dirty="0" smtClean="0"/>
              <a:t>Due at the beginning of the class Monday, June 10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260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762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Special Project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#2 –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Angels &amp; Demons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029200"/>
          </a:xfrm>
        </p:spPr>
        <p:txBody>
          <a:bodyPr/>
          <a:lstStyle/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the total possible energy released from an annihilation of x-grams of anti-matter and the same quantity of matter, where x is the last two digits of your SS#. (20 points)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Use the famous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Einstein’s </a:t>
            </a:r>
            <a:r>
              <a:rPr lang="en-US" sz="2000" dirty="0">
                <a:latin typeface="Arial Narrow" charset="0"/>
                <a:ea typeface="ＭＳ Ｐゴシック" charset="0"/>
              </a:rPr>
              <a:t>formula for mass-energy equivalence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the power output of this annihilation when the energy is released in x ns, where x is again the last two digits of your SS#. (10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how many cups of gasoline (8MJ) this energy corresponds to. (5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how many months of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world electricity usage (3.6GJ/</a:t>
            </a:r>
            <a:r>
              <a:rPr lang="en-US" sz="2400" dirty="0" err="1" smtClean="0">
                <a:latin typeface="Arial Narrow" charset="0"/>
                <a:ea typeface="ＭＳ Ｐゴシック" charset="0"/>
                <a:cs typeface="ＭＳ Ｐゴシック" charset="0"/>
              </a:rPr>
              <a:t>mo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) this energy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corresponds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to.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(5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Due by the beginning of the class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Thursday, June 13.</a:t>
            </a:r>
            <a:endParaRPr lang="en-US" sz="24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4370A0-B7EA-AE4E-AF79-A7E0CE9ACBD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7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A76-5565-2E44-A5A5-0AFB68126CAD}" type="slidenum">
              <a:rPr lang="en-US"/>
              <a:pPr/>
              <a:t>5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/>
              <a:t>Insulators and Conductors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Let’s imagine two metal balls of which one is charged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will happen if they are connected by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metallic object?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Some charge is transferred.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These objects are called conductors of electricity.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wooden object?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No charge is transferred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These objects are called nonconductors or insulators.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Metals are generally good conductors whereas most other materials are insulators.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There are third kind of materials called, semi-conductors, like silicon or germanium </a:t>
            </a:r>
            <a:r>
              <a:rPr lang="en-US" sz="2400" dirty="0">
                <a:sym typeface="Wingdings" charset="2"/>
              </a:rPr>
              <a:t> conduct only in certain conditions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Atomically, conductors have loosely bound electrons while insulators have them tightly bound!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0" y="533400"/>
            <a:ext cx="1371600" cy="1066800"/>
            <a:chOff x="4464" y="912"/>
            <a:chExt cx="1056" cy="864"/>
          </a:xfrm>
        </p:grpSpPr>
        <p:pic>
          <p:nvPicPr>
            <p:cNvPr id="182277" name="Picture 5" descr="FG21_005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64" y="912"/>
              <a:ext cx="1056" cy="792"/>
            </a:xfrm>
            <a:prstGeom prst="rect">
              <a:avLst/>
            </a:prstGeom>
            <a:noFill/>
          </p:spPr>
        </p:pic>
        <p:sp>
          <p:nvSpPr>
            <p:cNvPr id="182278" name="Rectangle 6"/>
            <p:cNvSpPr>
              <a:spLocks noChangeArrowheads="1"/>
            </p:cNvSpPr>
            <p:nvPr/>
          </p:nvSpPr>
          <p:spPr bwMode="auto">
            <a:xfrm>
              <a:off x="4464" y="1488"/>
              <a:ext cx="105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182279" name="Picture 7" descr="FG21_005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3700" y="1600200"/>
            <a:ext cx="1371600" cy="1028700"/>
          </a:xfrm>
          <a:prstGeom prst="rect">
            <a:avLst/>
          </a:prstGeom>
          <a:noFill/>
        </p:spPr>
      </p:pic>
      <p:pic>
        <p:nvPicPr>
          <p:cNvPr id="182280" name="Picture 8" descr="FG21_005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743200"/>
            <a:ext cx="1447800" cy="108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3865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0E94-5568-DE4B-B3AB-2391833D20FE}" type="slidenum">
              <a:rPr lang="en-US"/>
              <a:pPr/>
              <a:t>6</a:t>
            </a:fld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 dirty="0"/>
              <a:t>Induced Charge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533400"/>
            <a:ext cx="7086600" cy="5867400"/>
          </a:xfrm>
        </p:spPr>
        <p:txBody>
          <a:bodyPr/>
          <a:lstStyle/>
          <a:p>
            <a:r>
              <a:rPr lang="en-US" dirty="0"/>
              <a:t>When a positively charged metal object is brought close to an uncharged metal object</a:t>
            </a:r>
          </a:p>
          <a:p>
            <a:pPr lvl="1"/>
            <a:r>
              <a:rPr lang="en-US" dirty="0"/>
              <a:t>If</a:t>
            </a:r>
            <a:r>
              <a:rPr lang="en-US" dirty="0" smtClean="0"/>
              <a:t> two objects </a:t>
            </a:r>
            <a:r>
              <a:rPr lang="en-US" dirty="0"/>
              <a:t>touch each other, the free electrons in the neutral ones are attracted to the positively charged object and some will pass over to it, leaving the neutral object positively charged</a:t>
            </a:r>
            <a:r>
              <a:rPr lang="en-US" dirty="0" smtClean="0"/>
              <a:t>.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Charging by conduction</a:t>
            </a:r>
            <a:endParaRPr lang="en-US" dirty="0" smtClean="0"/>
          </a:p>
          <a:p>
            <a:pPr lvl="1"/>
            <a:r>
              <a:rPr lang="en-US" dirty="0"/>
              <a:t>If the objects get close, the free electrons in the neutral ones still move within the metal toward the charged object leaving the opposite of the object positively charged.   </a:t>
            </a:r>
          </a:p>
          <a:p>
            <a:pPr lvl="2"/>
            <a:r>
              <a:rPr lang="en-US" dirty="0"/>
              <a:t>The charges have been “induced” in the opposite ends of the object.</a:t>
            </a:r>
          </a:p>
        </p:txBody>
      </p:sp>
      <p:pic>
        <p:nvPicPr>
          <p:cNvPr id="183300" name="Picture 4" descr="FG21_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3505200"/>
            <a:ext cx="1981200" cy="1905000"/>
          </a:xfrm>
          <a:prstGeom prst="rect">
            <a:avLst/>
          </a:prstGeom>
          <a:noFill/>
        </p:spPr>
      </p:pic>
      <p:pic>
        <p:nvPicPr>
          <p:cNvPr id="183301" name="Picture 5" descr="FG21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676400"/>
            <a:ext cx="1828800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03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AD2F-6B50-AD48-AD5E-A2599AE5E798}" type="slidenum">
              <a:rPr lang="en-US"/>
              <a:pPr/>
              <a:t>7</a:t>
            </a:fld>
            <a:endParaRPr lang="en-US"/>
          </a:p>
        </p:txBody>
      </p:sp>
      <p:pic>
        <p:nvPicPr>
          <p:cNvPr id="184322" name="Picture 2" descr="FG21_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429000"/>
            <a:ext cx="3200400" cy="2400300"/>
          </a:xfrm>
          <a:prstGeom prst="rect">
            <a:avLst/>
          </a:prstGeom>
          <a:noFill/>
        </p:spPr>
      </p:pic>
      <p:pic>
        <p:nvPicPr>
          <p:cNvPr id="184323" name="Picture 3" descr="FG21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914400"/>
            <a:ext cx="3276600" cy="2457450"/>
          </a:xfrm>
          <a:prstGeom prst="rect">
            <a:avLst/>
          </a:prstGeom>
          <a:noFill/>
        </p:spPr>
      </p:pic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/>
              <a:t>Induced Charge</a:t>
            </a:r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69342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We can induce a net charge on a metal object by connecting a wire to the ground.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object is “grounded” or “earthed”.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Since </a:t>
            </a:r>
            <a:r>
              <a:rPr lang="en-US" sz="2400" dirty="0" smtClean="0"/>
              <a:t>the Earth is </a:t>
            </a:r>
            <a:r>
              <a:rPr lang="en-US" sz="2400" dirty="0"/>
              <a:t>so large and conducts, </a:t>
            </a:r>
            <a:r>
              <a:rPr lang="en-US" sz="2400" dirty="0" smtClean="0"/>
              <a:t>it can </a:t>
            </a:r>
            <a:r>
              <a:rPr lang="en-US" sz="2400" dirty="0"/>
              <a:t>give or accept </a:t>
            </a:r>
            <a:r>
              <a:rPr lang="en-US" sz="2400" dirty="0" smtClean="0"/>
              <a:t>charge. 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The Earth acts as a reservoir </a:t>
            </a:r>
            <a:r>
              <a:rPr lang="en-US" sz="2000" dirty="0" smtClean="0"/>
              <a:t>of the electric charge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the negative charge is brought close to a neutral metal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positive charges will be induced toward the negatively charged metal. 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negative charges in the neutral metal will be gathered on the opposite side, transferring through the wire to the Earth.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wire is cut, the metal bar has net positive charge.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An </a:t>
            </a:r>
            <a:r>
              <a:rPr lang="en-US" sz="2400" b="1" u="sng" dirty="0">
                <a:solidFill>
                  <a:srgbClr val="A50021"/>
                </a:solidFill>
              </a:rPr>
              <a:t>electroscope</a:t>
            </a:r>
            <a:r>
              <a:rPr lang="en-US" sz="2400" dirty="0"/>
              <a:t> is a device that can be used for detecting charge and signs. 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Previously charged device can determine the sign of unknown charge</a:t>
            </a:r>
            <a:endParaRPr lang="en-US" sz="2000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756525" y="263525"/>
            <a:ext cx="1158875" cy="1336675"/>
            <a:chOff x="4886" y="166"/>
            <a:chExt cx="730" cy="842"/>
          </a:xfrm>
        </p:grpSpPr>
        <p:sp>
          <p:nvSpPr>
            <p:cNvPr id="184327" name="Oval 7"/>
            <p:cNvSpPr>
              <a:spLocks noChangeArrowheads="1"/>
            </p:cNvSpPr>
            <p:nvPr/>
          </p:nvSpPr>
          <p:spPr bwMode="auto">
            <a:xfrm>
              <a:off x="5376" y="576"/>
              <a:ext cx="240" cy="432"/>
            </a:xfrm>
            <a:prstGeom prst="ellips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84328" name="Text Box 8"/>
            <p:cNvSpPr txBox="1">
              <a:spLocks noChangeArrowheads="1"/>
            </p:cNvSpPr>
            <p:nvPr/>
          </p:nvSpPr>
          <p:spPr bwMode="auto">
            <a:xfrm>
              <a:off x="4886" y="166"/>
              <a:ext cx="540" cy="249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A50021"/>
                  </a:solidFill>
                  <a:latin typeface="Arial Narrow" charset="0"/>
                </a:rPr>
                <a:t>ground</a:t>
              </a:r>
            </a:p>
          </p:txBody>
        </p:sp>
        <p:cxnSp>
          <p:nvCxnSpPr>
            <p:cNvPr id="184329" name="AutoShape 9"/>
            <p:cNvCxnSpPr>
              <a:cxnSpLocks noChangeShapeType="1"/>
              <a:stCxn id="184328" idx="2"/>
              <a:endCxn id="184327" idx="0"/>
            </p:cNvCxnSpPr>
            <p:nvPr/>
          </p:nvCxnSpPr>
          <p:spPr bwMode="auto">
            <a:xfrm>
              <a:off x="5156" y="424"/>
              <a:ext cx="340" cy="143"/>
            </a:xfrm>
            <a:prstGeom prst="straightConnector1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26108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5BC6-3A90-4F44-AACF-B7351EC92CF4}" type="slidenum">
              <a:rPr lang="en-US"/>
              <a:pPr/>
              <a:t>8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77200" cy="685800"/>
          </a:xfrm>
        </p:spPr>
        <p:txBody>
          <a:bodyPr/>
          <a:lstStyle/>
          <a:p>
            <a:r>
              <a:rPr lang="en-US" dirty="0"/>
              <a:t>Coulomb’s Law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257800"/>
          </a:xfrm>
        </p:spPr>
        <p:txBody>
          <a:bodyPr/>
          <a:lstStyle/>
          <a:p>
            <a:r>
              <a:rPr lang="en-US" sz="2800" dirty="0" smtClean="0"/>
              <a:t>Electric charges </a:t>
            </a:r>
            <a:r>
              <a:rPr lang="en-US" sz="2800" dirty="0"/>
              <a:t>exert force to each other.  What factors affect the magnitude of this force?</a:t>
            </a:r>
          </a:p>
          <a:p>
            <a:pPr lvl="1"/>
            <a:r>
              <a:rPr lang="en-US" sz="2400" dirty="0"/>
              <a:t>Any guesses?</a:t>
            </a:r>
          </a:p>
          <a:p>
            <a:r>
              <a:rPr lang="en-US" sz="2800" dirty="0"/>
              <a:t>Charles Coulomb figured this out in 1780’s.</a:t>
            </a:r>
          </a:p>
          <a:p>
            <a:r>
              <a:rPr lang="en-US" sz="2800" dirty="0"/>
              <a:t>Coulomb found that the electrical force is</a:t>
            </a:r>
          </a:p>
          <a:p>
            <a:pPr lvl="1"/>
            <a:r>
              <a:rPr lang="en-US" sz="2400" dirty="0"/>
              <a:t>Proportional to the multiplication of the two charges</a:t>
            </a:r>
          </a:p>
          <a:p>
            <a:pPr lvl="2"/>
            <a:r>
              <a:rPr lang="en-US" sz="2000" dirty="0"/>
              <a:t>If one of the charges doubles, the force doubles.</a:t>
            </a:r>
          </a:p>
          <a:p>
            <a:pPr lvl="2"/>
            <a:r>
              <a:rPr lang="en-US" sz="2000" dirty="0"/>
              <a:t>If both the charges double, the force quadruples.</a:t>
            </a:r>
          </a:p>
          <a:p>
            <a:pPr lvl="1"/>
            <a:r>
              <a:rPr lang="en-US" sz="2400" dirty="0"/>
              <a:t>Inversely proportional to the square of the distances between them</a:t>
            </a:r>
            <a:r>
              <a:rPr lang="en-US" sz="2400" dirty="0" smtClean="0"/>
              <a:t>.</a:t>
            </a:r>
          </a:p>
          <a:p>
            <a:pPr lvl="2"/>
            <a:r>
              <a:rPr lang="en-US" sz="2000" dirty="0" smtClean="0"/>
              <a:t>If the distance between the two charges double, the force reduces by a factor of 4!</a:t>
            </a:r>
            <a:endParaRPr lang="en-US" sz="2000" dirty="0"/>
          </a:p>
          <a:p>
            <a:pPr lvl="1"/>
            <a:r>
              <a:rPr lang="en-US" sz="2400" dirty="0"/>
              <a:t>Electric charge is a fundamental property of matter, just like mass.</a:t>
            </a:r>
          </a:p>
          <a:p>
            <a:r>
              <a:rPr lang="en-US" sz="2800" dirty="0"/>
              <a:t>How would you put the above into a formula?</a:t>
            </a:r>
          </a:p>
        </p:txBody>
      </p:sp>
    </p:spTree>
    <p:extLst>
      <p:ext uri="{BB962C8B-B14F-4D97-AF65-F5344CB8AC3E}">
        <p14:creationId xmlns:p14="http://schemas.microsoft.com/office/powerpoint/2010/main" val="1258638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4, 2013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CDBB-5BBB-B44F-A893-1516E99BEC87}" type="slidenum">
              <a:rPr lang="en-US"/>
              <a:pPr/>
              <a:t>9</a:t>
            </a:fld>
            <a:endParaRPr lang="en-US"/>
          </a:p>
        </p:txBody>
      </p:sp>
      <p:pic>
        <p:nvPicPr>
          <p:cNvPr id="140311" name="Picture 23" descr="FG21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438650"/>
            <a:ext cx="3124200" cy="2114550"/>
          </a:xfrm>
          <a:prstGeom prst="rect">
            <a:avLst/>
          </a:prstGeom>
          <a:noFill/>
        </p:spPr>
      </p:pic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381000" y="5181600"/>
            <a:ext cx="59436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The value of the proportionality constant,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k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, in SI unit is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Thus, 1C is the charge that gives 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F~9x10</a:t>
            </a:r>
            <a:r>
              <a:rPr lang="en-US" b="1" baseline="30000">
                <a:solidFill>
                  <a:srgbClr val="A50021"/>
                </a:solidFill>
                <a:latin typeface="Arial Narrow" charset="0"/>
              </a:rPr>
              <a:t>9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N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of force when placed 1m apart from each other.</a:t>
            </a:r>
          </a:p>
        </p:txBody>
      </p:sp>
      <p:graphicFrame>
        <p:nvGraphicFramePr>
          <p:cNvPr id="140305" name="Object 17"/>
          <p:cNvGraphicFramePr>
            <a:graphicFrameLocks noChangeAspect="1"/>
          </p:cNvGraphicFramePr>
          <p:nvPr/>
        </p:nvGraphicFramePr>
        <p:xfrm>
          <a:off x="1676400" y="912813"/>
          <a:ext cx="182880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46" name="Equation" r:id="rId4" imgW="482400" imgH="368280" progId="Equation.DSMT4">
                  <p:embed/>
                </p:oleObj>
              </mc:Choice>
              <mc:Fallback>
                <p:oleObj name="Equation" r:id="rId4" imgW="482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912813"/>
                        <a:ext cx="1828800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077200" cy="685800"/>
          </a:xfrm>
        </p:spPr>
        <p:txBody>
          <a:bodyPr/>
          <a:lstStyle/>
          <a:p>
            <a:r>
              <a:rPr lang="en-US"/>
              <a:t>Coulomb’s Law – The Formula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229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Is Coulomb force a scalar quantity or a vector quantity? Unit?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vector quantity. </a:t>
            </a:r>
            <a:r>
              <a:rPr lang="en-US" sz="2000" dirty="0" smtClean="0"/>
              <a:t> The unit is </a:t>
            </a:r>
            <a:r>
              <a:rPr lang="en-US" sz="2000" dirty="0" err="1" smtClean="0"/>
              <a:t>Newtons</a:t>
            </a:r>
            <a:r>
              <a:rPr lang="en-US" sz="2000" dirty="0" smtClean="0"/>
              <a:t> (N)!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direction </a:t>
            </a:r>
            <a:r>
              <a:rPr lang="en-US" sz="2400" dirty="0"/>
              <a:t>of electric (Coulomb) force is always along the line joining the two objects.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the same: forces are directed away from each other.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opposite: forces are directed toward each other.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Coulomb force is precise to 1 part in 10</a:t>
            </a:r>
            <a:r>
              <a:rPr lang="en-US" sz="2400" baseline="30000" dirty="0"/>
              <a:t>16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Unit of charge is called Coulomb, C, in SI.</a:t>
            </a:r>
          </a:p>
        </p:txBody>
      </p:sp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609600" y="1246188"/>
          <a:ext cx="6937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47" name="Equation" r:id="rId6" imgW="152280" imgH="152280" progId="Equation.DSMT4">
                  <p:embed/>
                </p:oleObj>
              </mc:Choice>
              <mc:Fallback>
                <p:oleObj name="Equation" r:id="rId6" imgW="1522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46188"/>
                        <a:ext cx="693738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1752600" y="890588"/>
          <a:ext cx="75247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48" name="Equation" r:id="rId8" imgW="164880" imgH="203040" progId="Equation.DSMT4">
                  <p:embed/>
                </p:oleObj>
              </mc:Choice>
              <mc:Fallback>
                <p:oleObj name="Equation" r:id="rId8" imgW="16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890588"/>
                        <a:ext cx="752475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0" name="Object 12"/>
          <p:cNvGraphicFramePr>
            <a:graphicFrameLocks noChangeAspect="1"/>
          </p:cNvGraphicFramePr>
          <p:nvPr/>
        </p:nvGraphicFramePr>
        <p:xfrm>
          <a:off x="5257800" y="890588"/>
          <a:ext cx="3125788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49" name="Equation" r:id="rId10" imgW="685800" imgH="380880" progId="Equation.DSMT4">
                  <p:embed/>
                </p:oleObj>
              </mc:Choice>
              <mc:Fallback>
                <p:oleObj name="Equation" r:id="rId10" imgW="685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890588"/>
                        <a:ext cx="3125788" cy="1395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1" name="Object 13"/>
          <p:cNvGraphicFramePr>
            <a:graphicFrameLocks noChangeAspect="1"/>
          </p:cNvGraphicFramePr>
          <p:nvPr/>
        </p:nvGraphicFramePr>
        <p:xfrm>
          <a:off x="2297113" y="1563688"/>
          <a:ext cx="7508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50" name="Equation" r:id="rId12" imgW="164880" imgH="190440" progId="Equation.DSMT4">
                  <p:embed/>
                </p:oleObj>
              </mc:Choice>
              <mc:Fallback>
                <p:oleObj name="Equation" r:id="rId12" imgW="164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1563688"/>
                        <a:ext cx="75088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3" name="Object 15"/>
          <p:cNvGraphicFramePr>
            <a:graphicFrameLocks noChangeAspect="1"/>
          </p:cNvGraphicFramePr>
          <p:nvPr/>
        </p:nvGraphicFramePr>
        <p:xfrm>
          <a:off x="1116013" y="1322388"/>
          <a:ext cx="6365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51" name="Equation" r:id="rId14" imgW="139680" imgH="126720" progId="Equation.DSMT4">
                  <p:embed/>
                </p:oleObj>
              </mc:Choice>
              <mc:Fallback>
                <p:oleObj name="Equation" r:id="rId14" imgW="13968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322388"/>
                        <a:ext cx="636587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4" name="Object 16"/>
          <p:cNvGraphicFramePr>
            <a:graphicFrameLocks noChangeAspect="1"/>
          </p:cNvGraphicFramePr>
          <p:nvPr/>
        </p:nvGraphicFramePr>
        <p:xfrm>
          <a:off x="2349500" y="890588"/>
          <a:ext cx="11557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52" name="Equation" r:id="rId16" imgW="253800" imgH="203040" progId="Equation.DSMT4">
                  <p:embed/>
                </p:oleObj>
              </mc:Choice>
              <mc:Fallback>
                <p:oleObj name="Equation" r:id="rId16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890588"/>
                        <a:ext cx="1155700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06" name="AutoShape 18"/>
          <p:cNvSpPr>
            <a:spLocks noChangeArrowheads="1"/>
          </p:cNvSpPr>
          <p:nvPr/>
        </p:nvSpPr>
        <p:spPr bwMode="auto">
          <a:xfrm>
            <a:off x="3863975" y="1158875"/>
            <a:ext cx="1271588" cy="860425"/>
          </a:xfrm>
          <a:prstGeom prst="rightArrow">
            <a:avLst>
              <a:gd name="adj1" fmla="val 50000"/>
              <a:gd name="adj2" fmla="val 36947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A50021"/>
                </a:solidFill>
                <a:latin typeface="Arial Narrow" charset="0"/>
              </a:rPr>
              <a:t>Formula</a:t>
            </a:r>
          </a:p>
        </p:txBody>
      </p:sp>
      <p:graphicFrame>
        <p:nvGraphicFramePr>
          <p:cNvPr id="140308" name="Object 20"/>
          <p:cNvGraphicFramePr>
            <a:graphicFrameLocks noChangeAspect="1"/>
          </p:cNvGraphicFramePr>
          <p:nvPr/>
        </p:nvGraphicFramePr>
        <p:xfrm>
          <a:off x="1676400" y="5500688"/>
          <a:ext cx="34290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53" name="Equation" r:id="rId18" imgW="1511280" imgH="228600" progId="Equation.DSMT4">
                  <p:embed/>
                </p:oleObj>
              </mc:Choice>
              <mc:Fallback>
                <p:oleObj name="Equation" r:id="rId18" imgW="1511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500688"/>
                        <a:ext cx="3429000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 bwMode="auto">
          <a:xfrm>
            <a:off x="6096000" y="4419600"/>
            <a:ext cx="30480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324600" y="5334000"/>
            <a:ext cx="2667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248400" y="5943600"/>
            <a:ext cx="2667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40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6999</TotalTime>
  <Words>2200</Words>
  <Application>Microsoft Macintosh PowerPoint</Application>
  <PresentationFormat>On-screen Show (4:3)</PresentationFormat>
  <Paragraphs>257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phys1443-spring02</vt:lpstr>
      <vt:lpstr>Equation</vt:lpstr>
      <vt:lpstr>PHYS 1442 – Section 001 Lecture #2</vt:lpstr>
      <vt:lpstr>Announcements</vt:lpstr>
      <vt:lpstr>Extra Credit Special Project #1 </vt:lpstr>
      <vt:lpstr>Special Project #2 – Angels &amp; Demons</vt:lpstr>
      <vt:lpstr>Insulators and Conductors</vt:lpstr>
      <vt:lpstr>Induced Charge</vt:lpstr>
      <vt:lpstr>Induced Charge</vt:lpstr>
      <vt:lpstr>Coulomb’s Law</vt:lpstr>
      <vt:lpstr>Coulomb’s Law – The Formula</vt:lpstr>
      <vt:lpstr>Electric Force</vt:lpstr>
      <vt:lpstr>The Elementary Charge and Permittivity</vt:lpstr>
      <vt:lpstr>Example 16 – 1 </vt:lpstr>
      <vt:lpstr>Example 16 – 2 </vt:lpstr>
      <vt:lpstr>Vector Additions and Subtractions</vt:lpstr>
      <vt:lpstr>Example for Vector Addition</vt:lpstr>
      <vt:lpstr>Components and Unit Vectors</vt:lpstr>
      <vt:lpstr>Unit Vectors</vt:lpstr>
      <vt:lpstr>Examples of Vector Operations</vt:lpstr>
      <vt:lpstr>Example 16 – 3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468</cp:revision>
  <dcterms:created xsi:type="dcterms:W3CDTF">2012-01-19T04:21:20Z</dcterms:created>
  <dcterms:modified xsi:type="dcterms:W3CDTF">2013-06-04T18:50:42Z</dcterms:modified>
</cp:coreProperties>
</file>