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media/audio1.bin" ContentType="audio/unknown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464" r:id="rId4"/>
    <p:sldId id="410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22" r:id="rId15"/>
    <p:sldId id="423" r:id="rId16"/>
    <p:sldId id="424" r:id="rId17"/>
    <p:sldId id="425" r:id="rId18"/>
    <p:sldId id="426" r:id="rId19"/>
    <p:sldId id="427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20" Type="http://schemas.openxmlformats.org/officeDocument/2006/relationships/image" Target="../media/image78.emf"/><Relationship Id="rId21" Type="http://schemas.openxmlformats.org/officeDocument/2006/relationships/image" Target="../media/image79.emf"/><Relationship Id="rId22" Type="http://schemas.openxmlformats.org/officeDocument/2006/relationships/image" Target="../media/image80.emf"/><Relationship Id="rId23" Type="http://schemas.openxmlformats.org/officeDocument/2006/relationships/image" Target="../media/image81.emf"/><Relationship Id="rId24" Type="http://schemas.openxmlformats.org/officeDocument/2006/relationships/image" Target="../media/image82.emf"/><Relationship Id="rId25" Type="http://schemas.openxmlformats.org/officeDocument/2006/relationships/image" Target="../media/image83.emf"/><Relationship Id="rId10" Type="http://schemas.openxmlformats.org/officeDocument/2006/relationships/image" Target="../media/image68.emf"/><Relationship Id="rId11" Type="http://schemas.openxmlformats.org/officeDocument/2006/relationships/image" Target="../media/image69.emf"/><Relationship Id="rId12" Type="http://schemas.openxmlformats.org/officeDocument/2006/relationships/image" Target="../media/image70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5" Type="http://schemas.openxmlformats.org/officeDocument/2006/relationships/image" Target="../media/image73.emf"/><Relationship Id="rId16" Type="http://schemas.openxmlformats.org/officeDocument/2006/relationships/image" Target="../media/image74.emf"/><Relationship Id="rId17" Type="http://schemas.openxmlformats.org/officeDocument/2006/relationships/image" Target="../media/image75.emf"/><Relationship Id="rId18" Type="http://schemas.openxmlformats.org/officeDocument/2006/relationships/image" Target="../media/image76.emf"/><Relationship Id="rId19" Type="http://schemas.openxmlformats.org/officeDocument/2006/relationships/image" Target="../media/image77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w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90.emf"/><Relationship Id="rId8" Type="http://schemas.openxmlformats.org/officeDocument/2006/relationships/image" Target="../media/image91.emf"/><Relationship Id="rId9" Type="http://schemas.openxmlformats.org/officeDocument/2006/relationships/image" Target="../media/image92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1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42.emf"/><Relationship Id="rId10" Type="http://schemas.openxmlformats.org/officeDocument/2006/relationships/image" Target="../media/image37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oleObject" Target="../embeddings/oleObject51.bin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49.bin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0.emf"/><Relationship Id="rId47" Type="http://schemas.openxmlformats.org/officeDocument/2006/relationships/oleObject" Target="../embeddings/oleObject74.bin"/><Relationship Id="rId48" Type="http://schemas.openxmlformats.org/officeDocument/2006/relationships/image" Target="../media/image81.emf"/><Relationship Id="rId49" Type="http://schemas.openxmlformats.org/officeDocument/2006/relationships/oleObject" Target="../embeddings/oleObject75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68.e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69.e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70.e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71.emf"/><Relationship Id="rId29" Type="http://schemas.openxmlformats.org/officeDocument/2006/relationships/oleObject" Target="../embeddings/oleObject65.bin"/><Relationship Id="rId50" Type="http://schemas.openxmlformats.org/officeDocument/2006/relationships/image" Target="../media/image82.emf"/><Relationship Id="rId51" Type="http://schemas.openxmlformats.org/officeDocument/2006/relationships/oleObject" Target="../embeddings/oleObject76.bin"/><Relationship Id="rId52" Type="http://schemas.openxmlformats.org/officeDocument/2006/relationships/image" Target="../media/image8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3.bin"/><Relationship Id="rId30" Type="http://schemas.openxmlformats.org/officeDocument/2006/relationships/image" Target="../media/image72.emf"/><Relationship Id="rId31" Type="http://schemas.openxmlformats.org/officeDocument/2006/relationships/oleObject" Target="../embeddings/oleObject66.bin"/><Relationship Id="rId32" Type="http://schemas.openxmlformats.org/officeDocument/2006/relationships/image" Target="../media/image73.emf"/><Relationship Id="rId9" Type="http://schemas.openxmlformats.org/officeDocument/2006/relationships/oleObject" Target="../embeddings/oleObject55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1.emf"/><Relationship Id="rId33" Type="http://schemas.openxmlformats.org/officeDocument/2006/relationships/oleObject" Target="../embeddings/oleObject67.bin"/><Relationship Id="rId34" Type="http://schemas.openxmlformats.org/officeDocument/2006/relationships/image" Target="../media/image74.emf"/><Relationship Id="rId35" Type="http://schemas.openxmlformats.org/officeDocument/2006/relationships/oleObject" Target="../embeddings/oleObject68.bin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64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5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6.emf"/><Relationship Id="rId19" Type="http://schemas.openxmlformats.org/officeDocument/2006/relationships/oleObject" Target="../embeddings/oleObject60.bin"/><Relationship Id="rId37" Type="http://schemas.openxmlformats.org/officeDocument/2006/relationships/oleObject" Target="../embeddings/oleObject69.bin"/><Relationship Id="rId38" Type="http://schemas.openxmlformats.org/officeDocument/2006/relationships/image" Target="../media/image76.emf"/><Relationship Id="rId39" Type="http://schemas.openxmlformats.org/officeDocument/2006/relationships/oleObject" Target="../embeddings/oleObject70.bin"/><Relationship Id="rId40" Type="http://schemas.openxmlformats.org/officeDocument/2006/relationships/image" Target="../media/image77.emf"/><Relationship Id="rId41" Type="http://schemas.openxmlformats.org/officeDocument/2006/relationships/oleObject" Target="../embeddings/oleObject71.bin"/><Relationship Id="rId42" Type="http://schemas.openxmlformats.org/officeDocument/2006/relationships/image" Target="../media/image78.emf"/><Relationship Id="rId43" Type="http://schemas.openxmlformats.org/officeDocument/2006/relationships/oleObject" Target="../embeddings/oleObject72.bin"/><Relationship Id="rId44" Type="http://schemas.openxmlformats.org/officeDocument/2006/relationships/image" Target="../media/image79.emf"/><Relationship Id="rId45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emf"/><Relationship Id="rId20" Type="http://schemas.openxmlformats.org/officeDocument/2006/relationships/oleObject" Target="../embeddings/oleObject85.bin"/><Relationship Id="rId21" Type="http://schemas.openxmlformats.org/officeDocument/2006/relationships/image" Target="../media/image92.emf"/><Relationship Id="rId10" Type="http://schemas.openxmlformats.org/officeDocument/2006/relationships/oleObject" Target="../embeddings/oleObject80.bin"/><Relationship Id="rId11" Type="http://schemas.openxmlformats.org/officeDocument/2006/relationships/image" Target="../media/image87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88.e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89.emf"/><Relationship Id="rId16" Type="http://schemas.openxmlformats.org/officeDocument/2006/relationships/oleObject" Target="../embeddings/oleObject83.bin"/><Relationship Id="rId17" Type="http://schemas.openxmlformats.org/officeDocument/2006/relationships/image" Target="../media/image90.emf"/><Relationship Id="rId18" Type="http://schemas.openxmlformats.org/officeDocument/2006/relationships/oleObject" Target="../embeddings/oleObject84.bin"/><Relationship Id="rId19" Type="http://schemas.openxmlformats.org/officeDocument/2006/relationships/image" Target="../media/image9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3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4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31524" y="1311275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4,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16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660066"/>
                </a:solidFill>
                <a:latin typeface="Arial Narrow" charset="0"/>
              </a:rPr>
              <a:t>Coulomb</a:t>
            </a:r>
            <a:r>
              <a:rPr lang="en-US" smtClean="0">
                <a:solidFill>
                  <a:srgbClr val="660066"/>
                </a:solidFill>
                <a:latin typeface="Arial Narrow" charset="0"/>
              </a:rPr>
              <a:t>’</a:t>
            </a:r>
            <a:r>
              <a:rPr lang="en-US" smtClean="0">
                <a:solidFill>
                  <a:srgbClr val="660066"/>
                </a:solidFill>
                <a:latin typeface="Arial Narrow" charset="0"/>
              </a:rPr>
              <a:t>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Vector Operations Recap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Motion of a Charged Particle in an Electric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Gauss’ Law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smtClean="0"/>
              <a:t>the biggest </a:t>
            </a:r>
            <a:r>
              <a:rPr lang="en-US" sz="2400" dirty="0"/>
              <a:t>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2" name="Equation" r:id="rId4" imgW="685800" imgH="380880" progId="Equation.DSMT4">
                  <p:embed/>
                </p:oleObj>
              </mc:Choice>
              <mc:Fallback>
                <p:oleObj name="Equation" r:id="rId4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3" name="Equation" r:id="rId6" imgW="799920" imgH="380880" progId="Equation.DSMT4">
                  <p:embed/>
                </p:oleObj>
              </mc:Choice>
              <mc:Fallback>
                <p:oleObj name="Equation" r:id="rId6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</a:t>
            </a:r>
            <a:r>
              <a:rPr lang="en-US" sz="2400" dirty="0" smtClean="0"/>
              <a:t>an electron </a:t>
            </a:r>
            <a:r>
              <a:rPr lang="en-US" sz="2400" dirty="0"/>
              <a:t>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0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1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2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3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320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12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16 </a:t>
            </a:r>
            <a:r>
              <a:rPr lang="en-US" dirty="0"/>
              <a:t>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2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4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5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6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7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173883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16 </a:t>
            </a:r>
            <a:r>
              <a:rPr lang="en-US" dirty="0"/>
              <a:t>– 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</a:t>
            </a:r>
            <a:r>
              <a:rPr lang="en-US" sz="2400" b="1" dirty="0" smtClean="0"/>
              <a:t>a greater </a:t>
            </a:r>
            <a:r>
              <a:rPr lang="en-US" sz="2400" b="1" dirty="0"/>
              <a:t>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4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5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14646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8335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7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8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9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0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1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2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3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4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96828"/>
              </p:ext>
            </p:extLst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5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7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5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6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55513"/>
              </p:ext>
            </p:extLst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7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8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60865"/>
              </p:ext>
            </p:extLst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9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190"/>
              </p:ext>
            </p:extLst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0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22788"/>
              </p:ext>
            </p:extLst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1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2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3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879236"/>
              </p:ext>
            </p:extLst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0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1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2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3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4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34957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6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05724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7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17438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8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29780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9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2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5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69079"/>
              </p:ext>
            </p:extLst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6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77128"/>
              </p:ext>
            </p:extLst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7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8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9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32899"/>
              </p:ext>
            </p:extLst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0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614733"/>
              </p:ext>
            </p:extLst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1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2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3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01799"/>
              </p:ext>
            </p:extLst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4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839"/>
              </p:ext>
            </p:extLst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5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6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43183"/>
              </p:ext>
            </p:extLst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7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37707"/>
              </p:ext>
            </p:extLst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8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9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73241"/>
              </p:ext>
            </p:extLst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0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1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90262"/>
              </p:ext>
            </p:extLst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2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63386"/>
              </p:ext>
            </p:extLst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3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737"/>
              </p:ext>
            </p:extLst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4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5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75748"/>
              </p:ext>
            </p:extLst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6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79180"/>
              </p:ext>
            </p:extLst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7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66906"/>
              </p:ext>
            </p:extLst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05167"/>
              </p:ext>
            </p:extLst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9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45163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16 – 3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in a line. 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2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3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4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5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6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28924"/>
              </p:ext>
            </p:extLst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7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8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9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0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82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78" grpId="0"/>
      <p:bldP spid="143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22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Fantastic job!!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You need my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Remember,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deadline for the first homework is 11pm this Thursday</a:t>
            </a:r>
            <a:r>
              <a:rPr lang="en-US" dirty="0">
                <a:latin typeface="Arial Narrow" charset="0"/>
                <a:ea typeface="ＭＳ Ｐゴシック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assignments: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CH16 – 10, 16 – 11, 16 – 12 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Quiz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at the beginning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of the class this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June 6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Appendix A1 – A8 and CH16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60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last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13.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86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7086600" cy="5867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ones are attracted to the positively charged object and some will pass over to it, leaving the neutral object positively charged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Charging by conduction</a:t>
            </a:r>
            <a:endParaRPr lang="en-US" dirty="0" smtClean="0"/>
          </a:p>
          <a:p>
            <a:pPr lvl="1"/>
            <a:r>
              <a:rPr lang="en-US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3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934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conducts, </a:t>
            </a:r>
            <a:r>
              <a:rPr lang="en-US" sz="2400" dirty="0" smtClean="0"/>
              <a:t>it can </a:t>
            </a:r>
            <a:r>
              <a:rPr lang="en-US" sz="2400" dirty="0"/>
              <a:t>give or accept </a:t>
            </a:r>
            <a:r>
              <a:rPr lang="en-US" sz="2400" dirty="0" smtClean="0"/>
              <a:t>charge.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the electric charge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Previously charged device can determine the sign of unknown charge</a:t>
            </a:r>
            <a:endParaRPr lang="en-US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6934200" y="2667000"/>
            <a:ext cx="2209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05600" y="1371600"/>
            <a:ext cx="2209800" cy="1143000"/>
            <a:chOff x="6705600" y="1295400"/>
            <a:chExt cx="2209800" cy="1143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705600" y="1676400"/>
              <a:ext cx="22098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81800" y="1295400"/>
              <a:ext cx="6858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10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257800"/>
          </a:xfrm>
        </p:spPr>
        <p:txBody>
          <a:bodyPr/>
          <a:lstStyle/>
          <a:p>
            <a:r>
              <a:rPr lang="en-US" sz="2800" dirty="0" smtClean="0"/>
              <a:t>Electric charges </a:t>
            </a:r>
            <a:r>
              <a:rPr lang="en-US" sz="2800" dirty="0"/>
              <a:t>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electrical 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If the distance between the two charges double, the force reduces by a factor of 4!</a:t>
            </a:r>
            <a:endParaRPr lang="en-US" sz="2000" dirty="0"/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12586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9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0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1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2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3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4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5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6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7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6997</TotalTime>
  <Words>2200</Words>
  <Application>Microsoft Macintosh PowerPoint</Application>
  <PresentationFormat>On-screen Show (4:3)</PresentationFormat>
  <Paragraphs>257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#2</vt:lpstr>
      <vt:lpstr>Announcements</vt:lpstr>
      <vt:lpstr>Extra Credit Special Project #1 </vt:lpstr>
      <vt:lpstr>Special Project #2 – Angels &amp; Demons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16 – 1 </vt:lpstr>
      <vt:lpstr>Example 16 – 2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16 – 3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467</cp:revision>
  <dcterms:created xsi:type="dcterms:W3CDTF">2012-01-19T04:21:20Z</dcterms:created>
  <dcterms:modified xsi:type="dcterms:W3CDTF">2013-06-04T18:49:05Z</dcterms:modified>
</cp:coreProperties>
</file>