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409" r:id="rId3"/>
    <p:sldId id="464" r:id="rId4"/>
    <p:sldId id="410" r:id="rId5"/>
    <p:sldId id="412" r:id="rId6"/>
    <p:sldId id="413" r:id="rId7"/>
    <p:sldId id="414" r:id="rId8"/>
    <p:sldId id="415" r:id="rId9"/>
    <p:sldId id="416" r:id="rId10"/>
    <p:sldId id="417" r:id="rId11"/>
    <p:sldId id="418" r:id="rId12"/>
    <p:sldId id="421" r:id="rId13"/>
    <p:sldId id="428" r:id="rId14"/>
    <p:sldId id="451" r:id="rId15"/>
    <p:sldId id="430" r:id="rId16"/>
    <p:sldId id="431" r:id="rId17"/>
    <p:sldId id="432"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5" d="100"/>
          <a:sy n="95" d="100"/>
        </p:scale>
        <p:origin x="-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35.emf"/><Relationship Id="rId12" Type="http://schemas.openxmlformats.org/officeDocument/2006/relationships/image" Target="../media/image36.emf"/><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33.emf"/><Relationship Id="rId10"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image" Target="../media/image48.emf"/><Relationship Id="rId13" Type="http://schemas.openxmlformats.org/officeDocument/2006/relationships/image" Target="../media/image49.emf"/><Relationship Id="rId14" Type="http://schemas.openxmlformats.org/officeDocument/2006/relationships/image" Target="../media/image50.emf"/><Relationship Id="rId15" Type="http://schemas.openxmlformats.org/officeDocument/2006/relationships/image" Target="../media/image51.emf"/><Relationship Id="rId16" Type="http://schemas.openxmlformats.org/officeDocument/2006/relationships/image" Target="../media/image52.emf"/><Relationship Id="rId17" Type="http://schemas.openxmlformats.org/officeDocument/2006/relationships/image" Target="../media/image53.emf"/><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9" Type="http://schemas.openxmlformats.org/officeDocument/2006/relationships/image" Target="../media/image45.emf"/><Relationship Id="rId10"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emf"/><Relationship Id="rId1" Type="http://schemas.openxmlformats.org/officeDocument/2006/relationships/image" Target="../media/image61.emf"/><Relationship Id="rId2"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74.wmf"/><Relationship Id="rId6" Type="http://schemas.openxmlformats.org/officeDocument/2006/relationships/image" Target="../media/image75.wmf"/><Relationship Id="rId7" Type="http://schemas.openxmlformats.org/officeDocument/2006/relationships/image" Target="../media/image76.wmf"/><Relationship Id="rId8" Type="http://schemas.openxmlformats.org/officeDocument/2006/relationships/image" Target="../media/image77.wmf"/><Relationship Id="rId9" Type="http://schemas.openxmlformats.org/officeDocument/2006/relationships/image" Target="../media/image78.wmf"/><Relationship Id="rId1" Type="http://schemas.openxmlformats.org/officeDocument/2006/relationships/image" Target="../media/image70.wmf"/><Relationship Id="rId2" Type="http://schemas.openxmlformats.org/officeDocument/2006/relationships/image" Target="../media/image7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3488479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098777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June 5, 2013</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June 5,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1442-001, Summer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oleObject" Target="../embeddings/oleObject28.bin"/><Relationship Id="rId21" Type="http://schemas.openxmlformats.org/officeDocument/2006/relationships/image" Target="../media/image33.emf"/><Relationship Id="rId22" Type="http://schemas.openxmlformats.org/officeDocument/2006/relationships/oleObject" Target="../embeddings/oleObject29.bin"/><Relationship Id="rId23" Type="http://schemas.openxmlformats.org/officeDocument/2006/relationships/image" Target="../media/image34.emf"/><Relationship Id="rId24" Type="http://schemas.openxmlformats.org/officeDocument/2006/relationships/oleObject" Target="../embeddings/oleObject30.bin"/><Relationship Id="rId25" Type="http://schemas.openxmlformats.org/officeDocument/2006/relationships/image" Target="../media/image35.emf"/><Relationship Id="rId26" Type="http://schemas.openxmlformats.org/officeDocument/2006/relationships/oleObject" Target="../embeddings/oleObject31.bin"/><Relationship Id="rId27" Type="http://schemas.openxmlformats.org/officeDocument/2006/relationships/image" Target="../media/image36.emf"/><Relationship Id="rId10" Type="http://schemas.openxmlformats.org/officeDocument/2006/relationships/oleObject" Target="../embeddings/oleObject23.bin"/><Relationship Id="rId11" Type="http://schemas.openxmlformats.org/officeDocument/2006/relationships/image" Target="../media/image28.emf"/><Relationship Id="rId12" Type="http://schemas.openxmlformats.org/officeDocument/2006/relationships/oleObject" Target="../embeddings/oleObject24.bin"/><Relationship Id="rId13" Type="http://schemas.openxmlformats.org/officeDocument/2006/relationships/image" Target="../media/image29.emf"/><Relationship Id="rId14" Type="http://schemas.openxmlformats.org/officeDocument/2006/relationships/oleObject" Target="../embeddings/oleObject25.bin"/><Relationship Id="rId15" Type="http://schemas.openxmlformats.org/officeDocument/2006/relationships/image" Target="../media/image30.emf"/><Relationship Id="rId16" Type="http://schemas.openxmlformats.org/officeDocument/2006/relationships/oleObject" Target="../embeddings/oleObject26.bin"/><Relationship Id="rId17" Type="http://schemas.openxmlformats.org/officeDocument/2006/relationships/image" Target="../media/image31.emf"/><Relationship Id="rId18" Type="http://schemas.openxmlformats.org/officeDocument/2006/relationships/oleObject" Target="../embeddings/oleObject27.bin"/><Relationship Id="rId19" Type="http://schemas.openxmlformats.org/officeDocument/2006/relationships/image" Target="../media/image3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5.emf"/><Relationship Id="rId5" Type="http://schemas.openxmlformats.org/officeDocument/2006/relationships/image" Target="../media/image24.jpeg"/><Relationship Id="rId6" Type="http://schemas.openxmlformats.org/officeDocument/2006/relationships/oleObject" Target="../embeddings/oleObject21.bin"/><Relationship Id="rId7" Type="http://schemas.openxmlformats.org/officeDocument/2006/relationships/image" Target="../media/image26.emf"/><Relationship Id="rId8"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20" Type="http://schemas.openxmlformats.org/officeDocument/2006/relationships/oleObject" Target="../embeddings/oleObject40.bin"/><Relationship Id="rId21" Type="http://schemas.openxmlformats.org/officeDocument/2006/relationships/image" Target="../media/image45.emf"/><Relationship Id="rId22" Type="http://schemas.openxmlformats.org/officeDocument/2006/relationships/oleObject" Target="../embeddings/oleObject41.bin"/><Relationship Id="rId23" Type="http://schemas.openxmlformats.org/officeDocument/2006/relationships/image" Target="../media/image46.emf"/><Relationship Id="rId24" Type="http://schemas.openxmlformats.org/officeDocument/2006/relationships/oleObject" Target="../embeddings/oleObject42.bin"/><Relationship Id="rId25" Type="http://schemas.openxmlformats.org/officeDocument/2006/relationships/image" Target="../media/image47.emf"/><Relationship Id="rId26" Type="http://schemas.openxmlformats.org/officeDocument/2006/relationships/oleObject" Target="../embeddings/oleObject43.bin"/><Relationship Id="rId27" Type="http://schemas.openxmlformats.org/officeDocument/2006/relationships/image" Target="../media/image48.emf"/><Relationship Id="rId28" Type="http://schemas.openxmlformats.org/officeDocument/2006/relationships/oleObject" Target="../embeddings/oleObject44.bin"/><Relationship Id="rId29" Type="http://schemas.openxmlformats.org/officeDocument/2006/relationships/image" Target="../media/image4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7.emf"/><Relationship Id="rId5" Type="http://schemas.openxmlformats.org/officeDocument/2006/relationships/image" Target="../media/image24.jpeg"/><Relationship Id="rId30" Type="http://schemas.openxmlformats.org/officeDocument/2006/relationships/oleObject" Target="../embeddings/oleObject45.bin"/><Relationship Id="rId31" Type="http://schemas.openxmlformats.org/officeDocument/2006/relationships/image" Target="../media/image50.emf"/><Relationship Id="rId32" Type="http://schemas.openxmlformats.org/officeDocument/2006/relationships/oleObject" Target="../embeddings/oleObject46.bin"/><Relationship Id="rId9" Type="http://schemas.openxmlformats.org/officeDocument/2006/relationships/image" Target="../media/image39.emf"/><Relationship Id="rId6" Type="http://schemas.openxmlformats.org/officeDocument/2006/relationships/oleObject" Target="../embeddings/oleObject33.bin"/><Relationship Id="rId7" Type="http://schemas.openxmlformats.org/officeDocument/2006/relationships/image" Target="../media/image38.emf"/><Relationship Id="rId8" Type="http://schemas.openxmlformats.org/officeDocument/2006/relationships/oleObject" Target="../embeddings/oleObject34.bin"/><Relationship Id="rId33" Type="http://schemas.openxmlformats.org/officeDocument/2006/relationships/image" Target="../media/image51.emf"/><Relationship Id="rId34" Type="http://schemas.openxmlformats.org/officeDocument/2006/relationships/oleObject" Target="../embeddings/oleObject47.bin"/><Relationship Id="rId35" Type="http://schemas.openxmlformats.org/officeDocument/2006/relationships/image" Target="../media/image52.emf"/><Relationship Id="rId36" Type="http://schemas.openxmlformats.org/officeDocument/2006/relationships/oleObject" Target="../embeddings/oleObject48.bin"/><Relationship Id="rId10" Type="http://schemas.openxmlformats.org/officeDocument/2006/relationships/oleObject" Target="../embeddings/oleObject35.bin"/><Relationship Id="rId11" Type="http://schemas.openxmlformats.org/officeDocument/2006/relationships/image" Target="../media/image40.emf"/><Relationship Id="rId12" Type="http://schemas.openxmlformats.org/officeDocument/2006/relationships/oleObject" Target="../embeddings/oleObject36.bin"/><Relationship Id="rId13" Type="http://schemas.openxmlformats.org/officeDocument/2006/relationships/image" Target="../media/image41.emf"/><Relationship Id="rId14" Type="http://schemas.openxmlformats.org/officeDocument/2006/relationships/oleObject" Target="../embeddings/oleObject37.bin"/><Relationship Id="rId15" Type="http://schemas.openxmlformats.org/officeDocument/2006/relationships/image" Target="../media/image42.emf"/><Relationship Id="rId16" Type="http://schemas.openxmlformats.org/officeDocument/2006/relationships/oleObject" Target="../embeddings/oleObject38.bin"/><Relationship Id="rId17" Type="http://schemas.openxmlformats.org/officeDocument/2006/relationships/image" Target="../media/image43.emf"/><Relationship Id="rId18" Type="http://schemas.openxmlformats.org/officeDocument/2006/relationships/oleObject" Target="../embeddings/oleObject39.bin"/><Relationship Id="rId19" Type="http://schemas.openxmlformats.org/officeDocument/2006/relationships/image" Target="../media/image44.emf"/><Relationship Id="rId37" Type="http://schemas.openxmlformats.org/officeDocument/2006/relationships/image" Target="../media/image53.emf"/></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oleObject" Target="../embeddings/oleObject49.bin"/><Relationship Id="rId5" Type="http://schemas.openxmlformats.org/officeDocument/2006/relationships/image" Target="../media/image6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image" Target="../media/image64.wmf"/><Relationship Id="rId12" Type="http://schemas.openxmlformats.org/officeDocument/2006/relationships/oleObject" Target="../embeddings/oleObject54.bin"/><Relationship Id="rId13" Type="http://schemas.openxmlformats.org/officeDocument/2006/relationships/image" Target="../media/image65.wmf"/><Relationship Id="rId14" Type="http://schemas.openxmlformats.org/officeDocument/2006/relationships/oleObject" Target="../embeddings/oleObject55.bin"/><Relationship Id="rId15" Type="http://schemas.openxmlformats.org/officeDocument/2006/relationships/image" Target="../media/image66.wmf"/><Relationship Id="rId16" Type="http://schemas.openxmlformats.org/officeDocument/2006/relationships/oleObject" Target="../embeddings/oleObject56.bin"/><Relationship Id="rId17" Type="http://schemas.openxmlformats.org/officeDocument/2006/relationships/image" Target="../media/image67.wmf"/><Relationship Id="rId18" Type="http://schemas.openxmlformats.org/officeDocument/2006/relationships/oleObject" Target="../embeddings/oleObject57.bin"/><Relationship Id="rId19" Type="http://schemas.openxmlformats.org/officeDocument/2006/relationships/image" Target="../media/image68.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69.jpeg"/><Relationship Id="rId4" Type="http://schemas.openxmlformats.org/officeDocument/2006/relationships/oleObject" Target="../embeddings/oleObject50.bin"/><Relationship Id="rId5" Type="http://schemas.openxmlformats.org/officeDocument/2006/relationships/image" Target="../media/image61.emf"/><Relationship Id="rId6" Type="http://schemas.openxmlformats.org/officeDocument/2006/relationships/oleObject" Target="../embeddings/oleObject51.bin"/><Relationship Id="rId7" Type="http://schemas.openxmlformats.org/officeDocument/2006/relationships/image" Target="../media/image62.wmf"/><Relationship Id="rId8" Type="http://schemas.openxmlformats.org/officeDocument/2006/relationships/oleObject" Target="../embeddings/oleObject52.bin"/><Relationship Id="rId9" Type="http://schemas.openxmlformats.org/officeDocument/2006/relationships/image" Target="../media/image63.wmf"/><Relationship Id="rId10" Type="http://schemas.openxmlformats.org/officeDocument/2006/relationships/oleObject" Target="../embeddings/oleObject53.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61.bin"/><Relationship Id="rId20" Type="http://schemas.openxmlformats.org/officeDocument/2006/relationships/image" Target="../media/image78.wmf"/><Relationship Id="rId10" Type="http://schemas.openxmlformats.org/officeDocument/2006/relationships/image" Target="../media/image73.wmf"/><Relationship Id="rId11" Type="http://schemas.openxmlformats.org/officeDocument/2006/relationships/oleObject" Target="../embeddings/oleObject62.bin"/><Relationship Id="rId12" Type="http://schemas.openxmlformats.org/officeDocument/2006/relationships/image" Target="../media/image74.wmf"/><Relationship Id="rId13" Type="http://schemas.openxmlformats.org/officeDocument/2006/relationships/oleObject" Target="../embeddings/oleObject63.bin"/><Relationship Id="rId14" Type="http://schemas.openxmlformats.org/officeDocument/2006/relationships/image" Target="../media/image75.wmf"/><Relationship Id="rId15" Type="http://schemas.openxmlformats.org/officeDocument/2006/relationships/oleObject" Target="../embeddings/oleObject64.bin"/><Relationship Id="rId16" Type="http://schemas.openxmlformats.org/officeDocument/2006/relationships/image" Target="../media/image76.wmf"/><Relationship Id="rId17" Type="http://schemas.openxmlformats.org/officeDocument/2006/relationships/oleObject" Target="../embeddings/oleObject65.bin"/><Relationship Id="rId18" Type="http://schemas.openxmlformats.org/officeDocument/2006/relationships/image" Target="../media/image77.wmf"/><Relationship Id="rId19" Type="http://schemas.openxmlformats.org/officeDocument/2006/relationships/oleObject" Target="../embeddings/oleObject66.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70.wmf"/><Relationship Id="rId5" Type="http://schemas.openxmlformats.org/officeDocument/2006/relationships/oleObject" Target="../embeddings/oleObject59.bin"/><Relationship Id="rId6" Type="http://schemas.openxmlformats.org/officeDocument/2006/relationships/image" Target="../media/image71.wmf"/><Relationship Id="rId7" Type="http://schemas.openxmlformats.org/officeDocument/2006/relationships/oleObject" Target="../embeddings/oleObject60.bin"/><Relationship Id="rId8"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emf"/><Relationship Id="rId7" Type="http://schemas.openxmlformats.org/officeDocument/2006/relationships/oleObject" Target="../embeddings/oleObject3.bin"/><Relationship Id="rId8" Type="http://schemas.openxmlformats.org/officeDocument/2006/relationships/image" Target="../media/image6.emf"/><Relationship Id="rId9" Type="http://schemas.openxmlformats.org/officeDocument/2006/relationships/oleObject" Target="../embeddings/oleObject4.bin"/><Relationship Id="rId10" Type="http://schemas.openxmlformats.org/officeDocument/2006/relationships/image" Target="../media/image7.emf"/></Relationships>
</file>

<file path=ppt/slides/_rels/slide7.x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oleObject" Target="../embeddings/oleObject10.bin"/><Relationship Id="rId13" Type="http://schemas.openxmlformats.org/officeDocument/2006/relationships/image" Target="../media/image13.wmf"/><Relationship Id="rId14" Type="http://schemas.openxmlformats.org/officeDocument/2006/relationships/oleObject" Target="../embeddings/oleObject11.bin"/><Relationship Id="rId15" Type="http://schemas.openxmlformats.org/officeDocument/2006/relationships/image" Target="../media/image14.wmf"/><Relationship Id="rId16" Type="http://schemas.openxmlformats.org/officeDocument/2006/relationships/oleObject" Target="../embeddings/oleObject12.bin"/><Relationship Id="rId17"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oleObject" Target="../embeddings/oleObject6.bin"/><Relationship Id="rId5" Type="http://schemas.openxmlformats.org/officeDocument/2006/relationships/image" Target="../media/image9.wmf"/><Relationship Id="rId6" Type="http://schemas.openxmlformats.org/officeDocument/2006/relationships/oleObject" Target="../embeddings/oleObject7.bin"/><Relationship Id="rId7" Type="http://schemas.openxmlformats.org/officeDocument/2006/relationships/image" Target="../media/image10.wmf"/><Relationship Id="rId8" Type="http://schemas.openxmlformats.org/officeDocument/2006/relationships/oleObject" Target="../embeddings/oleObject8.bin"/><Relationship Id="rId9" Type="http://schemas.openxmlformats.org/officeDocument/2006/relationships/image" Target="../media/image11.wmf"/><Relationship Id="rId10"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18.bin"/><Relationship Id="rId13" Type="http://schemas.openxmlformats.org/officeDocument/2006/relationships/image" Target="../media/image22.emf"/><Relationship Id="rId14" Type="http://schemas.openxmlformats.org/officeDocument/2006/relationships/oleObject" Target="../embeddings/oleObject19.bin"/><Relationship Id="rId15"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image" Target="../media/image24.jpeg"/><Relationship Id="rId6" Type="http://schemas.openxmlformats.org/officeDocument/2006/relationships/oleObject" Target="../embeddings/oleObject15.bin"/><Relationship Id="rId7" Type="http://schemas.openxmlformats.org/officeDocument/2006/relationships/image" Target="../media/image19.emf"/><Relationship Id="rId8" Type="http://schemas.openxmlformats.org/officeDocument/2006/relationships/oleObject" Target="../embeddings/oleObject16.bin"/><Relationship Id="rId9" Type="http://schemas.openxmlformats.org/officeDocument/2006/relationships/image" Target="../media/image20.emf"/><Relationship Id="rId10"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June 5, 2013</a:t>
            </a:r>
            <a:endParaRPr lang="en-US"/>
          </a:p>
        </p:txBody>
      </p:sp>
      <p:sp>
        <p:nvSpPr>
          <p:cNvPr id="7" name="Rectangle 5"/>
          <p:cNvSpPr>
            <a:spLocks noGrp="1" noChangeArrowheads="1"/>
          </p:cNvSpPr>
          <p:nvPr>
            <p:ph type="ftr" sz="quarter" idx="11"/>
          </p:nvPr>
        </p:nvSpPr>
        <p:spPr/>
        <p:txBody>
          <a:bodyPr/>
          <a:lstStyle/>
          <a:p>
            <a:pPr>
              <a:defRPr/>
            </a:pPr>
            <a:r>
              <a:rPr lang="nl-NL" smtClean="0"/>
              <a:t>PHYS 1442-001, Summer 2013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a:t>
            </a:r>
            <a:r>
              <a:rPr lang="en-US" dirty="0" smtClean="0"/>
              <a:t>1442 </a:t>
            </a:r>
            <a:r>
              <a:rPr lang="en-US" dirty="0"/>
              <a:t>– Section </a:t>
            </a:r>
            <a:r>
              <a:rPr lang="en-US" dirty="0" smtClean="0"/>
              <a:t>001</a:t>
            </a:r>
            <a:br>
              <a:rPr lang="en-US" dirty="0" smtClean="0"/>
            </a:br>
            <a:r>
              <a:rPr lang="en-US" dirty="0"/>
              <a:t>Lecture </a:t>
            </a:r>
            <a:r>
              <a:rPr lang="en-US" dirty="0" smtClean="0"/>
              <a:t>#3</a:t>
            </a:r>
            <a:endParaRPr lang="en-US" dirty="0"/>
          </a:p>
        </p:txBody>
      </p:sp>
      <p:sp>
        <p:nvSpPr>
          <p:cNvPr id="17414" name="Text Box 4"/>
          <p:cNvSpPr txBox="1">
            <a:spLocks noChangeArrowheads="1"/>
          </p:cNvSpPr>
          <p:nvPr/>
        </p:nvSpPr>
        <p:spPr bwMode="auto">
          <a:xfrm>
            <a:off x="3053065" y="1311275"/>
            <a:ext cx="304105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June 5, 2013</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133600"/>
            <a:ext cx="62103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dirty="0" smtClean="0">
                <a:solidFill>
                  <a:schemeClr val="accent2"/>
                </a:solidFill>
                <a:latin typeface="Arial Narrow" charset="0"/>
              </a:rPr>
              <a:t>Chapter </a:t>
            </a:r>
            <a:r>
              <a:rPr lang="en-US" dirty="0">
                <a:solidFill>
                  <a:schemeClr val="accent2"/>
                </a:solidFill>
                <a:latin typeface="Arial Narrow" charset="0"/>
              </a:rPr>
              <a:t>16</a:t>
            </a:r>
            <a:endParaRPr lang="en-US" dirty="0">
              <a:solidFill>
                <a:srgbClr val="003300"/>
              </a:solidFill>
              <a:latin typeface="Arial Narrow" charset="0"/>
            </a:endParaRPr>
          </a:p>
          <a:p>
            <a:pPr marL="990600" lvl="1" indent="-533400">
              <a:spcBef>
                <a:spcPct val="20000"/>
              </a:spcBef>
              <a:buFontTx/>
              <a:buChar char="–"/>
            </a:pPr>
            <a:r>
              <a:rPr lang="en-US" sz="2000" dirty="0" smtClean="0">
                <a:solidFill>
                  <a:srgbClr val="660066"/>
                </a:solidFill>
                <a:latin typeface="Arial Narrow" charset="0"/>
              </a:rPr>
              <a:t>The </a:t>
            </a:r>
            <a:r>
              <a:rPr lang="en-US" sz="2000" dirty="0">
                <a:solidFill>
                  <a:srgbClr val="660066"/>
                </a:solidFill>
                <a:latin typeface="Arial Narrow" charset="0"/>
              </a:rPr>
              <a:t>Electric Field &amp; Field Lines</a:t>
            </a:r>
          </a:p>
          <a:p>
            <a:pPr marL="990600" lvl="1" indent="-533400">
              <a:spcBef>
                <a:spcPct val="20000"/>
              </a:spcBef>
              <a:buFontTx/>
              <a:buChar char="–"/>
            </a:pPr>
            <a:r>
              <a:rPr lang="en-US" sz="2000" dirty="0">
                <a:solidFill>
                  <a:srgbClr val="660066"/>
                </a:solidFill>
                <a:latin typeface="Arial Narrow" charset="0"/>
              </a:rPr>
              <a:t>Electric Fields and Conductors</a:t>
            </a:r>
          </a:p>
          <a:p>
            <a:pPr marL="990600" lvl="1" indent="-533400">
              <a:spcBef>
                <a:spcPct val="20000"/>
              </a:spcBef>
              <a:buFontTx/>
              <a:buChar char="–"/>
            </a:pPr>
            <a:r>
              <a:rPr lang="en-US" sz="2000" dirty="0">
                <a:solidFill>
                  <a:srgbClr val="660066"/>
                </a:solidFill>
                <a:latin typeface="Arial Narrow" charset="0"/>
              </a:rPr>
              <a:t>Motion of a Charged Particle in an Electric </a:t>
            </a:r>
            <a:r>
              <a:rPr lang="en-US" sz="2000" dirty="0" smtClean="0">
                <a:solidFill>
                  <a:srgbClr val="660066"/>
                </a:solidFill>
                <a:latin typeface="Arial Narrow" charset="0"/>
              </a:rPr>
              <a:t>Field</a:t>
            </a:r>
          </a:p>
          <a:p>
            <a:pPr marL="990600" lvl="1" indent="-533400">
              <a:spcBef>
                <a:spcPct val="20000"/>
              </a:spcBef>
              <a:buFontTx/>
              <a:buChar char="–"/>
            </a:pPr>
            <a:r>
              <a:rPr lang="en-US" sz="2000" dirty="0" smtClean="0">
                <a:solidFill>
                  <a:srgbClr val="660066"/>
                </a:solidFill>
                <a:latin typeface="Arial Narrow" charset="0"/>
              </a:rPr>
              <a:t>Gauss’ Law</a:t>
            </a:r>
          </a:p>
          <a:p>
            <a:pPr marL="609600" indent="-609600">
              <a:spcBef>
                <a:spcPct val="20000"/>
              </a:spcBef>
              <a:buFontTx/>
              <a:buChar char="•"/>
            </a:pPr>
            <a:r>
              <a:rPr lang="en-US" dirty="0">
                <a:solidFill>
                  <a:schemeClr val="accent2"/>
                </a:solidFill>
                <a:latin typeface="Arial Narrow" charset="0"/>
              </a:rPr>
              <a:t>Chapter 17</a:t>
            </a:r>
            <a:endParaRPr lang="en-US" dirty="0">
              <a:solidFill>
                <a:srgbClr val="003300"/>
              </a:solidFill>
              <a:latin typeface="Arial Narrow" charset="0"/>
            </a:endParaRPr>
          </a:p>
          <a:p>
            <a:pPr marL="990600" lvl="1" indent="-533400">
              <a:spcBef>
                <a:spcPct val="20000"/>
              </a:spcBef>
              <a:buFontTx/>
              <a:buChar char="–"/>
            </a:pPr>
            <a:r>
              <a:rPr lang="en-US" sz="2000" dirty="0">
                <a:solidFill>
                  <a:srgbClr val="660066"/>
                </a:solidFill>
                <a:latin typeface="Arial Narrow" charset="0"/>
              </a:rPr>
              <a:t>Electric Potential Energy</a:t>
            </a:r>
          </a:p>
          <a:p>
            <a:pPr marL="990600" lvl="1" indent="-533400">
              <a:spcBef>
                <a:spcPct val="20000"/>
              </a:spcBef>
              <a:buFontTx/>
              <a:buChar char="–"/>
            </a:pPr>
            <a:r>
              <a:rPr lang="en-US" sz="2000" dirty="0">
                <a:solidFill>
                  <a:srgbClr val="660066"/>
                </a:solidFill>
                <a:latin typeface="Arial Narrow" charset="0"/>
              </a:rPr>
              <a:t>Electric Potential</a:t>
            </a:r>
          </a:p>
          <a:p>
            <a:pPr marL="990600" lvl="1" indent="-533400">
              <a:spcBef>
                <a:spcPct val="20000"/>
              </a:spcBef>
              <a:buFontTx/>
              <a:buChar char="–"/>
            </a:pPr>
            <a:r>
              <a:rPr lang="en-US" sz="2000" dirty="0">
                <a:solidFill>
                  <a:srgbClr val="660066"/>
                </a:solidFill>
                <a:latin typeface="Arial Narrow" charset="0"/>
              </a:rPr>
              <a:t>Electric Potential and Electric Field</a:t>
            </a:r>
          </a:p>
          <a:p>
            <a:pPr marL="990600" lvl="1" indent="-533400">
              <a:spcBef>
                <a:spcPct val="20000"/>
              </a:spcBef>
              <a:buFontTx/>
              <a:buChar char="–"/>
            </a:pPr>
            <a:r>
              <a:rPr lang="en-US" sz="2000" dirty="0" err="1">
                <a:solidFill>
                  <a:srgbClr val="660066"/>
                </a:solidFill>
                <a:latin typeface="Arial Narrow" charset="0"/>
              </a:rPr>
              <a:t>Equi</a:t>
            </a:r>
            <a:r>
              <a:rPr lang="en-US" sz="2000" dirty="0">
                <a:solidFill>
                  <a:srgbClr val="660066"/>
                </a:solidFill>
                <a:latin typeface="Arial Narrow" charset="0"/>
              </a:rPr>
              <a:t>-potential Lines</a:t>
            </a:r>
          </a:p>
          <a:p>
            <a:pPr marL="990600" lvl="1" indent="-533400">
              <a:spcBef>
                <a:spcPct val="20000"/>
              </a:spcBef>
              <a:buFontTx/>
              <a:buChar char="–"/>
            </a:pPr>
            <a:r>
              <a:rPr lang="en-US" sz="2000" dirty="0">
                <a:solidFill>
                  <a:srgbClr val="660066"/>
                </a:solidFill>
                <a:latin typeface="Arial Narrow" charset="0"/>
              </a:rPr>
              <a:t>The Electron Volt, a Unit of Energy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a:t>
            </a:r>
            <a:r>
              <a:rPr lang="en-US" dirty="0" smtClean="0"/>
              <a:t>16 </a:t>
            </a:r>
            <a:r>
              <a:rPr lang="en-US" dirty="0"/>
              <a:t>–</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07586"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07587"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07588"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07589"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07590"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07591"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07592"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07593"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07594"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07595"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07596"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07597"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32853407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a:t>
            </a:r>
            <a:r>
              <a:rPr lang="en-US" dirty="0" smtClean="0"/>
              <a:t>16 </a:t>
            </a:r>
            <a:r>
              <a:rPr lang="en-US" dirty="0"/>
              <a:t>–</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99250"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99251"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99252"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99253"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81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99254"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99255"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99256"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99257"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99258"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99259"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99260"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99261"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99262"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99263"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99264"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99265"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99266"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56227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June 5, 2013</a:t>
            </a:r>
            <a:endParaRPr lang="en-US"/>
          </a:p>
        </p:txBody>
      </p:sp>
      <p:sp>
        <p:nvSpPr>
          <p:cNvPr id="10" name="Footer Placeholder 4"/>
          <p:cNvSpPr>
            <a:spLocks noGrp="1"/>
          </p:cNvSpPr>
          <p:nvPr>
            <p:ph type="ftr" sz="quarter" idx="11"/>
          </p:nvPr>
        </p:nvSpPr>
        <p:spPr/>
        <p:txBody>
          <a:bodyPr/>
          <a:lstStyle/>
          <a:p>
            <a:r>
              <a:rPr lang="nl-NL" smtClean="0"/>
              <a:t>PHYS 1442-001, Summer 2013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12</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a:t>
            </a:r>
            <a:r>
              <a:rPr lang="en-US" sz="2600" dirty="0" smtClean="0"/>
              <a:t>can </a:t>
            </a:r>
            <a:r>
              <a:rPr lang="en-US" sz="2600" dirty="0"/>
              <a:t>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5594530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June 5, 2013</a:t>
            </a:r>
            <a:endParaRPr lang="en-US"/>
          </a:p>
        </p:txBody>
      </p:sp>
      <p:sp>
        <p:nvSpPr>
          <p:cNvPr id="7" name="Footer Placeholder 4"/>
          <p:cNvSpPr>
            <a:spLocks noGrp="1"/>
          </p:cNvSpPr>
          <p:nvPr>
            <p:ph type="ftr" sz="quarter" idx="11"/>
          </p:nvPr>
        </p:nvSpPr>
        <p:spPr/>
        <p:txBody>
          <a:bodyPr/>
          <a:lstStyle/>
          <a:p>
            <a:r>
              <a:rPr lang="nl-NL" smtClean="0"/>
              <a:t>PHYS 1442-001, Summer 2013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13</a:t>
            </a:fld>
            <a:endParaRPr lang="en-US"/>
          </a:p>
        </p:txBody>
      </p:sp>
      <p:pic>
        <p:nvPicPr>
          <p:cNvPr id="152586" name="Picture 10" descr="FG21_035"/>
          <p:cNvPicPr>
            <a:picLocks noChangeAspect="1" noChangeArrowheads="1"/>
          </p:cNvPicPr>
          <p:nvPr/>
        </p:nvPicPr>
        <p:blipFill>
          <a:blip r:embed="rId2"/>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in the static situation. (If the charge is at rest.) Why?</a:t>
            </a:r>
          </a:p>
          <a:p>
            <a:pPr lvl="1">
              <a:lnSpc>
                <a:spcPct val="80000"/>
              </a:lnSpc>
            </a:pPr>
            <a:r>
              <a:rPr lang="en-US" sz="2400" dirty="0"/>
              <a:t>If there were an electric field within a conductor, there would be </a:t>
            </a:r>
            <a:r>
              <a:rPr lang="en-US" sz="2400" dirty="0" smtClean="0"/>
              <a:t>a force </a:t>
            </a:r>
            <a:r>
              <a:rPr lang="en-US" sz="2400" dirty="0"/>
              <a:t>on its free electrons.</a:t>
            </a:r>
          </a:p>
          <a:p>
            <a:pPr lvl="1">
              <a:lnSpc>
                <a:spcPct val="80000"/>
              </a:lnSpc>
            </a:pPr>
            <a:r>
              <a:rPr lang="en-US" sz="2400" dirty="0"/>
              <a:t>The electrons will move until they reached </a:t>
            </a:r>
            <a:r>
              <a:rPr lang="en-US" sz="2400" dirty="0" smtClean="0"/>
              <a:t>the positions </a:t>
            </a:r>
            <a:r>
              <a:rPr lang="en-US" sz="2400" dirty="0"/>
              <a:t>where the electric field </a:t>
            </a:r>
            <a:r>
              <a:rPr lang="en-US" sz="2400" dirty="0" smtClean="0"/>
              <a:t>becomes </a:t>
            </a:r>
            <a:r>
              <a:rPr lang="en-US" sz="2400" dirty="0"/>
              <a:t>zero.</a:t>
            </a:r>
          </a:p>
          <a:p>
            <a:pPr lvl="1">
              <a:lnSpc>
                <a:spcPct val="80000"/>
              </a:lnSpc>
            </a:pPr>
            <a:r>
              <a:rPr lang="en-US" sz="2400" u="sng" dirty="0">
                <a:solidFill>
                  <a:srgbClr val="A50021"/>
                </a:solidFill>
              </a:rPr>
              <a:t>Electric </a:t>
            </a:r>
            <a:r>
              <a:rPr lang="en-US" sz="2400" u="sng" dirty="0" smtClean="0">
                <a:solidFill>
                  <a:srgbClr val="A50021"/>
                </a:solidFill>
              </a:rPr>
              <a:t>field, however, </a:t>
            </a:r>
            <a:r>
              <a:rPr lang="en-US" sz="2400" u="sng" dirty="0">
                <a:solidFill>
                  <a:srgbClr val="A50021"/>
                </a:solidFill>
              </a:rPr>
              <a:t>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a:t>
            </a:r>
            <a:r>
              <a:rPr lang="en-US" sz="2200" dirty="0" smtClean="0">
                <a:solidFill>
                  <a:srgbClr val="660066"/>
                </a:solidFill>
                <a:latin typeface="Arial Narrow" charset="0"/>
                <a:ea typeface="ＭＳ Ｐゴシック" charset="-128"/>
              </a:rPr>
              <a:t>evenly on </a:t>
            </a:r>
            <a:r>
              <a:rPr lang="en-US" sz="2200" dirty="0">
                <a:solidFill>
                  <a:srgbClr val="660066"/>
                </a:solidFill>
                <a:latin typeface="Arial Narrow" charset="0"/>
                <a:ea typeface="ＭＳ Ｐゴシック" charset="-128"/>
              </a:rPr>
              <a:t>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9125011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5, 2013</a:t>
            </a:r>
            <a:endParaRPr lang="en-US" sz="1400">
              <a:solidFill>
                <a:srgbClr val="FF0066"/>
              </a:solidFill>
              <a:latin typeface="Arial Narrow"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EFB488-8D80-E34D-B325-A65413762104}"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pSp>
        <p:nvGrpSpPr>
          <p:cNvPr id="2" name="Group 16"/>
          <p:cNvGrpSpPr>
            <a:grpSpLocks/>
          </p:cNvGrpSpPr>
          <p:nvPr/>
        </p:nvGrpSpPr>
        <p:grpSpPr bwMode="auto">
          <a:xfrm>
            <a:off x="5181600" y="2362200"/>
            <a:ext cx="4114800" cy="3810000"/>
            <a:chOff x="480" y="2208"/>
            <a:chExt cx="2208" cy="1776"/>
          </a:xfrm>
        </p:grpSpPr>
        <p:pic>
          <p:nvPicPr>
            <p:cNvPr id="26636" name="Picture 13" descr="FG21_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304"/>
              <a:ext cx="2208"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14"/>
            <p:cNvSpPr>
              <a:spLocks noChangeArrowheads="1"/>
            </p:cNvSpPr>
            <p:nvPr/>
          </p:nvSpPr>
          <p:spPr bwMode="auto">
            <a:xfrm>
              <a:off x="528" y="2208"/>
              <a:ext cx="864" cy="17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6638" name="Rectangle 15"/>
            <p:cNvSpPr>
              <a:spLocks noChangeArrowheads="1"/>
            </p:cNvSpPr>
            <p:nvPr/>
          </p:nvSpPr>
          <p:spPr bwMode="auto">
            <a:xfrm>
              <a:off x="2448" y="3792"/>
              <a:ext cx="192"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sp>
        <p:nvSpPr>
          <p:cNvPr id="26630" name="Rectangle 2"/>
          <p:cNvSpPr>
            <a:spLocks noGrp="1" noChangeArrowheads="1"/>
          </p:cNvSpPr>
          <p:nvPr>
            <p:ph type="title"/>
          </p:nvPr>
        </p:nvSpPr>
        <p:spPr>
          <a:xfrm>
            <a:off x="457200" y="0"/>
            <a:ext cx="8077200" cy="685800"/>
          </a:xfrm>
        </p:spPr>
        <p:txBody>
          <a:bodyPr/>
          <a:lstStyle/>
          <a:p>
            <a:r>
              <a:rPr lang="en-US">
                <a:latin typeface="Arial Narrow" charset="0"/>
                <a:ea typeface="ＭＳ Ｐゴシック" charset="0"/>
                <a:cs typeface="ＭＳ Ｐゴシック" charset="0"/>
              </a:rPr>
              <a:t>Example 16-10</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latin typeface="Arial Narrow" charset="0"/>
                <a:ea typeface="ＭＳ Ｐゴシック" charset="0"/>
                <a:cs typeface="ＭＳ Ｐゴシック" charset="0"/>
              </a:rPr>
              <a:t>Shielding, and safety in a storm. </a:t>
            </a:r>
            <a:r>
              <a:rPr lang="en-US" sz="3000">
                <a:latin typeface="Arial Narrow" charset="0"/>
                <a:ea typeface="ＭＳ Ｐゴシック" charset="0"/>
                <a:cs typeface="ＭＳ Ｐゴシック" charset="0"/>
              </a:rPr>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600">
                <a:solidFill>
                  <a:schemeClr val="accent2"/>
                </a:solidFill>
                <a:latin typeface="Arial Narrow" charset="0"/>
              </a:rPr>
              <a:t>If the metal box were solid</a:t>
            </a:r>
          </a:p>
          <a:p>
            <a:pPr marL="742950" lvl="1" indent="-285750">
              <a:spcBef>
                <a:spcPct val="20000"/>
              </a:spcBef>
              <a:buFontTx/>
              <a:buChar char="–"/>
            </a:pPr>
            <a:r>
              <a:rPr lang="en-US" sz="2200">
                <a:solidFill>
                  <a:srgbClr val="660066"/>
                </a:solidFill>
                <a:latin typeface="Arial Narrow" charset="0"/>
              </a:rPr>
              <a:t>The free electrons in the box would redistribute themselves along the surface so that the field lines would not penetrate into the metal</a:t>
            </a:r>
            <a:r>
              <a:rPr lang="en-US" sz="2600">
                <a:solidFill>
                  <a:srgbClr val="660066"/>
                </a:solidFill>
                <a:latin typeface="Arial Narrow" charset="0"/>
              </a:rPr>
              <a:t>.</a:t>
            </a:r>
          </a:p>
          <a:p>
            <a:pPr marL="342900" indent="-342900">
              <a:spcBef>
                <a:spcPct val="20000"/>
              </a:spcBef>
              <a:buFontTx/>
              <a:buChar char="•"/>
            </a:pPr>
            <a:r>
              <a:rPr lang="en-US" sz="260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a:solidFill>
                  <a:schemeClr val="accent2"/>
                </a:solidFill>
                <a:latin typeface="Arial Narrow" charset="0"/>
              </a:rPr>
              <a:t>Thus a conducting box is an effective device for shielding. </a:t>
            </a:r>
            <a:r>
              <a:rPr lang="en-US" sz="2600">
                <a:solidFill>
                  <a:schemeClr val="accent2"/>
                </a:solidFill>
                <a:latin typeface="Arial Narrow" charset="0"/>
                <a:sym typeface="Wingdings" charset="0"/>
              </a:rPr>
              <a:t> Faraday cage</a:t>
            </a:r>
          </a:p>
          <a:p>
            <a:pPr marL="342900" indent="-342900">
              <a:spcBef>
                <a:spcPct val="20000"/>
              </a:spcBef>
              <a:buFontTx/>
              <a:buChar char="•"/>
            </a:pPr>
            <a:r>
              <a:rPr lang="en-US" sz="2600">
                <a:solidFill>
                  <a:schemeClr val="accent2"/>
                </a:solidFill>
                <a:latin typeface="Arial Narrow" charset="0"/>
                <a:sym typeface="Wingdings" charset="0"/>
              </a:rPr>
              <a:t>So what do you think will happen if you were inside a car when the car was struck by a lightening?</a:t>
            </a:r>
            <a:endParaRPr lang="en-US" sz="260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26634" name="Picture 10" descr="FG21_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844"/>
              <a:ext cx="1488"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Rectangle 11"/>
            <p:cNvSpPr>
              <a:spLocks noChangeArrowheads="1"/>
            </p:cNvSpPr>
            <p:nvPr/>
          </p:nvSpPr>
          <p:spPr bwMode="auto">
            <a:xfrm>
              <a:off x="960" y="2736"/>
              <a:ext cx="1008" cy="1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Tree>
    <p:extLst>
      <p:ext uri="{BB962C8B-B14F-4D97-AF65-F5344CB8AC3E}">
        <p14:creationId xmlns:p14="http://schemas.microsoft.com/office/powerpoint/2010/main" val="7910045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June 5, 2013</a:t>
            </a:r>
            <a:endParaRPr lang="en-US"/>
          </a:p>
        </p:txBody>
      </p:sp>
      <p:sp>
        <p:nvSpPr>
          <p:cNvPr id="8" name="Footer Placeholder 4"/>
          <p:cNvSpPr>
            <a:spLocks noGrp="1"/>
          </p:cNvSpPr>
          <p:nvPr>
            <p:ph type="ftr" sz="quarter" idx="11"/>
          </p:nvPr>
        </p:nvSpPr>
        <p:spPr/>
        <p:txBody>
          <a:bodyPr/>
          <a:lstStyle/>
          <a:p>
            <a:r>
              <a:rPr lang="nl-NL" smtClean="0"/>
              <a:t>PHYS 1442-001, Summer 2013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15</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extLst>
              <p:ext uri="{D42A27DB-BD31-4B8C-83A1-F6EECF244321}">
                <p14:modId xmlns:p14="http://schemas.microsoft.com/office/powerpoint/2010/main" val="2560728873"/>
              </p:ext>
            </p:extLst>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61604" name="Equation" r:id="rId4" imgW="457200" imgH="215900" progId="Equation.DSMT4">
                  <p:embed/>
                </p:oleObj>
              </mc:Choice>
              <mc:Fallback>
                <p:oleObj name="Equation" r:id="rId4" imgW="457200" imgH="215900" progId="Equation.DSMT4">
                  <p:embed/>
                  <p:pic>
                    <p:nvPicPr>
                      <p:cNvPr id="0" name=""/>
                      <p:cNvPicPr>
                        <a:picLocks noChangeAspect="1" noChangeArrowheads="1"/>
                      </p:cNvPicPr>
                      <p:nvPr/>
                    </p:nvPicPr>
                    <p:blipFill>
                      <a:blip r:embed="rId5"/>
                      <a:srcRect/>
                      <a:stretch>
                        <a:fillRect/>
                      </a:stretch>
                    </p:blipFill>
                    <p:spPr bwMode="auto">
                      <a:xfrm>
                        <a:off x="2667000" y="1692275"/>
                        <a:ext cx="12954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4459752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16</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dirty="0" smtClean="0"/>
              <a:t>Example: Accelerating an Electron</a:t>
            </a:r>
            <a:endParaRPr lang="en-US" dirty="0"/>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a:solidFill>
                  <a:schemeClr val="hlink"/>
                </a:solidFill>
              </a:rPr>
              <a:t>Electron accelerated by electric field</a:t>
            </a:r>
            <a:r>
              <a:rPr lang="en-US" sz="2400">
                <a:solidFill>
                  <a:schemeClr val="hlink"/>
                </a:solidFill>
              </a:rPr>
              <a:t>.  An electron (mass m = 9.1x10</a:t>
            </a:r>
            <a:r>
              <a:rPr lang="en-US" sz="2400" baseline="30000">
                <a:solidFill>
                  <a:schemeClr val="hlink"/>
                </a:solidFill>
              </a:rPr>
              <a:t>-31</a:t>
            </a:r>
            <a:r>
              <a:rPr lang="en-US" sz="2400">
                <a:solidFill>
                  <a:schemeClr val="hlink"/>
                </a:solidFill>
              </a:rPr>
              <a:t>kg) is accelerated in the uniform field E (E=2.0x10</a:t>
            </a:r>
            <a:r>
              <a:rPr lang="en-US" sz="2400" baseline="30000">
                <a:solidFill>
                  <a:schemeClr val="hlink"/>
                </a:solidFill>
              </a:rPr>
              <a:t>4</a:t>
            </a:r>
            <a:r>
              <a:rPr lang="en-US" sz="240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100626" name="Equation" r:id="rId4" imgW="444500" imgH="431800" progId="Equation.DSMT4">
                  <p:embed/>
                </p:oleObj>
              </mc:Choice>
              <mc:Fallback>
                <p:oleObj name="Equation" r:id="rId4" imgW="444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100627"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100628"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100629"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100630"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100631"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100632" name="Equation" r:id="rId16" imgW="228600" imgH="126720" progId="Equation.DSMT4">
                  <p:embed/>
                </p:oleObj>
              </mc:Choice>
              <mc:Fallback>
                <p:oleObj name="Equation" r:id="rId16" imgW="22860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100633" name="Equation" r:id="rId18" imgW="2844800" imgH="558800" progId="Equation.DSMT4">
                  <p:embed/>
                </p:oleObj>
              </mc:Choice>
              <mc:Fallback>
                <p:oleObj name="Equation" r:id="rId18" imgW="2844800" imgH="558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1888051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Wednesday, June 5, 2013</a:t>
            </a:r>
            <a:endParaRPr lang="en-US"/>
          </a:p>
        </p:txBody>
      </p:sp>
      <p:sp>
        <p:nvSpPr>
          <p:cNvPr id="19" name="Footer Placeholder 4"/>
          <p:cNvSpPr>
            <a:spLocks noGrp="1"/>
          </p:cNvSpPr>
          <p:nvPr>
            <p:ph type="ftr" sz="quarter" idx="11"/>
          </p:nvPr>
        </p:nvSpPr>
        <p:spPr/>
        <p:txBody>
          <a:bodyPr/>
          <a:lstStyle/>
          <a:p>
            <a:r>
              <a:rPr lang="nl-NL" smtClean="0"/>
              <a:t>PHYS 1442-001, Summer 2013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17</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dirty="0"/>
              <a:t>Example </a:t>
            </a:r>
            <a:r>
              <a:rPr lang="en-US" dirty="0" err="1" smtClean="0"/>
              <a:t>cnt’d</a:t>
            </a:r>
            <a:endParaRPr lang="en-US" dirty="0"/>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99764"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99765" name="Equation" r:id="rId5" imgW="317160" imgH="203040" progId="Equation.DSMT4">
                  <p:embed/>
                </p:oleObj>
              </mc:Choice>
              <mc:Fallback>
                <p:oleObj name="Equation" r:id="rId5" imgW="3171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99766" name="Equation" r:id="rId7" imgW="317160" imgH="190440" progId="Equation.DSMT4">
                  <p:embed/>
                </p:oleObj>
              </mc:Choice>
              <mc:Fallback>
                <p:oleObj name="Equation" r:id="rId7" imgW="31716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99767" name="Equation" r:id="rId9" imgW="2527200" imgH="279360" progId="Equation.DSMT4">
                  <p:embed/>
                </p:oleObj>
              </mc:Choice>
              <mc:Fallback>
                <p:oleObj name="Equation" r:id="rId9" imgW="2527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99768" name="Equation" r:id="rId11" imgW="342720" imgH="152280" progId="Equation.DSMT4">
                  <p:embed/>
                </p:oleObj>
              </mc:Choice>
              <mc:Fallback>
                <p:oleObj name="Equation" r:id="rId11" imgW="34272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99769" name="Equation" r:id="rId13" imgW="2260440" imgH="279360" progId="Equation.DSMT4">
                  <p:embed/>
                </p:oleObj>
              </mc:Choice>
              <mc:Fallback>
                <p:oleObj name="Equation" r:id="rId13" imgW="22604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99770" name="Equation" r:id="rId15" imgW="304560" imgH="164880" progId="Equation.DSMT4">
                  <p:embed/>
                </p:oleObj>
              </mc:Choice>
              <mc:Fallback>
                <p:oleObj name="Equation" r:id="rId15" imgW="3045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99771"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99772" name="Equation" r:id="rId19" imgW="2984400" imgH="253800" progId="Equation.DSMT4">
                  <p:embed/>
                </p:oleObj>
              </mc:Choice>
              <mc:Fallback>
                <p:oleObj name="Equation" r:id="rId19" imgW="29844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24435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5,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3400"/>
            <a:ext cx="8839200" cy="5715000"/>
          </a:xfrm>
        </p:spPr>
        <p:txBody>
          <a:bodyPr/>
          <a:lstStyle/>
          <a:p>
            <a:pPr>
              <a:lnSpc>
                <a:spcPct val="90000"/>
              </a:lnSpc>
            </a:pPr>
            <a:r>
              <a:rPr lang="en-US" dirty="0" smtClean="0">
                <a:latin typeface="Arial Narrow" charset="0"/>
                <a:ea typeface="ＭＳ Ｐゴシック" charset="0"/>
                <a:cs typeface="ＭＳ Ｐゴシック" charset="0"/>
              </a:rPr>
              <a:t>28 </a:t>
            </a:r>
            <a:r>
              <a:rPr lang="en-US" dirty="0">
                <a:latin typeface="Arial Narrow" charset="0"/>
                <a:ea typeface="ＭＳ Ｐゴシック" charset="0"/>
                <a:cs typeface="ＭＳ Ｐゴシック" charset="0"/>
              </a:rPr>
              <a:t>of you have registered in the homework system.</a:t>
            </a:r>
          </a:p>
          <a:p>
            <a:pPr lvl="1">
              <a:lnSpc>
                <a:spcPct val="90000"/>
              </a:lnSpc>
            </a:pPr>
            <a:r>
              <a:rPr lang="en-US" dirty="0" smtClean="0">
                <a:latin typeface="Arial Narrow" charset="0"/>
                <a:ea typeface="ＭＳ Ｐゴシック" charset="0"/>
              </a:rPr>
              <a:t>Excellent!</a:t>
            </a:r>
            <a:endParaRPr lang="en-US" dirty="0">
              <a:latin typeface="Arial Narrow" charset="0"/>
              <a:ea typeface="ＭＳ Ｐゴシック" charset="0"/>
            </a:endParaRPr>
          </a:p>
          <a:p>
            <a:pPr lvl="1">
              <a:lnSpc>
                <a:spcPct val="90000"/>
              </a:lnSpc>
            </a:pPr>
            <a:r>
              <a:rPr lang="en-US" dirty="0" smtClean="0">
                <a:latin typeface="Arial Narrow" charset="0"/>
                <a:ea typeface="ＭＳ Ｐゴシック" charset="0"/>
              </a:rPr>
              <a:t>But only half of you have start putting in answers! </a:t>
            </a:r>
          </a:p>
          <a:p>
            <a:pPr lvl="1">
              <a:lnSpc>
                <a:spcPct val="90000"/>
              </a:lnSpc>
            </a:pPr>
            <a:r>
              <a:rPr lang="en-US" dirty="0" smtClean="0">
                <a:latin typeface="Arial Narrow" charset="0"/>
                <a:ea typeface="ＭＳ Ｐゴシック" charset="0"/>
              </a:rPr>
              <a:t>Please do NOT wait to input the answers until you are done with all problems!   Start putting them in as you go along!!</a:t>
            </a:r>
            <a:endParaRPr lang="en-US" dirty="0">
              <a:latin typeface="Arial Narrow" charset="0"/>
              <a:ea typeface="ＭＳ Ｐゴシック" charset="0"/>
            </a:endParaRPr>
          </a:p>
          <a:p>
            <a:pPr>
              <a:lnSpc>
                <a:spcPct val="90000"/>
              </a:lnSpc>
            </a:pPr>
            <a:r>
              <a:rPr lang="en-US" dirty="0">
                <a:latin typeface="Arial Narrow" charset="0"/>
                <a:ea typeface="ＭＳ Ｐゴシック" charset="0"/>
                <a:cs typeface="ＭＳ Ｐゴシック" charset="0"/>
              </a:rPr>
              <a:t>Reading </a:t>
            </a:r>
            <a:r>
              <a:rPr lang="en-US" dirty="0" smtClean="0">
                <a:latin typeface="Arial Narrow" charset="0"/>
                <a:ea typeface="ＭＳ Ｐゴシック" charset="0"/>
                <a:cs typeface="ＭＳ Ｐゴシック" charset="0"/>
              </a:rPr>
              <a:t>assignments: </a:t>
            </a:r>
            <a:r>
              <a:rPr lang="en-US" dirty="0">
                <a:latin typeface="Arial Narrow" charset="0"/>
                <a:ea typeface="ＭＳ Ｐゴシック" charset="0"/>
                <a:cs typeface="ＭＳ Ｐゴシック" charset="0"/>
              </a:rPr>
              <a:t>CH16 – 10, 16 – 11, 16 – 12  </a:t>
            </a:r>
          </a:p>
          <a:p>
            <a:pPr>
              <a:lnSpc>
                <a:spcPct val="90000"/>
              </a:lnSpc>
            </a:pPr>
            <a:r>
              <a:rPr lang="en-US" dirty="0">
                <a:latin typeface="Arial Narrow" charset="0"/>
                <a:ea typeface="ＭＳ Ｐゴシック" charset="0"/>
                <a:cs typeface="ＭＳ Ｐゴシック" charset="0"/>
              </a:rPr>
              <a:t>Quiz </a:t>
            </a:r>
            <a:r>
              <a:rPr lang="en-US" dirty="0" smtClean="0">
                <a:latin typeface="Arial Narrow" charset="0"/>
                <a:ea typeface="ＭＳ Ｐゴシック" charset="0"/>
                <a:cs typeface="ＭＳ Ｐゴシック" charset="0"/>
              </a:rPr>
              <a:t>at the beginning </a:t>
            </a:r>
            <a:r>
              <a:rPr lang="en-US" dirty="0">
                <a:latin typeface="Arial Narrow" charset="0"/>
                <a:ea typeface="ＭＳ Ｐゴシック" charset="0"/>
                <a:cs typeface="ＭＳ Ｐゴシック" charset="0"/>
              </a:rPr>
              <a:t>of the class </a:t>
            </a:r>
            <a:r>
              <a:rPr lang="en-US" dirty="0" smtClean="0">
                <a:latin typeface="Arial Narrow" charset="0"/>
                <a:ea typeface="ＭＳ Ｐゴシック" charset="0"/>
                <a:cs typeface="ＭＳ Ｐゴシック" charset="0"/>
              </a:rPr>
              <a:t>tomorrow, </a:t>
            </a:r>
            <a:r>
              <a:rPr lang="en-US" dirty="0">
                <a:latin typeface="Arial Narrow" charset="0"/>
                <a:ea typeface="ＭＳ Ｐゴシック" charset="0"/>
                <a:cs typeface="ＭＳ Ｐゴシック" charset="0"/>
              </a:rPr>
              <a:t>June 6</a:t>
            </a:r>
          </a:p>
          <a:p>
            <a:pPr lvl="1">
              <a:lnSpc>
                <a:spcPct val="90000"/>
              </a:lnSpc>
            </a:pPr>
            <a:r>
              <a:rPr lang="en-US" dirty="0">
                <a:latin typeface="Arial Narrow" charset="0"/>
                <a:ea typeface="ＭＳ Ｐゴシック" charset="0"/>
              </a:rPr>
              <a:t>Appendix A1 – </a:t>
            </a:r>
            <a:r>
              <a:rPr lang="en-US" dirty="0" smtClean="0">
                <a:latin typeface="Arial Narrow" charset="0"/>
                <a:ea typeface="ＭＳ Ｐゴシック" charset="0"/>
              </a:rPr>
              <a:t>A8 and through what we finish today!</a:t>
            </a:r>
          </a:p>
          <a:p>
            <a:pPr>
              <a:lnSpc>
                <a:spcPct val="90000"/>
              </a:lnSpc>
            </a:pPr>
            <a:r>
              <a:rPr lang="en-US" dirty="0" smtClean="0">
                <a:latin typeface="Arial Narrow" charset="0"/>
                <a:ea typeface="ＭＳ Ｐゴシック" charset="0"/>
              </a:rPr>
              <a:t>First term exam coming Tuesday, June 11</a:t>
            </a:r>
          </a:p>
          <a:p>
            <a:pPr lvl="1">
              <a:lnSpc>
                <a:spcPct val="90000"/>
              </a:lnSpc>
            </a:pPr>
            <a:r>
              <a:rPr lang="en-US" dirty="0" smtClean="0">
                <a:latin typeface="Arial Narrow" charset="0"/>
                <a:ea typeface="ＭＳ Ｐゴシック" charset="0"/>
              </a:rPr>
              <a:t>Covers up to what we finish Monday, June 10, plus A1 – A8</a:t>
            </a:r>
          </a:p>
          <a:p>
            <a:pPr lvl="1">
              <a:lnSpc>
                <a:spcPct val="90000"/>
              </a:lnSpc>
            </a:pPr>
            <a:r>
              <a:rPr lang="en-US" dirty="0" smtClean="0">
                <a:latin typeface="Arial Narrow" charset="0"/>
                <a:ea typeface="ＭＳ Ｐゴシック" charset="0"/>
              </a:rPr>
              <a:t>Mixture of multiple choice and free response problems</a:t>
            </a:r>
          </a:p>
          <a:p>
            <a:pPr lvl="2">
              <a:lnSpc>
                <a:spcPct val="90000"/>
              </a:lnSpc>
            </a:pPr>
            <a:r>
              <a:rPr lang="en-US" dirty="0" smtClean="0">
                <a:latin typeface="Arial Narrow" charset="0"/>
                <a:ea typeface="ＭＳ Ｐゴシック" charset="0"/>
              </a:rPr>
              <a:t>Just putting an answer to free response problem will get you 0!</a:t>
            </a:r>
            <a:endParaRPr lang="en-US" dirty="0">
              <a:latin typeface="Arial Narrow" charset="0"/>
              <a:ea typeface="ＭＳ Ｐゴシック" charset="0"/>
            </a:endParaRPr>
          </a:p>
        </p:txBody>
      </p:sp>
    </p:spTree>
    <p:extLst>
      <p:ext uri="{BB962C8B-B14F-4D97-AF65-F5344CB8AC3E}">
        <p14:creationId xmlns:p14="http://schemas.microsoft.com/office/powerpoint/2010/main" val="27289947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June 5, 2013</a:t>
            </a:r>
            <a:endParaRPr lang="en-US"/>
          </a:p>
        </p:txBody>
      </p:sp>
      <p:sp>
        <p:nvSpPr>
          <p:cNvPr id="5" name="Footer Placeholder 4"/>
          <p:cNvSpPr>
            <a:spLocks noGrp="1"/>
          </p:cNvSpPr>
          <p:nvPr>
            <p:ph type="ftr" sz="quarter" idx="11"/>
          </p:nvPr>
        </p:nvSpPr>
        <p:spPr/>
        <p:txBody>
          <a:bodyPr/>
          <a:lstStyle/>
          <a:p>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smtClean="0"/>
              <a:t>Extra Credit Special Project #1 </a:t>
            </a:r>
            <a:endParaRPr lang="en-US" dirty="0"/>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smtClean="0"/>
              <a:t>Compare the Coulomb force to the Gravitational force in the following cases by expressing Coulomb force (F</a:t>
            </a:r>
            <a:r>
              <a:rPr lang="en-US" sz="2800" baseline="-25000" dirty="0" smtClean="0"/>
              <a:t>C</a:t>
            </a:r>
            <a:r>
              <a:rPr lang="en-US" sz="2800" dirty="0" smtClean="0"/>
              <a:t>) in terms of the gravitational force (F</a:t>
            </a:r>
            <a:r>
              <a:rPr lang="en-US" sz="2800" baseline="-25000" dirty="0" smtClean="0"/>
              <a:t>G</a:t>
            </a:r>
            <a:r>
              <a:rPr lang="en-US" sz="2800" dirty="0" smtClean="0"/>
              <a:t>)</a:t>
            </a:r>
          </a:p>
          <a:p>
            <a:pPr lvl="1"/>
            <a:r>
              <a:rPr lang="en-US" sz="2400" dirty="0" smtClean="0"/>
              <a:t>Between two protons separated by 1m</a:t>
            </a:r>
          </a:p>
          <a:p>
            <a:pPr lvl="1"/>
            <a:r>
              <a:rPr lang="en-US" sz="2400" dirty="0" smtClean="0"/>
              <a:t>Between two protons separated by an arbitrary distance R</a:t>
            </a:r>
          </a:p>
          <a:p>
            <a:pPr lvl="1"/>
            <a:r>
              <a:rPr lang="en-US" sz="2400" dirty="0" smtClean="0"/>
              <a:t>Between two electrons separated by 1m</a:t>
            </a:r>
          </a:p>
          <a:p>
            <a:pPr lvl="1"/>
            <a:r>
              <a:rPr lang="en-US" sz="2400" dirty="0" smtClean="0"/>
              <a:t>Between two electrons separated by an arbitrary distance R </a:t>
            </a:r>
          </a:p>
          <a:p>
            <a:r>
              <a:rPr lang="en-US" sz="2800" dirty="0" smtClean="0"/>
              <a:t>Five points each, totaling 20 points</a:t>
            </a:r>
          </a:p>
          <a:p>
            <a:r>
              <a:rPr lang="en-US" sz="2800" dirty="0" smtClean="0"/>
              <a:t>BE SURE to show all the details of your work, including all formulae, and properly referring them</a:t>
            </a:r>
          </a:p>
          <a:p>
            <a:r>
              <a:rPr lang="en-US" sz="2800" dirty="0" smtClean="0"/>
              <a:t>Please staple them before the submission</a:t>
            </a:r>
          </a:p>
          <a:p>
            <a:r>
              <a:rPr lang="en-US" sz="2800" dirty="0" smtClean="0"/>
              <a:t>Due at the beginning of the class Monday, June 10</a:t>
            </a:r>
            <a:endParaRPr lang="en-US" sz="2800" dirty="0"/>
          </a:p>
        </p:txBody>
      </p:sp>
    </p:spTree>
    <p:extLst>
      <p:ext uri="{BB962C8B-B14F-4D97-AF65-F5344CB8AC3E}">
        <p14:creationId xmlns:p14="http://schemas.microsoft.com/office/powerpoint/2010/main" val="19926066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last 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Thursday, June 13.</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5, 2013</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519776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June 5, 2013</a:t>
            </a:r>
            <a:endParaRPr lang="en-US"/>
          </a:p>
        </p:txBody>
      </p:sp>
      <p:sp>
        <p:nvSpPr>
          <p:cNvPr id="7" name="Footer Placeholder 4"/>
          <p:cNvSpPr>
            <a:spLocks noGrp="1"/>
          </p:cNvSpPr>
          <p:nvPr>
            <p:ph type="ftr" sz="quarter" idx="11"/>
          </p:nvPr>
        </p:nvSpPr>
        <p:spPr/>
        <p:txBody>
          <a:bodyPr/>
          <a:lstStyle/>
          <a:p>
            <a:r>
              <a:rPr lang="nl-NL" smtClean="0"/>
              <a:t>PHYS 1442-001, Summer 2013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5</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electric forces act over a distance without touching objects </a:t>
            </a:r>
            <a:r>
              <a:rPr lang="en-US" sz="2800" dirty="0" err="1">
                <a:sym typeface="Wingdings" charset="2"/>
              </a:rPr>
              <a:t></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a:t>
            </a:r>
            <a:r>
              <a:rPr lang="en-US" sz="2800" dirty="0" smtClean="0">
                <a:solidFill>
                  <a:srgbClr val="FF0000"/>
                </a:solidFill>
              </a:rPr>
              <a:t>positive test </a:t>
            </a:r>
            <a:r>
              <a:rPr lang="en-US" sz="2800" dirty="0">
                <a:solidFill>
                  <a:srgbClr val="FF0000"/>
                </a:solidFill>
              </a:rPr>
              <a:t>charge </a:t>
            </a:r>
            <a:r>
              <a:rPr lang="en-US" sz="2800" dirty="0"/>
              <a:t>in the vicinity and measuring the force on it. </a:t>
            </a:r>
          </a:p>
        </p:txBody>
      </p:sp>
      <p:sp>
        <p:nvSpPr>
          <p:cNvPr id="9" name="Oval 8"/>
          <p:cNvSpPr/>
          <p:nvPr/>
        </p:nvSpPr>
        <p:spPr bwMode="auto">
          <a:xfrm>
            <a:off x="8229600" y="1371600"/>
            <a:ext cx="381000" cy="457200"/>
          </a:xfrm>
          <a:prstGeom prst="ellipse">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7833394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June 5, 2013</a:t>
            </a:r>
            <a:endParaRPr lang="en-US"/>
          </a:p>
        </p:txBody>
      </p:sp>
      <p:sp>
        <p:nvSpPr>
          <p:cNvPr id="10" name="Footer Placeholder 4"/>
          <p:cNvSpPr>
            <a:spLocks noGrp="1"/>
          </p:cNvSpPr>
          <p:nvPr>
            <p:ph type="ftr" sz="quarter" idx="11"/>
          </p:nvPr>
        </p:nvSpPr>
        <p:spPr/>
        <p:txBody>
          <a:bodyPr/>
          <a:lstStyle/>
          <a:p>
            <a:r>
              <a:rPr lang="nl-NL" smtClean="0"/>
              <a:t>PHYS 1442-001, Summer 2013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6</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dirty="0"/>
              <a:t>The Electric </a:t>
            </a:r>
            <a:r>
              <a:rPr lang="en-US" dirty="0" smtClean="0"/>
              <a:t>Field, </a:t>
            </a:r>
            <a:r>
              <a:rPr lang="en-US" dirty="0" err="1" smtClean="0"/>
              <a:t>cnt’d</a:t>
            </a:r>
            <a:endParaRPr lang="en-US" dirty="0"/>
          </a:p>
        </p:txBody>
      </p:sp>
      <p:sp>
        <p:nvSpPr>
          <p:cNvPr id="146437" name="Rectangle 5"/>
          <p:cNvSpPr>
            <a:spLocks noGrp="1" noChangeArrowheads="1"/>
          </p:cNvSpPr>
          <p:nvPr>
            <p:ph type="body" idx="1"/>
          </p:nvPr>
        </p:nvSpPr>
        <p:spPr>
          <a:xfrm>
            <a:off x="381000" y="990600"/>
            <a:ext cx="8534400" cy="5334000"/>
          </a:xfrm>
        </p:spPr>
        <p:txBody>
          <a:bodyPr/>
          <a:lstStyle/>
          <a:p>
            <a:pPr>
              <a:lnSpc>
                <a:spcPct val="90000"/>
              </a:lnSpc>
            </a:pPr>
            <a:r>
              <a:rPr lang="en-US" sz="2800" dirty="0"/>
              <a:t>The electric field at any point in space is defined as the force exerted on a tiny positive test charge divide by magnitude of the test </a:t>
            </a:r>
            <a:r>
              <a:rPr lang="en-US" sz="2800" dirty="0" smtClean="0"/>
              <a:t>charge (</a:t>
            </a:r>
            <a:r>
              <a:rPr lang="en-US" sz="2800" dirty="0" smtClean="0">
                <a:solidFill>
                  <a:srgbClr val="FF0000"/>
                </a:solidFill>
              </a:rPr>
              <a:t>q</a:t>
            </a:r>
            <a:r>
              <a:rPr lang="en-US" sz="2800" dirty="0" smtClean="0"/>
              <a:t>)</a:t>
            </a:r>
            <a:endParaRPr lang="en-US" sz="2800" dirty="0"/>
          </a:p>
          <a:p>
            <a:pPr lvl="1">
              <a:lnSpc>
                <a:spcPct val="90000"/>
              </a:lnSpc>
            </a:pPr>
            <a:r>
              <a:rPr lang="en-US" sz="2400" dirty="0"/>
              <a:t>Electric force per unit charge</a:t>
            </a:r>
          </a:p>
          <a:p>
            <a:pPr>
              <a:lnSpc>
                <a:spcPct val="90000"/>
              </a:lnSpc>
            </a:pPr>
            <a:r>
              <a:rPr lang="en-US" sz="2800" dirty="0"/>
              <a:t>What kind of quantity is the electric field?</a:t>
            </a:r>
            <a:endParaRPr lang="en-US" sz="2800" dirty="0" smtClean="0"/>
          </a:p>
          <a:p>
            <a:pPr lvl="1">
              <a:lnSpc>
                <a:spcPct val="90000"/>
              </a:lnSpc>
            </a:pPr>
            <a:r>
              <a:rPr lang="en-US" sz="2400" dirty="0" smtClean="0"/>
              <a:t>A vector </a:t>
            </a:r>
            <a:r>
              <a:rPr lang="en-US" sz="2400" dirty="0"/>
              <a:t>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a:t>
            </a:r>
            <a:r>
              <a:rPr lang="en-US" sz="2800" dirty="0" err="1"/>
              <a:t>r</a:t>
            </a:r>
            <a:r>
              <a:rPr lang="en-US" sz="2800" dirty="0"/>
              <a:t> from a single point charge Q?</a:t>
            </a:r>
          </a:p>
        </p:txBody>
      </p:sp>
      <p:graphicFrame>
        <p:nvGraphicFramePr>
          <p:cNvPr id="146440" name="Object 8"/>
          <p:cNvGraphicFramePr>
            <a:graphicFrameLocks noChangeAspect="1"/>
          </p:cNvGraphicFramePr>
          <p:nvPr>
            <p:extLst>
              <p:ext uri="{D42A27DB-BD31-4B8C-83A1-F6EECF244321}">
                <p14:modId xmlns:p14="http://schemas.microsoft.com/office/powerpoint/2010/main" val="2322348047"/>
              </p:ext>
            </p:extLst>
          </p:nvPr>
        </p:nvGraphicFramePr>
        <p:xfrm>
          <a:off x="4876800" y="1792288"/>
          <a:ext cx="1219200" cy="950912"/>
        </p:xfrm>
        <a:graphic>
          <a:graphicData uri="http://schemas.openxmlformats.org/presentationml/2006/ole">
            <mc:AlternateContent xmlns:mc="http://schemas.openxmlformats.org/markup-compatibility/2006">
              <mc:Choice xmlns:v="urn:schemas-microsoft-com:vml" Requires="v">
                <p:oleObj spid="_x0000_s45938"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876800" y="1792288"/>
                        <a:ext cx="1219200"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extLst>
              <p:ext uri="{D42A27DB-BD31-4B8C-83A1-F6EECF244321}">
                <p14:modId xmlns:p14="http://schemas.microsoft.com/office/powerpoint/2010/main" val="2830855751"/>
              </p:ext>
            </p:extLst>
          </p:nvPr>
        </p:nvGraphicFramePr>
        <p:xfrm>
          <a:off x="1219200" y="5221288"/>
          <a:ext cx="1298575" cy="1011237"/>
        </p:xfrm>
        <a:graphic>
          <a:graphicData uri="http://schemas.openxmlformats.org/presentationml/2006/ole">
            <mc:AlternateContent xmlns:mc="http://schemas.openxmlformats.org/markup-compatibility/2006">
              <mc:Choice xmlns:v="urn:schemas-microsoft-com:vml" Requires="v">
                <p:oleObj spid="_x0000_s45939" name="Equation" r:id="rId5" imgW="419100" imgH="406400" progId="Equation.DSMT4">
                  <p:embed/>
                </p:oleObj>
              </mc:Choice>
              <mc:Fallback>
                <p:oleObj name="Equation" r:id="rId5" imgW="419100" imgH="406400" progId="Equation.DSMT4">
                  <p:embed/>
                  <p:pic>
                    <p:nvPicPr>
                      <p:cNvPr id="0" name=""/>
                      <p:cNvPicPr>
                        <a:picLocks noChangeAspect="1" noChangeArrowheads="1"/>
                      </p:cNvPicPr>
                      <p:nvPr/>
                    </p:nvPicPr>
                    <p:blipFill>
                      <a:blip r:embed="rId6"/>
                      <a:srcRect/>
                      <a:stretch>
                        <a:fillRect/>
                      </a:stretch>
                    </p:blipFill>
                    <p:spPr bwMode="auto">
                      <a:xfrm>
                        <a:off x="1219200" y="5221288"/>
                        <a:ext cx="1298575"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extLst>
              <p:ext uri="{D42A27DB-BD31-4B8C-83A1-F6EECF244321}">
                <p14:modId xmlns:p14="http://schemas.microsoft.com/office/powerpoint/2010/main" val="4240385332"/>
              </p:ext>
            </p:extLst>
          </p:nvPr>
        </p:nvGraphicFramePr>
        <p:xfrm>
          <a:off x="2486025" y="5187950"/>
          <a:ext cx="1928813" cy="1074738"/>
        </p:xfrm>
        <a:graphic>
          <a:graphicData uri="http://schemas.openxmlformats.org/presentationml/2006/ole">
            <mc:AlternateContent xmlns:mc="http://schemas.openxmlformats.org/markup-compatibility/2006">
              <mc:Choice xmlns:v="urn:schemas-microsoft-com:vml" Requires="v">
                <p:oleObj spid="_x0000_s45940" name="Equation" r:id="rId7" imgW="622300" imgH="431800" progId="Equation.DSMT4">
                  <p:embed/>
                </p:oleObj>
              </mc:Choice>
              <mc:Fallback>
                <p:oleObj name="Equation" r:id="rId7" imgW="622300" imgH="431800" progId="Equation.DSMT4">
                  <p:embed/>
                  <p:pic>
                    <p:nvPicPr>
                      <p:cNvPr id="0" name=""/>
                      <p:cNvPicPr>
                        <a:picLocks noChangeAspect="1" noChangeArrowheads="1"/>
                      </p:cNvPicPr>
                      <p:nvPr/>
                    </p:nvPicPr>
                    <p:blipFill>
                      <a:blip r:embed="rId8"/>
                      <a:srcRect/>
                      <a:stretch>
                        <a:fillRect/>
                      </a:stretch>
                    </p:blipFill>
                    <p:spPr bwMode="auto">
                      <a:xfrm>
                        <a:off x="2486025" y="5187950"/>
                        <a:ext cx="1928813" cy="107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extLst>
              <p:ext uri="{D42A27DB-BD31-4B8C-83A1-F6EECF244321}">
                <p14:modId xmlns:p14="http://schemas.microsoft.com/office/powerpoint/2010/main" val="2261005392"/>
              </p:ext>
            </p:extLst>
          </p:nvPr>
        </p:nvGraphicFramePr>
        <p:xfrm>
          <a:off x="4362450" y="5237163"/>
          <a:ext cx="1101725" cy="979487"/>
        </p:xfrm>
        <a:graphic>
          <a:graphicData uri="http://schemas.openxmlformats.org/presentationml/2006/ole">
            <mc:AlternateContent xmlns:mc="http://schemas.openxmlformats.org/markup-compatibility/2006">
              <mc:Choice xmlns:v="urn:schemas-microsoft-com:vml" Requires="v">
                <p:oleObj spid="_x0000_s45941" name="Equation" r:id="rId9" imgW="355600" imgH="393700" progId="Equation.DSMT4">
                  <p:embed/>
                </p:oleObj>
              </mc:Choice>
              <mc:Fallback>
                <p:oleObj name="Equation" r:id="rId9" imgW="355600" imgH="393700" progId="Equation.DSMT4">
                  <p:embed/>
                  <p:pic>
                    <p:nvPicPr>
                      <p:cNvPr id="0" name=""/>
                      <p:cNvPicPr>
                        <a:picLocks noChangeAspect="1" noChangeArrowheads="1"/>
                      </p:cNvPicPr>
                      <p:nvPr/>
                    </p:nvPicPr>
                    <p:blipFill>
                      <a:blip r:embed="rId10"/>
                      <a:srcRect/>
                      <a:stretch>
                        <a:fillRect/>
                      </a:stretch>
                    </p:blipFill>
                    <p:spPr bwMode="auto">
                      <a:xfrm>
                        <a:off x="4362450" y="5237163"/>
                        <a:ext cx="1101725" cy="97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extLst>
              <p:ext uri="{D42A27DB-BD31-4B8C-83A1-F6EECF244321}">
                <p14:modId xmlns:p14="http://schemas.microsoft.com/office/powerpoint/2010/main" val="2722177400"/>
              </p:ext>
            </p:extLst>
          </p:nvPr>
        </p:nvGraphicFramePr>
        <p:xfrm>
          <a:off x="5429250" y="5205413"/>
          <a:ext cx="1928813" cy="1042987"/>
        </p:xfrm>
        <a:graphic>
          <a:graphicData uri="http://schemas.openxmlformats.org/presentationml/2006/ole">
            <mc:AlternateContent xmlns:mc="http://schemas.openxmlformats.org/markup-compatibility/2006">
              <mc:Choice xmlns:v="urn:schemas-microsoft-com:vml" Requires="v">
                <p:oleObj spid="_x0000_s45942" name="Equation" r:id="rId11" imgW="622300" imgH="419100" progId="Equation.DSMT4">
                  <p:embed/>
                </p:oleObj>
              </mc:Choice>
              <mc:Fallback>
                <p:oleObj name="Equation" r:id="rId11" imgW="622300" imgH="419100" progId="Equation.DSMT4">
                  <p:embed/>
                  <p:pic>
                    <p:nvPicPr>
                      <p:cNvPr id="0" name=""/>
                      <p:cNvPicPr>
                        <a:picLocks noChangeAspect="1" noChangeArrowheads="1"/>
                      </p:cNvPicPr>
                      <p:nvPr/>
                    </p:nvPicPr>
                    <p:blipFill>
                      <a:blip r:embed="rId12"/>
                      <a:srcRect/>
                      <a:stretch>
                        <a:fillRect/>
                      </a:stretch>
                    </p:blipFill>
                    <p:spPr bwMode="auto">
                      <a:xfrm>
                        <a:off x="5429250" y="5205413"/>
                        <a:ext cx="1928813" cy="104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29150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a:t>
            </a:r>
            <a:r>
              <a:rPr lang="en-US" dirty="0" smtClean="0"/>
              <a:t>16 </a:t>
            </a:r>
            <a:r>
              <a:rPr lang="en-US" dirty="0"/>
              <a:t>– </a:t>
            </a:r>
            <a:r>
              <a:rPr lang="en-US" dirty="0" smtClean="0"/>
              <a:t>6 </a:t>
            </a:r>
            <a:endParaRPr lang="en-US" dirty="0"/>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smtClean="0"/>
              <a:t>non-conducting </a:t>
            </a:r>
            <a:r>
              <a:rPr lang="en-US" sz="2000" dirty="0"/>
              <a:t>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a:t>
            </a:r>
            <a:r>
              <a:rPr lang="en-US" sz="2000" dirty="0" smtClean="0"/>
              <a:t>an </a:t>
            </a:r>
            <a:r>
              <a:rPr lang="en-US" sz="2000" dirty="0"/>
              <a:t>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01586"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01587"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01588"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01589"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01590"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01591"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01592"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51678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June 5, 2013</a:t>
            </a:r>
            <a:endParaRPr lang="en-US"/>
          </a:p>
        </p:txBody>
      </p:sp>
      <p:sp>
        <p:nvSpPr>
          <p:cNvPr id="6" name="Footer Placeholder 4"/>
          <p:cNvSpPr>
            <a:spLocks noGrp="1"/>
          </p:cNvSpPr>
          <p:nvPr>
            <p:ph type="ftr" sz="quarter" idx="11"/>
          </p:nvPr>
        </p:nvSpPr>
        <p:spPr/>
        <p:txBody>
          <a:bodyPr/>
          <a:lstStyle/>
          <a:p>
            <a:r>
              <a:rPr lang="nl-NL" smtClean="0"/>
              <a:t>PHYS 1442-001, Summer 2013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8</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the individual </a:t>
            </a:r>
            <a:r>
              <a:rPr lang="en-US" sz="2800" dirty="0" smtClean="0"/>
              <a:t>field </a:t>
            </a:r>
            <a:r>
              <a:rPr lang="en-US" sz="2800" dirty="0"/>
              <a:t>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a:t>
            </a:r>
            <a:r>
              <a:rPr lang="en-US" sz="2800" dirty="0" smtClean="0"/>
              <a:t> experimentally.</a:t>
            </a:r>
            <a:endParaRPr lang="en-US" sz="2800" dirty="0"/>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a:t>
            </a:r>
            <a:r>
              <a:rPr lang="en-US" sz="2800" dirty="0" err="1"/>
              <a:t>q</a:t>
            </a:r>
            <a:r>
              <a:rPr lang="en-US" sz="2800" dirty="0"/>
              <a:t>,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a:t>
            </a:r>
            <a:r>
              <a:rPr lang="en-US" sz="2400" dirty="0" err="1"/>
              <a:t>q</a:t>
            </a:r>
            <a:r>
              <a:rPr lang="en-US" sz="2400" dirty="0"/>
              <a:t>?</a:t>
            </a:r>
          </a:p>
          <a:p>
            <a:pPr lvl="1">
              <a:lnSpc>
                <a:spcPct val="90000"/>
              </a:lnSpc>
            </a:pPr>
            <a:r>
              <a:rPr lang="en-US" sz="2400" dirty="0"/>
              <a:t>The two are in the same directions if </a:t>
            </a:r>
            <a:r>
              <a:rPr lang="en-US" sz="2400" dirty="0" err="1"/>
              <a:t>q</a:t>
            </a:r>
            <a:r>
              <a:rPr lang="en-US" sz="2400" dirty="0"/>
              <a:t>&gt;0</a:t>
            </a:r>
          </a:p>
          <a:p>
            <a:pPr lvl="1">
              <a:lnSpc>
                <a:spcPct val="90000"/>
              </a:lnSpc>
            </a:pPr>
            <a:r>
              <a:rPr lang="en-US" sz="2400" dirty="0"/>
              <a:t>The two are in </a:t>
            </a:r>
            <a:r>
              <a:rPr lang="en-US" sz="2400" dirty="0" smtClean="0"/>
              <a:t>the opposite </a:t>
            </a:r>
            <a:r>
              <a:rPr lang="en-US" sz="2400" dirty="0"/>
              <a:t>directions if q&lt;0</a:t>
            </a:r>
          </a:p>
        </p:txBody>
      </p:sp>
      <p:graphicFrame>
        <p:nvGraphicFramePr>
          <p:cNvPr id="148484" name="Object 4"/>
          <p:cNvGraphicFramePr>
            <a:graphicFrameLocks noChangeAspect="1"/>
          </p:cNvGraphicFramePr>
          <p:nvPr>
            <p:extLst>
              <p:ext uri="{D42A27DB-BD31-4B8C-83A1-F6EECF244321}">
                <p14:modId xmlns:p14="http://schemas.microsoft.com/office/powerpoint/2010/main" val="3433571034"/>
              </p:ext>
            </p:extLst>
          </p:nvPr>
        </p:nvGraphicFramePr>
        <p:xfrm>
          <a:off x="2871788" y="1981200"/>
          <a:ext cx="4729162" cy="671513"/>
        </p:xfrm>
        <a:graphic>
          <a:graphicData uri="http://schemas.openxmlformats.org/presentationml/2006/ole">
            <mc:AlternateContent xmlns:mc="http://schemas.openxmlformats.org/markup-compatibility/2006">
              <mc:Choice xmlns:v="urn:schemas-microsoft-com:vml" Requires="v">
                <p:oleObj spid="_x0000_s47282"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2871788" y="1981200"/>
                        <a:ext cx="4729162"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720139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June 5, 2013</a:t>
            </a:r>
            <a:endParaRPr lang="en-US"/>
          </a:p>
        </p:txBody>
      </p:sp>
      <p:sp>
        <p:nvSpPr>
          <p:cNvPr id="16" name="Footer Placeholder 4"/>
          <p:cNvSpPr>
            <a:spLocks noGrp="1"/>
          </p:cNvSpPr>
          <p:nvPr>
            <p:ph type="ftr" sz="quarter" idx="11"/>
          </p:nvPr>
        </p:nvSpPr>
        <p:spPr/>
        <p:txBody>
          <a:bodyPr/>
          <a:lstStyle/>
          <a:p>
            <a:r>
              <a:rPr lang="nl-NL" smtClean="0"/>
              <a:t>PHYS 1442-001, Summer 2013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a:t>
            </a:r>
            <a:r>
              <a:rPr lang="en-US" dirty="0" smtClean="0"/>
              <a:t>16 –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a:t>
            </a:r>
            <a:r>
              <a:rPr lang="en-US" sz="2000" dirty="0" err="1" smtClean="0"/>
              <a:t>b</a:t>
            </a:r>
            <a:r>
              <a:rPr lang="en-US" sz="2000" dirty="0" smtClean="0"/>
              <a:t>) at point B in the figure on the right due to the both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06530"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we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419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we compute the magnitude of the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06531"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06532"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06533"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06534"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06535"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61297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8629</TotalTime>
  <Words>2165</Words>
  <Application>Microsoft Macintosh PowerPoint</Application>
  <PresentationFormat>On-screen Show (4:3)</PresentationFormat>
  <Paragraphs>183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phys1443-spring02</vt:lpstr>
      <vt:lpstr>Equation</vt:lpstr>
      <vt:lpstr>PHYS 1442 – Section 001 Lecture #3</vt:lpstr>
      <vt:lpstr>Announcements</vt:lpstr>
      <vt:lpstr>Extra Credit Special Project #1 </vt:lpstr>
      <vt:lpstr>Special Project #2 – Angels &amp; Demons</vt:lpstr>
      <vt:lpstr>The Electric Field</vt:lpstr>
      <vt:lpstr>The Electric Field, cnt’d</vt:lpstr>
      <vt:lpstr>Example 16 – 6 </vt:lpstr>
      <vt:lpstr>Direction of the Electric Field</vt:lpstr>
      <vt:lpstr>Example 16 – 8 </vt:lpstr>
      <vt:lpstr>Example 16 – 8, cnt’d</vt:lpstr>
      <vt:lpstr>Example 16 – 8, cnt’d</vt:lpstr>
      <vt:lpstr>Field Lines</vt:lpstr>
      <vt:lpstr>Electric Fields and Conductors</vt:lpstr>
      <vt:lpstr>Example 16-10</vt:lpstr>
      <vt:lpstr>Motion of a Charged Particle in an Electric Field</vt:lpstr>
      <vt:lpstr>Example: Accelerating an Electron</vt:lpstr>
      <vt:lpstr>Example cnt’d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514</cp:revision>
  <dcterms:created xsi:type="dcterms:W3CDTF">2012-01-19T04:21:20Z</dcterms:created>
  <dcterms:modified xsi:type="dcterms:W3CDTF">2013-06-05T18:37:46Z</dcterms:modified>
</cp:coreProperties>
</file>