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media/audio1.bin" ContentType="audio/unknown"/>
  <Override PartName="/ppt/media/audio2.bin" ContentType="audio/unknown"/>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409" r:id="rId3"/>
    <p:sldId id="464" r:id="rId4"/>
    <p:sldId id="410" r:id="rId5"/>
    <p:sldId id="412" r:id="rId6"/>
    <p:sldId id="413" r:id="rId7"/>
    <p:sldId id="414" r:id="rId8"/>
    <p:sldId id="415" r:id="rId9"/>
    <p:sldId id="416" r:id="rId10"/>
    <p:sldId id="417" r:id="rId11"/>
    <p:sldId id="418" r:id="rId12"/>
    <p:sldId id="421" r:id="rId13"/>
    <p:sldId id="428" r:id="rId14"/>
    <p:sldId id="451" r:id="rId15"/>
    <p:sldId id="430" r:id="rId16"/>
    <p:sldId id="431" r:id="rId17"/>
    <p:sldId id="432"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8" d="100"/>
          <a:sy n="78" d="100"/>
        </p:scale>
        <p:origin x="-6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image" Target="../media/image4.emf"/><Relationship Id="rId2"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7" Type="http://schemas.openxmlformats.org/officeDocument/2006/relationships/image" Target="../media/image15.wmf"/><Relationship Id="rId1" Type="http://schemas.openxmlformats.org/officeDocument/2006/relationships/image" Target="../media/image9.wmf"/><Relationship Id="rId2"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1" Type="http://schemas.openxmlformats.org/officeDocument/2006/relationships/image" Target="../media/image18.emf"/><Relationship Id="rId2"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35.emf"/><Relationship Id="rId12" Type="http://schemas.openxmlformats.org/officeDocument/2006/relationships/image" Target="../media/image36.emf"/><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9" Type="http://schemas.openxmlformats.org/officeDocument/2006/relationships/image" Target="../media/image33.emf"/><Relationship Id="rId10"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7.emf"/><Relationship Id="rId12" Type="http://schemas.openxmlformats.org/officeDocument/2006/relationships/image" Target="../media/image48.emf"/><Relationship Id="rId13" Type="http://schemas.openxmlformats.org/officeDocument/2006/relationships/image" Target="../media/image49.emf"/><Relationship Id="rId14" Type="http://schemas.openxmlformats.org/officeDocument/2006/relationships/image" Target="../media/image50.emf"/><Relationship Id="rId15" Type="http://schemas.openxmlformats.org/officeDocument/2006/relationships/image" Target="../media/image51.emf"/><Relationship Id="rId16" Type="http://schemas.openxmlformats.org/officeDocument/2006/relationships/image" Target="../media/image52.emf"/><Relationship Id="rId17" Type="http://schemas.openxmlformats.org/officeDocument/2006/relationships/image" Target="../media/image53.emf"/><Relationship Id="rId1" Type="http://schemas.openxmlformats.org/officeDocument/2006/relationships/image" Target="../media/image37.emf"/><Relationship Id="rId2" Type="http://schemas.openxmlformats.org/officeDocument/2006/relationships/image" Target="../media/image38.emf"/><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9" Type="http://schemas.openxmlformats.org/officeDocument/2006/relationships/image" Target="../media/image45.emf"/><Relationship Id="rId10"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7" Type="http://schemas.openxmlformats.org/officeDocument/2006/relationships/image" Target="../media/image67.wmf"/><Relationship Id="rId8" Type="http://schemas.openxmlformats.org/officeDocument/2006/relationships/image" Target="../media/image68.emf"/><Relationship Id="rId1" Type="http://schemas.openxmlformats.org/officeDocument/2006/relationships/image" Target="../media/image61.emf"/><Relationship Id="rId2" Type="http://schemas.openxmlformats.org/officeDocument/2006/relationships/image" Target="../media/image6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2.wmf"/><Relationship Id="rId4" Type="http://schemas.openxmlformats.org/officeDocument/2006/relationships/image" Target="../media/image73.wmf"/><Relationship Id="rId5" Type="http://schemas.openxmlformats.org/officeDocument/2006/relationships/image" Target="../media/image74.wmf"/><Relationship Id="rId6" Type="http://schemas.openxmlformats.org/officeDocument/2006/relationships/image" Target="../media/image75.wmf"/><Relationship Id="rId7" Type="http://schemas.openxmlformats.org/officeDocument/2006/relationships/image" Target="../media/image76.wmf"/><Relationship Id="rId8" Type="http://schemas.openxmlformats.org/officeDocument/2006/relationships/image" Target="../media/image77.wmf"/><Relationship Id="rId9" Type="http://schemas.openxmlformats.org/officeDocument/2006/relationships/image" Target="../media/image78.wmf"/><Relationship Id="rId1" Type="http://schemas.openxmlformats.org/officeDocument/2006/relationships/image" Target="../media/image70.wmf"/><Relationship Id="rId2" Type="http://schemas.openxmlformats.org/officeDocument/2006/relationships/image" Target="../media/image7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3488479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0987770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June 5, 2013</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June 5,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1442-001, Summer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oleObject" Target="../embeddings/oleObject28.bin"/><Relationship Id="rId21" Type="http://schemas.openxmlformats.org/officeDocument/2006/relationships/image" Target="../media/image33.emf"/><Relationship Id="rId22" Type="http://schemas.openxmlformats.org/officeDocument/2006/relationships/oleObject" Target="../embeddings/oleObject29.bin"/><Relationship Id="rId23" Type="http://schemas.openxmlformats.org/officeDocument/2006/relationships/image" Target="../media/image34.emf"/><Relationship Id="rId24" Type="http://schemas.openxmlformats.org/officeDocument/2006/relationships/oleObject" Target="../embeddings/oleObject30.bin"/><Relationship Id="rId25" Type="http://schemas.openxmlformats.org/officeDocument/2006/relationships/image" Target="../media/image35.emf"/><Relationship Id="rId26" Type="http://schemas.openxmlformats.org/officeDocument/2006/relationships/oleObject" Target="../embeddings/oleObject31.bin"/><Relationship Id="rId27" Type="http://schemas.openxmlformats.org/officeDocument/2006/relationships/image" Target="../media/image36.emf"/><Relationship Id="rId10" Type="http://schemas.openxmlformats.org/officeDocument/2006/relationships/oleObject" Target="../embeddings/oleObject23.bin"/><Relationship Id="rId11" Type="http://schemas.openxmlformats.org/officeDocument/2006/relationships/image" Target="../media/image28.emf"/><Relationship Id="rId12" Type="http://schemas.openxmlformats.org/officeDocument/2006/relationships/oleObject" Target="../embeddings/oleObject24.bin"/><Relationship Id="rId13" Type="http://schemas.openxmlformats.org/officeDocument/2006/relationships/image" Target="../media/image29.emf"/><Relationship Id="rId14" Type="http://schemas.openxmlformats.org/officeDocument/2006/relationships/oleObject" Target="../embeddings/oleObject25.bin"/><Relationship Id="rId15" Type="http://schemas.openxmlformats.org/officeDocument/2006/relationships/image" Target="../media/image30.emf"/><Relationship Id="rId16" Type="http://schemas.openxmlformats.org/officeDocument/2006/relationships/oleObject" Target="../embeddings/oleObject26.bin"/><Relationship Id="rId17" Type="http://schemas.openxmlformats.org/officeDocument/2006/relationships/image" Target="../media/image31.emf"/><Relationship Id="rId18" Type="http://schemas.openxmlformats.org/officeDocument/2006/relationships/oleObject" Target="../embeddings/oleObject27.bin"/><Relationship Id="rId19" Type="http://schemas.openxmlformats.org/officeDocument/2006/relationships/image" Target="../media/image32.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5.emf"/><Relationship Id="rId5" Type="http://schemas.openxmlformats.org/officeDocument/2006/relationships/image" Target="../media/image24.jpeg"/><Relationship Id="rId6" Type="http://schemas.openxmlformats.org/officeDocument/2006/relationships/oleObject" Target="../embeddings/oleObject21.bin"/><Relationship Id="rId7" Type="http://schemas.openxmlformats.org/officeDocument/2006/relationships/image" Target="../media/image26.emf"/><Relationship Id="rId8"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20" Type="http://schemas.openxmlformats.org/officeDocument/2006/relationships/oleObject" Target="../embeddings/oleObject40.bin"/><Relationship Id="rId21" Type="http://schemas.openxmlformats.org/officeDocument/2006/relationships/image" Target="../media/image45.emf"/><Relationship Id="rId22" Type="http://schemas.openxmlformats.org/officeDocument/2006/relationships/oleObject" Target="../embeddings/oleObject41.bin"/><Relationship Id="rId23" Type="http://schemas.openxmlformats.org/officeDocument/2006/relationships/image" Target="../media/image46.emf"/><Relationship Id="rId24" Type="http://schemas.openxmlformats.org/officeDocument/2006/relationships/oleObject" Target="../embeddings/oleObject42.bin"/><Relationship Id="rId25" Type="http://schemas.openxmlformats.org/officeDocument/2006/relationships/image" Target="../media/image47.emf"/><Relationship Id="rId26" Type="http://schemas.openxmlformats.org/officeDocument/2006/relationships/oleObject" Target="../embeddings/oleObject43.bin"/><Relationship Id="rId27" Type="http://schemas.openxmlformats.org/officeDocument/2006/relationships/image" Target="../media/image48.emf"/><Relationship Id="rId28" Type="http://schemas.openxmlformats.org/officeDocument/2006/relationships/oleObject" Target="../embeddings/oleObject44.bin"/><Relationship Id="rId29" Type="http://schemas.openxmlformats.org/officeDocument/2006/relationships/image" Target="../media/image49.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37.emf"/><Relationship Id="rId5" Type="http://schemas.openxmlformats.org/officeDocument/2006/relationships/image" Target="../media/image24.jpeg"/><Relationship Id="rId30" Type="http://schemas.openxmlformats.org/officeDocument/2006/relationships/oleObject" Target="../embeddings/oleObject45.bin"/><Relationship Id="rId31" Type="http://schemas.openxmlformats.org/officeDocument/2006/relationships/image" Target="../media/image50.emf"/><Relationship Id="rId32" Type="http://schemas.openxmlformats.org/officeDocument/2006/relationships/oleObject" Target="../embeddings/oleObject46.bin"/><Relationship Id="rId9" Type="http://schemas.openxmlformats.org/officeDocument/2006/relationships/image" Target="../media/image39.emf"/><Relationship Id="rId6" Type="http://schemas.openxmlformats.org/officeDocument/2006/relationships/oleObject" Target="../embeddings/oleObject33.bin"/><Relationship Id="rId7" Type="http://schemas.openxmlformats.org/officeDocument/2006/relationships/image" Target="../media/image38.emf"/><Relationship Id="rId8" Type="http://schemas.openxmlformats.org/officeDocument/2006/relationships/oleObject" Target="../embeddings/oleObject34.bin"/><Relationship Id="rId33" Type="http://schemas.openxmlformats.org/officeDocument/2006/relationships/image" Target="../media/image51.emf"/><Relationship Id="rId34" Type="http://schemas.openxmlformats.org/officeDocument/2006/relationships/oleObject" Target="../embeddings/oleObject47.bin"/><Relationship Id="rId35" Type="http://schemas.openxmlformats.org/officeDocument/2006/relationships/image" Target="../media/image52.emf"/><Relationship Id="rId36" Type="http://schemas.openxmlformats.org/officeDocument/2006/relationships/oleObject" Target="../embeddings/oleObject48.bin"/><Relationship Id="rId10" Type="http://schemas.openxmlformats.org/officeDocument/2006/relationships/oleObject" Target="../embeddings/oleObject35.bin"/><Relationship Id="rId11" Type="http://schemas.openxmlformats.org/officeDocument/2006/relationships/image" Target="../media/image40.emf"/><Relationship Id="rId12" Type="http://schemas.openxmlformats.org/officeDocument/2006/relationships/oleObject" Target="../embeddings/oleObject36.bin"/><Relationship Id="rId13" Type="http://schemas.openxmlformats.org/officeDocument/2006/relationships/image" Target="../media/image41.emf"/><Relationship Id="rId14" Type="http://schemas.openxmlformats.org/officeDocument/2006/relationships/oleObject" Target="../embeddings/oleObject37.bin"/><Relationship Id="rId15" Type="http://schemas.openxmlformats.org/officeDocument/2006/relationships/image" Target="../media/image42.emf"/><Relationship Id="rId16" Type="http://schemas.openxmlformats.org/officeDocument/2006/relationships/oleObject" Target="../embeddings/oleObject38.bin"/><Relationship Id="rId17" Type="http://schemas.openxmlformats.org/officeDocument/2006/relationships/image" Target="../media/image43.emf"/><Relationship Id="rId18" Type="http://schemas.openxmlformats.org/officeDocument/2006/relationships/oleObject" Target="../embeddings/oleObject39.bin"/><Relationship Id="rId19" Type="http://schemas.openxmlformats.org/officeDocument/2006/relationships/image" Target="../media/image44.emf"/><Relationship Id="rId37" Type="http://schemas.openxmlformats.org/officeDocument/2006/relationships/image" Target="../media/image53.emf"/></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54.jpeg"/><Relationship Id="rId6" Type="http://schemas.openxmlformats.org/officeDocument/2006/relationships/oleObject" Target="../embeddings/oleObject49.bin"/><Relationship Id="rId7" Type="http://schemas.openxmlformats.org/officeDocument/2006/relationships/image" Target="../media/image60.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image" Target="../media/image64.wmf"/><Relationship Id="rId12" Type="http://schemas.openxmlformats.org/officeDocument/2006/relationships/oleObject" Target="../embeddings/oleObject54.bin"/><Relationship Id="rId13" Type="http://schemas.openxmlformats.org/officeDocument/2006/relationships/image" Target="../media/image65.wmf"/><Relationship Id="rId14" Type="http://schemas.openxmlformats.org/officeDocument/2006/relationships/oleObject" Target="../embeddings/oleObject55.bin"/><Relationship Id="rId15" Type="http://schemas.openxmlformats.org/officeDocument/2006/relationships/image" Target="../media/image66.wmf"/><Relationship Id="rId16" Type="http://schemas.openxmlformats.org/officeDocument/2006/relationships/oleObject" Target="../embeddings/oleObject56.bin"/><Relationship Id="rId17" Type="http://schemas.openxmlformats.org/officeDocument/2006/relationships/image" Target="../media/image67.wmf"/><Relationship Id="rId18" Type="http://schemas.openxmlformats.org/officeDocument/2006/relationships/oleObject" Target="../embeddings/oleObject57.bin"/><Relationship Id="rId19" Type="http://schemas.openxmlformats.org/officeDocument/2006/relationships/image" Target="../media/image68.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69.jpeg"/><Relationship Id="rId4" Type="http://schemas.openxmlformats.org/officeDocument/2006/relationships/oleObject" Target="../embeddings/oleObject50.bin"/><Relationship Id="rId5" Type="http://schemas.openxmlformats.org/officeDocument/2006/relationships/image" Target="../media/image61.emf"/><Relationship Id="rId6" Type="http://schemas.openxmlformats.org/officeDocument/2006/relationships/oleObject" Target="../embeddings/oleObject51.bin"/><Relationship Id="rId7" Type="http://schemas.openxmlformats.org/officeDocument/2006/relationships/image" Target="../media/image62.wmf"/><Relationship Id="rId8" Type="http://schemas.openxmlformats.org/officeDocument/2006/relationships/oleObject" Target="../embeddings/oleObject52.bin"/><Relationship Id="rId9" Type="http://schemas.openxmlformats.org/officeDocument/2006/relationships/image" Target="../media/image63.wmf"/><Relationship Id="rId10" Type="http://schemas.openxmlformats.org/officeDocument/2006/relationships/oleObject" Target="../embeddings/oleObject53.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61.bin"/><Relationship Id="rId20" Type="http://schemas.openxmlformats.org/officeDocument/2006/relationships/image" Target="../media/image78.wmf"/><Relationship Id="rId10" Type="http://schemas.openxmlformats.org/officeDocument/2006/relationships/image" Target="../media/image73.wmf"/><Relationship Id="rId11" Type="http://schemas.openxmlformats.org/officeDocument/2006/relationships/oleObject" Target="../embeddings/oleObject62.bin"/><Relationship Id="rId12" Type="http://schemas.openxmlformats.org/officeDocument/2006/relationships/image" Target="../media/image74.wmf"/><Relationship Id="rId13" Type="http://schemas.openxmlformats.org/officeDocument/2006/relationships/oleObject" Target="../embeddings/oleObject63.bin"/><Relationship Id="rId14" Type="http://schemas.openxmlformats.org/officeDocument/2006/relationships/image" Target="../media/image75.wmf"/><Relationship Id="rId15" Type="http://schemas.openxmlformats.org/officeDocument/2006/relationships/oleObject" Target="../embeddings/oleObject64.bin"/><Relationship Id="rId16" Type="http://schemas.openxmlformats.org/officeDocument/2006/relationships/image" Target="../media/image76.wmf"/><Relationship Id="rId17" Type="http://schemas.openxmlformats.org/officeDocument/2006/relationships/oleObject" Target="../embeddings/oleObject65.bin"/><Relationship Id="rId18" Type="http://schemas.openxmlformats.org/officeDocument/2006/relationships/image" Target="../media/image77.wmf"/><Relationship Id="rId19" Type="http://schemas.openxmlformats.org/officeDocument/2006/relationships/oleObject" Target="../embeddings/oleObject66.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58.bin"/><Relationship Id="rId4" Type="http://schemas.openxmlformats.org/officeDocument/2006/relationships/image" Target="../media/image70.wmf"/><Relationship Id="rId5" Type="http://schemas.openxmlformats.org/officeDocument/2006/relationships/oleObject" Target="../embeddings/oleObject59.bin"/><Relationship Id="rId6" Type="http://schemas.openxmlformats.org/officeDocument/2006/relationships/image" Target="../media/image71.wmf"/><Relationship Id="rId7" Type="http://schemas.openxmlformats.org/officeDocument/2006/relationships/oleObject" Target="../embeddings/oleObject60.bin"/><Relationship Id="rId8" Type="http://schemas.openxmlformats.org/officeDocument/2006/relationships/image" Target="../media/image7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4.emf"/><Relationship Id="rId5" Type="http://schemas.openxmlformats.org/officeDocument/2006/relationships/oleObject" Target="../embeddings/oleObject2.bin"/><Relationship Id="rId6" Type="http://schemas.openxmlformats.org/officeDocument/2006/relationships/image" Target="../media/image5.emf"/><Relationship Id="rId7" Type="http://schemas.openxmlformats.org/officeDocument/2006/relationships/oleObject" Target="../embeddings/oleObject3.bin"/><Relationship Id="rId8" Type="http://schemas.openxmlformats.org/officeDocument/2006/relationships/image" Target="../media/image6.emf"/><Relationship Id="rId9" Type="http://schemas.openxmlformats.org/officeDocument/2006/relationships/oleObject" Target="../embeddings/oleObject4.bin"/><Relationship Id="rId10" Type="http://schemas.openxmlformats.org/officeDocument/2006/relationships/image" Target="../media/image7.emf"/></Relationships>
</file>

<file path=ppt/slides/_rels/slide7.xml.rels><?xml version="1.0" encoding="UTF-8" standalone="yes"?>
<Relationships xmlns="http://schemas.openxmlformats.org/package/2006/relationships"><Relationship Id="rId11" Type="http://schemas.openxmlformats.org/officeDocument/2006/relationships/image" Target="../media/image12.wmf"/><Relationship Id="rId12" Type="http://schemas.openxmlformats.org/officeDocument/2006/relationships/oleObject" Target="../embeddings/oleObject10.bin"/><Relationship Id="rId13" Type="http://schemas.openxmlformats.org/officeDocument/2006/relationships/image" Target="../media/image13.wmf"/><Relationship Id="rId14" Type="http://schemas.openxmlformats.org/officeDocument/2006/relationships/oleObject" Target="../embeddings/oleObject11.bin"/><Relationship Id="rId15" Type="http://schemas.openxmlformats.org/officeDocument/2006/relationships/image" Target="../media/image14.wmf"/><Relationship Id="rId16" Type="http://schemas.openxmlformats.org/officeDocument/2006/relationships/oleObject" Target="../embeddings/oleObject12.bin"/><Relationship Id="rId17"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6.jpeg"/><Relationship Id="rId4" Type="http://schemas.openxmlformats.org/officeDocument/2006/relationships/oleObject" Target="../embeddings/oleObject6.bin"/><Relationship Id="rId5" Type="http://schemas.openxmlformats.org/officeDocument/2006/relationships/image" Target="../media/image9.wmf"/><Relationship Id="rId6" Type="http://schemas.openxmlformats.org/officeDocument/2006/relationships/oleObject" Target="../embeddings/oleObject7.bin"/><Relationship Id="rId7" Type="http://schemas.openxmlformats.org/officeDocument/2006/relationships/image" Target="../media/image10.wmf"/><Relationship Id="rId8" Type="http://schemas.openxmlformats.org/officeDocument/2006/relationships/oleObject" Target="../embeddings/oleObject8.bin"/><Relationship Id="rId9" Type="http://schemas.openxmlformats.org/officeDocument/2006/relationships/image" Target="../media/image11.wmf"/><Relationship Id="rId10"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21.emf"/><Relationship Id="rId12" Type="http://schemas.openxmlformats.org/officeDocument/2006/relationships/oleObject" Target="../embeddings/oleObject18.bin"/><Relationship Id="rId13" Type="http://schemas.openxmlformats.org/officeDocument/2006/relationships/image" Target="../media/image22.emf"/><Relationship Id="rId14" Type="http://schemas.openxmlformats.org/officeDocument/2006/relationships/oleObject" Target="../embeddings/oleObject19.bin"/><Relationship Id="rId15" Type="http://schemas.openxmlformats.org/officeDocument/2006/relationships/image" Target="../media/image23.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8.emf"/><Relationship Id="rId5" Type="http://schemas.openxmlformats.org/officeDocument/2006/relationships/image" Target="../media/image24.jpeg"/><Relationship Id="rId6" Type="http://schemas.openxmlformats.org/officeDocument/2006/relationships/oleObject" Target="../embeddings/oleObject15.bin"/><Relationship Id="rId7" Type="http://schemas.openxmlformats.org/officeDocument/2006/relationships/image" Target="../media/image19.emf"/><Relationship Id="rId8" Type="http://schemas.openxmlformats.org/officeDocument/2006/relationships/oleObject" Target="../embeddings/oleObject16.bin"/><Relationship Id="rId9" Type="http://schemas.openxmlformats.org/officeDocument/2006/relationships/image" Target="../media/image20.emf"/><Relationship Id="rId10"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June 5, 2013</a:t>
            </a:r>
            <a:endParaRPr lang="en-US"/>
          </a:p>
        </p:txBody>
      </p:sp>
      <p:sp>
        <p:nvSpPr>
          <p:cNvPr id="7" name="Rectangle 5"/>
          <p:cNvSpPr>
            <a:spLocks noGrp="1" noChangeArrowheads="1"/>
          </p:cNvSpPr>
          <p:nvPr>
            <p:ph type="ftr" sz="quarter" idx="11"/>
          </p:nvPr>
        </p:nvSpPr>
        <p:spPr/>
        <p:txBody>
          <a:bodyPr/>
          <a:lstStyle/>
          <a:p>
            <a:pPr>
              <a:defRPr/>
            </a:pPr>
            <a:r>
              <a:rPr lang="nl-NL" smtClean="0"/>
              <a:t>PHYS 1442-001, Summer 2013               Dr. Jaehoon Yu</a:t>
            </a:r>
            <a:endParaRPr lang="en-US"/>
          </a:p>
        </p:txBody>
      </p:sp>
      <p:sp>
        <p:nvSpPr>
          <p:cNvPr id="8" name="Rectangle 6"/>
          <p:cNvSpPr>
            <a:spLocks noGrp="1" noChangeArrowheads="1"/>
          </p:cNvSpPr>
          <p:nvPr>
            <p:ph type="sldNum" sz="quarter" idx="12"/>
          </p:nvPr>
        </p:nvSpPr>
        <p:spPr/>
        <p:txBody>
          <a:bodyPr/>
          <a:lstStyle/>
          <a:p>
            <a:pPr>
              <a:defRPr/>
            </a:pPr>
            <a:fld id="{7B543847-E468-3B48-8FC1-FD3FEF669FA4}" type="slidenum">
              <a:rPr lang="en-US"/>
              <a:pPr>
                <a:defRPr/>
              </a:pPr>
              <a:t>1</a:t>
            </a:fld>
            <a:endParaRPr lang="en-US"/>
          </a:p>
        </p:txBody>
      </p:sp>
      <p:sp>
        <p:nvSpPr>
          <p:cNvPr id="17413" name="Rectangle 2"/>
          <p:cNvSpPr>
            <a:spLocks noGrp="1" noChangeArrowheads="1"/>
          </p:cNvSpPr>
          <p:nvPr>
            <p:ph type="ctrTitle"/>
          </p:nvPr>
        </p:nvSpPr>
        <p:spPr>
          <a:xfrm>
            <a:off x="685800" y="228600"/>
            <a:ext cx="7772400" cy="838200"/>
          </a:xfrm>
        </p:spPr>
        <p:txBody>
          <a:bodyPr/>
          <a:lstStyle/>
          <a:p>
            <a:pPr eaLnBrk="1" hangingPunct="1"/>
            <a:r>
              <a:rPr lang="en-US" dirty="0"/>
              <a:t>PHYS </a:t>
            </a:r>
            <a:r>
              <a:rPr lang="en-US" dirty="0" smtClean="0"/>
              <a:t>1442 </a:t>
            </a:r>
            <a:r>
              <a:rPr lang="en-US" dirty="0"/>
              <a:t>– Section </a:t>
            </a:r>
            <a:r>
              <a:rPr lang="en-US" dirty="0" smtClean="0"/>
              <a:t>001</a:t>
            </a:r>
            <a:br>
              <a:rPr lang="en-US" dirty="0" smtClean="0"/>
            </a:br>
            <a:r>
              <a:rPr lang="en-US" dirty="0"/>
              <a:t>Lecture </a:t>
            </a:r>
            <a:r>
              <a:rPr lang="en-US" dirty="0" smtClean="0"/>
              <a:t>#3</a:t>
            </a:r>
            <a:endParaRPr lang="en-US" dirty="0"/>
          </a:p>
        </p:txBody>
      </p:sp>
      <p:sp>
        <p:nvSpPr>
          <p:cNvPr id="17414" name="Text Box 4"/>
          <p:cNvSpPr txBox="1">
            <a:spLocks noChangeArrowheads="1"/>
          </p:cNvSpPr>
          <p:nvPr/>
        </p:nvSpPr>
        <p:spPr bwMode="auto">
          <a:xfrm>
            <a:off x="3053065" y="1311275"/>
            <a:ext cx="304105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charset="0"/>
              </a:rPr>
              <a:t>Wednesday</a:t>
            </a:r>
            <a:r>
              <a:rPr lang="en-US" dirty="0">
                <a:solidFill>
                  <a:schemeClr val="accent2"/>
                </a:solidFill>
                <a:latin typeface="Monotype Corsiva" charset="0"/>
              </a:rPr>
              <a:t>,</a:t>
            </a:r>
            <a:r>
              <a:rPr lang="en-US" dirty="0" smtClean="0">
                <a:solidFill>
                  <a:schemeClr val="accent2"/>
                </a:solidFill>
                <a:latin typeface="Monotype Corsiva" charset="0"/>
              </a:rPr>
              <a:t> June 5, 2013</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714500" y="2133600"/>
            <a:ext cx="6210300" cy="3886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dirty="0" smtClean="0">
                <a:solidFill>
                  <a:schemeClr val="accent2"/>
                </a:solidFill>
                <a:latin typeface="Arial Narrow" charset="0"/>
              </a:rPr>
              <a:t>Chapter </a:t>
            </a:r>
            <a:r>
              <a:rPr lang="en-US" dirty="0">
                <a:solidFill>
                  <a:schemeClr val="accent2"/>
                </a:solidFill>
                <a:latin typeface="Arial Narrow" charset="0"/>
              </a:rPr>
              <a:t>16</a:t>
            </a:r>
            <a:endParaRPr lang="en-US" dirty="0">
              <a:solidFill>
                <a:srgbClr val="003300"/>
              </a:solidFill>
              <a:latin typeface="Arial Narrow" charset="0"/>
            </a:endParaRPr>
          </a:p>
          <a:p>
            <a:pPr marL="990600" lvl="1" indent="-533400">
              <a:spcBef>
                <a:spcPct val="20000"/>
              </a:spcBef>
              <a:buFontTx/>
              <a:buChar char="–"/>
            </a:pPr>
            <a:r>
              <a:rPr lang="en-US" sz="2000" dirty="0" smtClean="0">
                <a:solidFill>
                  <a:srgbClr val="660066"/>
                </a:solidFill>
                <a:latin typeface="Arial Narrow" charset="0"/>
              </a:rPr>
              <a:t>The </a:t>
            </a:r>
            <a:r>
              <a:rPr lang="en-US" sz="2000" dirty="0">
                <a:solidFill>
                  <a:srgbClr val="660066"/>
                </a:solidFill>
                <a:latin typeface="Arial Narrow" charset="0"/>
              </a:rPr>
              <a:t>Electric Field &amp; Field Lines</a:t>
            </a:r>
          </a:p>
          <a:p>
            <a:pPr marL="990600" lvl="1" indent="-533400">
              <a:spcBef>
                <a:spcPct val="20000"/>
              </a:spcBef>
              <a:buFontTx/>
              <a:buChar char="–"/>
            </a:pPr>
            <a:r>
              <a:rPr lang="en-US" sz="2000" dirty="0">
                <a:solidFill>
                  <a:srgbClr val="660066"/>
                </a:solidFill>
                <a:latin typeface="Arial Narrow" charset="0"/>
              </a:rPr>
              <a:t>Electric Fields and Conductors</a:t>
            </a:r>
          </a:p>
          <a:p>
            <a:pPr marL="990600" lvl="1" indent="-533400">
              <a:spcBef>
                <a:spcPct val="20000"/>
              </a:spcBef>
              <a:buFontTx/>
              <a:buChar char="–"/>
            </a:pPr>
            <a:r>
              <a:rPr lang="en-US" sz="2000" dirty="0">
                <a:solidFill>
                  <a:srgbClr val="660066"/>
                </a:solidFill>
                <a:latin typeface="Arial Narrow" charset="0"/>
              </a:rPr>
              <a:t>Motion of a Charged Particle in an Electric </a:t>
            </a:r>
            <a:r>
              <a:rPr lang="en-US" sz="2000" dirty="0" smtClean="0">
                <a:solidFill>
                  <a:srgbClr val="660066"/>
                </a:solidFill>
                <a:latin typeface="Arial Narrow" charset="0"/>
              </a:rPr>
              <a:t>Field</a:t>
            </a:r>
          </a:p>
          <a:p>
            <a:pPr marL="990600" lvl="1" indent="-533400">
              <a:spcBef>
                <a:spcPct val="20000"/>
              </a:spcBef>
              <a:buFontTx/>
              <a:buChar char="–"/>
            </a:pPr>
            <a:r>
              <a:rPr lang="en-US" sz="2000" dirty="0" smtClean="0">
                <a:solidFill>
                  <a:srgbClr val="660066"/>
                </a:solidFill>
                <a:latin typeface="Arial Narrow" charset="0"/>
              </a:rPr>
              <a:t>Gauss’ Law</a:t>
            </a:r>
          </a:p>
          <a:p>
            <a:pPr marL="609600" indent="-609600">
              <a:spcBef>
                <a:spcPct val="20000"/>
              </a:spcBef>
              <a:buFontTx/>
              <a:buChar char="•"/>
            </a:pPr>
            <a:r>
              <a:rPr lang="en-US" dirty="0">
                <a:solidFill>
                  <a:schemeClr val="accent2"/>
                </a:solidFill>
                <a:latin typeface="Arial Narrow" charset="0"/>
              </a:rPr>
              <a:t>Chapter 17</a:t>
            </a:r>
            <a:endParaRPr lang="en-US" dirty="0">
              <a:solidFill>
                <a:srgbClr val="003300"/>
              </a:solidFill>
              <a:latin typeface="Arial Narrow" charset="0"/>
            </a:endParaRPr>
          </a:p>
          <a:p>
            <a:pPr marL="990600" lvl="1" indent="-533400">
              <a:spcBef>
                <a:spcPct val="20000"/>
              </a:spcBef>
              <a:buFontTx/>
              <a:buChar char="–"/>
            </a:pPr>
            <a:r>
              <a:rPr lang="en-US" sz="2000" dirty="0">
                <a:solidFill>
                  <a:srgbClr val="660066"/>
                </a:solidFill>
                <a:latin typeface="Arial Narrow" charset="0"/>
              </a:rPr>
              <a:t>Electric Potential Energy</a:t>
            </a:r>
          </a:p>
          <a:p>
            <a:pPr marL="990600" lvl="1" indent="-533400">
              <a:spcBef>
                <a:spcPct val="20000"/>
              </a:spcBef>
              <a:buFontTx/>
              <a:buChar char="–"/>
            </a:pPr>
            <a:r>
              <a:rPr lang="en-US" sz="2000" dirty="0">
                <a:solidFill>
                  <a:srgbClr val="660066"/>
                </a:solidFill>
                <a:latin typeface="Arial Narrow" charset="0"/>
              </a:rPr>
              <a:t>Electric Potential</a:t>
            </a:r>
          </a:p>
          <a:p>
            <a:pPr marL="990600" lvl="1" indent="-533400">
              <a:spcBef>
                <a:spcPct val="20000"/>
              </a:spcBef>
              <a:buFontTx/>
              <a:buChar char="–"/>
            </a:pPr>
            <a:r>
              <a:rPr lang="en-US" sz="2000" dirty="0">
                <a:solidFill>
                  <a:srgbClr val="660066"/>
                </a:solidFill>
                <a:latin typeface="Arial Narrow" charset="0"/>
              </a:rPr>
              <a:t>Electric Potential and Electric Field</a:t>
            </a:r>
          </a:p>
          <a:p>
            <a:pPr marL="990600" lvl="1" indent="-533400">
              <a:spcBef>
                <a:spcPct val="20000"/>
              </a:spcBef>
              <a:buFontTx/>
              <a:buChar char="–"/>
            </a:pPr>
            <a:r>
              <a:rPr lang="en-US" sz="2000" dirty="0" err="1">
                <a:solidFill>
                  <a:srgbClr val="660066"/>
                </a:solidFill>
                <a:latin typeface="Arial Narrow" charset="0"/>
              </a:rPr>
              <a:t>Equi</a:t>
            </a:r>
            <a:r>
              <a:rPr lang="en-US" sz="2000" dirty="0">
                <a:solidFill>
                  <a:srgbClr val="660066"/>
                </a:solidFill>
                <a:latin typeface="Arial Narrow" charset="0"/>
              </a:rPr>
              <a:t>-potential Lines</a:t>
            </a:r>
          </a:p>
          <a:p>
            <a:pPr marL="990600" lvl="1" indent="-533400">
              <a:spcBef>
                <a:spcPct val="20000"/>
              </a:spcBef>
              <a:buFontTx/>
              <a:buChar char="–"/>
            </a:pPr>
            <a:r>
              <a:rPr lang="en-US" sz="2000" dirty="0">
                <a:solidFill>
                  <a:srgbClr val="660066"/>
                </a:solidFill>
                <a:latin typeface="Arial Narrow" charset="0"/>
              </a:rPr>
              <a:t>The Electron Volt, a Unit of Energy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down)">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58">
                                            <p:txEl>
                                              <p:pRg st="7" end="7"/>
                                            </p:txEl>
                                          </p:spTgt>
                                        </p:tgtEl>
                                        <p:attrNameLst>
                                          <p:attrName>style.visibility</p:attrName>
                                        </p:attrNameLst>
                                      </p:cBhvr>
                                      <p:to>
                                        <p:strVal val="visible"/>
                                      </p:to>
                                    </p:set>
                                    <p:animEffect transition="in" filter="wipe(left)">
                                      <p:cBhvr>
                                        <p:cTn id="42" dur="500"/>
                                        <p:tgtEl>
                                          <p:spTgt spid="20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58">
                                            <p:txEl>
                                              <p:pRg st="8" end="8"/>
                                            </p:txEl>
                                          </p:spTgt>
                                        </p:tgtEl>
                                        <p:attrNameLst>
                                          <p:attrName>style.visibility</p:attrName>
                                        </p:attrNameLst>
                                      </p:cBhvr>
                                      <p:to>
                                        <p:strVal val="visible"/>
                                      </p:to>
                                    </p:set>
                                    <p:animEffect transition="in" filter="wipe(left)">
                                      <p:cBhvr>
                                        <p:cTn id="47" dur="500"/>
                                        <p:tgtEl>
                                          <p:spTgt spid="20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58">
                                            <p:txEl>
                                              <p:pRg st="9" end="9"/>
                                            </p:txEl>
                                          </p:spTgt>
                                        </p:tgtEl>
                                        <p:attrNameLst>
                                          <p:attrName>style.visibility</p:attrName>
                                        </p:attrNameLst>
                                      </p:cBhvr>
                                      <p:to>
                                        <p:strVal val="visible"/>
                                      </p:to>
                                    </p:set>
                                    <p:animEffect transition="in" filter="wipe(left)">
                                      <p:cBhvr>
                                        <p:cTn id="52" dur="500"/>
                                        <p:tgtEl>
                                          <p:spTgt spid="205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58">
                                            <p:txEl>
                                              <p:pRg st="10" end="10"/>
                                            </p:txEl>
                                          </p:spTgt>
                                        </p:tgtEl>
                                        <p:attrNameLst>
                                          <p:attrName>style.visibility</p:attrName>
                                        </p:attrNameLst>
                                      </p:cBhvr>
                                      <p:to>
                                        <p:strVal val="visible"/>
                                      </p:to>
                                    </p:set>
                                    <p:animEffect transition="in" filter="wipe(left)">
                                      <p:cBhvr>
                                        <p:cTn id="57" dur="500"/>
                                        <p:tgtEl>
                                          <p:spTgt spid="20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June 5, 2013</a:t>
            </a:r>
            <a:endParaRPr lang="en-US"/>
          </a:p>
        </p:txBody>
      </p:sp>
      <p:sp>
        <p:nvSpPr>
          <p:cNvPr id="16" name="Footer Placeholder 4"/>
          <p:cNvSpPr>
            <a:spLocks noGrp="1"/>
          </p:cNvSpPr>
          <p:nvPr>
            <p:ph type="ftr" sz="quarter" idx="11"/>
          </p:nvPr>
        </p:nvSpPr>
        <p:spPr/>
        <p:txBody>
          <a:bodyPr/>
          <a:lstStyle/>
          <a:p>
            <a:r>
              <a:rPr lang="nl-NL" smtClean="0"/>
              <a:t>PHYS 1442-001, Summer 2013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a:t>
            </a:r>
            <a:r>
              <a:rPr lang="en-US" dirty="0" smtClean="0"/>
              <a:t>16 </a:t>
            </a:r>
            <a:r>
              <a:rPr lang="en-US" dirty="0"/>
              <a:t>–</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107538" name="Equation" r:id="rId3" imgW="368300" imgH="228600" progId="Equation.DSMT4">
                  <p:embed/>
                </p:oleObj>
              </mc:Choice>
              <mc:Fallback>
                <p:oleObj name="Equation" r:id="rId3" imgW="3683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 of the electric field vectors by the two charges at point A.</a:t>
            </a:r>
            <a:endParaRPr lang="en-US" sz="2000" dirty="0">
              <a:solidFill>
                <a:schemeClr val="accent2"/>
              </a:solidFill>
              <a:latin typeface="Arial Narrow" charset="0"/>
            </a:endParaRP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107539"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107540" name="Equation" r:id="rId8" imgW="330200" imgH="228600" progId="Equation.DSMT4">
                  <p:embed/>
                </p:oleObj>
              </mc:Choice>
              <mc:Fallback>
                <p:oleObj name="Equation" r:id="rId8" imgW="3302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107541" name="Equation" r:id="rId10" imgW="368300" imgH="254000" progId="Equation.DSMT4">
                  <p:embed/>
                </p:oleObj>
              </mc:Choice>
              <mc:Fallback>
                <p:oleObj name="Equation" r:id="rId10" imgW="3683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107542" name="Equation" r:id="rId12" imgW="711200" imgH="228600" progId="Equation.DSMT4">
                  <p:embed/>
                </p:oleObj>
              </mc:Choice>
              <mc:Fallback>
                <p:oleObj name="Equation" r:id="rId12" imgW="7112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107543" name="Equation" r:id="rId14" imgW="812800" imgH="241300" progId="Equation.DSMT4">
                  <p:embed/>
                </p:oleObj>
              </mc:Choice>
              <mc:Fallback>
                <p:oleObj name="Equation" r:id="rId14" imgW="8128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107544" name="Equation" r:id="rId16" imgW="1041400" imgH="228600" progId="Equation.DSMT4">
                  <p:embed/>
                </p:oleObj>
              </mc:Choice>
              <mc:Fallback>
                <p:oleObj name="Equation" r:id="rId16" imgW="10414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107545" name="Equation" r:id="rId18" imgW="838200" imgH="241300" progId="Equation.DSMT4">
                  <p:embed/>
                </p:oleObj>
              </mc:Choice>
              <mc:Fallback>
                <p:oleObj name="Equation" r:id="rId18" imgW="8382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107546" name="Equation" r:id="rId20" imgW="825500" imgH="279400" progId="Equation.DSMT4">
                  <p:embed/>
                </p:oleObj>
              </mc:Choice>
              <mc:Fallback>
                <p:oleObj name="Equation" r:id="rId20" imgW="825500" imgH="279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107547" name="Equation" r:id="rId22" imgW="1320800" imgH="304800" progId="Equation.DSMT4">
                  <p:embed/>
                </p:oleObj>
              </mc:Choice>
              <mc:Fallback>
                <p:oleObj name="Equation" r:id="rId22" imgW="1320800" imgH="304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A is</a:t>
            </a:r>
            <a:endParaRPr lang="en-US" sz="2000" dirty="0">
              <a:solidFill>
                <a:schemeClr val="accent2"/>
              </a:solidFill>
              <a:latin typeface="Arial Narrow" charset="0"/>
            </a:endParaRP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A is</a:t>
            </a:r>
            <a:endParaRPr lang="en-US" sz="2000" dirty="0">
              <a:solidFill>
                <a:schemeClr val="accent2"/>
              </a:solidFill>
              <a:latin typeface="Arial Narrow" charset="0"/>
            </a:endParaRP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107548" name="Equation" r:id="rId24" imgW="825500" imgH="317500" progId="Equation.DSMT4">
                  <p:embed/>
                </p:oleObj>
              </mc:Choice>
              <mc:Fallback>
                <p:oleObj name="Equation" r:id="rId24" imgW="825500" imgH="3175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107549" name="Equation" r:id="rId26" imgW="2463800" imgH="342900" progId="Equation.DSMT4">
                  <p:embed/>
                </p:oleObj>
              </mc:Choice>
              <mc:Fallback>
                <p:oleObj name="Equation" r:id="rId26" imgW="2463800" imgH="3429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onto the electric field at point B</a:t>
            </a:r>
            <a:endParaRPr lang="en-US" sz="2000" dirty="0">
              <a:solidFill>
                <a:schemeClr val="accent2"/>
              </a:solidFill>
              <a:latin typeface="Arial Narrow" charset="0"/>
            </a:endParaRPr>
          </a:p>
        </p:txBody>
      </p:sp>
    </p:spTree>
    <p:extLst>
      <p:ext uri="{BB962C8B-B14F-4D97-AF65-F5344CB8AC3E}">
        <p14:creationId xmlns:p14="http://schemas.microsoft.com/office/powerpoint/2010/main" val="3285340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7462"/>
                                        </p:tgtEl>
                                        <p:attrNameLst>
                                          <p:attrName>style.visibility</p:attrName>
                                        </p:attrNameLst>
                                      </p:cBhvr>
                                      <p:to>
                                        <p:strVal val="visible"/>
                                      </p:to>
                                    </p:set>
                                    <p:animEffect transition="in" filter="wipe(left)">
                                      <p:cBhvr>
                                        <p:cTn id="19" dur="500"/>
                                        <p:tgtEl>
                                          <p:spTgt spid="1474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4022"/>
                                        </p:tgtEl>
                                        <p:attrNameLst>
                                          <p:attrName>style.visibility</p:attrName>
                                        </p:attrNameLst>
                                      </p:cBhvr>
                                      <p:to>
                                        <p:strVal val="visible"/>
                                      </p:to>
                                    </p:set>
                                    <p:animEffect transition="in" filter="wipe(left)">
                                      <p:cBhvr>
                                        <p:cTn id="24" dur="500"/>
                                        <p:tgtEl>
                                          <p:spTgt spid="2140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4023"/>
                                        </p:tgtEl>
                                        <p:attrNameLst>
                                          <p:attrName>style.visibility</p:attrName>
                                        </p:attrNameLst>
                                      </p:cBhvr>
                                      <p:to>
                                        <p:strVal val="visible"/>
                                      </p:to>
                                    </p:set>
                                    <p:animEffect transition="in" filter="wipe(left)">
                                      <p:cBhvr>
                                        <p:cTn id="29" dur="500"/>
                                        <p:tgtEl>
                                          <p:spTgt spid="2140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4019"/>
                                        </p:tgtEl>
                                        <p:attrNameLst>
                                          <p:attrName>style.visibility</p:attrName>
                                        </p:attrNameLst>
                                      </p:cBhvr>
                                      <p:to>
                                        <p:strVal val="visible"/>
                                      </p:to>
                                    </p:set>
                                    <p:animEffect transition="in" filter="wipe(left)">
                                      <p:cBhvr>
                                        <p:cTn id="34" dur="500"/>
                                        <p:tgtEl>
                                          <p:spTgt spid="2140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4024"/>
                                        </p:tgtEl>
                                        <p:attrNameLst>
                                          <p:attrName>style.visibility</p:attrName>
                                        </p:attrNameLst>
                                      </p:cBhvr>
                                      <p:to>
                                        <p:strVal val="visible"/>
                                      </p:to>
                                    </p:set>
                                    <p:animEffect transition="in" filter="wipe(left)">
                                      <p:cBhvr>
                                        <p:cTn id="39" dur="500"/>
                                        <p:tgtEl>
                                          <p:spTgt spid="2140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4025"/>
                                        </p:tgtEl>
                                        <p:attrNameLst>
                                          <p:attrName>style.visibility</p:attrName>
                                        </p:attrNameLst>
                                      </p:cBhvr>
                                      <p:to>
                                        <p:strVal val="visible"/>
                                      </p:to>
                                    </p:set>
                                    <p:animEffect transition="in" filter="wipe(left)">
                                      <p:cBhvr>
                                        <p:cTn id="44" dur="500"/>
                                        <p:tgtEl>
                                          <p:spTgt spid="2140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4020"/>
                                        </p:tgtEl>
                                        <p:attrNameLst>
                                          <p:attrName>style.visibility</p:attrName>
                                        </p:attrNameLst>
                                      </p:cBhvr>
                                      <p:to>
                                        <p:strVal val="visible"/>
                                      </p:to>
                                    </p:set>
                                    <p:animEffect transition="in" filter="wipe(left)">
                                      <p:cBhvr>
                                        <p:cTn id="54" dur="500"/>
                                        <p:tgtEl>
                                          <p:spTgt spid="2140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4026"/>
                                        </p:tgtEl>
                                        <p:attrNameLst>
                                          <p:attrName>style.visibility</p:attrName>
                                        </p:attrNameLst>
                                      </p:cBhvr>
                                      <p:to>
                                        <p:strVal val="visible"/>
                                      </p:to>
                                    </p:set>
                                    <p:animEffect transition="in" filter="wipe(left)">
                                      <p:cBhvr>
                                        <p:cTn id="59" dur="500"/>
                                        <p:tgtEl>
                                          <p:spTgt spid="2140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4027"/>
                                        </p:tgtEl>
                                        <p:attrNameLst>
                                          <p:attrName>style.visibility</p:attrName>
                                        </p:attrNameLst>
                                      </p:cBhvr>
                                      <p:to>
                                        <p:strVal val="visible"/>
                                      </p:to>
                                    </p:set>
                                    <p:animEffect transition="in" filter="wipe(left)">
                                      <p:cBhvr>
                                        <p:cTn id="64" dur="500"/>
                                        <p:tgtEl>
                                          <p:spTgt spid="2140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4021"/>
                                        </p:tgtEl>
                                        <p:attrNameLst>
                                          <p:attrName>style.visibility</p:attrName>
                                        </p:attrNameLst>
                                      </p:cBhvr>
                                      <p:to>
                                        <p:strVal val="visible"/>
                                      </p:to>
                                    </p:set>
                                    <p:animEffect transition="in" filter="wipe(left)">
                                      <p:cBhvr>
                                        <p:cTn id="69" dur="500"/>
                                        <p:tgtEl>
                                          <p:spTgt spid="2140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4028"/>
                                        </p:tgtEl>
                                        <p:attrNameLst>
                                          <p:attrName>style.visibility</p:attrName>
                                        </p:attrNameLst>
                                      </p:cBhvr>
                                      <p:to>
                                        <p:strVal val="visible"/>
                                      </p:to>
                                    </p:set>
                                    <p:animEffect transition="in" filter="wipe(left)">
                                      <p:cBhvr>
                                        <p:cTn id="79" dur="500"/>
                                        <p:tgtEl>
                                          <p:spTgt spid="2140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4029"/>
                                        </p:tgtEl>
                                        <p:attrNameLst>
                                          <p:attrName>style.visibility</p:attrName>
                                        </p:attrNameLst>
                                      </p:cBhvr>
                                      <p:to>
                                        <p:strVal val="visible"/>
                                      </p:to>
                                    </p:set>
                                    <p:animEffect transition="in" filter="wipe(left)">
                                      <p:cBhvr>
                                        <p:cTn id="84" dur="500"/>
                                        <p:tgtEl>
                                          <p:spTgt spid="2140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June 5, 2013</a:t>
            </a:r>
            <a:endParaRPr lang="en-US"/>
          </a:p>
        </p:txBody>
      </p:sp>
      <p:sp>
        <p:nvSpPr>
          <p:cNvPr id="16" name="Footer Placeholder 4"/>
          <p:cNvSpPr>
            <a:spLocks noGrp="1"/>
          </p:cNvSpPr>
          <p:nvPr>
            <p:ph type="ftr" sz="quarter" idx="11"/>
          </p:nvPr>
        </p:nvSpPr>
        <p:spPr/>
        <p:txBody>
          <a:bodyPr/>
          <a:lstStyle/>
          <a:p>
            <a:r>
              <a:rPr lang="nl-NL" smtClean="0"/>
              <a:t>PHYS 1442-001, Summer 2013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a:t>
            </a:r>
            <a:r>
              <a:rPr lang="en-US" dirty="0" smtClean="0"/>
              <a:t>16 </a:t>
            </a:r>
            <a:r>
              <a:rPr lang="en-US" dirty="0"/>
              <a:t>–</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99182" name="Equation" r:id="rId3" imgW="812800" imgH="444500" progId="Equation.DSMT4">
                  <p:embed/>
                </p:oleObj>
              </mc:Choice>
              <mc:Fallback>
                <p:oleObj name="Equation" r:id="rId3" imgW="8128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Electric field at point B is easier due to symmetry!</a:t>
            </a:r>
            <a:endParaRPr lang="en-US" sz="2000" dirty="0">
              <a:solidFill>
                <a:schemeClr val="accent2"/>
              </a:solidFill>
              <a:latin typeface="Arial Narrow" charset="0"/>
            </a:endParaRP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endParaRPr lang="en-US" sz="2000" dirty="0">
              <a:solidFill>
                <a:schemeClr val="accent2"/>
              </a:solidFill>
              <a:latin typeface="Arial Narrow" charset="0"/>
            </a:endParaRP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99183"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99184" name="Equation" r:id="rId8" imgW="838200" imgH="444500" progId="Equation.DSMT4">
                  <p:embed/>
                </p:oleObj>
              </mc:Choice>
              <mc:Fallback>
                <p:oleObj name="Equation" r:id="rId8" imgW="8382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99185" name="Equation" r:id="rId10" imgW="3060700" imgH="571500" progId="Equation.DSMT4">
                  <p:embed/>
                </p:oleObj>
              </mc:Choice>
              <mc:Fallback>
                <p:oleObj name="Equation" r:id="rId10" imgW="30607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81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a:t>
            </a:r>
            <a:r>
              <a:rPr lang="en-US" sz="2000" dirty="0" err="1" smtClean="0">
                <a:solidFill>
                  <a:schemeClr val="accent2"/>
                </a:solidFill>
                <a:latin typeface="Arial Narrow" charset="0"/>
              </a:rPr>
              <a:t>x</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99186" name="Equation" r:id="rId12" imgW="431800" imgH="165100" progId="Equation.DSMT4">
                  <p:embed/>
                </p:oleObj>
              </mc:Choice>
              <mc:Fallback>
                <p:oleObj name="Equation" r:id="rId12" imgW="431800" imgH="165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99187" name="Equation" r:id="rId14" imgW="533400" imgH="228600" progId="Equation.DSMT4">
                  <p:embed/>
                </p:oleObj>
              </mc:Choice>
              <mc:Fallback>
                <p:oleObj name="Equation" r:id="rId14" imgW="5334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99188" name="Equation" r:id="rId16" imgW="812800" imgH="228600" progId="Equation.DSMT4">
                  <p:embed/>
                </p:oleObj>
              </mc:Choice>
              <mc:Fallback>
                <p:oleObj name="Equation" r:id="rId16" imgW="8128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the </a:t>
            </a:r>
            <a:r>
              <a:rPr lang="en-US" sz="2000" dirty="0" err="1" smtClean="0">
                <a:solidFill>
                  <a:schemeClr val="accent2"/>
                </a:solidFill>
                <a:latin typeface="Arial Narrow" charset="0"/>
              </a:rPr>
              <a:t>y</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99189" name="Equation" r:id="rId18" imgW="368300" imgH="228600" progId="Equation.DSMT4">
                  <p:embed/>
                </p:oleObj>
              </mc:Choice>
              <mc:Fallback>
                <p:oleObj name="Equation" r:id="rId18" imgW="3683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99190" name="Equation" r:id="rId20" imgW="965200" imgH="215900" progId="Equation.DSMT4">
                  <p:embed/>
                </p:oleObj>
              </mc:Choice>
              <mc:Fallback>
                <p:oleObj name="Equation" r:id="rId20" imgW="965200" imgH="215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99191" name="Equation" r:id="rId22" imgW="330200" imgH="228600" progId="Equation.DSMT4">
                  <p:embed/>
                </p:oleObj>
              </mc:Choice>
              <mc:Fallback>
                <p:oleObj name="Equation" r:id="rId22" imgW="3302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99192" name="Equation" r:id="rId24" imgW="368300" imgH="254000" progId="Equation.DSMT4">
                  <p:embed/>
                </p:oleObj>
              </mc:Choice>
              <mc:Fallback>
                <p:oleObj name="Equation" r:id="rId24" imgW="368300" imgH="2540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99193" name="Equation" r:id="rId26" imgW="723900" imgH="228600" progId="Equation.DSMT4">
                  <p:embed/>
                </p:oleObj>
              </mc:Choice>
              <mc:Fallback>
                <p:oleObj name="Equation" r:id="rId26" imgW="7239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99194" name="Equation" r:id="rId28" imgW="1905000" imgH="241300" progId="Equation.DSMT4">
                  <p:embed/>
                </p:oleObj>
              </mc:Choice>
              <mc:Fallback>
                <p:oleObj name="Equation" r:id="rId28" imgW="1905000" imgH="2413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B is</a:t>
            </a:r>
            <a:endParaRPr lang="en-US" sz="2000" dirty="0">
              <a:solidFill>
                <a:schemeClr val="accent2"/>
              </a:solidFill>
              <a:latin typeface="Arial Narrow" charset="0"/>
            </a:endParaRP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99195" name="Equation" r:id="rId30" imgW="825500" imgH="279400" progId="Equation.DSMT4">
                  <p:embed/>
                </p:oleObj>
              </mc:Choice>
              <mc:Fallback>
                <p:oleObj name="Equation" r:id="rId30" imgW="825500" imgH="2794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99196" name="Equation" r:id="rId32" imgW="2209800" imgH="304800" progId="Equation.DSMT4">
                  <p:embed/>
                </p:oleObj>
              </mc:Choice>
              <mc:Fallback>
                <p:oleObj name="Equation" r:id="rId32" imgW="2209800" imgH="3048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B</a:t>
            </a:r>
            <a:endParaRPr lang="en-US" sz="2000" dirty="0">
              <a:solidFill>
                <a:schemeClr val="accent2"/>
              </a:solidFill>
              <a:latin typeface="Arial Narrow" charset="0"/>
            </a:endParaRP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99197" name="Equation" r:id="rId34" imgW="1079500" imgH="228600" progId="Equation.DSMT4">
                  <p:embed/>
                </p:oleObj>
              </mc:Choice>
              <mc:Fallback>
                <p:oleObj name="Equation" r:id="rId34" imgW="10795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99198" name="Equation" r:id="rId36" imgW="1905000" imgH="241300" progId="Equation.DSMT4">
                  <p:embed/>
                </p:oleObj>
              </mc:Choice>
              <mc:Fallback>
                <p:oleObj name="Equation" r:id="rId36" imgW="1905000" imgH="2413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5622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7462"/>
                                        </p:tgtEl>
                                        <p:attrNameLst>
                                          <p:attrName>style.visibility</p:attrName>
                                        </p:attrNameLst>
                                      </p:cBhvr>
                                      <p:to>
                                        <p:strVal val="visible"/>
                                      </p:to>
                                    </p:set>
                                    <p:animEffect transition="in" filter="wipe(left)">
                                      <p:cBhvr>
                                        <p:cTn id="24" dur="500"/>
                                        <p:tgtEl>
                                          <p:spTgt spid="1474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5044"/>
                                        </p:tgtEl>
                                        <p:attrNameLst>
                                          <p:attrName>style.visibility</p:attrName>
                                        </p:attrNameLst>
                                      </p:cBhvr>
                                      <p:to>
                                        <p:strVal val="visible"/>
                                      </p:to>
                                    </p:set>
                                    <p:animEffect transition="in" filter="wipe(left)">
                                      <p:cBhvr>
                                        <p:cTn id="29" dur="500"/>
                                        <p:tgtEl>
                                          <p:spTgt spid="2150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5046"/>
                                        </p:tgtEl>
                                        <p:attrNameLst>
                                          <p:attrName>style.visibility</p:attrName>
                                        </p:attrNameLst>
                                      </p:cBhvr>
                                      <p:to>
                                        <p:strVal val="visible"/>
                                      </p:to>
                                    </p:set>
                                    <p:animEffect transition="in" filter="wipe(left)">
                                      <p:cBhvr>
                                        <p:cTn id="34" dur="500"/>
                                        <p:tgtEl>
                                          <p:spTgt spid="2150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5043"/>
                                        </p:tgtEl>
                                        <p:attrNameLst>
                                          <p:attrName>style.visibility</p:attrName>
                                        </p:attrNameLst>
                                      </p:cBhvr>
                                      <p:to>
                                        <p:strVal val="visible"/>
                                      </p:to>
                                    </p:set>
                                    <p:animEffect transition="in" filter="wipe(left)">
                                      <p:cBhvr>
                                        <p:cTn id="49" dur="500"/>
                                        <p:tgtEl>
                                          <p:spTgt spid="2150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5048"/>
                                        </p:tgtEl>
                                        <p:attrNameLst>
                                          <p:attrName>style.visibility</p:attrName>
                                        </p:attrNameLst>
                                      </p:cBhvr>
                                      <p:to>
                                        <p:strVal val="visible"/>
                                      </p:to>
                                    </p:set>
                                    <p:animEffect transition="in" filter="wipe(left)">
                                      <p:cBhvr>
                                        <p:cTn id="54" dur="500"/>
                                        <p:tgtEl>
                                          <p:spTgt spid="2150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5049"/>
                                        </p:tgtEl>
                                        <p:attrNameLst>
                                          <p:attrName>style.visibility</p:attrName>
                                        </p:attrNameLst>
                                      </p:cBhvr>
                                      <p:to>
                                        <p:strVal val="visible"/>
                                      </p:to>
                                    </p:set>
                                    <p:animEffect transition="in" filter="wipe(left)">
                                      <p:cBhvr>
                                        <p:cTn id="59" dur="500"/>
                                        <p:tgtEl>
                                          <p:spTgt spid="21504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5047"/>
                                        </p:tgtEl>
                                        <p:attrNameLst>
                                          <p:attrName>style.visibility</p:attrName>
                                        </p:attrNameLst>
                                      </p:cBhvr>
                                      <p:to>
                                        <p:strVal val="visible"/>
                                      </p:to>
                                    </p:set>
                                    <p:animEffect transition="in" filter="wipe(left)">
                                      <p:cBhvr>
                                        <p:cTn id="69" dur="500"/>
                                        <p:tgtEl>
                                          <p:spTgt spid="2150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5054"/>
                                        </p:tgtEl>
                                        <p:attrNameLst>
                                          <p:attrName>style.visibility</p:attrName>
                                        </p:attrNameLst>
                                      </p:cBhvr>
                                      <p:to>
                                        <p:strVal val="visible"/>
                                      </p:to>
                                    </p:set>
                                    <p:animEffect transition="in" filter="wipe(left)">
                                      <p:cBhvr>
                                        <p:cTn id="74" dur="500"/>
                                        <p:tgtEl>
                                          <p:spTgt spid="2150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5051"/>
                                        </p:tgtEl>
                                        <p:attrNameLst>
                                          <p:attrName>style.visibility</p:attrName>
                                        </p:attrNameLst>
                                      </p:cBhvr>
                                      <p:to>
                                        <p:strVal val="visible"/>
                                      </p:to>
                                    </p:set>
                                    <p:animEffect transition="in" filter="wipe(left)">
                                      <p:cBhvr>
                                        <p:cTn id="79" dur="500"/>
                                        <p:tgtEl>
                                          <p:spTgt spid="2150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5058"/>
                                        </p:tgtEl>
                                        <p:attrNameLst>
                                          <p:attrName>style.visibility</p:attrName>
                                        </p:attrNameLst>
                                      </p:cBhvr>
                                      <p:to>
                                        <p:strVal val="visible"/>
                                      </p:to>
                                    </p:set>
                                    <p:animEffect transition="in" filter="wipe(left)">
                                      <p:cBhvr>
                                        <p:cTn id="84" dur="500"/>
                                        <p:tgtEl>
                                          <p:spTgt spid="21505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5059"/>
                                        </p:tgtEl>
                                        <p:attrNameLst>
                                          <p:attrName>style.visibility</p:attrName>
                                        </p:attrNameLst>
                                      </p:cBhvr>
                                      <p:to>
                                        <p:strVal val="visible"/>
                                      </p:to>
                                    </p:set>
                                    <p:animEffect transition="in" filter="wipe(left)">
                                      <p:cBhvr>
                                        <p:cTn id="89" dur="500"/>
                                        <p:tgtEl>
                                          <p:spTgt spid="21505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15056"/>
                                        </p:tgtEl>
                                        <p:attrNameLst>
                                          <p:attrName>style.visibility</p:attrName>
                                        </p:attrNameLst>
                                      </p:cBhvr>
                                      <p:to>
                                        <p:strVal val="visible"/>
                                      </p:to>
                                    </p:set>
                                    <p:animEffect transition="in" filter="wipe(left)">
                                      <p:cBhvr>
                                        <p:cTn id="99" dur="500"/>
                                        <p:tgtEl>
                                          <p:spTgt spid="2150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15060"/>
                                        </p:tgtEl>
                                        <p:attrNameLst>
                                          <p:attrName>style.visibility</p:attrName>
                                        </p:attrNameLst>
                                      </p:cBhvr>
                                      <p:to>
                                        <p:strVal val="visible"/>
                                      </p:to>
                                    </p:set>
                                    <p:animEffect transition="in" filter="wipe(left)">
                                      <p:cBhvr>
                                        <p:cTn id="104" dur="500"/>
                                        <p:tgtEl>
                                          <p:spTgt spid="21506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5061"/>
                                        </p:tgtEl>
                                        <p:attrNameLst>
                                          <p:attrName>style.visibility</p:attrName>
                                        </p:attrNameLst>
                                      </p:cBhvr>
                                      <p:to>
                                        <p:strVal val="visible"/>
                                      </p:to>
                                    </p:set>
                                    <p:animEffect transition="in" filter="wipe(left)">
                                      <p:cBhvr>
                                        <p:cTn id="109" dur="500"/>
                                        <p:tgtEl>
                                          <p:spTgt spid="21506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15057"/>
                                        </p:tgtEl>
                                        <p:attrNameLst>
                                          <p:attrName>style.visibility</p:attrName>
                                        </p:attrNameLst>
                                      </p:cBhvr>
                                      <p:to>
                                        <p:strVal val="visible"/>
                                      </p:to>
                                    </p:set>
                                    <p:animEffect transition="in" filter="wipe(left)">
                                      <p:cBhvr>
                                        <p:cTn id="119" dur="500"/>
                                        <p:tgtEl>
                                          <p:spTgt spid="2150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15062"/>
                                        </p:tgtEl>
                                        <p:attrNameLst>
                                          <p:attrName>style.visibility</p:attrName>
                                        </p:attrNameLst>
                                      </p:cBhvr>
                                      <p:to>
                                        <p:strVal val="visible"/>
                                      </p:to>
                                    </p:set>
                                    <p:animEffect transition="in" filter="wipe(left)">
                                      <p:cBhvr>
                                        <p:cTn id="124" dur="500"/>
                                        <p:tgtEl>
                                          <p:spTgt spid="21506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15063"/>
                                        </p:tgtEl>
                                        <p:attrNameLst>
                                          <p:attrName>style.visibility</p:attrName>
                                        </p:attrNameLst>
                                      </p:cBhvr>
                                      <p:to>
                                        <p:strVal val="visible"/>
                                      </p:to>
                                    </p:set>
                                    <p:animEffect transition="in" filter="wipe(left)">
                                      <p:cBhvr>
                                        <p:cTn id="129" dur="500"/>
                                        <p:tgtEl>
                                          <p:spTgt spid="21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4" grpId="0"/>
      <p:bldP spid="20" grpId="0"/>
      <p:bldP spid="21" grpId="0"/>
      <p:bldP spid="30"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June 5, 2013</a:t>
            </a:r>
            <a:endParaRPr lang="en-US"/>
          </a:p>
        </p:txBody>
      </p:sp>
      <p:sp>
        <p:nvSpPr>
          <p:cNvPr id="10" name="Footer Placeholder 4"/>
          <p:cNvSpPr>
            <a:spLocks noGrp="1"/>
          </p:cNvSpPr>
          <p:nvPr>
            <p:ph type="ftr" sz="quarter" idx="11"/>
          </p:nvPr>
        </p:nvSpPr>
        <p:spPr/>
        <p:txBody>
          <a:bodyPr/>
          <a:lstStyle/>
          <a:p>
            <a:r>
              <a:rPr lang="nl-NL" smtClean="0"/>
              <a:t>PHYS 1442-001, Summer 2013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12</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a:t>
            </a:r>
            <a:r>
              <a:rPr lang="en-US" sz="2600" dirty="0" smtClean="0"/>
              <a:t>can </a:t>
            </a:r>
            <a:r>
              <a:rPr lang="en-US" sz="2600" dirty="0"/>
              <a:t>be expressed</a:t>
            </a:r>
            <a:r>
              <a:rPr lang="en-US" sz="2600" dirty="0" smtClean="0"/>
              <a:t> by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
        <p:nvSpPr>
          <p:cNvPr id="12" name="Rectangle 11"/>
          <p:cNvSpPr/>
          <p:nvPr/>
        </p:nvSpPr>
        <p:spPr bwMode="auto">
          <a:xfrm>
            <a:off x="1295400" y="5257800"/>
            <a:ext cx="990600" cy="1600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559453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50532"/>
                                        </p:tgtEl>
                                        <p:attrNameLst>
                                          <p:attrName>style.visibility</p:attrName>
                                        </p:attrNameLst>
                                      </p:cBhvr>
                                      <p:to>
                                        <p:strVal val="visible"/>
                                      </p:to>
                                    </p:set>
                                    <p:anim calcmode="lin" valueType="num">
                                      <p:cBhvr>
                                        <p:cTn id="37" dur="500" fill="hold"/>
                                        <p:tgtEl>
                                          <p:spTgt spid="150532"/>
                                        </p:tgtEl>
                                        <p:attrNameLst>
                                          <p:attrName>ppt_w</p:attrName>
                                        </p:attrNameLst>
                                      </p:cBhvr>
                                      <p:tavLst>
                                        <p:tav tm="0">
                                          <p:val>
                                            <p:fltVal val="0"/>
                                          </p:val>
                                        </p:tav>
                                        <p:tav tm="100000">
                                          <p:val>
                                            <p:strVal val="#ppt_w"/>
                                          </p:val>
                                        </p:tav>
                                      </p:tavLst>
                                    </p:anim>
                                    <p:anim calcmode="lin" valueType="num">
                                      <p:cBhvr>
                                        <p:cTn id="38" dur="500" fill="hold"/>
                                        <p:tgtEl>
                                          <p:spTgt spid="150532"/>
                                        </p:tgtEl>
                                        <p:attrNameLst>
                                          <p:attrName>ppt_h</p:attrName>
                                        </p:attrNameLst>
                                      </p:cBhvr>
                                      <p:tavLst>
                                        <p:tav tm="0">
                                          <p:val>
                                            <p:fltVal val="0"/>
                                          </p:val>
                                        </p:tav>
                                        <p:tav tm="100000">
                                          <p:val>
                                            <p:strVal val="#ppt_h"/>
                                          </p:val>
                                        </p:tav>
                                      </p:tavLst>
                                    </p:anim>
                                    <p:animEffect transition="in" filter="fade">
                                      <p:cBhvr>
                                        <p:cTn id="39" dur="500"/>
                                        <p:tgtEl>
                                          <p:spTgt spid="15053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0" nodeType="clickEffect">
                                  <p:stCondLst>
                                    <p:cond delay="0"/>
                                  </p:stCondLst>
                                  <p:childTnLst>
                                    <p:anim calcmode="lin" valueType="num">
                                      <p:cBhvr>
                                        <p:cTn id="43" dur="500"/>
                                        <p:tgtEl>
                                          <p:spTgt spid="12"/>
                                        </p:tgtEl>
                                        <p:attrNameLst>
                                          <p:attrName>ppt_w</p:attrName>
                                        </p:attrNameLst>
                                      </p:cBhvr>
                                      <p:tavLst>
                                        <p:tav tm="0">
                                          <p:val>
                                            <p:strVal val="ppt_w"/>
                                          </p:val>
                                        </p:tav>
                                        <p:tav tm="100000">
                                          <p:val>
                                            <p:fltVal val="0"/>
                                          </p:val>
                                        </p:tav>
                                      </p:tavLst>
                                    </p:anim>
                                    <p:anim calcmode="lin" valueType="num">
                                      <p:cBhvr>
                                        <p:cTn id="44" dur="500"/>
                                        <p:tgtEl>
                                          <p:spTgt spid="12"/>
                                        </p:tgtEl>
                                        <p:attrNameLst>
                                          <p:attrName>ppt_h</p:attrName>
                                        </p:attrNameLst>
                                      </p:cBhvr>
                                      <p:tavLst>
                                        <p:tav tm="0">
                                          <p:val>
                                            <p:strVal val="ppt_h"/>
                                          </p:val>
                                        </p:tav>
                                        <p:tav tm="100000">
                                          <p:val>
                                            <p:fltVal val="0"/>
                                          </p:val>
                                        </p:tav>
                                      </p:tavLst>
                                    </p:anim>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0533"/>
                                        </p:tgtEl>
                                        <p:attrNameLst>
                                          <p:attrName>style.visibility</p:attrName>
                                        </p:attrNameLst>
                                      </p:cBhvr>
                                      <p:to>
                                        <p:strVal val="visible"/>
                                      </p:to>
                                    </p:set>
                                    <p:animEffect transition="in" filter="wipe(down)">
                                      <p:cBhvr>
                                        <p:cTn id="51" dur="580">
                                          <p:stCondLst>
                                            <p:cond delay="0"/>
                                          </p:stCondLst>
                                        </p:cTn>
                                        <p:tgtEl>
                                          <p:spTgt spid="150533"/>
                                        </p:tgtEl>
                                      </p:cBhvr>
                                    </p:animEffect>
                                    <p:anim calcmode="lin" valueType="num">
                                      <p:cBhvr>
                                        <p:cTn id="52" dur="1822" tmFilter="0,0; 0.14,0.36; 0.43,0.73; 0.71,0.91; 1.0,1.0">
                                          <p:stCondLst>
                                            <p:cond delay="0"/>
                                          </p:stCondLst>
                                        </p:cTn>
                                        <p:tgtEl>
                                          <p:spTgt spid="15053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053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053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053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0533"/>
                                        </p:tgtEl>
                                        <p:attrNameLst>
                                          <p:attrName>ppt_y</p:attrName>
                                        </p:attrNameLst>
                                      </p:cBhvr>
                                      <p:tavLst>
                                        <p:tav tm="0" fmla="#ppt_y-sin(pi*$)/81">
                                          <p:val>
                                            <p:fltVal val="0"/>
                                          </p:val>
                                        </p:tav>
                                        <p:tav tm="100000">
                                          <p:val>
                                            <p:fltVal val="1"/>
                                          </p:val>
                                        </p:tav>
                                      </p:tavLst>
                                    </p:anim>
                                    <p:animScale>
                                      <p:cBhvr>
                                        <p:cTn id="57" dur="26">
                                          <p:stCondLst>
                                            <p:cond delay="650"/>
                                          </p:stCondLst>
                                        </p:cTn>
                                        <p:tgtEl>
                                          <p:spTgt spid="150533"/>
                                        </p:tgtEl>
                                      </p:cBhvr>
                                      <p:to x="100000" y="60000"/>
                                    </p:animScale>
                                    <p:animScale>
                                      <p:cBhvr>
                                        <p:cTn id="58" dur="166" decel="50000">
                                          <p:stCondLst>
                                            <p:cond delay="676"/>
                                          </p:stCondLst>
                                        </p:cTn>
                                        <p:tgtEl>
                                          <p:spTgt spid="150533"/>
                                        </p:tgtEl>
                                      </p:cBhvr>
                                      <p:to x="100000" y="100000"/>
                                    </p:animScale>
                                    <p:animScale>
                                      <p:cBhvr>
                                        <p:cTn id="59" dur="26">
                                          <p:stCondLst>
                                            <p:cond delay="1312"/>
                                          </p:stCondLst>
                                        </p:cTn>
                                        <p:tgtEl>
                                          <p:spTgt spid="150533"/>
                                        </p:tgtEl>
                                      </p:cBhvr>
                                      <p:to x="100000" y="80000"/>
                                    </p:animScale>
                                    <p:animScale>
                                      <p:cBhvr>
                                        <p:cTn id="60" dur="166" decel="50000">
                                          <p:stCondLst>
                                            <p:cond delay="1338"/>
                                          </p:stCondLst>
                                        </p:cTn>
                                        <p:tgtEl>
                                          <p:spTgt spid="150533"/>
                                        </p:tgtEl>
                                      </p:cBhvr>
                                      <p:to x="100000" y="100000"/>
                                    </p:animScale>
                                    <p:animScale>
                                      <p:cBhvr>
                                        <p:cTn id="61" dur="26">
                                          <p:stCondLst>
                                            <p:cond delay="1642"/>
                                          </p:stCondLst>
                                        </p:cTn>
                                        <p:tgtEl>
                                          <p:spTgt spid="150533"/>
                                        </p:tgtEl>
                                      </p:cBhvr>
                                      <p:to x="100000" y="90000"/>
                                    </p:animScale>
                                    <p:animScale>
                                      <p:cBhvr>
                                        <p:cTn id="62" dur="166" decel="50000">
                                          <p:stCondLst>
                                            <p:cond delay="1668"/>
                                          </p:stCondLst>
                                        </p:cTn>
                                        <p:tgtEl>
                                          <p:spTgt spid="150533"/>
                                        </p:tgtEl>
                                      </p:cBhvr>
                                      <p:to x="100000" y="100000"/>
                                    </p:animScale>
                                    <p:animScale>
                                      <p:cBhvr>
                                        <p:cTn id="63" dur="26">
                                          <p:stCondLst>
                                            <p:cond delay="1808"/>
                                          </p:stCondLst>
                                        </p:cTn>
                                        <p:tgtEl>
                                          <p:spTgt spid="150533"/>
                                        </p:tgtEl>
                                      </p:cBhvr>
                                      <p:to x="100000" y="95000"/>
                                    </p:animScale>
                                    <p:animScale>
                                      <p:cBhvr>
                                        <p:cTn id="64" dur="166" decel="50000">
                                          <p:stCondLst>
                                            <p:cond delay="1834"/>
                                          </p:stCondLst>
                                        </p:cTn>
                                        <p:tgtEl>
                                          <p:spTgt spid="15053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50534"/>
                                        </p:tgtEl>
                                        <p:attrNameLst>
                                          <p:attrName>style.visibility</p:attrName>
                                        </p:attrNameLst>
                                      </p:cBhvr>
                                      <p:to>
                                        <p:strVal val="visible"/>
                                      </p:to>
                                    </p:set>
                                    <p:anim calcmode="lin" valueType="num">
                                      <p:cBhvr>
                                        <p:cTn id="69" dur="1000" fill="hold"/>
                                        <p:tgtEl>
                                          <p:spTgt spid="150534"/>
                                        </p:tgtEl>
                                        <p:attrNameLst>
                                          <p:attrName>ppt_w</p:attrName>
                                        </p:attrNameLst>
                                      </p:cBhvr>
                                      <p:tavLst>
                                        <p:tav tm="0">
                                          <p:val>
                                            <p:strVal val="#ppt_w*0.70"/>
                                          </p:val>
                                        </p:tav>
                                        <p:tav tm="100000">
                                          <p:val>
                                            <p:strVal val="#ppt_w"/>
                                          </p:val>
                                        </p:tav>
                                      </p:tavLst>
                                    </p:anim>
                                    <p:anim calcmode="lin" valueType="num">
                                      <p:cBhvr>
                                        <p:cTn id="70" dur="1000" fill="hold"/>
                                        <p:tgtEl>
                                          <p:spTgt spid="150534"/>
                                        </p:tgtEl>
                                        <p:attrNameLst>
                                          <p:attrName>ppt_h</p:attrName>
                                        </p:attrNameLst>
                                      </p:cBhvr>
                                      <p:tavLst>
                                        <p:tav tm="0">
                                          <p:val>
                                            <p:strVal val="#ppt_h"/>
                                          </p:val>
                                        </p:tav>
                                        <p:tav tm="100000">
                                          <p:val>
                                            <p:strVal val="#ppt_h"/>
                                          </p:val>
                                        </p:tav>
                                      </p:tavLst>
                                    </p:anim>
                                    <p:animEffect transition="in" filter="fade">
                                      <p:cBhvr>
                                        <p:cTn id="71" dur="1000"/>
                                        <p:tgtEl>
                                          <p:spTgt spid="150534"/>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50536"/>
                                        </p:tgtEl>
                                        <p:attrNameLst>
                                          <p:attrName>style.visibility</p:attrName>
                                        </p:attrNameLst>
                                      </p:cBhvr>
                                      <p:to>
                                        <p:strVal val="visible"/>
                                      </p:to>
                                    </p:set>
                                    <p:animEffect transition="in" filter="wipe(down)">
                                      <p:cBhvr>
                                        <p:cTn id="76" dur="580">
                                          <p:stCondLst>
                                            <p:cond delay="0"/>
                                          </p:stCondLst>
                                        </p:cTn>
                                        <p:tgtEl>
                                          <p:spTgt spid="150536"/>
                                        </p:tgtEl>
                                      </p:cBhvr>
                                    </p:animEffect>
                                    <p:anim calcmode="lin" valueType="num">
                                      <p:cBhvr>
                                        <p:cTn id="77" dur="1822" tmFilter="0,0; 0.14,0.36; 0.43,0.73; 0.71,0.91; 1.0,1.0">
                                          <p:stCondLst>
                                            <p:cond delay="0"/>
                                          </p:stCondLst>
                                        </p:cTn>
                                        <p:tgtEl>
                                          <p:spTgt spid="15053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053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053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053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0536"/>
                                        </p:tgtEl>
                                        <p:attrNameLst>
                                          <p:attrName>ppt_y</p:attrName>
                                        </p:attrNameLst>
                                      </p:cBhvr>
                                      <p:tavLst>
                                        <p:tav tm="0" fmla="#ppt_y-sin(pi*$)/81">
                                          <p:val>
                                            <p:fltVal val="0"/>
                                          </p:val>
                                        </p:tav>
                                        <p:tav tm="100000">
                                          <p:val>
                                            <p:fltVal val="1"/>
                                          </p:val>
                                        </p:tav>
                                      </p:tavLst>
                                    </p:anim>
                                    <p:animScale>
                                      <p:cBhvr>
                                        <p:cTn id="82" dur="26">
                                          <p:stCondLst>
                                            <p:cond delay="650"/>
                                          </p:stCondLst>
                                        </p:cTn>
                                        <p:tgtEl>
                                          <p:spTgt spid="150536"/>
                                        </p:tgtEl>
                                      </p:cBhvr>
                                      <p:to x="100000" y="60000"/>
                                    </p:animScale>
                                    <p:animScale>
                                      <p:cBhvr>
                                        <p:cTn id="83" dur="166" decel="50000">
                                          <p:stCondLst>
                                            <p:cond delay="676"/>
                                          </p:stCondLst>
                                        </p:cTn>
                                        <p:tgtEl>
                                          <p:spTgt spid="150536"/>
                                        </p:tgtEl>
                                      </p:cBhvr>
                                      <p:to x="100000" y="100000"/>
                                    </p:animScale>
                                    <p:animScale>
                                      <p:cBhvr>
                                        <p:cTn id="84" dur="26">
                                          <p:stCondLst>
                                            <p:cond delay="1312"/>
                                          </p:stCondLst>
                                        </p:cTn>
                                        <p:tgtEl>
                                          <p:spTgt spid="150536"/>
                                        </p:tgtEl>
                                      </p:cBhvr>
                                      <p:to x="100000" y="80000"/>
                                    </p:animScale>
                                    <p:animScale>
                                      <p:cBhvr>
                                        <p:cTn id="85" dur="166" decel="50000">
                                          <p:stCondLst>
                                            <p:cond delay="1338"/>
                                          </p:stCondLst>
                                        </p:cTn>
                                        <p:tgtEl>
                                          <p:spTgt spid="150536"/>
                                        </p:tgtEl>
                                      </p:cBhvr>
                                      <p:to x="100000" y="100000"/>
                                    </p:animScale>
                                    <p:animScale>
                                      <p:cBhvr>
                                        <p:cTn id="86" dur="26">
                                          <p:stCondLst>
                                            <p:cond delay="1642"/>
                                          </p:stCondLst>
                                        </p:cTn>
                                        <p:tgtEl>
                                          <p:spTgt spid="150536"/>
                                        </p:tgtEl>
                                      </p:cBhvr>
                                      <p:to x="100000" y="90000"/>
                                    </p:animScale>
                                    <p:animScale>
                                      <p:cBhvr>
                                        <p:cTn id="87" dur="166" decel="50000">
                                          <p:stCondLst>
                                            <p:cond delay="1668"/>
                                          </p:stCondLst>
                                        </p:cTn>
                                        <p:tgtEl>
                                          <p:spTgt spid="150536"/>
                                        </p:tgtEl>
                                      </p:cBhvr>
                                      <p:to x="100000" y="100000"/>
                                    </p:animScale>
                                    <p:animScale>
                                      <p:cBhvr>
                                        <p:cTn id="88" dur="26">
                                          <p:stCondLst>
                                            <p:cond delay="1808"/>
                                          </p:stCondLst>
                                        </p:cTn>
                                        <p:tgtEl>
                                          <p:spTgt spid="150536"/>
                                        </p:tgtEl>
                                      </p:cBhvr>
                                      <p:to x="100000" y="95000"/>
                                    </p:animScale>
                                    <p:animScale>
                                      <p:cBhvr>
                                        <p:cTn id="89" dur="166" decel="50000">
                                          <p:stCondLst>
                                            <p:cond delay="1834"/>
                                          </p:stCondLst>
                                        </p:cTn>
                                        <p:tgtEl>
                                          <p:spTgt spid="15053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50537"/>
                                        </p:tgtEl>
                                        <p:attrNameLst>
                                          <p:attrName>style.visibility</p:attrName>
                                        </p:attrNameLst>
                                      </p:cBhvr>
                                      <p:to>
                                        <p:strVal val="visible"/>
                                      </p:to>
                                    </p:set>
                                    <p:animEffect transition="in" filter="wipe(down)">
                                      <p:cBhvr>
                                        <p:cTn id="94" dur="580">
                                          <p:stCondLst>
                                            <p:cond delay="0"/>
                                          </p:stCondLst>
                                        </p:cTn>
                                        <p:tgtEl>
                                          <p:spTgt spid="150537"/>
                                        </p:tgtEl>
                                      </p:cBhvr>
                                    </p:animEffect>
                                    <p:anim calcmode="lin" valueType="num">
                                      <p:cBhvr>
                                        <p:cTn id="95" dur="1822" tmFilter="0,0; 0.14,0.36; 0.43,0.73; 0.71,0.91; 1.0,1.0">
                                          <p:stCondLst>
                                            <p:cond delay="0"/>
                                          </p:stCondLst>
                                        </p:cTn>
                                        <p:tgtEl>
                                          <p:spTgt spid="15053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053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053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053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053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0537"/>
                                        </p:tgtEl>
                                      </p:cBhvr>
                                      <p:to x="100000" y="60000"/>
                                    </p:animScale>
                                    <p:animScale>
                                      <p:cBhvr>
                                        <p:cTn id="101" dur="166" decel="50000">
                                          <p:stCondLst>
                                            <p:cond delay="676"/>
                                          </p:stCondLst>
                                        </p:cTn>
                                        <p:tgtEl>
                                          <p:spTgt spid="150537"/>
                                        </p:tgtEl>
                                      </p:cBhvr>
                                      <p:to x="100000" y="100000"/>
                                    </p:animScale>
                                    <p:animScale>
                                      <p:cBhvr>
                                        <p:cTn id="102" dur="26">
                                          <p:stCondLst>
                                            <p:cond delay="1312"/>
                                          </p:stCondLst>
                                        </p:cTn>
                                        <p:tgtEl>
                                          <p:spTgt spid="150537"/>
                                        </p:tgtEl>
                                      </p:cBhvr>
                                      <p:to x="100000" y="80000"/>
                                    </p:animScale>
                                    <p:animScale>
                                      <p:cBhvr>
                                        <p:cTn id="103" dur="166" decel="50000">
                                          <p:stCondLst>
                                            <p:cond delay="1338"/>
                                          </p:stCondLst>
                                        </p:cTn>
                                        <p:tgtEl>
                                          <p:spTgt spid="150537"/>
                                        </p:tgtEl>
                                      </p:cBhvr>
                                      <p:to x="100000" y="100000"/>
                                    </p:animScale>
                                    <p:animScale>
                                      <p:cBhvr>
                                        <p:cTn id="104" dur="26">
                                          <p:stCondLst>
                                            <p:cond delay="1642"/>
                                          </p:stCondLst>
                                        </p:cTn>
                                        <p:tgtEl>
                                          <p:spTgt spid="150537"/>
                                        </p:tgtEl>
                                      </p:cBhvr>
                                      <p:to x="100000" y="90000"/>
                                    </p:animScale>
                                    <p:animScale>
                                      <p:cBhvr>
                                        <p:cTn id="105" dur="166" decel="50000">
                                          <p:stCondLst>
                                            <p:cond delay="1668"/>
                                          </p:stCondLst>
                                        </p:cTn>
                                        <p:tgtEl>
                                          <p:spTgt spid="150537"/>
                                        </p:tgtEl>
                                      </p:cBhvr>
                                      <p:to x="100000" y="100000"/>
                                    </p:animScale>
                                    <p:animScale>
                                      <p:cBhvr>
                                        <p:cTn id="106" dur="26">
                                          <p:stCondLst>
                                            <p:cond delay="1808"/>
                                          </p:stCondLst>
                                        </p:cTn>
                                        <p:tgtEl>
                                          <p:spTgt spid="150537"/>
                                        </p:tgtEl>
                                      </p:cBhvr>
                                      <p:to x="100000" y="95000"/>
                                    </p:animScale>
                                    <p:animScale>
                                      <p:cBhvr>
                                        <p:cTn id="107" dur="166" decel="50000">
                                          <p:stCondLst>
                                            <p:cond delay="1834"/>
                                          </p:stCondLst>
                                        </p:cTn>
                                        <p:tgtEl>
                                          <p:spTgt spid="1505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7"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June 5, 2013</a:t>
            </a:r>
            <a:endParaRPr lang="en-US"/>
          </a:p>
        </p:txBody>
      </p:sp>
      <p:sp>
        <p:nvSpPr>
          <p:cNvPr id="7" name="Footer Placeholder 4"/>
          <p:cNvSpPr>
            <a:spLocks noGrp="1"/>
          </p:cNvSpPr>
          <p:nvPr>
            <p:ph type="ftr" sz="quarter" idx="11"/>
          </p:nvPr>
        </p:nvSpPr>
        <p:spPr/>
        <p:txBody>
          <a:bodyPr/>
          <a:lstStyle/>
          <a:p>
            <a:r>
              <a:rPr lang="nl-NL" smtClean="0"/>
              <a:t>PHYS 1442-001, Summer 2013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13</a:t>
            </a:fld>
            <a:endParaRPr lang="en-US"/>
          </a:p>
        </p:txBody>
      </p:sp>
      <p:pic>
        <p:nvPicPr>
          <p:cNvPr id="152586" name="Picture 10" descr="FG21_035"/>
          <p:cNvPicPr>
            <a:picLocks noChangeAspect="1" noChangeArrowheads="1"/>
          </p:cNvPicPr>
          <p:nvPr/>
        </p:nvPicPr>
        <p:blipFill>
          <a:blip r:embed="rId2"/>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a:t>Electric Fields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ZERO in the static situation. (If the charge is at rest.) Why?</a:t>
            </a:r>
          </a:p>
          <a:p>
            <a:pPr lvl="1">
              <a:lnSpc>
                <a:spcPct val="80000"/>
              </a:lnSpc>
            </a:pPr>
            <a:r>
              <a:rPr lang="en-US" sz="2400" dirty="0"/>
              <a:t>If there were an electric field within a conductor, there would be </a:t>
            </a:r>
            <a:r>
              <a:rPr lang="en-US" sz="2400" dirty="0" smtClean="0"/>
              <a:t>a force </a:t>
            </a:r>
            <a:r>
              <a:rPr lang="en-US" sz="2400" dirty="0"/>
              <a:t>on its free electrons.</a:t>
            </a:r>
          </a:p>
          <a:p>
            <a:pPr lvl="1">
              <a:lnSpc>
                <a:spcPct val="80000"/>
              </a:lnSpc>
            </a:pPr>
            <a:r>
              <a:rPr lang="en-US" sz="2400" dirty="0"/>
              <a:t>The electrons will move until they reached </a:t>
            </a:r>
            <a:r>
              <a:rPr lang="en-US" sz="2400" dirty="0" smtClean="0"/>
              <a:t>the positions </a:t>
            </a:r>
            <a:r>
              <a:rPr lang="en-US" sz="2400" dirty="0"/>
              <a:t>where the electric field </a:t>
            </a:r>
            <a:r>
              <a:rPr lang="en-US" sz="2400" dirty="0" smtClean="0"/>
              <a:t>becomes </a:t>
            </a:r>
            <a:r>
              <a:rPr lang="en-US" sz="2400" dirty="0"/>
              <a:t>zero.</a:t>
            </a:r>
          </a:p>
          <a:p>
            <a:pPr lvl="1">
              <a:lnSpc>
                <a:spcPct val="80000"/>
              </a:lnSpc>
            </a:pPr>
            <a:r>
              <a:rPr lang="en-US" sz="2400" u="sng" dirty="0">
                <a:solidFill>
                  <a:srgbClr val="A50021"/>
                </a:solidFill>
              </a:rPr>
              <a:t>Electric </a:t>
            </a:r>
            <a:r>
              <a:rPr lang="en-US" sz="2400" u="sng" dirty="0" smtClean="0">
                <a:solidFill>
                  <a:srgbClr val="A50021"/>
                </a:solidFill>
              </a:rPr>
              <a:t>field, however, </a:t>
            </a:r>
            <a:r>
              <a:rPr lang="en-US" sz="2400" u="sng" dirty="0">
                <a:solidFill>
                  <a:srgbClr val="A50021"/>
                </a:solidFill>
              </a:rPr>
              <a:t>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a:t>
            </a:r>
            <a:r>
              <a:rPr lang="en-US" sz="2200" dirty="0" smtClean="0">
                <a:solidFill>
                  <a:srgbClr val="660066"/>
                </a:solidFill>
                <a:latin typeface="Arial Narrow" charset="0"/>
                <a:ea typeface="ＭＳ Ｐゴシック" charset="-128"/>
              </a:rPr>
              <a:t>evenly on </a:t>
            </a:r>
            <a:r>
              <a:rPr lang="en-US" sz="2200" dirty="0">
                <a:solidFill>
                  <a:srgbClr val="660066"/>
                </a:solidFill>
                <a:latin typeface="Arial Narrow" charset="0"/>
                <a:ea typeface="ＭＳ Ｐゴシック" charset="-128"/>
              </a:rPr>
              <a:t>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field exists inside a conductor, the fields can exist outside the conductor due to induced charges on either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912501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wipe(left)">
                                      <p:cBhvr>
                                        <p:cTn id="22" dur="500"/>
                                        <p:tgtEl>
                                          <p:spTgt spid="152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2585">
                                            <p:txEl>
                                              <p:pRg st="0" end="0"/>
                                            </p:txEl>
                                          </p:spTgt>
                                        </p:tgtEl>
                                        <p:attrNameLst>
                                          <p:attrName>style.visibility</p:attrName>
                                        </p:attrNameLst>
                                      </p:cBhvr>
                                      <p:to>
                                        <p:strVal val="visible"/>
                                      </p:to>
                                    </p:set>
                                    <p:animEffect transition="in" filter="wipe(left)">
                                      <p:cBhvr>
                                        <p:cTn id="27" dur="500"/>
                                        <p:tgtEl>
                                          <p:spTgt spid="15258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2585">
                                            <p:txEl>
                                              <p:pRg st="1" end="1"/>
                                            </p:txEl>
                                          </p:spTgt>
                                        </p:tgtEl>
                                        <p:attrNameLst>
                                          <p:attrName>style.visibility</p:attrName>
                                        </p:attrNameLst>
                                      </p:cBhvr>
                                      <p:to>
                                        <p:strVal val="visible"/>
                                      </p:to>
                                    </p:set>
                                    <p:animEffect transition="in" filter="wipe(left)">
                                      <p:cBhvr>
                                        <p:cTn id="32" dur="500"/>
                                        <p:tgtEl>
                                          <p:spTgt spid="15258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52585">
                                            <p:txEl>
                                              <p:pRg st="2" end="2"/>
                                            </p:txEl>
                                          </p:spTgt>
                                        </p:tgtEl>
                                        <p:attrNameLst>
                                          <p:attrName>style.visibility</p:attrName>
                                        </p:attrNameLst>
                                      </p:cBhvr>
                                      <p:to>
                                        <p:strVal val="visible"/>
                                      </p:to>
                                    </p:set>
                                    <p:animEffect transition="in" filter="wipe(left)">
                                      <p:cBhvr>
                                        <p:cTn id="37" dur="500"/>
                                        <p:tgtEl>
                                          <p:spTgt spid="15258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iterate type="wd">
                                    <p:tmPct val="10000"/>
                                  </p:iterate>
                                  <p:childTnLst>
                                    <p:set>
                                      <p:cBhvr>
                                        <p:cTn id="41" dur="1" fill="hold">
                                          <p:stCondLst>
                                            <p:cond delay="0"/>
                                          </p:stCondLst>
                                        </p:cTn>
                                        <p:tgtEl>
                                          <p:spTgt spid="152586"/>
                                        </p:tgtEl>
                                        <p:attrNameLst>
                                          <p:attrName>style.visibility</p:attrName>
                                        </p:attrNameLst>
                                      </p:cBhvr>
                                      <p:to>
                                        <p:strVal val="visible"/>
                                      </p:to>
                                    </p:set>
                                    <p:anim calcmode="lin" valueType="num">
                                      <p:cBhvr>
                                        <p:cTn id="42" dur="500" fill="hold"/>
                                        <p:tgtEl>
                                          <p:spTgt spid="152586"/>
                                        </p:tgtEl>
                                        <p:attrNameLst>
                                          <p:attrName>ppt_w</p:attrName>
                                        </p:attrNameLst>
                                      </p:cBhvr>
                                      <p:tavLst>
                                        <p:tav tm="0">
                                          <p:val>
                                            <p:fltVal val="0"/>
                                          </p:val>
                                        </p:tav>
                                        <p:tav tm="100000">
                                          <p:val>
                                            <p:strVal val="#ppt_w"/>
                                          </p:val>
                                        </p:tav>
                                      </p:tavLst>
                                    </p:anim>
                                    <p:anim calcmode="lin" valueType="num">
                                      <p:cBhvr>
                                        <p:cTn id="43" dur="500" fill="hold"/>
                                        <p:tgtEl>
                                          <p:spTgt spid="152586"/>
                                        </p:tgtEl>
                                        <p:attrNameLst>
                                          <p:attrName>ppt_h</p:attrName>
                                        </p:attrNameLst>
                                      </p:cBhvr>
                                      <p:tavLst>
                                        <p:tav tm="0">
                                          <p:val>
                                            <p:fltVal val="0"/>
                                          </p:val>
                                        </p:tav>
                                        <p:tav tm="100000">
                                          <p:val>
                                            <p:strVal val="#ppt_h"/>
                                          </p:val>
                                        </p:tav>
                                      </p:tavLst>
                                    </p:anim>
                                    <p:animEffect transition="in" filter="fade">
                                      <p:cBhvr>
                                        <p:cTn id="44" dur="500"/>
                                        <p:tgtEl>
                                          <p:spTgt spid="1525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52585">
                                            <p:txEl>
                                              <p:pRg st="3" end="3"/>
                                            </p:txEl>
                                          </p:spTgt>
                                        </p:tgtEl>
                                        <p:attrNameLst>
                                          <p:attrName>style.visibility</p:attrName>
                                        </p:attrNameLst>
                                      </p:cBhvr>
                                      <p:to>
                                        <p:strVal val="visible"/>
                                      </p:to>
                                    </p:set>
                                    <p:animEffect transition="in" filter="wipe(left)">
                                      <p:cBhvr>
                                        <p:cTn id="49" dur="500"/>
                                        <p:tgtEl>
                                          <p:spTgt spid="1525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5, 2013</a:t>
            </a:r>
            <a:endParaRPr lang="en-US" sz="1400">
              <a:solidFill>
                <a:srgbClr val="FF0066"/>
              </a:solidFill>
              <a:latin typeface="Arial Narrow" charset="0"/>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EFB488-8D80-E34D-B325-A65413762104}"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grpSp>
        <p:nvGrpSpPr>
          <p:cNvPr id="2" name="Group 16"/>
          <p:cNvGrpSpPr>
            <a:grpSpLocks/>
          </p:cNvGrpSpPr>
          <p:nvPr/>
        </p:nvGrpSpPr>
        <p:grpSpPr bwMode="auto">
          <a:xfrm>
            <a:off x="5181600" y="2362200"/>
            <a:ext cx="4114800" cy="3810000"/>
            <a:chOff x="480" y="2208"/>
            <a:chExt cx="2208" cy="1776"/>
          </a:xfrm>
        </p:grpSpPr>
        <p:pic>
          <p:nvPicPr>
            <p:cNvPr id="26636" name="Picture 13" descr="FG21_0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2304"/>
              <a:ext cx="2208"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Rectangle 14"/>
            <p:cNvSpPr>
              <a:spLocks noChangeArrowheads="1"/>
            </p:cNvSpPr>
            <p:nvPr/>
          </p:nvSpPr>
          <p:spPr bwMode="auto">
            <a:xfrm>
              <a:off x="528" y="2208"/>
              <a:ext cx="864" cy="17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6638" name="Rectangle 15"/>
            <p:cNvSpPr>
              <a:spLocks noChangeArrowheads="1"/>
            </p:cNvSpPr>
            <p:nvPr/>
          </p:nvSpPr>
          <p:spPr bwMode="auto">
            <a:xfrm>
              <a:off x="2448" y="3792"/>
              <a:ext cx="192"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sp>
        <p:nvSpPr>
          <p:cNvPr id="26630" name="Rectangle 2"/>
          <p:cNvSpPr>
            <a:spLocks noGrp="1" noChangeArrowheads="1"/>
          </p:cNvSpPr>
          <p:nvPr>
            <p:ph type="title"/>
          </p:nvPr>
        </p:nvSpPr>
        <p:spPr>
          <a:xfrm>
            <a:off x="457200" y="0"/>
            <a:ext cx="8077200" cy="685800"/>
          </a:xfrm>
        </p:spPr>
        <p:txBody>
          <a:bodyPr/>
          <a:lstStyle/>
          <a:p>
            <a:r>
              <a:rPr lang="en-US">
                <a:latin typeface="Arial Narrow" charset="0"/>
                <a:ea typeface="ＭＳ Ｐゴシック" charset="0"/>
                <a:cs typeface="ＭＳ Ｐゴシック" charset="0"/>
              </a:rPr>
              <a:t>Example 16-10</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latin typeface="Arial Narrow" charset="0"/>
                <a:ea typeface="ＭＳ Ｐゴシック" charset="0"/>
                <a:cs typeface="ＭＳ Ｐゴシック" charset="0"/>
              </a:rPr>
              <a:t>Shielding, and safety in a storm. </a:t>
            </a:r>
            <a:r>
              <a:rPr lang="en-US" sz="3000">
                <a:latin typeface="Arial Narrow" charset="0"/>
                <a:ea typeface="ＭＳ Ｐゴシック" charset="0"/>
                <a:cs typeface="ＭＳ Ｐゴシック" charset="0"/>
              </a:rPr>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600">
                <a:solidFill>
                  <a:schemeClr val="accent2"/>
                </a:solidFill>
                <a:latin typeface="Arial Narrow" charset="0"/>
              </a:rPr>
              <a:t>If the metal box were solid</a:t>
            </a:r>
          </a:p>
          <a:p>
            <a:pPr marL="742950" lvl="1" indent="-285750">
              <a:spcBef>
                <a:spcPct val="20000"/>
              </a:spcBef>
              <a:buFontTx/>
              <a:buChar char="–"/>
            </a:pPr>
            <a:r>
              <a:rPr lang="en-US" sz="2200">
                <a:solidFill>
                  <a:srgbClr val="660066"/>
                </a:solidFill>
                <a:latin typeface="Arial Narrow" charset="0"/>
              </a:rPr>
              <a:t>The free electrons in the box would redistribute themselves along the surface so that the field lines would not penetrate into the metal</a:t>
            </a:r>
            <a:r>
              <a:rPr lang="en-US" sz="2600">
                <a:solidFill>
                  <a:srgbClr val="660066"/>
                </a:solidFill>
                <a:latin typeface="Arial Narrow" charset="0"/>
              </a:rPr>
              <a:t>.</a:t>
            </a:r>
          </a:p>
          <a:p>
            <a:pPr marL="342900" indent="-342900">
              <a:spcBef>
                <a:spcPct val="20000"/>
              </a:spcBef>
              <a:buFontTx/>
              <a:buChar char="•"/>
            </a:pPr>
            <a:r>
              <a:rPr lang="en-US" sz="260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a:solidFill>
                  <a:schemeClr val="accent2"/>
                </a:solidFill>
                <a:latin typeface="Arial Narrow" charset="0"/>
              </a:rPr>
              <a:t>Thus a conducting box is an effective device for shielding. </a:t>
            </a:r>
            <a:r>
              <a:rPr lang="en-US" sz="2600">
                <a:solidFill>
                  <a:schemeClr val="accent2"/>
                </a:solidFill>
                <a:latin typeface="Arial Narrow" charset="0"/>
                <a:sym typeface="Wingdings" charset="0"/>
              </a:rPr>
              <a:t> Faraday cage</a:t>
            </a:r>
          </a:p>
          <a:p>
            <a:pPr marL="342900" indent="-342900">
              <a:spcBef>
                <a:spcPct val="20000"/>
              </a:spcBef>
              <a:buFontTx/>
              <a:buChar char="•"/>
            </a:pPr>
            <a:r>
              <a:rPr lang="en-US" sz="2600">
                <a:solidFill>
                  <a:schemeClr val="accent2"/>
                </a:solidFill>
                <a:latin typeface="Arial Narrow" charset="0"/>
                <a:sym typeface="Wingdings" charset="0"/>
              </a:rPr>
              <a:t>So what do you think will happen if you were inside a car when the car was struck by a lightening?</a:t>
            </a:r>
            <a:endParaRPr lang="en-US" sz="260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26634" name="Picture 10" descr="FG21_0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2844"/>
              <a:ext cx="1488"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Rectangle 11"/>
            <p:cNvSpPr>
              <a:spLocks noChangeArrowheads="1"/>
            </p:cNvSpPr>
            <p:nvPr/>
          </p:nvSpPr>
          <p:spPr bwMode="auto">
            <a:xfrm>
              <a:off x="960" y="2736"/>
              <a:ext cx="1008" cy="1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Tree>
    <p:extLst>
      <p:ext uri="{BB962C8B-B14F-4D97-AF65-F5344CB8AC3E}">
        <p14:creationId xmlns:p14="http://schemas.microsoft.com/office/powerpoint/2010/main" val="791004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wipe(left)">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53609">
                                            <p:txEl>
                                              <p:pRg st="0" end="0"/>
                                            </p:txEl>
                                          </p:spTgt>
                                        </p:tgtEl>
                                        <p:attrNameLst>
                                          <p:attrName>style.visibility</p:attrName>
                                        </p:attrNameLst>
                                      </p:cBhvr>
                                      <p:to>
                                        <p:strVal val="visible"/>
                                      </p:to>
                                    </p:set>
                                    <p:animEffect transition="in" filter="wipe(left)">
                                      <p:cBhvr>
                                        <p:cTn id="19" dur="500"/>
                                        <p:tgtEl>
                                          <p:spTgt spid="15360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53609">
                                            <p:txEl>
                                              <p:pRg st="1" end="1"/>
                                            </p:txEl>
                                          </p:spTgt>
                                        </p:tgtEl>
                                        <p:attrNameLst>
                                          <p:attrName>style.visibility</p:attrName>
                                        </p:attrNameLst>
                                      </p:cBhvr>
                                      <p:to>
                                        <p:strVal val="visible"/>
                                      </p:to>
                                    </p:set>
                                    <p:animEffect transition="in" filter="wipe(left)">
                                      <p:cBhvr>
                                        <p:cTn id="24" dur="500"/>
                                        <p:tgtEl>
                                          <p:spTgt spid="153609">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53609">
                                            <p:txEl>
                                              <p:pRg st="2" end="2"/>
                                            </p:txEl>
                                          </p:spTgt>
                                        </p:tgtEl>
                                        <p:attrNameLst>
                                          <p:attrName>style.visibility</p:attrName>
                                        </p:attrNameLst>
                                      </p:cBhvr>
                                      <p:to>
                                        <p:strVal val="visible"/>
                                      </p:to>
                                    </p:set>
                                    <p:animEffect transition="in" filter="wipe(left)">
                                      <p:cBhvr>
                                        <p:cTn id="29" dur="500"/>
                                        <p:tgtEl>
                                          <p:spTgt spid="153609">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iterate type="wd">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53609">
                                            <p:txEl>
                                              <p:pRg st="3" end="3"/>
                                            </p:txEl>
                                          </p:spTgt>
                                        </p:tgtEl>
                                        <p:attrNameLst>
                                          <p:attrName>style.visibility</p:attrName>
                                        </p:attrNameLst>
                                      </p:cBhvr>
                                      <p:to>
                                        <p:strVal val="visible"/>
                                      </p:to>
                                    </p:set>
                                    <p:animEffect transition="in" filter="wipe(left)">
                                      <p:cBhvr>
                                        <p:cTn id="41" dur="500"/>
                                        <p:tgtEl>
                                          <p:spTgt spid="153609">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53609">
                                            <p:txEl>
                                              <p:pRg st="4" end="4"/>
                                            </p:txEl>
                                          </p:spTgt>
                                        </p:tgtEl>
                                        <p:attrNameLst>
                                          <p:attrName>style.visibility</p:attrName>
                                        </p:attrNameLst>
                                      </p:cBhvr>
                                      <p:to>
                                        <p:strVal val="visible"/>
                                      </p:to>
                                    </p:set>
                                    <p:animEffect transition="in" filter="wipe(left)">
                                      <p:cBhvr>
                                        <p:cTn id="46" dur="500"/>
                                        <p:tgtEl>
                                          <p:spTgt spid="153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June 5, 2013</a:t>
            </a:r>
            <a:endParaRPr lang="en-US"/>
          </a:p>
        </p:txBody>
      </p:sp>
      <p:sp>
        <p:nvSpPr>
          <p:cNvPr id="8" name="Footer Placeholder 4"/>
          <p:cNvSpPr>
            <a:spLocks noGrp="1"/>
          </p:cNvSpPr>
          <p:nvPr>
            <p:ph type="ftr" sz="quarter" idx="11"/>
          </p:nvPr>
        </p:nvSpPr>
        <p:spPr/>
        <p:txBody>
          <a:bodyPr/>
          <a:lstStyle/>
          <a:p>
            <a:r>
              <a:rPr lang="nl-NL" smtClean="0"/>
              <a:t>PHYS 1442-001, Summer 2013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15</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a:t>
            </a:r>
            <a:r>
              <a:rPr lang="en-US" dirty="0" err="1"/>
              <a:t>q</a:t>
            </a:r>
            <a:r>
              <a:rPr lang="en-US" dirty="0"/>
              <a:t> is at a point in space where electric field is </a:t>
            </a:r>
            <a:r>
              <a:rPr lang="en-US" b="1" dirty="0"/>
              <a:t>E</a:t>
            </a:r>
            <a:r>
              <a:rPr lang="en-US" dirty="0"/>
              <a:t>, the force exerting on the object </a:t>
            </a:r>
            <a:r>
              <a:rPr lang="en-US" dirty="0" smtClean="0"/>
              <a:t>is              </a:t>
            </a:r>
            <a:r>
              <a:rPr lang="en-US" dirty="0"/>
              <a:t>.</a:t>
            </a:r>
          </a:p>
        </p:txBody>
      </p:sp>
      <p:pic>
        <p:nvPicPr>
          <p:cNvPr id="185348" name="Picture 4" descr="FG21_032"/>
          <p:cNvPicPr>
            <a:picLocks noChangeAspect="1" noChangeArrowheads="1"/>
          </p:cNvPicPr>
          <p:nvPr/>
        </p:nvPicPr>
        <p:blipFill>
          <a:blip r:embed="rId5"/>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r>
              <a:rPr lang="en-US" sz="2800" dirty="0" smtClean="0">
                <a:solidFill>
                  <a:srgbClr val="660066"/>
                </a:solidFill>
                <a:latin typeface="Arial Narrow" charset="0"/>
                <a:ea typeface="ＭＳ Ｐゴシック" charset="-128"/>
              </a:rPr>
              <a:t>?</a:t>
            </a:r>
          </a:p>
          <a:p>
            <a:pPr marL="1200150" lvl="2" indent="-285750">
              <a:lnSpc>
                <a:spcPct val="90000"/>
              </a:lnSpc>
              <a:spcBef>
                <a:spcPct val="20000"/>
              </a:spcBef>
              <a:buFontTx/>
              <a:buChar char="–"/>
            </a:pPr>
            <a:r>
              <a:rPr lang="en-US" sz="2000" dirty="0" smtClean="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t>
            </a:r>
            <a:r>
              <a:rPr lang="en-US" sz="2800" dirty="0" smtClean="0">
                <a:solidFill>
                  <a:srgbClr val="660066"/>
                </a:solidFill>
                <a:latin typeface="Arial Narrow" charset="0"/>
                <a:ea typeface="ＭＳ Ｐゴシック" charset="-128"/>
              </a:rPr>
              <a:t>accelerated under an electric field.</a:t>
            </a:r>
            <a:endParaRPr lang="en-US" sz="2800" dirty="0">
              <a:solidFill>
                <a:srgbClr val="660066"/>
              </a:solidFill>
              <a:latin typeface="Arial Narrow" charset="0"/>
              <a:ea typeface="ＭＳ Ｐゴシック" charset="-128"/>
            </a:endParaRPr>
          </a:p>
        </p:txBody>
      </p:sp>
      <p:graphicFrame>
        <p:nvGraphicFramePr>
          <p:cNvPr id="185350" name="Object 6"/>
          <p:cNvGraphicFramePr>
            <a:graphicFrameLocks noChangeAspect="1"/>
          </p:cNvGraphicFramePr>
          <p:nvPr>
            <p:extLst>
              <p:ext uri="{D42A27DB-BD31-4B8C-83A1-F6EECF244321}">
                <p14:modId xmlns:p14="http://schemas.microsoft.com/office/powerpoint/2010/main" val="2560728873"/>
              </p:ext>
            </p:extLst>
          </p:nvPr>
        </p:nvGraphicFramePr>
        <p:xfrm>
          <a:off x="2667000" y="1692275"/>
          <a:ext cx="1295400" cy="576263"/>
        </p:xfrm>
        <a:graphic>
          <a:graphicData uri="http://schemas.openxmlformats.org/presentationml/2006/ole">
            <mc:AlternateContent xmlns:mc="http://schemas.openxmlformats.org/markup-compatibility/2006">
              <mc:Choice xmlns:v="urn:schemas-microsoft-com:vml" Requires="v">
                <p:oleObj spid="_x0000_s61600" name="Equation" r:id="rId6" imgW="457200" imgH="215900" progId="Equation.DSMT4">
                  <p:embed/>
                </p:oleObj>
              </mc:Choice>
              <mc:Fallback>
                <p:oleObj name="Equation" r:id="rId6" imgW="457200" imgH="215900" progId="Equation.DSMT4">
                  <p:embed/>
                  <p:pic>
                    <p:nvPicPr>
                      <p:cNvPr id="0" name=""/>
                      <p:cNvPicPr>
                        <a:picLocks noChangeAspect="1" noChangeArrowheads="1"/>
                      </p:cNvPicPr>
                      <p:nvPr/>
                    </p:nvPicPr>
                    <p:blipFill>
                      <a:blip r:embed="rId7"/>
                      <a:srcRect/>
                      <a:stretch>
                        <a:fillRect/>
                      </a:stretch>
                    </p:blipFill>
                    <p:spPr bwMode="auto">
                      <a:xfrm>
                        <a:off x="2667000" y="1692275"/>
                        <a:ext cx="129540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bwMode="auto">
          <a:xfrm>
            <a:off x="7086600" y="2667000"/>
            <a:ext cx="2133600" cy="2895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445975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wipe(left)">
                                      <p:cBhvr>
                                        <p:cTn id="7" dur="500"/>
                                        <p:tgtEl>
                                          <p:spTgt spid="1853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5350"/>
                                        </p:tgtEl>
                                        <p:attrNameLst>
                                          <p:attrName>style.visibility</p:attrName>
                                        </p:attrNameLst>
                                      </p:cBhvr>
                                      <p:to>
                                        <p:strVal val="visible"/>
                                      </p:to>
                                    </p:set>
                                    <p:animEffect transition="in" filter="wipe(left)">
                                      <p:cBhvr>
                                        <p:cTn id="12" dur="500"/>
                                        <p:tgtEl>
                                          <p:spTgt spid="185350"/>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5349">
                                            <p:txEl>
                                              <p:pRg st="0" end="0"/>
                                            </p:txEl>
                                          </p:spTgt>
                                        </p:tgtEl>
                                        <p:attrNameLst>
                                          <p:attrName>style.visibility</p:attrName>
                                        </p:attrNameLst>
                                      </p:cBhvr>
                                      <p:to>
                                        <p:strVal val="visible"/>
                                      </p:to>
                                    </p:set>
                                    <p:animEffect transition="in" filter="wipe(left)">
                                      <p:cBhvr>
                                        <p:cTn id="17" dur="500"/>
                                        <p:tgtEl>
                                          <p:spTgt spid="1853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5349">
                                            <p:txEl>
                                              <p:pRg st="1" end="1"/>
                                            </p:txEl>
                                          </p:spTgt>
                                        </p:tgtEl>
                                        <p:attrNameLst>
                                          <p:attrName>style.visibility</p:attrName>
                                        </p:attrNameLst>
                                      </p:cBhvr>
                                      <p:to>
                                        <p:strVal val="visible"/>
                                      </p:to>
                                    </p:set>
                                    <p:animEffect transition="in" filter="wipe(left)">
                                      <p:cBhvr>
                                        <p:cTn id="22" dur="500"/>
                                        <p:tgtEl>
                                          <p:spTgt spid="1853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iterate type="wd">
                                    <p:tmPct val="10000"/>
                                  </p:iterate>
                                  <p:childTnLst>
                                    <p:set>
                                      <p:cBhvr>
                                        <p:cTn id="26" dur="1" fill="hold">
                                          <p:stCondLst>
                                            <p:cond delay="0"/>
                                          </p:stCondLst>
                                        </p:cTn>
                                        <p:tgtEl>
                                          <p:spTgt spid="185348"/>
                                        </p:tgtEl>
                                        <p:attrNameLst>
                                          <p:attrName>style.visibility</p:attrName>
                                        </p:attrNameLst>
                                      </p:cBhvr>
                                      <p:to>
                                        <p:strVal val="visible"/>
                                      </p:to>
                                    </p:set>
                                    <p:animEffect transition="in" filter="wipe(down)">
                                      <p:cBhvr>
                                        <p:cTn id="27" dur="580">
                                          <p:stCondLst>
                                            <p:cond delay="0"/>
                                          </p:stCondLst>
                                        </p:cTn>
                                        <p:tgtEl>
                                          <p:spTgt spid="185348"/>
                                        </p:tgtEl>
                                      </p:cBhvr>
                                    </p:animEffect>
                                    <p:anim calcmode="lin" valueType="num">
                                      <p:cBhvr>
                                        <p:cTn id="28" dur="1822" tmFilter="0,0; 0.14,0.36; 0.43,0.73; 0.71,0.91; 1.0,1.0">
                                          <p:stCondLst>
                                            <p:cond delay="0"/>
                                          </p:stCondLst>
                                        </p:cTn>
                                        <p:tgtEl>
                                          <p:spTgt spid="18534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534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534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534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534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5348"/>
                                        </p:tgtEl>
                                      </p:cBhvr>
                                      <p:to x="100000" y="60000"/>
                                    </p:animScale>
                                    <p:animScale>
                                      <p:cBhvr>
                                        <p:cTn id="34" dur="166" decel="50000">
                                          <p:stCondLst>
                                            <p:cond delay="676"/>
                                          </p:stCondLst>
                                        </p:cTn>
                                        <p:tgtEl>
                                          <p:spTgt spid="185348"/>
                                        </p:tgtEl>
                                      </p:cBhvr>
                                      <p:to x="100000" y="100000"/>
                                    </p:animScale>
                                    <p:animScale>
                                      <p:cBhvr>
                                        <p:cTn id="35" dur="26">
                                          <p:stCondLst>
                                            <p:cond delay="1312"/>
                                          </p:stCondLst>
                                        </p:cTn>
                                        <p:tgtEl>
                                          <p:spTgt spid="185348"/>
                                        </p:tgtEl>
                                      </p:cBhvr>
                                      <p:to x="100000" y="80000"/>
                                    </p:animScale>
                                    <p:animScale>
                                      <p:cBhvr>
                                        <p:cTn id="36" dur="166" decel="50000">
                                          <p:stCondLst>
                                            <p:cond delay="1338"/>
                                          </p:stCondLst>
                                        </p:cTn>
                                        <p:tgtEl>
                                          <p:spTgt spid="185348"/>
                                        </p:tgtEl>
                                      </p:cBhvr>
                                      <p:to x="100000" y="100000"/>
                                    </p:animScale>
                                    <p:animScale>
                                      <p:cBhvr>
                                        <p:cTn id="37" dur="26">
                                          <p:stCondLst>
                                            <p:cond delay="1642"/>
                                          </p:stCondLst>
                                        </p:cTn>
                                        <p:tgtEl>
                                          <p:spTgt spid="185348"/>
                                        </p:tgtEl>
                                      </p:cBhvr>
                                      <p:to x="100000" y="90000"/>
                                    </p:animScale>
                                    <p:animScale>
                                      <p:cBhvr>
                                        <p:cTn id="38" dur="166" decel="50000">
                                          <p:stCondLst>
                                            <p:cond delay="1668"/>
                                          </p:stCondLst>
                                        </p:cTn>
                                        <p:tgtEl>
                                          <p:spTgt spid="185348"/>
                                        </p:tgtEl>
                                      </p:cBhvr>
                                      <p:to x="100000" y="100000"/>
                                    </p:animScale>
                                    <p:animScale>
                                      <p:cBhvr>
                                        <p:cTn id="39" dur="26">
                                          <p:stCondLst>
                                            <p:cond delay="1808"/>
                                          </p:stCondLst>
                                        </p:cTn>
                                        <p:tgtEl>
                                          <p:spTgt spid="185348"/>
                                        </p:tgtEl>
                                      </p:cBhvr>
                                      <p:to x="100000" y="95000"/>
                                    </p:animScale>
                                    <p:animScale>
                                      <p:cBhvr>
                                        <p:cTn id="40" dur="166" decel="50000">
                                          <p:stCondLst>
                                            <p:cond delay="1834"/>
                                          </p:stCondLst>
                                        </p:cTn>
                                        <p:tgtEl>
                                          <p:spTgt spid="18534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5349">
                                            <p:txEl>
                                              <p:pRg st="2" end="2"/>
                                            </p:txEl>
                                          </p:spTgt>
                                        </p:tgtEl>
                                        <p:attrNameLst>
                                          <p:attrName>style.visibility</p:attrName>
                                        </p:attrNameLst>
                                      </p:cBhvr>
                                      <p:to>
                                        <p:strVal val="visible"/>
                                      </p:to>
                                    </p:set>
                                    <p:animEffect transition="in" filter="wipe(left)">
                                      <p:cBhvr>
                                        <p:cTn id="45" dur="500"/>
                                        <p:tgtEl>
                                          <p:spTgt spid="1853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5349">
                                            <p:txEl>
                                              <p:pRg st="3" end="3"/>
                                            </p:txEl>
                                          </p:spTgt>
                                        </p:tgtEl>
                                        <p:attrNameLst>
                                          <p:attrName>style.visibility</p:attrName>
                                        </p:attrNameLst>
                                      </p:cBhvr>
                                      <p:to>
                                        <p:strVal val="visible"/>
                                      </p:to>
                                    </p:set>
                                    <p:animEffect transition="in" filter="wipe(left)">
                                      <p:cBhvr>
                                        <p:cTn id="50" dur="500"/>
                                        <p:tgtEl>
                                          <p:spTgt spid="1853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0" fill="hold" grpId="0" nodeType="clickEffect">
                                  <p:stCondLst>
                                    <p:cond delay="0"/>
                                  </p:stCondLst>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85349">
                                            <p:txEl>
                                              <p:pRg st="4" end="4"/>
                                            </p:txEl>
                                          </p:spTgt>
                                        </p:tgtEl>
                                        <p:attrNameLst>
                                          <p:attrName>style.visibility</p:attrName>
                                        </p:attrNameLst>
                                      </p:cBhvr>
                                      <p:to>
                                        <p:strVal val="visible"/>
                                      </p:to>
                                    </p:set>
                                    <p:animEffect transition="in" filter="wipe(left)">
                                      <p:cBhvr>
                                        <p:cTn id="60" dur="500"/>
                                        <p:tgtEl>
                                          <p:spTgt spid="185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P spid="185349" grpId="0" build="p"/>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June 5, 2013</a:t>
            </a:r>
            <a:endParaRPr lang="en-US"/>
          </a:p>
        </p:txBody>
      </p:sp>
      <p:sp>
        <p:nvSpPr>
          <p:cNvPr id="16" name="Footer Placeholder 4"/>
          <p:cNvSpPr>
            <a:spLocks noGrp="1"/>
          </p:cNvSpPr>
          <p:nvPr>
            <p:ph type="ftr" sz="quarter" idx="11"/>
          </p:nvPr>
        </p:nvSpPr>
        <p:spPr/>
        <p:txBody>
          <a:bodyPr/>
          <a:lstStyle/>
          <a:p>
            <a:r>
              <a:rPr lang="nl-NL" smtClean="0"/>
              <a:t>PHYS 1442-001, Summer 2013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16</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dirty="0" smtClean="0"/>
              <a:t>Example: Accelerating an Electron</a:t>
            </a:r>
            <a:endParaRPr lang="en-US" dirty="0"/>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a:solidFill>
                  <a:schemeClr val="hlink"/>
                </a:solidFill>
              </a:rPr>
              <a:t>Electron accelerated by electric field</a:t>
            </a:r>
            <a:r>
              <a:rPr lang="en-US" sz="2400">
                <a:solidFill>
                  <a:schemeClr val="hlink"/>
                </a:solidFill>
              </a:rPr>
              <a:t>.  An electron (mass m = 9.1x10</a:t>
            </a:r>
            <a:r>
              <a:rPr lang="en-US" sz="2400" baseline="30000">
                <a:solidFill>
                  <a:schemeClr val="hlink"/>
                </a:solidFill>
              </a:rPr>
              <a:t>-31</a:t>
            </a:r>
            <a:r>
              <a:rPr lang="en-US" sz="2400">
                <a:solidFill>
                  <a:schemeClr val="hlink"/>
                </a:solidFill>
              </a:rPr>
              <a:t>kg) is accelerated in the uniform field E (E=2.0x10</a:t>
            </a:r>
            <a:r>
              <a:rPr lang="en-US" sz="2400" baseline="30000">
                <a:solidFill>
                  <a:schemeClr val="hlink"/>
                </a:solidFill>
              </a:rPr>
              <a:t>4</a:t>
            </a:r>
            <a:r>
              <a:rPr lang="en-US" sz="240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100594" name="Equation" r:id="rId4" imgW="444500" imgH="431800" progId="Equation.DSMT4">
                  <p:embed/>
                </p:oleObj>
              </mc:Choice>
              <mc:Fallback>
                <p:oleObj name="Equation" r:id="rId4" imgW="4445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100595"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100596" name="Equation" r:id="rId8" imgW="291960" imgH="368280" progId="Equation.DSMT4">
                  <p:embed/>
                </p:oleObj>
              </mc:Choice>
              <mc:Fallback>
                <p:oleObj name="Equation" r:id="rId8" imgW="2919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100597" name="Equation" r:id="rId10" imgW="241200" imgH="368280" progId="Equation.DSMT4">
                  <p:embed/>
                </p:oleObj>
              </mc:Choice>
              <mc:Fallback>
                <p:oleObj name="Equation" r:id="rId10" imgW="24120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100598" name="Equation" r:id="rId12" imgW="266400" imgH="152280" progId="Equation.DSMT4">
                  <p:embed/>
                </p:oleObj>
              </mc:Choice>
              <mc:Fallback>
                <p:oleObj name="Equation" r:id="rId12" imgW="2664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100599"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100600" name="Equation" r:id="rId16" imgW="228600" imgH="126720" progId="Equation.DSMT4">
                  <p:embed/>
                </p:oleObj>
              </mc:Choice>
              <mc:Fallback>
                <p:oleObj name="Equation" r:id="rId16" imgW="228600" imgH="12672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100601" name="Equation" r:id="rId18" imgW="2844800" imgH="558800" progId="Equation.DSMT4">
                  <p:embed/>
                </p:oleObj>
              </mc:Choice>
              <mc:Fallback>
                <p:oleObj name="Equation" r:id="rId18" imgW="2844800" imgH="558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188805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3"/>
                                        </p:tgtEl>
                                        <p:attrNameLst>
                                          <p:attrName>style.visibility</p:attrName>
                                        </p:attrNameLst>
                                      </p:cBhvr>
                                      <p:to>
                                        <p:strVal val="visible"/>
                                      </p:to>
                                    </p:set>
                                    <p:animEffect transition="in" filter="wipe(left)">
                                      <p:cBhvr>
                                        <p:cTn id="19" dur="500"/>
                                        <p:tgtEl>
                                          <p:spTgt spid="1863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186380"/>
                                        </p:tgtEl>
                                        <p:attrNameLst>
                                          <p:attrName>style.visibility</p:attrName>
                                        </p:attrNameLst>
                                      </p:cBhvr>
                                      <p:to>
                                        <p:strVal val="visible"/>
                                      </p:to>
                                    </p:set>
                                    <p:animEffect transition="in" filter="wipe(left)">
                                      <p:cBhvr>
                                        <p:cTn id="24" dur="500"/>
                                        <p:tgtEl>
                                          <p:spTgt spid="1863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186381"/>
                                        </p:tgtEl>
                                        <p:attrNameLst>
                                          <p:attrName>style.visibility</p:attrName>
                                        </p:attrNameLst>
                                      </p:cBhvr>
                                      <p:to>
                                        <p:strVal val="visible"/>
                                      </p:to>
                                    </p:set>
                                    <p:animEffect transition="in" filter="wipe(left)">
                                      <p:cBhvr>
                                        <p:cTn id="29" dur="500"/>
                                        <p:tgtEl>
                                          <p:spTgt spid="186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86382"/>
                                        </p:tgtEl>
                                        <p:attrNameLst>
                                          <p:attrName>style.visibility</p:attrName>
                                        </p:attrNameLst>
                                      </p:cBhvr>
                                      <p:to>
                                        <p:strVal val="visible"/>
                                      </p:to>
                                    </p:set>
                                    <p:animEffect transition="in" filter="wipe(left)">
                                      <p:cBhvr>
                                        <p:cTn id="34" dur="500"/>
                                        <p:tgtEl>
                                          <p:spTgt spid="186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6374"/>
                                        </p:tgtEl>
                                        <p:attrNameLst>
                                          <p:attrName>style.visibility</p:attrName>
                                        </p:attrNameLst>
                                      </p:cBhvr>
                                      <p:to>
                                        <p:strVal val="visible"/>
                                      </p:to>
                                    </p:set>
                                    <p:animEffect transition="in" filter="wipe(left)">
                                      <p:cBhvr>
                                        <p:cTn id="39" dur="500"/>
                                        <p:tgtEl>
                                          <p:spTgt spid="1863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86377"/>
                                        </p:tgtEl>
                                        <p:attrNameLst>
                                          <p:attrName>style.visibility</p:attrName>
                                        </p:attrNameLst>
                                      </p:cBhvr>
                                      <p:to>
                                        <p:strVal val="visible"/>
                                      </p:to>
                                    </p:set>
                                    <p:animEffect transition="in" filter="wipe(left)">
                                      <p:cBhvr>
                                        <p:cTn id="44" dur="500"/>
                                        <p:tgtEl>
                                          <p:spTgt spid="1863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186378"/>
                                        </p:tgtEl>
                                        <p:attrNameLst>
                                          <p:attrName>style.visibility</p:attrName>
                                        </p:attrNameLst>
                                      </p:cBhvr>
                                      <p:to>
                                        <p:strVal val="visible"/>
                                      </p:to>
                                    </p:set>
                                    <p:animEffect transition="in" filter="wipe(left)">
                                      <p:cBhvr>
                                        <p:cTn id="49" dur="500"/>
                                        <p:tgtEl>
                                          <p:spTgt spid="1863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186379"/>
                                        </p:tgtEl>
                                        <p:attrNameLst>
                                          <p:attrName>style.visibility</p:attrName>
                                        </p:attrNameLst>
                                      </p:cBhvr>
                                      <p:to>
                                        <p:strVal val="visible"/>
                                      </p:to>
                                    </p:set>
                                    <p:animEffect transition="in" filter="wipe(left)">
                                      <p:cBhvr>
                                        <p:cTn id="54" dur="500"/>
                                        <p:tgtEl>
                                          <p:spTgt spid="1863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6375"/>
                                        </p:tgtEl>
                                        <p:attrNameLst>
                                          <p:attrName>style.visibility</p:attrName>
                                        </p:attrNameLst>
                                      </p:cBhvr>
                                      <p:to>
                                        <p:strVal val="visible"/>
                                      </p:to>
                                    </p:set>
                                    <p:animEffect transition="in" filter="wipe(left)">
                                      <p:cBhvr>
                                        <p:cTn id="59" dur="500"/>
                                        <p:tgtEl>
                                          <p:spTgt spid="1863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6376"/>
                                        </p:tgtEl>
                                        <p:attrNameLst>
                                          <p:attrName>style.visibility</p:attrName>
                                        </p:attrNameLst>
                                      </p:cBhvr>
                                      <p:to>
                                        <p:strVal val="visible"/>
                                      </p:to>
                                    </p:set>
                                    <p:animEffect transition="in" filter="wipe(left)">
                                      <p:cBhvr>
                                        <p:cTn id="64" dur="500"/>
                                        <p:tgtEl>
                                          <p:spTgt spid="18637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4459"/>
                                        </p:tgtEl>
                                        <p:attrNameLst>
                                          <p:attrName>style.visibility</p:attrName>
                                        </p:attrNameLst>
                                      </p:cBhvr>
                                      <p:to>
                                        <p:strVal val="visible"/>
                                      </p:to>
                                    </p:set>
                                    <p:animEffect transition="in" filter="wipe(left)">
                                      <p:cBhvr>
                                        <p:cTn id="69"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P spid="186373" grpId="0"/>
      <p:bldP spid="186374" grpId="0"/>
      <p:bldP spid="1863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Wednesday, June 5, 2013</a:t>
            </a:r>
            <a:endParaRPr lang="en-US"/>
          </a:p>
        </p:txBody>
      </p:sp>
      <p:sp>
        <p:nvSpPr>
          <p:cNvPr id="19" name="Footer Placeholder 4"/>
          <p:cNvSpPr>
            <a:spLocks noGrp="1"/>
          </p:cNvSpPr>
          <p:nvPr>
            <p:ph type="ftr" sz="quarter" idx="11"/>
          </p:nvPr>
        </p:nvSpPr>
        <p:spPr/>
        <p:txBody>
          <a:bodyPr/>
          <a:lstStyle/>
          <a:p>
            <a:r>
              <a:rPr lang="nl-NL" smtClean="0"/>
              <a:t>PHYS 1442-001, Summer 2013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17</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dirty="0"/>
              <a:t>Example </a:t>
            </a:r>
            <a:r>
              <a:rPr lang="en-US" dirty="0" err="1" smtClean="0"/>
              <a:t>cnt’d</a:t>
            </a:r>
            <a:endParaRPr lang="en-US" dirty="0"/>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99728" name="Equation" r:id="rId3" imgW="291960" imgH="203040" progId="Equation.DSMT4">
                  <p:embed/>
                </p:oleObj>
              </mc:Choice>
              <mc:Fallback>
                <p:oleObj name="Equation" r:id="rId3" imgW="2919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99729" name="Equation" r:id="rId5" imgW="317160" imgH="203040" progId="Equation.DSMT4">
                  <p:embed/>
                </p:oleObj>
              </mc:Choice>
              <mc:Fallback>
                <p:oleObj name="Equation" r:id="rId5" imgW="3171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99730" name="Equation" r:id="rId7" imgW="317160" imgH="190440" progId="Equation.DSMT4">
                  <p:embed/>
                </p:oleObj>
              </mc:Choice>
              <mc:Fallback>
                <p:oleObj name="Equation" r:id="rId7" imgW="31716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99731" name="Equation" r:id="rId9" imgW="2527200" imgH="279360" progId="Equation.DSMT4">
                  <p:embed/>
                </p:oleObj>
              </mc:Choice>
              <mc:Fallback>
                <p:oleObj name="Equation" r:id="rId9" imgW="252720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99732" name="Equation" r:id="rId11" imgW="342720" imgH="152280" progId="Equation.DSMT4">
                  <p:embed/>
                </p:oleObj>
              </mc:Choice>
              <mc:Fallback>
                <p:oleObj name="Equation" r:id="rId11" imgW="34272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99733" name="Equation" r:id="rId13" imgW="2260440" imgH="279360" progId="Equation.DSMT4">
                  <p:embed/>
                </p:oleObj>
              </mc:Choice>
              <mc:Fallback>
                <p:oleObj name="Equation" r:id="rId13" imgW="226044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99734" name="Equation" r:id="rId15" imgW="304560" imgH="164880" progId="Equation.DSMT4">
                  <p:embed/>
                </p:oleObj>
              </mc:Choice>
              <mc:Fallback>
                <p:oleObj name="Equation" r:id="rId15" imgW="30456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99735" name="Equation" r:id="rId17" imgW="774360" imgH="228600" progId="Equation.DSMT4">
                  <p:embed/>
                </p:oleObj>
              </mc:Choice>
              <mc:Fallback>
                <p:oleObj name="Equation" r:id="rId17" imgW="77436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99736" name="Equation" r:id="rId19" imgW="2984400" imgH="253800" progId="Equation.DSMT4">
                  <p:embed/>
                </p:oleObj>
              </mc:Choice>
              <mc:Fallback>
                <p:oleObj name="Equation" r:id="rId19" imgW="298440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2443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7406"/>
                                        </p:tgtEl>
                                        <p:attrNameLst>
                                          <p:attrName>style.visibility</p:attrName>
                                        </p:attrNameLst>
                                      </p:cBhvr>
                                      <p:to>
                                        <p:strVal val="visible"/>
                                      </p:to>
                                    </p:set>
                                    <p:animEffect transition="in" filter="wipe(left)">
                                      <p:cBhvr>
                                        <p:cTn id="7" dur="500"/>
                                        <p:tgtEl>
                                          <p:spTgt spid="187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7407"/>
                                        </p:tgtEl>
                                        <p:attrNameLst>
                                          <p:attrName>style.visibility</p:attrName>
                                        </p:attrNameLst>
                                      </p:cBhvr>
                                      <p:to>
                                        <p:strVal val="visible"/>
                                      </p:to>
                                    </p:set>
                                    <p:animEffect transition="in" filter="wipe(left)">
                                      <p:cBhvr>
                                        <p:cTn id="12" dur="500"/>
                                        <p:tgtEl>
                                          <p:spTgt spid="1874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7408"/>
                                        </p:tgtEl>
                                        <p:attrNameLst>
                                          <p:attrName>style.visibility</p:attrName>
                                        </p:attrNameLst>
                                      </p:cBhvr>
                                      <p:to>
                                        <p:strVal val="visible"/>
                                      </p:to>
                                    </p:set>
                                    <p:animEffect transition="in" filter="wipe(left)">
                                      <p:cBhvr>
                                        <p:cTn id="17" dur="500"/>
                                        <p:tgtEl>
                                          <p:spTgt spid="1874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7409"/>
                                        </p:tgtEl>
                                        <p:attrNameLst>
                                          <p:attrName>style.visibility</p:attrName>
                                        </p:attrNameLst>
                                      </p:cBhvr>
                                      <p:to>
                                        <p:strVal val="visible"/>
                                      </p:to>
                                    </p:set>
                                    <p:animEffect transition="in" filter="wipe(left)">
                                      <p:cBhvr>
                                        <p:cTn id="22" dur="500"/>
                                        <p:tgtEl>
                                          <p:spTgt spid="187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7395">
                                            <p:txEl>
                                              <p:pRg st="0" end="0"/>
                                            </p:txEl>
                                          </p:spTgt>
                                        </p:tgtEl>
                                        <p:attrNameLst>
                                          <p:attrName>style.visibility</p:attrName>
                                        </p:attrNameLst>
                                      </p:cBhvr>
                                      <p:to>
                                        <p:strVal val="visible"/>
                                      </p:to>
                                    </p:set>
                                    <p:animEffect transition="in" filter="wipe(left)">
                                      <p:cBhvr>
                                        <p:cTn id="27" dur="500"/>
                                        <p:tgtEl>
                                          <p:spTgt spid="18739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7396"/>
                                        </p:tgtEl>
                                        <p:attrNameLst>
                                          <p:attrName>style.visibility</p:attrName>
                                        </p:attrNameLst>
                                      </p:cBhvr>
                                      <p:to>
                                        <p:strVal val="visible"/>
                                      </p:to>
                                    </p:set>
                                    <p:animEffect transition="in" filter="wipe(left)">
                                      <p:cBhvr>
                                        <p:cTn id="32" dur="500"/>
                                        <p:tgtEl>
                                          <p:spTgt spid="1873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87397"/>
                                        </p:tgtEl>
                                        <p:attrNameLst>
                                          <p:attrName>style.visibility</p:attrName>
                                        </p:attrNameLst>
                                      </p:cBhvr>
                                      <p:to>
                                        <p:strVal val="visible"/>
                                      </p:to>
                                    </p:set>
                                    <p:animEffect transition="in" filter="wipe(left)">
                                      <p:cBhvr>
                                        <p:cTn id="37" dur="500"/>
                                        <p:tgtEl>
                                          <p:spTgt spid="1873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87401"/>
                                        </p:tgtEl>
                                        <p:attrNameLst>
                                          <p:attrName>style.visibility</p:attrName>
                                        </p:attrNameLst>
                                      </p:cBhvr>
                                      <p:to>
                                        <p:strVal val="visible"/>
                                      </p:to>
                                    </p:set>
                                    <p:animEffect transition="in" filter="wipe(left)">
                                      <p:cBhvr>
                                        <p:cTn id="42" dur="500"/>
                                        <p:tgtEl>
                                          <p:spTgt spid="1874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87405"/>
                                        </p:tgtEl>
                                        <p:attrNameLst>
                                          <p:attrName>style.visibility</p:attrName>
                                        </p:attrNameLst>
                                      </p:cBhvr>
                                      <p:to>
                                        <p:strVal val="visible"/>
                                      </p:to>
                                    </p:set>
                                    <p:animEffect transition="in" filter="wipe(left)">
                                      <p:cBhvr>
                                        <p:cTn id="47" dur="500"/>
                                        <p:tgtEl>
                                          <p:spTgt spid="1874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87402"/>
                                        </p:tgtEl>
                                        <p:attrNameLst>
                                          <p:attrName>style.visibility</p:attrName>
                                        </p:attrNameLst>
                                      </p:cBhvr>
                                      <p:to>
                                        <p:strVal val="visible"/>
                                      </p:to>
                                    </p:set>
                                    <p:animEffect transition="in" filter="wipe(left)">
                                      <p:cBhvr>
                                        <p:cTn id="52" dur="500"/>
                                        <p:tgtEl>
                                          <p:spTgt spid="1874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7399"/>
                                        </p:tgtEl>
                                        <p:attrNameLst>
                                          <p:attrName>style.visibility</p:attrName>
                                        </p:attrNameLst>
                                      </p:cBhvr>
                                      <p:to>
                                        <p:strVal val="visible"/>
                                      </p:to>
                                    </p:set>
                                    <p:animEffect transition="in" filter="wipe(left)">
                                      <p:cBhvr>
                                        <p:cTn id="57" dur="500"/>
                                        <p:tgtEl>
                                          <p:spTgt spid="18739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87398"/>
                                        </p:tgtEl>
                                        <p:attrNameLst>
                                          <p:attrName>style.visibility</p:attrName>
                                        </p:attrNameLst>
                                      </p:cBhvr>
                                      <p:to>
                                        <p:strVal val="visible"/>
                                      </p:to>
                                    </p:set>
                                    <p:animEffect transition="in" filter="wipe(left)">
                                      <p:cBhvr>
                                        <p:cTn id="62" dur="500"/>
                                        <p:tgtEl>
                                          <p:spTgt spid="18739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187403"/>
                                        </p:tgtEl>
                                        <p:attrNameLst>
                                          <p:attrName>style.visibility</p:attrName>
                                        </p:attrNameLst>
                                      </p:cBhvr>
                                      <p:to>
                                        <p:strVal val="visible"/>
                                      </p:to>
                                    </p:set>
                                    <p:animEffect transition="in" filter="wipe(left)">
                                      <p:cBhvr>
                                        <p:cTn id="67" dur="500"/>
                                        <p:tgtEl>
                                          <p:spTgt spid="1874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187404"/>
                                        </p:tgtEl>
                                        <p:attrNameLst>
                                          <p:attrName>style.visibility</p:attrName>
                                        </p:attrNameLst>
                                      </p:cBhvr>
                                      <p:to>
                                        <p:strVal val="visible"/>
                                      </p:to>
                                    </p:set>
                                    <p:animEffect transition="in" filter="wipe(left)">
                                      <p:cBhvr>
                                        <p:cTn id="72" dur="500"/>
                                        <p:tgtEl>
                                          <p:spTgt spid="18740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87400"/>
                                        </p:tgtEl>
                                        <p:attrNameLst>
                                          <p:attrName>style.visibility</p:attrName>
                                        </p:attrNameLst>
                                      </p:cBhvr>
                                      <p:to>
                                        <p:strVal val="visible"/>
                                      </p:to>
                                    </p:set>
                                    <p:animEffect transition="in" filter="wipe(left)">
                                      <p:cBhvr>
                                        <p:cTn id="7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187396" grpId="0"/>
      <p:bldP spid="187399" grpId="0"/>
      <p:bldP spid="187400" grpId="0"/>
      <p:bldP spid="187406" grpId="0"/>
      <p:bldP spid="1874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5, 2013</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858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33400"/>
            <a:ext cx="8839200" cy="5715000"/>
          </a:xfrm>
        </p:spPr>
        <p:txBody>
          <a:bodyPr/>
          <a:lstStyle/>
          <a:p>
            <a:pPr>
              <a:lnSpc>
                <a:spcPct val="90000"/>
              </a:lnSpc>
            </a:pPr>
            <a:r>
              <a:rPr lang="en-US" dirty="0" smtClean="0">
                <a:latin typeface="Arial Narrow" charset="0"/>
                <a:ea typeface="ＭＳ Ｐゴシック" charset="0"/>
                <a:cs typeface="ＭＳ Ｐゴシック" charset="0"/>
              </a:rPr>
              <a:t>28 </a:t>
            </a:r>
            <a:r>
              <a:rPr lang="en-US" dirty="0">
                <a:latin typeface="Arial Narrow" charset="0"/>
                <a:ea typeface="ＭＳ Ｐゴシック" charset="0"/>
                <a:cs typeface="ＭＳ Ｐゴシック" charset="0"/>
              </a:rPr>
              <a:t>of you have registered in the homework system.</a:t>
            </a:r>
          </a:p>
          <a:p>
            <a:pPr lvl="1">
              <a:lnSpc>
                <a:spcPct val="90000"/>
              </a:lnSpc>
            </a:pPr>
            <a:r>
              <a:rPr lang="en-US" dirty="0" smtClean="0">
                <a:latin typeface="Arial Narrow" charset="0"/>
                <a:ea typeface="ＭＳ Ｐゴシック" charset="0"/>
              </a:rPr>
              <a:t>Excellent!</a:t>
            </a:r>
            <a:endParaRPr lang="en-US" dirty="0">
              <a:latin typeface="Arial Narrow" charset="0"/>
              <a:ea typeface="ＭＳ Ｐゴシック" charset="0"/>
            </a:endParaRPr>
          </a:p>
          <a:p>
            <a:pPr lvl="1">
              <a:lnSpc>
                <a:spcPct val="90000"/>
              </a:lnSpc>
            </a:pPr>
            <a:r>
              <a:rPr lang="en-US" dirty="0" smtClean="0">
                <a:latin typeface="Arial Narrow" charset="0"/>
                <a:ea typeface="ＭＳ Ｐゴシック" charset="0"/>
              </a:rPr>
              <a:t>But only half of you have start putting in answers! </a:t>
            </a:r>
          </a:p>
          <a:p>
            <a:pPr lvl="1">
              <a:lnSpc>
                <a:spcPct val="90000"/>
              </a:lnSpc>
            </a:pPr>
            <a:r>
              <a:rPr lang="en-US" dirty="0" smtClean="0">
                <a:latin typeface="Arial Narrow" charset="0"/>
                <a:ea typeface="ＭＳ Ｐゴシック" charset="0"/>
              </a:rPr>
              <a:t>Please do NOT wait to input the answers until you are done with all problems!   Start putting them in as you go along!!</a:t>
            </a:r>
            <a:endParaRPr lang="en-US" dirty="0">
              <a:latin typeface="Arial Narrow" charset="0"/>
              <a:ea typeface="ＭＳ Ｐゴシック" charset="0"/>
            </a:endParaRPr>
          </a:p>
          <a:p>
            <a:pPr>
              <a:lnSpc>
                <a:spcPct val="90000"/>
              </a:lnSpc>
            </a:pPr>
            <a:r>
              <a:rPr lang="en-US" dirty="0">
                <a:latin typeface="Arial Narrow" charset="0"/>
                <a:ea typeface="ＭＳ Ｐゴシック" charset="0"/>
                <a:cs typeface="ＭＳ Ｐゴシック" charset="0"/>
              </a:rPr>
              <a:t>Reading </a:t>
            </a:r>
            <a:r>
              <a:rPr lang="en-US" dirty="0" smtClean="0">
                <a:latin typeface="Arial Narrow" charset="0"/>
                <a:ea typeface="ＭＳ Ｐゴシック" charset="0"/>
                <a:cs typeface="ＭＳ Ｐゴシック" charset="0"/>
              </a:rPr>
              <a:t>assignments: </a:t>
            </a:r>
            <a:r>
              <a:rPr lang="en-US" dirty="0">
                <a:latin typeface="Arial Narrow" charset="0"/>
                <a:ea typeface="ＭＳ Ｐゴシック" charset="0"/>
                <a:cs typeface="ＭＳ Ｐゴシック" charset="0"/>
              </a:rPr>
              <a:t>CH16 – 10, 16 – 11, 16 – 12  </a:t>
            </a:r>
          </a:p>
          <a:p>
            <a:pPr>
              <a:lnSpc>
                <a:spcPct val="90000"/>
              </a:lnSpc>
            </a:pPr>
            <a:r>
              <a:rPr lang="en-US" dirty="0">
                <a:latin typeface="Arial Narrow" charset="0"/>
                <a:ea typeface="ＭＳ Ｐゴシック" charset="0"/>
                <a:cs typeface="ＭＳ Ｐゴシック" charset="0"/>
              </a:rPr>
              <a:t>Quiz </a:t>
            </a:r>
            <a:r>
              <a:rPr lang="en-US" dirty="0" smtClean="0">
                <a:latin typeface="Arial Narrow" charset="0"/>
                <a:ea typeface="ＭＳ Ｐゴシック" charset="0"/>
                <a:cs typeface="ＭＳ Ｐゴシック" charset="0"/>
              </a:rPr>
              <a:t>at the beginning </a:t>
            </a:r>
            <a:r>
              <a:rPr lang="en-US" dirty="0">
                <a:latin typeface="Arial Narrow" charset="0"/>
                <a:ea typeface="ＭＳ Ｐゴシック" charset="0"/>
                <a:cs typeface="ＭＳ Ｐゴシック" charset="0"/>
              </a:rPr>
              <a:t>of the class </a:t>
            </a:r>
            <a:r>
              <a:rPr lang="en-US" dirty="0" smtClean="0">
                <a:latin typeface="Arial Narrow" charset="0"/>
                <a:ea typeface="ＭＳ Ｐゴシック" charset="0"/>
                <a:cs typeface="ＭＳ Ｐゴシック" charset="0"/>
              </a:rPr>
              <a:t>tomorrow, </a:t>
            </a:r>
            <a:r>
              <a:rPr lang="en-US" dirty="0">
                <a:latin typeface="Arial Narrow" charset="0"/>
                <a:ea typeface="ＭＳ Ｐゴシック" charset="0"/>
                <a:cs typeface="ＭＳ Ｐゴシック" charset="0"/>
              </a:rPr>
              <a:t>June 6</a:t>
            </a:r>
          </a:p>
          <a:p>
            <a:pPr lvl="1">
              <a:lnSpc>
                <a:spcPct val="90000"/>
              </a:lnSpc>
            </a:pPr>
            <a:r>
              <a:rPr lang="en-US" dirty="0">
                <a:latin typeface="Arial Narrow" charset="0"/>
                <a:ea typeface="ＭＳ Ｐゴシック" charset="0"/>
              </a:rPr>
              <a:t>Appendix A1 – </a:t>
            </a:r>
            <a:r>
              <a:rPr lang="en-US" dirty="0" smtClean="0">
                <a:latin typeface="Arial Narrow" charset="0"/>
                <a:ea typeface="ＭＳ Ｐゴシック" charset="0"/>
              </a:rPr>
              <a:t>A8 and through what we finish today!</a:t>
            </a:r>
          </a:p>
          <a:p>
            <a:pPr>
              <a:lnSpc>
                <a:spcPct val="90000"/>
              </a:lnSpc>
            </a:pPr>
            <a:r>
              <a:rPr lang="en-US" dirty="0" smtClean="0">
                <a:latin typeface="Arial Narrow" charset="0"/>
                <a:ea typeface="ＭＳ Ｐゴシック" charset="0"/>
              </a:rPr>
              <a:t>First term exam coming Tuesday, June 11</a:t>
            </a:r>
          </a:p>
          <a:p>
            <a:pPr lvl="1">
              <a:lnSpc>
                <a:spcPct val="90000"/>
              </a:lnSpc>
            </a:pPr>
            <a:r>
              <a:rPr lang="en-US" dirty="0" smtClean="0">
                <a:latin typeface="Arial Narrow" charset="0"/>
                <a:ea typeface="ＭＳ Ｐゴシック" charset="0"/>
              </a:rPr>
              <a:t>Covers up to what we finish Monday, June 10, plus A1 – A8</a:t>
            </a:r>
          </a:p>
          <a:p>
            <a:pPr lvl="1">
              <a:lnSpc>
                <a:spcPct val="90000"/>
              </a:lnSpc>
            </a:pPr>
            <a:r>
              <a:rPr lang="en-US" dirty="0" smtClean="0">
                <a:latin typeface="Arial Narrow" charset="0"/>
                <a:ea typeface="ＭＳ Ｐゴシック" charset="0"/>
              </a:rPr>
              <a:t>Mixture of multiple choice and free response problems</a:t>
            </a:r>
          </a:p>
          <a:p>
            <a:pPr lvl="2">
              <a:lnSpc>
                <a:spcPct val="90000"/>
              </a:lnSpc>
            </a:pPr>
            <a:r>
              <a:rPr lang="en-US" dirty="0" smtClean="0">
                <a:latin typeface="Arial Narrow" charset="0"/>
                <a:ea typeface="ＭＳ Ｐゴシック" charset="0"/>
              </a:rPr>
              <a:t>Just putting an answer to free response problem will get you 0!</a:t>
            </a:r>
            <a:endParaRPr lang="en-US" dirty="0">
              <a:latin typeface="Arial Narrow" charset="0"/>
              <a:ea typeface="ＭＳ Ｐゴシック" charset="0"/>
            </a:endParaRPr>
          </a:p>
        </p:txBody>
      </p:sp>
    </p:spTree>
    <p:extLst>
      <p:ext uri="{BB962C8B-B14F-4D97-AF65-F5344CB8AC3E}">
        <p14:creationId xmlns:p14="http://schemas.microsoft.com/office/powerpoint/2010/main" val="2728994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June 5, 2013</a:t>
            </a:r>
            <a:endParaRPr lang="en-US"/>
          </a:p>
        </p:txBody>
      </p:sp>
      <p:sp>
        <p:nvSpPr>
          <p:cNvPr id="5" name="Footer Placeholder 4"/>
          <p:cNvSpPr>
            <a:spLocks noGrp="1"/>
          </p:cNvSpPr>
          <p:nvPr>
            <p:ph type="ftr" sz="quarter" idx="11"/>
          </p:nvPr>
        </p:nvSpPr>
        <p:spPr/>
        <p:txBody>
          <a:bodyPr/>
          <a:lstStyle/>
          <a:p>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dirty="0" smtClean="0"/>
              <a:t>Extra Credit Special Project #1 </a:t>
            </a:r>
            <a:endParaRPr lang="en-US" dirty="0"/>
          </a:p>
        </p:txBody>
      </p:sp>
      <p:sp>
        <p:nvSpPr>
          <p:cNvPr id="111619" name="Rectangle 3"/>
          <p:cNvSpPr>
            <a:spLocks noGrp="1" noChangeArrowheads="1"/>
          </p:cNvSpPr>
          <p:nvPr>
            <p:ph type="body" idx="1"/>
          </p:nvPr>
        </p:nvSpPr>
        <p:spPr>
          <a:xfrm>
            <a:off x="457200" y="685800"/>
            <a:ext cx="8153400" cy="5562600"/>
          </a:xfrm>
        </p:spPr>
        <p:txBody>
          <a:bodyPr/>
          <a:lstStyle/>
          <a:p>
            <a:r>
              <a:rPr lang="en-US" sz="2800" dirty="0" smtClean="0"/>
              <a:t>Compare the Coulomb force to the Gravitational force in the following cases by expressing Coulomb force (F</a:t>
            </a:r>
            <a:r>
              <a:rPr lang="en-US" sz="2800" baseline="-25000" dirty="0" smtClean="0"/>
              <a:t>C</a:t>
            </a:r>
            <a:r>
              <a:rPr lang="en-US" sz="2800" dirty="0" smtClean="0"/>
              <a:t>) in terms of the gravitational force (F</a:t>
            </a:r>
            <a:r>
              <a:rPr lang="en-US" sz="2800" baseline="-25000" dirty="0" smtClean="0"/>
              <a:t>G</a:t>
            </a:r>
            <a:r>
              <a:rPr lang="en-US" sz="2800" dirty="0" smtClean="0"/>
              <a:t>)</a:t>
            </a:r>
          </a:p>
          <a:p>
            <a:pPr lvl="1"/>
            <a:r>
              <a:rPr lang="en-US" sz="2400" dirty="0" smtClean="0"/>
              <a:t>Between two protons separated by 1m</a:t>
            </a:r>
          </a:p>
          <a:p>
            <a:pPr lvl="1"/>
            <a:r>
              <a:rPr lang="en-US" sz="2400" dirty="0" smtClean="0"/>
              <a:t>Between two protons separated by an arbitrary distance R</a:t>
            </a:r>
          </a:p>
          <a:p>
            <a:pPr lvl="1"/>
            <a:r>
              <a:rPr lang="en-US" sz="2400" dirty="0" smtClean="0"/>
              <a:t>Between two electrons separated by 1m</a:t>
            </a:r>
          </a:p>
          <a:p>
            <a:pPr lvl="1"/>
            <a:r>
              <a:rPr lang="en-US" sz="2400" dirty="0" smtClean="0"/>
              <a:t>Between two electrons separated by an arbitrary distance R </a:t>
            </a:r>
          </a:p>
          <a:p>
            <a:r>
              <a:rPr lang="en-US" sz="2800" dirty="0" smtClean="0"/>
              <a:t>Five points each, totaling 20 points</a:t>
            </a:r>
          </a:p>
          <a:p>
            <a:r>
              <a:rPr lang="en-US" sz="2800" dirty="0" smtClean="0"/>
              <a:t>BE SURE to show all the details of your work, including all formulae, and properly referring them</a:t>
            </a:r>
          </a:p>
          <a:p>
            <a:r>
              <a:rPr lang="en-US" sz="2800" dirty="0" smtClean="0"/>
              <a:t>Please staple them before the submission</a:t>
            </a:r>
          </a:p>
          <a:p>
            <a:r>
              <a:rPr lang="en-US" sz="2800" dirty="0" smtClean="0"/>
              <a:t>Due at the beginning of the class Monday, June 10</a:t>
            </a:r>
            <a:endParaRPr lang="en-US" sz="2800" dirty="0"/>
          </a:p>
        </p:txBody>
      </p:sp>
    </p:spTree>
    <p:extLst>
      <p:ext uri="{BB962C8B-B14F-4D97-AF65-F5344CB8AC3E}">
        <p14:creationId xmlns:p14="http://schemas.microsoft.com/office/powerpoint/2010/main" val="19926066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8305800" cy="762000"/>
          </a:xfrm>
        </p:spPr>
        <p:txBody>
          <a:bodyPr/>
          <a:lstStyle/>
          <a:p>
            <a:r>
              <a:rPr lang="en-US" dirty="0">
                <a:latin typeface="Arial Narrow" charset="0"/>
                <a:ea typeface="ＭＳ Ｐゴシック" charset="0"/>
                <a:cs typeface="ＭＳ Ｐゴシック" charset="0"/>
              </a:rPr>
              <a:t>Special Project </a:t>
            </a:r>
            <a:r>
              <a:rPr lang="en-US" dirty="0" smtClean="0">
                <a:latin typeface="Arial Narrow" charset="0"/>
                <a:ea typeface="ＭＳ Ｐゴシック" charset="0"/>
                <a:cs typeface="ＭＳ Ｐゴシック" charset="0"/>
              </a:rPr>
              <a:t>#2 – </a:t>
            </a:r>
            <a:r>
              <a:rPr lang="en-US"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a:t>
            </a:r>
            <a:r>
              <a:rPr lang="en-US" sz="2000" dirty="0" smtClean="0">
                <a:latin typeface="Arial Narrow" charset="0"/>
                <a:ea typeface="ＭＳ Ｐゴシック" charset="0"/>
              </a:rPr>
              <a:t>Einstein’s </a:t>
            </a:r>
            <a:r>
              <a:rPr lang="en-US" sz="2000" dirty="0">
                <a:latin typeface="Arial Narrow" charset="0"/>
                <a:ea typeface="ＭＳ Ｐゴシック" charset="0"/>
              </a:rPr>
              <a:t>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last 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a:t>
            </a:r>
            <a:r>
              <a:rPr lang="en-US" sz="2400" dirty="0" smtClean="0">
                <a:latin typeface="Arial Narrow" charset="0"/>
                <a:ea typeface="ＭＳ Ｐゴシック" charset="0"/>
                <a:cs typeface="ＭＳ Ｐゴシック" charset="0"/>
              </a:rPr>
              <a:t>world electricity usage (3.6GJ/</a:t>
            </a:r>
            <a:r>
              <a:rPr lang="en-US" sz="2400" dirty="0" err="1" smtClean="0">
                <a:latin typeface="Arial Narrow" charset="0"/>
                <a:ea typeface="ＭＳ Ｐゴシック" charset="0"/>
                <a:cs typeface="ＭＳ Ｐゴシック" charset="0"/>
              </a:rPr>
              <a:t>mo</a:t>
            </a:r>
            <a:r>
              <a:rPr lang="en-US" sz="2400" dirty="0" smtClean="0">
                <a:latin typeface="Arial Narrow" charset="0"/>
                <a:ea typeface="ＭＳ Ｐゴシック" charset="0"/>
                <a:cs typeface="ＭＳ Ｐゴシック" charset="0"/>
              </a:rPr>
              <a:t>) this energy </a:t>
            </a:r>
            <a:r>
              <a:rPr lang="en-US" sz="2400" dirty="0">
                <a:latin typeface="Arial Narrow" charset="0"/>
                <a:ea typeface="ＭＳ Ｐゴシック" charset="0"/>
                <a:cs typeface="ＭＳ Ｐゴシック" charset="0"/>
              </a:rPr>
              <a:t>corresponds </a:t>
            </a:r>
            <a:r>
              <a:rPr lang="en-US" sz="2400" dirty="0" smtClean="0">
                <a:latin typeface="Arial Narrow" charset="0"/>
                <a:ea typeface="ＭＳ Ｐゴシック" charset="0"/>
                <a:cs typeface="ＭＳ Ｐゴシック" charset="0"/>
              </a:rPr>
              <a:t>to. </a:t>
            </a:r>
            <a:r>
              <a:rPr lang="en-US" sz="2400" dirty="0">
                <a:latin typeface="Arial Narrow" charset="0"/>
                <a:ea typeface="ＭＳ Ｐゴシック" charset="0"/>
                <a:cs typeface="ＭＳ Ｐゴシック" charset="0"/>
              </a:rPr>
              <a:t>(5 points)</a:t>
            </a:r>
          </a:p>
          <a:p>
            <a:r>
              <a:rPr lang="en-US" sz="2400" dirty="0">
                <a:latin typeface="Arial Narrow" charset="0"/>
                <a:ea typeface="ＭＳ Ｐゴシック" charset="0"/>
                <a:cs typeface="ＭＳ Ｐゴシック" charset="0"/>
              </a:rPr>
              <a:t>Due by the beginning of the class </a:t>
            </a:r>
            <a:r>
              <a:rPr lang="en-US" sz="2400" dirty="0" smtClean="0">
                <a:latin typeface="Arial Narrow" charset="0"/>
                <a:ea typeface="ＭＳ Ｐゴシック" charset="0"/>
                <a:cs typeface="ＭＳ Ｐゴシック" charset="0"/>
              </a:rPr>
              <a:t>Thursday, June 13.</a:t>
            </a:r>
            <a:endParaRPr lang="en-US" sz="24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5, 2013</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3519776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June 5, 2013</a:t>
            </a:r>
            <a:endParaRPr lang="en-US"/>
          </a:p>
        </p:txBody>
      </p:sp>
      <p:sp>
        <p:nvSpPr>
          <p:cNvPr id="7" name="Footer Placeholder 4"/>
          <p:cNvSpPr>
            <a:spLocks noGrp="1"/>
          </p:cNvSpPr>
          <p:nvPr>
            <p:ph type="ftr" sz="quarter" idx="11"/>
          </p:nvPr>
        </p:nvSpPr>
        <p:spPr/>
        <p:txBody>
          <a:bodyPr/>
          <a:lstStyle/>
          <a:p>
            <a:r>
              <a:rPr lang="nl-NL" smtClean="0"/>
              <a:t>PHYS 1442-001, Summer 2013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5</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dirty="0"/>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electric forces act over a distance without touching objects </a:t>
            </a:r>
            <a:r>
              <a:rPr lang="en-US" sz="2800" dirty="0" err="1">
                <a:sym typeface="Wingdings" charset="2"/>
              </a:rPr>
              <a:t></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a:t>
            </a:r>
            <a:r>
              <a:rPr lang="en-US" sz="2400" dirty="0" smtClean="0"/>
              <a:t> (1791 – 1867) argued </a:t>
            </a:r>
            <a:r>
              <a:rPr lang="en-US" sz="2400" dirty="0"/>
              <a:t>that the electric field extends outward from every charge and permeates through all of space.</a:t>
            </a:r>
          </a:p>
          <a:p>
            <a:r>
              <a:rPr lang="en-US" sz="2800" dirty="0"/>
              <a:t>Field by a charge or a group of charges can be inspected by placing a small</a:t>
            </a:r>
            <a:r>
              <a:rPr lang="en-US" sz="2800" dirty="0" smtClean="0"/>
              <a:t> </a:t>
            </a:r>
            <a:r>
              <a:rPr lang="en-US" sz="2800" dirty="0" smtClean="0">
                <a:solidFill>
                  <a:srgbClr val="FF0000"/>
                </a:solidFill>
              </a:rPr>
              <a:t>positive test </a:t>
            </a:r>
            <a:r>
              <a:rPr lang="en-US" sz="2800" dirty="0">
                <a:solidFill>
                  <a:srgbClr val="FF0000"/>
                </a:solidFill>
              </a:rPr>
              <a:t>charge </a:t>
            </a:r>
            <a:r>
              <a:rPr lang="en-US" sz="2800" dirty="0"/>
              <a:t>in the vicinity and measuring the force on it. </a:t>
            </a:r>
          </a:p>
        </p:txBody>
      </p:sp>
      <p:sp>
        <p:nvSpPr>
          <p:cNvPr id="9" name="Oval 8"/>
          <p:cNvSpPr/>
          <p:nvPr/>
        </p:nvSpPr>
        <p:spPr bwMode="auto">
          <a:xfrm>
            <a:off x="8229600" y="1371600"/>
            <a:ext cx="381000" cy="457200"/>
          </a:xfrm>
          <a:prstGeom prst="ellipse">
            <a:avLst/>
          </a:prstGeom>
          <a:noFill/>
          <a:ln w="2857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783339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iterate type="wd">
                                    <p:tmPct val="10000"/>
                                  </p:iterate>
                                  <p:childTnLst>
                                    <p:set>
                                      <p:cBhvr>
                                        <p:cTn id="26" dur="1" fill="hold">
                                          <p:stCondLst>
                                            <p:cond delay="0"/>
                                          </p:stCondLst>
                                        </p:cTn>
                                        <p:tgtEl>
                                          <p:spTgt spid="145412"/>
                                        </p:tgtEl>
                                        <p:attrNameLst>
                                          <p:attrName>style.visibility</p:attrName>
                                        </p:attrNameLst>
                                      </p:cBhvr>
                                      <p:to>
                                        <p:strVal val="visible"/>
                                      </p:to>
                                    </p:set>
                                    <p:anim calcmode="lin" valueType="num">
                                      <p:cBhvr>
                                        <p:cTn id="27" dur="500" fill="hold"/>
                                        <p:tgtEl>
                                          <p:spTgt spid="145412"/>
                                        </p:tgtEl>
                                        <p:attrNameLst>
                                          <p:attrName>ppt_w</p:attrName>
                                        </p:attrNameLst>
                                      </p:cBhvr>
                                      <p:tavLst>
                                        <p:tav tm="0">
                                          <p:val>
                                            <p:fltVal val="0"/>
                                          </p:val>
                                        </p:tav>
                                        <p:tav tm="100000">
                                          <p:val>
                                            <p:strVal val="#ppt_w"/>
                                          </p:val>
                                        </p:tav>
                                      </p:tavLst>
                                    </p:anim>
                                    <p:anim calcmode="lin" valueType="num">
                                      <p:cBhvr>
                                        <p:cTn id="28" dur="500" fill="hold"/>
                                        <p:tgtEl>
                                          <p:spTgt spid="145412"/>
                                        </p:tgtEl>
                                        <p:attrNameLst>
                                          <p:attrName>ppt_h</p:attrName>
                                        </p:attrNameLst>
                                      </p:cBhvr>
                                      <p:tavLst>
                                        <p:tav tm="0">
                                          <p:val>
                                            <p:fltVal val="0"/>
                                          </p:val>
                                        </p:tav>
                                        <p:tav tm="100000">
                                          <p:val>
                                            <p:strVal val="#ppt_h"/>
                                          </p:val>
                                        </p:tav>
                                      </p:tavLst>
                                    </p:anim>
                                    <p:animEffect transition="in" filter="fade">
                                      <p:cBhvr>
                                        <p:cTn id="29" dur="500"/>
                                        <p:tgtEl>
                                          <p:spTgt spid="1454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45411">
                                            <p:txEl>
                                              <p:pRg st="4" end="4"/>
                                            </p:txEl>
                                          </p:spTgt>
                                        </p:tgtEl>
                                        <p:attrNameLst>
                                          <p:attrName>style.visibility</p:attrName>
                                        </p:attrNameLst>
                                      </p:cBhvr>
                                      <p:to>
                                        <p:strVal val="visible"/>
                                      </p:to>
                                    </p:set>
                                    <p:animEffect transition="in" filter="wipe(left)">
                                      <p:cBhvr>
                                        <p:cTn id="34" dur="500"/>
                                        <p:tgtEl>
                                          <p:spTgt spid="145411">
                                            <p:txEl>
                                              <p:pRg st="4" end="4"/>
                                            </p:txEl>
                                          </p:spTgt>
                                        </p:tgtEl>
                                      </p:cBhvr>
                                    </p:animEffect>
                                  </p:childTnLst>
                                </p:cTn>
                              </p:par>
                            </p:childTnLst>
                          </p:cTn>
                        </p:par>
                        <p:par>
                          <p:cTn id="35" fill="hold">
                            <p:stCondLst>
                              <p:cond delay="1900"/>
                            </p:stCondLst>
                            <p:childTnLst>
                              <p:par>
                                <p:cTn id="36" presetID="53"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145413"/>
                                        </p:tgtEl>
                                        <p:attrNameLst>
                                          <p:attrName>style.visibility</p:attrName>
                                        </p:attrNameLst>
                                      </p:cBhvr>
                                      <p:to>
                                        <p:strVal val="visible"/>
                                      </p:to>
                                    </p:set>
                                    <p:anim calcmode="lin" valueType="num">
                                      <p:cBhvr>
                                        <p:cTn id="45" dur="500" fill="hold"/>
                                        <p:tgtEl>
                                          <p:spTgt spid="145413"/>
                                        </p:tgtEl>
                                        <p:attrNameLst>
                                          <p:attrName>ppt_w</p:attrName>
                                        </p:attrNameLst>
                                      </p:cBhvr>
                                      <p:tavLst>
                                        <p:tav tm="0">
                                          <p:val>
                                            <p:fltVal val="0"/>
                                          </p:val>
                                        </p:tav>
                                        <p:tav tm="100000">
                                          <p:val>
                                            <p:strVal val="#ppt_w"/>
                                          </p:val>
                                        </p:tav>
                                      </p:tavLst>
                                    </p:anim>
                                    <p:anim calcmode="lin" valueType="num">
                                      <p:cBhvr>
                                        <p:cTn id="46" dur="500" fill="hold"/>
                                        <p:tgtEl>
                                          <p:spTgt spid="145413"/>
                                        </p:tgtEl>
                                        <p:attrNameLst>
                                          <p:attrName>ppt_h</p:attrName>
                                        </p:attrNameLst>
                                      </p:cBhvr>
                                      <p:tavLst>
                                        <p:tav tm="0">
                                          <p:val>
                                            <p:fltVal val="0"/>
                                          </p:val>
                                        </p:tav>
                                        <p:tav tm="100000">
                                          <p:val>
                                            <p:strVal val="#ppt_h"/>
                                          </p:val>
                                        </p:tav>
                                      </p:tavLst>
                                    </p:anim>
                                    <p:animEffect transition="in" filter="fade">
                                      <p:cBhvr>
                                        <p:cTn id="47"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June 5, 2013</a:t>
            </a:r>
            <a:endParaRPr lang="en-US"/>
          </a:p>
        </p:txBody>
      </p:sp>
      <p:sp>
        <p:nvSpPr>
          <p:cNvPr id="10" name="Footer Placeholder 4"/>
          <p:cNvSpPr>
            <a:spLocks noGrp="1"/>
          </p:cNvSpPr>
          <p:nvPr>
            <p:ph type="ftr" sz="quarter" idx="11"/>
          </p:nvPr>
        </p:nvSpPr>
        <p:spPr/>
        <p:txBody>
          <a:bodyPr/>
          <a:lstStyle/>
          <a:p>
            <a:r>
              <a:rPr lang="nl-NL" smtClean="0"/>
              <a:t>PHYS 1442-001, Summer 2013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6</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dirty="0"/>
              <a:t>The Electric </a:t>
            </a:r>
            <a:r>
              <a:rPr lang="en-US" dirty="0" smtClean="0"/>
              <a:t>Field, </a:t>
            </a:r>
            <a:r>
              <a:rPr lang="en-US" dirty="0" err="1" smtClean="0"/>
              <a:t>cnt’d</a:t>
            </a:r>
            <a:endParaRPr lang="en-US" dirty="0"/>
          </a:p>
        </p:txBody>
      </p:sp>
      <p:sp>
        <p:nvSpPr>
          <p:cNvPr id="146437" name="Rectangle 5"/>
          <p:cNvSpPr>
            <a:spLocks noGrp="1" noChangeArrowheads="1"/>
          </p:cNvSpPr>
          <p:nvPr>
            <p:ph type="body" idx="1"/>
          </p:nvPr>
        </p:nvSpPr>
        <p:spPr>
          <a:xfrm>
            <a:off x="381000" y="990600"/>
            <a:ext cx="8534400" cy="5334000"/>
          </a:xfrm>
        </p:spPr>
        <p:txBody>
          <a:bodyPr/>
          <a:lstStyle/>
          <a:p>
            <a:pPr>
              <a:lnSpc>
                <a:spcPct val="90000"/>
              </a:lnSpc>
            </a:pPr>
            <a:r>
              <a:rPr lang="en-US" sz="2800" dirty="0"/>
              <a:t>The electric field at any point in space is defined as the force exerted on a tiny positive test charge divide by magnitude of the test </a:t>
            </a:r>
            <a:r>
              <a:rPr lang="en-US" sz="2800" dirty="0" smtClean="0"/>
              <a:t>charge (</a:t>
            </a:r>
            <a:r>
              <a:rPr lang="en-US" sz="2800" dirty="0" smtClean="0">
                <a:solidFill>
                  <a:srgbClr val="FF0000"/>
                </a:solidFill>
              </a:rPr>
              <a:t>q</a:t>
            </a:r>
            <a:r>
              <a:rPr lang="en-US" sz="2800" dirty="0" smtClean="0"/>
              <a:t>)</a:t>
            </a:r>
            <a:endParaRPr lang="en-US" sz="2800" dirty="0"/>
          </a:p>
          <a:p>
            <a:pPr lvl="1">
              <a:lnSpc>
                <a:spcPct val="90000"/>
              </a:lnSpc>
            </a:pPr>
            <a:r>
              <a:rPr lang="en-US" sz="2400" dirty="0"/>
              <a:t>Electric force per unit charge</a:t>
            </a:r>
          </a:p>
          <a:p>
            <a:pPr>
              <a:lnSpc>
                <a:spcPct val="90000"/>
              </a:lnSpc>
            </a:pPr>
            <a:r>
              <a:rPr lang="en-US" sz="2800" dirty="0"/>
              <a:t>What kind of quantity is the electric field?</a:t>
            </a:r>
            <a:endParaRPr lang="en-US" sz="2800" dirty="0" smtClean="0"/>
          </a:p>
          <a:p>
            <a:pPr lvl="1">
              <a:lnSpc>
                <a:spcPct val="90000"/>
              </a:lnSpc>
            </a:pPr>
            <a:r>
              <a:rPr lang="en-US" sz="2400" dirty="0" smtClean="0"/>
              <a:t>A vector </a:t>
            </a:r>
            <a:r>
              <a:rPr lang="en-US" sz="2400" dirty="0"/>
              <a:t>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a:t>
            </a:r>
            <a:r>
              <a:rPr lang="en-US" sz="2800" dirty="0" err="1"/>
              <a:t>r</a:t>
            </a:r>
            <a:r>
              <a:rPr lang="en-US" sz="2800" dirty="0"/>
              <a:t> from a single point charge Q?</a:t>
            </a:r>
          </a:p>
        </p:txBody>
      </p:sp>
      <p:graphicFrame>
        <p:nvGraphicFramePr>
          <p:cNvPr id="146440" name="Object 8"/>
          <p:cNvGraphicFramePr>
            <a:graphicFrameLocks noChangeAspect="1"/>
          </p:cNvGraphicFramePr>
          <p:nvPr>
            <p:extLst>
              <p:ext uri="{D42A27DB-BD31-4B8C-83A1-F6EECF244321}">
                <p14:modId xmlns:p14="http://schemas.microsoft.com/office/powerpoint/2010/main" val="2322348047"/>
              </p:ext>
            </p:extLst>
          </p:nvPr>
        </p:nvGraphicFramePr>
        <p:xfrm>
          <a:off x="4876800" y="1792288"/>
          <a:ext cx="1219200" cy="950912"/>
        </p:xfrm>
        <a:graphic>
          <a:graphicData uri="http://schemas.openxmlformats.org/presentationml/2006/ole">
            <mc:AlternateContent xmlns:mc="http://schemas.openxmlformats.org/markup-compatibility/2006">
              <mc:Choice xmlns:v="urn:schemas-microsoft-com:vml" Requires="v">
                <p:oleObj spid="_x0000_s45918" name="Equation" r:id="rId3" imgW="419100" imgH="406400" progId="Equation.DSMT4">
                  <p:embed/>
                </p:oleObj>
              </mc:Choice>
              <mc:Fallback>
                <p:oleObj name="Equation" r:id="rId3" imgW="419100" imgH="406400" progId="Equation.DSMT4">
                  <p:embed/>
                  <p:pic>
                    <p:nvPicPr>
                      <p:cNvPr id="0" name=""/>
                      <p:cNvPicPr>
                        <a:picLocks noChangeAspect="1" noChangeArrowheads="1"/>
                      </p:cNvPicPr>
                      <p:nvPr/>
                    </p:nvPicPr>
                    <p:blipFill>
                      <a:blip r:embed="rId4"/>
                      <a:srcRect/>
                      <a:stretch>
                        <a:fillRect/>
                      </a:stretch>
                    </p:blipFill>
                    <p:spPr bwMode="auto">
                      <a:xfrm>
                        <a:off x="4876800" y="1792288"/>
                        <a:ext cx="1219200" cy="95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extLst>
              <p:ext uri="{D42A27DB-BD31-4B8C-83A1-F6EECF244321}">
                <p14:modId xmlns:p14="http://schemas.microsoft.com/office/powerpoint/2010/main" val="2830855751"/>
              </p:ext>
            </p:extLst>
          </p:nvPr>
        </p:nvGraphicFramePr>
        <p:xfrm>
          <a:off x="1219200" y="5221288"/>
          <a:ext cx="1298575" cy="1011237"/>
        </p:xfrm>
        <a:graphic>
          <a:graphicData uri="http://schemas.openxmlformats.org/presentationml/2006/ole">
            <mc:AlternateContent xmlns:mc="http://schemas.openxmlformats.org/markup-compatibility/2006">
              <mc:Choice xmlns:v="urn:schemas-microsoft-com:vml" Requires="v">
                <p:oleObj spid="_x0000_s45919" name="Equation" r:id="rId5" imgW="419100" imgH="406400" progId="Equation.DSMT4">
                  <p:embed/>
                </p:oleObj>
              </mc:Choice>
              <mc:Fallback>
                <p:oleObj name="Equation" r:id="rId5" imgW="419100" imgH="406400" progId="Equation.DSMT4">
                  <p:embed/>
                  <p:pic>
                    <p:nvPicPr>
                      <p:cNvPr id="0" name=""/>
                      <p:cNvPicPr>
                        <a:picLocks noChangeAspect="1" noChangeArrowheads="1"/>
                      </p:cNvPicPr>
                      <p:nvPr/>
                    </p:nvPicPr>
                    <p:blipFill>
                      <a:blip r:embed="rId6"/>
                      <a:srcRect/>
                      <a:stretch>
                        <a:fillRect/>
                      </a:stretch>
                    </p:blipFill>
                    <p:spPr bwMode="auto">
                      <a:xfrm>
                        <a:off x="1219200" y="5221288"/>
                        <a:ext cx="1298575" cy="101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extLst>
              <p:ext uri="{D42A27DB-BD31-4B8C-83A1-F6EECF244321}">
                <p14:modId xmlns:p14="http://schemas.microsoft.com/office/powerpoint/2010/main" val="4240385332"/>
              </p:ext>
            </p:extLst>
          </p:nvPr>
        </p:nvGraphicFramePr>
        <p:xfrm>
          <a:off x="2486025" y="5187950"/>
          <a:ext cx="1928813" cy="1074738"/>
        </p:xfrm>
        <a:graphic>
          <a:graphicData uri="http://schemas.openxmlformats.org/presentationml/2006/ole">
            <mc:AlternateContent xmlns:mc="http://schemas.openxmlformats.org/markup-compatibility/2006">
              <mc:Choice xmlns:v="urn:schemas-microsoft-com:vml" Requires="v">
                <p:oleObj spid="_x0000_s45920" name="Equation" r:id="rId7" imgW="622300" imgH="431800" progId="Equation.DSMT4">
                  <p:embed/>
                </p:oleObj>
              </mc:Choice>
              <mc:Fallback>
                <p:oleObj name="Equation" r:id="rId7" imgW="622300" imgH="431800" progId="Equation.DSMT4">
                  <p:embed/>
                  <p:pic>
                    <p:nvPicPr>
                      <p:cNvPr id="0" name=""/>
                      <p:cNvPicPr>
                        <a:picLocks noChangeAspect="1" noChangeArrowheads="1"/>
                      </p:cNvPicPr>
                      <p:nvPr/>
                    </p:nvPicPr>
                    <p:blipFill>
                      <a:blip r:embed="rId8"/>
                      <a:srcRect/>
                      <a:stretch>
                        <a:fillRect/>
                      </a:stretch>
                    </p:blipFill>
                    <p:spPr bwMode="auto">
                      <a:xfrm>
                        <a:off x="2486025" y="5187950"/>
                        <a:ext cx="1928813" cy="107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extLst>
              <p:ext uri="{D42A27DB-BD31-4B8C-83A1-F6EECF244321}">
                <p14:modId xmlns:p14="http://schemas.microsoft.com/office/powerpoint/2010/main" val="2261005392"/>
              </p:ext>
            </p:extLst>
          </p:nvPr>
        </p:nvGraphicFramePr>
        <p:xfrm>
          <a:off x="4362450" y="5237163"/>
          <a:ext cx="1101725" cy="979487"/>
        </p:xfrm>
        <a:graphic>
          <a:graphicData uri="http://schemas.openxmlformats.org/presentationml/2006/ole">
            <mc:AlternateContent xmlns:mc="http://schemas.openxmlformats.org/markup-compatibility/2006">
              <mc:Choice xmlns:v="urn:schemas-microsoft-com:vml" Requires="v">
                <p:oleObj spid="_x0000_s45921" name="Equation" r:id="rId9" imgW="355600" imgH="393700" progId="Equation.DSMT4">
                  <p:embed/>
                </p:oleObj>
              </mc:Choice>
              <mc:Fallback>
                <p:oleObj name="Equation" r:id="rId9" imgW="355600" imgH="393700" progId="Equation.DSMT4">
                  <p:embed/>
                  <p:pic>
                    <p:nvPicPr>
                      <p:cNvPr id="0" name=""/>
                      <p:cNvPicPr>
                        <a:picLocks noChangeAspect="1" noChangeArrowheads="1"/>
                      </p:cNvPicPr>
                      <p:nvPr/>
                    </p:nvPicPr>
                    <p:blipFill>
                      <a:blip r:embed="rId10"/>
                      <a:srcRect/>
                      <a:stretch>
                        <a:fillRect/>
                      </a:stretch>
                    </p:blipFill>
                    <p:spPr bwMode="auto">
                      <a:xfrm>
                        <a:off x="4362450" y="5237163"/>
                        <a:ext cx="1101725" cy="97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extLst>
              <p:ext uri="{D42A27DB-BD31-4B8C-83A1-F6EECF244321}">
                <p14:modId xmlns:p14="http://schemas.microsoft.com/office/powerpoint/2010/main" val="2722177400"/>
              </p:ext>
            </p:extLst>
          </p:nvPr>
        </p:nvGraphicFramePr>
        <p:xfrm>
          <a:off x="5429250" y="5205413"/>
          <a:ext cx="1928813" cy="1042987"/>
        </p:xfrm>
        <a:graphic>
          <a:graphicData uri="http://schemas.openxmlformats.org/presentationml/2006/ole">
            <mc:AlternateContent xmlns:mc="http://schemas.openxmlformats.org/markup-compatibility/2006">
              <mc:Choice xmlns:v="urn:schemas-microsoft-com:vml" Requires="v">
                <p:oleObj spid="_x0000_s45922" name="Equation" r:id="rId11" imgW="622300" imgH="419100" progId="Equation.DSMT4">
                  <p:embed/>
                </p:oleObj>
              </mc:Choice>
              <mc:Fallback>
                <p:oleObj name="Equation" r:id="rId11" imgW="622300" imgH="419100" progId="Equation.DSMT4">
                  <p:embed/>
                  <p:pic>
                    <p:nvPicPr>
                      <p:cNvPr id="0" name=""/>
                      <p:cNvPicPr>
                        <a:picLocks noChangeAspect="1" noChangeArrowheads="1"/>
                      </p:cNvPicPr>
                      <p:nvPr/>
                    </p:nvPicPr>
                    <p:blipFill>
                      <a:blip r:embed="rId12"/>
                      <a:srcRect/>
                      <a:stretch>
                        <a:fillRect/>
                      </a:stretch>
                    </p:blipFill>
                    <p:spPr bwMode="auto">
                      <a:xfrm>
                        <a:off x="5429250" y="5205413"/>
                        <a:ext cx="1928813" cy="104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42915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wipe(left)">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wipe(left)">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46440"/>
                                        </p:tgtEl>
                                        <p:attrNameLst>
                                          <p:attrName>style.visibility</p:attrName>
                                        </p:attrNameLst>
                                      </p:cBhvr>
                                      <p:to>
                                        <p:strVal val="visible"/>
                                      </p:to>
                                    </p:set>
                                    <p:animEffect transition="in" filter="wipe(left)">
                                      <p:cBhvr>
                                        <p:cTn id="17" dur="500"/>
                                        <p:tgtEl>
                                          <p:spTgt spid="146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6437">
                                            <p:txEl>
                                              <p:pRg st="2" end="2"/>
                                            </p:txEl>
                                          </p:spTgt>
                                        </p:tgtEl>
                                        <p:attrNameLst>
                                          <p:attrName>style.visibility</p:attrName>
                                        </p:attrNameLst>
                                      </p:cBhvr>
                                      <p:to>
                                        <p:strVal val="visible"/>
                                      </p:to>
                                    </p:set>
                                    <p:animEffect transition="in" filter="wipe(left)">
                                      <p:cBhvr>
                                        <p:cTn id="22" dur="500"/>
                                        <p:tgtEl>
                                          <p:spTgt spid="1464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6437">
                                            <p:txEl>
                                              <p:pRg st="3" end="3"/>
                                            </p:txEl>
                                          </p:spTgt>
                                        </p:tgtEl>
                                        <p:attrNameLst>
                                          <p:attrName>style.visibility</p:attrName>
                                        </p:attrNameLst>
                                      </p:cBhvr>
                                      <p:to>
                                        <p:strVal val="visible"/>
                                      </p:to>
                                    </p:set>
                                    <p:animEffect transition="in" filter="wipe(left)">
                                      <p:cBhvr>
                                        <p:cTn id="27" dur="500"/>
                                        <p:tgtEl>
                                          <p:spTgt spid="1464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6437">
                                            <p:txEl>
                                              <p:pRg st="4" end="4"/>
                                            </p:txEl>
                                          </p:spTgt>
                                        </p:tgtEl>
                                        <p:attrNameLst>
                                          <p:attrName>style.visibility</p:attrName>
                                        </p:attrNameLst>
                                      </p:cBhvr>
                                      <p:to>
                                        <p:strVal val="visible"/>
                                      </p:to>
                                    </p:set>
                                    <p:animEffect transition="in" filter="wipe(left)">
                                      <p:cBhvr>
                                        <p:cTn id="32" dur="500"/>
                                        <p:tgtEl>
                                          <p:spTgt spid="14643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6437">
                                            <p:txEl>
                                              <p:pRg st="5" end="5"/>
                                            </p:txEl>
                                          </p:spTgt>
                                        </p:tgtEl>
                                        <p:attrNameLst>
                                          <p:attrName>style.visibility</p:attrName>
                                        </p:attrNameLst>
                                      </p:cBhvr>
                                      <p:to>
                                        <p:strVal val="visible"/>
                                      </p:to>
                                    </p:set>
                                    <p:animEffect transition="in" filter="wipe(left)">
                                      <p:cBhvr>
                                        <p:cTn id="37" dur="500"/>
                                        <p:tgtEl>
                                          <p:spTgt spid="14643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46437">
                                            <p:txEl>
                                              <p:pRg st="6" end="6"/>
                                            </p:txEl>
                                          </p:spTgt>
                                        </p:tgtEl>
                                        <p:attrNameLst>
                                          <p:attrName>style.visibility</p:attrName>
                                        </p:attrNameLst>
                                      </p:cBhvr>
                                      <p:to>
                                        <p:strVal val="visible"/>
                                      </p:to>
                                    </p:set>
                                    <p:animEffect transition="in" filter="wipe(left)">
                                      <p:cBhvr>
                                        <p:cTn id="42" dur="500"/>
                                        <p:tgtEl>
                                          <p:spTgt spid="14643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6447"/>
                                        </p:tgtEl>
                                        <p:attrNameLst>
                                          <p:attrName>style.visibility</p:attrName>
                                        </p:attrNameLst>
                                      </p:cBhvr>
                                      <p:to>
                                        <p:strVal val="visible"/>
                                      </p:to>
                                    </p:set>
                                    <p:animEffect transition="in" filter="wipe(left)">
                                      <p:cBhvr>
                                        <p:cTn id="47" dur="500"/>
                                        <p:tgtEl>
                                          <p:spTgt spid="1464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448"/>
                                        </p:tgtEl>
                                        <p:attrNameLst>
                                          <p:attrName>style.visibility</p:attrName>
                                        </p:attrNameLst>
                                      </p:cBhvr>
                                      <p:to>
                                        <p:strVal val="visible"/>
                                      </p:to>
                                    </p:set>
                                    <p:animEffect transition="in" filter="wipe(left)">
                                      <p:cBhvr>
                                        <p:cTn id="52" dur="500"/>
                                        <p:tgtEl>
                                          <p:spTgt spid="1464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6449"/>
                                        </p:tgtEl>
                                        <p:attrNameLst>
                                          <p:attrName>style.visibility</p:attrName>
                                        </p:attrNameLst>
                                      </p:cBhvr>
                                      <p:to>
                                        <p:strVal val="visible"/>
                                      </p:to>
                                    </p:set>
                                    <p:animEffect transition="in" filter="wipe(left)">
                                      <p:cBhvr>
                                        <p:cTn id="57" dur="500"/>
                                        <p:tgtEl>
                                          <p:spTgt spid="1464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6450"/>
                                        </p:tgtEl>
                                        <p:attrNameLst>
                                          <p:attrName>style.visibility</p:attrName>
                                        </p:attrNameLst>
                                      </p:cBhvr>
                                      <p:to>
                                        <p:strVal val="visible"/>
                                      </p:to>
                                    </p:set>
                                    <p:animEffect transition="in" filter="wipe(left)">
                                      <p:cBhvr>
                                        <p:cTn id="62" dur="500"/>
                                        <p:tgtEl>
                                          <p:spTgt spid="14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June 5, 2013</a:t>
            </a:r>
            <a:endParaRPr lang="en-US"/>
          </a:p>
        </p:txBody>
      </p:sp>
      <p:sp>
        <p:nvSpPr>
          <p:cNvPr id="16" name="Footer Placeholder 4"/>
          <p:cNvSpPr>
            <a:spLocks noGrp="1"/>
          </p:cNvSpPr>
          <p:nvPr>
            <p:ph type="ftr" sz="quarter" idx="11"/>
          </p:nvPr>
        </p:nvSpPr>
        <p:spPr/>
        <p:txBody>
          <a:bodyPr/>
          <a:lstStyle/>
          <a:p>
            <a:r>
              <a:rPr lang="nl-NL" smtClean="0"/>
              <a:t>PHYS 1442-001, Summer 2013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7</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a:t>
            </a:r>
            <a:r>
              <a:rPr lang="en-US" dirty="0" smtClean="0"/>
              <a:t>16 </a:t>
            </a:r>
            <a:r>
              <a:rPr lang="en-US" dirty="0"/>
              <a:t>– </a:t>
            </a:r>
            <a:r>
              <a:rPr lang="en-US" dirty="0" smtClean="0"/>
              <a:t>6 </a:t>
            </a:r>
            <a:endParaRPr lang="en-US" dirty="0"/>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smtClean="0"/>
              <a:t>non-conducting </a:t>
            </a:r>
            <a:r>
              <a:rPr lang="en-US" sz="2000" dirty="0"/>
              <a:t>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a:t>
            </a:r>
            <a:r>
              <a:rPr lang="en-US" sz="2000" dirty="0" smtClean="0"/>
              <a:t>an </a:t>
            </a:r>
            <a:r>
              <a:rPr lang="en-US" sz="2000" dirty="0"/>
              <a:t>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01558"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01559"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01560" name="Equation" r:id="rId8" imgW="2705040" imgH="533160" progId="Equation.DSMT4">
                  <p:embed/>
                </p:oleObj>
              </mc:Choice>
              <mc:Fallback>
                <p:oleObj name="Equation" r:id="rId8" imgW="2705040" imgH="533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01561" name="Equation" r:id="rId10" imgW="380880" imgH="228600" progId="Equation.DSMT4">
                  <p:embed/>
                </p:oleObj>
              </mc:Choice>
              <mc:Fallback>
                <p:oleObj name="Equation" r:id="rId10" imgW="3808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01562" name="Equation" r:id="rId12" imgW="304560" imgH="190440" progId="Equation.DSMT4">
                  <p:embed/>
                </p:oleObj>
              </mc:Choice>
              <mc:Fallback>
                <p:oleObj name="Equation" r:id="rId12" imgW="304560" imgH="1904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01563"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01564" name="Equation" r:id="rId16" imgW="330120" imgH="406080" progId="Equation.DSMT4">
                  <p:embed/>
                </p:oleObj>
              </mc:Choice>
              <mc:Fallback>
                <p:oleObj name="Equation" r:id="rId16" imgW="3301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35167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7473"/>
                                        </p:tgtEl>
                                        <p:attrNameLst>
                                          <p:attrName>style.visibility</p:attrName>
                                        </p:attrNameLst>
                                      </p:cBhvr>
                                      <p:to>
                                        <p:strVal val="visible"/>
                                      </p:to>
                                    </p:set>
                                    <p:anim calcmode="lin" valueType="num">
                                      <p:cBhvr>
                                        <p:cTn id="12" dur="500" fill="hold"/>
                                        <p:tgtEl>
                                          <p:spTgt spid="147473"/>
                                        </p:tgtEl>
                                        <p:attrNameLst>
                                          <p:attrName>ppt_w</p:attrName>
                                        </p:attrNameLst>
                                      </p:cBhvr>
                                      <p:tavLst>
                                        <p:tav tm="0">
                                          <p:val>
                                            <p:fltVal val="0"/>
                                          </p:val>
                                        </p:tav>
                                        <p:tav tm="100000">
                                          <p:val>
                                            <p:strVal val="#ppt_w"/>
                                          </p:val>
                                        </p:tav>
                                      </p:tavLst>
                                    </p:anim>
                                    <p:anim calcmode="lin" valueType="num">
                                      <p:cBhvr>
                                        <p:cTn id="13" dur="500" fill="hold"/>
                                        <p:tgtEl>
                                          <p:spTgt spid="147473"/>
                                        </p:tgtEl>
                                        <p:attrNameLst>
                                          <p:attrName>ppt_h</p:attrName>
                                        </p:attrNameLst>
                                      </p:cBhvr>
                                      <p:tavLst>
                                        <p:tav tm="0">
                                          <p:val>
                                            <p:fltVal val="0"/>
                                          </p:val>
                                        </p:tav>
                                        <p:tav tm="100000">
                                          <p:val>
                                            <p:strVal val="#ppt_h"/>
                                          </p:val>
                                        </p:tav>
                                      </p:tavLst>
                                    </p:anim>
                                    <p:animEffect transition="in" filter="fade">
                                      <p:cBhvr>
                                        <p:cTn id="14" dur="500"/>
                                        <p:tgtEl>
                                          <p:spTgt spid="1474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7463"/>
                                        </p:tgtEl>
                                        <p:attrNameLst>
                                          <p:attrName>style.visibility</p:attrName>
                                        </p:attrNameLst>
                                      </p:cBhvr>
                                      <p:to>
                                        <p:strVal val="visible"/>
                                      </p:to>
                                    </p:set>
                                    <p:animEffect transition="in" filter="wipe(left)">
                                      <p:cBhvr>
                                        <p:cTn id="19" dur="500"/>
                                        <p:tgtEl>
                                          <p:spTgt spid="1474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47464"/>
                                        </p:tgtEl>
                                        <p:attrNameLst>
                                          <p:attrName>style.visibility</p:attrName>
                                        </p:attrNameLst>
                                      </p:cBhvr>
                                      <p:to>
                                        <p:strVal val="visible"/>
                                      </p:to>
                                    </p:set>
                                    <p:animEffect transition="in" filter="wipe(left)">
                                      <p:cBhvr>
                                        <p:cTn id="24" dur="500"/>
                                        <p:tgtEl>
                                          <p:spTgt spid="1474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7462"/>
                                        </p:tgtEl>
                                        <p:attrNameLst>
                                          <p:attrName>style.visibility</p:attrName>
                                        </p:attrNameLst>
                                      </p:cBhvr>
                                      <p:to>
                                        <p:strVal val="visible"/>
                                      </p:to>
                                    </p:set>
                                    <p:animEffect transition="in" filter="wipe(left)">
                                      <p:cBhvr>
                                        <p:cTn id="29" dur="500"/>
                                        <p:tgtEl>
                                          <p:spTgt spid="14746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77"/>
                                        </p:tgtEl>
                                        <p:attrNameLst>
                                          <p:attrName>style.visibility</p:attrName>
                                        </p:attrNameLst>
                                      </p:cBhvr>
                                      <p:to>
                                        <p:strVal val="visible"/>
                                      </p:to>
                                    </p:set>
                                    <p:animEffect transition="in" filter="wipe(left)">
                                      <p:cBhvr>
                                        <p:cTn id="34" dur="500"/>
                                        <p:tgtEl>
                                          <p:spTgt spid="1474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75"/>
                                        </p:tgtEl>
                                        <p:attrNameLst>
                                          <p:attrName>style.visibility</p:attrName>
                                        </p:attrNameLst>
                                      </p:cBhvr>
                                      <p:to>
                                        <p:strVal val="visible"/>
                                      </p:to>
                                    </p:set>
                                    <p:animEffect transition="in" filter="wipe(left)">
                                      <p:cBhvr>
                                        <p:cTn id="39" dur="500"/>
                                        <p:tgtEl>
                                          <p:spTgt spid="1474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7476"/>
                                        </p:tgtEl>
                                        <p:attrNameLst>
                                          <p:attrName>style.visibility</p:attrName>
                                        </p:attrNameLst>
                                      </p:cBhvr>
                                      <p:to>
                                        <p:strVal val="visible"/>
                                      </p:to>
                                    </p:set>
                                    <p:animEffect transition="in" filter="wipe(left)">
                                      <p:cBhvr>
                                        <p:cTn id="44" dur="500"/>
                                        <p:tgtEl>
                                          <p:spTgt spid="1474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7467"/>
                                        </p:tgtEl>
                                        <p:attrNameLst>
                                          <p:attrName>style.visibility</p:attrName>
                                        </p:attrNameLst>
                                      </p:cBhvr>
                                      <p:to>
                                        <p:strVal val="visible"/>
                                      </p:to>
                                    </p:set>
                                    <p:animEffect transition="in" filter="wipe(left)">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7468"/>
                                        </p:tgtEl>
                                        <p:attrNameLst>
                                          <p:attrName>style.visibility</p:attrName>
                                        </p:attrNameLst>
                                      </p:cBhvr>
                                      <p:to>
                                        <p:strVal val="visible"/>
                                      </p:to>
                                    </p:set>
                                    <p:animEffect transition="in" filter="wipe(left)">
                                      <p:cBhvr>
                                        <p:cTn id="54" dur="500"/>
                                        <p:tgtEl>
                                          <p:spTgt spid="1474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7478"/>
                                        </p:tgtEl>
                                        <p:attrNameLst>
                                          <p:attrName>style.visibility</p:attrName>
                                        </p:attrNameLst>
                                      </p:cBhvr>
                                      <p:to>
                                        <p:strVal val="visible"/>
                                      </p:to>
                                    </p:set>
                                    <p:animEffect transition="in" filter="wipe(left)">
                                      <p:cBhvr>
                                        <p:cTn id="59" dur="500"/>
                                        <p:tgtEl>
                                          <p:spTgt spid="1474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Effect transition="in" filter="wipe(left)">
                                      <p:cBhvr>
                                        <p:cTn id="64"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3" grpId="0"/>
      <p:bldP spid="147464" grpId="0"/>
      <p:bldP spid="1474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June 5, 2013</a:t>
            </a:r>
            <a:endParaRPr lang="en-US"/>
          </a:p>
        </p:txBody>
      </p:sp>
      <p:sp>
        <p:nvSpPr>
          <p:cNvPr id="6" name="Footer Placeholder 4"/>
          <p:cNvSpPr>
            <a:spLocks noGrp="1"/>
          </p:cNvSpPr>
          <p:nvPr>
            <p:ph type="ftr" sz="quarter" idx="11"/>
          </p:nvPr>
        </p:nvSpPr>
        <p:spPr/>
        <p:txBody>
          <a:bodyPr/>
          <a:lstStyle/>
          <a:p>
            <a:r>
              <a:rPr lang="nl-NL" smtClean="0"/>
              <a:t>PHYS 1442-001, Summer 2013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8</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charge, the individual </a:t>
            </a:r>
            <a:r>
              <a:rPr lang="en-US" sz="2800" dirty="0" smtClean="0"/>
              <a:t>field </a:t>
            </a:r>
            <a:r>
              <a:rPr lang="en-US" sz="2800" dirty="0"/>
              <a:t>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a:t>
            </a:r>
            <a:r>
              <a:rPr lang="en-US" sz="2800" dirty="0" smtClean="0"/>
              <a:t> experimentally.</a:t>
            </a:r>
            <a:endParaRPr lang="en-US" sz="2800" dirty="0"/>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a:t>
            </a:r>
            <a:r>
              <a:rPr lang="en-US" sz="2800" dirty="0" err="1"/>
              <a:t>q</a:t>
            </a:r>
            <a:r>
              <a:rPr lang="en-US" sz="2800" dirty="0"/>
              <a:t>,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a:t>
            </a:r>
            <a:r>
              <a:rPr lang="en-US" sz="2400" dirty="0" err="1"/>
              <a:t>q</a:t>
            </a:r>
            <a:r>
              <a:rPr lang="en-US" sz="2400" dirty="0"/>
              <a:t>?</a:t>
            </a:r>
          </a:p>
          <a:p>
            <a:pPr lvl="1">
              <a:lnSpc>
                <a:spcPct val="90000"/>
              </a:lnSpc>
            </a:pPr>
            <a:r>
              <a:rPr lang="en-US" sz="2400" dirty="0"/>
              <a:t>The two are in the same directions if </a:t>
            </a:r>
            <a:r>
              <a:rPr lang="en-US" sz="2400" dirty="0" err="1"/>
              <a:t>q</a:t>
            </a:r>
            <a:r>
              <a:rPr lang="en-US" sz="2400" dirty="0"/>
              <a:t>&gt;0</a:t>
            </a:r>
          </a:p>
          <a:p>
            <a:pPr lvl="1">
              <a:lnSpc>
                <a:spcPct val="90000"/>
              </a:lnSpc>
            </a:pPr>
            <a:r>
              <a:rPr lang="en-US" sz="2400" dirty="0"/>
              <a:t>The two are in </a:t>
            </a:r>
            <a:r>
              <a:rPr lang="en-US" sz="2400" dirty="0" smtClean="0"/>
              <a:t>the opposite </a:t>
            </a:r>
            <a:r>
              <a:rPr lang="en-US" sz="2400" dirty="0"/>
              <a:t>directions if q&lt;0</a:t>
            </a:r>
          </a:p>
        </p:txBody>
      </p:sp>
      <p:graphicFrame>
        <p:nvGraphicFramePr>
          <p:cNvPr id="148484" name="Object 4"/>
          <p:cNvGraphicFramePr>
            <a:graphicFrameLocks noChangeAspect="1"/>
          </p:cNvGraphicFramePr>
          <p:nvPr>
            <p:extLst>
              <p:ext uri="{D42A27DB-BD31-4B8C-83A1-F6EECF244321}">
                <p14:modId xmlns:p14="http://schemas.microsoft.com/office/powerpoint/2010/main" val="3433571034"/>
              </p:ext>
            </p:extLst>
          </p:nvPr>
        </p:nvGraphicFramePr>
        <p:xfrm>
          <a:off x="2871788" y="1981200"/>
          <a:ext cx="4729162" cy="671513"/>
        </p:xfrm>
        <a:graphic>
          <a:graphicData uri="http://schemas.openxmlformats.org/presentationml/2006/ole">
            <mc:AlternateContent xmlns:mc="http://schemas.openxmlformats.org/markup-compatibility/2006">
              <mc:Choice xmlns:v="urn:schemas-microsoft-com:vml" Requires="v">
                <p:oleObj spid="_x0000_s47278" name="Equation" r:id="rId3" imgW="1625600" imgH="228600" progId="Equation.DSMT4">
                  <p:embed/>
                </p:oleObj>
              </mc:Choice>
              <mc:Fallback>
                <p:oleObj name="Equation" r:id="rId3" imgW="1625600" imgH="228600" progId="Equation.DSMT4">
                  <p:embed/>
                  <p:pic>
                    <p:nvPicPr>
                      <p:cNvPr id="0" name=""/>
                      <p:cNvPicPr>
                        <a:picLocks noChangeAspect="1" noChangeArrowheads="1"/>
                      </p:cNvPicPr>
                      <p:nvPr/>
                    </p:nvPicPr>
                    <p:blipFill>
                      <a:blip r:embed="rId4"/>
                      <a:srcRect/>
                      <a:stretch>
                        <a:fillRect/>
                      </a:stretch>
                    </p:blipFill>
                    <p:spPr bwMode="auto">
                      <a:xfrm>
                        <a:off x="2871788" y="1981200"/>
                        <a:ext cx="4729162"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72013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48484"/>
                                        </p:tgtEl>
                                        <p:attrNameLst>
                                          <p:attrName>style.visibility</p:attrName>
                                        </p:attrNameLst>
                                      </p:cBhvr>
                                      <p:to>
                                        <p:strVal val="visible"/>
                                      </p:to>
                                    </p:set>
                                    <p:animEffect transition="in" filter="wipe(left)">
                                      <p:cBhvr>
                                        <p:cTn id="12" dur="500"/>
                                        <p:tgtEl>
                                          <p:spTgt spid="1484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wipe(left)">
                                      <p:cBhvr>
                                        <p:cTn id="22" dur="500"/>
                                        <p:tgtEl>
                                          <p:spTgt spid="148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8483">
                                            <p:txEl>
                                              <p:pRg st="4" end="4"/>
                                            </p:txEl>
                                          </p:spTgt>
                                        </p:tgtEl>
                                        <p:attrNameLst>
                                          <p:attrName>style.visibility</p:attrName>
                                        </p:attrNameLst>
                                      </p:cBhvr>
                                      <p:to>
                                        <p:strVal val="visible"/>
                                      </p:to>
                                    </p:set>
                                    <p:animEffect transition="in" filter="wipe(left)">
                                      <p:cBhvr>
                                        <p:cTn id="27" dur="500"/>
                                        <p:tgtEl>
                                          <p:spTgt spid="148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8483">
                                            <p:txEl>
                                              <p:pRg st="5" end="5"/>
                                            </p:txEl>
                                          </p:spTgt>
                                        </p:tgtEl>
                                        <p:attrNameLst>
                                          <p:attrName>style.visibility</p:attrName>
                                        </p:attrNameLst>
                                      </p:cBhvr>
                                      <p:to>
                                        <p:strVal val="visible"/>
                                      </p:to>
                                    </p:set>
                                    <p:animEffect transition="in" filter="wipe(left)">
                                      <p:cBhvr>
                                        <p:cTn id="32" dur="500"/>
                                        <p:tgtEl>
                                          <p:spTgt spid="148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8483">
                                            <p:txEl>
                                              <p:pRg st="6" end="6"/>
                                            </p:txEl>
                                          </p:spTgt>
                                        </p:tgtEl>
                                        <p:attrNameLst>
                                          <p:attrName>style.visibility</p:attrName>
                                        </p:attrNameLst>
                                      </p:cBhvr>
                                      <p:to>
                                        <p:strVal val="visible"/>
                                      </p:to>
                                    </p:set>
                                    <p:animEffect transition="in" filter="wipe(left)">
                                      <p:cBhvr>
                                        <p:cTn id="37" dur="500"/>
                                        <p:tgtEl>
                                          <p:spTgt spid="148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June 5, 2013</a:t>
            </a:r>
            <a:endParaRPr lang="en-US"/>
          </a:p>
        </p:txBody>
      </p:sp>
      <p:sp>
        <p:nvSpPr>
          <p:cNvPr id="16" name="Footer Placeholder 4"/>
          <p:cNvSpPr>
            <a:spLocks noGrp="1"/>
          </p:cNvSpPr>
          <p:nvPr>
            <p:ph type="ftr" sz="quarter" idx="11"/>
          </p:nvPr>
        </p:nvSpPr>
        <p:spPr/>
        <p:txBody>
          <a:bodyPr/>
          <a:lstStyle/>
          <a:p>
            <a:r>
              <a:rPr lang="nl-NL" smtClean="0"/>
              <a:t>PHYS 1442-001, Summer 2013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a:t>
            </a:r>
            <a:r>
              <a:rPr lang="en-US" dirty="0" smtClean="0"/>
              <a:t>16 – 8 </a:t>
            </a:r>
            <a:endParaRPr lang="en-US" dirty="0"/>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smtClean="0"/>
              <a:t>E above two point charges</a:t>
            </a:r>
            <a:r>
              <a:rPr lang="en-US" sz="2000" dirty="0" smtClean="0"/>
              <a:t>:  Calculate the total electric field (a) at point A and (</a:t>
            </a:r>
            <a:r>
              <a:rPr lang="en-US" sz="2000" dirty="0" err="1" smtClean="0"/>
              <a:t>b</a:t>
            </a:r>
            <a:r>
              <a:rPr lang="en-US" sz="2000" dirty="0" smtClean="0"/>
              <a:t>) at point B in the figure on the right due to the both charges Q</a:t>
            </a:r>
            <a:r>
              <a:rPr lang="en-US" sz="2000" baseline="-25000" dirty="0" smtClean="0"/>
              <a:t>1 </a:t>
            </a:r>
            <a:r>
              <a:rPr lang="en-US" sz="2000" dirty="0" smtClean="0"/>
              <a:t>and Q</a:t>
            </a:r>
            <a:r>
              <a:rPr lang="en-US" sz="2000" baseline="-25000" dirty="0" smtClean="0"/>
              <a:t>2</a:t>
            </a:r>
            <a:r>
              <a:rPr lang="en-US" sz="2000" dirty="0" smtClean="0"/>
              <a:t>. </a:t>
            </a:r>
            <a:endParaRPr lang="en-US" sz="2000" dirty="0"/>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06506" name="Equation" r:id="rId3" imgW="406400" imgH="254000" progId="Equation.DSMT4">
                  <p:embed/>
                </p:oleObj>
              </mc:Choice>
              <mc:Fallback>
                <p:oleObj name="Equation" r:id="rId3" imgW="406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accent2"/>
                </a:solidFill>
                <a:latin typeface="Arial Narrow" charset="0"/>
              </a:rPr>
              <a:t>First, the electric field at point A by Q</a:t>
            </a:r>
            <a:r>
              <a:rPr lang="en-US" sz="2000" baseline="-25000" dirty="0" smtClean="0">
                <a:solidFill>
                  <a:schemeClr val="accent2"/>
                </a:solidFill>
                <a:latin typeface="Arial Narrow" charset="0"/>
              </a:rPr>
              <a:t>1</a:t>
            </a:r>
            <a:r>
              <a:rPr lang="en-US" sz="2000" dirty="0" smtClean="0">
                <a:solidFill>
                  <a:schemeClr val="accent2"/>
                </a:solidFill>
                <a:latin typeface="Arial Narrow" charset="0"/>
              </a:rPr>
              <a:t> and then Q</a:t>
            </a:r>
            <a:r>
              <a:rPr lang="en-US" sz="2000" baseline="-25000" dirty="0" smtClean="0">
                <a:solidFill>
                  <a:schemeClr val="accent2"/>
                </a:solidFill>
                <a:latin typeface="Arial Narrow" charset="0"/>
              </a:rPr>
              <a:t>2</a:t>
            </a:r>
            <a:r>
              <a:rPr lang="en-US" sz="2000" dirty="0" smtClean="0">
                <a:solidFill>
                  <a:schemeClr val="accent2"/>
                </a:solidFill>
                <a:latin typeface="Arial Narrow" charset="0"/>
              </a:rPr>
              <a:t>.  </a:t>
            </a:r>
            <a:endParaRPr lang="en-US" sz="2000" dirty="0">
              <a:solidFill>
                <a:schemeClr val="accent2"/>
              </a:solidFill>
              <a:latin typeface="Arial Narrow" charset="0"/>
            </a:endParaRP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Then we add them at each point </a:t>
            </a:r>
            <a:r>
              <a:rPr lang="en-US" sz="2000" dirty="0" err="1" smtClean="0">
                <a:solidFill>
                  <a:schemeClr val="accent2"/>
                </a:solidFill>
                <a:latin typeface="Arial Narrow" charset="0"/>
              </a:rPr>
              <a:t>vectorially</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85800" y="2568714"/>
            <a:ext cx="4419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we compute the magnitude of the fields at each point due to each of the two charges.</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06507" name="Equation" r:id="rId6" imgW="419100" imgH="254000" progId="Equation.DSMT4">
                  <p:embed/>
                </p:oleObj>
              </mc:Choice>
              <mc:Fallback>
                <p:oleObj name="Equation" r:id="rId6" imgW="4191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106508" name="Equation" r:id="rId8" imgW="419100" imgH="457200" progId="Equation.DSMT4">
                  <p:embed/>
                </p:oleObj>
              </mc:Choice>
              <mc:Fallback>
                <p:oleObj name="Equation" r:id="rId8" imgW="4191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06509" name="Equation" r:id="rId10" imgW="2997200" imgH="571500" progId="Equation.DSMT4">
                  <p:embed/>
                </p:oleObj>
              </mc:Choice>
              <mc:Fallback>
                <p:oleObj name="Equation" r:id="rId10" imgW="29972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06510" name="Equation" r:id="rId12" imgW="444500" imgH="444500" progId="Equation.DSMT4">
                  <p:embed/>
                </p:oleObj>
              </mc:Choice>
              <mc:Fallback>
                <p:oleObj name="Equation" r:id="rId12" imgW="444500" imgH="444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06511" name="Equation" r:id="rId14" imgW="2946400" imgH="571500" progId="Equation.DSMT4">
                  <p:embed/>
                </p:oleObj>
              </mc:Choice>
              <mc:Fallback>
                <p:oleObj name="Equation" r:id="rId14" imgW="2946400" imgH="571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6129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par>
                          <p:cTn id="8" fill="hold">
                            <p:stCondLst>
                              <p:cond delay="2400"/>
                            </p:stCondLst>
                            <p:childTnLst>
                              <p:par>
                                <p:cTn id="9" presetID="53"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47467"/>
                                        </p:tgtEl>
                                        <p:attrNameLst>
                                          <p:attrName>style.visibility</p:attrName>
                                        </p:attrNameLst>
                                      </p:cBhvr>
                                      <p:to>
                                        <p:strVal val="visible"/>
                                      </p:to>
                                    </p:set>
                                    <p:animEffect transition="in" filter="wipe(left)">
                                      <p:cBhvr>
                                        <p:cTn id="33" dur="500"/>
                                        <p:tgtEl>
                                          <p:spTgt spid="1474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7462"/>
                                        </p:tgtEl>
                                        <p:attrNameLst>
                                          <p:attrName>style.visibility</p:attrName>
                                        </p:attrNameLst>
                                      </p:cBhvr>
                                      <p:to>
                                        <p:strVal val="visible"/>
                                      </p:to>
                                    </p:set>
                                    <p:animEffect transition="in" filter="wipe(left)">
                                      <p:cBhvr>
                                        <p:cTn id="38" dur="500"/>
                                        <p:tgtEl>
                                          <p:spTgt spid="1474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3002"/>
                                        </p:tgtEl>
                                        <p:attrNameLst>
                                          <p:attrName>style.visibility</p:attrName>
                                        </p:attrNameLst>
                                      </p:cBhvr>
                                      <p:to>
                                        <p:strVal val="visible"/>
                                      </p:to>
                                    </p:set>
                                    <p:animEffect transition="in" filter="wipe(left)">
                                      <p:cBhvr>
                                        <p:cTn id="43" dur="500"/>
                                        <p:tgtEl>
                                          <p:spTgt spid="21300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3003"/>
                                        </p:tgtEl>
                                        <p:attrNameLst>
                                          <p:attrName>style.visibility</p:attrName>
                                        </p:attrNameLst>
                                      </p:cBhvr>
                                      <p:to>
                                        <p:strVal val="visible"/>
                                      </p:to>
                                    </p:set>
                                    <p:animEffect transition="in" filter="wipe(left)">
                                      <p:cBhvr>
                                        <p:cTn id="48" dur="500"/>
                                        <p:tgtEl>
                                          <p:spTgt spid="21300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3001"/>
                                        </p:tgtEl>
                                        <p:attrNameLst>
                                          <p:attrName>style.visibility</p:attrName>
                                        </p:attrNameLst>
                                      </p:cBhvr>
                                      <p:to>
                                        <p:strVal val="visible"/>
                                      </p:to>
                                    </p:set>
                                    <p:animEffect transition="in" filter="wipe(left)">
                                      <p:cBhvr>
                                        <p:cTn id="53" dur="500"/>
                                        <p:tgtEl>
                                          <p:spTgt spid="21300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3004"/>
                                        </p:tgtEl>
                                        <p:attrNameLst>
                                          <p:attrName>style.visibility</p:attrName>
                                        </p:attrNameLst>
                                      </p:cBhvr>
                                      <p:to>
                                        <p:strVal val="visible"/>
                                      </p:to>
                                    </p:set>
                                    <p:animEffect transition="in" filter="wipe(left)">
                                      <p:cBhvr>
                                        <p:cTn id="58" dur="500"/>
                                        <p:tgtEl>
                                          <p:spTgt spid="2130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3005"/>
                                        </p:tgtEl>
                                        <p:attrNameLst>
                                          <p:attrName>style.visibility</p:attrName>
                                        </p:attrNameLst>
                                      </p:cBhvr>
                                      <p:to>
                                        <p:strVal val="visible"/>
                                      </p:to>
                                    </p:set>
                                    <p:animEffect transition="in" filter="wipe(left)">
                                      <p:cBhvr>
                                        <p:cTn id="63" dur="500"/>
                                        <p:tgtEl>
                                          <p:spTgt spid="213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8624</TotalTime>
  <Words>2165</Words>
  <Application>Microsoft Macintosh PowerPoint</Application>
  <PresentationFormat>On-screen Show (4:3)</PresentationFormat>
  <Paragraphs>183</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phys1443-spring02</vt:lpstr>
      <vt:lpstr>Equation</vt:lpstr>
      <vt:lpstr>PHYS 1442 – Section 001 Lecture #3</vt:lpstr>
      <vt:lpstr>Announcements</vt:lpstr>
      <vt:lpstr>Extra Credit Special Project #1 </vt:lpstr>
      <vt:lpstr>Special Project #2 – Angels &amp; Demons</vt:lpstr>
      <vt:lpstr>The Electric Field</vt:lpstr>
      <vt:lpstr>The Electric Field, cnt’d</vt:lpstr>
      <vt:lpstr>Example 16 – 6 </vt:lpstr>
      <vt:lpstr>Direction of the Electric Field</vt:lpstr>
      <vt:lpstr>Example 16 – 8 </vt:lpstr>
      <vt:lpstr>Example 16 – 8, cnt’d</vt:lpstr>
      <vt:lpstr>Example 16 – 8, cnt’d</vt:lpstr>
      <vt:lpstr>Field Lines</vt:lpstr>
      <vt:lpstr>Electric Fields and Conductors</vt:lpstr>
      <vt:lpstr>Example 16-10</vt:lpstr>
      <vt:lpstr>Motion of a Charged Particle in an Electric Field</vt:lpstr>
      <vt:lpstr>Example: Accelerating an Electron</vt:lpstr>
      <vt:lpstr>Example cnt’d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511</cp:revision>
  <dcterms:created xsi:type="dcterms:W3CDTF">2012-01-19T04:21:20Z</dcterms:created>
  <dcterms:modified xsi:type="dcterms:W3CDTF">2013-06-05T18:33:02Z</dcterms:modified>
</cp:coreProperties>
</file>