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409" r:id="rId3"/>
    <p:sldId id="464" r:id="rId4"/>
    <p:sldId id="410" r:id="rId5"/>
    <p:sldId id="442" r:id="rId6"/>
    <p:sldId id="465" r:id="rId7"/>
    <p:sldId id="502" r:id="rId8"/>
    <p:sldId id="503" r:id="rId9"/>
    <p:sldId id="453" r:id="rId10"/>
    <p:sldId id="454" r:id="rId11"/>
    <p:sldId id="455" r:id="rId12"/>
    <p:sldId id="456" r:id="rId13"/>
    <p:sldId id="457" r:id="rId14"/>
    <p:sldId id="458" r:id="rId15"/>
    <p:sldId id="459" r:id="rId16"/>
    <p:sldId id="460" r:id="rId17"/>
    <p:sldId id="461" r:id="rId18"/>
    <p:sldId id="462" r:id="rId19"/>
    <p:sldId id="463" r:id="rId20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ED"/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Relationship Id="rId2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4" Type="http://schemas.openxmlformats.org/officeDocument/2006/relationships/image" Target="../media/image8.wmf"/><Relationship Id="rId5" Type="http://schemas.openxmlformats.org/officeDocument/2006/relationships/image" Target="../media/image9.wmf"/><Relationship Id="rId6" Type="http://schemas.openxmlformats.org/officeDocument/2006/relationships/image" Target="../media/image10.wmf"/><Relationship Id="rId1" Type="http://schemas.openxmlformats.org/officeDocument/2006/relationships/image" Target="../media/image5.emf"/><Relationship Id="rId2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4" Type="http://schemas.openxmlformats.org/officeDocument/2006/relationships/image" Target="../media/image16.wmf"/><Relationship Id="rId1" Type="http://schemas.openxmlformats.org/officeDocument/2006/relationships/image" Target="../media/image13.wmf"/><Relationship Id="rId2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Relationship Id="rId2" Type="http://schemas.openxmlformats.org/officeDocument/2006/relationships/image" Target="../media/image19.wmf"/><Relationship Id="rId3" Type="http://schemas.openxmlformats.org/officeDocument/2006/relationships/image" Target="../media/image20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4" Type="http://schemas.openxmlformats.org/officeDocument/2006/relationships/image" Target="../media/image26.wmf"/><Relationship Id="rId1" Type="http://schemas.openxmlformats.org/officeDocument/2006/relationships/image" Target="../media/image23.wmf"/><Relationship Id="rId2" Type="http://schemas.openxmlformats.org/officeDocument/2006/relationships/image" Target="../media/image24.wmf"/></Relationships>
</file>

<file path=ppt/drawings/_rels/vmlDrawing7.vml.rels><?xml version="1.0" encoding="UTF-8" standalone="yes"?>
<Relationships xmlns="http://schemas.openxmlformats.org/package/2006/relationships"><Relationship Id="rId11" Type="http://schemas.openxmlformats.org/officeDocument/2006/relationships/image" Target="../media/image37.wmf"/><Relationship Id="rId12" Type="http://schemas.openxmlformats.org/officeDocument/2006/relationships/image" Target="../media/image38.wmf"/><Relationship Id="rId13" Type="http://schemas.openxmlformats.org/officeDocument/2006/relationships/image" Target="../media/image39.wmf"/><Relationship Id="rId14" Type="http://schemas.openxmlformats.org/officeDocument/2006/relationships/image" Target="../media/image40.wmf"/><Relationship Id="rId15" Type="http://schemas.openxmlformats.org/officeDocument/2006/relationships/image" Target="../media/image41.wmf"/><Relationship Id="rId1" Type="http://schemas.openxmlformats.org/officeDocument/2006/relationships/image" Target="../media/image27.wmf"/><Relationship Id="rId2" Type="http://schemas.openxmlformats.org/officeDocument/2006/relationships/image" Target="../media/image28.wmf"/><Relationship Id="rId3" Type="http://schemas.openxmlformats.org/officeDocument/2006/relationships/image" Target="../media/image29.wmf"/><Relationship Id="rId4" Type="http://schemas.openxmlformats.org/officeDocument/2006/relationships/image" Target="../media/image30.wmf"/><Relationship Id="rId5" Type="http://schemas.openxmlformats.org/officeDocument/2006/relationships/image" Target="../media/image31.wmf"/><Relationship Id="rId6" Type="http://schemas.openxmlformats.org/officeDocument/2006/relationships/image" Target="../media/image32.wmf"/><Relationship Id="rId7" Type="http://schemas.openxmlformats.org/officeDocument/2006/relationships/image" Target="../media/image33.wmf"/><Relationship Id="rId8" Type="http://schemas.openxmlformats.org/officeDocument/2006/relationships/image" Target="../media/image34.wmf"/><Relationship Id="rId9" Type="http://schemas.openxmlformats.org/officeDocument/2006/relationships/image" Target="../media/image35.wmf"/><Relationship Id="rId10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7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77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8E9934-DD00-E04F-BE90-1B9E8D4A3E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698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9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12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13.wmf"/><Relationship Id="rId5" Type="http://schemas.openxmlformats.org/officeDocument/2006/relationships/oleObject" Target="../embeddings/oleObject11.bin"/><Relationship Id="rId6" Type="http://schemas.openxmlformats.org/officeDocument/2006/relationships/image" Target="../media/image14.wmf"/><Relationship Id="rId7" Type="http://schemas.openxmlformats.org/officeDocument/2006/relationships/oleObject" Target="../embeddings/oleObject12.bin"/><Relationship Id="rId8" Type="http://schemas.openxmlformats.org/officeDocument/2006/relationships/image" Target="../media/image15.wmf"/><Relationship Id="rId9" Type="http://schemas.openxmlformats.org/officeDocument/2006/relationships/oleObject" Target="../embeddings/oleObject13.bin"/><Relationship Id="rId10" Type="http://schemas.openxmlformats.org/officeDocument/2006/relationships/image" Target="../media/image16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6" Type="http://schemas.openxmlformats.org/officeDocument/2006/relationships/image" Target="../media/image19.wmf"/><Relationship Id="rId7" Type="http://schemas.openxmlformats.org/officeDocument/2006/relationships/oleObject" Target="../embeddings/oleObject16.bin"/><Relationship Id="rId8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jpeg"/><Relationship Id="rId3" Type="http://schemas.openxmlformats.org/officeDocument/2006/relationships/image" Target="../media/image22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4" Type="http://schemas.openxmlformats.org/officeDocument/2006/relationships/oleObject" Target="../embeddings/oleObject17.bin"/><Relationship Id="rId5" Type="http://schemas.openxmlformats.org/officeDocument/2006/relationships/image" Target="../media/image23.wmf"/><Relationship Id="rId6" Type="http://schemas.openxmlformats.org/officeDocument/2006/relationships/oleObject" Target="../embeddings/oleObject18.bin"/><Relationship Id="rId7" Type="http://schemas.openxmlformats.org/officeDocument/2006/relationships/image" Target="../media/image24.wmf"/><Relationship Id="rId8" Type="http://schemas.openxmlformats.org/officeDocument/2006/relationships/oleObject" Target="../embeddings/oleObject19.bin"/><Relationship Id="rId9" Type="http://schemas.openxmlformats.org/officeDocument/2006/relationships/image" Target="../media/image25.wmf"/><Relationship Id="rId10" Type="http://schemas.openxmlformats.org/officeDocument/2006/relationships/oleObject" Target="../embeddings/oleObject20.bin"/><Relationship Id="rId11" Type="http://schemas.openxmlformats.org/officeDocument/2006/relationships/image" Target="../media/image26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9" Type="http://schemas.openxmlformats.org/officeDocument/2006/relationships/oleObject" Target="../embeddings/oleObject24.bin"/><Relationship Id="rId20" Type="http://schemas.openxmlformats.org/officeDocument/2006/relationships/image" Target="../media/image35.wmf"/><Relationship Id="rId21" Type="http://schemas.openxmlformats.org/officeDocument/2006/relationships/oleObject" Target="../embeddings/oleObject30.bin"/><Relationship Id="rId22" Type="http://schemas.openxmlformats.org/officeDocument/2006/relationships/image" Target="../media/image36.wmf"/><Relationship Id="rId23" Type="http://schemas.openxmlformats.org/officeDocument/2006/relationships/oleObject" Target="../embeddings/oleObject31.bin"/><Relationship Id="rId24" Type="http://schemas.openxmlformats.org/officeDocument/2006/relationships/image" Target="../media/image37.wmf"/><Relationship Id="rId25" Type="http://schemas.openxmlformats.org/officeDocument/2006/relationships/oleObject" Target="../embeddings/oleObject32.bin"/><Relationship Id="rId26" Type="http://schemas.openxmlformats.org/officeDocument/2006/relationships/image" Target="../media/image38.wmf"/><Relationship Id="rId27" Type="http://schemas.openxmlformats.org/officeDocument/2006/relationships/oleObject" Target="../embeddings/oleObject33.bin"/><Relationship Id="rId28" Type="http://schemas.openxmlformats.org/officeDocument/2006/relationships/image" Target="../media/image39.wmf"/><Relationship Id="rId29" Type="http://schemas.openxmlformats.org/officeDocument/2006/relationships/oleObject" Target="../embeddings/oleObject34.bin"/><Relationship Id="rId30" Type="http://schemas.openxmlformats.org/officeDocument/2006/relationships/image" Target="../media/image40.wmf"/><Relationship Id="rId31" Type="http://schemas.openxmlformats.org/officeDocument/2006/relationships/oleObject" Target="../embeddings/oleObject35.bin"/><Relationship Id="rId32" Type="http://schemas.openxmlformats.org/officeDocument/2006/relationships/image" Target="../media/image41.wmf"/><Relationship Id="rId10" Type="http://schemas.openxmlformats.org/officeDocument/2006/relationships/image" Target="../media/image30.wmf"/><Relationship Id="rId11" Type="http://schemas.openxmlformats.org/officeDocument/2006/relationships/oleObject" Target="../embeddings/oleObject25.bin"/><Relationship Id="rId12" Type="http://schemas.openxmlformats.org/officeDocument/2006/relationships/image" Target="../media/image31.wmf"/><Relationship Id="rId13" Type="http://schemas.openxmlformats.org/officeDocument/2006/relationships/oleObject" Target="../embeddings/oleObject26.bin"/><Relationship Id="rId14" Type="http://schemas.openxmlformats.org/officeDocument/2006/relationships/image" Target="../media/image32.wmf"/><Relationship Id="rId15" Type="http://schemas.openxmlformats.org/officeDocument/2006/relationships/oleObject" Target="../embeddings/oleObject27.bin"/><Relationship Id="rId16" Type="http://schemas.openxmlformats.org/officeDocument/2006/relationships/image" Target="../media/image33.wmf"/><Relationship Id="rId17" Type="http://schemas.openxmlformats.org/officeDocument/2006/relationships/oleObject" Target="../embeddings/oleObject28.bin"/><Relationship Id="rId18" Type="http://schemas.openxmlformats.org/officeDocument/2006/relationships/image" Target="../media/image34.wmf"/><Relationship Id="rId19" Type="http://schemas.openxmlformats.org/officeDocument/2006/relationships/oleObject" Target="../embeddings/oleObject29.bin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1.bin"/><Relationship Id="rId4" Type="http://schemas.openxmlformats.org/officeDocument/2006/relationships/image" Target="../media/image27.wmf"/><Relationship Id="rId5" Type="http://schemas.openxmlformats.org/officeDocument/2006/relationships/oleObject" Target="../embeddings/oleObject22.bin"/><Relationship Id="rId6" Type="http://schemas.openxmlformats.org/officeDocument/2006/relationships/image" Target="../media/image28.wmf"/><Relationship Id="rId7" Type="http://schemas.openxmlformats.org/officeDocument/2006/relationships/oleObject" Target="../embeddings/oleObject23.bin"/><Relationship Id="rId8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oleObject" Target="../embeddings/oleObject1.bin"/><Relationship Id="rId5" Type="http://schemas.openxmlformats.org/officeDocument/2006/relationships/image" Target="../media/image2.emf"/><Relationship Id="rId6" Type="http://schemas.openxmlformats.org/officeDocument/2006/relationships/oleObject" Target="../embeddings/oleObject2.bin"/><Relationship Id="rId7" Type="http://schemas.openxmlformats.org/officeDocument/2006/relationships/image" Target="../media/image3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.wmf"/><Relationship Id="rId12" Type="http://schemas.openxmlformats.org/officeDocument/2006/relationships/oleObject" Target="../embeddings/oleObject7.bin"/><Relationship Id="rId13" Type="http://schemas.openxmlformats.org/officeDocument/2006/relationships/image" Target="../media/image9.wmf"/><Relationship Id="rId14" Type="http://schemas.openxmlformats.org/officeDocument/2006/relationships/oleObject" Target="../embeddings/oleObject8.bin"/><Relationship Id="rId15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jpeg"/><Relationship Id="rId4" Type="http://schemas.openxmlformats.org/officeDocument/2006/relationships/oleObject" Target="../embeddings/oleObject3.bin"/><Relationship Id="rId5" Type="http://schemas.openxmlformats.org/officeDocument/2006/relationships/image" Target="../media/image5.emf"/><Relationship Id="rId6" Type="http://schemas.openxmlformats.org/officeDocument/2006/relationships/oleObject" Target="../embeddings/oleObject4.bin"/><Relationship Id="rId7" Type="http://schemas.openxmlformats.org/officeDocument/2006/relationships/image" Target="../media/image6.wmf"/><Relationship Id="rId8" Type="http://schemas.openxmlformats.org/officeDocument/2006/relationships/oleObject" Target="../embeddings/oleObject5.bin"/><Relationship Id="rId9" Type="http://schemas.openxmlformats.org/officeDocument/2006/relationships/image" Target="../media/image7.wmf"/><Relationship Id="rId10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</a:t>
            </a:r>
            <a:r>
              <a:rPr lang="en-US" dirty="0" smtClean="0"/>
              <a:t>1442 </a:t>
            </a:r>
            <a:r>
              <a:rPr lang="en-US" dirty="0"/>
              <a:t>– Section </a:t>
            </a:r>
            <a:r>
              <a:rPr lang="en-US" dirty="0" smtClean="0"/>
              <a:t>001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169984" y="1311275"/>
            <a:ext cx="28072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Thursday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6, 2013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14500" y="2133600"/>
            <a:ext cx="6210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Chapter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16</a:t>
            </a:r>
            <a:endParaRPr lang="en-US" sz="280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Electric Flux</a:t>
            </a: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Chapter 17</a:t>
            </a:r>
            <a:endParaRPr lang="en-US" sz="2800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 Energy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 and Electric Field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Equi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-potential Lines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Electron Volt, a Unit of Energy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762000" y="5862935"/>
            <a:ext cx="7551316" cy="461665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003300"/>
                </a:solidFill>
                <a:latin typeface="Arial Narrow" charset="0"/>
              </a:rPr>
              <a:t>Today’s homework is homework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#2, 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due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11pm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, 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Mon</a:t>
            </a:r>
            <a:r>
              <a:rPr lang="en-US" dirty="0" smtClean="0">
                <a:solidFill>
                  <a:srgbClr val="003300"/>
                </a:solidFill>
                <a:latin typeface="Arial Narrow" charset="0"/>
              </a:rPr>
              <a:t>day, June 10!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D4F21B1-8787-964A-9A90-E56F2E87029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584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</a:t>
            </a:r>
          </a:p>
        </p:txBody>
      </p:sp>
      <p:sp>
        <p:nvSpPr>
          <p:cNvPr id="222211" name="Rectangle 3"/>
          <p:cNvSpPr>
            <a:spLocks noChangeArrowheads="1"/>
          </p:cNvSpPr>
          <p:nvPr/>
        </p:nvSpPr>
        <p:spPr bwMode="auto">
          <a:xfrm>
            <a:off x="762000" y="685800"/>
            <a:ext cx="76962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How is the electric field defined?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</a:rPr>
              <a:t>Electric force per unit charge: F/q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We can define electric potential (potential) as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</a:rPr>
              <a:t>The electric potential energy per unit charge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</a:rPr>
              <a:t>This is like the voltage of a battery…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>
                <a:solidFill>
                  <a:schemeClr val="accent2"/>
                </a:solidFill>
                <a:latin typeface="Arial Narrow" charset="0"/>
              </a:rPr>
              <a:t>Electric potential is written with the symbol V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>
                <a:solidFill>
                  <a:srgbClr val="660066"/>
                </a:solidFill>
                <a:latin typeface="Arial Narrow" charset="0"/>
              </a:rPr>
              <a:t>If a positive test charge q has potential energy U</a:t>
            </a:r>
            <a:r>
              <a:rPr lang="en-US" sz="2800" baseline="-25000">
                <a:solidFill>
                  <a:srgbClr val="660066"/>
                </a:solidFill>
                <a:latin typeface="Arial Narrow" charset="0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</a:rPr>
              <a:t> at a point </a:t>
            </a:r>
            <a:r>
              <a:rPr lang="en-US" sz="2800" i="1">
                <a:solidFill>
                  <a:srgbClr val="660066"/>
                </a:solidFill>
                <a:latin typeface="Arial Narrow" charset="0"/>
              </a:rPr>
              <a:t>a</a:t>
            </a:r>
            <a:r>
              <a:rPr lang="en-US" sz="2800">
                <a:solidFill>
                  <a:srgbClr val="660066"/>
                </a:solidFill>
                <a:latin typeface="Arial Narrow" charset="0"/>
              </a:rPr>
              <a:t>, the electric potential of the charge at that point is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3200">
              <a:solidFill>
                <a:schemeClr val="accent2"/>
              </a:solidFill>
              <a:latin typeface="Arial Narrow" charset="0"/>
            </a:endParaRPr>
          </a:p>
        </p:txBody>
      </p:sp>
      <p:graphicFrame>
        <p:nvGraphicFramePr>
          <p:cNvPr id="2222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533347"/>
              </p:ext>
            </p:extLst>
          </p:nvPr>
        </p:nvGraphicFramePr>
        <p:xfrm>
          <a:off x="3352800" y="4876800"/>
          <a:ext cx="1320800" cy="108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200" name="Equation" r:id="rId3" imgW="508000" imgH="419100" progId="Equation.DSMT4">
                  <p:embed/>
                </p:oleObj>
              </mc:Choice>
              <mc:Fallback>
                <p:oleObj name="Equation" r:id="rId3" imgW="508000" imgH="419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876800"/>
                        <a:ext cx="1320800" cy="1089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18205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68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A377D366-FB5A-6542-8871-C6994403EADA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6873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</a:t>
            </a:r>
          </a:p>
        </p:txBody>
      </p:sp>
      <p:sp>
        <p:nvSpPr>
          <p:cNvPr id="223235" name="Rectangle 3"/>
          <p:cNvSpPr>
            <a:spLocks noChangeArrowheads="1"/>
          </p:cNvSpPr>
          <p:nvPr/>
        </p:nvSpPr>
        <p:spPr bwMode="auto">
          <a:xfrm>
            <a:off x="228600" y="685800"/>
            <a:ext cx="8763000" cy="6019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only the difference in potential energy is meaningful, only the potential difference between two points is measurable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happens when the electric force does </a:t>
            </a:r>
            <a:r>
              <a:rPr lang="ja-JP" altLang="en-US" sz="2800" dirty="0">
                <a:solidFill>
                  <a:schemeClr val="accent2"/>
                </a:solidFill>
                <a:latin typeface="Arial Narrow" charset="0"/>
              </a:rPr>
              <a:t>“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positive work</a:t>
            </a:r>
            <a:r>
              <a:rPr lang="ja-JP" altLang="en-US" sz="2800" dirty="0">
                <a:solidFill>
                  <a:schemeClr val="accent2"/>
                </a:solidFill>
                <a:latin typeface="Arial Narrow" charset="0"/>
              </a:rPr>
              <a:t>”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charge gains kinetic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 energy of the charge decreases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Thus the difference in potential energy is the same as the negative of the work,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, done on the charge by the electric field to move the charge from point a to b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.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is (remember 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U</a:t>
            </a:r>
            <a:r>
              <a:rPr lang="en-US" sz="2800" baseline="-25000" dirty="0" err="1" smtClean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&gt;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U</a:t>
            </a:r>
            <a:r>
              <a:rPr lang="en-US" sz="2800" baseline="-25000" dirty="0" err="1" smtClean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)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Electric potential is independent of the test charge!!</a:t>
            </a:r>
          </a:p>
        </p:txBody>
      </p:sp>
      <p:graphicFrame>
        <p:nvGraphicFramePr>
          <p:cNvPr id="22323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378772"/>
              </p:ext>
            </p:extLst>
          </p:nvPr>
        </p:nvGraphicFramePr>
        <p:xfrm>
          <a:off x="1962150" y="5105400"/>
          <a:ext cx="89693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14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62150" y="5105400"/>
                        <a:ext cx="89693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37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4346061"/>
              </p:ext>
            </p:extLst>
          </p:nvPr>
        </p:nvGraphicFramePr>
        <p:xfrm>
          <a:off x="2860675" y="5105400"/>
          <a:ext cx="148272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15" name="Equation" r:id="rId5" imgW="545760" imgH="203040" progId="Equation.DSMT4">
                  <p:embed/>
                </p:oleObj>
              </mc:Choice>
              <mc:Fallback>
                <p:oleObj name="Equation" r:id="rId5" imgW="5457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60675" y="5105400"/>
                        <a:ext cx="148272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3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1413244"/>
              </p:ext>
            </p:extLst>
          </p:nvPr>
        </p:nvGraphicFramePr>
        <p:xfrm>
          <a:off x="4298950" y="4876800"/>
          <a:ext cx="17208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16" name="Equation" r:id="rId7" imgW="634680" imgH="406080" progId="Equation.DSMT4">
                  <p:embed/>
                </p:oleObj>
              </mc:Choice>
              <mc:Fallback>
                <p:oleObj name="Equation" r:id="rId7" imgW="63468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8950" y="4876800"/>
                        <a:ext cx="17208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323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9496479"/>
              </p:ext>
            </p:extLst>
          </p:nvPr>
        </p:nvGraphicFramePr>
        <p:xfrm>
          <a:off x="5970588" y="4876800"/>
          <a:ext cx="963612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917" name="Equation" r:id="rId9" imgW="355320" imgH="406080" progId="Equation.DSMT4">
                  <p:embed/>
                </p:oleObj>
              </mc:Choice>
              <mc:Fallback>
                <p:oleObj name="Equation" r:id="rId9" imgW="3553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70588" y="4876800"/>
                        <a:ext cx="963612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472493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78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A0C4011-EC74-3F44-A0B5-E2B2D3000B7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224258" name="Picture 2" descr="FG23_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2286000"/>
            <a:ext cx="320040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4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1534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A Few Things about Electric Potential</a:t>
            </a:r>
          </a:p>
        </p:txBody>
      </p:sp>
      <p:sp>
        <p:nvSpPr>
          <p:cNvPr id="224260" name="Rectangle 4"/>
          <p:cNvSpPr>
            <a:spLocks noChangeArrowheads="1"/>
          </p:cNvSpPr>
          <p:nvPr/>
        </p:nvSpPr>
        <p:spPr bwMode="auto">
          <a:xfrm>
            <a:off x="381000" y="533400"/>
            <a:ext cx="8382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does the electric potential depend on?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Other charges that creates the field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What about the test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No, the electric potential is independent of the test charge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Test charge gains potential energy by </a:t>
            </a:r>
            <a:r>
              <a:rPr lang="en-US" sz="1800" dirty="0" smtClean="0">
                <a:solidFill>
                  <a:srgbClr val="003300"/>
                </a:solidFill>
                <a:latin typeface="Arial Narrow" charset="0"/>
              </a:rPr>
              <a:t>simply being within </a:t>
            </a: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the potential created by other charges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Which plate is at a higher potential?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Positive plate.  Why?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Since positive charge has the greatest potential energy on it.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What happens to the positive charge if it is let go?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It moves from higher potential to lower potential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How about a negative charge?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</a:rPr>
              <a:t>Its potential energy is higher on the negative plate.  Thus, it moves from negative plate to positive. Potential difference is the same.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unit of the electric potential is Volt (V).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From the definition, 1V = 1J/C.</a:t>
            </a:r>
            <a:endParaRPr lang="en-US" sz="3200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6019800" y="5257800"/>
            <a:ext cx="2971800" cy="679450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Zero point of electric potential can be chosen arbitrarily.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6019800" y="6026150"/>
            <a:ext cx="2971800" cy="646113"/>
          </a:xfrm>
          <a:prstGeom prst="rect">
            <a:avLst/>
          </a:prstGeom>
          <a:solidFill>
            <a:srgbClr val="FFFF66"/>
          </a:solidFill>
          <a:ln w="38100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Often the ground, a conductor connected to Earth, is zero.</a:t>
            </a:r>
          </a:p>
        </p:txBody>
      </p:sp>
    </p:spTree>
    <p:extLst>
      <p:ext uri="{BB962C8B-B14F-4D97-AF65-F5344CB8AC3E}">
        <p14:creationId xmlns:p14="http://schemas.microsoft.com/office/powerpoint/2010/main" val="2435854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FG23_003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762000"/>
            <a:ext cx="2133600" cy="2209800"/>
          </a:xfrm>
          <a:prstGeom prst="rect">
            <a:avLst/>
          </a:prstGeom>
        </p:spPr>
      </p:pic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8ECA3B3-1376-454F-8401-DC5A01A758DE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8918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17 – 1 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7162800" cy="2227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800" b="1" dirty="0">
                <a:solidFill>
                  <a:schemeClr val="accent2"/>
                </a:solidFill>
                <a:latin typeface="Arial Narrow" charset="0"/>
              </a:rPr>
              <a:t>A negative charge: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Suppose a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negatively charged particle,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such as an electron, is placed at point </a:t>
            </a:r>
            <a:r>
              <a:rPr lang="en-US" sz="2800" i="1" dirty="0" smtClean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in the figure.  If the electron is free to move, will its electric potential energy increase or decrease?  How will the electric potential change?</a:t>
            </a:r>
          </a:p>
        </p:txBody>
      </p:sp>
      <p:sp>
        <p:nvSpPr>
          <p:cNvPr id="22528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152400" y="3124200"/>
            <a:ext cx="8991600" cy="1600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An electron placed at point </a:t>
            </a:r>
            <a:r>
              <a:rPr lang="en-US" sz="2800" i="1" dirty="0" smtClean="0">
                <a:latin typeface="Arial Narrow" charset="0"/>
                <a:ea typeface="ＭＳ Ｐゴシック" charset="0"/>
                <a:cs typeface="ＭＳ Ｐゴシック" charset="0"/>
              </a:rPr>
              <a:t>a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will move toward the positive plate since it was released at its highest potential energy point.</a:t>
            </a:r>
          </a:p>
          <a:p>
            <a:pPr>
              <a:lnSpc>
                <a:spcPct val="8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It will gain kinetic energy as it moves toward left, decreasing its potential energy.</a:t>
            </a:r>
          </a:p>
        </p:txBody>
      </p:sp>
      <p:sp>
        <p:nvSpPr>
          <p:cNvPr id="225286" name="Rectangle 6"/>
          <p:cNvSpPr>
            <a:spLocks noChangeArrowheads="1"/>
          </p:cNvSpPr>
          <p:nvPr/>
        </p:nvSpPr>
        <p:spPr bwMode="auto">
          <a:xfrm>
            <a:off x="228600" y="4724400"/>
            <a:ext cx="8991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electron, however, moves from the point </a:t>
            </a:r>
            <a:r>
              <a:rPr lang="en-US" sz="2800" i="1" dirty="0" smtClean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at a lower potential to point </a:t>
            </a:r>
            <a:r>
              <a:rPr lang="en-US" sz="2800" i="1" dirty="0" smtClean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at a higher potential. ΔV=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baseline="-25000" dirty="0" err="1" smtClean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2800" dirty="0" err="1" smtClean="0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2800" baseline="-25000" dirty="0" err="1" smtClean="0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&gt;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0.</a:t>
            </a: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This is because the potential is generated by the charges on the plates not by the electron.</a:t>
            </a:r>
          </a:p>
        </p:txBody>
      </p:sp>
    </p:spTree>
    <p:extLst>
      <p:ext uri="{BB962C8B-B14F-4D97-AF65-F5344CB8AC3E}">
        <p14:creationId xmlns:p14="http://schemas.microsoft.com/office/powerpoint/2010/main" val="1556198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99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4FE4460-B1E6-7C47-A70F-09536D7A294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994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 and Potential Energy </a:t>
            </a:r>
          </a:p>
        </p:txBody>
      </p:sp>
      <p:sp>
        <p:nvSpPr>
          <p:cNvPr id="226307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is the definition of the electric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potential, again?</a:t>
            </a: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potential energy difference per unit charge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OK, then, how would you express the potential energy that a charge q would obtain when it is moved between point </a:t>
            </a:r>
            <a:r>
              <a:rPr lang="en-US" sz="2800" b="1" i="1" dirty="0">
                <a:solidFill>
                  <a:srgbClr val="FF0000"/>
                </a:solidFill>
                <a:latin typeface="Arial Narrow" charset="0"/>
              </a:rPr>
              <a:t>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and </a:t>
            </a:r>
            <a:r>
              <a:rPr lang="en-US" sz="2800" b="1" i="1" dirty="0">
                <a:solidFill>
                  <a:srgbClr val="FF0000"/>
                </a:solidFill>
                <a:latin typeface="Arial Narrow" charset="0"/>
              </a:rPr>
              <a:t>b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with a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difference </a:t>
            </a:r>
            <a:r>
              <a:rPr lang="en-US" sz="28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2800" i="1" baseline="-25000" dirty="0" err="1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dirty="0">
              <a:solidFill>
                <a:schemeClr val="accent2"/>
              </a:solidFill>
              <a:latin typeface="Arial Narrow" charset="0"/>
            </a:endParaRP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In other words, if an object with charge q moves through a potential difference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, its potential energy changes by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qV</a:t>
            </a:r>
            <a:r>
              <a:rPr lang="en-US" i="1" baseline="-25000" dirty="0" err="1">
                <a:solidFill>
                  <a:srgbClr val="660066"/>
                </a:solidFill>
                <a:latin typeface="Arial Narrow" charset="0"/>
              </a:rPr>
              <a:t>ba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based on this, how differently would you describe the electric potential in words?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A measure of how much energy an electric charge can acquire in a given situation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A measure of how much work a given charge can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do</a:t>
            </a:r>
            <a:endParaRPr lang="en-US" dirty="0">
              <a:solidFill>
                <a:srgbClr val="660066"/>
              </a:solidFill>
              <a:latin typeface="Arial Narrow" charset="0"/>
            </a:endParaRPr>
          </a:p>
        </p:txBody>
      </p:sp>
      <p:graphicFrame>
        <p:nvGraphicFramePr>
          <p:cNvPr id="226308" name="Object 2"/>
          <p:cNvGraphicFramePr>
            <a:graphicFrameLocks noChangeAspect="1"/>
          </p:cNvGraphicFramePr>
          <p:nvPr/>
        </p:nvGraphicFramePr>
        <p:xfrm>
          <a:off x="1730375" y="2851150"/>
          <a:ext cx="1546225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756" name="Equation" r:id="rId3" imgW="609480" imgH="203040" progId="Equation.DSMT4">
                  <p:embed/>
                </p:oleObj>
              </mc:Choice>
              <mc:Fallback>
                <p:oleObj name="Equation" r:id="rId3" imgW="6094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0375" y="2851150"/>
                        <a:ext cx="1546225" cy="498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09" name="Object 3"/>
          <p:cNvGraphicFramePr>
            <a:graphicFrameLocks noChangeAspect="1"/>
          </p:cNvGraphicFramePr>
          <p:nvPr/>
        </p:nvGraphicFramePr>
        <p:xfrm>
          <a:off x="3276600" y="2819400"/>
          <a:ext cx="1870075" cy="561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757" name="Equation" r:id="rId5" imgW="736560" imgH="228600" progId="Equation.DSMT4">
                  <p:embed/>
                </p:oleObj>
              </mc:Choice>
              <mc:Fallback>
                <p:oleObj name="Equation" r:id="rId5" imgW="7365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819400"/>
                        <a:ext cx="1870075" cy="561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6310" name="Object 4"/>
          <p:cNvGraphicFramePr>
            <a:graphicFrameLocks noChangeAspect="1"/>
          </p:cNvGraphicFramePr>
          <p:nvPr/>
        </p:nvGraphicFramePr>
        <p:xfrm>
          <a:off x="5126038" y="2852738"/>
          <a:ext cx="741362" cy="500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8758" name="Equation" r:id="rId7" imgW="291960" imgH="203040" progId="Equation.DSMT4">
                  <p:embed/>
                </p:oleObj>
              </mc:Choice>
              <mc:Fallback>
                <p:oleObj name="Equation" r:id="rId7" imgW="2919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6038" y="2852738"/>
                        <a:ext cx="741362" cy="500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33307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09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76EE356-8EC5-4541-BE0F-3643F43E278E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0965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Comparisons of Potential Energies </a:t>
            </a:r>
          </a:p>
        </p:txBody>
      </p:sp>
      <p:sp>
        <p:nvSpPr>
          <p:cNvPr id="227331" name="Rectangle 3"/>
          <p:cNvSpPr>
            <a:spLocks noChangeArrowheads="1"/>
          </p:cNvSpPr>
          <p:nvPr/>
        </p:nvSpPr>
        <p:spPr bwMode="auto">
          <a:xfrm>
            <a:off x="381000" y="533400"/>
            <a:ext cx="8382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Let’s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compare gravitational and electric potential energies</a:t>
            </a:r>
          </a:p>
        </p:txBody>
      </p:sp>
      <p:pic>
        <p:nvPicPr>
          <p:cNvPr id="227332" name="Picture 4" descr="FG23_002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143000"/>
            <a:ext cx="3962400" cy="297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09600" y="974725"/>
            <a:ext cx="3657600" cy="3121025"/>
            <a:chOff x="384" y="614"/>
            <a:chExt cx="2304" cy="1966"/>
          </a:xfrm>
        </p:grpSpPr>
        <p:pic>
          <p:nvPicPr>
            <p:cNvPr id="40972" name="Picture 6" descr="FG23_002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852"/>
              <a:ext cx="2304" cy="17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0973" name="Text Box 7"/>
            <p:cNvSpPr txBox="1">
              <a:spLocks noChangeArrowheads="1"/>
            </p:cNvSpPr>
            <p:nvPr/>
          </p:nvSpPr>
          <p:spPr bwMode="auto">
            <a:xfrm>
              <a:off x="1566" y="614"/>
              <a:ext cx="30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2m</a:t>
              </a:r>
            </a:p>
          </p:txBody>
        </p:sp>
        <p:sp>
          <p:nvSpPr>
            <p:cNvPr id="40974" name="Text Box 8"/>
            <p:cNvSpPr txBox="1">
              <a:spLocks noChangeArrowheads="1"/>
            </p:cNvSpPr>
            <p:nvPr/>
          </p:nvSpPr>
          <p:spPr bwMode="auto">
            <a:xfrm>
              <a:off x="1111" y="614"/>
              <a:ext cx="23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CC0000"/>
                  </a:solidFill>
                  <a:latin typeface="Arial Narrow" charset="0"/>
                </a:rPr>
                <a:t>m</a:t>
              </a:r>
            </a:p>
          </p:txBody>
        </p:sp>
      </p:grpSp>
      <p:sp>
        <p:nvSpPr>
          <p:cNvPr id="227337" name="Rectangle 9"/>
          <p:cNvSpPr>
            <a:spLocks noChangeArrowheads="1"/>
          </p:cNvSpPr>
          <p:nvPr/>
        </p:nvSpPr>
        <p:spPr bwMode="auto">
          <a:xfrm>
            <a:off x="-76200" y="4114800"/>
            <a:ext cx="4876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What are the potential energies of the rocks?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 err="1">
                <a:solidFill>
                  <a:srgbClr val="660066"/>
                </a:solidFill>
                <a:latin typeface="Arial Narrow" charset="0"/>
              </a:rPr>
              <a:t>mgh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 and 2mgh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Which rock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The rock with a larger mass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 smtClean="0">
                <a:solidFill>
                  <a:srgbClr val="660066"/>
                </a:solidFill>
                <a:latin typeface="Arial Narrow" charset="0"/>
              </a:rPr>
              <a:t>It’s 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got a bigger mass.</a:t>
            </a:r>
          </a:p>
        </p:txBody>
      </p:sp>
      <p:sp>
        <p:nvSpPr>
          <p:cNvPr id="227338" name="Rectangle 10"/>
          <p:cNvSpPr>
            <a:spLocks noChangeArrowheads="1"/>
          </p:cNvSpPr>
          <p:nvPr/>
        </p:nvSpPr>
        <p:spPr bwMode="auto">
          <a:xfrm>
            <a:off x="4343400" y="4114800"/>
            <a:ext cx="49530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What are the potential energies of the charges?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 err="1">
                <a:solidFill>
                  <a:srgbClr val="660066"/>
                </a:solidFill>
                <a:latin typeface="Arial Narrow" charset="0"/>
              </a:rPr>
              <a:t>QV</a:t>
            </a:r>
            <a:r>
              <a:rPr lang="en-US" sz="1800" baseline="-25000" dirty="0" err="1">
                <a:solidFill>
                  <a:srgbClr val="660066"/>
                </a:solidFill>
                <a:latin typeface="Arial Narrow" charset="0"/>
              </a:rPr>
              <a:t>ba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 and 2QV</a:t>
            </a:r>
            <a:r>
              <a:rPr lang="en-US" sz="1800" baseline="-25000" dirty="0">
                <a:solidFill>
                  <a:srgbClr val="660066"/>
                </a:solidFill>
                <a:latin typeface="Arial Narrow" charset="0"/>
              </a:rPr>
              <a:t>ba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Which object has a bigger potential energy?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The object with a larger charge.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chemeClr val="accent2"/>
                </a:solidFill>
                <a:latin typeface="Arial Narrow" charset="0"/>
              </a:rPr>
              <a:t>Why?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1800" dirty="0" smtClean="0">
                <a:solidFill>
                  <a:srgbClr val="660066"/>
                </a:solidFill>
                <a:latin typeface="Arial Narrow" charset="0"/>
              </a:rPr>
              <a:t>It’s </a:t>
            </a:r>
            <a:r>
              <a:rPr lang="en-US" sz="1800" dirty="0">
                <a:solidFill>
                  <a:srgbClr val="660066"/>
                </a:solidFill>
                <a:latin typeface="Arial Narrow" charset="0"/>
              </a:rPr>
              <a:t>got a bigger charge.</a:t>
            </a:r>
          </a:p>
        </p:txBody>
      </p:sp>
      <p:sp>
        <p:nvSpPr>
          <p:cNvPr id="227339" name="Rectangle 11"/>
          <p:cNvSpPr>
            <a:spLocks noChangeArrowheads="1"/>
          </p:cNvSpPr>
          <p:nvPr/>
        </p:nvSpPr>
        <p:spPr bwMode="auto">
          <a:xfrm>
            <a:off x="252413" y="6308725"/>
            <a:ext cx="8691562" cy="42545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The potential is the same but the heavier rock or larger charge can do a greater work. </a:t>
            </a:r>
          </a:p>
        </p:txBody>
      </p:sp>
    </p:spTree>
    <p:extLst>
      <p:ext uri="{BB962C8B-B14F-4D97-AF65-F5344CB8AC3E}">
        <p14:creationId xmlns:p14="http://schemas.microsoft.com/office/powerpoint/2010/main" val="1753273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19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1EEE4D8-32B1-7841-BE4E-99F6378B7F0D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198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382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 and Potential Energy </a:t>
            </a:r>
          </a:p>
        </p:txBody>
      </p:sp>
      <p:sp>
        <p:nvSpPr>
          <p:cNvPr id="228355" name="Rectangle 3"/>
          <p:cNvSpPr>
            <a:spLocks noChangeArrowheads="1"/>
          </p:cNvSpPr>
          <p:nvPr/>
        </p:nvSpPr>
        <p:spPr bwMode="auto">
          <a:xfrm>
            <a:off x="381000" y="6858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electric potential difference gives potential energy or possibility to do work depending on the charge of the object.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So what is happening in batteries or generators?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They maintain a potential difference.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actual amount of energy used or transformed depends on how much charge flows.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How much is the potential difference maintained by a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car’s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battery?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>
                <a:solidFill>
                  <a:srgbClr val="003300"/>
                </a:solidFill>
                <a:latin typeface="Arial Narrow" charset="0"/>
              </a:rPr>
              <a:t>12Volts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If for a given period, 5C charge flows through the headlight lamp, what is the total energy transformed?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2000" dirty="0" err="1">
                <a:solidFill>
                  <a:srgbClr val="003300"/>
                </a:solidFill>
                <a:latin typeface="Arial Narrow" charset="0"/>
              </a:rPr>
              <a:t>E</a:t>
            </a:r>
            <a:r>
              <a:rPr lang="en-US" sz="2000" baseline="-25000" dirty="0" err="1">
                <a:solidFill>
                  <a:srgbClr val="003300"/>
                </a:solidFill>
                <a:latin typeface="Arial Narrow" charset="0"/>
              </a:rPr>
              <a:t>tot</a:t>
            </a:r>
            <a:r>
              <a:rPr lang="en-US" sz="2000" dirty="0">
                <a:solidFill>
                  <a:srgbClr val="003300"/>
                </a:solidFill>
                <a:latin typeface="Arial Narrow" charset="0"/>
              </a:rPr>
              <a:t>=5C*12V=60   Umm… What is the unit?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If it is left on twice as long? 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E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tot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=10C*12V=120J.</a:t>
            </a:r>
          </a:p>
        </p:txBody>
      </p:sp>
      <p:sp>
        <p:nvSpPr>
          <p:cNvPr id="228356" name="Text Box 4"/>
          <p:cNvSpPr txBox="1">
            <a:spLocks noChangeArrowheads="1"/>
          </p:cNvSpPr>
          <p:nvPr/>
        </p:nvSpPr>
        <p:spPr bwMode="auto">
          <a:xfrm>
            <a:off x="5786438" y="4937125"/>
            <a:ext cx="842962" cy="396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000" b="1">
                <a:solidFill>
                  <a:srgbClr val="CC0000"/>
                </a:solidFill>
                <a:latin typeface="Arial Narrow" charset="0"/>
              </a:rPr>
              <a:t>Joules</a:t>
            </a:r>
          </a:p>
        </p:txBody>
      </p:sp>
    </p:spTree>
    <p:extLst>
      <p:ext uri="{BB962C8B-B14F-4D97-AF65-F5344CB8AC3E}">
        <p14:creationId xmlns:p14="http://schemas.microsoft.com/office/powerpoint/2010/main" val="3449233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30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53031F8C-3964-D444-AAF8-D1E866EE4264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Some Typical Voltages </a:t>
            </a:r>
          </a:p>
        </p:txBody>
      </p:sp>
      <p:graphicFrame>
        <p:nvGraphicFramePr>
          <p:cNvPr id="233532" name="Group 60"/>
          <p:cNvGraphicFramePr>
            <a:graphicFrameLocks noGrp="1"/>
          </p:cNvGraphicFramePr>
          <p:nvPr>
            <p:ph idx="1"/>
          </p:nvPr>
        </p:nvGraphicFramePr>
        <p:xfrm>
          <a:off x="685800" y="1295400"/>
          <a:ext cx="7772400" cy="4572000"/>
        </p:xfrm>
        <a:graphic>
          <a:graphicData uri="http://schemas.openxmlformats.org/drawingml/2006/table">
            <a:tbl>
              <a:tblPr/>
              <a:tblGrid>
                <a:gridCol w="4953000"/>
                <a:gridCol w="2819400"/>
              </a:tblGrid>
              <a:tr h="369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Sources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rgbClr val="A50021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Approximate Voltage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Thundercloud to ground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8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High-Voltage Power Lines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6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Power supply for TV tube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Automobile ignition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Household outlet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2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Automobile battery 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12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Flashlight battery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1.5 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Resting potential across nerve membrane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-1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8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Potential changes on skin (EKG and EEG)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10</a:t>
                      </a:r>
                      <a:r>
                        <a:rPr kumimoji="0" lang="en-US" sz="2400" b="0" i="0" u="none" strike="noStrike" cap="none" normalizeH="0" baseline="3000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-4 </a:t>
                      </a:r>
                      <a:r>
                        <a:rPr kumimoji="0" 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 Narrow" charset="0"/>
                          <a:ea typeface="ＭＳ Ｐゴシック" charset="0"/>
                          <a:cs typeface="ＭＳ Ｐゴシック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01275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40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FFF7334-E033-324D-AE52-41C086EAA35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229378" name="Picture 2" descr="FG23_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81000"/>
            <a:ext cx="2819400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42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17 – 2 </a:t>
            </a:r>
          </a:p>
        </p:txBody>
      </p:sp>
      <p:sp>
        <p:nvSpPr>
          <p:cNvPr id="229380" name="Text Box 4"/>
          <p:cNvSpPr txBox="1">
            <a:spLocks noChangeArrowheads="1"/>
          </p:cNvSpPr>
          <p:nvPr/>
        </p:nvSpPr>
        <p:spPr bwMode="auto">
          <a:xfrm>
            <a:off x="152400" y="762000"/>
            <a:ext cx="67056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sz="2000" b="1">
                <a:solidFill>
                  <a:schemeClr val="accent2"/>
                </a:solidFill>
                <a:latin typeface="Arial Narrow" charset="0"/>
              </a:rPr>
              <a:t>Electrons in TV tube: 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Suppose an electron in the picture tube of a television set is accelerated from rest through a potential difference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=+5000V.  (a) What is the change in potential energy of the electron? (b) What is the speed of the electron (m=9.1x10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-31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as a result of this acceleration?   (c) Repeat for a proton (m=1.67x10</a:t>
            </a:r>
            <a:r>
              <a:rPr lang="en-US" sz="2000" baseline="30000">
                <a:solidFill>
                  <a:schemeClr val="accent2"/>
                </a:solidFill>
                <a:latin typeface="Arial Narrow" charset="0"/>
              </a:rPr>
              <a:t>-27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kg) that accelerates through a potential difference of V</a:t>
            </a:r>
            <a:r>
              <a:rPr lang="en-US" sz="2000" baseline="-25000">
                <a:solidFill>
                  <a:schemeClr val="accent2"/>
                </a:solidFill>
                <a:latin typeface="Arial Narrow" charset="0"/>
              </a:rPr>
              <a:t>ba</a:t>
            </a:r>
            <a:r>
              <a:rPr lang="en-US" sz="2000">
                <a:solidFill>
                  <a:schemeClr val="accent2"/>
                </a:solidFill>
                <a:latin typeface="Arial Narrow" charset="0"/>
              </a:rPr>
              <a:t>=-5000V. </a:t>
            </a:r>
          </a:p>
        </p:txBody>
      </p:sp>
      <p:sp>
        <p:nvSpPr>
          <p:cNvPr id="22938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(a) What is the charge of an electron?</a:t>
            </a:r>
          </a:p>
          <a:p>
            <a:pPr lvl="1">
              <a:lnSpc>
                <a:spcPct val="90000"/>
              </a:lnSpc>
            </a:pPr>
            <a:r>
              <a:rPr lang="en-US" sz="2000">
                <a:latin typeface="Arial Narrow" charset="0"/>
                <a:ea typeface="ＭＳ Ｐゴシック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en-US" sz="240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400">
                <a:latin typeface="Arial Narrow" charset="0"/>
                <a:ea typeface="ＭＳ Ｐゴシック" charset="0"/>
                <a:cs typeface="ＭＳ Ｐゴシック" charset="0"/>
              </a:rPr>
              <a:t>So what is the change of its potential energy?</a:t>
            </a:r>
          </a:p>
        </p:txBody>
      </p:sp>
      <p:graphicFrame>
        <p:nvGraphicFramePr>
          <p:cNvPr id="229382" name="Object 2"/>
          <p:cNvGraphicFramePr>
            <a:graphicFrameLocks noChangeAspect="1"/>
          </p:cNvGraphicFramePr>
          <p:nvPr/>
        </p:nvGraphicFramePr>
        <p:xfrm>
          <a:off x="304800" y="4884738"/>
          <a:ext cx="866775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6" name="Equation" r:id="rId4" imgW="355320" imgH="164880" progId="Equation.DSMT4">
                  <p:embed/>
                </p:oleObj>
              </mc:Choice>
              <mc:Fallback>
                <p:oleObj name="Equation" r:id="rId4" imgW="35532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884738"/>
                        <a:ext cx="866775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3" name="Object 3"/>
          <p:cNvGraphicFramePr>
            <a:graphicFrameLocks noChangeAspect="1"/>
          </p:cNvGraphicFramePr>
          <p:nvPr/>
        </p:nvGraphicFramePr>
        <p:xfrm>
          <a:off x="1143000" y="4827588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7" name="Equation" r:id="rId6" imgW="406080" imgH="203040" progId="Equation.DSMT4">
                  <p:embed/>
                </p:oleObj>
              </mc:Choice>
              <mc:Fallback>
                <p:oleObj name="Equation" r:id="rId6" imgW="406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827588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4" name="Object 4"/>
          <p:cNvGraphicFramePr>
            <a:graphicFrameLocks noChangeAspect="1"/>
          </p:cNvGraphicFramePr>
          <p:nvPr/>
        </p:nvGraphicFramePr>
        <p:xfrm>
          <a:off x="2132013" y="4751388"/>
          <a:ext cx="6630987" cy="658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8" name="Equation" r:id="rId8" imgW="2717640" imgH="279360" progId="Equation.DSMT4">
                  <p:embed/>
                </p:oleObj>
              </mc:Choice>
              <mc:Fallback>
                <p:oleObj name="Equation" r:id="rId8" imgW="27176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2013" y="4751388"/>
                        <a:ext cx="6630987" cy="6588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9385" name="Object 5"/>
          <p:cNvGraphicFramePr>
            <a:graphicFrameLocks noChangeAspect="1"/>
          </p:cNvGraphicFramePr>
          <p:nvPr/>
        </p:nvGraphicFramePr>
        <p:xfrm>
          <a:off x="1143000" y="3402013"/>
          <a:ext cx="2057400" cy="407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109" name="Equation" r:id="rId10" imgW="990360" imgH="203040" progId="Equation.DSMT4">
                  <p:embed/>
                </p:oleObj>
              </mc:Choice>
              <mc:Fallback>
                <p:oleObj name="Equation" r:id="rId10" imgW="9903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402013"/>
                        <a:ext cx="2057400" cy="407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17317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7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450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DD60482-F6B4-0543-BAC0-A36FFC1DA3DA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4507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17 – 2 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458200" cy="1371600"/>
          </a:xfrm>
        </p:spPr>
        <p:txBody>
          <a:bodyPr/>
          <a:lstStyle/>
          <a:p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(b) Speed of the electron?</a:t>
            </a:r>
          </a:p>
          <a:p>
            <a:pPr lvl="1"/>
            <a:r>
              <a:rPr lang="en-US" sz="2400">
                <a:latin typeface="Arial Narrow" charset="0"/>
                <a:ea typeface="ＭＳ Ｐゴシック" charset="0"/>
              </a:rPr>
              <a:t>The entire potential energy of the electron turns to its kinetic energy.   Thus the equation is</a:t>
            </a:r>
          </a:p>
        </p:txBody>
      </p:sp>
      <p:graphicFrame>
        <p:nvGraphicFramePr>
          <p:cNvPr id="230404" name="Object 2"/>
          <p:cNvGraphicFramePr>
            <a:graphicFrameLocks noChangeAspect="1"/>
          </p:cNvGraphicFramePr>
          <p:nvPr/>
        </p:nvGraphicFramePr>
        <p:xfrm>
          <a:off x="798513" y="3171825"/>
          <a:ext cx="582612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92" name="Equation" r:id="rId3" imgW="266400" imgH="203040" progId="Equation.DSMT4">
                  <p:embed/>
                </p:oleObj>
              </mc:Choice>
              <mc:Fallback>
                <p:oleObj name="Equation" r:id="rId3" imgW="266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513" y="3171825"/>
                        <a:ext cx="582612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5" name="Object 3"/>
          <p:cNvGraphicFramePr>
            <a:graphicFrameLocks noChangeAspect="1"/>
          </p:cNvGraphicFramePr>
          <p:nvPr/>
        </p:nvGraphicFramePr>
        <p:xfrm>
          <a:off x="762000" y="2006600"/>
          <a:ext cx="8667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93" name="Equation" r:id="rId5" imgW="355320" imgH="152280" progId="Equation.DSMT4">
                  <p:embed/>
                </p:oleObj>
              </mc:Choice>
              <mc:Fallback>
                <p:oleObj name="Equation" r:id="rId5" imgW="3553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006600"/>
                        <a:ext cx="8667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0406" name="Rectangle 6"/>
          <p:cNvSpPr>
            <a:spLocks noChangeArrowheads="1"/>
          </p:cNvSpPr>
          <p:nvPr/>
        </p:nvSpPr>
        <p:spPr bwMode="auto">
          <a:xfrm>
            <a:off x="304800" y="3886200"/>
            <a:ext cx="8458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(C) Speed of a proton?</a:t>
            </a:r>
          </a:p>
        </p:txBody>
      </p:sp>
      <p:graphicFrame>
        <p:nvGraphicFramePr>
          <p:cNvPr id="230407" name="Object 4"/>
          <p:cNvGraphicFramePr>
            <a:graphicFrameLocks noChangeAspect="1"/>
          </p:cNvGraphicFramePr>
          <p:nvPr/>
        </p:nvGraphicFramePr>
        <p:xfrm>
          <a:off x="838200" y="5403850"/>
          <a:ext cx="712788" cy="538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94" name="Equation" r:id="rId7" imgW="291960" imgH="228600" progId="Equation.DSMT4">
                  <p:embed/>
                </p:oleObj>
              </mc:Choice>
              <mc:Fallback>
                <p:oleObj name="Equation" r:id="rId7" imgW="29196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403850"/>
                        <a:ext cx="712788" cy="538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8" name="Object 5"/>
          <p:cNvGraphicFramePr>
            <a:graphicFrameLocks noChangeAspect="1"/>
          </p:cNvGraphicFramePr>
          <p:nvPr/>
        </p:nvGraphicFramePr>
        <p:xfrm>
          <a:off x="304800" y="4572000"/>
          <a:ext cx="868363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95" name="Equation" r:id="rId9" imgW="355320" imgH="152280" progId="Equation.DSMT4">
                  <p:embed/>
                </p:oleObj>
              </mc:Choice>
              <mc:Fallback>
                <p:oleObj name="Equation" r:id="rId9" imgW="35532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572000"/>
                        <a:ext cx="868363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09" name="Object 6"/>
          <p:cNvGraphicFramePr>
            <a:graphicFrameLocks noChangeAspect="1"/>
          </p:cNvGraphicFramePr>
          <p:nvPr/>
        </p:nvGraphicFramePr>
        <p:xfrm>
          <a:off x="1524000" y="1752600"/>
          <a:ext cx="1797050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96" name="Equation" r:id="rId11" imgW="736560" imgH="368280" progId="Equation.DSMT4">
                  <p:embed/>
                </p:oleObj>
              </mc:Choice>
              <mc:Fallback>
                <p:oleObj name="Equation" r:id="rId11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752600"/>
                        <a:ext cx="1797050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0" name="Object 7"/>
          <p:cNvGraphicFramePr>
            <a:graphicFrameLocks noChangeAspect="1"/>
          </p:cNvGraphicFramePr>
          <p:nvPr/>
        </p:nvGraphicFramePr>
        <p:xfrm>
          <a:off x="3276600" y="1981200"/>
          <a:ext cx="682625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97" name="Equation" r:id="rId13" imgW="279360" imgH="164880" progId="Equation.DSMT4">
                  <p:embed/>
                </p:oleObj>
              </mc:Choice>
              <mc:Fallback>
                <p:oleObj name="Equation" r:id="rId13" imgW="2793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981200"/>
                        <a:ext cx="682625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1" name="Object 8"/>
          <p:cNvGraphicFramePr>
            <a:graphicFrameLocks noChangeAspect="1"/>
          </p:cNvGraphicFramePr>
          <p:nvPr/>
        </p:nvGraphicFramePr>
        <p:xfrm>
          <a:off x="3886200" y="1981200"/>
          <a:ext cx="1084263" cy="388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98" name="Equation" r:id="rId15" imgW="444240" imgH="164880" progId="Equation.DSMT4">
                  <p:embed/>
                </p:oleObj>
              </mc:Choice>
              <mc:Fallback>
                <p:oleObj name="Equation" r:id="rId15" imgW="4442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981200"/>
                        <a:ext cx="1084263" cy="388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2" name="Object 9"/>
          <p:cNvGraphicFramePr>
            <a:graphicFrameLocks noChangeAspect="1"/>
          </p:cNvGraphicFramePr>
          <p:nvPr/>
        </p:nvGraphicFramePr>
        <p:xfrm>
          <a:off x="4918075" y="1960563"/>
          <a:ext cx="1177925" cy="477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699" name="Equation" r:id="rId17" imgW="482400" imgH="203040" progId="Equation.DSMT4">
                  <p:embed/>
                </p:oleObj>
              </mc:Choice>
              <mc:Fallback>
                <p:oleObj name="Equation" r:id="rId17" imgW="4824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8075" y="1960563"/>
                        <a:ext cx="1177925" cy="477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3" name="Object 10"/>
          <p:cNvGraphicFramePr>
            <a:graphicFrameLocks noChangeAspect="1"/>
          </p:cNvGraphicFramePr>
          <p:nvPr/>
        </p:nvGraphicFramePr>
        <p:xfrm>
          <a:off x="3124200" y="2370138"/>
          <a:ext cx="5105400" cy="601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00" name="Equation" r:id="rId19" imgW="2286000" imgH="279360" progId="Equation.DSMT4">
                  <p:embed/>
                </p:oleObj>
              </mc:Choice>
              <mc:Fallback>
                <p:oleObj name="Equation" r:id="rId19" imgW="22860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370138"/>
                        <a:ext cx="5105400" cy="601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4" name="Object 11"/>
          <p:cNvGraphicFramePr>
            <a:graphicFrameLocks noChangeAspect="1"/>
          </p:cNvGraphicFramePr>
          <p:nvPr/>
        </p:nvGraphicFramePr>
        <p:xfrm>
          <a:off x="1371600" y="3003550"/>
          <a:ext cx="1581150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01" name="Equation" r:id="rId21" imgW="723600" imgH="444240" progId="Equation.DSMT4">
                  <p:embed/>
                </p:oleObj>
              </mc:Choice>
              <mc:Fallback>
                <p:oleObj name="Equation" r:id="rId21" imgW="72360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003550"/>
                        <a:ext cx="1581150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5" name="Object 12"/>
          <p:cNvGraphicFramePr>
            <a:graphicFrameLocks noChangeAspect="1"/>
          </p:cNvGraphicFramePr>
          <p:nvPr/>
        </p:nvGraphicFramePr>
        <p:xfrm>
          <a:off x="3100388" y="2949575"/>
          <a:ext cx="3910012" cy="936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02" name="Equation" r:id="rId23" imgW="1790640" imgH="444240" progId="Equation.DSMT4">
                  <p:embed/>
                </p:oleObj>
              </mc:Choice>
              <mc:Fallback>
                <p:oleObj name="Equation" r:id="rId23" imgW="179064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00388" y="2949575"/>
                        <a:ext cx="3910012" cy="936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6" name="Object 13"/>
          <p:cNvGraphicFramePr>
            <a:graphicFrameLocks noChangeAspect="1"/>
          </p:cNvGraphicFramePr>
          <p:nvPr/>
        </p:nvGraphicFramePr>
        <p:xfrm>
          <a:off x="1143000" y="4314825"/>
          <a:ext cx="1858963" cy="86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03" name="Equation" r:id="rId25" imgW="761760" imgH="368280" progId="Equation.DSMT4">
                  <p:embed/>
                </p:oleObj>
              </mc:Choice>
              <mc:Fallback>
                <p:oleObj name="Equation" r:id="rId25" imgW="7617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4314825"/>
                        <a:ext cx="1858963" cy="86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7" name="Object 14"/>
          <p:cNvGraphicFramePr>
            <a:graphicFrameLocks noChangeAspect="1"/>
          </p:cNvGraphicFramePr>
          <p:nvPr/>
        </p:nvGraphicFramePr>
        <p:xfrm>
          <a:off x="3017838" y="4519613"/>
          <a:ext cx="6049962" cy="52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04" name="Equation" r:id="rId27" imgW="2819160" imgH="253800" progId="Equation.DSMT4">
                  <p:embed/>
                </p:oleObj>
              </mc:Choice>
              <mc:Fallback>
                <p:oleObj name="Equation" r:id="rId27" imgW="28191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17838" y="4519613"/>
                        <a:ext cx="6049962" cy="525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8" name="Object 15"/>
          <p:cNvGraphicFramePr>
            <a:graphicFrameLocks noChangeAspect="1"/>
          </p:cNvGraphicFramePr>
          <p:nvPr/>
        </p:nvGraphicFramePr>
        <p:xfrm>
          <a:off x="1435100" y="5181600"/>
          <a:ext cx="1765300" cy="1074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05" name="Equation" r:id="rId29" imgW="723600" imgH="457200" progId="Equation.DSMT4">
                  <p:embed/>
                </p:oleObj>
              </mc:Choice>
              <mc:Fallback>
                <p:oleObj name="Equation" r:id="rId29" imgW="7236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35100" y="5181600"/>
                        <a:ext cx="1765300" cy="1074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0419" name="Object 16"/>
          <p:cNvGraphicFramePr>
            <a:graphicFrameLocks noChangeAspect="1"/>
          </p:cNvGraphicFramePr>
          <p:nvPr/>
        </p:nvGraphicFramePr>
        <p:xfrm>
          <a:off x="3132138" y="5105400"/>
          <a:ext cx="4335462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1706" name="Equation" r:id="rId31" imgW="1777680" imgH="444240" progId="Equation.DSMT4">
                  <p:embed/>
                </p:oleObj>
              </mc:Choice>
              <mc:Fallback>
                <p:oleObj name="Equation" r:id="rId31" imgW="17776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105400"/>
                        <a:ext cx="4335462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6801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839200" cy="5410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First term exam coming Tuesday, June 11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Covers up to what we finish Monday, June 10, plus A1 – A8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Mixture of multiple choice and free response problems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Just putting an answer to free response problem will get you 0!</a:t>
            </a:r>
            <a:endParaRPr lang="en-US" dirty="0">
              <a:latin typeface="Arial Narrow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899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762000"/>
          </a:xfrm>
        </p:spPr>
        <p:txBody>
          <a:bodyPr/>
          <a:lstStyle/>
          <a:p>
            <a:r>
              <a:rPr lang="en-US" dirty="0" smtClean="0"/>
              <a:t>Extra Credit Special Project #1 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153400" cy="5562600"/>
          </a:xfrm>
        </p:spPr>
        <p:txBody>
          <a:bodyPr/>
          <a:lstStyle/>
          <a:p>
            <a:r>
              <a:rPr lang="en-US" sz="2800" dirty="0" smtClean="0"/>
              <a:t>Compare the Coulomb force to the Gravitational force in the following cases by expressing Coulomb force (F</a:t>
            </a:r>
            <a:r>
              <a:rPr lang="en-US" sz="2800" baseline="-25000" dirty="0" smtClean="0"/>
              <a:t>C</a:t>
            </a:r>
            <a:r>
              <a:rPr lang="en-US" sz="2800" dirty="0" smtClean="0"/>
              <a:t>) in terms of the gravitational force (F</a:t>
            </a:r>
            <a:r>
              <a:rPr lang="en-US" sz="2800" baseline="-25000" dirty="0" smtClean="0"/>
              <a:t>G</a:t>
            </a:r>
            <a:r>
              <a:rPr lang="en-US" sz="2800" dirty="0" smtClean="0"/>
              <a:t>)</a:t>
            </a:r>
          </a:p>
          <a:p>
            <a:pPr lvl="1"/>
            <a:r>
              <a:rPr lang="en-US" sz="2400" dirty="0" smtClean="0"/>
              <a:t>Between two protons separated by 1m</a:t>
            </a:r>
          </a:p>
          <a:p>
            <a:pPr lvl="1"/>
            <a:r>
              <a:rPr lang="en-US" sz="2400" dirty="0" smtClean="0"/>
              <a:t>Between two protons separated by an arbitrary distance R</a:t>
            </a:r>
          </a:p>
          <a:p>
            <a:pPr lvl="1"/>
            <a:r>
              <a:rPr lang="en-US" sz="2400" dirty="0" smtClean="0"/>
              <a:t>Between two electrons separated by 1m</a:t>
            </a:r>
          </a:p>
          <a:p>
            <a:pPr lvl="1"/>
            <a:r>
              <a:rPr lang="en-US" sz="2400" dirty="0" smtClean="0"/>
              <a:t>Between two electrons separated by an arbitrary distance R </a:t>
            </a:r>
          </a:p>
          <a:p>
            <a:r>
              <a:rPr lang="en-US" sz="2800" dirty="0" smtClean="0"/>
              <a:t>Five points each, totaling 20 points</a:t>
            </a:r>
          </a:p>
          <a:p>
            <a:r>
              <a:rPr lang="en-US" sz="2800" dirty="0" smtClean="0"/>
              <a:t>BE SURE to show all the details of your work, including all formulae, and properly referring them</a:t>
            </a:r>
          </a:p>
          <a:p>
            <a:r>
              <a:rPr lang="en-US" sz="2800" dirty="0" smtClean="0"/>
              <a:t>Please staple them before the submission</a:t>
            </a:r>
          </a:p>
          <a:p>
            <a:r>
              <a:rPr lang="en-US" sz="2800" dirty="0" smtClean="0"/>
              <a:t>Due at the beginning of the class Monday, June 10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92606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7620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Special Project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#2 –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Angels &amp; Demons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029200"/>
          </a:xfrm>
        </p:spPr>
        <p:txBody>
          <a:bodyPr/>
          <a:lstStyle/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total possible energy released from an annihilation of x-grams of anti-matter and the same quantity of matter, where x is the last two digits of your SS#. (20 points)</a:t>
            </a:r>
          </a:p>
          <a:p>
            <a:pPr lvl="1"/>
            <a:r>
              <a:rPr lang="en-US" sz="2000" dirty="0">
                <a:latin typeface="Arial Narrow" charset="0"/>
                <a:ea typeface="ＭＳ Ｐゴシック" charset="0"/>
              </a:rPr>
              <a:t>Use the famous 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Einstein’s </a:t>
            </a:r>
            <a:r>
              <a:rPr lang="en-US" sz="2000" dirty="0">
                <a:latin typeface="Arial Narrow" charset="0"/>
                <a:ea typeface="ＭＳ Ｐゴシック" charset="0"/>
              </a:rPr>
              <a:t>formula for mass-energy equivalence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the power output of this annihilation when the energy is released in x ns, where x is again the last two digits of your SS#. (10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cups of gasoline (8MJ) this energy corresponds to. 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Compute how many months of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world electricity usage (3.6GJ/</a:t>
            </a:r>
            <a:r>
              <a:rPr lang="en-US" sz="2400" dirty="0" err="1" smtClean="0">
                <a:latin typeface="Arial Narrow" charset="0"/>
                <a:ea typeface="ＭＳ Ｐゴシック" charset="0"/>
                <a:cs typeface="ＭＳ Ｐゴシック" charset="0"/>
              </a:rPr>
              <a:t>mo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) this energy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corresponds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to. </a:t>
            </a:r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(5 points)</a:t>
            </a:r>
          </a:p>
          <a:p>
            <a:r>
              <a:rPr lang="en-US" sz="2400" dirty="0">
                <a:latin typeface="Arial Narrow" charset="0"/>
                <a:ea typeface="ＭＳ Ｐゴシック" charset="0"/>
                <a:cs typeface="ＭＳ Ｐゴシック" charset="0"/>
              </a:rPr>
              <a:t>Due by the beginning of the class </a:t>
            </a:r>
            <a:r>
              <a:rPr lang="en-US" sz="2400" dirty="0" smtClean="0">
                <a:latin typeface="Arial Narrow" charset="0"/>
                <a:ea typeface="ＭＳ Ｐゴシック" charset="0"/>
                <a:cs typeface="ＭＳ Ｐゴシック" charset="0"/>
              </a:rPr>
              <a:t>Thursday, June 13.</a:t>
            </a:r>
            <a:endParaRPr lang="en-US" sz="2400" dirty="0">
              <a:latin typeface="Arial Narrow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E4370A0-B7EA-AE4E-AF79-A7E0CE9ACBD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77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C67DE-9B62-5B49-AE41-94562FDA6966}" type="slidenum">
              <a:rPr lang="en-US"/>
              <a:pPr/>
              <a:t>5</a:t>
            </a:fld>
            <a:endParaRPr lang="en-US"/>
          </a:p>
        </p:txBody>
      </p:sp>
      <p:pic>
        <p:nvPicPr>
          <p:cNvPr id="197634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28600"/>
            <a:ext cx="6705600" cy="2743200"/>
          </a:xfrm>
          <a:prstGeom prst="rect">
            <a:avLst/>
          </a:prstGeom>
          <a:noFill/>
        </p:spPr>
      </p:pic>
      <p:sp>
        <p:nvSpPr>
          <p:cNvPr id="197635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077200" cy="685800"/>
          </a:xfrm>
        </p:spPr>
        <p:txBody>
          <a:bodyPr/>
          <a:lstStyle/>
          <a:p>
            <a:r>
              <a:rPr lang="en-US"/>
              <a:t>Electric Flux</a:t>
            </a:r>
          </a:p>
        </p:txBody>
      </p:sp>
      <p:sp>
        <p:nvSpPr>
          <p:cNvPr id="1976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52400" y="2438400"/>
            <a:ext cx="8686800" cy="3962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Let’s imagine a surface of area A through which a uniform electric field E </a:t>
            </a:r>
            <a:r>
              <a:rPr lang="en-US" sz="2800" dirty="0" smtClean="0"/>
              <a:t>passes 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The electric </a:t>
            </a:r>
            <a:r>
              <a:rPr lang="en-US" sz="2800" dirty="0" smtClean="0"/>
              <a:t>flux </a:t>
            </a:r>
            <a:r>
              <a:rPr lang="en-US" sz="2800" dirty="0" smtClean="0">
                <a:latin typeface="Symbol" charset="2"/>
                <a:sym typeface="Wingdings" charset="2"/>
              </a:rPr>
              <a:t>Φ</a:t>
            </a:r>
            <a:r>
              <a:rPr lang="en-US" sz="2800" baseline="-25000" dirty="0" smtClean="0">
                <a:sym typeface="Wingdings" charset="2"/>
              </a:rPr>
              <a:t>E</a:t>
            </a:r>
            <a:r>
              <a:rPr lang="en-US" sz="2800" dirty="0" smtClean="0"/>
              <a:t> </a:t>
            </a:r>
            <a:r>
              <a:rPr lang="en-US" sz="2800" dirty="0"/>
              <a:t>is defined as 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=EA, if the field is perpendicular to the surface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smtClean="0">
                <a:latin typeface="Symbol" charset="2"/>
                <a:sym typeface="Wingdings" charset="2"/>
              </a:rPr>
              <a:t>Φ</a:t>
            </a:r>
            <a:r>
              <a:rPr lang="en-US" sz="2400" baseline="-25000" dirty="0" smtClean="0">
                <a:sym typeface="Wingdings" charset="2"/>
              </a:rPr>
              <a:t>E</a:t>
            </a:r>
            <a:r>
              <a:rPr lang="en-US" sz="2400" dirty="0">
                <a:sym typeface="Wingdings" charset="2"/>
              </a:rPr>
              <a:t>=</a:t>
            </a:r>
            <a:r>
              <a:rPr lang="en-US" sz="2400" dirty="0" err="1" smtClean="0">
                <a:sym typeface="Wingdings" charset="2"/>
              </a:rPr>
              <a:t>EAcos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, </a:t>
            </a:r>
            <a:r>
              <a:rPr lang="en-US" sz="2400" dirty="0">
                <a:sym typeface="Wingdings" charset="2"/>
              </a:rPr>
              <a:t>if the field makes an angle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 err="1" smtClean="0">
                <a:latin typeface="Symbol" charset="2"/>
                <a:sym typeface="Wingdings" charset="2"/>
              </a:rPr>
              <a:t>θ</a:t>
            </a:r>
            <a:r>
              <a:rPr lang="en-US" sz="2400" dirty="0" smtClean="0">
                <a:sym typeface="Wingdings" charset="2"/>
              </a:rPr>
              <a:t> </a:t>
            </a:r>
            <a:r>
              <a:rPr lang="en-US" sz="2400" dirty="0">
                <a:sym typeface="Wingdings" charset="2"/>
              </a:rPr>
              <a:t>to the surface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So the electric flux is defined as                      . 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sym typeface="Wingdings" charset="2"/>
              </a:rPr>
              <a:t>How would you define the electric flux in words?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>
                <a:sym typeface="Wingdings" charset="2"/>
              </a:rPr>
              <a:t>The total </a:t>
            </a:r>
            <a:r>
              <a:rPr lang="en-US" sz="2400" dirty="0">
                <a:sym typeface="Wingdings" charset="2"/>
              </a:rPr>
              <a:t>number of field lines passing through the unit area perpendicular to the field.  </a:t>
            </a:r>
          </a:p>
        </p:txBody>
      </p:sp>
      <p:graphicFrame>
        <p:nvGraphicFramePr>
          <p:cNvPr id="19763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760374"/>
              </p:ext>
            </p:extLst>
          </p:nvPr>
        </p:nvGraphicFramePr>
        <p:xfrm>
          <a:off x="4833938" y="4478338"/>
          <a:ext cx="17018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32" name="Equation" r:id="rId4" imgW="635000" imgH="241300" progId="Equation.DSMT4">
                  <p:embed/>
                </p:oleObj>
              </mc:Choice>
              <mc:Fallback>
                <p:oleObj name="Equation" r:id="rId4" imgW="6350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3938" y="4478338"/>
                        <a:ext cx="1701800" cy="647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763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7740876"/>
              </p:ext>
            </p:extLst>
          </p:nvPr>
        </p:nvGraphicFramePr>
        <p:xfrm>
          <a:off x="3870325" y="5759450"/>
          <a:ext cx="2406650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133" name="Equation" r:id="rId6" imgW="952500" imgH="228600" progId="Equation.DSMT4">
                  <p:embed/>
                </p:oleObj>
              </mc:Choice>
              <mc:Fallback>
                <p:oleObj name="Equation" r:id="rId6" imgW="9525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0325" y="5759450"/>
                        <a:ext cx="2406650" cy="5762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15025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F477F-FD23-C54F-A295-3491CF93ABEB}" type="slidenum">
              <a:rPr lang="en-US"/>
              <a:pPr/>
              <a:t>6</a:t>
            </a:fld>
            <a:endParaRPr lang="en-US"/>
          </a:p>
        </p:txBody>
      </p:sp>
      <p:pic>
        <p:nvPicPr>
          <p:cNvPr id="198658" name="Picture 2" descr="FG22_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52400"/>
            <a:ext cx="4191000" cy="3371850"/>
          </a:xfrm>
          <a:prstGeom prst="rect">
            <a:avLst/>
          </a:prstGeom>
          <a:noFill/>
        </p:spPr>
      </p:pic>
      <p:sp>
        <p:nvSpPr>
          <p:cNvPr id="198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382000" cy="546100"/>
          </a:xfrm>
        </p:spPr>
        <p:txBody>
          <a:bodyPr/>
          <a:lstStyle/>
          <a:p>
            <a:r>
              <a:rPr lang="en-US" dirty="0"/>
              <a:t>Example </a:t>
            </a:r>
            <a:r>
              <a:rPr lang="en-US" dirty="0" smtClean="0"/>
              <a:t>for Electric Flux</a:t>
            </a:r>
            <a:endParaRPr lang="en-US" dirty="0"/>
          </a:p>
        </p:txBody>
      </p:sp>
      <p:sp>
        <p:nvSpPr>
          <p:cNvPr id="19866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762000"/>
            <a:ext cx="4876800" cy="2286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b="1">
                <a:solidFill>
                  <a:schemeClr val="hlink"/>
                </a:solidFill>
              </a:rPr>
              <a:t>Electric flux</a:t>
            </a:r>
            <a:r>
              <a:rPr lang="en-US" sz="2400">
                <a:solidFill>
                  <a:schemeClr val="hlink"/>
                </a:solidFill>
              </a:rPr>
              <a:t>. (a) Calculate the electric flux through the rectangle in the figure (a). The rectangle is 10cm by 20cm and the electric field is uniform with magnitude 200N/C. (b) What is the flux in figure if the angle is 30 degrees? </a:t>
            </a:r>
          </a:p>
        </p:txBody>
      </p:sp>
      <p:sp>
        <p:nvSpPr>
          <p:cNvPr id="198661" name="Text Box 5"/>
          <p:cNvSpPr txBox="1">
            <a:spLocks noChangeArrowheads="1"/>
          </p:cNvSpPr>
          <p:nvPr/>
        </p:nvSpPr>
        <p:spPr bwMode="auto">
          <a:xfrm>
            <a:off x="430213" y="2895600"/>
            <a:ext cx="37607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electric flux 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is defined as </a:t>
            </a:r>
            <a:endParaRPr lang="en-US" dirty="0">
              <a:solidFill>
                <a:schemeClr val="accent2"/>
              </a:solidFill>
              <a:latin typeface="Arial Narrow" charset="0"/>
            </a:endParaRPr>
          </a:p>
        </p:txBody>
      </p:sp>
      <p:sp>
        <p:nvSpPr>
          <p:cNvPr id="198662" name="Text Box 6"/>
          <p:cNvSpPr txBox="1">
            <a:spLocks noChangeArrowheads="1"/>
          </p:cNvSpPr>
          <p:nvPr/>
        </p:nvSpPr>
        <p:spPr bwMode="auto">
          <a:xfrm>
            <a:off x="381000" y="3960813"/>
            <a:ext cx="326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So when (a)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0, we obtain</a:t>
            </a:r>
          </a:p>
        </p:txBody>
      </p:sp>
      <p:graphicFrame>
        <p:nvGraphicFramePr>
          <p:cNvPr id="1986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619527"/>
              </p:ext>
            </p:extLst>
          </p:nvPr>
        </p:nvGraphicFramePr>
        <p:xfrm>
          <a:off x="685800" y="3260725"/>
          <a:ext cx="2009775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6" name="Equation" r:id="rId4" imgW="749300" imgH="241300" progId="Equation.DSMT4">
                  <p:embed/>
                </p:oleObj>
              </mc:Choice>
              <mc:Fallback>
                <p:oleObj name="Equation" r:id="rId4" imgW="7493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260725"/>
                        <a:ext cx="2009775" cy="6461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4" name="Object 8"/>
          <p:cNvGraphicFramePr>
            <a:graphicFrameLocks noChangeAspect="1"/>
          </p:cNvGraphicFramePr>
          <p:nvPr/>
        </p:nvGraphicFramePr>
        <p:xfrm>
          <a:off x="525463" y="4395788"/>
          <a:ext cx="2903537" cy="46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7" name="Equation" r:id="rId6" imgW="1257120" imgH="203040" progId="Equation.DSMT4">
                  <p:embed/>
                </p:oleObj>
              </mc:Choice>
              <mc:Fallback>
                <p:oleObj name="Equation" r:id="rId6" imgW="1257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4395788"/>
                        <a:ext cx="2903537" cy="4683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8665" name="Text Box 9"/>
          <p:cNvSpPr txBox="1">
            <a:spLocks noChangeArrowheads="1"/>
          </p:cNvSpPr>
          <p:nvPr/>
        </p:nvSpPr>
        <p:spPr bwMode="auto">
          <a:xfrm>
            <a:off x="457200" y="4876800"/>
            <a:ext cx="451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Arial Narrow" charset="0"/>
              </a:rPr>
              <a:t>And when (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)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 </a:t>
            </a:r>
            <a:r>
              <a:rPr lang="en-US" dirty="0" err="1" smtClean="0">
                <a:solidFill>
                  <a:schemeClr val="accent2"/>
                </a:solidFill>
                <a:latin typeface="Symbol" charset="2"/>
              </a:rPr>
              <a:t>θ</a:t>
            </a: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30 degrees, we obtain</a:t>
            </a:r>
          </a:p>
        </p:txBody>
      </p:sp>
      <p:graphicFrame>
        <p:nvGraphicFramePr>
          <p:cNvPr id="198666" name="Object 10"/>
          <p:cNvGraphicFramePr>
            <a:graphicFrameLocks noChangeAspect="1"/>
          </p:cNvGraphicFramePr>
          <p:nvPr/>
        </p:nvGraphicFramePr>
        <p:xfrm>
          <a:off x="533400" y="5410200"/>
          <a:ext cx="23241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8" name="Equation" r:id="rId8" imgW="1054080" imgH="228600" progId="Equation.DSMT4">
                  <p:embed/>
                </p:oleObj>
              </mc:Choice>
              <mc:Fallback>
                <p:oleObj name="Equation" r:id="rId8" imgW="105408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5410200"/>
                        <a:ext cx="2324100" cy="528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7" name="Object 11"/>
          <p:cNvGraphicFramePr>
            <a:graphicFrameLocks noChangeAspect="1"/>
          </p:cNvGraphicFramePr>
          <p:nvPr/>
        </p:nvGraphicFramePr>
        <p:xfrm>
          <a:off x="3378200" y="4308475"/>
          <a:ext cx="5308600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99" name="Equation" r:id="rId10" imgW="2298600" imgH="279360" progId="Equation.DSMT4">
                  <p:embed/>
                </p:oleObj>
              </mc:Choice>
              <mc:Fallback>
                <p:oleObj name="Equation" r:id="rId10" imgW="229860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78200" y="4308475"/>
                        <a:ext cx="5308600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8" name="Object 12"/>
          <p:cNvGraphicFramePr>
            <a:graphicFrameLocks noChangeAspect="1"/>
          </p:cNvGraphicFramePr>
          <p:nvPr/>
        </p:nvGraphicFramePr>
        <p:xfrm>
          <a:off x="2905125" y="5375275"/>
          <a:ext cx="5934075" cy="64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0" name="Equation" r:id="rId12" imgW="2692080" imgH="279360" progId="Equation.DSMT4">
                  <p:embed/>
                </p:oleObj>
              </mc:Choice>
              <mc:Fallback>
                <p:oleObj name="Equation" r:id="rId12" imgW="269208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25" y="5375275"/>
                        <a:ext cx="5934075" cy="644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8669" name="Object 13"/>
          <p:cNvGraphicFramePr>
            <a:graphicFrameLocks noChangeAspect="1"/>
          </p:cNvGraphicFramePr>
          <p:nvPr/>
        </p:nvGraphicFramePr>
        <p:xfrm>
          <a:off x="2678113" y="3367088"/>
          <a:ext cx="1360487" cy="442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01" name="Equation" r:id="rId14" imgW="507960" imgH="164880" progId="Equation.DSMT4">
                  <p:embed/>
                </p:oleObj>
              </mc:Choice>
              <mc:Fallback>
                <p:oleObj name="Equation" r:id="rId14" imgW="5079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8113" y="3367088"/>
                        <a:ext cx="1360487" cy="4429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762310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F989F-0D2D-304A-AC36-910156107F6A}" type="slidenum">
              <a:rPr lang="en-US"/>
              <a:pPr/>
              <a:t>7</a:t>
            </a:fld>
            <a:endParaRPr lang="en-US"/>
          </a:p>
        </p:txBody>
      </p:sp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02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Concept of energy is very useful solving mechanical problems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Conservation of energy makes solving complex problems easier. 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When can the potential energy be defined?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Only for a conservative force.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work done by a conservative force is independent of the path.  What does it only depend on?? 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The difference between the initial and final positions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Can you give me an example of a conservative force?</a:t>
            </a:r>
          </a:p>
          <a:p>
            <a:pPr lvl="2">
              <a:lnSpc>
                <a:spcPct val="80000"/>
              </a:lnSpc>
            </a:pPr>
            <a:r>
              <a:rPr lang="en-US" sz="2000" dirty="0"/>
              <a:t>Gravitational force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Is the electrostatic force between two charges a conservative force?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Yes.  Why?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dependence of the force to the distance is identical to that of the gravitational force.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The only thing matters is the direct linear distance between the object not the path.</a:t>
            </a:r>
          </a:p>
        </p:txBody>
      </p:sp>
    </p:spTree>
    <p:extLst>
      <p:ext uri="{BB962C8B-B14F-4D97-AF65-F5344CB8AC3E}">
        <p14:creationId xmlns:p14="http://schemas.microsoft.com/office/powerpoint/2010/main" val="913839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Thursday, June 6, 2013</a:t>
            </a: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DB971F-0596-564E-9E74-C2A42BB1AAC6}" type="slidenum">
              <a:rPr lang="en-US"/>
              <a:pPr/>
              <a:t>8</a:t>
            </a:fld>
            <a:endParaRPr lang="en-US"/>
          </a:p>
        </p:txBody>
      </p:sp>
      <p:pic>
        <p:nvPicPr>
          <p:cNvPr id="220162" name="Picture 2" descr="FG23_00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0" y="2133600"/>
            <a:ext cx="3733800" cy="4038600"/>
          </a:xfrm>
          <a:prstGeom prst="rect">
            <a:avLst/>
          </a:prstGeom>
          <a:noFill/>
        </p:spPr>
      </p:pic>
      <p:sp>
        <p:nvSpPr>
          <p:cNvPr id="220163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85800"/>
          </a:xfrm>
        </p:spPr>
        <p:txBody>
          <a:bodyPr/>
          <a:lstStyle/>
          <a:p>
            <a:r>
              <a:rPr lang="en-US"/>
              <a:t>Electric Potential Energy</a:t>
            </a:r>
          </a:p>
        </p:txBody>
      </p:sp>
      <p:sp>
        <p:nvSpPr>
          <p:cNvPr id="2201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8534400" cy="121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How would you define the change in electric potential energy </a:t>
            </a:r>
            <a:r>
              <a:rPr lang="en-US" sz="2400" dirty="0" err="1"/>
              <a:t>U</a:t>
            </a:r>
            <a:r>
              <a:rPr lang="en-US" sz="2400" baseline="-25000" dirty="0" err="1"/>
              <a:t>b</a:t>
            </a:r>
            <a:r>
              <a:rPr lang="en-US" sz="2400" baseline="-25000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U</a:t>
            </a:r>
            <a:r>
              <a:rPr lang="en-US" sz="2400" baseline="-25000" dirty="0" err="1"/>
              <a:t>a</a:t>
            </a:r>
            <a:r>
              <a:rPr lang="en-US" sz="2400" dirty="0"/>
              <a:t>?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potential gained by the charge as it moves from point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point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The negative work done on the charge by the electric force to move it from </a:t>
            </a:r>
            <a:r>
              <a:rPr lang="en-US" sz="2000" dirty="0">
                <a:latin typeface="Monotype Corsiva" charset="0"/>
              </a:rPr>
              <a:t>a</a:t>
            </a:r>
            <a:r>
              <a:rPr lang="en-US" sz="2000" dirty="0"/>
              <a:t> to </a:t>
            </a:r>
            <a:r>
              <a:rPr lang="en-US" sz="2000" dirty="0" err="1">
                <a:latin typeface="Monotype Corsiva" charset="0"/>
              </a:rPr>
              <a:t>b</a:t>
            </a:r>
            <a:r>
              <a:rPr lang="en-US" sz="2000" dirty="0"/>
              <a:t>.</a:t>
            </a:r>
          </a:p>
        </p:txBody>
      </p:sp>
      <p:sp>
        <p:nvSpPr>
          <p:cNvPr id="220165" name="Rectangle 5"/>
          <p:cNvSpPr>
            <a:spLocks noChangeArrowheads="1"/>
          </p:cNvSpPr>
          <p:nvPr/>
        </p:nvSpPr>
        <p:spPr bwMode="auto">
          <a:xfrm>
            <a:off x="457200" y="2209800"/>
            <a:ext cx="64008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Let’s consider an electric field between two parallel plates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w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/ equal but opposite charges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field between the plates is uniform since the gap is small and the plates are infinitely long…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happens when we place a small charge, +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q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on a point at the positive plate and let go?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The electric force will accelerate the charge toward negative plate.    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  <a:ea typeface="ＭＳ Ｐゴシック" charset="-128"/>
              </a:rPr>
              <a:t>What kind of energy does the charged particle gain?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sz="1800" dirty="0">
                <a:solidFill>
                  <a:srgbClr val="003300"/>
                </a:solidFill>
                <a:latin typeface="Arial Narrow" charset="0"/>
                <a:ea typeface="ＭＳ Ｐゴシック" charset="-128"/>
              </a:rPr>
              <a:t>Kinetic energy</a:t>
            </a:r>
          </a:p>
        </p:txBody>
      </p:sp>
    </p:spTree>
    <p:extLst>
      <p:ext uri="{BB962C8B-B14F-4D97-AF65-F5344CB8AC3E}">
        <p14:creationId xmlns:p14="http://schemas.microsoft.com/office/powerpoint/2010/main" val="668501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Thursday, June 6,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3481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2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02A8AE36-A56A-8948-9E2D-F40A4C27731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221186" name="Picture 2" descr="FG23_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066800"/>
            <a:ext cx="44958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2" name="Rectangle 3"/>
          <p:cNvSpPr>
            <a:spLocks noGrp="1" noChangeArrowheads="1"/>
          </p:cNvSpPr>
          <p:nvPr>
            <p:ph type="title"/>
          </p:nvPr>
        </p:nvSpPr>
        <p:spPr>
          <a:xfrm>
            <a:off x="914400" y="0"/>
            <a:ext cx="72390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Electric Potential Energy</a:t>
            </a:r>
          </a:p>
        </p:txBody>
      </p:sp>
      <p:sp>
        <p:nvSpPr>
          <p:cNvPr id="221188" name="Rectangle 4"/>
          <p:cNvSpPr>
            <a:spLocks noChangeArrowheads="1"/>
          </p:cNvSpPr>
          <p:nvPr/>
        </p:nvSpPr>
        <p:spPr bwMode="auto">
          <a:xfrm>
            <a:off x="152400" y="685800"/>
            <a:ext cx="66294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does this mean in terms of energies?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electric force is a conservative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Thus, the mechanical energy (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KE+PE)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is conserved under this force.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A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positively charged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object has only the electric potential energy at the positive plate.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electric potential energy decreases and turns into kinetic energy of the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positively charged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object as the electric force works on </a:t>
            </a:r>
            <a:r>
              <a:rPr lang="en-US" dirty="0" smtClean="0">
                <a:solidFill>
                  <a:srgbClr val="660066"/>
                </a:solidFill>
                <a:latin typeface="Arial Narrow" charset="0"/>
              </a:rPr>
              <a:t>the object it 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gains speed.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Point of greatest potential energy for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Positively charged object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Negatively charged object</a:t>
            </a:r>
          </a:p>
        </p:txBody>
      </p:sp>
      <p:sp>
        <p:nvSpPr>
          <p:cNvPr id="221189" name="Text Box 5"/>
          <p:cNvSpPr txBox="1">
            <a:spLocks noChangeArrowheads="1"/>
          </p:cNvSpPr>
          <p:nvPr/>
        </p:nvSpPr>
        <p:spPr bwMode="auto">
          <a:xfrm>
            <a:off x="6553200" y="5160963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PE=</a:t>
            </a:r>
          </a:p>
        </p:txBody>
      </p:sp>
      <p:sp>
        <p:nvSpPr>
          <p:cNvPr id="221190" name="Text Box 6"/>
          <p:cNvSpPr txBox="1">
            <a:spLocks noChangeArrowheads="1"/>
          </p:cNvSpPr>
          <p:nvPr/>
        </p:nvSpPr>
        <p:spPr bwMode="auto">
          <a:xfrm>
            <a:off x="6553200" y="5486400"/>
            <a:ext cx="6635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KE=</a:t>
            </a:r>
          </a:p>
        </p:txBody>
      </p:sp>
      <p:sp>
        <p:nvSpPr>
          <p:cNvPr id="221191" name="Text Box 7"/>
          <p:cNvSpPr txBox="1">
            <a:spLocks noChangeArrowheads="1"/>
          </p:cNvSpPr>
          <p:nvPr/>
        </p:nvSpPr>
        <p:spPr bwMode="auto">
          <a:xfrm>
            <a:off x="6553200" y="5867400"/>
            <a:ext cx="704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ME=</a:t>
            </a:r>
          </a:p>
        </p:txBody>
      </p:sp>
      <p:sp>
        <p:nvSpPr>
          <p:cNvPr id="221192" name="Text Box 8"/>
          <p:cNvSpPr txBox="1">
            <a:spLocks noChangeArrowheads="1"/>
          </p:cNvSpPr>
          <p:nvPr/>
        </p:nvSpPr>
        <p:spPr bwMode="auto">
          <a:xfrm>
            <a:off x="7102475" y="516255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3" name="Text Box 9"/>
          <p:cNvSpPr txBox="1">
            <a:spLocks noChangeArrowheads="1"/>
          </p:cNvSpPr>
          <p:nvPr/>
        </p:nvSpPr>
        <p:spPr bwMode="auto">
          <a:xfrm>
            <a:off x="7915275" y="516255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4" name="Text Box 10"/>
          <p:cNvSpPr txBox="1">
            <a:spLocks noChangeArrowheads="1"/>
          </p:cNvSpPr>
          <p:nvPr/>
        </p:nvSpPr>
        <p:spPr bwMode="auto">
          <a:xfrm>
            <a:off x="7123113" y="5486400"/>
            <a:ext cx="3238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0</a:t>
            </a:r>
          </a:p>
        </p:txBody>
      </p:sp>
      <p:sp>
        <p:nvSpPr>
          <p:cNvPr id="221195" name="Text Box 11"/>
          <p:cNvSpPr txBox="1">
            <a:spLocks noChangeArrowheads="1"/>
          </p:cNvSpPr>
          <p:nvPr/>
        </p:nvSpPr>
        <p:spPr bwMode="auto">
          <a:xfrm>
            <a:off x="7900988" y="5486400"/>
            <a:ext cx="350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6" name="Text Box 12"/>
          <p:cNvSpPr txBox="1">
            <a:spLocks noChangeArrowheads="1"/>
          </p:cNvSpPr>
          <p:nvPr/>
        </p:nvSpPr>
        <p:spPr bwMode="auto">
          <a:xfrm>
            <a:off x="7102475" y="5867400"/>
            <a:ext cx="365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U</a:t>
            </a:r>
          </a:p>
        </p:txBody>
      </p:sp>
      <p:sp>
        <p:nvSpPr>
          <p:cNvPr id="221197" name="Text Box 13"/>
          <p:cNvSpPr txBox="1">
            <a:spLocks noChangeArrowheads="1"/>
          </p:cNvSpPr>
          <p:nvPr/>
        </p:nvSpPr>
        <p:spPr bwMode="auto">
          <a:xfrm>
            <a:off x="7323138" y="6096000"/>
            <a:ext cx="6778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U+K</a:t>
            </a:r>
          </a:p>
        </p:txBody>
      </p:sp>
      <p:sp>
        <p:nvSpPr>
          <p:cNvPr id="221198" name="Text Box 14"/>
          <p:cNvSpPr txBox="1">
            <a:spLocks noChangeArrowheads="1"/>
          </p:cNvSpPr>
          <p:nvPr/>
        </p:nvSpPr>
        <p:spPr bwMode="auto">
          <a:xfrm>
            <a:off x="7902575" y="5867400"/>
            <a:ext cx="350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</a:rPr>
              <a:t>K</a:t>
            </a:r>
          </a:p>
        </p:txBody>
      </p:sp>
      <p:sp>
        <p:nvSpPr>
          <p:cNvPr id="221199" name="Oval 15"/>
          <p:cNvSpPr>
            <a:spLocks noChangeArrowheads="1"/>
          </p:cNvSpPr>
          <p:nvPr/>
        </p:nvSpPr>
        <p:spPr bwMode="auto">
          <a:xfrm>
            <a:off x="7315200" y="2971800"/>
            <a:ext cx="228600" cy="228600"/>
          </a:xfrm>
          <a:prstGeom prst="ellipse">
            <a:avLst/>
          </a:prstGeom>
          <a:noFill/>
          <a:ln w="38100">
            <a:solidFill>
              <a:srgbClr val="8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1200" name="Oval 16"/>
          <p:cNvSpPr>
            <a:spLocks noChangeArrowheads="1"/>
          </p:cNvSpPr>
          <p:nvPr/>
        </p:nvSpPr>
        <p:spPr bwMode="auto">
          <a:xfrm>
            <a:off x="7772400" y="2971800"/>
            <a:ext cx="228600" cy="228600"/>
          </a:xfrm>
          <a:prstGeom prst="ellips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1201" name="Rectangle 17"/>
          <p:cNvSpPr>
            <a:spLocks noChangeArrowheads="1"/>
          </p:cNvSpPr>
          <p:nvPr/>
        </p:nvSpPr>
        <p:spPr bwMode="auto">
          <a:xfrm>
            <a:off x="914400" y="5334000"/>
            <a:ext cx="2971800" cy="4572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1202" name="AutoShape 18"/>
          <p:cNvCxnSpPr>
            <a:cxnSpLocks noChangeShapeType="1"/>
            <a:stCxn id="221201" idx="3"/>
            <a:endCxn id="221199" idx="4"/>
          </p:cNvCxnSpPr>
          <p:nvPr/>
        </p:nvCxnSpPr>
        <p:spPr bwMode="auto">
          <a:xfrm flipV="1">
            <a:off x="3905250" y="3219450"/>
            <a:ext cx="3524250" cy="2343150"/>
          </a:xfrm>
          <a:prstGeom prst="curvedConnector2">
            <a:avLst/>
          </a:prstGeom>
          <a:noFill/>
          <a:ln w="28575">
            <a:solidFill>
              <a:srgbClr val="8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21203" name="Rectangle 19"/>
          <p:cNvSpPr>
            <a:spLocks noChangeArrowheads="1"/>
          </p:cNvSpPr>
          <p:nvPr/>
        </p:nvSpPr>
        <p:spPr bwMode="auto">
          <a:xfrm>
            <a:off x="914400" y="5791200"/>
            <a:ext cx="3048000" cy="381000"/>
          </a:xfrm>
          <a:prstGeom prst="rect">
            <a:avLst/>
          </a:prstGeom>
          <a:noFill/>
          <a:ln w="38100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221204" name="AutoShape 20"/>
          <p:cNvCxnSpPr>
            <a:cxnSpLocks noChangeShapeType="1"/>
            <a:stCxn id="221203" idx="3"/>
            <a:endCxn id="221200" idx="4"/>
          </p:cNvCxnSpPr>
          <p:nvPr/>
        </p:nvCxnSpPr>
        <p:spPr bwMode="auto">
          <a:xfrm flipV="1">
            <a:off x="3962400" y="3200400"/>
            <a:ext cx="3924300" cy="2781300"/>
          </a:xfrm>
          <a:prstGeom prst="curvedConnector2">
            <a:avLst/>
          </a:prstGeom>
          <a:noFill/>
          <a:ln w="381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7663552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9875</TotalTime>
  <Words>2282</Words>
  <Application>Microsoft Macintosh PowerPoint</Application>
  <PresentationFormat>On-screen Show (4:3)</PresentationFormat>
  <Paragraphs>255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phys1443-spring02</vt:lpstr>
      <vt:lpstr>Equation</vt:lpstr>
      <vt:lpstr>PHYS 1442 – Section 001 Lecture #4</vt:lpstr>
      <vt:lpstr>Announcements</vt:lpstr>
      <vt:lpstr>Extra Credit Special Project #1 </vt:lpstr>
      <vt:lpstr>Special Project #2 – Angels &amp; Demons</vt:lpstr>
      <vt:lpstr>Electric Flux</vt:lpstr>
      <vt:lpstr>Example for Electric Flux</vt:lpstr>
      <vt:lpstr>Electric Potential Energy</vt:lpstr>
      <vt:lpstr>Electric Potential Energy</vt:lpstr>
      <vt:lpstr>Electric Potential Energy</vt:lpstr>
      <vt:lpstr>Electric Potential</vt:lpstr>
      <vt:lpstr>Electric Potential</vt:lpstr>
      <vt:lpstr>A Few Things about Electric Potential</vt:lpstr>
      <vt:lpstr>Example 17 – 1 </vt:lpstr>
      <vt:lpstr>Electric Potential and Potential Energy </vt:lpstr>
      <vt:lpstr>Comparisons of Potential Energies </vt:lpstr>
      <vt:lpstr>Electric Potential and Potential Energy </vt:lpstr>
      <vt:lpstr>Some Typical Voltages </vt:lpstr>
      <vt:lpstr>Example 17 – 2 </vt:lpstr>
      <vt:lpstr>Example 17 – 2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562</cp:revision>
  <dcterms:created xsi:type="dcterms:W3CDTF">2012-01-19T04:21:20Z</dcterms:created>
  <dcterms:modified xsi:type="dcterms:W3CDTF">2013-06-06T18:17:05Z</dcterms:modified>
</cp:coreProperties>
</file>