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09" r:id="rId3"/>
    <p:sldId id="410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4" Type="http://schemas.openxmlformats.org/officeDocument/2006/relationships/image" Target="../media/image68.wmf"/><Relationship Id="rId1" Type="http://schemas.openxmlformats.org/officeDocument/2006/relationships/image" Target="../media/image65.wmf"/><Relationship Id="rId2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1" Type="http://schemas.openxmlformats.org/officeDocument/2006/relationships/image" Target="../media/image69.wmf"/><Relationship Id="rId2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wmf"/><Relationship Id="rId7" Type="http://schemas.openxmlformats.org/officeDocument/2006/relationships/image" Target="../media/image79.wmf"/><Relationship Id="rId8" Type="http://schemas.openxmlformats.org/officeDocument/2006/relationships/image" Target="../media/image80.wmf"/><Relationship Id="rId9" Type="http://schemas.openxmlformats.org/officeDocument/2006/relationships/image" Target="../media/image81.wmf"/><Relationship Id="rId10" Type="http://schemas.openxmlformats.org/officeDocument/2006/relationships/image" Target="../media/image82.w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Relationship Id="rId2" Type="http://schemas.openxmlformats.org/officeDocument/2006/relationships/image" Target="../media/image84.wmf"/><Relationship Id="rId3" Type="http://schemas.openxmlformats.org/officeDocument/2006/relationships/image" Target="../media/image8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1" Type="http://schemas.openxmlformats.org/officeDocument/2006/relationships/image" Target="../media/image91.wmf"/><Relationship Id="rId2" Type="http://schemas.openxmlformats.org/officeDocument/2006/relationships/image" Target="../media/image9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wmf"/><Relationship Id="rId5" Type="http://schemas.openxmlformats.org/officeDocument/2006/relationships/image" Target="../media/image100.emf"/><Relationship Id="rId1" Type="http://schemas.openxmlformats.org/officeDocument/2006/relationships/image" Target="../media/image96.wmf"/><Relationship Id="rId2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1.wmf"/><Relationship Id="rId12" Type="http://schemas.openxmlformats.org/officeDocument/2006/relationships/image" Target="../media/image112.wmf"/><Relationship Id="rId1" Type="http://schemas.openxmlformats.org/officeDocument/2006/relationships/image" Target="../media/image101.wmf"/><Relationship Id="rId2" Type="http://schemas.openxmlformats.org/officeDocument/2006/relationships/image" Target="../media/image102.wmf"/><Relationship Id="rId3" Type="http://schemas.openxmlformats.org/officeDocument/2006/relationships/image" Target="../media/image103.wmf"/><Relationship Id="rId4" Type="http://schemas.openxmlformats.org/officeDocument/2006/relationships/image" Target="../media/image104.wmf"/><Relationship Id="rId5" Type="http://schemas.openxmlformats.org/officeDocument/2006/relationships/image" Target="../media/image105.wmf"/><Relationship Id="rId6" Type="http://schemas.openxmlformats.org/officeDocument/2006/relationships/image" Target="../media/image106.wmf"/><Relationship Id="rId7" Type="http://schemas.openxmlformats.org/officeDocument/2006/relationships/image" Target="../media/image107.wmf"/><Relationship Id="rId8" Type="http://schemas.openxmlformats.org/officeDocument/2006/relationships/image" Target="../media/image108.wmf"/><Relationship Id="rId9" Type="http://schemas.openxmlformats.org/officeDocument/2006/relationships/image" Target="../media/image109.wmf"/><Relationship Id="rId10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e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4.wmf"/><Relationship Id="rId2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e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29.wmf"/><Relationship Id="rId2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wmf"/><Relationship Id="rId8" Type="http://schemas.openxmlformats.org/officeDocument/2006/relationships/image" Target="../media/image47.w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1" Type="http://schemas.openxmlformats.org/officeDocument/2006/relationships/image" Target="../media/image48.wmf"/><Relationship Id="rId2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3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5.w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6.w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2.w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image" Target="../media/image52.w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53.w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emf"/><Relationship Id="rId12" Type="http://schemas.openxmlformats.org/officeDocument/2006/relationships/oleObject" Target="../embeddings/oleObject58.bin"/><Relationship Id="rId13" Type="http://schemas.openxmlformats.org/officeDocument/2006/relationships/image" Target="../media/image59.emf"/><Relationship Id="rId14" Type="http://schemas.openxmlformats.org/officeDocument/2006/relationships/oleObject" Target="../embeddings/oleObject59.bin"/><Relationship Id="rId15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jpeg"/><Relationship Id="rId4" Type="http://schemas.openxmlformats.org/officeDocument/2006/relationships/oleObject" Target="../embeddings/oleObject54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56.bin"/><Relationship Id="rId9" Type="http://schemas.openxmlformats.org/officeDocument/2006/relationships/image" Target="../media/image57.emf"/><Relationship Id="rId10" Type="http://schemas.openxmlformats.org/officeDocument/2006/relationships/oleObject" Target="../embeddings/oleObject5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65.w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6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67.w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6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71.w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7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20" Type="http://schemas.openxmlformats.org/officeDocument/2006/relationships/image" Target="../media/image81.wmf"/><Relationship Id="rId21" Type="http://schemas.openxmlformats.org/officeDocument/2006/relationships/oleObject" Target="../embeddings/oleObject77.bin"/><Relationship Id="rId22" Type="http://schemas.openxmlformats.org/officeDocument/2006/relationships/image" Target="../media/image82.wmf"/><Relationship Id="rId10" Type="http://schemas.openxmlformats.org/officeDocument/2006/relationships/image" Target="../media/image76.wmf"/><Relationship Id="rId11" Type="http://schemas.openxmlformats.org/officeDocument/2006/relationships/oleObject" Target="../embeddings/oleObject72.bin"/><Relationship Id="rId12" Type="http://schemas.openxmlformats.org/officeDocument/2006/relationships/image" Target="../media/image77.w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78.w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79.wmf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80.wmf"/><Relationship Id="rId19" Type="http://schemas.openxmlformats.org/officeDocument/2006/relationships/oleObject" Target="../embeddings/oleObject76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73.w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74.w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7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83.w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5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6" Type="http://schemas.openxmlformats.org/officeDocument/2006/relationships/oleObject" Target="../embeddings/oleObject81.bin"/><Relationship Id="rId7" Type="http://schemas.openxmlformats.org/officeDocument/2006/relationships/image" Target="../media/image8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90.wmf"/><Relationship Id="rId5" Type="http://schemas.openxmlformats.org/officeDocument/2006/relationships/image" Target="../media/image88.jpe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oleObject" Target="../embeddings/oleObject83.bin"/><Relationship Id="rId5" Type="http://schemas.openxmlformats.org/officeDocument/2006/relationships/image" Target="../media/image91.w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92.emf"/><Relationship Id="rId8" Type="http://schemas.openxmlformats.org/officeDocument/2006/relationships/oleObject" Target="../embeddings/oleObject85.bin"/><Relationship Id="rId9" Type="http://schemas.openxmlformats.org/officeDocument/2006/relationships/image" Target="../media/image93.emf"/><Relationship Id="rId10" Type="http://schemas.openxmlformats.org/officeDocument/2006/relationships/oleObject" Target="../embeddings/oleObject86.bin"/><Relationship Id="rId11" Type="http://schemas.openxmlformats.org/officeDocument/2006/relationships/image" Target="../media/image9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1.bin"/><Relationship Id="rId12" Type="http://schemas.openxmlformats.org/officeDocument/2006/relationships/image" Target="../media/image10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7.bin"/><Relationship Id="rId4" Type="http://schemas.openxmlformats.org/officeDocument/2006/relationships/image" Target="../media/image96.w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97.w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98.emf"/><Relationship Id="rId9" Type="http://schemas.openxmlformats.org/officeDocument/2006/relationships/oleObject" Target="../embeddings/oleObject90.bin"/><Relationship Id="rId10" Type="http://schemas.openxmlformats.org/officeDocument/2006/relationships/image" Target="../media/image99.wm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20" Type="http://schemas.openxmlformats.org/officeDocument/2006/relationships/image" Target="../media/image109.wmf"/><Relationship Id="rId21" Type="http://schemas.openxmlformats.org/officeDocument/2006/relationships/oleObject" Target="../embeddings/oleObject101.bin"/><Relationship Id="rId22" Type="http://schemas.openxmlformats.org/officeDocument/2006/relationships/image" Target="../media/image110.wmf"/><Relationship Id="rId23" Type="http://schemas.openxmlformats.org/officeDocument/2006/relationships/oleObject" Target="../embeddings/oleObject102.bin"/><Relationship Id="rId24" Type="http://schemas.openxmlformats.org/officeDocument/2006/relationships/image" Target="../media/image111.wmf"/><Relationship Id="rId25" Type="http://schemas.openxmlformats.org/officeDocument/2006/relationships/oleObject" Target="../embeddings/oleObject103.bin"/><Relationship Id="rId26" Type="http://schemas.openxmlformats.org/officeDocument/2006/relationships/image" Target="../media/image112.wmf"/><Relationship Id="rId10" Type="http://schemas.openxmlformats.org/officeDocument/2006/relationships/image" Target="../media/image104.wmf"/><Relationship Id="rId11" Type="http://schemas.openxmlformats.org/officeDocument/2006/relationships/oleObject" Target="../embeddings/oleObject96.bin"/><Relationship Id="rId12" Type="http://schemas.openxmlformats.org/officeDocument/2006/relationships/image" Target="../media/image105.wmf"/><Relationship Id="rId13" Type="http://schemas.openxmlformats.org/officeDocument/2006/relationships/oleObject" Target="../embeddings/oleObject97.bin"/><Relationship Id="rId14" Type="http://schemas.openxmlformats.org/officeDocument/2006/relationships/image" Target="../media/image106.wmf"/><Relationship Id="rId15" Type="http://schemas.openxmlformats.org/officeDocument/2006/relationships/oleObject" Target="../embeddings/oleObject98.bin"/><Relationship Id="rId16" Type="http://schemas.openxmlformats.org/officeDocument/2006/relationships/image" Target="../media/image107.wmf"/><Relationship Id="rId17" Type="http://schemas.openxmlformats.org/officeDocument/2006/relationships/oleObject" Target="../embeddings/oleObject99.bin"/><Relationship Id="rId18" Type="http://schemas.openxmlformats.org/officeDocument/2006/relationships/image" Target="../media/image108.wmf"/><Relationship Id="rId19" Type="http://schemas.openxmlformats.org/officeDocument/2006/relationships/oleObject" Target="../embeddings/oleObject100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2.bin"/><Relationship Id="rId4" Type="http://schemas.openxmlformats.org/officeDocument/2006/relationships/image" Target="../media/image101.w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102.w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10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4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4.wmf"/><Relationship Id="rId10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1.emf"/><Relationship Id="rId11" Type="http://schemas.openxmlformats.org/officeDocument/2006/relationships/image" Target="../media/image27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10,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151499" y="1311275"/>
            <a:ext cx="284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10,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0574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17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Electric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Potential and Electric Field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660066"/>
                </a:solidFill>
                <a:latin typeface="Arial Narrow" charset="0"/>
              </a:rPr>
              <a:t>Equi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-potential Lines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The Electron Volt, a Unit of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Energy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Capacitor and Capacitance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Di-electrics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Storage of Electric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Chapter 18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The Electric Battery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Ohm’s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Law: Resisters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Resistivity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en-US" sz="1800" dirty="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2000" y="6243935"/>
            <a:ext cx="7701147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#3,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Thursday, June 13!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8ECC94-86AA-CC42-BA40-A0BA94B6707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5618" name="Picture 3" descr="FG23_0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9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5616" name="Picture 6" descr="FG23_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7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609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 from the source charge?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is the formula for the potential by a single charge?</a:t>
            </a:r>
          </a:p>
        </p:txBody>
      </p:sp>
      <p:graphicFrame>
        <p:nvGraphicFramePr>
          <p:cNvPr id="239626" name="Object 2"/>
          <p:cNvGraphicFramePr>
            <a:graphicFrameLocks noChangeAspect="1"/>
          </p:cNvGraphicFramePr>
          <p:nvPr/>
        </p:nvGraphicFramePr>
        <p:xfrm>
          <a:off x="3094038" y="2286000"/>
          <a:ext cx="7159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1" name="Equation" r:id="rId5" imgW="253800" imgH="164880" progId="Equation.DSMT4">
                  <p:embed/>
                </p:oleObj>
              </mc:Choice>
              <mc:Fallback>
                <p:oleObj name="Equation" r:id="rId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2286000"/>
                        <a:ext cx="715962" cy="466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7" name="Object 3"/>
          <p:cNvGraphicFramePr>
            <a:graphicFrameLocks noChangeAspect="1"/>
          </p:cNvGraphicFramePr>
          <p:nvPr/>
        </p:nvGraphicFramePr>
        <p:xfrm>
          <a:off x="3810000" y="1981200"/>
          <a:ext cx="13573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2" name="Equation" r:id="rId7" imgW="482400" imgH="406080" progId="Equation.DSMT4">
                  <p:embed/>
                </p:oleObj>
              </mc:Choice>
              <mc:Fallback>
                <p:oleObj name="Equation" r:id="rId7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81200"/>
                        <a:ext cx="1357313" cy="11461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6705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6705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517368" y="6019800"/>
            <a:ext cx="847423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Uniformly charged sphere would have the potential the same 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shape as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  <p:extLst>
      <p:ext uri="{BB962C8B-B14F-4D97-AF65-F5344CB8AC3E}">
        <p14:creationId xmlns:p14="http://schemas.microsoft.com/office/powerpoint/2010/main" val="339109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737410B-F042-0A40-A862-4309DA550BD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52400" y="3514725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(a) For +20</a:t>
            </a:r>
            <a:r>
              <a:rPr lang="en-US" sz="2800">
                <a:solidFill>
                  <a:srgbClr val="CC00CC"/>
                </a:solidFill>
                <a:latin typeface="Lucida Grande" charset="0"/>
                <a:cs typeface="Lucida Grande" charset="0"/>
              </a:rPr>
              <a:t>μ</a:t>
            </a:r>
            <a:r>
              <a:rPr lang="en-US" sz="2800">
                <a:solidFill>
                  <a:srgbClr val="CC00CC"/>
                </a:solidFill>
                <a:latin typeface="Arial Narrow" charset="0"/>
                <a:ea typeface="Lucida Grande" charset="0"/>
                <a:cs typeface="Lucida Grande" charset="0"/>
              </a:rPr>
              <a:t>C charge:</a:t>
            </a:r>
          </a:p>
        </p:txBody>
      </p:sp>
      <p:sp>
        <p:nvSpPr>
          <p:cNvPr id="2663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4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Potential due to a positive or negative charge: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potential at a point 0.50m (a) from a +20</a:t>
            </a:r>
            <a:r>
              <a:rPr lang="en-US" sz="2800">
                <a:solidFill>
                  <a:schemeClr val="accent2"/>
                </a:solidFill>
                <a:latin typeface="Lucida Grande" charset="0"/>
                <a:cs typeface="Lucida Grande" charset="0"/>
              </a:rPr>
              <a:t>μ</a:t>
            </a:r>
            <a:r>
              <a:rPr lang="en-US" sz="2800">
                <a:solidFill>
                  <a:schemeClr val="accent2"/>
                </a:solidFill>
                <a:latin typeface="Arial Narrow" charset="0"/>
                <a:ea typeface="Lucida Grande" charset="0"/>
                <a:cs typeface="Lucida Grande" charset="0"/>
              </a:rPr>
              <a:t>C point charge and (b) from a -20</a:t>
            </a:r>
            <a:r>
              <a:rPr lang="en-US" sz="2800">
                <a:solidFill>
                  <a:schemeClr val="accent2"/>
                </a:solidFill>
                <a:latin typeface="Lucida Grande" charset="0"/>
                <a:cs typeface="Lucida Grande" charset="0"/>
              </a:rPr>
              <a:t>μ</a:t>
            </a:r>
            <a:r>
              <a:rPr lang="en-US" sz="2800">
                <a:solidFill>
                  <a:schemeClr val="accent2"/>
                </a:solidFill>
                <a:latin typeface="Arial Narrow" charset="0"/>
                <a:ea typeface="Lucida Grande" charset="0"/>
                <a:cs typeface="Lucida Grande" charset="0"/>
              </a:rPr>
              <a:t>C point charge. 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518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formula for absolute potential at a point r away from the charge Q is </a:t>
            </a:r>
          </a:p>
        </p:txBody>
      </p:sp>
      <p:graphicFrame>
        <p:nvGraphicFramePr>
          <p:cNvPr id="95242" name="Object 2"/>
          <p:cNvGraphicFramePr>
            <a:graphicFrameLocks noChangeAspect="1"/>
          </p:cNvGraphicFramePr>
          <p:nvPr/>
        </p:nvGraphicFramePr>
        <p:xfrm>
          <a:off x="6338888" y="1981200"/>
          <a:ext cx="135731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3" name="Equation" r:id="rId3" imgW="482400" imgH="406080" progId="Equation.DSMT4">
                  <p:embed/>
                </p:oleObj>
              </mc:Choice>
              <mc:Fallback>
                <p:oleObj name="Equation" r:id="rId3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981200"/>
                        <a:ext cx="1357312" cy="11461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3" name="Object 3"/>
          <p:cNvGraphicFramePr>
            <a:graphicFrameLocks noChangeAspect="1"/>
          </p:cNvGraphicFramePr>
          <p:nvPr/>
        </p:nvGraphicFramePr>
        <p:xfrm>
          <a:off x="5684838" y="2286000"/>
          <a:ext cx="7159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4" name="Equation" r:id="rId5" imgW="253800" imgH="164880" progId="Equation.DSMT4">
                  <p:embed/>
                </p:oleObj>
              </mc:Choice>
              <mc:Fallback>
                <p:oleObj name="Equation" r:id="rId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2286000"/>
                        <a:ext cx="715962" cy="466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6200" y="4429125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(b) For -20</a:t>
            </a:r>
            <a:r>
              <a:rPr lang="en-US" sz="2800">
                <a:solidFill>
                  <a:srgbClr val="CC00CC"/>
                </a:solidFill>
                <a:latin typeface="Lucida Grande" charset="0"/>
                <a:cs typeface="Lucida Grande" charset="0"/>
              </a:rPr>
              <a:t>μ</a:t>
            </a:r>
            <a:r>
              <a:rPr lang="en-US" sz="2800">
                <a:solidFill>
                  <a:srgbClr val="CC00CC"/>
                </a:solidFill>
                <a:latin typeface="Arial Narrow" charset="0"/>
                <a:ea typeface="Lucida Grande" charset="0"/>
                <a:cs typeface="Lucida Grande" charset="0"/>
              </a:rPr>
              <a:t>C charge:</a:t>
            </a:r>
          </a:p>
        </p:txBody>
      </p:sp>
      <p:graphicFrame>
        <p:nvGraphicFramePr>
          <p:cNvPr id="95244" name="Object 4"/>
          <p:cNvGraphicFramePr>
            <a:graphicFrameLocks noChangeAspect="1"/>
          </p:cNvGraphicFramePr>
          <p:nvPr/>
        </p:nvGraphicFramePr>
        <p:xfrm>
          <a:off x="3200400" y="3313113"/>
          <a:ext cx="4468813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5" name="Equation" r:id="rId7" imgW="2120900" imgH="508000" progId="Equation.DSMT4">
                  <p:embed/>
                </p:oleObj>
              </mc:Choice>
              <mc:Fallback>
                <p:oleObj name="Equation" r:id="rId7" imgW="2120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13113"/>
                        <a:ext cx="4468813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5" name="Object 5"/>
          <p:cNvGraphicFramePr>
            <a:graphicFrameLocks noChangeAspect="1"/>
          </p:cNvGraphicFramePr>
          <p:nvPr/>
        </p:nvGraphicFramePr>
        <p:xfrm>
          <a:off x="3048000" y="4191000"/>
          <a:ext cx="471011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6" name="Equation" r:id="rId9" imgW="2235200" imgH="508000" progId="Equation.DSMT4">
                  <p:embed/>
                </p:oleObj>
              </mc:Choice>
              <mc:Fallback>
                <p:oleObj name="Equation" r:id="rId9" imgW="2235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471011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81000" y="54102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It is important to express electric potential with the proper sign!!</a:t>
            </a:r>
          </a:p>
        </p:txBody>
      </p:sp>
      <p:graphicFrame>
        <p:nvGraphicFramePr>
          <p:cNvPr id="95246" name="Object 6"/>
          <p:cNvGraphicFramePr>
            <a:graphicFrameLocks noChangeAspect="1"/>
          </p:cNvGraphicFramePr>
          <p:nvPr/>
        </p:nvGraphicFramePr>
        <p:xfrm>
          <a:off x="7620000" y="3582988"/>
          <a:ext cx="1552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7" name="Equation" r:id="rId11" imgW="736600" imgH="215900" progId="Equation.DSMT4">
                  <p:embed/>
                </p:oleObj>
              </mc:Choice>
              <mc:Fallback>
                <p:oleObj name="Equation" r:id="rId11" imgW="736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582988"/>
                        <a:ext cx="1552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7" name="Object 7"/>
          <p:cNvGraphicFramePr>
            <a:graphicFrameLocks noChangeAspect="1"/>
          </p:cNvGraphicFramePr>
          <p:nvPr/>
        </p:nvGraphicFramePr>
        <p:xfrm>
          <a:off x="7721600" y="44958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98" name="Equation" r:id="rId13" imgW="711200" imgH="215900" progId="Equation.DSMT4">
                  <p:embed/>
                </p:oleObj>
              </mc:Choice>
              <mc:Fallback>
                <p:oleObj name="Equation" r:id="rId13" imgW="711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4495800"/>
                        <a:ext cx="1498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32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4B5AFA1-61BB-984A-A324-DCEA8BBFFFC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766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5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minimum work is required by an external force to bring a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point charge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=+3.00</a:t>
            </a:r>
            <a:r>
              <a:rPr lang="el-GR" sz="2800" dirty="0" smtClean="0">
                <a:solidFill>
                  <a:schemeClr val="accent2"/>
                </a:solidFill>
              </a:rPr>
              <a:t>μ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from a great distance away (r=infinity) to a point 0.500m from a charge Q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=+20.0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 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240646" name="Object 2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7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6699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3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8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4114800"/>
                        <a:ext cx="28638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8" name="Object 4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9" name="Equation" r:id="rId7" imgW="279360" imgH="164880" progId="Equation.DSMT4">
                  <p:embed/>
                </p:oleObj>
              </mc:Choice>
              <mc:Fallback>
                <p:oleObj name="Equation" r:id="rId7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62525"/>
                        <a:ext cx="498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3.00μC from infinity to 0.500m to the charge 20.0μC.</a:t>
            </a:r>
          </a:p>
        </p:txBody>
      </p:sp>
      <p:graphicFrame>
        <p:nvGraphicFramePr>
          <p:cNvPr id="240650" name="Object 5"/>
          <p:cNvGraphicFramePr>
            <a:graphicFrameLocks noChangeAspect="1"/>
          </p:cNvGraphicFramePr>
          <p:nvPr/>
        </p:nvGraphicFramePr>
        <p:xfrm>
          <a:off x="2895600" y="3429000"/>
          <a:ext cx="11890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10" name="Equation" r:id="rId9" imgW="495000" imgH="203040" progId="Equation.DSMT4">
                  <p:embed/>
                </p:oleObj>
              </mc:Choice>
              <mc:Fallback>
                <p:oleObj name="Equation" r:id="rId9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429000"/>
                        <a:ext cx="11890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031292"/>
              </p:ext>
            </p:extLst>
          </p:nvPr>
        </p:nvGraphicFramePr>
        <p:xfrm>
          <a:off x="4130675" y="3124200"/>
          <a:ext cx="23463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11" name="Equation" r:id="rId11" imgW="977760" imgH="457200" progId="Equation.DSMT4">
                  <p:embed/>
                </p:oleObj>
              </mc:Choice>
              <mc:Fallback>
                <p:oleObj name="Equation" r:id="rId11" imgW="977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3124200"/>
                        <a:ext cx="234632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2" name="Object 7"/>
          <p:cNvGraphicFramePr>
            <a:graphicFrameLocks noChangeAspect="1"/>
          </p:cNvGraphicFramePr>
          <p:nvPr/>
        </p:nvGraphicFramePr>
        <p:xfrm>
          <a:off x="739775" y="4724400"/>
          <a:ext cx="16764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12" name="Equation" r:id="rId13" imgW="939600" imgH="457200" progId="Equation.DSMT4">
                  <p:embed/>
                </p:oleObj>
              </mc:Choice>
              <mc:Fallback>
                <p:oleObj name="Equation" r:id="rId13" imgW="93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724400"/>
                        <a:ext cx="16764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3" name="Object 8"/>
          <p:cNvGraphicFramePr>
            <a:graphicFrameLocks noChangeAspect="1"/>
          </p:cNvGraphicFramePr>
          <p:nvPr/>
        </p:nvGraphicFramePr>
        <p:xfrm>
          <a:off x="2339975" y="4800600"/>
          <a:ext cx="12715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13" name="Equation" r:id="rId15" imgW="711000" imgH="406080" progId="Equation.DSMT4">
                  <p:embed/>
                </p:oleObj>
              </mc:Choice>
              <mc:Fallback>
                <p:oleObj name="Equation" r:id="rId15" imgW="7110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800600"/>
                        <a:ext cx="12715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4" name="Object 9"/>
          <p:cNvGraphicFramePr>
            <a:graphicFrameLocks noChangeAspect="1"/>
          </p:cNvGraphicFramePr>
          <p:nvPr/>
        </p:nvGraphicFramePr>
        <p:xfrm>
          <a:off x="3581400" y="4800600"/>
          <a:ext cx="55102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14" name="Equation" r:id="rId17" imgW="3886200" imgH="444240" progId="Equation.DSMT4">
                  <p:embed/>
                </p:oleObj>
              </mc:Choice>
              <mc:Fallback>
                <p:oleObj name="Equation" r:id="rId17" imgW="3886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551021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00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03AFF3-9555-1A4E-B2D4-65BF84A22D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Let’s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consider that there are n individual point charges in a given space and V=0 at r=infinity.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 due to the charge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at a 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 err="1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n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2"/>
          <p:cNvGraphicFramePr>
            <a:graphicFrameLocks noChangeAspect="1"/>
          </p:cNvGraphicFramePr>
          <p:nvPr/>
        </p:nvGraphicFramePr>
        <p:xfrm>
          <a:off x="4724400" y="2514600"/>
          <a:ext cx="8699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2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14600"/>
                        <a:ext cx="8699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9" name="Object 3"/>
          <p:cNvGraphicFramePr>
            <a:graphicFrameLocks noChangeAspect="1"/>
          </p:cNvGraphicFramePr>
          <p:nvPr/>
        </p:nvGraphicFramePr>
        <p:xfrm>
          <a:off x="5588000" y="2232025"/>
          <a:ext cx="145573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3" name="Equation" r:id="rId5" imgW="508000" imgH="444500" progId="Equation.DSMT4">
                  <p:embed/>
                </p:oleObj>
              </mc:Choice>
              <mc:Fallback>
                <p:oleObj name="Equation" r:id="rId5" imgW="508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232025"/>
                        <a:ext cx="1455738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4"/>
          <p:cNvGraphicFramePr>
            <a:graphicFrameLocks noChangeAspect="1"/>
          </p:cNvGraphicFramePr>
          <p:nvPr/>
        </p:nvGraphicFramePr>
        <p:xfrm>
          <a:off x="2584450" y="3962400"/>
          <a:ext cx="13779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4" name="Equation" r:id="rId7" imgW="482400" imgH="431640" progId="Equation.DSMT4">
                  <p:embed/>
                </p:oleObj>
              </mc:Choice>
              <mc:Fallback>
                <p:oleObj name="Equation" r:id="rId7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962400"/>
                        <a:ext cx="137795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5"/>
          <p:cNvGraphicFramePr>
            <a:graphicFrameLocks noChangeAspect="1"/>
          </p:cNvGraphicFramePr>
          <p:nvPr/>
        </p:nvGraphicFramePr>
        <p:xfrm>
          <a:off x="3902075" y="3940175"/>
          <a:ext cx="19653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5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3940175"/>
                        <a:ext cx="196532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2" name="Object 6"/>
          <p:cNvGraphicFramePr>
            <a:graphicFrameLocks noChangeAspect="1"/>
          </p:cNvGraphicFramePr>
          <p:nvPr/>
        </p:nvGraphicFramePr>
        <p:xfrm>
          <a:off x="1752600" y="4294188"/>
          <a:ext cx="8334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6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94188"/>
                        <a:ext cx="833438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7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7" name="Equation" r:id="rId13" imgW="609480" imgH="406080" progId="Equation.DSMT4">
                  <p:embed/>
                </p:oleObj>
              </mc:Choice>
              <mc:Fallback>
                <p:oleObj name="Equation" r:id="rId13" imgW="609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49825"/>
                        <a:ext cx="2057400" cy="1374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5" name="Object 8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8" name="Equation" r:id="rId15" imgW="253800" imgH="164880" progId="Equation.DSMT4">
                  <p:embed/>
                </p:oleObj>
              </mc:Choice>
              <mc:Fallback>
                <p:oleObj name="Equation" r:id="rId1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10188"/>
                        <a:ext cx="852488" cy="5572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9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G23_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8F7BD-0588-964C-B167-BFADDDDAB2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6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1816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latin typeface="Arial Narrow" charset="0"/>
                <a:ea typeface="ＭＳ Ｐゴシック" charset="0"/>
                <a:cs typeface="ＭＳ Ｐゴシック" charset="0"/>
              </a:rPr>
              <a:t>Potential due to two charges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: Calculate the electric potential (a) at point A in the figure due to the two charges shown, and (b) at point B.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2860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Potential is a scalar quantity, so one adds the potential by each of the source charge, as if they are numbers.</a:t>
            </a:r>
          </a:p>
        </p:txBody>
      </p:sp>
      <p:graphicFrame>
        <p:nvGraphicFramePr>
          <p:cNvPr id="242694" name="Object 2"/>
          <p:cNvGraphicFramePr>
            <a:graphicFrameLocks noChangeAspect="1"/>
          </p:cNvGraphicFramePr>
          <p:nvPr/>
        </p:nvGraphicFramePr>
        <p:xfrm>
          <a:off x="3048000" y="3276600"/>
          <a:ext cx="6873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17" name="Equation" r:id="rId4" imgW="304800" imgH="228600" progId="Equation.DSMT4">
                  <p:embed/>
                </p:oleObj>
              </mc:Choice>
              <mc:Fallback>
                <p:oleObj name="Equation" r:id="rId4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6873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304800" y="3352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(a) potential at A is</a:t>
            </a:r>
          </a:p>
        </p:txBody>
      </p:sp>
      <p:graphicFrame>
        <p:nvGraphicFramePr>
          <p:cNvPr id="77832" name="Object 3"/>
          <p:cNvGraphicFramePr>
            <a:graphicFrameLocks noChangeAspect="1"/>
          </p:cNvGraphicFramePr>
          <p:nvPr/>
        </p:nvGraphicFramePr>
        <p:xfrm>
          <a:off x="5257800" y="3073400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18" name="Equation" r:id="rId6" imgW="800100" imgH="444500" progId="Equation.DSMT4">
                  <p:embed/>
                </p:oleObj>
              </mc:Choice>
              <mc:Fallback>
                <p:oleObj name="Equation" r:id="rId6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73400"/>
                        <a:ext cx="1803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3733800" y="3276600"/>
          <a:ext cx="14890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19" name="Equation" r:id="rId8" imgW="660400" imgH="228600" progId="Equation.DSMT4">
                  <p:embed/>
                </p:oleObj>
              </mc:Choice>
              <mc:Fallback>
                <p:oleObj name="Equation" r:id="rId8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600"/>
                        <a:ext cx="14890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2746375" y="3835400"/>
          <a:ext cx="2892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20" name="Equation" r:id="rId10" imgW="1282700" imgH="444500" progId="Equation.DSMT4">
                  <p:embed/>
                </p:oleObj>
              </mc:Choice>
              <mc:Fallback>
                <p:oleObj name="Equation" r:id="rId10" imgW="128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3835400"/>
                        <a:ext cx="28924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5715000" y="3779838"/>
          <a:ext cx="25193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21" name="Equation" r:id="rId12" imgW="1117600" imgH="469900" progId="Equation.DSMT4">
                  <p:embed/>
                </p:oleObj>
              </mc:Choice>
              <mc:Fallback>
                <p:oleObj name="Equation" r:id="rId12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79838"/>
                        <a:ext cx="251936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551113" y="4743450"/>
          <a:ext cx="64404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22" name="Equation" r:id="rId14" imgW="2857500" imgH="482600" progId="Equation.DSMT4">
                  <p:embed/>
                </p:oleObj>
              </mc:Choice>
              <mc:Fallback>
                <p:oleObj name="Equation" r:id="rId14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743450"/>
                        <a:ext cx="644048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81000" y="57150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(b) How about potential at B?</a:t>
            </a:r>
          </a:p>
        </p:txBody>
      </p:sp>
    </p:spTree>
    <p:extLst>
      <p:ext uri="{BB962C8B-B14F-4D97-AF65-F5344CB8AC3E}">
        <p14:creationId xmlns:p14="http://schemas.microsoft.com/office/powerpoint/2010/main" val="71688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7EA1AB-8185-3044-BE88-D4EE074A059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Equi-potential Surfaces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visualized using equipotential lines in 2-D or equipotential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 two points on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an equipotential surface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line)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are on 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Thus, the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potential difference between the two points on an equipotential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surface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these 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No work is necessary to move a charge between these two points.</a:t>
            </a:r>
          </a:p>
        </p:txBody>
      </p:sp>
    </p:spTree>
    <p:extLst>
      <p:ext uri="{BB962C8B-B14F-4D97-AF65-F5344CB8AC3E}">
        <p14:creationId xmlns:p14="http://schemas.microsoft.com/office/powerpoint/2010/main" val="327016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8B91D8-2F12-2548-8490-C5B46ED70F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Equi-potential Surfaces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equipotential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If there are any parallel components to the electric field, it would require work to move a charge along the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surface, and thus a potential difference exists.</a:t>
            </a:r>
            <a:endParaRPr lang="en-US" sz="2000" dirty="0">
              <a:solidFill>
                <a:srgbClr val="660066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equipotential surface (line) is perpendicular to the electric field, we can draw these surfaces or lines easily.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There can be no electric field inside a conductor in static case, thus the 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44740" name="Picture 4" descr="FG23_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1" name="Picture 5" descr="FG23_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44743" name="Picture 7" descr="FG23_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5934075" y="4495800"/>
            <a:ext cx="3133725" cy="400050"/>
          </a:xfrm>
          <a:prstGeom prst="rect">
            <a:avLst/>
          </a:prstGeom>
          <a:solidFill>
            <a:srgbClr val="FFFF99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Just like a topographical map</a:t>
            </a:r>
          </a:p>
        </p:txBody>
      </p:sp>
    </p:spTree>
    <p:extLst>
      <p:ext uri="{BB962C8B-B14F-4D97-AF65-F5344CB8AC3E}">
        <p14:creationId xmlns:p14="http://schemas.microsoft.com/office/powerpoint/2010/main" val="379671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C38F28-4C8F-D94B-B99B-3F0B5ED1563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Electrostatic Potential Energy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a point charge q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potentials due to other charges are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q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Let’s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choose V=0 at r=infinity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 in isolation has no potential energy and is exerted on with no electric force</a:t>
            </a:r>
          </a:p>
        </p:txBody>
      </p:sp>
      <p:graphicFrame>
        <p:nvGraphicFramePr>
          <p:cNvPr id="248836" name="Object 2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7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7" name="Object 3"/>
          <p:cNvGraphicFramePr>
            <a:graphicFrameLocks noChangeAspect="1"/>
          </p:cNvGraphicFramePr>
          <p:nvPr/>
        </p:nvGraphicFramePr>
        <p:xfrm>
          <a:off x="2651125" y="3013075"/>
          <a:ext cx="16033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8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013075"/>
                        <a:ext cx="16033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8" name="Object 4"/>
          <p:cNvGraphicFramePr>
            <a:graphicFrameLocks noChangeAspect="1"/>
          </p:cNvGraphicFramePr>
          <p:nvPr/>
        </p:nvGraphicFramePr>
        <p:xfrm>
          <a:off x="4237038" y="2979738"/>
          <a:ext cx="19637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9" name="Equation" r:id="rId7" imgW="761760" imgH="228600" progId="Equation.DSMT4">
                  <p:embed/>
                </p:oleObj>
              </mc:Choice>
              <mc:Fallback>
                <p:oleObj name="Equation" r:id="rId7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2979738"/>
                        <a:ext cx="196373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9" name="Object 5"/>
          <p:cNvGraphicFramePr>
            <a:graphicFrameLocks noChangeAspect="1"/>
          </p:cNvGraphicFramePr>
          <p:nvPr/>
        </p:nvGraphicFramePr>
        <p:xfrm>
          <a:off x="6181725" y="3013075"/>
          <a:ext cx="7524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0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3013075"/>
                        <a:ext cx="7524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40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8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E439DB-00CF-2648-AF73-0874678EFDF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Electrostatic Potential Energy; Two charges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If a second point charge Q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at the distance r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potential energy of the two charges relative to V=0 at r=infinity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This is the work that needs to be done by an external force to bring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from infinity to a distance 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from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It is also a negative of the work needed to separate them to infinity.</a:t>
            </a:r>
          </a:p>
        </p:txBody>
      </p:sp>
      <p:graphicFrame>
        <p:nvGraphicFramePr>
          <p:cNvPr id="249860" name="Object 2"/>
          <p:cNvGraphicFramePr>
            <a:graphicFrameLocks noChangeAspect="1"/>
          </p:cNvGraphicFramePr>
          <p:nvPr/>
        </p:nvGraphicFramePr>
        <p:xfrm>
          <a:off x="2828925" y="190500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1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905000"/>
                        <a:ext cx="10572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1" name="Object 3"/>
          <p:cNvGraphicFramePr>
            <a:graphicFrameLocks noChangeAspect="1"/>
          </p:cNvGraphicFramePr>
          <p:nvPr/>
        </p:nvGraphicFramePr>
        <p:xfrm>
          <a:off x="3951288" y="1781175"/>
          <a:ext cx="145891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2" name="Equation" r:id="rId5" imgW="533160" imgH="406080" progId="Equation.DSMT4">
                  <p:embed/>
                </p:oleObj>
              </mc:Choice>
              <mc:Fallback>
                <p:oleObj name="Equation" r:id="rId5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1781175"/>
                        <a:ext cx="1458912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4"/>
          <p:cNvGraphicFramePr>
            <a:graphicFrameLocks noChangeAspect="1"/>
          </p:cNvGraphicFramePr>
          <p:nvPr/>
        </p:nvGraphicFramePr>
        <p:xfrm>
          <a:off x="2457450" y="3355975"/>
          <a:ext cx="1993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3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55975"/>
                        <a:ext cx="1993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5"/>
          <p:cNvGraphicFramePr>
            <a:graphicFrameLocks noChangeAspect="1"/>
          </p:cNvGraphicFramePr>
          <p:nvPr/>
        </p:nvGraphicFramePr>
        <p:xfrm>
          <a:off x="4465638" y="3273425"/>
          <a:ext cx="193516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4" name="Equation" r:id="rId9" imgW="787320" imgH="406080" progId="Equation.DSMT4">
                  <p:embed/>
                </p:oleObj>
              </mc:Choice>
              <mc:Fallback>
                <p:oleObj name="Equation" r:id="rId9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3273425"/>
                        <a:ext cx="1935162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85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8929BC5-1879-5242-862C-F4E7E937013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Electrostatic Potential Energy; Three Charges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Work needed to bring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to a certain place 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Work needed to bring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to a distance to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Work need to bring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to a distance to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and 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>
              <a:solidFill>
                <a:srgbClr val="660066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>
              <a:solidFill>
                <a:srgbClr val="660066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total electrostatic potential 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about a four charge system?</a:t>
            </a:r>
          </a:p>
        </p:txBody>
      </p:sp>
      <p:graphicFrame>
        <p:nvGraphicFramePr>
          <p:cNvPr id="250884" name="Object 2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29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3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30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4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31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7" name="Object 5"/>
          <p:cNvGraphicFramePr>
            <a:graphicFrameLocks noChangeAspect="1"/>
          </p:cNvGraphicFramePr>
          <p:nvPr/>
        </p:nvGraphicFramePr>
        <p:xfrm>
          <a:off x="7248525" y="2362200"/>
          <a:ext cx="12858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32" name="Equation" r:id="rId9" imgW="685800" imgH="406080" progId="Equation.DSMT4">
                  <p:embed/>
                </p:oleObj>
              </mc:Choice>
              <mc:Fallback>
                <p:oleObj name="Equation" r:id="rId9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2362200"/>
                        <a:ext cx="12858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8" name="Object 6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33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9" name="Object 7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34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8"/>
          <p:cNvGraphicFramePr>
            <a:graphicFrameLocks noChangeAspect="1"/>
          </p:cNvGraphicFramePr>
          <p:nvPr/>
        </p:nvGraphicFramePr>
        <p:xfrm>
          <a:off x="5257800" y="3429000"/>
          <a:ext cx="13112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35" name="Equation" r:id="rId15" imgW="698400" imgH="406080" progId="Equation.DSMT4">
                  <p:embed/>
                </p:oleObj>
              </mc:Choice>
              <mc:Fallback>
                <p:oleObj name="Equation" r:id="rId15" imgW="698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29000"/>
                        <a:ext cx="13112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9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36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0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37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1"/>
          <p:cNvGraphicFramePr>
            <a:graphicFrameLocks noChangeAspect="1"/>
          </p:cNvGraphicFramePr>
          <p:nvPr/>
        </p:nvGraphicFramePr>
        <p:xfrm>
          <a:off x="3638550" y="4876800"/>
          <a:ext cx="52006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38" name="Equation" r:id="rId21" imgW="2717640" imgH="457200" progId="Equation.DSMT4">
                  <p:embed/>
                </p:oleObj>
              </mc:Choice>
              <mc:Fallback>
                <p:oleObj name="Equation" r:id="rId21" imgW="2717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4876800"/>
                        <a:ext cx="520065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2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Quiz results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Class average: 21.2/41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Equivalent to 51.7/100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Top score: 40/41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Reading assignments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CH17 – 6, 17 – 10, and 17 – 11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First term exam tomorrow, Tuesday, June 11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Covers CH1 – Ch7 plus A1 – A8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Mixture of multiple choice and free response problems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Bring extra credit special project #1 during the break</a:t>
            </a:r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932CE1-6CE0-5B4D-A985-1CD60836F4E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Electrostatic Potential Energy: electron Volt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unit of electrostatic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in atomic 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 convenience a new unit, electron volt (eV),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1 eV is defined as the energy acquired by a particle carrying the charge equal to that of an electron (q=e)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How many Joules is 1 eV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eV however is </a:t>
            </a:r>
            <a:r>
              <a:rPr lang="en-US" sz="2800" b="1" u="sng">
                <a:solidFill>
                  <a:srgbClr val="CC0000"/>
                </a:solidFill>
                <a:latin typeface="Arial Narrow" charset="0"/>
              </a:rPr>
              <a:t>not a standard SI unit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speed of an electron with kinetic energy 5000eV?  </a:t>
            </a:r>
          </a:p>
        </p:txBody>
      </p:sp>
      <p:graphicFrame>
        <p:nvGraphicFramePr>
          <p:cNvPr id="251908" name="Object 2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8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9" name="Object 3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9" name="Equation" r:id="rId5" imgW="1054080" imgH="203040" progId="Equation.DSMT4">
                  <p:embed/>
                </p:oleObj>
              </mc:Choice>
              <mc:Fallback>
                <p:oleObj name="Equation" r:id="rId5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0" name="Object 4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0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01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82CBB1-0ECD-4E4C-BC9E-A425CD1DAEA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 (or Condensers)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76200" y="533400"/>
            <a:ext cx="8991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 device that can store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But does not let them flow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it consist of?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Usually consists of two conducting objects (plates or sheets) placed near each other without touching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Why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can’t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they touch each other?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The charge will neutralize…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Can you give some examples?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Camera flash, UPS, Surge protectors, binary circuits, etc…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is a capacitor different than a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Battery provides potential difference by storing energy (usually chemical energy) while the capacitor stores charges but very little energy.</a:t>
            </a:r>
          </a:p>
        </p:txBody>
      </p:sp>
    </p:spTree>
    <p:extLst>
      <p:ext uri="{BB962C8B-B14F-4D97-AF65-F5344CB8AC3E}">
        <p14:creationId xmlns:p14="http://schemas.microsoft.com/office/powerpoint/2010/main" val="128059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A23AF3-F068-5C47-BA7B-34CF343FAE0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2590800"/>
            <a:ext cx="4906963" cy="1763713"/>
            <a:chOff x="-816" y="1056"/>
            <a:chExt cx="4416" cy="1548"/>
          </a:xfrm>
        </p:grpSpPr>
        <p:pic>
          <p:nvPicPr>
            <p:cNvPr id="37910" name="Picture 3" descr="FG24_00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6" y="1056"/>
              <a:ext cx="4416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1" name="Rectangle 4"/>
            <p:cNvSpPr>
              <a:spLocks noChangeArrowheads="1"/>
            </p:cNvSpPr>
            <p:nvPr/>
          </p:nvSpPr>
          <p:spPr bwMode="auto">
            <a:xfrm>
              <a:off x="96" y="2256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648200" y="4876800"/>
            <a:ext cx="4038600" cy="1828800"/>
            <a:chOff x="3984" y="3120"/>
            <a:chExt cx="1536" cy="1152"/>
          </a:xfrm>
        </p:grpSpPr>
        <p:pic>
          <p:nvPicPr>
            <p:cNvPr id="37907" name="Picture 6" descr="FG24_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120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8" name="Rectangle 7"/>
            <p:cNvSpPr>
              <a:spLocks noChangeArrowheads="1"/>
            </p:cNvSpPr>
            <p:nvPr/>
          </p:nvSpPr>
          <p:spPr bwMode="auto">
            <a:xfrm>
              <a:off x="3984" y="3120"/>
              <a:ext cx="1056" cy="1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09" name="Rectangle 8"/>
            <p:cNvSpPr>
              <a:spLocks noChangeArrowheads="1"/>
            </p:cNvSpPr>
            <p:nvPr/>
          </p:nvSpPr>
          <p:spPr bwMode="auto">
            <a:xfrm>
              <a:off x="5184" y="4128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6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</a:t>
            </a: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381000" y="6858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simple capacitor consists of a pair of parallel plates of area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separated by a distance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A cylindrical capacitors are essentially parallel plates wrapped around as a cylinder.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953000" y="2590800"/>
            <a:ext cx="2667000" cy="2133600"/>
            <a:chOff x="2832" y="1008"/>
            <a:chExt cx="2400" cy="1872"/>
          </a:xfrm>
        </p:grpSpPr>
        <p:pic>
          <p:nvPicPr>
            <p:cNvPr id="37905" name="Picture 12" descr="FG24_001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008"/>
              <a:ext cx="2400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6" name="Rectangle 13"/>
            <p:cNvSpPr>
              <a:spLocks noChangeArrowheads="1"/>
            </p:cNvSpPr>
            <p:nvPr/>
          </p:nvSpPr>
          <p:spPr bwMode="auto">
            <a:xfrm>
              <a:off x="3504" y="2496"/>
              <a:ext cx="288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381000" y="4267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How would you draw symbols for a capacitor and a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Capacitor -||-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Battery (+) -|i- (-)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267200" y="4953000"/>
            <a:ext cx="2590800" cy="1905000"/>
            <a:chOff x="2256" y="3120"/>
            <a:chExt cx="1632" cy="1200"/>
          </a:xfrm>
        </p:grpSpPr>
        <p:pic>
          <p:nvPicPr>
            <p:cNvPr id="37902" name="Picture 17" descr="FG24_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Rectangle 18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04" name="Rectangle 19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4996" name="AutoShape 20"/>
          <p:cNvSpPr>
            <a:spLocks noChangeArrowheads="1"/>
          </p:cNvSpPr>
          <p:nvPr/>
        </p:nvSpPr>
        <p:spPr bwMode="auto">
          <a:xfrm>
            <a:off x="6156325" y="5197475"/>
            <a:ext cx="1165225" cy="1339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Circuit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85035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A5B9A9-7A05-2649-827D-98D1690D407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 you think will happen if a battery is connected ( or 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voltage is applied) to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The capacitor gets charged quickly, one plate positive and the other negative in equal amount.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Each battery terminal, the wires and the plates are conductors.  What does this mean?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All conductors are at the same potential.   And?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So the full battery voltage is applied across the capacitor plates.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for a given capacitor, the amount of charge stored in the capacitor is proportional to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between the plates.  How would you write this formula?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C is a proportionality constant, called capacitance of the device.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What is the unit?  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</a:t>
            </a:r>
          </a:p>
        </p:txBody>
      </p:sp>
      <p:graphicFrame>
        <p:nvGraphicFramePr>
          <p:cNvPr id="256004" name="Object 2"/>
          <p:cNvGraphicFramePr>
            <a:graphicFrameLocks noChangeAspect="1"/>
          </p:cNvGraphicFramePr>
          <p:nvPr/>
        </p:nvGraphicFramePr>
        <p:xfrm>
          <a:off x="1219200" y="5537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6" name="Equation" r:id="rId3" imgW="545760" imgH="203040" progId="Equation.DSMT4">
                  <p:embed/>
                </p:oleObj>
              </mc:Choice>
              <mc:Fallback>
                <p:oleObj name="Equation" r:id="rId3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37200"/>
                        <a:ext cx="1295400" cy="482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3284538" y="6324600"/>
            <a:ext cx="601662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C/V</a:t>
            </a: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3962400" y="632460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or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4495800" y="6324600"/>
            <a:ext cx="122555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Farad (F)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2895600" y="5607050"/>
            <a:ext cx="4929188" cy="3365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C is a property of a capacitor so does not depend on Q or V.</a:t>
            </a: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5867400" y="6324600"/>
            <a:ext cx="3167454" cy="46166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Narrow" charset="0"/>
              </a:rPr>
              <a:t>Normally use </a:t>
            </a:r>
            <a:r>
              <a:rPr lang="en-US" dirty="0" err="1" smtClean="0">
                <a:solidFill>
                  <a:srgbClr val="FF0000"/>
                </a:solidFill>
                <a:latin typeface="Symbol" charset="0"/>
              </a:rPr>
              <a:t>μ</a:t>
            </a:r>
            <a:r>
              <a:rPr lang="en-US" dirty="0" err="1" smtClean="0">
                <a:solidFill>
                  <a:srgbClr val="FF0000"/>
                </a:solidFill>
                <a:latin typeface="Arial Narrow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 Narrow" charset="0"/>
              </a:rPr>
              <a:t>nF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 or </a:t>
            </a:r>
            <a:r>
              <a:rPr lang="en-US" dirty="0" err="1" smtClean="0">
                <a:solidFill>
                  <a:srgbClr val="FF0000"/>
                </a:solidFill>
                <a:latin typeface="Arial Narrow" charset="0"/>
              </a:rPr>
              <a:t>pF.</a:t>
            </a:r>
            <a:endParaRPr lang="en-US" dirty="0">
              <a:solidFill>
                <a:srgbClr val="FF0000"/>
              </a:solidFill>
              <a:latin typeface="Arial Narrow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467600" y="1981200"/>
            <a:ext cx="2590800" cy="1905000"/>
            <a:chOff x="2256" y="3120"/>
            <a:chExt cx="1632" cy="1200"/>
          </a:xfrm>
        </p:grpSpPr>
        <p:pic>
          <p:nvPicPr>
            <p:cNvPr id="38926" name="Picture 11" descr="FG24_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Rectangle 12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28" name="Rectangle 13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357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358122-A907-5F45-A9D4-B5C816EC929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57026" name="Picture 2" descr="FG24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09650"/>
            <a:ext cx="495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Determination of Capacitance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81000" y="6096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can be determined analytically for capacitors w/ simple geometry and air in between.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Let’s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a parallel plate capacitor.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Plates have area A each and separated by d.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d is smaller than the length, and so E is uniform.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 for parallel plates is E=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</a:rPr>
              <a:t>σ</a:t>
            </a:r>
            <a:r>
              <a:rPr lang="en-US" dirty="0">
                <a:solidFill>
                  <a:srgbClr val="660066"/>
                </a:solidFill>
                <a:latin typeface="Symbol" charset="0"/>
              </a:rPr>
              <a:t>/ε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,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</a:rPr>
              <a:t>σ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=Q/A is the surface charge density.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 and V are related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Q=CV, we obtain:</a:t>
            </a:r>
          </a:p>
        </p:txBody>
      </p:sp>
      <p:graphicFrame>
        <p:nvGraphicFramePr>
          <p:cNvPr id="257029" name="Object 2"/>
          <p:cNvGraphicFramePr>
            <a:graphicFrameLocks noChangeAspect="1"/>
          </p:cNvGraphicFramePr>
          <p:nvPr/>
        </p:nvGraphicFramePr>
        <p:xfrm>
          <a:off x="3352800" y="3683000"/>
          <a:ext cx="1066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5"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83000"/>
                        <a:ext cx="1066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351404"/>
              </p:ext>
            </p:extLst>
          </p:nvPr>
        </p:nvGraphicFramePr>
        <p:xfrm>
          <a:off x="1066800" y="4840288"/>
          <a:ext cx="424338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6" name="Equation" r:id="rId6" imgW="1485900" imgH="431800" progId="Equation.DSMT4">
                  <p:embed/>
                </p:oleObj>
              </mc:Choice>
              <mc:Fallback>
                <p:oleObj name="Equation" r:id="rId6" imgW="1485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40288"/>
                        <a:ext cx="4243388" cy="12668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5638800" y="4873625"/>
            <a:ext cx="2590800" cy="10699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C only depends on the area and the distance of the plates and the permittivity of the medium between them.</a:t>
            </a:r>
          </a:p>
        </p:txBody>
      </p:sp>
      <p:graphicFrame>
        <p:nvGraphicFramePr>
          <p:cNvPr id="257041" name="Object 4"/>
          <p:cNvGraphicFramePr>
            <a:graphicFrameLocks noChangeAspect="1"/>
          </p:cNvGraphicFramePr>
          <p:nvPr/>
        </p:nvGraphicFramePr>
        <p:xfrm>
          <a:off x="4419600" y="3752850"/>
          <a:ext cx="1033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7" name="Equation" r:id="rId8" imgW="330200" imgH="152400" progId="Equation.DSMT4">
                  <p:embed/>
                </p:oleObj>
              </mc:Choice>
              <mc:Fallback>
                <p:oleObj name="Equation" r:id="rId8" imgW="330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52850"/>
                        <a:ext cx="10334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22553"/>
              </p:ext>
            </p:extLst>
          </p:nvPr>
        </p:nvGraphicFramePr>
        <p:xfrm>
          <a:off x="5395913" y="3332162"/>
          <a:ext cx="1233487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8" name="Equation" r:id="rId10" imgW="393700" imgH="419100" progId="Equation.DSMT4">
                  <p:embed/>
                </p:oleObj>
              </mc:Choice>
              <mc:Fallback>
                <p:oleObj name="Equation" r:id="rId10" imgW="393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3332162"/>
                        <a:ext cx="1233487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53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5F58A4-CD92-FB42-9454-7F242DD5F48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8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152400" y="673100"/>
            <a:ext cx="8839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Capacitor calculations: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capacitance of a capacitor whose plates are 20cmx3.0cm and are separated by a 1.0mm air gap.  (b) What is the charge on each plate if the capacitor is connected to a 12-V battery? (c) What is the electric field between the plates? (d) Estimate the area of the plates needed to achieve a capacitance of 1F, given the same air gap. 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457200" y="255905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(a) Using the formula for a parallel plate capacitor, we obtain   </a:t>
            </a:r>
          </a:p>
        </p:txBody>
      </p:sp>
      <p:graphicFrame>
        <p:nvGraphicFramePr>
          <p:cNvPr id="258053" name="Object 2"/>
          <p:cNvGraphicFramePr>
            <a:graphicFrameLocks noChangeAspect="1"/>
          </p:cNvGraphicFramePr>
          <p:nvPr/>
        </p:nvGraphicFramePr>
        <p:xfrm>
          <a:off x="914400" y="2962275"/>
          <a:ext cx="13795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2" name="Equation" r:id="rId3" imgW="634680" imgH="368280" progId="Equation.DSMT4">
                  <p:embed/>
                </p:oleObj>
              </mc:Choice>
              <mc:Fallback>
                <p:oleObj name="Equation" r:id="rId3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62275"/>
                        <a:ext cx="137953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457200" y="46624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(b) From Q=CV, the charge on each plate is    </a:t>
            </a:r>
          </a:p>
        </p:txBody>
      </p:sp>
      <p:graphicFrame>
        <p:nvGraphicFramePr>
          <p:cNvPr id="258055" name="Object 3"/>
          <p:cNvGraphicFramePr>
            <a:graphicFrameLocks noChangeAspect="1"/>
          </p:cNvGraphicFramePr>
          <p:nvPr/>
        </p:nvGraphicFramePr>
        <p:xfrm>
          <a:off x="473075" y="5410200"/>
          <a:ext cx="593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3" name="Equation" r:id="rId5" imgW="253800" imgH="190440" progId="Equation.DSMT4">
                  <p:embed/>
                </p:oleObj>
              </mc:Choice>
              <mc:Fallback>
                <p:oleObj name="Equation" r:id="rId5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410200"/>
                        <a:ext cx="593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49797"/>
              </p:ext>
            </p:extLst>
          </p:nvPr>
        </p:nvGraphicFramePr>
        <p:xfrm>
          <a:off x="1268413" y="3721100"/>
          <a:ext cx="76977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4" name="Equation" r:id="rId7" imgW="3860800" imgH="419100" progId="Equation.DSMT4">
                  <p:embed/>
                </p:oleObj>
              </mc:Choice>
              <mc:Fallback>
                <p:oleObj name="Equation" r:id="rId7" imgW="3860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3721100"/>
                        <a:ext cx="769778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7" name="Object 5"/>
          <p:cNvGraphicFramePr>
            <a:graphicFrameLocks noChangeAspect="1"/>
          </p:cNvGraphicFramePr>
          <p:nvPr/>
        </p:nvGraphicFramePr>
        <p:xfrm>
          <a:off x="1143000" y="5459413"/>
          <a:ext cx="831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5"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59413"/>
                        <a:ext cx="8318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649254"/>
              </p:ext>
            </p:extLst>
          </p:nvPr>
        </p:nvGraphicFramePr>
        <p:xfrm>
          <a:off x="2005013" y="5302250"/>
          <a:ext cx="677386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6" name="Equation" r:id="rId11" imgW="2895600" imgH="304800" progId="Equation.DSMT4">
                  <p:embed/>
                </p:oleObj>
              </mc:Choice>
              <mc:Fallback>
                <p:oleObj name="Equation" r:id="rId11" imgW="2895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5302250"/>
                        <a:ext cx="6773862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14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0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6C24A4-7872-6740-93B2-C583E80A6B1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20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8</a:t>
            </a: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(C) Using the formula for the electric field in two parallel plates</a:t>
            </a:r>
          </a:p>
        </p:txBody>
      </p:sp>
      <p:graphicFrame>
        <p:nvGraphicFramePr>
          <p:cNvPr id="259076" name="Object 2"/>
          <p:cNvGraphicFramePr>
            <a:graphicFrameLocks noChangeAspect="1"/>
          </p:cNvGraphicFramePr>
          <p:nvPr/>
        </p:nvGraphicFramePr>
        <p:xfrm>
          <a:off x="381000" y="1724025"/>
          <a:ext cx="4508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7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24025"/>
                        <a:ext cx="4508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(d) Solving the capacitance formula for A, we obtain </a:t>
            </a:r>
          </a:p>
        </p:txBody>
      </p:sp>
      <p:graphicFrame>
        <p:nvGraphicFramePr>
          <p:cNvPr id="259078" name="Object 3"/>
          <p:cNvGraphicFramePr>
            <a:graphicFrameLocks noChangeAspect="1"/>
          </p:cNvGraphicFramePr>
          <p:nvPr/>
        </p:nvGraphicFramePr>
        <p:xfrm>
          <a:off x="2160588" y="2514600"/>
          <a:ext cx="10398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8"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514600"/>
                        <a:ext cx="10398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9" name="Object 4"/>
          <p:cNvGraphicFramePr>
            <a:graphicFrameLocks noChangeAspect="1"/>
          </p:cNvGraphicFramePr>
          <p:nvPr/>
        </p:nvGraphicFramePr>
        <p:xfrm>
          <a:off x="5257800" y="2590800"/>
          <a:ext cx="4508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9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4508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685800" y="2438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Or, since    </a:t>
            </a:r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3200400" y="2438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we can obtain    </a:t>
            </a:r>
          </a:p>
        </p:txBody>
      </p:sp>
      <p:graphicFrame>
        <p:nvGraphicFramePr>
          <p:cNvPr id="259082" name="Object 5"/>
          <p:cNvGraphicFramePr>
            <a:graphicFrameLocks noChangeAspect="1"/>
          </p:cNvGraphicFramePr>
          <p:nvPr/>
        </p:nvGraphicFramePr>
        <p:xfrm>
          <a:off x="1077913" y="3724275"/>
          <a:ext cx="11318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0" name="Equation" r:id="rId9" imgW="520560" imgH="368280" progId="Equation.DSMT4">
                  <p:embed/>
                </p:oleObj>
              </mc:Choice>
              <mc:Fallback>
                <p:oleObj name="Equation" r:id="rId9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3724275"/>
                        <a:ext cx="11318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3" name="Object 6"/>
          <p:cNvGraphicFramePr>
            <a:graphicFrameLocks noChangeAspect="1"/>
          </p:cNvGraphicFramePr>
          <p:nvPr/>
        </p:nvGraphicFramePr>
        <p:xfrm>
          <a:off x="457200" y="5059363"/>
          <a:ext cx="5508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1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59363"/>
                        <a:ext cx="5508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4" name="AutoShape 12"/>
          <p:cNvSpPr>
            <a:spLocks noChangeArrowheads="1"/>
          </p:cNvSpPr>
          <p:nvPr/>
        </p:nvSpPr>
        <p:spPr bwMode="auto">
          <a:xfrm>
            <a:off x="2763838" y="3810000"/>
            <a:ext cx="1468437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A</a:t>
            </a:r>
          </a:p>
        </p:txBody>
      </p:sp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4598988" y="5775325"/>
            <a:ext cx="4087812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About 40% the area of Arlington (256km</a:t>
            </a:r>
            <a:r>
              <a:rPr lang="en-US" sz="2000" baseline="30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).</a:t>
            </a:r>
          </a:p>
        </p:txBody>
      </p:sp>
      <p:graphicFrame>
        <p:nvGraphicFramePr>
          <p:cNvPr id="259086" name="Object 7"/>
          <p:cNvGraphicFramePr>
            <a:graphicFrameLocks noChangeAspect="1"/>
          </p:cNvGraphicFramePr>
          <p:nvPr/>
        </p:nvGraphicFramePr>
        <p:xfrm>
          <a:off x="5715000" y="2362200"/>
          <a:ext cx="495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2" name="Equation" r:id="rId13" imgW="279360" imgH="368280" progId="Equation.DSMT4">
                  <p:embed/>
                </p:oleObj>
              </mc:Choice>
              <mc:Fallback>
                <p:oleObj name="Equation" r:id="rId1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62200"/>
                        <a:ext cx="495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7" name="Object 8"/>
          <p:cNvGraphicFramePr>
            <a:graphicFrameLocks noChangeAspect="1"/>
          </p:cNvGraphicFramePr>
          <p:nvPr/>
        </p:nvGraphicFramePr>
        <p:xfrm>
          <a:off x="6178550" y="2362200"/>
          <a:ext cx="28130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3" name="Equation" r:id="rId15" imgW="1587240" imgH="380880" progId="Equation.DSMT4">
                  <p:embed/>
                </p:oleObj>
              </mc:Choice>
              <mc:Fallback>
                <p:oleObj name="Equation" r:id="rId15" imgW="15872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2362200"/>
                        <a:ext cx="28130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8" name="Object 9"/>
          <p:cNvGraphicFramePr>
            <a:graphicFrameLocks noChangeAspect="1"/>
          </p:cNvGraphicFramePr>
          <p:nvPr/>
        </p:nvGraphicFramePr>
        <p:xfrm>
          <a:off x="733425" y="1485900"/>
          <a:ext cx="5619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4" name="Equation" r:id="rId17" imgW="317160" imgH="406080" progId="Equation.DSMT4">
                  <p:embed/>
                </p:oleObj>
              </mc:Choice>
              <mc:Fallback>
                <p:oleObj name="Equation" r:id="rId17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485900"/>
                        <a:ext cx="5619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9" name="Object 10"/>
          <p:cNvGraphicFramePr>
            <a:graphicFrameLocks noChangeAspect="1"/>
          </p:cNvGraphicFramePr>
          <p:nvPr/>
        </p:nvGraphicFramePr>
        <p:xfrm>
          <a:off x="1219200" y="1485900"/>
          <a:ext cx="7207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5" name="Equation" r:id="rId19" imgW="406080" imgH="406080" progId="Equation.DSMT4">
                  <p:embed/>
                </p:oleObj>
              </mc:Choice>
              <mc:Fallback>
                <p:oleObj name="Equation" r:id="rId19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85900"/>
                        <a:ext cx="7207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0" name="Object 11"/>
          <p:cNvGraphicFramePr>
            <a:graphicFrameLocks noChangeAspect="1"/>
          </p:cNvGraphicFramePr>
          <p:nvPr/>
        </p:nvGraphicFramePr>
        <p:xfrm>
          <a:off x="1905000" y="1460500"/>
          <a:ext cx="70246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6" name="Equation" r:id="rId21" imgW="3962160" imgH="431640" progId="Equation.DSMT4">
                  <p:embed/>
                </p:oleObj>
              </mc:Choice>
              <mc:Fallback>
                <p:oleObj name="Equation" r:id="rId21" imgW="3962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60500"/>
                        <a:ext cx="70246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1" name="Object 12"/>
          <p:cNvGraphicFramePr>
            <a:graphicFrameLocks noChangeAspect="1"/>
          </p:cNvGraphicFramePr>
          <p:nvPr/>
        </p:nvGraphicFramePr>
        <p:xfrm>
          <a:off x="990600" y="4827588"/>
          <a:ext cx="7731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7" name="Equation" r:id="rId23" imgW="355320" imgH="406080" progId="Equation.DSMT4">
                  <p:embed/>
                </p:oleObj>
              </mc:Choice>
              <mc:Fallback>
                <p:oleObj name="Equation" r:id="rId23" imgW="355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27588"/>
                        <a:ext cx="7731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92" name="Object 13"/>
          <p:cNvGraphicFramePr>
            <a:graphicFrameLocks noChangeAspect="1"/>
          </p:cNvGraphicFramePr>
          <p:nvPr/>
        </p:nvGraphicFramePr>
        <p:xfrm>
          <a:off x="1730375" y="4725988"/>
          <a:ext cx="50514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8" name="Equation" r:id="rId25" imgW="2323800" imgH="495000" progId="Equation.DSMT4">
                  <p:embed/>
                </p:oleObj>
              </mc:Choice>
              <mc:Fallback>
                <p:oleObj name="Equation" r:id="rId25" imgW="23238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725988"/>
                        <a:ext cx="50514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78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#2 –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last 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Thursday, June 13.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C7406-CD1A-3448-9C29-C97F9A65BA5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Well other than the above, what are the connections between these two quantities?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214457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4D6442-EDDE-4043-AE36-D0AD16B8AA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2450" name="Picture 2" descr="FG23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053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otential energy change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expressed in terms of a conservative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force (point </a:t>
            </a:r>
            <a:r>
              <a:rPr lang="en-US" sz="3200" b="1" i="1" dirty="0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at a higher potential)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potential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uniform</a:t>
            </a:r>
          </a:p>
        </p:txBody>
      </p:sp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85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2600"/>
                        <a:ext cx="1552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3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86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63925"/>
                        <a:ext cx="7762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4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87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59425"/>
                        <a:ext cx="125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797550" y="54864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81000" y="6335713"/>
            <a:ext cx="42719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11725" y="6324600"/>
            <a:ext cx="554038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638800" y="6324600"/>
            <a:ext cx="2971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5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88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63925"/>
                        <a:ext cx="1254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2" name="Object 6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89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238500"/>
                        <a:ext cx="1462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73087"/>
              </p:ext>
            </p:extLst>
          </p:nvPr>
        </p:nvGraphicFramePr>
        <p:xfrm>
          <a:off x="4694238" y="3222625"/>
          <a:ext cx="13414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90" name="Equation" r:id="rId14" imgW="571500" imgH="406400" progId="Equation.DSMT4">
                  <p:embed/>
                </p:oleObj>
              </mc:Choice>
              <mc:Fallback>
                <p:oleObj name="Equation" r:id="rId14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222625"/>
                        <a:ext cx="13414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334549"/>
              </p:ext>
            </p:extLst>
          </p:nvPr>
        </p:nvGraphicFramePr>
        <p:xfrm>
          <a:off x="6051550" y="3421063"/>
          <a:ext cx="26241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91" name="Equation" r:id="rId16" imgW="1117600" imgH="190500" progId="Equation.DSMT4">
                  <p:embed/>
                </p:oleObj>
              </mc:Choice>
              <mc:Fallback>
                <p:oleObj name="Equation" r:id="rId16" imgW="1117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421063"/>
                        <a:ext cx="26241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7" name="Object 9"/>
          <p:cNvGraphicFramePr>
            <a:graphicFrameLocks noChangeAspect="1"/>
          </p:cNvGraphicFramePr>
          <p:nvPr/>
        </p:nvGraphicFramePr>
        <p:xfrm>
          <a:off x="4921250" y="5576888"/>
          <a:ext cx="717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92" name="Equation" r:id="rId18" imgW="304800" imgH="152400" progId="Equation.DSMT4">
                  <p:embed/>
                </p:oleObj>
              </mc:Choice>
              <mc:Fallback>
                <p:oleObj name="Equation" r:id="rId18" imgW="304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76888"/>
                        <a:ext cx="717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54641"/>
              </p:ext>
            </p:extLst>
          </p:nvPr>
        </p:nvGraphicFramePr>
        <p:xfrm>
          <a:off x="3702050" y="1747837"/>
          <a:ext cx="1089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93" name="Equation" r:id="rId20" imgW="419100" imgH="177800" progId="Equation.DSMT4">
                  <p:embed/>
                </p:oleObj>
              </mc:Choice>
              <mc:Fallback>
                <p:oleObj name="Equation" r:id="rId20" imgW="419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747837"/>
                        <a:ext cx="10890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103438" y="5508625"/>
          <a:ext cx="1223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94" name="Equation" r:id="rId22" imgW="520700" imgH="177800" progId="Equation.DSMT4">
                  <p:embed/>
                </p:oleObj>
              </mc:Choice>
              <mc:Fallback>
                <p:oleObj name="Equation" r:id="rId22" imgW="520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508625"/>
                        <a:ext cx="12239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267075" y="5562600"/>
          <a:ext cx="1701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95" name="Equation" r:id="rId24" imgW="723900" imgH="165100" progId="Equation.DSMT4">
                  <p:embed/>
                </p:oleObj>
              </mc:Choice>
              <mc:Fallback>
                <p:oleObj name="Equation" r:id="rId24" imgW="723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562600"/>
                        <a:ext cx="1701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1000" y="6000750"/>
            <a:ext cx="2546350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What does 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“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”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sign mean?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6481763" y="5486400"/>
          <a:ext cx="1671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96" name="Equation" r:id="rId26" imgW="711200" imgH="228600" progId="Equation.DSMT4">
                  <p:embed/>
                </p:oleObj>
              </mc:Choice>
              <mc:Fallback>
                <p:oleObj name="Equation" r:id="rId26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486400"/>
                        <a:ext cx="1671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048000" y="6000750"/>
            <a:ext cx="5259388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The direction of E is along that of decreasing potential.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876800" y="3124200"/>
            <a:ext cx="5334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44333"/>
              </p:ext>
            </p:extLst>
          </p:nvPr>
        </p:nvGraphicFramePr>
        <p:xfrm>
          <a:off x="4903788" y="1766887"/>
          <a:ext cx="1054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97" name="Equation" r:id="rId28" imgW="406400" imgH="228600" progId="Equation.DSMT4">
                  <p:embed/>
                </p:oleObj>
              </mc:Choice>
              <mc:Fallback>
                <p:oleObj name="Equation" r:id="rId28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766887"/>
                        <a:ext cx="10541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79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89B696-95E0-854E-82FD-0EFA2F2EAB4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21522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1528" name="Picture 4" descr="FG23_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3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4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1525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17 – 3 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2"/>
          <p:cNvGraphicFramePr>
            <a:graphicFrameLocks noChangeAspect="1"/>
          </p:cNvGraphicFramePr>
          <p:nvPr/>
        </p:nvGraphicFramePr>
        <p:xfrm>
          <a:off x="2536825" y="4916488"/>
          <a:ext cx="619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69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916488"/>
                        <a:ext cx="6191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5" name="Object 3"/>
          <p:cNvGraphicFramePr>
            <a:graphicFrameLocks noChangeAspect="1"/>
          </p:cNvGraphicFramePr>
          <p:nvPr/>
        </p:nvGraphicFramePr>
        <p:xfrm>
          <a:off x="3236913" y="4662488"/>
          <a:ext cx="6810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70" name="Equation" r:id="rId6" imgW="279360" imgH="368280" progId="Equation.DSMT4">
                  <p:embed/>
                </p:oleObj>
              </mc:Choice>
              <mc:Fallback>
                <p:oleObj name="Equation" r:id="rId6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662488"/>
                        <a:ext cx="6810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6" name="Object 4"/>
          <p:cNvGraphicFramePr>
            <a:graphicFrameLocks noChangeAspect="1"/>
          </p:cNvGraphicFramePr>
          <p:nvPr/>
        </p:nvGraphicFramePr>
        <p:xfrm>
          <a:off x="3962400" y="4662488"/>
          <a:ext cx="12700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71" name="Equation" r:id="rId8" imgW="520560" imgH="368280" progId="Equation.DSMT4">
                  <p:embed/>
                </p:oleObj>
              </mc:Choice>
              <mc:Fallback>
                <p:oleObj name="Equation" r:id="rId8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62488"/>
                        <a:ext cx="12700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5"/>
          <p:cNvGraphicFramePr>
            <a:graphicFrameLocks noChangeAspect="1"/>
          </p:cNvGraphicFramePr>
          <p:nvPr/>
        </p:nvGraphicFramePr>
        <p:xfrm>
          <a:off x="4660900" y="4057650"/>
          <a:ext cx="1465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72" name="Equation" r:id="rId10" imgW="457200" imgH="152400" progId="Equation.DSMT4">
                  <p:embed/>
                </p:oleObj>
              </mc:Choice>
              <mc:Fallback>
                <p:oleObj name="Equation" r:id="rId10" imgW="457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057650"/>
                        <a:ext cx="14652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667250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6"/>
          <p:cNvGraphicFramePr>
            <a:graphicFrameLocks noChangeAspect="1"/>
          </p:cNvGraphicFramePr>
          <p:nvPr/>
        </p:nvGraphicFramePr>
        <p:xfrm>
          <a:off x="5230813" y="4648200"/>
          <a:ext cx="17033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73" name="Equation" r:id="rId12" imgW="698400" imgH="380880" progId="Equation.DSMT4">
                  <p:embed/>
                </p:oleObj>
              </mc:Choice>
              <mc:Fallback>
                <p:oleObj name="Equation" r:id="rId12" imgW="698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648200"/>
                        <a:ext cx="17033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28523"/>
              </p:ext>
            </p:extLst>
          </p:nvPr>
        </p:nvGraphicFramePr>
        <p:xfrm>
          <a:off x="7034213" y="4929188"/>
          <a:ext cx="14239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74" name="Equation" r:id="rId14" imgW="583920" imgH="164880" progId="Equation.DSMT4">
                  <p:embed/>
                </p:oleObj>
              </mc:Choice>
              <mc:Fallback>
                <p:oleObj name="Equation" r:id="rId14" imgW="583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4929188"/>
                        <a:ext cx="14239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Which direction is the field?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343400" y="5638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Direction of decreasing potential!</a:t>
            </a:r>
          </a:p>
        </p:txBody>
      </p:sp>
    </p:spTree>
    <p:extLst>
      <p:ext uri="{BB962C8B-B14F-4D97-AF65-F5344CB8AC3E}">
        <p14:creationId xmlns:p14="http://schemas.microsoft.com/office/powerpoint/2010/main" val="39923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144C13-96AB-D74C-9B73-9C4B5EECA50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r?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84458"/>
              </p:ext>
            </p:extLst>
          </p:nvPr>
        </p:nvGraphicFramePr>
        <p:xfrm>
          <a:off x="1601787" y="4724400"/>
          <a:ext cx="1370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4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7" y="4724400"/>
                        <a:ext cx="13700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4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5" name="Equation" r:id="rId6" imgW="253800" imgH="152280" progId="Equation.DSMT4">
                  <p:embed/>
                </p:oleObj>
              </mc:Choice>
              <mc:Fallback>
                <p:oleObj name="Equation" r:id="rId6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90675"/>
                        <a:ext cx="647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2" name="Object 5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6" name="Equation" r:id="rId8" imgW="622080" imgH="406080" progId="Equation.DSMT4">
                  <p:embed/>
                </p:oleObj>
              </mc:Choice>
              <mc:Fallback>
                <p:oleObj name="Equation" r:id="rId8" imgW="622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295400"/>
                        <a:ext cx="15890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3" name="Object 6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7" name="Equation" r:id="rId10" imgW="291960" imgH="380880" progId="Equation.DSMT4">
                  <p:embed/>
                </p:oleObj>
              </mc:Choice>
              <mc:Fallback>
                <p:oleObj name="Equation" r:id="rId10" imgW="29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295400"/>
                        <a:ext cx="7461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12648"/>
              </p:ext>
            </p:extLst>
          </p:nvPr>
        </p:nvGraphicFramePr>
        <p:xfrm>
          <a:off x="3048000" y="4383087"/>
          <a:ext cx="22526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8" name="Equation" r:id="rId12" imgW="876240" imgH="457200" progId="Equation.DSMT4">
                  <p:embed/>
                </p:oleObj>
              </mc:Choice>
              <mc:Fallback>
                <p:oleObj name="Equation" r:id="rId12" imgW="876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83087"/>
                        <a:ext cx="2252663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9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20386C-C8C5-C94A-9410-5BAC2FE42D1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electric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V at a distance r from a single point charge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 as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the potential difference by a single point charge between r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2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9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157288" cy="7540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3"/>
          <p:cNvGraphicFramePr>
            <a:graphicFrameLocks noChangeAspect="1"/>
          </p:cNvGraphicFramePr>
          <p:nvPr/>
        </p:nvGraphicFramePr>
        <p:xfrm>
          <a:off x="2986088" y="2768600"/>
          <a:ext cx="2195512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0" name="Equation" r:id="rId5" imgW="482400" imgH="406080" progId="Equation.DSMT4">
                  <p:embed/>
                </p:oleObj>
              </mc:Choice>
              <mc:Fallback>
                <p:oleObj name="Equation" r:id="rId5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768600"/>
                        <a:ext cx="2195512" cy="18542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4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1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65238"/>
                        <a:ext cx="9144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113782"/>
              </p:ext>
            </p:extLst>
          </p:nvPr>
        </p:nvGraphicFramePr>
        <p:xfrm>
          <a:off x="5965825" y="1187450"/>
          <a:ext cx="984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2" name="Equation" r:id="rId9" imgW="393700" imgH="228600" progId="Equation.DSMT4">
                  <p:embed/>
                </p:oleObj>
              </mc:Choice>
              <mc:Fallback>
                <p:oleObj name="Equation" r:id="rId9" imgW="393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1187450"/>
                        <a:ext cx="984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70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10,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961C2-A082-4546-B7A7-5ABC05C0FA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Simply add the potential by each of the source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</a:t>
            </a:r>
            <a:r>
              <a:rPr lang="en-US" sz="2000" u="sng" dirty="0">
                <a:solidFill>
                  <a:srgbClr val="003300"/>
                </a:solidFill>
                <a:latin typeface="Arial Narrow" charset="0"/>
              </a:rPr>
              <a:t> </a:t>
            </a: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square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Need vector sums to obtain the total field from multiple source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charge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near the charge and decreases towards 0 at the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charge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near the charge and increases towards 0 at a large distance.</a:t>
            </a:r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Properties of the Electric Potential</a:t>
            </a:r>
          </a:p>
        </p:txBody>
      </p:sp>
      <p:graphicFrame>
        <p:nvGraphicFramePr>
          <p:cNvPr id="23859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6155402"/>
              </p:ext>
            </p:extLst>
          </p:nvPr>
        </p:nvGraphicFramePr>
        <p:xfrm>
          <a:off x="5686425" y="3429000"/>
          <a:ext cx="12747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7" name="Equation" r:id="rId3" imgW="838200" imgH="457200" progId="Equation.DSMT4">
                  <p:embed/>
                </p:oleObj>
              </mc:Choice>
              <mc:Fallback>
                <p:oleObj name="Equation" r:id="rId3" imgW="83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3429000"/>
                        <a:ext cx="1274763" cy="695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638800" y="1389063"/>
          <a:ext cx="14478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8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89063"/>
                        <a:ext cx="1447800" cy="820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93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15121</TotalTime>
  <Words>2861</Words>
  <Application>Microsoft Macintosh PowerPoint</Application>
  <PresentationFormat>On-screen Show (4:3)</PresentationFormat>
  <Paragraphs>303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phys1443-spring02</vt:lpstr>
      <vt:lpstr>Equation</vt:lpstr>
      <vt:lpstr>PHYS 1442 – Section 001 Lecture #5</vt:lpstr>
      <vt:lpstr>Announcements</vt:lpstr>
      <vt:lpstr>Special Project #2 – Angels &amp; Demons</vt:lpstr>
      <vt:lpstr>Electric Potential and Electric Field</vt:lpstr>
      <vt:lpstr>Electric Potential and Electric Field</vt:lpstr>
      <vt:lpstr>Example 17 – 3 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17 – 4</vt:lpstr>
      <vt:lpstr>Example 17 – 5</vt:lpstr>
      <vt:lpstr>Electric Potential by Charge Distributions</vt:lpstr>
      <vt:lpstr>Example 17 – 6 </vt:lpstr>
      <vt:lpstr>Equi-potential Surfaces</vt:lpstr>
      <vt:lpstr>Equi-potential Surfaces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  <vt:lpstr>Capacitors (or Condensers)</vt:lpstr>
      <vt:lpstr>Capacitors</vt:lpstr>
      <vt:lpstr>Capacitors</vt:lpstr>
      <vt:lpstr>Determination of Capacitance</vt:lpstr>
      <vt:lpstr>Example 17 – 8</vt:lpstr>
      <vt:lpstr>Example 17 – 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664</cp:revision>
  <dcterms:created xsi:type="dcterms:W3CDTF">2012-01-19T04:21:20Z</dcterms:created>
  <dcterms:modified xsi:type="dcterms:W3CDTF">2013-06-10T19:07:27Z</dcterms:modified>
</cp:coreProperties>
</file>