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09" r:id="rId3"/>
    <p:sldId id="410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Relationship Id="rId3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image" Target="../media/image91.wmf"/><Relationship Id="rId2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wmf"/><Relationship Id="rId5" Type="http://schemas.openxmlformats.org/officeDocument/2006/relationships/image" Target="../media/image100.emf"/><Relationship Id="rId1" Type="http://schemas.openxmlformats.org/officeDocument/2006/relationships/image" Target="../media/image96.wmf"/><Relationship Id="rId2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wmf"/><Relationship Id="rId12" Type="http://schemas.openxmlformats.org/officeDocument/2006/relationships/image" Target="../media/image112.wmf"/><Relationship Id="rId1" Type="http://schemas.openxmlformats.org/officeDocument/2006/relationships/image" Target="../media/image101.wmf"/><Relationship Id="rId2" Type="http://schemas.openxmlformats.org/officeDocument/2006/relationships/image" Target="../media/image102.wmf"/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6" Type="http://schemas.openxmlformats.org/officeDocument/2006/relationships/image" Target="../media/image106.wmf"/><Relationship Id="rId7" Type="http://schemas.openxmlformats.org/officeDocument/2006/relationships/image" Target="../media/image107.wmf"/><Relationship Id="rId8" Type="http://schemas.openxmlformats.org/officeDocument/2006/relationships/image" Target="../media/image108.wmf"/><Relationship Id="rId9" Type="http://schemas.openxmlformats.org/officeDocument/2006/relationships/image" Target="../media/image109.wmf"/><Relationship Id="rId10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4.w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e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29.wmf"/><Relationship Id="rId2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1" Type="http://schemas.openxmlformats.org/officeDocument/2006/relationships/image" Target="../media/image48.wmf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6.w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oleObject" Target="../embeddings/oleObject58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59.bin"/><Relationship Id="rId15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56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7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image" Target="../media/image81.w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82.wmf"/><Relationship Id="rId10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78.w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79.w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80.w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oleObject" Target="../embeddings/oleObject81.bin"/><Relationship Id="rId7" Type="http://schemas.openxmlformats.org/officeDocument/2006/relationships/image" Target="../media/image8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90.wmf"/><Relationship Id="rId5" Type="http://schemas.openxmlformats.org/officeDocument/2006/relationships/image" Target="../media/image88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92.e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93.emf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1.bin"/><Relationship Id="rId12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96.w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7.w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8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9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109.wmf"/><Relationship Id="rId21" Type="http://schemas.openxmlformats.org/officeDocument/2006/relationships/oleObject" Target="../embeddings/oleObject101.bin"/><Relationship Id="rId22" Type="http://schemas.openxmlformats.org/officeDocument/2006/relationships/image" Target="../media/image110.wmf"/><Relationship Id="rId23" Type="http://schemas.openxmlformats.org/officeDocument/2006/relationships/oleObject" Target="../embeddings/oleObject102.bin"/><Relationship Id="rId24" Type="http://schemas.openxmlformats.org/officeDocument/2006/relationships/image" Target="../media/image111.wmf"/><Relationship Id="rId25" Type="http://schemas.openxmlformats.org/officeDocument/2006/relationships/oleObject" Target="../embeddings/oleObject103.bin"/><Relationship Id="rId26" Type="http://schemas.openxmlformats.org/officeDocument/2006/relationships/image" Target="../media/image112.wmf"/><Relationship Id="rId10" Type="http://schemas.openxmlformats.org/officeDocument/2006/relationships/image" Target="../media/image104.w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108.wmf"/><Relationship Id="rId19" Type="http://schemas.openxmlformats.org/officeDocument/2006/relationships/oleObject" Target="../embeddings/oleObject10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101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102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10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1.emf"/><Relationship Id="rId11" Type="http://schemas.openxmlformats.org/officeDocument/2006/relationships/image" Target="../media/image2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51499" y="1311275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10,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0574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17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Electric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Potential and Electric Field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660066"/>
                </a:solidFill>
                <a:latin typeface="Arial Narrow" charset="0"/>
              </a:rPr>
              <a:t>Equi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-potential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Electron Volt, a Unit of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Capacitor and Capacitance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Di-electrics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Storage of Electric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Chapter 18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Electric Battery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Ohm’s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Law: Resisters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Resistivity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0" y="6243935"/>
            <a:ext cx="770114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Thursday, June 13!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8ECC94-86AA-CC42-BA40-A0BA94B670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5618" name="Picture 3" descr="FG23_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5616" name="Picture 6" descr="FG23_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09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 from the source charge?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formula for the potential by a single charge?</a:t>
            </a:r>
          </a:p>
        </p:txBody>
      </p:sp>
      <p:graphicFrame>
        <p:nvGraphicFramePr>
          <p:cNvPr id="239626" name="Object 2"/>
          <p:cNvGraphicFramePr>
            <a:graphicFrameLocks noChangeAspect="1"/>
          </p:cNvGraphicFramePr>
          <p:nvPr/>
        </p:nvGraphicFramePr>
        <p:xfrm>
          <a:off x="3094038" y="2286000"/>
          <a:ext cx="7159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3"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286000"/>
                        <a:ext cx="715962" cy="466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3"/>
          <p:cNvGraphicFramePr>
            <a:graphicFrameLocks noChangeAspect="1"/>
          </p:cNvGraphicFramePr>
          <p:nvPr/>
        </p:nvGraphicFramePr>
        <p:xfrm>
          <a:off x="3810000" y="1981200"/>
          <a:ext cx="13573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4" name="Equation" r:id="rId7" imgW="482400" imgH="406080" progId="Equation.DSMT4">
                  <p:embed/>
                </p:oleObj>
              </mc:Choice>
              <mc:Fallback>
                <p:oleObj name="Equation" r:id="rId7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1357313" cy="11461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6705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6705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517368" y="6019800"/>
            <a:ext cx="847423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Uniformly charged sphere would have the potential the same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shape as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339109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build="p"/>
      <p:bldP spid="239628" grpId="0" animBg="1"/>
      <p:bldP spid="239629" grpId="0" animBg="1"/>
      <p:bldP spid="239630" grpId="0" animBg="1"/>
      <p:bldP spid="239631" grpId="0" animBg="1"/>
      <p:bldP spid="2396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37410B-F042-0A40-A862-4309DA550BD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52400" y="351472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(a) For +20</a:t>
            </a:r>
            <a:r>
              <a:rPr lang="en-US" sz="2800">
                <a:solidFill>
                  <a:srgbClr val="CC00CC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rgbClr val="CC00CC"/>
                </a:solidFill>
                <a:latin typeface="Arial Narrow" charset="0"/>
                <a:ea typeface="Lucida Grande" charset="0"/>
                <a:cs typeface="Lucida Grande" charset="0"/>
              </a:rPr>
              <a:t>C charge:</a:t>
            </a:r>
          </a:p>
        </p:txBody>
      </p:sp>
      <p:sp>
        <p:nvSpPr>
          <p:cNvPr id="2663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4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Potential due to a positive or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potential at a point 0.50m (a) from a +20</a:t>
            </a:r>
            <a:r>
              <a:rPr lang="en-US" sz="28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C point charge and (b) from a -20</a:t>
            </a:r>
            <a:r>
              <a:rPr lang="en-US" sz="28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C point charge. 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formula for absolute potential at a point r away from the charge Q is </a:t>
            </a:r>
          </a:p>
        </p:txBody>
      </p:sp>
      <p:graphicFrame>
        <p:nvGraphicFramePr>
          <p:cNvPr id="95242" name="Object 2"/>
          <p:cNvGraphicFramePr>
            <a:graphicFrameLocks noChangeAspect="1"/>
          </p:cNvGraphicFramePr>
          <p:nvPr/>
        </p:nvGraphicFramePr>
        <p:xfrm>
          <a:off x="6338888" y="1981200"/>
          <a:ext cx="13573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69"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981200"/>
                        <a:ext cx="1357312" cy="11461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3"/>
          <p:cNvGraphicFramePr>
            <a:graphicFrameLocks noChangeAspect="1"/>
          </p:cNvGraphicFramePr>
          <p:nvPr/>
        </p:nvGraphicFramePr>
        <p:xfrm>
          <a:off x="5684838" y="2286000"/>
          <a:ext cx="7159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70"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2286000"/>
                        <a:ext cx="715962" cy="466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" y="442912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For -20</a:t>
            </a:r>
            <a:r>
              <a:rPr lang="en-US" sz="2800">
                <a:solidFill>
                  <a:srgbClr val="CC00CC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rgbClr val="CC00CC"/>
                </a:solidFill>
                <a:latin typeface="Arial Narrow" charset="0"/>
                <a:ea typeface="Lucida Grande" charset="0"/>
                <a:cs typeface="Lucida Grande" charset="0"/>
              </a:rPr>
              <a:t>C charge:</a:t>
            </a:r>
          </a:p>
        </p:txBody>
      </p:sp>
      <p:graphicFrame>
        <p:nvGraphicFramePr>
          <p:cNvPr id="95244" name="Object 4"/>
          <p:cNvGraphicFramePr>
            <a:graphicFrameLocks noChangeAspect="1"/>
          </p:cNvGraphicFramePr>
          <p:nvPr/>
        </p:nvGraphicFramePr>
        <p:xfrm>
          <a:off x="3200400" y="3313113"/>
          <a:ext cx="44688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71" name="Equation" r:id="rId7" imgW="2120900" imgH="508000" progId="Equation.DSMT4">
                  <p:embed/>
                </p:oleObj>
              </mc:Choice>
              <mc:Fallback>
                <p:oleObj name="Equation" r:id="rId7" imgW="2120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13113"/>
                        <a:ext cx="4468813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5"/>
          <p:cNvGraphicFramePr>
            <a:graphicFrameLocks noChangeAspect="1"/>
          </p:cNvGraphicFramePr>
          <p:nvPr/>
        </p:nvGraphicFramePr>
        <p:xfrm>
          <a:off x="3048000" y="4191000"/>
          <a:ext cx="471011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72" name="Equation" r:id="rId9" imgW="2235200" imgH="508000" progId="Equation.DSMT4">
                  <p:embed/>
                </p:oleObj>
              </mc:Choice>
              <mc:Fallback>
                <p:oleObj name="Equation" r:id="rId9" imgW="2235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471011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1000" y="54102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It is important to express electric potential with the proper sign!!</a:t>
            </a:r>
          </a:p>
        </p:txBody>
      </p:sp>
      <p:graphicFrame>
        <p:nvGraphicFramePr>
          <p:cNvPr id="95246" name="Object 6"/>
          <p:cNvGraphicFramePr>
            <a:graphicFrameLocks noChangeAspect="1"/>
          </p:cNvGraphicFramePr>
          <p:nvPr/>
        </p:nvGraphicFramePr>
        <p:xfrm>
          <a:off x="7620000" y="3582988"/>
          <a:ext cx="1552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73" name="Equation" r:id="rId11" imgW="736600" imgH="215900" progId="Equation.DSMT4">
                  <p:embed/>
                </p:oleObj>
              </mc:Choice>
              <mc:Fallback>
                <p:oleObj name="Equation" r:id="rId11" imgW="736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82988"/>
                        <a:ext cx="1552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7" name="Object 7"/>
          <p:cNvGraphicFramePr>
            <a:graphicFrameLocks noChangeAspect="1"/>
          </p:cNvGraphicFramePr>
          <p:nvPr/>
        </p:nvGraphicFramePr>
        <p:xfrm>
          <a:off x="7721600" y="44958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74" name="Equation" r:id="rId13" imgW="711200" imgH="215900" progId="Equation.DSMT4">
                  <p:embed/>
                </p:oleObj>
              </mc:Choice>
              <mc:Fallback>
                <p:oleObj name="Equation" r:id="rId13" imgW="711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495800"/>
                        <a:ext cx="1498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32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B5AFA1-61BB-984A-A324-DCEA8BBFFF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766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5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a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=+3.00</a:t>
            </a:r>
            <a:r>
              <a:rPr lang="el-GR" sz="2800" dirty="0" smtClean="0">
                <a:solidFill>
                  <a:schemeClr val="accent2"/>
                </a:solidFill>
              </a:rPr>
              <a:t>μ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from a great distance away (r=infinity) to a point 0.500m from a charge Q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=+20.0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 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240646" name="Object 2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5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3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6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4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7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3.00μC from infinity to 0.500m to the charge 20.0μC.</a:t>
            </a:r>
          </a:p>
        </p:txBody>
      </p:sp>
      <p:graphicFrame>
        <p:nvGraphicFramePr>
          <p:cNvPr id="240650" name="Object 5"/>
          <p:cNvGraphicFramePr>
            <a:graphicFrameLocks noChangeAspect="1"/>
          </p:cNvGraphicFramePr>
          <p:nvPr/>
        </p:nvGraphicFramePr>
        <p:xfrm>
          <a:off x="2895600" y="3429000"/>
          <a:ext cx="118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8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29000"/>
                        <a:ext cx="118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31292"/>
              </p:ext>
            </p:extLst>
          </p:nvPr>
        </p:nvGraphicFramePr>
        <p:xfrm>
          <a:off x="41306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9" name="Equation" r:id="rId11" imgW="977760" imgH="457200" progId="Equation.DSMT4">
                  <p:embed/>
                </p:oleObj>
              </mc:Choice>
              <mc:Fallback>
                <p:oleObj name="Equation" r:id="rId11" imgW="977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7"/>
          <p:cNvGraphicFramePr>
            <a:graphicFrameLocks noChangeAspect="1"/>
          </p:cNvGraphicFramePr>
          <p:nvPr/>
        </p:nvGraphicFramePr>
        <p:xfrm>
          <a:off x="739775" y="4724400"/>
          <a:ext cx="1676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0" name="Equation" r:id="rId13" imgW="939600" imgH="457200" progId="Equation.DSMT4">
                  <p:embed/>
                </p:oleObj>
              </mc:Choice>
              <mc:Fallback>
                <p:oleObj name="Equation" r:id="rId13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724400"/>
                        <a:ext cx="1676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8"/>
          <p:cNvGraphicFramePr>
            <a:graphicFrameLocks noChangeAspect="1"/>
          </p:cNvGraphicFramePr>
          <p:nvPr/>
        </p:nvGraphicFramePr>
        <p:xfrm>
          <a:off x="2339975" y="4800600"/>
          <a:ext cx="1271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1" name="Equation" r:id="rId15" imgW="711000" imgH="406080" progId="Equation.DSMT4">
                  <p:embed/>
                </p:oleObj>
              </mc:Choice>
              <mc:Fallback>
                <p:oleObj name="Equation" r:id="rId15" imgW="711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800600"/>
                        <a:ext cx="1271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9"/>
          <p:cNvGraphicFramePr>
            <a:graphicFrameLocks noChangeAspect="1"/>
          </p:cNvGraphicFramePr>
          <p:nvPr/>
        </p:nvGraphicFramePr>
        <p:xfrm>
          <a:off x="3581400" y="4800600"/>
          <a:ext cx="55102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2" name="Equation" r:id="rId17" imgW="3886200" imgH="444240" progId="Equation.DSMT4">
                  <p:embed/>
                </p:oleObj>
              </mc:Choice>
              <mc:Fallback>
                <p:oleObj name="Equation" r:id="rId17" imgW="3886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55102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00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406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03AFF3-9555-1A4E-B2D4-65BF84A22D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consider that there are n individual point charges in a given space and V=0 at r=infinity.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 due 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n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2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4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3"/>
          <p:cNvGraphicFramePr>
            <a:graphicFrameLocks noChangeAspect="1"/>
          </p:cNvGraphicFramePr>
          <p:nvPr/>
        </p:nvGraphicFramePr>
        <p:xfrm>
          <a:off x="5588000" y="2232025"/>
          <a:ext cx="145573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5" name="Equation" r:id="rId5" imgW="508000" imgH="444500" progId="Equation.DSMT4">
                  <p:embed/>
                </p:oleObj>
              </mc:Choice>
              <mc:Fallback>
                <p:oleObj name="Equation" r:id="rId5" imgW="508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32025"/>
                        <a:ext cx="1455738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4"/>
          <p:cNvGraphicFramePr>
            <a:graphicFrameLocks noChangeAspect="1"/>
          </p:cNvGraphicFramePr>
          <p:nvPr/>
        </p:nvGraphicFramePr>
        <p:xfrm>
          <a:off x="2584450" y="3962400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6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962400"/>
                        <a:ext cx="137795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5"/>
          <p:cNvGraphicFramePr>
            <a:graphicFrameLocks noChangeAspect="1"/>
          </p:cNvGraphicFramePr>
          <p:nvPr/>
        </p:nvGraphicFramePr>
        <p:xfrm>
          <a:off x="3902075" y="3940175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7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3940175"/>
                        <a:ext cx="19653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6"/>
          <p:cNvGraphicFramePr>
            <a:graphicFrameLocks noChangeAspect="1"/>
          </p:cNvGraphicFramePr>
          <p:nvPr/>
        </p:nvGraphicFramePr>
        <p:xfrm>
          <a:off x="1752600" y="4294188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8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94188"/>
                        <a:ext cx="83343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7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9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8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0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9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6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Potential 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3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4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5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6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7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8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71688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  <p:bldP spid="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7EA1AB-8185-3044-BE88-D4EE074A059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Equi-potential Surfaces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visualized using equipotential lines in 2-D or equipotential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 two points 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an equipotential surface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line)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are on 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Thus, the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potential difference between the two points on an equipotential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surface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327016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8B91D8-2F12-2548-8490-C5B46ED70F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Equi-potential Surfaces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equipotential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If there are any parallel components to the electric field, it would require work to move a charge along the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surface, and thus a potential difference exists.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equipotential surface (line) is perpendicular to the electric field, we can draw these surfaces or lines easily.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There can be no electric field inside a conductor in static case, thus the 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44740" name="Picture 4" descr="FG23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5" descr="FG23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44743" name="Picture 7" descr="FG23_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5934075" y="4495800"/>
            <a:ext cx="3133725" cy="400050"/>
          </a:xfrm>
          <a:prstGeom prst="rect">
            <a:avLst/>
          </a:prstGeom>
          <a:solidFill>
            <a:srgbClr val="FFFF99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Just like a topographical map</a:t>
            </a:r>
          </a:p>
        </p:txBody>
      </p:sp>
    </p:spTree>
    <p:extLst>
      <p:ext uri="{BB962C8B-B14F-4D97-AF65-F5344CB8AC3E}">
        <p14:creationId xmlns:p14="http://schemas.microsoft.com/office/powerpoint/2010/main" val="379671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  <p:bldP spid="244742" grpId="0"/>
      <p:bldP spid="244744" grpId="0"/>
      <p:bldP spid="2447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C38F28-4C8F-D94B-B99B-3F0B5ED1563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a point charge q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potentials due to other charges are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q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Let’s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choose V=0 at r=infinity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 in isolation has no potential energy and is exerted on with no electric force</a:t>
            </a:r>
          </a:p>
        </p:txBody>
      </p:sp>
      <p:graphicFrame>
        <p:nvGraphicFramePr>
          <p:cNvPr id="248836" name="Object 2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1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3"/>
          <p:cNvGraphicFramePr>
            <a:graphicFrameLocks noChangeAspect="1"/>
          </p:cNvGraphicFramePr>
          <p:nvPr/>
        </p:nvGraphicFramePr>
        <p:xfrm>
          <a:off x="2651125" y="3013075"/>
          <a:ext cx="1603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2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013075"/>
                        <a:ext cx="1603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4"/>
          <p:cNvGraphicFramePr>
            <a:graphicFrameLocks noChangeAspect="1"/>
          </p:cNvGraphicFramePr>
          <p:nvPr/>
        </p:nvGraphicFramePr>
        <p:xfrm>
          <a:off x="4237038" y="2979738"/>
          <a:ext cx="19637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3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979738"/>
                        <a:ext cx="19637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9" name="Object 5"/>
          <p:cNvGraphicFramePr>
            <a:graphicFrameLocks noChangeAspect="1"/>
          </p:cNvGraphicFramePr>
          <p:nvPr/>
        </p:nvGraphicFramePr>
        <p:xfrm>
          <a:off x="6181725" y="3013075"/>
          <a:ext cx="7524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4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3013075"/>
                        <a:ext cx="7524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4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E439DB-00CF-2648-AF73-0874678EFDF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Energy; Two charges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at the distance r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potential energy of the two charges relative to V=0 at r=infinity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This is the work that needs to be done by an external force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from infinity to a distance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from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It is also a negative of the work needed to separate them to infinity.</a:t>
            </a:r>
          </a:p>
        </p:txBody>
      </p:sp>
      <p:graphicFrame>
        <p:nvGraphicFramePr>
          <p:cNvPr id="249860" name="Object 2"/>
          <p:cNvGraphicFramePr>
            <a:graphicFrameLocks noChangeAspect="1"/>
          </p:cNvGraphicFramePr>
          <p:nvPr/>
        </p:nvGraphicFramePr>
        <p:xfrm>
          <a:off x="2828925" y="190500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5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05000"/>
                        <a:ext cx="10572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3"/>
          <p:cNvGraphicFramePr>
            <a:graphicFrameLocks noChangeAspect="1"/>
          </p:cNvGraphicFramePr>
          <p:nvPr/>
        </p:nvGraphicFramePr>
        <p:xfrm>
          <a:off x="3951288" y="1781175"/>
          <a:ext cx="14589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6" name="Equation" r:id="rId5" imgW="533160" imgH="406080" progId="Equation.DSMT4">
                  <p:embed/>
                </p:oleObj>
              </mc:Choice>
              <mc:Fallback>
                <p:oleObj name="Equation" r:id="rId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1781175"/>
                        <a:ext cx="145891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4"/>
          <p:cNvGraphicFramePr>
            <a:graphicFrameLocks noChangeAspect="1"/>
          </p:cNvGraphicFramePr>
          <p:nvPr/>
        </p:nvGraphicFramePr>
        <p:xfrm>
          <a:off x="2457450" y="3355975"/>
          <a:ext cx="1993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7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55975"/>
                        <a:ext cx="1993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5"/>
          <p:cNvGraphicFramePr>
            <a:graphicFrameLocks noChangeAspect="1"/>
          </p:cNvGraphicFramePr>
          <p:nvPr/>
        </p:nvGraphicFramePr>
        <p:xfrm>
          <a:off x="4465638" y="3273425"/>
          <a:ext cx="19351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8" name="Equation" r:id="rId9" imgW="787320" imgH="406080" progId="Equation.DSMT4">
                  <p:embed/>
                </p:oleObj>
              </mc:Choice>
              <mc:Fallback>
                <p:oleObj name="Equation" r:id="rId9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3273425"/>
                        <a:ext cx="1935162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85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929BC5-1879-5242-862C-F4E7E93701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Energy; Three Charges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Work needed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to a certain place 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Work needed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to a distance to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Work need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to a distance to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and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660066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total electrostatic potential 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about a four charge system?</a:t>
            </a:r>
          </a:p>
        </p:txBody>
      </p:sp>
      <p:graphicFrame>
        <p:nvGraphicFramePr>
          <p:cNvPr id="250884" name="Object 2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3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0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4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7" name="Object 5"/>
          <p:cNvGraphicFramePr>
            <a:graphicFrameLocks noChangeAspect="1"/>
          </p:cNvGraphicFramePr>
          <p:nvPr/>
        </p:nvGraphicFramePr>
        <p:xfrm>
          <a:off x="7248525" y="2362200"/>
          <a:ext cx="1285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2" name="Equation" r:id="rId9" imgW="685800" imgH="406080" progId="Equation.DSMT4">
                  <p:embed/>
                </p:oleObj>
              </mc:Choice>
              <mc:Fallback>
                <p:oleObj name="Equation" r:id="rId9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362200"/>
                        <a:ext cx="12858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8" name="Object 6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3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9" name="Object 7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4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8"/>
          <p:cNvGraphicFramePr>
            <a:graphicFrameLocks noChangeAspect="1"/>
          </p:cNvGraphicFramePr>
          <p:nvPr/>
        </p:nvGraphicFramePr>
        <p:xfrm>
          <a:off x="5257800" y="3429000"/>
          <a:ext cx="13112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5" name="Equation" r:id="rId15" imgW="698400" imgH="406080" progId="Equation.DSMT4">
                  <p:embed/>
                </p:oleObj>
              </mc:Choice>
              <mc:Fallback>
                <p:oleObj name="Equation" r:id="rId15" imgW="698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13112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9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6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0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7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1"/>
          <p:cNvGraphicFramePr>
            <a:graphicFrameLocks noChangeAspect="1"/>
          </p:cNvGraphicFramePr>
          <p:nvPr/>
        </p:nvGraphicFramePr>
        <p:xfrm>
          <a:off x="3638550" y="4876800"/>
          <a:ext cx="52006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8" name="Equation" r:id="rId21" imgW="2717640" imgH="457200" progId="Equation.DSMT4">
                  <p:embed/>
                </p:oleObj>
              </mc:Choice>
              <mc:Fallback>
                <p:oleObj name="Equation" r:id="rId21" imgW="271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4876800"/>
                        <a:ext cx="52006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Quiz results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Class average: 21.2/41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Equivalent to 51.7/100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Top score: 40/41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Reading assignments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CH17 – 6, 17 – 10, and 17 – 11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First term exam tomorrow, Tuesday, June 11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Covers CH1 – Ch7 plus A1 – A8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Mixture of multiple choice and free response problems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Bring extra credit special project #1 during the break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932CE1-6CE0-5B4D-A985-1CD60836F4E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Energy: electron Volt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in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 convenience a new unit, electron volt (eV),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1 eV is defined as the energy acquired by a particle carrying the charge equal to that of an electron (q=e)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How many Joules is 1 eV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eV however is </a:t>
            </a:r>
            <a:r>
              <a:rPr lang="en-US" sz="2800" b="1" u="sng">
                <a:solidFill>
                  <a:srgbClr val="CC0000"/>
                </a:solidFill>
                <a:latin typeface="Arial Narrow" charset="0"/>
              </a:rPr>
              <a:t>not a standard SI unit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51908" name="Object 2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6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3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7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4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8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0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82CBB1-0ECD-4E4C-BC9E-A425CD1DAE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(or Condensers)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76200" y="533400"/>
            <a:ext cx="899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can’t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Camera flash, UPS, Surge protectors, binary circuits, etc…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a capacitor different than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128059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A23AF3-F068-5C47-BA7B-34CF343FAE0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37910" name="Picture 3" descr="FG24_00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1" name="Rectangle 4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48200" y="4876800"/>
            <a:ext cx="4038600" cy="1828800"/>
            <a:chOff x="3984" y="3120"/>
            <a:chExt cx="1536" cy="1152"/>
          </a:xfrm>
        </p:grpSpPr>
        <p:pic>
          <p:nvPicPr>
            <p:cNvPr id="37907" name="Picture 6" descr="FG24_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Rectangle 7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9" name="Rectangle 8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6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37905" name="Picture 12" descr="FG24_00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6" name="Rectangle 13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would you draw symbols for a capacitor and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Battery (+) -|i- (-)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67200" y="4953000"/>
            <a:ext cx="2590800" cy="1905000"/>
            <a:chOff x="2256" y="3120"/>
            <a:chExt cx="1632" cy="1200"/>
          </a:xfrm>
        </p:grpSpPr>
        <p:pic>
          <p:nvPicPr>
            <p:cNvPr id="37902" name="Picture 17" descr="FG24_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Rectangle 18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4" name="Rectangle 19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4996" name="AutoShape 20"/>
          <p:cNvSpPr>
            <a:spLocks noChangeArrowheads="1"/>
          </p:cNvSpPr>
          <p:nvPr/>
        </p:nvSpPr>
        <p:spPr bwMode="auto">
          <a:xfrm>
            <a:off x="615632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85035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4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4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4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4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6" grpId="0" build="p"/>
      <p:bldP spid="254990" grpId="0" build="p"/>
      <p:bldP spid="2549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A5B9A9-7A05-2649-827D-98D1690D407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capacitor gets charged quickly, one plate positive and the other 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Each battery terminal,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 in the capacitor is 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C is a proportionality constant, called capacitance 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What is the unit?  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</a:t>
            </a:r>
          </a:p>
        </p:txBody>
      </p:sp>
      <p:graphicFrame>
        <p:nvGraphicFramePr>
          <p:cNvPr id="256004" name="Object 2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2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2895600" y="5607050"/>
            <a:ext cx="4929188" cy="3365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is a property of a capacitor so does not depend on Q or V.</a:t>
            </a: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5867400" y="6324600"/>
            <a:ext cx="3167454" cy="4616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 </a:t>
            </a:r>
            <a:r>
              <a:rPr lang="en-US" dirty="0" err="1" smtClean="0">
                <a:solidFill>
                  <a:srgbClr val="FF0000"/>
                </a:solidFill>
                <a:latin typeface="Symbol" charset="0"/>
              </a:rPr>
              <a:t>μ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nF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or 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pF.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120"/>
            <a:chExt cx="1632" cy="1200"/>
          </a:xfrm>
        </p:grpSpPr>
        <p:pic>
          <p:nvPicPr>
            <p:cNvPr id="38926" name="Picture 11" descr="FG24_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12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8" name="Rectangle 13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57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6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6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6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/>
      <p:bldP spid="256005" grpId="0" animBg="1"/>
      <p:bldP spid="256006" grpId="0"/>
      <p:bldP spid="256007" grpId="0" animBg="1"/>
      <p:bldP spid="256008" grpId="0" animBg="1"/>
      <p:bldP spid="2560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358122-A907-5F45-A9D4-B5C816EC92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57026" name="Picture 2" descr="FG24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09650"/>
            <a:ext cx="495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Determination of Capacitance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609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capacitors w/ simple 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Plates have area A each and separated by 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d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 for parallel plates is E=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</a:rPr>
              <a:t>σ</a:t>
            </a:r>
            <a:r>
              <a:rPr lang="en-US" dirty="0">
                <a:solidFill>
                  <a:srgbClr val="660066"/>
                </a:solidFill>
                <a:latin typeface="Symbol" charset="0"/>
              </a:rPr>
              <a:t>/ε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,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</a:rPr>
              <a:t>σ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=Q/A 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obtain:</a:t>
            </a:r>
          </a:p>
        </p:txBody>
      </p:sp>
      <p:graphicFrame>
        <p:nvGraphicFramePr>
          <p:cNvPr id="257029" name="Object 2"/>
          <p:cNvGraphicFramePr>
            <a:graphicFrameLocks noChangeAspect="1"/>
          </p:cNvGraphicFramePr>
          <p:nvPr/>
        </p:nvGraphicFramePr>
        <p:xfrm>
          <a:off x="3352800" y="3683000"/>
          <a:ext cx="1066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9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83000"/>
                        <a:ext cx="1066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51404"/>
              </p:ext>
            </p:extLst>
          </p:nvPr>
        </p:nvGraphicFramePr>
        <p:xfrm>
          <a:off x="1066800" y="4840288"/>
          <a:ext cx="42433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0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40288"/>
                        <a:ext cx="4243388" cy="1266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5638800" y="4873625"/>
            <a:ext cx="2590800" cy="10699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only depends on the area and the distance of the plates and the permittivity of the medium between them.</a:t>
            </a:r>
          </a:p>
        </p:txBody>
      </p:sp>
      <p:graphicFrame>
        <p:nvGraphicFramePr>
          <p:cNvPr id="257041" name="Object 4"/>
          <p:cNvGraphicFramePr>
            <a:graphicFrameLocks noChangeAspect="1"/>
          </p:cNvGraphicFramePr>
          <p:nvPr/>
        </p:nvGraphicFramePr>
        <p:xfrm>
          <a:off x="4419600" y="3752850"/>
          <a:ext cx="1033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1" name="Equation" r:id="rId8" imgW="330200" imgH="152400" progId="Equation.DSMT4">
                  <p:embed/>
                </p:oleObj>
              </mc:Choice>
              <mc:Fallback>
                <p:oleObj name="Equation" r:id="rId8" imgW="330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52850"/>
                        <a:ext cx="1033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22553"/>
              </p:ext>
            </p:extLst>
          </p:nvPr>
        </p:nvGraphicFramePr>
        <p:xfrm>
          <a:off x="5395913" y="3332162"/>
          <a:ext cx="1233487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2" name="Equation" r:id="rId10" imgW="393700" imgH="419100" progId="Equation.DSMT4">
                  <p:embed/>
                </p:oleObj>
              </mc:Choice>
              <mc:Fallback>
                <p:oleObj name="Equation" r:id="rId10" imgW="39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332162"/>
                        <a:ext cx="1233487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53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build="p"/>
      <p:bldP spid="2570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5F58A4-CD92-FB42-9454-7F242DD5F48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8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58053" name="Object 2"/>
          <p:cNvGraphicFramePr>
            <a:graphicFrameLocks noChangeAspect="1"/>
          </p:cNvGraphicFramePr>
          <p:nvPr/>
        </p:nvGraphicFramePr>
        <p:xfrm>
          <a:off x="914400" y="2962275"/>
          <a:ext cx="13795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2" name="Equation" r:id="rId3" imgW="634680" imgH="368280" progId="Equation.DSMT4">
                  <p:embed/>
                </p:oleObj>
              </mc:Choice>
              <mc:Fallback>
                <p:oleObj name="Equation" r:id="rId3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62275"/>
                        <a:ext cx="13795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58055" name="Object 3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3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49797"/>
              </p:ext>
            </p:extLst>
          </p:nvPr>
        </p:nvGraphicFramePr>
        <p:xfrm>
          <a:off x="1268413" y="3721100"/>
          <a:ext cx="76977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4" name="Equation" r:id="rId7" imgW="3860800" imgH="419100" progId="Equation.DSMT4">
                  <p:embed/>
                </p:oleObj>
              </mc:Choice>
              <mc:Fallback>
                <p:oleObj name="Equation" r:id="rId7" imgW="3860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721100"/>
                        <a:ext cx="76977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7" name="Object 5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5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49254"/>
              </p:ext>
            </p:extLst>
          </p:nvPr>
        </p:nvGraphicFramePr>
        <p:xfrm>
          <a:off x="2005013" y="5302250"/>
          <a:ext cx="67738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6" name="Equation" r:id="rId11" imgW="2895600" imgH="304800" progId="Equation.DSMT4">
                  <p:embed/>
                </p:oleObj>
              </mc:Choice>
              <mc:Fallback>
                <p:oleObj name="Equation" r:id="rId11" imgW="2895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302250"/>
                        <a:ext cx="67738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1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52" grpId="0"/>
      <p:bldP spid="2580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0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6C24A4-7872-6740-93B2-C583E80A6B1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20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8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59076" name="Object 2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59078" name="Object 3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0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4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1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59082" name="Object 5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2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3" name="Object 6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3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4" name="AutoShape 12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59086" name="Object 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4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7" name="Object 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5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8" name="Object 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6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9" name="Object 1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7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0" name="Object 11"/>
          <p:cNvGraphicFramePr>
            <a:graphicFrameLocks noChangeAspect="1"/>
          </p:cNvGraphicFramePr>
          <p:nvPr/>
        </p:nvGraphicFramePr>
        <p:xfrm>
          <a:off x="1905000" y="1460500"/>
          <a:ext cx="70246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8" name="Equation" r:id="rId21" imgW="3962160" imgH="431640" progId="Equation.DSMT4">
                  <p:embed/>
                </p:oleObj>
              </mc:Choice>
              <mc:Fallback>
                <p:oleObj name="Equation" r:id="rId21" imgW="3962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60500"/>
                        <a:ext cx="70246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1" name="Object 1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9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2" name="Object 1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0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8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/>
      <p:bldP spid="259077" grpId="0"/>
      <p:bldP spid="259080" grpId="0"/>
      <p:bldP spid="259081" grpId="0"/>
      <p:bldP spid="259084" grpId="0" animBg="1"/>
      <p:bldP spid="259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last 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Thursday, June 13.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Well other than the above, what are the connections between these two quantities?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214457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28" grpId="0"/>
      <p:bldP spid="231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otential energy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potential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3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4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5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6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7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73087"/>
              </p:ext>
            </p:extLst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8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34549"/>
              </p:ext>
            </p:extLst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9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0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54641"/>
              </p:ext>
            </p:extLst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1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2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3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4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44333"/>
              </p:ext>
            </p:extLst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5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79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uiExpand="1" build="p"/>
      <p:bldP spid="232457" grpId="0"/>
      <p:bldP spid="232458" grpId="0" animBg="1"/>
      <p:bldP spid="232459" grpId="0" animBg="1"/>
      <p:bldP spid="232460" grpId="0" animBg="1"/>
      <p:bldP spid="28" grpId="0" animBg="1"/>
      <p:bldP spid="3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3 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5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6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7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8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9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28523"/>
              </p:ext>
            </p:extLst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50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39923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3" grpId="0"/>
      <p:bldP spid="235537" grpId="0"/>
      <p:bldP spid="235539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144C13-96AB-D74C-9B73-9C4B5EECA50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r?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4458"/>
              </p:ext>
            </p:extLst>
          </p:nvPr>
        </p:nvGraphicFramePr>
        <p:xfrm>
          <a:off x="1601787" y="4724400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4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7" y="4724400"/>
                        <a:ext cx="13700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4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5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5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6" name="Equation" r:id="rId8" imgW="622080" imgH="406080" progId="Equation.DSMT4">
                  <p:embed/>
                </p:oleObj>
              </mc:Choice>
              <mc:Fallback>
                <p:oleObj name="Equation" r:id="rId8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6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7" name="Equation" r:id="rId10" imgW="291960" imgH="380880" progId="Equation.DSMT4">
                  <p:embed/>
                </p:oleObj>
              </mc:Choice>
              <mc:Fallback>
                <p:oleObj name="Equation" r:id="rId10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12648"/>
              </p:ext>
            </p:extLst>
          </p:nvPr>
        </p:nvGraphicFramePr>
        <p:xfrm>
          <a:off x="3048000" y="4383087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8" name="Equation" r:id="rId12" imgW="876240" imgH="457200" progId="Equation.DSMT4">
                  <p:embed/>
                </p:oleObj>
              </mc:Choice>
              <mc:Fallback>
                <p:oleObj name="Equation" r:id="rId12" imgW="87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83087"/>
                        <a:ext cx="2252663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9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20386C-C8C5-C94A-9410-5BAC2FE42D1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electric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V at a distance r from a single point charge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 as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the potential difference by a single point charge between r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2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3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3"/>
          <p:cNvGraphicFramePr>
            <a:graphicFrameLocks noChangeAspect="1"/>
          </p:cNvGraphicFramePr>
          <p:nvPr/>
        </p:nvGraphicFramePr>
        <p:xfrm>
          <a:off x="2986088" y="2768600"/>
          <a:ext cx="219551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4" name="Equation" r:id="rId5" imgW="482400" imgH="406080" progId="Equation.DSMT4">
                  <p:embed/>
                </p:oleObj>
              </mc:Choice>
              <mc:Fallback>
                <p:oleObj name="Equation" r:id="rId5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68600"/>
                        <a:ext cx="2195512" cy="18542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4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5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13782"/>
              </p:ext>
            </p:extLst>
          </p:nvPr>
        </p:nvGraphicFramePr>
        <p:xfrm>
          <a:off x="5965825" y="1187450"/>
          <a:ext cx="984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6" name="Equation" r:id="rId9" imgW="393700" imgH="228600" progId="Equation.DSMT4">
                  <p:embed/>
                </p:oleObj>
              </mc:Choice>
              <mc:Fallback>
                <p:oleObj name="Equation" r:id="rId9" imgW="393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1187450"/>
                        <a:ext cx="984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6155402"/>
              </p:ext>
            </p:extLst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9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0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9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15110</TotalTime>
  <Words>2861</Words>
  <Application>Microsoft Macintosh PowerPoint</Application>
  <PresentationFormat>On-screen Show (4:3)</PresentationFormat>
  <Paragraphs>303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phys1443-spring02</vt:lpstr>
      <vt:lpstr>Equation</vt:lpstr>
      <vt:lpstr>PHYS 1442 – Section 001 Lecture #5</vt:lpstr>
      <vt:lpstr>Announcements</vt:lpstr>
      <vt:lpstr>Special Project #2 – Angels &amp; Demons</vt:lpstr>
      <vt:lpstr>Electric Potential and Electric Field</vt:lpstr>
      <vt:lpstr>Electric Potential and Electric Field</vt:lpstr>
      <vt:lpstr>Example 17 – 3 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17 – 4</vt:lpstr>
      <vt:lpstr>Example 17 – 5</vt:lpstr>
      <vt:lpstr>Electric Potential by Charge Distributions</vt:lpstr>
      <vt:lpstr>Example 17 – 6 </vt:lpstr>
      <vt:lpstr>Equi-potential Surfaces</vt:lpstr>
      <vt:lpstr>Equi-potential Surfaces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  <vt:lpstr>Determination of Capacitance</vt:lpstr>
      <vt:lpstr>Example 17 – 8</vt:lpstr>
      <vt:lpstr>Example 17 – 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662</cp:revision>
  <dcterms:created xsi:type="dcterms:W3CDTF">2012-01-19T04:21:20Z</dcterms:created>
  <dcterms:modified xsi:type="dcterms:W3CDTF">2013-06-10T18:56:27Z</dcterms:modified>
</cp:coreProperties>
</file>