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409" r:id="rId3"/>
    <p:sldId id="410" r:id="rId4"/>
    <p:sldId id="493" r:id="rId5"/>
    <p:sldId id="494" r:id="rId6"/>
    <p:sldId id="495" r:id="rId7"/>
    <p:sldId id="496" r:id="rId8"/>
    <p:sldId id="497" r:id="rId9"/>
    <p:sldId id="498" r:id="rId10"/>
    <p:sldId id="499" r:id="rId11"/>
    <p:sldId id="500" r:id="rId12"/>
    <p:sldId id="501" r:id="rId13"/>
    <p:sldId id="502" r:id="rId14"/>
    <p:sldId id="503" r:id="rId15"/>
    <p:sldId id="504" r:id="rId16"/>
    <p:sldId id="505" r:id="rId17"/>
    <p:sldId id="506" r:id="rId18"/>
    <p:sldId id="507" r:id="rId19"/>
    <p:sldId id="508" r:id="rId20"/>
    <p:sldId id="509" r:id="rId21"/>
    <p:sldId id="510" r:id="rId22"/>
    <p:sldId id="511" r:id="rId23"/>
    <p:sldId id="512" r:id="rId24"/>
    <p:sldId id="513" r:id="rId25"/>
    <p:sldId id="514" r:id="rId26"/>
    <p:sldId id="515" r:id="rId27"/>
    <p:sldId id="516" r:id="rId28"/>
    <p:sldId id="517" r:id="rId29"/>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3ED"/>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1" d="100"/>
          <a:sy n="81" d="100"/>
        </p:scale>
        <p:origin x="-45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1" Type="http://schemas.openxmlformats.org/officeDocument/2006/relationships/image" Target="../media/image16.wmf"/><Relationship Id="rId12" Type="http://schemas.openxmlformats.org/officeDocument/2006/relationships/image" Target="../media/image17.wmf"/><Relationship Id="rId13" Type="http://schemas.openxmlformats.org/officeDocument/2006/relationships/image" Target="../media/image18.wmf"/><Relationship Id="rId1" Type="http://schemas.openxmlformats.org/officeDocument/2006/relationships/image" Target="../media/image6.wmf"/><Relationship Id="rId2" Type="http://schemas.openxmlformats.org/officeDocument/2006/relationships/image" Target="../media/image7.wmf"/><Relationship Id="rId3" Type="http://schemas.openxmlformats.org/officeDocument/2006/relationships/image" Target="../media/image8.wmf"/><Relationship Id="rId4" Type="http://schemas.openxmlformats.org/officeDocument/2006/relationships/image" Target="../media/image9.wmf"/><Relationship Id="rId5" Type="http://schemas.openxmlformats.org/officeDocument/2006/relationships/image" Target="../media/image10.emf"/><Relationship Id="rId6" Type="http://schemas.openxmlformats.org/officeDocument/2006/relationships/image" Target="../media/image11.wmf"/><Relationship Id="rId7" Type="http://schemas.openxmlformats.org/officeDocument/2006/relationships/image" Target="../media/image12.wmf"/><Relationship Id="rId8" Type="http://schemas.openxmlformats.org/officeDocument/2006/relationships/image" Target="../media/image13.wmf"/><Relationship Id="rId9" Type="http://schemas.openxmlformats.org/officeDocument/2006/relationships/image" Target="../media/image14.emf"/><Relationship Id="rId10"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5.wmf"/><Relationship Id="rId4" Type="http://schemas.openxmlformats.org/officeDocument/2006/relationships/image" Target="../media/image76.wmf"/><Relationship Id="rId5" Type="http://schemas.openxmlformats.org/officeDocument/2006/relationships/image" Target="../media/image77.wmf"/><Relationship Id="rId6" Type="http://schemas.openxmlformats.org/officeDocument/2006/relationships/image" Target="../media/image78.wmf"/><Relationship Id="rId7" Type="http://schemas.openxmlformats.org/officeDocument/2006/relationships/image" Target="../media/image79.emf"/><Relationship Id="rId1" Type="http://schemas.openxmlformats.org/officeDocument/2006/relationships/image" Target="../media/image73.wmf"/><Relationship Id="rId2" Type="http://schemas.openxmlformats.org/officeDocument/2006/relationships/image" Target="../media/image7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4.wmf"/><Relationship Id="rId4" Type="http://schemas.openxmlformats.org/officeDocument/2006/relationships/image" Target="../media/image85.wmf"/><Relationship Id="rId1" Type="http://schemas.openxmlformats.org/officeDocument/2006/relationships/image" Target="../media/image82.wmf"/><Relationship Id="rId2" Type="http://schemas.openxmlformats.org/officeDocument/2006/relationships/image" Target="../media/image8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7.emf"/><Relationship Id="rId2" Type="http://schemas.openxmlformats.org/officeDocument/2006/relationships/image" Target="../media/image88.emf"/></Relationships>
</file>

<file path=ppt/drawings/_rels/vmlDrawing13.vml.rels><?xml version="1.0" encoding="UTF-8" standalone="yes"?>
<Relationships xmlns="http://schemas.openxmlformats.org/package/2006/relationships"><Relationship Id="rId11" Type="http://schemas.openxmlformats.org/officeDocument/2006/relationships/image" Target="../media/image99.emf"/><Relationship Id="rId12" Type="http://schemas.openxmlformats.org/officeDocument/2006/relationships/image" Target="../media/image100.wmf"/><Relationship Id="rId13" Type="http://schemas.openxmlformats.org/officeDocument/2006/relationships/image" Target="../media/image101.wmf"/><Relationship Id="rId1" Type="http://schemas.openxmlformats.org/officeDocument/2006/relationships/image" Target="../media/image89.wmf"/><Relationship Id="rId2" Type="http://schemas.openxmlformats.org/officeDocument/2006/relationships/image" Target="../media/image90.emf"/><Relationship Id="rId3" Type="http://schemas.openxmlformats.org/officeDocument/2006/relationships/image" Target="../media/image91.wmf"/><Relationship Id="rId4" Type="http://schemas.openxmlformats.org/officeDocument/2006/relationships/image" Target="../media/image92.wmf"/><Relationship Id="rId5" Type="http://schemas.openxmlformats.org/officeDocument/2006/relationships/image" Target="../media/image93.wmf"/><Relationship Id="rId6" Type="http://schemas.openxmlformats.org/officeDocument/2006/relationships/image" Target="../media/image94.wmf"/><Relationship Id="rId7" Type="http://schemas.openxmlformats.org/officeDocument/2006/relationships/image" Target="../media/image95.wmf"/><Relationship Id="rId8" Type="http://schemas.openxmlformats.org/officeDocument/2006/relationships/image" Target="../media/image96.wmf"/><Relationship Id="rId9" Type="http://schemas.openxmlformats.org/officeDocument/2006/relationships/image" Target="../media/image97.wmf"/><Relationship Id="rId10" Type="http://schemas.openxmlformats.org/officeDocument/2006/relationships/image" Target="../media/image98.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03.wmf"/><Relationship Id="rId4" Type="http://schemas.openxmlformats.org/officeDocument/2006/relationships/image" Target="../media/image104.wmf"/><Relationship Id="rId5" Type="http://schemas.openxmlformats.org/officeDocument/2006/relationships/image" Target="../media/image105.wmf"/><Relationship Id="rId6" Type="http://schemas.openxmlformats.org/officeDocument/2006/relationships/image" Target="../media/image106.wmf"/><Relationship Id="rId7" Type="http://schemas.openxmlformats.org/officeDocument/2006/relationships/image" Target="../media/image107.wmf"/><Relationship Id="rId8" Type="http://schemas.openxmlformats.org/officeDocument/2006/relationships/image" Target="../media/image108.wmf"/><Relationship Id="rId9" Type="http://schemas.openxmlformats.org/officeDocument/2006/relationships/image" Target="../media/image109.wmf"/><Relationship Id="rId10" Type="http://schemas.openxmlformats.org/officeDocument/2006/relationships/image" Target="../media/image110.emf"/><Relationship Id="rId1" Type="http://schemas.openxmlformats.org/officeDocument/2006/relationships/image" Target="../media/image91.wmf"/><Relationship Id="rId2" Type="http://schemas.openxmlformats.org/officeDocument/2006/relationships/image" Target="../media/image9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2.vml.rels><?xml version="1.0" encoding="UTF-8" standalone="yes"?>
<Relationships xmlns="http://schemas.openxmlformats.org/package/2006/relationships"><Relationship Id="rId11" Type="http://schemas.openxmlformats.org/officeDocument/2006/relationships/image" Target="../media/image30.wmf"/><Relationship Id="rId12" Type="http://schemas.openxmlformats.org/officeDocument/2006/relationships/image" Target="../media/image31.wmf"/><Relationship Id="rId13" Type="http://schemas.openxmlformats.org/officeDocument/2006/relationships/image" Target="../media/image32.wmf"/><Relationship Id="rId14" Type="http://schemas.openxmlformats.org/officeDocument/2006/relationships/image" Target="../media/image33.wmf"/><Relationship Id="rId15" Type="http://schemas.openxmlformats.org/officeDocument/2006/relationships/image" Target="../media/image34.wmf"/><Relationship Id="rId16" Type="http://schemas.openxmlformats.org/officeDocument/2006/relationships/image" Target="../media/image35.wmf"/><Relationship Id="rId17" Type="http://schemas.openxmlformats.org/officeDocument/2006/relationships/image" Target="../media/image36.wmf"/><Relationship Id="rId18" Type="http://schemas.openxmlformats.org/officeDocument/2006/relationships/image" Target="../media/image37.wmf"/><Relationship Id="rId1" Type="http://schemas.openxmlformats.org/officeDocument/2006/relationships/image" Target="../media/image20.wmf"/><Relationship Id="rId2" Type="http://schemas.openxmlformats.org/officeDocument/2006/relationships/image" Target="../media/image21.wmf"/><Relationship Id="rId3" Type="http://schemas.openxmlformats.org/officeDocument/2006/relationships/image" Target="../media/image22.wmf"/><Relationship Id="rId4" Type="http://schemas.openxmlformats.org/officeDocument/2006/relationships/image" Target="../media/image23.wmf"/><Relationship Id="rId5" Type="http://schemas.openxmlformats.org/officeDocument/2006/relationships/image" Target="../media/image24.wmf"/><Relationship Id="rId6" Type="http://schemas.openxmlformats.org/officeDocument/2006/relationships/image" Target="../media/image25.wmf"/><Relationship Id="rId7" Type="http://schemas.openxmlformats.org/officeDocument/2006/relationships/image" Target="../media/image26.wmf"/><Relationship Id="rId8" Type="http://schemas.openxmlformats.org/officeDocument/2006/relationships/image" Target="../media/image27.wmf"/><Relationship Id="rId9" Type="http://schemas.openxmlformats.org/officeDocument/2006/relationships/image" Target="../media/image28.wmf"/><Relationship Id="rId10"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0.wmf"/><Relationship Id="rId4" Type="http://schemas.openxmlformats.org/officeDocument/2006/relationships/image" Target="../media/image41.wmf"/><Relationship Id="rId5" Type="http://schemas.openxmlformats.org/officeDocument/2006/relationships/image" Target="../media/image42.wmf"/><Relationship Id="rId6" Type="http://schemas.openxmlformats.org/officeDocument/2006/relationships/image" Target="../media/image43.wmf"/><Relationship Id="rId7" Type="http://schemas.openxmlformats.org/officeDocument/2006/relationships/image" Target="../media/image44.emf"/><Relationship Id="rId8" Type="http://schemas.openxmlformats.org/officeDocument/2006/relationships/image" Target="../media/image45.emf"/><Relationship Id="rId9" Type="http://schemas.openxmlformats.org/officeDocument/2006/relationships/image" Target="../media/image46.wmf"/><Relationship Id="rId1" Type="http://schemas.openxmlformats.org/officeDocument/2006/relationships/image" Target="../media/image38.wmf"/><Relationship Id="rId2" Type="http://schemas.openxmlformats.org/officeDocument/2006/relationships/image" Target="../media/image3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9.wmf"/><Relationship Id="rId4" Type="http://schemas.openxmlformats.org/officeDocument/2006/relationships/image" Target="../media/image50.wmf"/><Relationship Id="rId5" Type="http://schemas.openxmlformats.org/officeDocument/2006/relationships/image" Target="../media/image51.wmf"/><Relationship Id="rId6" Type="http://schemas.openxmlformats.org/officeDocument/2006/relationships/image" Target="../media/image52.wmf"/><Relationship Id="rId7" Type="http://schemas.openxmlformats.org/officeDocument/2006/relationships/image" Target="../media/image53.wmf"/><Relationship Id="rId1" Type="http://schemas.openxmlformats.org/officeDocument/2006/relationships/image" Target="../media/image47.wmf"/><Relationship Id="rId2" Type="http://schemas.openxmlformats.org/officeDocument/2006/relationships/image" Target="../media/image4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5.wmf"/><Relationship Id="rId4" Type="http://schemas.openxmlformats.org/officeDocument/2006/relationships/image" Target="../media/image56.wmf"/><Relationship Id="rId5" Type="http://schemas.openxmlformats.org/officeDocument/2006/relationships/image" Target="../media/image57.wmf"/><Relationship Id="rId1" Type="http://schemas.openxmlformats.org/officeDocument/2006/relationships/image" Target="../media/image40.wmf"/><Relationship Id="rId2" Type="http://schemas.openxmlformats.org/officeDocument/2006/relationships/image" Target="../media/image5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9.emf"/><Relationship Id="rId2" Type="http://schemas.openxmlformats.org/officeDocument/2006/relationships/image" Target="../media/image60.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4.wmf"/><Relationship Id="rId4" Type="http://schemas.openxmlformats.org/officeDocument/2006/relationships/image" Target="../media/image65.wmf"/><Relationship Id="rId5" Type="http://schemas.openxmlformats.org/officeDocument/2006/relationships/image" Target="../media/image66.wmf"/><Relationship Id="rId6" Type="http://schemas.openxmlformats.org/officeDocument/2006/relationships/image" Target="../media/image67.wmf"/><Relationship Id="rId1" Type="http://schemas.openxmlformats.org/officeDocument/2006/relationships/image" Target="../media/image62.emf"/><Relationship Id="rId2" Type="http://schemas.openxmlformats.org/officeDocument/2006/relationships/image" Target="../media/image6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1.wmf"/><Relationship Id="rId4" Type="http://schemas.openxmlformats.org/officeDocument/2006/relationships/image" Target="../media/image72.wmf"/><Relationship Id="rId1" Type="http://schemas.openxmlformats.org/officeDocument/2006/relationships/image" Target="../media/image69.wmf"/><Relationship Id="rId2" Type="http://schemas.openxmlformats.org/officeDocument/2006/relationships/image" Target="../media/image7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34884798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09877706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Wednesday, June 12, 2013</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June 12, 2013</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June 12, 2013</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June 12, 2013</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June 12, 2013</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Wednesday, June 12, 2013</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Wednesday, June 12, 2013</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June 12, 2013</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Wednesday, June 12, 2013</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Wednesday, June 12, 2013</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June 12, 2013</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June 12, 2013</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Wednesday, June 12, 2013</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nl-NL" smtClean="0"/>
              <a:t>PHYS 1442-001, Summer 2013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35.bin"/><Relationship Id="rId20" Type="http://schemas.openxmlformats.org/officeDocument/2006/relationships/image" Target="../media/image46.wmf"/><Relationship Id="rId10" Type="http://schemas.openxmlformats.org/officeDocument/2006/relationships/image" Target="../media/image41.wmf"/><Relationship Id="rId11" Type="http://schemas.openxmlformats.org/officeDocument/2006/relationships/oleObject" Target="../embeddings/oleObject36.bin"/><Relationship Id="rId12" Type="http://schemas.openxmlformats.org/officeDocument/2006/relationships/image" Target="../media/image42.wmf"/><Relationship Id="rId13" Type="http://schemas.openxmlformats.org/officeDocument/2006/relationships/oleObject" Target="../embeddings/oleObject37.bin"/><Relationship Id="rId14" Type="http://schemas.openxmlformats.org/officeDocument/2006/relationships/image" Target="../media/image43.wmf"/><Relationship Id="rId15" Type="http://schemas.openxmlformats.org/officeDocument/2006/relationships/oleObject" Target="../embeddings/oleObject38.bin"/><Relationship Id="rId16" Type="http://schemas.openxmlformats.org/officeDocument/2006/relationships/image" Target="../media/image44.emf"/><Relationship Id="rId17" Type="http://schemas.openxmlformats.org/officeDocument/2006/relationships/oleObject" Target="../embeddings/oleObject39.bin"/><Relationship Id="rId18" Type="http://schemas.openxmlformats.org/officeDocument/2006/relationships/image" Target="../media/image45.emf"/><Relationship Id="rId19" Type="http://schemas.openxmlformats.org/officeDocument/2006/relationships/oleObject" Target="../embeddings/oleObject40.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32.bin"/><Relationship Id="rId4" Type="http://schemas.openxmlformats.org/officeDocument/2006/relationships/image" Target="../media/image38.wmf"/><Relationship Id="rId5" Type="http://schemas.openxmlformats.org/officeDocument/2006/relationships/oleObject" Target="../embeddings/oleObject33.bin"/><Relationship Id="rId6" Type="http://schemas.openxmlformats.org/officeDocument/2006/relationships/image" Target="../media/image39.emf"/><Relationship Id="rId7" Type="http://schemas.openxmlformats.org/officeDocument/2006/relationships/oleObject" Target="../embeddings/oleObject34.bin"/><Relationship Id="rId8" Type="http://schemas.openxmlformats.org/officeDocument/2006/relationships/image" Target="../media/image40.wmf"/></Relationships>
</file>

<file path=ppt/slides/_rels/slide11.xml.rels><?xml version="1.0" encoding="UTF-8" standalone="yes"?>
<Relationships xmlns="http://schemas.openxmlformats.org/package/2006/relationships"><Relationship Id="rId11" Type="http://schemas.openxmlformats.org/officeDocument/2006/relationships/oleObject" Target="../embeddings/oleObject45.bin"/><Relationship Id="rId12" Type="http://schemas.openxmlformats.org/officeDocument/2006/relationships/image" Target="../media/image51.wmf"/><Relationship Id="rId13" Type="http://schemas.openxmlformats.org/officeDocument/2006/relationships/oleObject" Target="../embeddings/oleObject46.bin"/><Relationship Id="rId14" Type="http://schemas.openxmlformats.org/officeDocument/2006/relationships/image" Target="../media/image52.wmf"/><Relationship Id="rId15" Type="http://schemas.openxmlformats.org/officeDocument/2006/relationships/oleObject" Target="../embeddings/oleObject47.bin"/><Relationship Id="rId16" Type="http://schemas.openxmlformats.org/officeDocument/2006/relationships/image" Target="../media/image53.w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41.bin"/><Relationship Id="rId4" Type="http://schemas.openxmlformats.org/officeDocument/2006/relationships/image" Target="../media/image47.wmf"/><Relationship Id="rId5" Type="http://schemas.openxmlformats.org/officeDocument/2006/relationships/oleObject" Target="../embeddings/oleObject42.bin"/><Relationship Id="rId6" Type="http://schemas.openxmlformats.org/officeDocument/2006/relationships/image" Target="../media/image48.wmf"/><Relationship Id="rId7" Type="http://schemas.openxmlformats.org/officeDocument/2006/relationships/oleObject" Target="../embeddings/oleObject43.bin"/><Relationship Id="rId8" Type="http://schemas.openxmlformats.org/officeDocument/2006/relationships/image" Target="../media/image49.wmf"/><Relationship Id="rId9" Type="http://schemas.openxmlformats.org/officeDocument/2006/relationships/oleObject" Target="../embeddings/oleObject44.bin"/><Relationship Id="rId10" Type="http://schemas.openxmlformats.org/officeDocument/2006/relationships/image" Target="../media/image50.wmf"/></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52.bin"/><Relationship Id="rId12" Type="http://schemas.openxmlformats.org/officeDocument/2006/relationships/image" Target="../media/image57.w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48.bin"/><Relationship Id="rId4" Type="http://schemas.openxmlformats.org/officeDocument/2006/relationships/image" Target="../media/image40.wmf"/><Relationship Id="rId5" Type="http://schemas.openxmlformats.org/officeDocument/2006/relationships/oleObject" Target="../embeddings/oleObject49.bin"/><Relationship Id="rId6" Type="http://schemas.openxmlformats.org/officeDocument/2006/relationships/image" Target="../media/image54.wmf"/><Relationship Id="rId7" Type="http://schemas.openxmlformats.org/officeDocument/2006/relationships/oleObject" Target="../embeddings/oleObject50.bin"/><Relationship Id="rId8" Type="http://schemas.openxmlformats.org/officeDocument/2006/relationships/image" Target="../media/image55.wmf"/><Relationship Id="rId9" Type="http://schemas.openxmlformats.org/officeDocument/2006/relationships/oleObject" Target="../embeddings/oleObject51.bin"/><Relationship Id="rId10" Type="http://schemas.openxmlformats.org/officeDocument/2006/relationships/image" Target="../media/image5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oleObject" Target="../embeddings/oleObject53.bin"/><Relationship Id="rId5" Type="http://schemas.openxmlformats.org/officeDocument/2006/relationships/image" Target="../media/image59.emf"/><Relationship Id="rId6" Type="http://schemas.openxmlformats.org/officeDocument/2006/relationships/oleObject" Target="../embeddings/oleObject54.bin"/><Relationship Id="rId7" Type="http://schemas.openxmlformats.org/officeDocument/2006/relationships/image" Target="../media/image60.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1" Type="http://schemas.openxmlformats.org/officeDocument/2006/relationships/oleObject" Target="../embeddings/oleObject59.bin"/><Relationship Id="rId12" Type="http://schemas.openxmlformats.org/officeDocument/2006/relationships/image" Target="../media/image66.wmf"/><Relationship Id="rId13" Type="http://schemas.openxmlformats.org/officeDocument/2006/relationships/oleObject" Target="../embeddings/oleObject60.bin"/><Relationship Id="rId14" Type="http://schemas.openxmlformats.org/officeDocument/2006/relationships/image" Target="../media/image67.w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55.bin"/><Relationship Id="rId4" Type="http://schemas.openxmlformats.org/officeDocument/2006/relationships/image" Target="../media/image62.emf"/><Relationship Id="rId5" Type="http://schemas.openxmlformats.org/officeDocument/2006/relationships/oleObject" Target="../embeddings/oleObject56.bin"/><Relationship Id="rId6" Type="http://schemas.openxmlformats.org/officeDocument/2006/relationships/image" Target="../media/image63.wmf"/><Relationship Id="rId7" Type="http://schemas.openxmlformats.org/officeDocument/2006/relationships/oleObject" Target="../embeddings/oleObject57.bin"/><Relationship Id="rId8" Type="http://schemas.openxmlformats.org/officeDocument/2006/relationships/image" Target="../media/image64.wmf"/><Relationship Id="rId9" Type="http://schemas.openxmlformats.org/officeDocument/2006/relationships/oleObject" Target="../embeddings/oleObject58.bin"/><Relationship Id="rId10" Type="http://schemas.openxmlformats.org/officeDocument/2006/relationships/image" Target="../media/image6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1.bin"/><Relationship Id="rId4" Type="http://schemas.openxmlformats.org/officeDocument/2006/relationships/image" Target="../media/image68.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2.bin"/><Relationship Id="rId4" Type="http://schemas.openxmlformats.org/officeDocument/2006/relationships/image" Target="../media/image69.wmf"/><Relationship Id="rId5" Type="http://schemas.openxmlformats.org/officeDocument/2006/relationships/oleObject" Target="../embeddings/oleObject63.bin"/><Relationship Id="rId6" Type="http://schemas.openxmlformats.org/officeDocument/2006/relationships/image" Target="../media/image70.wmf"/><Relationship Id="rId7" Type="http://schemas.openxmlformats.org/officeDocument/2006/relationships/oleObject" Target="../embeddings/oleObject64.bin"/><Relationship Id="rId8" Type="http://schemas.openxmlformats.org/officeDocument/2006/relationships/image" Target="../media/image71.wmf"/><Relationship Id="rId9" Type="http://schemas.openxmlformats.org/officeDocument/2006/relationships/oleObject" Target="../embeddings/oleObject65.bin"/><Relationship Id="rId10" Type="http://schemas.openxmlformats.org/officeDocument/2006/relationships/image" Target="../media/image72.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1" Type="http://schemas.openxmlformats.org/officeDocument/2006/relationships/image" Target="../media/image76.wmf"/><Relationship Id="rId12" Type="http://schemas.openxmlformats.org/officeDocument/2006/relationships/oleObject" Target="../embeddings/oleObject70.bin"/><Relationship Id="rId13" Type="http://schemas.openxmlformats.org/officeDocument/2006/relationships/image" Target="../media/image77.wmf"/><Relationship Id="rId14" Type="http://schemas.openxmlformats.org/officeDocument/2006/relationships/oleObject" Target="../embeddings/oleObject71.bin"/><Relationship Id="rId15" Type="http://schemas.openxmlformats.org/officeDocument/2006/relationships/image" Target="../media/image78.wmf"/><Relationship Id="rId16" Type="http://schemas.openxmlformats.org/officeDocument/2006/relationships/oleObject" Target="../embeddings/oleObject72.bin"/><Relationship Id="rId17" Type="http://schemas.openxmlformats.org/officeDocument/2006/relationships/image" Target="../media/image79.e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image" Target="../media/image80.jpeg"/><Relationship Id="rId4" Type="http://schemas.openxmlformats.org/officeDocument/2006/relationships/oleObject" Target="../embeddings/oleObject66.bin"/><Relationship Id="rId5" Type="http://schemas.openxmlformats.org/officeDocument/2006/relationships/image" Target="../media/image73.wmf"/><Relationship Id="rId6" Type="http://schemas.openxmlformats.org/officeDocument/2006/relationships/oleObject" Target="../embeddings/oleObject67.bin"/><Relationship Id="rId7" Type="http://schemas.openxmlformats.org/officeDocument/2006/relationships/image" Target="../media/image74.wmf"/><Relationship Id="rId8" Type="http://schemas.openxmlformats.org/officeDocument/2006/relationships/oleObject" Target="../embeddings/oleObject68.bin"/><Relationship Id="rId9" Type="http://schemas.openxmlformats.org/officeDocument/2006/relationships/image" Target="../media/image75.wmf"/><Relationship Id="rId10" Type="http://schemas.openxmlformats.org/officeDocument/2006/relationships/oleObject" Target="../embeddings/oleObject69.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jpeg"/></Relationships>
</file>

<file path=ppt/slides/_rels/slide24.xml.rels><?xml version="1.0" encoding="UTF-8" standalone="yes"?>
<Relationships xmlns="http://schemas.openxmlformats.org/package/2006/relationships"><Relationship Id="rId3" Type="http://schemas.openxmlformats.org/officeDocument/2006/relationships/image" Target="../media/image86.jpeg"/><Relationship Id="rId4" Type="http://schemas.openxmlformats.org/officeDocument/2006/relationships/oleObject" Target="../embeddings/oleObject73.bin"/><Relationship Id="rId5" Type="http://schemas.openxmlformats.org/officeDocument/2006/relationships/image" Target="../media/image82.wmf"/><Relationship Id="rId6" Type="http://schemas.openxmlformats.org/officeDocument/2006/relationships/oleObject" Target="../embeddings/oleObject74.bin"/><Relationship Id="rId7" Type="http://schemas.openxmlformats.org/officeDocument/2006/relationships/image" Target="../media/image83.wmf"/><Relationship Id="rId8" Type="http://schemas.openxmlformats.org/officeDocument/2006/relationships/oleObject" Target="../embeddings/oleObject75.bin"/><Relationship Id="rId9" Type="http://schemas.openxmlformats.org/officeDocument/2006/relationships/image" Target="../media/image84.wmf"/><Relationship Id="rId10" Type="http://schemas.openxmlformats.org/officeDocument/2006/relationships/oleObject" Target="../embeddings/oleObject76.bin"/><Relationship Id="rId11" Type="http://schemas.openxmlformats.org/officeDocument/2006/relationships/image" Target="../media/image85.w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7.bin"/><Relationship Id="rId4" Type="http://schemas.openxmlformats.org/officeDocument/2006/relationships/image" Target="../media/image87.emf"/><Relationship Id="rId5" Type="http://schemas.openxmlformats.org/officeDocument/2006/relationships/oleObject" Target="../embeddings/oleObject78.bin"/><Relationship Id="rId6" Type="http://schemas.openxmlformats.org/officeDocument/2006/relationships/image" Target="../media/image88.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9" Type="http://schemas.openxmlformats.org/officeDocument/2006/relationships/image" Target="../media/image91.wmf"/><Relationship Id="rId20" Type="http://schemas.openxmlformats.org/officeDocument/2006/relationships/oleObject" Target="../embeddings/oleObject87.bin"/><Relationship Id="rId21" Type="http://schemas.openxmlformats.org/officeDocument/2006/relationships/image" Target="../media/image97.wmf"/><Relationship Id="rId22" Type="http://schemas.openxmlformats.org/officeDocument/2006/relationships/oleObject" Target="../embeddings/oleObject88.bin"/><Relationship Id="rId23" Type="http://schemas.openxmlformats.org/officeDocument/2006/relationships/image" Target="../media/image98.emf"/><Relationship Id="rId24" Type="http://schemas.openxmlformats.org/officeDocument/2006/relationships/oleObject" Target="../embeddings/oleObject89.bin"/><Relationship Id="rId25" Type="http://schemas.openxmlformats.org/officeDocument/2006/relationships/image" Target="../media/image99.emf"/><Relationship Id="rId26" Type="http://schemas.openxmlformats.org/officeDocument/2006/relationships/oleObject" Target="../embeddings/oleObject90.bin"/><Relationship Id="rId27" Type="http://schemas.openxmlformats.org/officeDocument/2006/relationships/image" Target="../media/image100.wmf"/><Relationship Id="rId28" Type="http://schemas.openxmlformats.org/officeDocument/2006/relationships/oleObject" Target="../embeddings/oleObject91.bin"/><Relationship Id="rId29" Type="http://schemas.openxmlformats.org/officeDocument/2006/relationships/image" Target="../media/image101.wmf"/><Relationship Id="rId10" Type="http://schemas.openxmlformats.org/officeDocument/2006/relationships/oleObject" Target="../embeddings/oleObject82.bin"/><Relationship Id="rId11" Type="http://schemas.openxmlformats.org/officeDocument/2006/relationships/image" Target="../media/image92.wmf"/><Relationship Id="rId12" Type="http://schemas.openxmlformats.org/officeDocument/2006/relationships/oleObject" Target="../embeddings/oleObject83.bin"/><Relationship Id="rId13" Type="http://schemas.openxmlformats.org/officeDocument/2006/relationships/image" Target="../media/image93.wmf"/><Relationship Id="rId14" Type="http://schemas.openxmlformats.org/officeDocument/2006/relationships/oleObject" Target="../embeddings/oleObject84.bin"/><Relationship Id="rId15" Type="http://schemas.openxmlformats.org/officeDocument/2006/relationships/image" Target="../media/image94.wmf"/><Relationship Id="rId16" Type="http://schemas.openxmlformats.org/officeDocument/2006/relationships/oleObject" Target="../embeddings/oleObject85.bin"/><Relationship Id="rId17" Type="http://schemas.openxmlformats.org/officeDocument/2006/relationships/image" Target="../media/image95.wmf"/><Relationship Id="rId18" Type="http://schemas.openxmlformats.org/officeDocument/2006/relationships/oleObject" Target="../embeddings/oleObject86.bin"/><Relationship Id="rId19" Type="http://schemas.openxmlformats.org/officeDocument/2006/relationships/image" Target="../media/image96.wmf"/><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image" Target="../media/image102.jpeg"/><Relationship Id="rId4" Type="http://schemas.openxmlformats.org/officeDocument/2006/relationships/oleObject" Target="../embeddings/oleObject79.bin"/><Relationship Id="rId5" Type="http://schemas.openxmlformats.org/officeDocument/2006/relationships/image" Target="../media/image89.wmf"/><Relationship Id="rId6" Type="http://schemas.openxmlformats.org/officeDocument/2006/relationships/oleObject" Target="../embeddings/oleObject80.bin"/><Relationship Id="rId7" Type="http://schemas.openxmlformats.org/officeDocument/2006/relationships/image" Target="../media/image90.emf"/><Relationship Id="rId8" Type="http://schemas.openxmlformats.org/officeDocument/2006/relationships/oleObject" Target="../embeddings/oleObject81.bin"/></Relationships>
</file>

<file path=ppt/slides/_rels/slide27.xml.rels><?xml version="1.0" encoding="UTF-8" standalone="yes"?>
<Relationships xmlns="http://schemas.openxmlformats.org/package/2006/relationships"><Relationship Id="rId9" Type="http://schemas.openxmlformats.org/officeDocument/2006/relationships/oleObject" Target="../embeddings/oleObject95.bin"/><Relationship Id="rId20" Type="http://schemas.openxmlformats.org/officeDocument/2006/relationships/image" Target="../media/image109.wmf"/><Relationship Id="rId21" Type="http://schemas.openxmlformats.org/officeDocument/2006/relationships/oleObject" Target="../embeddings/oleObject101.bin"/><Relationship Id="rId22" Type="http://schemas.openxmlformats.org/officeDocument/2006/relationships/image" Target="../media/image110.emf"/><Relationship Id="rId10" Type="http://schemas.openxmlformats.org/officeDocument/2006/relationships/image" Target="../media/image104.wmf"/><Relationship Id="rId11" Type="http://schemas.openxmlformats.org/officeDocument/2006/relationships/oleObject" Target="../embeddings/oleObject96.bin"/><Relationship Id="rId12" Type="http://schemas.openxmlformats.org/officeDocument/2006/relationships/image" Target="../media/image105.wmf"/><Relationship Id="rId13" Type="http://schemas.openxmlformats.org/officeDocument/2006/relationships/oleObject" Target="../embeddings/oleObject97.bin"/><Relationship Id="rId14" Type="http://schemas.openxmlformats.org/officeDocument/2006/relationships/image" Target="../media/image106.wmf"/><Relationship Id="rId15" Type="http://schemas.openxmlformats.org/officeDocument/2006/relationships/oleObject" Target="../embeddings/oleObject98.bin"/><Relationship Id="rId16" Type="http://schemas.openxmlformats.org/officeDocument/2006/relationships/image" Target="../media/image107.wmf"/><Relationship Id="rId17" Type="http://schemas.openxmlformats.org/officeDocument/2006/relationships/oleObject" Target="../embeddings/oleObject99.bin"/><Relationship Id="rId18" Type="http://schemas.openxmlformats.org/officeDocument/2006/relationships/image" Target="../media/image108.wmf"/><Relationship Id="rId19" Type="http://schemas.openxmlformats.org/officeDocument/2006/relationships/oleObject" Target="../embeddings/oleObject100.bin"/><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oleObject" Target="../embeddings/oleObject92.bin"/><Relationship Id="rId4" Type="http://schemas.openxmlformats.org/officeDocument/2006/relationships/image" Target="../media/image91.wmf"/><Relationship Id="rId5" Type="http://schemas.openxmlformats.org/officeDocument/2006/relationships/oleObject" Target="../embeddings/oleObject93.bin"/><Relationship Id="rId6" Type="http://schemas.openxmlformats.org/officeDocument/2006/relationships/image" Target="../media/image94.wmf"/><Relationship Id="rId7" Type="http://schemas.openxmlformats.org/officeDocument/2006/relationships/oleObject" Target="../embeddings/oleObject94.bin"/><Relationship Id="rId8" Type="http://schemas.openxmlformats.org/officeDocument/2006/relationships/image" Target="../media/image103.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2.bin"/><Relationship Id="rId4" Type="http://schemas.openxmlformats.org/officeDocument/2006/relationships/image" Target="../media/image111.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9" Type="http://schemas.openxmlformats.org/officeDocument/2006/relationships/image" Target="../media/image8.wmf"/><Relationship Id="rId20" Type="http://schemas.openxmlformats.org/officeDocument/2006/relationships/oleObject" Target="../embeddings/oleObject9.bin"/><Relationship Id="rId21" Type="http://schemas.openxmlformats.org/officeDocument/2006/relationships/image" Target="../media/image14.emf"/><Relationship Id="rId22" Type="http://schemas.openxmlformats.org/officeDocument/2006/relationships/oleObject" Target="../embeddings/oleObject10.bin"/><Relationship Id="rId23" Type="http://schemas.openxmlformats.org/officeDocument/2006/relationships/image" Target="../media/image15.wmf"/><Relationship Id="rId24" Type="http://schemas.openxmlformats.org/officeDocument/2006/relationships/oleObject" Target="../embeddings/oleObject11.bin"/><Relationship Id="rId25" Type="http://schemas.openxmlformats.org/officeDocument/2006/relationships/image" Target="../media/image16.wmf"/><Relationship Id="rId26" Type="http://schemas.openxmlformats.org/officeDocument/2006/relationships/oleObject" Target="../embeddings/oleObject12.bin"/><Relationship Id="rId27" Type="http://schemas.openxmlformats.org/officeDocument/2006/relationships/image" Target="../media/image17.wmf"/><Relationship Id="rId28" Type="http://schemas.openxmlformats.org/officeDocument/2006/relationships/oleObject" Target="../embeddings/oleObject13.bin"/><Relationship Id="rId29" Type="http://schemas.openxmlformats.org/officeDocument/2006/relationships/image" Target="../media/image18.wmf"/><Relationship Id="rId10" Type="http://schemas.openxmlformats.org/officeDocument/2006/relationships/oleObject" Target="../embeddings/oleObject4.bin"/><Relationship Id="rId11" Type="http://schemas.openxmlformats.org/officeDocument/2006/relationships/image" Target="../media/image9.wmf"/><Relationship Id="rId12" Type="http://schemas.openxmlformats.org/officeDocument/2006/relationships/oleObject" Target="../embeddings/oleObject5.bin"/><Relationship Id="rId13" Type="http://schemas.openxmlformats.org/officeDocument/2006/relationships/image" Target="../media/image10.emf"/><Relationship Id="rId14" Type="http://schemas.openxmlformats.org/officeDocument/2006/relationships/oleObject" Target="../embeddings/oleObject6.bin"/><Relationship Id="rId15" Type="http://schemas.openxmlformats.org/officeDocument/2006/relationships/image" Target="../media/image11.wmf"/><Relationship Id="rId16" Type="http://schemas.openxmlformats.org/officeDocument/2006/relationships/oleObject" Target="../embeddings/oleObject7.bin"/><Relationship Id="rId17" Type="http://schemas.openxmlformats.org/officeDocument/2006/relationships/image" Target="../media/image12.wmf"/><Relationship Id="rId18" Type="http://schemas.openxmlformats.org/officeDocument/2006/relationships/oleObject" Target="../embeddings/oleObject8.bin"/><Relationship Id="rId19" Type="http://schemas.openxmlformats.org/officeDocument/2006/relationships/image" Target="../media/image13.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19.jpeg"/><Relationship Id="rId4" Type="http://schemas.openxmlformats.org/officeDocument/2006/relationships/oleObject" Target="../embeddings/oleObject1.bin"/><Relationship Id="rId5" Type="http://schemas.openxmlformats.org/officeDocument/2006/relationships/image" Target="../media/image6.wmf"/><Relationship Id="rId6" Type="http://schemas.openxmlformats.org/officeDocument/2006/relationships/oleObject" Target="../embeddings/oleObject2.bin"/><Relationship Id="rId7" Type="http://schemas.openxmlformats.org/officeDocument/2006/relationships/image" Target="../media/image7.wmf"/><Relationship Id="rId8"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0" Type="http://schemas.openxmlformats.org/officeDocument/2006/relationships/image" Target="../media/image28.wmf"/><Relationship Id="rId21" Type="http://schemas.openxmlformats.org/officeDocument/2006/relationships/oleObject" Target="../embeddings/oleObject23.bin"/><Relationship Id="rId22" Type="http://schemas.openxmlformats.org/officeDocument/2006/relationships/image" Target="../media/image29.wmf"/><Relationship Id="rId23" Type="http://schemas.openxmlformats.org/officeDocument/2006/relationships/oleObject" Target="../embeddings/oleObject24.bin"/><Relationship Id="rId24" Type="http://schemas.openxmlformats.org/officeDocument/2006/relationships/image" Target="../media/image30.wmf"/><Relationship Id="rId25" Type="http://schemas.openxmlformats.org/officeDocument/2006/relationships/oleObject" Target="../embeddings/oleObject25.bin"/><Relationship Id="rId26" Type="http://schemas.openxmlformats.org/officeDocument/2006/relationships/image" Target="../media/image31.wmf"/><Relationship Id="rId27" Type="http://schemas.openxmlformats.org/officeDocument/2006/relationships/oleObject" Target="../embeddings/oleObject26.bin"/><Relationship Id="rId28" Type="http://schemas.openxmlformats.org/officeDocument/2006/relationships/image" Target="../media/image32.wmf"/><Relationship Id="rId29" Type="http://schemas.openxmlformats.org/officeDocument/2006/relationships/oleObject" Target="../embeddings/oleObject27.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14.bin"/><Relationship Id="rId4" Type="http://schemas.openxmlformats.org/officeDocument/2006/relationships/image" Target="../media/image20.wmf"/><Relationship Id="rId5" Type="http://schemas.openxmlformats.org/officeDocument/2006/relationships/oleObject" Target="../embeddings/oleObject15.bin"/><Relationship Id="rId30" Type="http://schemas.openxmlformats.org/officeDocument/2006/relationships/image" Target="../media/image33.wmf"/><Relationship Id="rId31" Type="http://schemas.openxmlformats.org/officeDocument/2006/relationships/oleObject" Target="../embeddings/oleObject28.bin"/><Relationship Id="rId32" Type="http://schemas.openxmlformats.org/officeDocument/2006/relationships/image" Target="../media/image34.wmf"/><Relationship Id="rId9" Type="http://schemas.openxmlformats.org/officeDocument/2006/relationships/oleObject" Target="../embeddings/oleObject17.bin"/><Relationship Id="rId6" Type="http://schemas.openxmlformats.org/officeDocument/2006/relationships/image" Target="../media/image21.wmf"/><Relationship Id="rId7" Type="http://schemas.openxmlformats.org/officeDocument/2006/relationships/oleObject" Target="../embeddings/oleObject16.bin"/><Relationship Id="rId8" Type="http://schemas.openxmlformats.org/officeDocument/2006/relationships/image" Target="../media/image22.wmf"/><Relationship Id="rId33" Type="http://schemas.openxmlformats.org/officeDocument/2006/relationships/oleObject" Target="../embeddings/oleObject29.bin"/><Relationship Id="rId34" Type="http://schemas.openxmlformats.org/officeDocument/2006/relationships/image" Target="../media/image35.wmf"/><Relationship Id="rId35" Type="http://schemas.openxmlformats.org/officeDocument/2006/relationships/oleObject" Target="../embeddings/oleObject30.bin"/><Relationship Id="rId36" Type="http://schemas.openxmlformats.org/officeDocument/2006/relationships/image" Target="../media/image36.wmf"/><Relationship Id="rId10" Type="http://schemas.openxmlformats.org/officeDocument/2006/relationships/image" Target="../media/image23.wmf"/><Relationship Id="rId11" Type="http://schemas.openxmlformats.org/officeDocument/2006/relationships/oleObject" Target="../embeddings/oleObject18.bin"/><Relationship Id="rId12" Type="http://schemas.openxmlformats.org/officeDocument/2006/relationships/image" Target="../media/image24.wmf"/><Relationship Id="rId13" Type="http://schemas.openxmlformats.org/officeDocument/2006/relationships/oleObject" Target="../embeddings/oleObject19.bin"/><Relationship Id="rId14" Type="http://schemas.openxmlformats.org/officeDocument/2006/relationships/image" Target="../media/image25.wmf"/><Relationship Id="rId15" Type="http://schemas.openxmlformats.org/officeDocument/2006/relationships/oleObject" Target="../embeddings/oleObject20.bin"/><Relationship Id="rId16" Type="http://schemas.openxmlformats.org/officeDocument/2006/relationships/image" Target="../media/image26.wmf"/><Relationship Id="rId17" Type="http://schemas.openxmlformats.org/officeDocument/2006/relationships/oleObject" Target="../embeddings/oleObject21.bin"/><Relationship Id="rId18" Type="http://schemas.openxmlformats.org/officeDocument/2006/relationships/image" Target="../media/image27.wmf"/><Relationship Id="rId19" Type="http://schemas.openxmlformats.org/officeDocument/2006/relationships/oleObject" Target="../embeddings/oleObject22.bin"/><Relationship Id="rId37" Type="http://schemas.openxmlformats.org/officeDocument/2006/relationships/oleObject" Target="../embeddings/oleObject31.bin"/><Relationship Id="rId38" Type="http://schemas.openxmlformats.org/officeDocument/2006/relationships/image" Target="../media/image3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Wednesday, June 12, 2013</a:t>
            </a:r>
            <a:endParaRPr lang="en-US"/>
          </a:p>
        </p:txBody>
      </p:sp>
      <p:sp>
        <p:nvSpPr>
          <p:cNvPr id="7" name="Rectangle 5"/>
          <p:cNvSpPr>
            <a:spLocks noGrp="1" noChangeArrowheads="1"/>
          </p:cNvSpPr>
          <p:nvPr>
            <p:ph type="ftr" sz="quarter" idx="11"/>
          </p:nvPr>
        </p:nvSpPr>
        <p:spPr/>
        <p:txBody>
          <a:bodyPr/>
          <a:lstStyle/>
          <a:p>
            <a:pPr>
              <a:defRPr/>
            </a:pPr>
            <a:r>
              <a:rPr lang="nl-NL" smtClean="0"/>
              <a:t>PHYS 1442-001, Summer 2013               Dr. Jaehoon Yu</a:t>
            </a:r>
            <a:endParaRPr lang="en-US"/>
          </a:p>
        </p:txBody>
      </p:sp>
      <p:sp>
        <p:nvSpPr>
          <p:cNvPr id="8" name="Rectangle 6"/>
          <p:cNvSpPr>
            <a:spLocks noGrp="1" noChangeArrowheads="1"/>
          </p:cNvSpPr>
          <p:nvPr>
            <p:ph type="sldNum" sz="quarter" idx="12"/>
          </p:nvPr>
        </p:nvSpPr>
        <p:spPr/>
        <p:txBody>
          <a:bodyPr/>
          <a:lstStyle/>
          <a:p>
            <a:pPr>
              <a:defRPr/>
            </a:pPr>
            <a:fld id="{7B543847-E468-3B48-8FC1-FD3FEF669FA4}" type="slidenum">
              <a:rPr lang="en-US"/>
              <a:pPr>
                <a:defRPr/>
              </a:pPr>
              <a:t>1</a:t>
            </a:fld>
            <a:endParaRPr lang="en-US"/>
          </a:p>
        </p:txBody>
      </p:sp>
      <p:sp>
        <p:nvSpPr>
          <p:cNvPr id="17413" name="Rectangle 2"/>
          <p:cNvSpPr>
            <a:spLocks noGrp="1" noChangeArrowheads="1"/>
          </p:cNvSpPr>
          <p:nvPr>
            <p:ph type="ctrTitle"/>
          </p:nvPr>
        </p:nvSpPr>
        <p:spPr>
          <a:xfrm>
            <a:off x="685800" y="228600"/>
            <a:ext cx="7772400" cy="838200"/>
          </a:xfrm>
        </p:spPr>
        <p:txBody>
          <a:bodyPr/>
          <a:lstStyle/>
          <a:p>
            <a:pPr eaLnBrk="1" hangingPunct="1"/>
            <a:r>
              <a:rPr lang="en-US" dirty="0"/>
              <a:t>PHYS </a:t>
            </a:r>
            <a:r>
              <a:rPr lang="en-US" dirty="0" smtClean="0"/>
              <a:t>1442 </a:t>
            </a:r>
            <a:r>
              <a:rPr lang="en-US" dirty="0"/>
              <a:t>– Section </a:t>
            </a:r>
            <a:r>
              <a:rPr lang="en-US" dirty="0" smtClean="0"/>
              <a:t>001</a:t>
            </a:r>
            <a:br>
              <a:rPr lang="en-US" dirty="0" smtClean="0"/>
            </a:br>
            <a:r>
              <a:rPr lang="en-US" dirty="0"/>
              <a:t>Lecture </a:t>
            </a:r>
            <a:r>
              <a:rPr lang="en-US" dirty="0" smtClean="0"/>
              <a:t>#6</a:t>
            </a:r>
            <a:endParaRPr lang="en-US" dirty="0"/>
          </a:p>
        </p:txBody>
      </p:sp>
      <p:sp>
        <p:nvSpPr>
          <p:cNvPr id="17414" name="Text Box 4"/>
          <p:cNvSpPr txBox="1">
            <a:spLocks noChangeArrowheads="1"/>
          </p:cNvSpPr>
          <p:nvPr/>
        </p:nvSpPr>
        <p:spPr bwMode="auto">
          <a:xfrm>
            <a:off x="2985363" y="1311275"/>
            <a:ext cx="3176455"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charset="0"/>
              </a:rPr>
              <a:t>Wednesday</a:t>
            </a:r>
            <a:r>
              <a:rPr lang="en-US" dirty="0">
                <a:solidFill>
                  <a:schemeClr val="accent2"/>
                </a:solidFill>
                <a:latin typeface="Monotype Corsiva" charset="0"/>
              </a:rPr>
              <a:t>,</a:t>
            </a:r>
            <a:r>
              <a:rPr lang="en-US" dirty="0" smtClean="0">
                <a:solidFill>
                  <a:schemeClr val="accent2"/>
                </a:solidFill>
                <a:latin typeface="Monotype Corsiva" charset="0"/>
              </a:rPr>
              <a:t> June 12, 2013</a:t>
            </a:r>
          </a:p>
          <a:p>
            <a:pPr algn="ctr"/>
            <a:r>
              <a:rPr lang="en-US" dirty="0">
                <a:solidFill>
                  <a:schemeClr val="accent2"/>
                </a:solidFill>
                <a:latin typeface="Monotype Corsiva" charset="0"/>
              </a:rPr>
              <a:t>Dr. </a:t>
            </a:r>
            <a:r>
              <a:rPr lang="en-US" b="1" dirty="0">
                <a:solidFill>
                  <a:srgbClr val="FF0066"/>
                </a:solidFill>
                <a:latin typeface="Monotype Corsiva" charset="0"/>
              </a:rPr>
              <a:t>Jae</a:t>
            </a:r>
            <a:r>
              <a:rPr lang="en-US" dirty="0">
                <a:solidFill>
                  <a:schemeClr val="accent2"/>
                </a:solidFill>
                <a:latin typeface="Monotype Corsiva" charset="0"/>
              </a:rPr>
              <a:t>hoon </a:t>
            </a:r>
            <a:r>
              <a:rPr lang="en-US" b="1" dirty="0">
                <a:solidFill>
                  <a:srgbClr val="FF0066"/>
                </a:solidFill>
                <a:latin typeface="Monotype Corsiva" charset="0"/>
              </a:rPr>
              <a:t>Yu</a:t>
            </a:r>
          </a:p>
        </p:txBody>
      </p:sp>
      <p:sp>
        <p:nvSpPr>
          <p:cNvPr id="2058" name="Rectangle 10"/>
          <p:cNvSpPr>
            <a:spLocks noChangeArrowheads="1"/>
          </p:cNvSpPr>
          <p:nvPr/>
        </p:nvSpPr>
        <p:spPr bwMode="auto">
          <a:xfrm>
            <a:off x="1714500" y="2057400"/>
            <a:ext cx="6210300" cy="38862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smtClean="0">
                <a:solidFill>
                  <a:schemeClr val="accent2"/>
                </a:solidFill>
                <a:latin typeface="Arial Narrow" charset="0"/>
              </a:rPr>
              <a:t>Chapter </a:t>
            </a:r>
            <a:r>
              <a:rPr lang="en-US" sz="3200" dirty="0">
                <a:solidFill>
                  <a:schemeClr val="accent2"/>
                </a:solidFill>
                <a:latin typeface="Arial Narrow" charset="0"/>
              </a:rPr>
              <a:t>17</a:t>
            </a:r>
            <a:endParaRPr lang="en-US" sz="3200" dirty="0">
              <a:solidFill>
                <a:srgbClr val="003300"/>
              </a:solidFill>
              <a:latin typeface="Arial Narrow" charset="0"/>
            </a:endParaRPr>
          </a:p>
          <a:p>
            <a:pPr marL="990600" lvl="1" indent="-533400">
              <a:spcBef>
                <a:spcPct val="20000"/>
              </a:spcBef>
              <a:buFontTx/>
              <a:buChar char="–"/>
            </a:pPr>
            <a:r>
              <a:rPr lang="en-US" sz="2800" dirty="0" smtClean="0">
                <a:solidFill>
                  <a:srgbClr val="660066"/>
                </a:solidFill>
                <a:latin typeface="Arial Narrow" charset="0"/>
              </a:rPr>
              <a:t>Di</a:t>
            </a:r>
            <a:r>
              <a:rPr lang="en-US" sz="2800" dirty="0">
                <a:solidFill>
                  <a:srgbClr val="660066"/>
                </a:solidFill>
                <a:latin typeface="Arial Narrow" charset="0"/>
              </a:rPr>
              <a:t>-electrics</a:t>
            </a:r>
          </a:p>
          <a:p>
            <a:pPr marL="990600" lvl="1" indent="-533400">
              <a:spcBef>
                <a:spcPct val="20000"/>
              </a:spcBef>
              <a:buFontTx/>
              <a:buChar char="–"/>
            </a:pPr>
            <a:r>
              <a:rPr lang="en-US" sz="2800" dirty="0">
                <a:solidFill>
                  <a:srgbClr val="660066"/>
                </a:solidFill>
                <a:latin typeface="Arial Narrow" charset="0"/>
              </a:rPr>
              <a:t>Storage of Electric </a:t>
            </a:r>
            <a:r>
              <a:rPr lang="en-US" sz="2800" dirty="0" smtClean="0">
                <a:solidFill>
                  <a:srgbClr val="660066"/>
                </a:solidFill>
                <a:latin typeface="Arial Narrow" charset="0"/>
              </a:rPr>
              <a:t>Energy</a:t>
            </a:r>
          </a:p>
          <a:p>
            <a:pPr marL="609600" indent="-609600">
              <a:spcBef>
                <a:spcPct val="20000"/>
              </a:spcBef>
              <a:buFontTx/>
              <a:buChar char="•"/>
            </a:pPr>
            <a:r>
              <a:rPr lang="en-US" sz="3200" dirty="0">
                <a:solidFill>
                  <a:schemeClr val="accent2"/>
                </a:solidFill>
                <a:latin typeface="Arial Narrow" charset="0"/>
              </a:rPr>
              <a:t>Chapter 18</a:t>
            </a:r>
            <a:endParaRPr lang="en-US" sz="3200" dirty="0">
              <a:solidFill>
                <a:srgbClr val="003300"/>
              </a:solidFill>
              <a:latin typeface="Arial Narrow" charset="0"/>
            </a:endParaRPr>
          </a:p>
          <a:p>
            <a:pPr marL="990600" lvl="1" indent="-533400">
              <a:spcBef>
                <a:spcPct val="20000"/>
              </a:spcBef>
              <a:buFontTx/>
              <a:buChar char="–"/>
            </a:pPr>
            <a:r>
              <a:rPr lang="en-US" sz="2800" dirty="0">
                <a:solidFill>
                  <a:srgbClr val="660066"/>
                </a:solidFill>
                <a:latin typeface="Arial Narrow" charset="0"/>
              </a:rPr>
              <a:t>The Electric </a:t>
            </a:r>
            <a:r>
              <a:rPr lang="en-US" sz="2800" dirty="0" smtClean="0">
                <a:solidFill>
                  <a:srgbClr val="660066"/>
                </a:solidFill>
                <a:latin typeface="Arial Narrow" charset="0"/>
              </a:rPr>
              <a:t>Battery</a:t>
            </a:r>
          </a:p>
          <a:p>
            <a:pPr marL="990600" lvl="1" indent="-533400">
              <a:spcBef>
                <a:spcPct val="20000"/>
              </a:spcBef>
              <a:buFontTx/>
              <a:buChar char="–"/>
            </a:pPr>
            <a:r>
              <a:rPr lang="en-US" sz="2800" dirty="0" smtClean="0">
                <a:solidFill>
                  <a:srgbClr val="660066"/>
                </a:solidFill>
                <a:latin typeface="Arial Narrow" charset="0"/>
              </a:rPr>
              <a:t>Electric Current</a:t>
            </a:r>
            <a:endParaRPr lang="en-US" sz="2800" dirty="0">
              <a:solidFill>
                <a:srgbClr val="660066"/>
              </a:solidFill>
              <a:latin typeface="Arial Narrow" charset="0"/>
            </a:endParaRPr>
          </a:p>
          <a:p>
            <a:pPr marL="990600" lvl="1" indent="-533400">
              <a:spcBef>
                <a:spcPct val="20000"/>
              </a:spcBef>
              <a:buFontTx/>
              <a:buChar char="–"/>
            </a:pPr>
            <a:r>
              <a:rPr lang="en-US" sz="2800" dirty="0" smtClean="0">
                <a:solidFill>
                  <a:srgbClr val="660066"/>
                </a:solidFill>
                <a:latin typeface="Arial Narrow" charset="0"/>
              </a:rPr>
              <a:t>Ohm’s </a:t>
            </a:r>
            <a:r>
              <a:rPr lang="en-US" sz="2800" dirty="0">
                <a:solidFill>
                  <a:srgbClr val="660066"/>
                </a:solidFill>
                <a:latin typeface="Arial Narrow" charset="0"/>
              </a:rPr>
              <a:t>Law: Resisters</a:t>
            </a:r>
          </a:p>
          <a:p>
            <a:pPr marL="990600" lvl="1" indent="-533400">
              <a:spcBef>
                <a:spcPct val="20000"/>
              </a:spcBef>
              <a:buFontTx/>
              <a:buChar char="–"/>
            </a:pPr>
            <a:r>
              <a:rPr lang="en-US" sz="2800" dirty="0">
                <a:solidFill>
                  <a:srgbClr val="660066"/>
                </a:solidFill>
                <a:latin typeface="Arial Narrow" charset="0"/>
              </a:rPr>
              <a:t>Resistivity</a:t>
            </a:r>
          </a:p>
          <a:p>
            <a:pPr marL="990600" lvl="1" indent="-533400">
              <a:spcBef>
                <a:spcPct val="20000"/>
              </a:spcBef>
              <a:buFontTx/>
              <a:buChar char="–"/>
            </a:pPr>
            <a:endParaRPr lang="en-US" dirty="0">
              <a:solidFill>
                <a:srgbClr val="660066"/>
              </a:solidFill>
              <a:latin typeface="Arial Narrow"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5018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501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4903D3E-ADC3-6948-B39C-8C35E2B86729}"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50190" name="Rectangle 2"/>
          <p:cNvSpPr>
            <a:spLocks noGrp="1" noChangeArrowheads="1"/>
          </p:cNvSpPr>
          <p:nvPr>
            <p:ph type="title"/>
          </p:nvPr>
        </p:nvSpPr>
        <p:spPr>
          <a:xfrm>
            <a:off x="76200" y="76200"/>
            <a:ext cx="8915400" cy="685800"/>
          </a:xfrm>
        </p:spPr>
        <p:txBody>
          <a:bodyPr/>
          <a:lstStyle/>
          <a:p>
            <a:r>
              <a:rPr lang="en-US">
                <a:latin typeface="Arial Narrow" charset="0"/>
                <a:ea typeface="ＭＳ Ｐゴシック" charset="0"/>
                <a:cs typeface="ＭＳ Ｐゴシック" charset="0"/>
              </a:rPr>
              <a:t>Electric Energy Storage</a:t>
            </a:r>
          </a:p>
        </p:txBody>
      </p:sp>
      <p:sp>
        <p:nvSpPr>
          <p:cNvPr id="267267" name="Rectangle 3"/>
          <p:cNvSpPr>
            <a:spLocks noChangeArrowheads="1"/>
          </p:cNvSpPr>
          <p:nvPr/>
        </p:nvSpPr>
        <p:spPr bwMode="auto">
          <a:xfrm>
            <a:off x="304800" y="685800"/>
            <a:ext cx="8534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The work needed to add a small amount of charge, Q, when a potential difference across the plate is V: W=Q&lt;V&gt;=</a:t>
            </a:r>
            <a:r>
              <a:rPr lang="en-US" sz="2800" dirty="0" err="1">
                <a:solidFill>
                  <a:schemeClr val="accent2"/>
                </a:solidFill>
                <a:latin typeface="Arial Narrow" charset="0"/>
              </a:rPr>
              <a:t>QV</a:t>
            </a:r>
            <a:r>
              <a:rPr lang="en-US" sz="2800" baseline="-25000" dirty="0" err="1">
                <a:solidFill>
                  <a:schemeClr val="accent2"/>
                </a:solidFill>
                <a:latin typeface="Arial Narrow" charset="0"/>
              </a:rPr>
              <a:t>f</a:t>
            </a:r>
            <a:r>
              <a:rPr lang="en-US" sz="2800" dirty="0">
                <a:solidFill>
                  <a:schemeClr val="accent2"/>
                </a:solidFill>
                <a:latin typeface="Arial Narrow" charset="0"/>
              </a:rPr>
              <a:t>/2</a:t>
            </a:r>
          </a:p>
          <a:p>
            <a:pPr marL="342900" indent="-342900">
              <a:spcBef>
                <a:spcPct val="20000"/>
              </a:spcBef>
              <a:buFontTx/>
              <a:buChar char="•"/>
            </a:pPr>
            <a:r>
              <a:rPr lang="en-US" sz="2800" dirty="0">
                <a:solidFill>
                  <a:schemeClr val="accent2"/>
                </a:solidFill>
                <a:latin typeface="Arial Narrow" charset="0"/>
              </a:rPr>
              <a:t>Since V=Q/C, the work needed to store total charge Q is </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Thus, the energy stored in a capacitor when the capacitor carries charges +Q and –Q is</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Since Q=CV, we can rewrite</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endParaRPr lang="en-US" sz="2800" dirty="0">
              <a:solidFill>
                <a:srgbClr val="660066"/>
              </a:solidFill>
              <a:latin typeface="Arial Narrow" charset="0"/>
            </a:endParaRPr>
          </a:p>
        </p:txBody>
      </p:sp>
      <p:graphicFrame>
        <p:nvGraphicFramePr>
          <p:cNvPr id="267268" name="Object 2"/>
          <p:cNvGraphicFramePr>
            <a:graphicFrameLocks noChangeAspect="1"/>
          </p:cNvGraphicFramePr>
          <p:nvPr/>
        </p:nvGraphicFramePr>
        <p:xfrm>
          <a:off x="1697038" y="2447925"/>
          <a:ext cx="817562" cy="484188"/>
        </p:xfrm>
        <a:graphic>
          <a:graphicData uri="http://schemas.openxmlformats.org/presentationml/2006/ole">
            <mc:AlternateContent xmlns:mc="http://schemas.openxmlformats.org/markup-compatibility/2006">
              <mc:Choice xmlns:v="urn:schemas-microsoft-com:vml" Requires="v">
                <p:oleObj spid="_x0000_s207828" name="Equation" r:id="rId3" imgW="279360" imgH="164880" progId="Equation.DSMT4">
                  <p:embed/>
                </p:oleObj>
              </mc:Choice>
              <mc:Fallback>
                <p:oleObj name="Equation" r:id="rId3" imgW="27936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7038" y="2447925"/>
                        <a:ext cx="817562" cy="484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7269" name="Object 3"/>
          <p:cNvGraphicFramePr>
            <a:graphicFrameLocks noChangeAspect="1"/>
          </p:cNvGraphicFramePr>
          <p:nvPr>
            <p:extLst>
              <p:ext uri="{D42A27DB-BD31-4B8C-83A1-F6EECF244321}">
                <p14:modId xmlns:p14="http://schemas.microsoft.com/office/powerpoint/2010/main" val="2052872627"/>
              </p:ext>
            </p:extLst>
          </p:nvPr>
        </p:nvGraphicFramePr>
        <p:xfrm>
          <a:off x="4781550" y="3671888"/>
          <a:ext cx="1485900" cy="1223962"/>
        </p:xfrm>
        <a:graphic>
          <a:graphicData uri="http://schemas.openxmlformats.org/presentationml/2006/ole">
            <mc:AlternateContent xmlns:mc="http://schemas.openxmlformats.org/markup-compatibility/2006">
              <mc:Choice xmlns:v="urn:schemas-microsoft-com:vml" Requires="v">
                <p:oleObj spid="_x0000_s207829" name="Equation" r:id="rId5" imgW="495300" imgH="406400" progId="Equation.DSMT4">
                  <p:embed/>
                </p:oleObj>
              </mc:Choice>
              <mc:Fallback>
                <p:oleObj name="Equation" r:id="rId5" imgW="495300" imgH="406400" progId="Equation.DSMT4">
                  <p:embed/>
                  <p:pic>
                    <p:nvPicPr>
                      <p:cNvPr id="0" name=""/>
                      <p:cNvPicPr>
                        <a:picLocks noChangeAspect="1" noChangeArrowheads="1"/>
                      </p:cNvPicPr>
                      <p:nvPr/>
                    </p:nvPicPr>
                    <p:blipFill>
                      <a:blip r:embed="rId6"/>
                      <a:srcRect/>
                      <a:stretch>
                        <a:fillRect/>
                      </a:stretch>
                    </p:blipFill>
                    <p:spPr bwMode="auto">
                      <a:xfrm>
                        <a:off x="4781550" y="3671888"/>
                        <a:ext cx="1485900" cy="1223962"/>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7270" name="Object 4"/>
          <p:cNvGraphicFramePr>
            <a:graphicFrameLocks noChangeAspect="1"/>
          </p:cNvGraphicFramePr>
          <p:nvPr/>
        </p:nvGraphicFramePr>
        <p:xfrm>
          <a:off x="1676400" y="5373688"/>
          <a:ext cx="800100" cy="496887"/>
        </p:xfrm>
        <a:graphic>
          <a:graphicData uri="http://schemas.openxmlformats.org/presentationml/2006/ole">
            <mc:AlternateContent xmlns:mc="http://schemas.openxmlformats.org/markup-compatibility/2006">
              <mc:Choice xmlns:v="urn:schemas-microsoft-com:vml" Requires="v">
                <p:oleObj spid="_x0000_s207830" name="Equation" r:id="rId7" imgW="266400" imgH="164880" progId="Equation.DSMT4">
                  <p:embed/>
                </p:oleObj>
              </mc:Choice>
              <mc:Fallback>
                <p:oleObj name="Equation" r:id="rId7" imgW="26640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5373688"/>
                        <a:ext cx="800100" cy="496887"/>
                      </a:xfrm>
                      <a:prstGeom prst="rect">
                        <a:avLst/>
                      </a:prstGeom>
                      <a:solidFill>
                        <a:srgbClr val="99FFCC"/>
                      </a:solidFill>
                      <a:ln>
                        <a:noFill/>
                      </a:ln>
                      <a:effectLst/>
                      <a:extLs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7271" name="Object 5"/>
          <p:cNvGraphicFramePr>
            <a:graphicFrameLocks noChangeAspect="1"/>
          </p:cNvGraphicFramePr>
          <p:nvPr/>
        </p:nvGraphicFramePr>
        <p:xfrm>
          <a:off x="2438400" y="5029200"/>
          <a:ext cx="1066800" cy="1185863"/>
        </p:xfrm>
        <a:graphic>
          <a:graphicData uri="http://schemas.openxmlformats.org/presentationml/2006/ole">
            <mc:AlternateContent xmlns:mc="http://schemas.openxmlformats.org/markup-compatibility/2006">
              <mc:Choice xmlns:v="urn:schemas-microsoft-com:vml" Requires="v">
                <p:oleObj spid="_x0000_s207831" name="Equation" r:id="rId9" imgW="355320" imgH="393480" progId="Equation.DSMT4">
                  <p:embed/>
                </p:oleObj>
              </mc:Choice>
              <mc:Fallback>
                <p:oleObj name="Equation" r:id="rId9" imgW="35532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5029200"/>
                        <a:ext cx="1066800" cy="1185863"/>
                      </a:xfrm>
                      <a:prstGeom prst="rect">
                        <a:avLst/>
                      </a:prstGeom>
                      <a:solidFill>
                        <a:srgbClr val="99FFCC"/>
                      </a:solidFill>
                      <a:ln>
                        <a:noFill/>
                      </a:ln>
                      <a:effectLst/>
                      <a:extLs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7272" name="Object 6"/>
          <p:cNvGraphicFramePr>
            <a:graphicFrameLocks noChangeAspect="1"/>
          </p:cNvGraphicFramePr>
          <p:nvPr/>
        </p:nvGraphicFramePr>
        <p:xfrm>
          <a:off x="3429000" y="5067300"/>
          <a:ext cx="1600200" cy="1109663"/>
        </p:xfrm>
        <a:graphic>
          <a:graphicData uri="http://schemas.openxmlformats.org/presentationml/2006/ole">
            <mc:AlternateContent xmlns:mc="http://schemas.openxmlformats.org/markup-compatibility/2006">
              <mc:Choice xmlns:v="urn:schemas-microsoft-com:vml" Requires="v">
                <p:oleObj spid="_x0000_s207832" name="Equation" r:id="rId11" imgW="533160" imgH="368280" progId="Equation.DSMT4">
                  <p:embed/>
                </p:oleObj>
              </mc:Choice>
              <mc:Fallback>
                <p:oleObj name="Equation" r:id="rId11" imgW="53316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5067300"/>
                        <a:ext cx="1600200" cy="1109663"/>
                      </a:xfrm>
                      <a:prstGeom prst="rect">
                        <a:avLst/>
                      </a:prstGeom>
                      <a:solidFill>
                        <a:srgbClr val="99FFCC"/>
                      </a:solidFill>
                      <a:ln>
                        <a:noFill/>
                      </a:ln>
                      <a:effectLst/>
                      <a:extLs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7273" name="Object 7"/>
          <p:cNvGraphicFramePr>
            <a:graphicFrameLocks noChangeAspect="1"/>
          </p:cNvGraphicFramePr>
          <p:nvPr/>
        </p:nvGraphicFramePr>
        <p:xfrm>
          <a:off x="5029200" y="5067300"/>
          <a:ext cx="1104900" cy="1109663"/>
        </p:xfrm>
        <a:graphic>
          <a:graphicData uri="http://schemas.openxmlformats.org/presentationml/2006/ole">
            <mc:AlternateContent xmlns:mc="http://schemas.openxmlformats.org/markup-compatibility/2006">
              <mc:Choice xmlns:v="urn:schemas-microsoft-com:vml" Requires="v">
                <p:oleObj spid="_x0000_s207833" name="Equation" r:id="rId13" imgW="368280" imgH="368280" progId="Equation.DSMT4">
                  <p:embed/>
                </p:oleObj>
              </mc:Choice>
              <mc:Fallback>
                <p:oleObj name="Equation" r:id="rId13" imgW="36828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9200" y="5067300"/>
                        <a:ext cx="1104900" cy="1109663"/>
                      </a:xfrm>
                      <a:prstGeom prst="rect">
                        <a:avLst/>
                      </a:prstGeom>
                      <a:solidFill>
                        <a:srgbClr val="99FFCC"/>
                      </a:solidFill>
                      <a:ln>
                        <a:noFill/>
                      </a:ln>
                      <a:effectLst/>
                      <a:extLs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7274" name="Object 8"/>
          <p:cNvGraphicFramePr>
            <a:graphicFrameLocks noChangeAspect="1"/>
          </p:cNvGraphicFramePr>
          <p:nvPr/>
        </p:nvGraphicFramePr>
        <p:xfrm>
          <a:off x="2438400" y="2057400"/>
          <a:ext cx="1336675" cy="1230313"/>
        </p:xfrm>
        <a:graphic>
          <a:graphicData uri="http://schemas.openxmlformats.org/presentationml/2006/ole">
            <mc:AlternateContent xmlns:mc="http://schemas.openxmlformats.org/markup-compatibility/2006">
              <mc:Choice xmlns:v="urn:schemas-microsoft-com:vml" Requires="v">
                <p:oleObj spid="_x0000_s207834" name="Equation" r:id="rId15" imgW="457200" imgH="419100" progId="Equation.DSMT4">
                  <p:embed/>
                </p:oleObj>
              </mc:Choice>
              <mc:Fallback>
                <p:oleObj name="Equation" r:id="rId15" imgW="457200" imgH="4191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38400" y="2057400"/>
                        <a:ext cx="1336675" cy="1230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7275" name="Object 9"/>
          <p:cNvGraphicFramePr>
            <a:graphicFrameLocks noChangeAspect="1"/>
          </p:cNvGraphicFramePr>
          <p:nvPr/>
        </p:nvGraphicFramePr>
        <p:xfrm>
          <a:off x="3736975" y="2132013"/>
          <a:ext cx="1376363" cy="1117600"/>
        </p:xfrm>
        <a:graphic>
          <a:graphicData uri="http://schemas.openxmlformats.org/presentationml/2006/ole">
            <mc:AlternateContent xmlns:mc="http://schemas.openxmlformats.org/markup-compatibility/2006">
              <mc:Choice xmlns:v="urn:schemas-microsoft-com:vml" Requires="v">
                <p:oleObj spid="_x0000_s207835" name="Equation" r:id="rId17" imgW="469900" imgH="381000" progId="Equation.DSMT4">
                  <p:embed/>
                </p:oleObj>
              </mc:Choice>
              <mc:Fallback>
                <p:oleObj name="Equation" r:id="rId17" imgW="469900" imgH="3810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36975" y="2132013"/>
                        <a:ext cx="1376363" cy="1117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7276" name="Object 10"/>
          <p:cNvGraphicFramePr>
            <a:graphicFrameLocks noChangeAspect="1"/>
          </p:cNvGraphicFramePr>
          <p:nvPr/>
        </p:nvGraphicFramePr>
        <p:xfrm>
          <a:off x="5181600" y="2111375"/>
          <a:ext cx="706438" cy="1157288"/>
        </p:xfrm>
        <a:graphic>
          <a:graphicData uri="http://schemas.openxmlformats.org/presentationml/2006/ole">
            <mc:AlternateContent xmlns:mc="http://schemas.openxmlformats.org/markup-compatibility/2006">
              <mc:Choice xmlns:v="urn:schemas-microsoft-com:vml" Requires="v">
                <p:oleObj spid="_x0000_s207836" name="Equation" r:id="rId19" imgW="241200" imgH="393480" progId="Equation.DSMT4">
                  <p:embed/>
                </p:oleObj>
              </mc:Choice>
              <mc:Fallback>
                <p:oleObj name="Equation" r:id="rId19" imgW="241200" imgH="393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81600" y="2111375"/>
                        <a:ext cx="706438" cy="1157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615387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512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512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D5AD805-5977-D448-893F-5640F52D98BB}"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51212" name="Rectangle 2"/>
          <p:cNvSpPr>
            <a:spLocks noGrp="1" noChangeArrowheads="1"/>
          </p:cNvSpPr>
          <p:nvPr>
            <p:ph type="title"/>
          </p:nvPr>
        </p:nvSpPr>
        <p:spPr>
          <a:xfrm>
            <a:off x="228600" y="0"/>
            <a:ext cx="8686800" cy="762000"/>
          </a:xfrm>
        </p:spPr>
        <p:txBody>
          <a:bodyPr/>
          <a:lstStyle/>
          <a:p>
            <a:r>
              <a:rPr lang="en-US">
                <a:latin typeface="Arial Narrow" charset="0"/>
                <a:ea typeface="ＭＳ Ｐゴシック" charset="0"/>
                <a:cs typeface="ＭＳ Ｐゴシック" charset="0"/>
              </a:rPr>
              <a:t>Example 17 – 11 </a:t>
            </a:r>
          </a:p>
        </p:txBody>
      </p:sp>
      <p:sp>
        <p:nvSpPr>
          <p:cNvPr id="268291" name="Text Box 3"/>
          <p:cNvSpPr txBox="1">
            <a:spLocks noChangeArrowheads="1"/>
          </p:cNvSpPr>
          <p:nvPr/>
        </p:nvSpPr>
        <p:spPr bwMode="auto">
          <a:xfrm>
            <a:off x="685800" y="762000"/>
            <a:ext cx="8001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b="1" dirty="0">
                <a:solidFill>
                  <a:schemeClr val="accent2"/>
                </a:solidFill>
                <a:latin typeface="Arial Narrow" charset="0"/>
              </a:rPr>
              <a:t>Energy store in a capacitor: </a:t>
            </a:r>
            <a:r>
              <a:rPr lang="en-US" sz="2800" dirty="0">
                <a:solidFill>
                  <a:schemeClr val="accent2"/>
                </a:solidFill>
                <a:latin typeface="Arial Narrow" charset="0"/>
              </a:rPr>
              <a:t>A camera flash unit stores energy in a </a:t>
            </a:r>
            <a:r>
              <a:rPr lang="en-US" sz="2800" dirty="0" smtClean="0">
                <a:solidFill>
                  <a:schemeClr val="accent2"/>
                </a:solidFill>
                <a:latin typeface="Arial Narrow" charset="0"/>
              </a:rPr>
              <a:t>150</a:t>
            </a:r>
            <a:r>
              <a:rPr lang="en-US" sz="2800" dirty="0" smtClean="0">
                <a:solidFill>
                  <a:schemeClr val="accent2"/>
                </a:solidFill>
                <a:latin typeface="Symbol" charset="0"/>
              </a:rPr>
              <a:t>μ</a:t>
            </a:r>
            <a:r>
              <a:rPr lang="en-US" sz="2800" dirty="0" smtClean="0">
                <a:solidFill>
                  <a:schemeClr val="accent2"/>
                </a:solidFill>
                <a:latin typeface="Arial Narrow" charset="0"/>
              </a:rPr>
              <a:t>F </a:t>
            </a:r>
            <a:r>
              <a:rPr lang="en-US" sz="2800" dirty="0">
                <a:solidFill>
                  <a:schemeClr val="accent2"/>
                </a:solidFill>
                <a:latin typeface="Arial Narrow" charset="0"/>
              </a:rPr>
              <a:t>capacitor at 200V.  How much electric energy can be stored?</a:t>
            </a:r>
          </a:p>
        </p:txBody>
      </p:sp>
      <p:sp>
        <p:nvSpPr>
          <p:cNvPr id="268292" name="Text Box 4"/>
          <p:cNvSpPr txBox="1">
            <a:spLocks noChangeArrowheads="1"/>
          </p:cNvSpPr>
          <p:nvPr/>
        </p:nvSpPr>
        <p:spPr bwMode="auto">
          <a:xfrm>
            <a:off x="609600" y="3367088"/>
            <a:ext cx="449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So we use the one with C and V:      </a:t>
            </a:r>
          </a:p>
        </p:txBody>
      </p:sp>
      <p:sp>
        <p:nvSpPr>
          <p:cNvPr id="268293" name="Text Box 5"/>
          <p:cNvSpPr txBox="1">
            <a:spLocks noChangeArrowheads="1"/>
          </p:cNvSpPr>
          <p:nvPr/>
        </p:nvSpPr>
        <p:spPr bwMode="auto">
          <a:xfrm>
            <a:off x="5791200" y="2224088"/>
            <a:ext cx="297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Umm.. Which one?   </a:t>
            </a:r>
          </a:p>
        </p:txBody>
      </p:sp>
      <p:sp>
        <p:nvSpPr>
          <p:cNvPr id="268294" name="Text Box 6"/>
          <p:cNvSpPr txBox="1">
            <a:spLocks noChangeArrowheads="1"/>
          </p:cNvSpPr>
          <p:nvPr/>
        </p:nvSpPr>
        <p:spPr bwMode="auto">
          <a:xfrm>
            <a:off x="609600" y="2224088"/>
            <a:ext cx="4953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Use the formula for stored energy.   </a:t>
            </a:r>
          </a:p>
        </p:txBody>
      </p:sp>
      <p:sp>
        <p:nvSpPr>
          <p:cNvPr id="268295" name="Text Box 7"/>
          <p:cNvSpPr txBox="1">
            <a:spLocks noChangeArrowheads="1"/>
          </p:cNvSpPr>
          <p:nvPr/>
        </p:nvSpPr>
        <p:spPr bwMode="auto">
          <a:xfrm>
            <a:off x="609600" y="2833688"/>
            <a:ext cx="502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What do we know from the problem? </a:t>
            </a:r>
          </a:p>
        </p:txBody>
      </p:sp>
      <p:sp>
        <p:nvSpPr>
          <p:cNvPr id="268296" name="Text Box 8"/>
          <p:cNvSpPr txBox="1">
            <a:spLocks noChangeArrowheads="1"/>
          </p:cNvSpPr>
          <p:nvPr/>
        </p:nvSpPr>
        <p:spPr bwMode="auto">
          <a:xfrm>
            <a:off x="5867400" y="2819400"/>
            <a:ext cx="137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C and V </a:t>
            </a:r>
          </a:p>
        </p:txBody>
      </p:sp>
      <p:graphicFrame>
        <p:nvGraphicFramePr>
          <p:cNvPr id="268297" name="Object 2"/>
          <p:cNvGraphicFramePr>
            <a:graphicFrameLocks noChangeAspect="1"/>
          </p:cNvGraphicFramePr>
          <p:nvPr/>
        </p:nvGraphicFramePr>
        <p:xfrm>
          <a:off x="5105400" y="3260725"/>
          <a:ext cx="1524000" cy="854075"/>
        </p:xfrm>
        <a:graphic>
          <a:graphicData uri="http://schemas.openxmlformats.org/presentationml/2006/ole">
            <mc:AlternateContent xmlns:mc="http://schemas.openxmlformats.org/markup-compatibility/2006">
              <mc:Choice xmlns:v="urn:schemas-microsoft-com:vml" Requires="v">
                <p:oleObj spid="_x0000_s226612" name="Equation" r:id="rId3" imgW="660240" imgH="368280" progId="Equation.DSMT4">
                  <p:embed/>
                </p:oleObj>
              </mc:Choice>
              <mc:Fallback>
                <p:oleObj name="Equation" r:id="rId3" imgW="66024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260725"/>
                        <a:ext cx="1524000" cy="8540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8298" name="Object 3"/>
          <p:cNvGraphicFramePr>
            <a:graphicFrameLocks noChangeAspect="1"/>
          </p:cNvGraphicFramePr>
          <p:nvPr/>
        </p:nvGraphicFramePr>
        <p:xfrm>
          <a:off x="990600" y="4038600"/>
          <a:ext cx="7177088" cy="1020763"/>
        </p:xfrm>
        <a:graphic>
          <a:graphicData uri="http://schemas.openxmlformats.org/presentationml/2006/ole">
            <mc:AlternateContent xmlns:mc="http://schemas.openxmlformats.org/markup-compatibility/2006">
              <mc:Choice xmlns:v="urn:schemas-microsoft-com:vml" Requires="v">
                <p:oleObj spid="_x0000_s226613" name="Equation" r:id="rId5" imgW="2603160" imgH="368280" progId="Equation.DSMT4">
                  <p:embed/>
                </p:oleObj>
              </mc:Choice>
              <mc:Fallback>
                <p:oleObj name="Equation" r:id="rId5" imgW="260316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038600"/>
                        <a:ext cx="7177088" cy="10207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68299" name="Text Box 11"/>
          <p:cNvSpPr txBox="1">
            <a:spLocks noChangeArrowheads="1"/>
          </p:cNvSpPr>
          <p:nvPr/>
        </p:nvSpPr>
        <p:spPr bwMode="auto">
          <a:xfrm>
            <a:off x="609600" y="5195888"/>
            <a:ext cx="3810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How do we get J from FV</a:t>
            </a:r>
            <a:r>
              <a:rPr lang="en-US" sz="2800" baseline="30000">
                <a:solidFill>
                  <a:srgbClr val="CC00CC"/>
                </a:solidFill>
                <a:latin typeface="Arial Narrow" charset="0"/>
              </a:rPr>
              <a:t>2</a:t>
            </a:r>
            <a:r>
              <a:rPr lang="en-US" sz="2800">
                <a:solidFill>
                  <a:srgbClr val="CC00CC"/>
                </a:solidFill>
                <a:latin typeface="Arial Narrow" charset="0"/>
              </a:rPr>
              <a:t>?      </a:t>
            </a:r>
          </a:p>
        </p:txBody>
      </p:sp>
      <p:graphicFrame>
        <p:nvGraphicFramePr>
          <p:cNvPr id="268300" name="Object 4"/>
          <p:cNvGraphicFramePr>
            <a:graphicFrameLocks noChangeAspect="1"/>
          </p:cNvGraphicFramePr>
          <p:nvPr/>
        </p:nvGraphicFramePr>
        <p:xfrm>
          <a:off x="4343400" y="5181600"/>
          <a:ext cx="939800" cy="458788"/>
        </p:xfrm>
        <a:graphic>
          <a:graphicData uri="http://schemas.openxmlformats.org/presentationml/2006/ole">
            <mc:AlternateContent xmlns:mc="http://schemas.openxmlformats.org/markup-compatibility/2006">
              <mc:Choice xmlns:v="urn:schemas-microsoft-com:vml" Requires="v">
                <p:oleObj spid="_x0000_s226614" name="Equation" r:id="rId7" imgW="419040" imgH="203040" progId="Equation.DSMT4">
                  <p:embed/>
                </p:oleObj>
              </mc:Choice>
              <mc:Fallback>
                <p:oleObj name="Equation" r:id="rId7" imgW="41904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5181600"/>
                        <a:ext cx="939800" cy="45878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8301" name="Object 5"/>
          <p:cNvGraphicFramePr>
            <a:graphicFrameLocks noChangeAspect="1"/>
          </p:cNvGraphicFramePr>
          <p:nvPr/>
        </p:nvGraphicFramePr>
        <p:xfrm>
          <a:off x="5334000" y="5026025"/>
          <a:ext cx="1339850" cy="917575"/>
        </p:xfrm>
        <a:graphic>
          <a:graphicData uri="http://schemas.openxmlformats.org/presentationml/2006/ole">
            <mc:AlternateContent xmlns:mc="http://schemas.openxmlformats.org/markup-compatibility/2006">
              <mc:Choice xmlns:v="urn:schemas-microsoft-com:vml" Requires="v">
                <p:oleObj spid="_x0000_s226615" name="Equation" r:id="rId9" imgW="596880" imgH="406080" progId="Equation.DSMT4">
                  <p:embed/>
                </p:oleObj>
              </mc:Choice>
              <mc:Fallback>
                <p:oleObj name="Equation" r:id="rId9" imgW="596880" imgH="4060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5026025"/>
                        <a:ext cx="1339850" cy="9175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8302" name="Object 6"/>
          <p:cNvGraphicFramePr>
            <a:graphicFrameLocks noChangeAspect="1"/>
          </p:cNvGraphicFramePr>
          <p:nvPr/>
        </p:nvGraphicFramePr>
        <p:xfrm>
          <a:off x="6629400" y="5257800"/>
          <a:ext cx="798513" cy="373063"/>
        </p:xfrm>
        <a:graphic>
          <a:graphicData uri="http://schemas.openxmlformats.org/presentationml/2006/ole">
            <mc:AlternateContent xmlns:mc="http://schemas.openxmlformats.org/markup-compatibility/2006">
              <mc:Choice xmlns:v="urn:schemas-microsoft-com:vml" Requires="v">
                <p:oleObj spid="_x0000_s226616" name="Equation" r:id="rId11" imgW="355320" imgH="164880" progId="Equation.DSMT4">
                  <p:embed/>
                </p:oleObj>
              </mc:Choice>
              <mc:Fallback>
                <p:oleObj name="Equation" r:id="rId11" imgW="355320" imgH="1648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5257800"/>
                        <a:ext cx="798513" cy="3730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8303" name="Object 7"/>
          <p:cNvGraphicFramePr>
            <a:graphicFrameLocks noChangeAspect="1"/>
          </p:cNvGraphicFramePr>
          <p:nvPr/>
        </p:nvGraphicFramePr>
        <p:xfrm>
          <a:off x="7391400" y="5026025"/>
          <a:ext cx="1198563" cy="917575"/>
        </p:xfrm>
        <a:graphic>
          <a:graphicData uri="http://schemas.openxmlformats.org/presentationml/2006/ole">
            <mc:AlternateContent xmlns:mc="http://schemas.openxmlformats.org/markup-compatibility/2006">
              <mc:Choice xmlns:v="urn:schemas-microsoft-com:vml" Requires="v">
                <p:oleObj spid="_x0000_s226617" name="Equation" r:id="rId13" imgW="533160" imgH="406080" progId="Equation.DSMT4">
                  <p:embed/>
                </p:oleObj>
              </mc:Choice>
              <mc:Fallback>
                <p:oleObj name="Equation" r:id="rId13" imgW="533160" imgH="4060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91400" y="5026025"/>
                        <a:ext cx="1198563" cy="9175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8304" name="Object 8"/>
          <p:cNvGraphicFramePr>
            <a:graphicFrameLocks noChangeAspect="1"/>
          </p:cNvGraphicFramePr>
          <p:nvPr/>
        </p:nvGraphicFramePr>
        <p:xfrm>
          <a:off x="8526463" y="5257800"/>
          <a:ext cx="312737" cy="373063"/>
        </p:xfrm>
        <a:graphic>
          <a:graphicData uri="http://schemas.openxmlformats.org/presentationml/2006/ole">
            <mc:AlternateContent xmlns:mc="http://schemas.openxmlformats.org/markup-compatibility/2006">
              <mc:Choice xmlns:v="urn:schemas-microsoft-com:vml" Requires="v">
                <p:oleObj spid="_x0000_s226618" name="Equation" r:id="rId15" imgW="139680" imgH="164880" progId="Equation.DSMT4">
                  <p:embed/>
                </p:oleObj>
              </mc:Choice>
              <mc:Fallback>
                <p:oleObj name="Equation" r:id="rId15" imgW="139680" imgH="1648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26463" y="5257800"/>
                        <a:ext cx="312737" cy="3730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7922730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5223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522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904D358-2599-1D45-B8B6-B5717ABA62EF}"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52234" name="Rectangle 2"/>
          <p:cNvSpPr>
            <a:spLocks noGrp="1" noChangeArrowheads="1"/>
          </p:cNvSpPr>
          <p:nvPr>
            <p:ph type="title"/>
          </p:nvPr>
        </p:nvSpPr>
        <p:spPr>
          <a:xfrm>
            <a:off x="76200" y="76200"/>
            <a:ext cx="8915400" cy="685800"/>
          </a:xfrm>
        </p:spPr>
        <p:txBody>
          <a:bodyPr/>
          <a:lstStyle/>
          <a:p>
            <a:r>
              <a:rPr lang="en-US">
                <a:latin typeface="Arial Narrow" charset="0"/>
                <a:ea typeface="ＭＳ Ｐゴシック" charset="0"/>
                <a:cs typeface="ＭＳ Ｐゴシック" charset="0"/>
              </a:rPr>
              <a:t>Electric Energy Density</a:t>
            </a:r>
          </a:p>
        </p:txBody>
      </p:sp>
      <p:sp>
        <p:nvSpPr>
          <p:cNvPr id="273411" name="Rectangle 3"/>
          <p:cNvSpPr>
            <a:spLocks noChangeArrowheads="1"/>
          </p:cNvSpPr>
          <p:nvPr/>
        </p:nvSpPr>
        <p:spPr bwMode="auto">
          <a:xfrm>
            <a:off x="304800" y="685800"/>
            <a:ext cx="8534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The energy stored in a capacitor can be considered as being stored in the electric field between the two plates</a:t>
            </a:r>
          </a:p>
          <a:p>
            <a:pPr marL="342900" indent="-342900">
              <a:spcBef>
                <a:spcPct val="20000"/>
              </a:spcBef>
              <a:buFontTx/>
              <a:buChar char="•"/>
            </a:pPr>
            <a:r>
              <a:rPr lang="en-US" sz="2800" dirty="0">
                <a:solidFill>
                  <a:schemeClr val="accent2"/>
                </a:solidFill>
                <a:latin typeface="Arial Narrow" charset="0"/>
              </a:rPr>
              <a:t>For a uniform field E between two plates, </a:t>
            </a:r>
            <a:r>
              <a:rPr lang="en-US" sz="2800" dirty="0">
                <a:solidFill>
                  <a:srgbClr val="A50021"/>
                </a:solidFill>
                <a:latin typeface="Arial Narrow" charset="0"/>
              </a:rPr>
              <a:t>V=Ed</a:t>
            </a:r>
            <a:r>
              <a:rPr lang="en-US" sz="2800" dirty="0">
                <a:solidFill>
                  <a:schemeClr val="accent2"/>
                </a:solidFill>
                <a:latin typeface="Arial Narrow" charset="0"/>
              </a:rPr>
              <a:t> and </a:t>
            </a:r>
            <a:r>
              <a:rPr lang="en-US" sz="2800" dirty="0">
                <a:solidFill>
                  <a:srgbClr val="A50021"/>
                </a:solidFill>
                <a:latin typeface="Arial Narrow" charset="0"/>
              </a:rPr>
              <a:t>C</a:t>
            </a:r>
            <a:r>
              <a:rPr lang="en-US" sz="2800" dirty="0" smtClean="0">
                <a:solidFill>
                  <a:srgbClr val="A50021"/>
                </a:solidFill>
                <a:latin typeface="Arial Narrow" charset="0"/>
              </a:rPr>
              <a:t>=</a:t>
            </a:r>
            <a:r>
              <a:rPr lang="en-US" sz="2800" dirty="0" smtClean="0">
                <a:solidFill>
                  <a:srgbClr val="A50021"/>
                </a:solidFill>
                <a:latin typeface="Symbol" charset="0"/>
              </a:rPr>
              <a:t>ε</a:t>
            </a:r>
            <a:r>
              <a:rPr lang="en-US" sz="2800" baseline="-25000" dirty="0" smtClean="0">
                <a:solidFill>
                  <a:srgbClr val="A50021"/>
                </a:solidFill>
                <a:latin typeface="Arial Narrow" charset="0"/>
              </a:rPr>
              <a:t>0</a:t>
            </a:r>
            <a:r>
              <a:rPr lang="en-US" sz="2800" dirty="0" smtClean="0">
                <a:solidFill>
                  <a:srgbClr val="A50021"/>
                </a:solidFill>
                <a:latin typeface="Arial Narrow" charset="0"/>
              </a:rPr>
              <a:t>A</a:t>
            </a:r>
            <a:r>
              <a:rPr lang="en-US" sz="2800" dirty="0">
                <a:solidFill>
                  <a:srgbClr val="A50021"/>
                </a:solidFill>
                <a:latin typeface="Arial Narrow" charset="0"/>
              </a:rPr>
              <a:t>/d</a:t>
            </a:r>
          </a:p>
          <a:p>
            <a:pPr marL="342900" indent="-342900">
              <a:spcBef>
                <a:spcPct val="20000"/>
              </a:spcBef>
              <a:buFontTx/>
              <a:buChar char="•"/>
            </a:pPr>
            <a:r>
              <a:rPr lang="en-US" sz="2800" dirty="0">
                <a:solidFill>
                  <a:schemeClr val="accent2"/>
                </a:solidFill>
                <a:latin typeface="Arial Narrow" charset="0"/>
              </a:rPr>
              <a:t>Thus the stored energy is</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Since </a:t>
            </a:r>
            <a:r>
              <a:rPr lang="en-US" sz="2800" dirty="0">
                <a:solidFill>
                  <a:schemeClr val="accent2"/>
                </a:solidFill>
                <a:latin typeface="Monotype Corsiva" charset="0"/>
              </a:rPr>
              <a:t>Ad</a:t>
            </a:r>
            <a:r>
              <a:rPr lang="en-US" sz="2800" dirty="0">
                <a:solidFill>
                  <a:schemeClr val="accent2"/>
                </a:solidFill>
                <a:latin typeface="Arial Narrow" charset="0"/>
              </a:rPr>
              <a:t> is the gap volume V, we can obtain the energy density, stored energy per unit volume, as </a:t>
            </a:r>
          </a:p>
        </p:txBody>
      </p:sp>
      <p:graphicFrame>
        <p:nvGraphicFramePr>
          <p:cNvPr id="273412" name="Object 2"/>
          <p:cNvGraphicFramePr>
            <a:graphicFrameLocks noChangeAspect="1"/>
          </p:cNvGraphicFramePr>
          <p:nvPr/>
        </p:nvGraphicFramePr>
        <p:xfrm>
          <a:off x="1066800" y="2855913"/>
          <a:ext cx="800100" cy="496887"/>
        </p:xfrm>
        <a:graphic>
          <a:graphicData uri="http://schemas.openxmlformats.org/presentationml/2006/ole">
            <mc:AlternateContent xmlns:mc="http://schemas.openxmlformats.org/markup-compatibility/2006">
              <mc:Choice xmlns:v="urn:schemas-microsoft-com:vml" Requires="v">
                <p:oleObj spid="_x0000_s204436" name="Equation" r:id="rId3" imgW="266400" imgH="164880" progId="Equation.DSMT4">
                  <p:embed/>
                </p:oleObj>
              </mc:Choice>
              <mc:Fallback>
                <p:oleObj name="Equation" r:id="rId3" imgW="26640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855913"/>
                        <a:ext cx="800100" cy="49688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3413" name="Object 3"/>
          <p:cNvGraphicFramePr>
            <a:graphicFrameLocks noChangeAspect="1"/>
          </p:cNvGraphicFramePr>
          <p:nvPr/>
        </p:nvGraphicFramePr>
        <p:xfrm>
          <a:off x="1905000" y="2547938"/>
          <a:ext cx="1600200" cy="1109662"/>
        </p:xfrm>
        <a:graphic>
          <a:graphicData uri="http://schemas.openxmlformats.org/presentationml/2006/ole">
            <mc:AlternateContent xmlns:mc="http://schemas.openxmlformats.org/markup-compatibility/2006">
              <mc:Choice xmlns:v="urn:schemas-microsoft-com:vml" Requires="v">
                <p:oleObj spid="_x0000_s204437" name="Equation" r:id="rId5" imgW="533160" imgH="368280" progId="Equation.DSMT4">
                  <p:embed/>
                </p:oleObj>
              </mc:Choice>
              <mc:Fallback>
                <p:oleObj name="Equation" r:id="rId5" imgW="53316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2547938"/>
                        <a:ext cx="1600200" cy="110966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3414" name="Object 4"/>
          <p:cNvGraphicFramePr>
            <a:graphicFrameLocks noChangeAspect="1"/>
          </p:cNvGraphicFramePr>
          <p:nvPr/>
        </p:nvGraphicFramePr>
        <p:xfrm>
          <a:off x="3429000" y="2514600"/>
          <a:ext cx="3048000" cy="1263650"/>
        </p:xfrm>
        <a:graphic>
          <a:graphicData uri="http://schemas.openxmlformats.org/presentationml/2006/ole">
            <mc:AlternateContent xmlns:mc="http://schemas.openxmlformats.org/markup-compatibility/2006">
              <mc:Choice xmlns:v="urn:schemas-microsoft-com:vml" Requires="v">
                <p:oleObj spid="_x0000_s204438" name="Equation" r:id="rId7" imgW="1015920" imgH="419040" progId="Equation.DSMT4">
                  <p:embed/>
                </p:oleObj>
              </mc:Choice>
              <mc:Fallback>
                <p:oleObj name="Equation" r:id="rId7" imgW="1015920" imgH="41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2514600"/>
                        <a:ext cx="3048000" cy="126365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3415" name="Object 5"/>
          <p:cNvGraphicFramePr>
            <a:graphicFrameLocks noChangeAspect="1"/>
          </p:cNvGraphicFramePr>
          <p:nvPr/>
        </p:nvGraphicFramePr>
        <p:xfrm>
          <a:off x="6438900" y="2546350"/>
          <a:ext cx="1866900" cy="1111250"/>
        </p:xfrm>
        <a:graphic>
          <a:graphicData uri="http://schemas.openxmlformats.org/presentationml/2006/ole">
            <mc:AlternateContent xmlns:mc="http://schemas.openxmlformats.org/markup-compatibility/2006">
              <mc:Choice xmlns:v="urn:schemas-microsoft-com:vml" Requires="v">
                <p:oleObj spid="_x0000_s204439" name="Equation" r:id="rId9" imgW="622080" imgH="368280" progId="Equation.DSMT4">
                  <p:embed/>
                </p:oleObj>
              </mc:Choice>
              <mc:Fallback>
                <p:oleObj name="Equation" r:id="rId9" imgW="622080" imgH="368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38900" y="2546350"/>
                        <a:ext cx="1866900" cy="111125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73416" name="Oval 8"/>
          <p:cNvSpPr>
            <a:spLocks noChangeArrowheads="1"/>
          </p:cNvSpPr>
          <p:nvPr/>
        </p:nvSpPr>
        <p:spPr bwMode="auto">
          <a:xfrm>
            <a:off x="7620000" y="2819400"/>
            <a:ext cx="762000" cy="609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aphicFrame>
        <p:nvGraphicFramePr>
          <p:cNvPr id="273417" name="Object 6"/>
          <p:cNvGraphicFramePr>
            <a:graphicFrameLocks noChangeAspect="1"/>
          </p:cNvGraphicFramePr>
          <p:nvPr/>
        </p:nvGraphicFramePr>
        <p:xfrm>
          <a:off x="3276600" y="4724400"/>
          <a:ext cx="1905000" cy="1089025"/>
        </p:xfrm>
        <a:graphic>
          <a:graphicData uri="http://schemas.openxmlformats.org/presentationml/2006/ole">
            <mc:AlternateContent xmlns:mc="http://schemas.openxmlformats.org/markup-compatibility/2006">
              <mc:Choice xmlns:v="urn:schemas-microsoft-com:vml" Requires="v">
                <p:oleObj spid="_x0000_s204440" name="Equation" r:id="rId11" imgW="647640" imgH="368280" progId="Equation.DSMT4">
                  <p:embed/>
                </p:oleObj>
              </mc:Choice>
              <mc:Fallback>
                <p:oleObj name="Equation" r:id="rId11" imgW="64764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6600" y="4724400"/>
                        <a:ext cx="1905000" cy="1089025"/>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73418" name="Text Box 10"/>
          <p:cNvSpPr txBox="1">
            <a:spLocks noChangeArrowheads="1"/>
          </p:cNvSpPr>
          <p:nvPr/>
        </p:nvSpPr>
        <p:spPr bwMode="auto">
          <a:xfrm>
            <a:off x="152400" y="5959475"/>
            <a:ext cx="8915400" cy="3651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b="1">
                <a:solidFill>
                  <a:srgbClr val="FF0000"/>
                </a:solidFill>
                <a:latin typeface="Arial Narrow" charset="0"/>
              </a:rPr>
              <a:t>Electric energy stored per unit volume in any region of space is proportional to the square of E in that region.</a:t>
            </a:r>
          </a:p>
        </p:txBody>
      </p:sp>
      <p:sp>
        <p:nvSpPr>
          <p:cNvPr id="273419" name="Text Box 11"/>
          <p:cNvSpPr txBox="1">
            <a:spLocks noChangeArrowheads="1"/>
          </p:cNvSpPr>
          <p:nvPr/>
        </p:nvSpPr>
        <p:spPr bwMode="auto">
          <a:xfrm>
            <a:off x="5715000" y="4854575"/>
            <a:ext cx="2514600" cy="850900"/>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latin typeface="Arial Narrow" charset="0"/>
              </a:rPr>
              <a:t>Valid for any space that is vacuum</a:t>
            </a:r>
          </a:p>
        </p:txBody>
      </p:sp>
    </p:spTree>
    <p:extLst>
      <p:ext uri="{BB962C8B-B14F-4D97-AF65-F5344CB8AC3E}">
        <p14:creationId xmlns:p14="http://schemas.microsoft.com/office/powerpoint/2010/main" val="35572102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156F621-78C5-CD42-AEF9-C4574F17F98B}"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 and Resistance</a:t>
            </a:r>
          </a:p>
        </p:txBody>
      </p:sp>
      <p:sp>
        <p:nvSpPr>
          <p:cNvPr id="283651" name="Rectangle 3"/>
          <p:cNvSpPr>
            <a:spLocks noChangeArrowheads="1"/>
          </p:cNvSpPr>
          <p:nvPr/>
        </p:nvSpPr>
        <p:spPr bwMode="auto">
          <a:xfrm>
            <a:off x="304800" y="609600"/>
            <a:ext cx="8610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So far we have been studying static electricity</a:t>
            </a:r>
          </a:p>
          <a:p>
            <a:pPr marL="742950" lvl="1" indent="-285750">
              <a:spcBef>
                <a:spcPct val="20000"/>
              </a:spcBef>
              <a:buFontTx/>
              <a:buChar char="–"/>
            </a:pPr>
            <a:r>
              <a:rPr lang="en-US" dirty="0">
                <a:solidFill>
                  <a:srgbClr val="660066"/>
                </a:solidFill>
                <a:latin typeface="Arial Narrow" charset="0"/>
              </a:rPr>
              <a:t>What is the static electricity?</a:t>
            </a:r>
          </a:p>
          <a:p>
            <a:pPr marL="1143000" lvl="2" indent="-228600">
              <a:spcBef>
                <a:spcPct val="20000"/>
              </a:spcBef>
              <a:buFontTx/>
              <a:buChar char="•"/>
            </a:pPr>
            <a:r>
              <a:rPr lang="en-US" sz="2000" dirty="0">
                <a:solidFill>
                  <a:srgbClr val="003300"/>
                </a:solidFill>
                <a:latin typeface="Arial Narrow" charset="0"/>
              </a:rPr>
              <a:t>The charges so far has not been moving but staying put at the location they are placed.</a:t>
            </a:r>
          </a:p>
          <a:p>
            <a:pPr marL="342900" indent="-342900">
              <a:spcBef>
                <a:spcPct val="20000"/>
              </a:spcBef>
              <a:buFontTx/>
              <a:buChar char="•"/>
            </a:pPr>
            <a:r>
              <a:rPr lang="en-US" sz="2800" dirty="0">
                <a:solidFill>
                  <a:schemeClr val="accent2"/>
                </a:solidFill>
                <a:latin typeface="Arial Narrow" charset="0"/>
              </a:rPr>
              <a:t>Now we will learn dynamics of electricity</a:t>
            </a:r>
          </a:p>
          <a:p>
            <a:pPr marL="342900" indent="-342900">
              <a:spcBef>
                <a:spcPct val="20000"/>
              </a:spcBef>
              <a:buFontTx/>
              <a:buChar char="•"/>
            </a:pPr>
            <a:r>
              <a:rPr lang="en-US" sz="2800" dirty="0">
                <a:solidFill>
                  <a:schemeClr val="accent2"/>
                </a:solidFill>
                <a:latin typeface="Arial Narrow" charset="0"/>
              </a:rPr>
              <a:t>What is the electric current?</a:t>
            </a:r>
          </a:p>
          <a:p>
            <a:pPr marL="742950" lvl="1" indent="-285750">
              <a:spcBef>
                <a:spcPct val="20000"/>
              </a:spcBef>
              <a:buFontTx/>
              <a:buChar char="–"/>
            </a:pPr>
            <a:r>
              <a:rPr lang="en-US" dirty="0">
                <a:solidFill>
                  <a:srgbClr val="660066"/>
                </a:solidFill>
                <a:latin typeface="Arial Narrow" charset="0"/>
              </a:rPr>
              <a:t>A flow of electric charge</a:t>
            </a:r>
          </a:p>
          <a:p>
            <a:pPr marL="742950" lvl="1" indent="-285750">
              <a:spcBef>
                <a:spcPct val="20000"/>
              </a:spcBef>
              <a:buFontTx/>
              <a:buChar char="–"/>
            </a:pPr>
            <a:r>
              <a:rPr lang="en-US" dirty="0">
                <a:solidFill>
                  <a:srgbClr val="660066"/>
                </a:solidFill>
                <a:latin typeface="Arial Narrow" charset="0"/>
              </a:rPr>
              <a:t>A few examples of the things that use electric current in everyday lives?</a:t>
            </a:r>
          </a:p>
          <a:p>
            <a:pPr marL="342900" indent="-342900">
              <a:spcBef>
                <a:spcPct val="20000"/>
              </a:spcBef>
              <a:buFontTx/>
              <a:buChar char="•"/>
            </a:pPr>
            <a:r>
              <a:rPr lang="en-US" sz="2800" dirty="0">
                <a:solidFill>
                  <a:schemeClr val="accent2"/>
                </a:solidFill>
                <a:latin typeface="Arial Narrow" charset="0"/>
              </a:rPr>
              <a:t>In an electrostatic situation, there is no electric field inside a conductor but when there is current, there is field inside a </a:t>
            </a:r>
            <a:r>
              <a:rPr lang="en-US" sz="2800" dirty="0" smtClean="0">
                <a:solidFill>
                  <a:schemeClr val="accent2"/>
                </a:solidFill>
                <a:latin typeface="Arial Narrow" charset="0"/>
              </a:rPr>
              <a:t>conductor.  Why?</a:t>
            </a: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rPr>
              <a:t>Electric field is needed to keep charges moving</a:t>
            </a:r>
          </a:p>
        </p:txBody>
      </p:sp>
    </p:spTree>
    <p:extLst>
      <p:ext uri="{BB962C8B-B14F-4D97-AF65-F5344CB8AC3E}">
        <p14:creationId xmlns:p14="http://schemas.microsoft.com/office/powerpoint/2010/main" val="5102521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204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7"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E0569D4-CFEC-E34C-8E09-9DB44886F088}"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pic>
        <p:nvPicPr>
          <p:cNvPr id="284674" name="Picture 2" descr="FG25_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10540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3"/>
          <p:cNvSpPr>
            <a:spLocks noGrp="1" noChangeArrowheads="1"/>
          </p:cNvSpPr>
          <p:nvPr>
            <p:ph type="title"/>
          </p:nvPr>
        </p:nvSpPr>
        <p:spPr>
          <a:xfrm>
            <a:off x="76200" y="76200"/>
            <a:ext cx="8915400" cy="685800"/>
          </a:xfrm>
        </p:spPr>
        <p:txBody>
          <a:bodyPr/>
          <a:lstStyle/>
          <a:p>
            <a:r>
              <a:rPr lang="en-US">
                <a:latin typeface="Arial Narrow" charset="0"/>
                <a:ea typeface="ＭＳ Ｐゴシック" charset="0"/>
                <a:cs typeface="ＭＳ Ｐゴシック" charset="0"/>
              </a:rPr>
              <a:t>The Electric Battery</a:t>
            </a:r>
          </a:p>
        </p:txBody>
      </p:sp>
      <p:sp>
        <p:nvSpPr>
          <p:cNvPr id="284676" name="Rectangle 4"/>
          <p:cNvSpPr>
            <a:spLocks noChangeArrowheads="1"/>
          </p:cNvSpPr>
          <p:nvPr/>
        </p:nvSpPr>
        <p:spPr bwMode="auto">
          <a:xfrm>
            <a:off x="228600" y="762000"/>
            <a:ext cx="822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What is a battery?</a:t>
            </a:r>
          </a:p>
          <a:p>
            <a:pPr marL="742950" lvl="1" indent="-285750">
              <a:spcBef>
                <a:spcPct val="20000"/>
              </a:spcBef>
              <a:buFontTx/>
              <a:buChar char="–"/>
            </a:pPr>
            <a:r>
              <a:rPr lang="en-US" dirty="0">
                <a:solidFill>
                  <a:srgbClr val="660066"/>
                </a:solidFill>
                <a:latin typeface="Arial Narrow" charset="0"/>
              </a:rPr>
              <a:t>A device that produces electrical energy from the stored chemical energy and produces </a:t>
            </a:r>
            <a:r>
              <a:rPr lang="en-US" dirty="0" smtClean="0">
                <a:solidFill>
                  <a:srgbClr val="660066"/>
                </a:solidFill>
                <a:latin typeface="Arial Narrow" charset="0"/>
              </a:rPr>
              <a:t>electricity </a:t>
            </a:r>
            <a:r>
              <a:rPr lang="en-US" dirty="0" smtClean="0">
                <a:solidFill>
                  <a:srgbClr val="660066"/>
                </a:solidFill>
                <a:latin typeface="Arial Narrow" charset="0"/>
                <a:sym typeface="Wingdings"/>
              </a:rPr>
              <a:t> Maintains potential difference!</a:t>
            </a:r>
            <a:endParaRPr lang="en-US" dirty="0">
              <a:solidFill>
                <a:srgbClr val="660066"/>
              </a:solidFill>
              <a:latin typeface="Arial Narrow" charset="0"/>
            </a:endParaRPr>
          </a:p>
          <a:p>
            <a:pPr marL="342900" indent="-342900">
              <a:spcBef>
                <a:spcPct val="20000"/>
              </a:spcBef>
              <a:buFontTx/>
              <a:buChar char="•"/>
            </a:pPr>
            <a:r>
              <a:rPr lang="en-US" sz="2800" dirty="0">
                <a:solidFill>
                  <a:schemeClr val="accent2"/>
                </a:solidFill>
                <a:latin typeface="Arial Narrow" charset="0"/>
              </a:rPr>
              <a:t>Electric battery was invented by Volta in 1790s in Italy</a:t>
            </a:r>
          </a:p>
          <a:p>
            <a:pPr marL="742950" lvl="1" indent="-285750">
              <a:spcBef>
                <a:spcPct val="20000"/>
              </a:spcBef>
              <a:buFontTx/>
              <a:buChar char="–"/>
            </a:pPr>
            <a:r>
              <a:rPr lang="en-US" dirty="0">
                <a:solidFill>
                  <a:srgbClr val="660066"/>
                </a:solidFill>
                <a:latin typeface="Arial Narrow" charset="0"/>
              </a:rPr>
              <a:t>It was made of disks of zinc and silver based on his research that certain combinations of materials produce a greater electromotive force (</a:t>
            </a:r>
            <a:r>
              <a:rPr lang="en-US" dirty="0" err="1">
                <a:solidFill>
                  <a:srgbClr val="660066"/>
                </a:solidFill>
                <a:latin typeface="Arial Narrow" charset="0"/>
              </a:rPr>
              <a:t>emf</a:t>
            </a:r>
            <a:r>
              <a:rPr lang="en-US" dirty="0">
                <a:solidFill>
                  <a:srgbClr val="660066"/>
                </a:solidFill>
                <a:latin typeface="Arial Narrow" charset="0"/>
              </a:rPr>
              <a:t>), or potential, than others</a:t>
            </a:r>
          </a:p>
          <a:p>
            <a:pPr marL="342900" indent="-342900">
              <a:spcBef>
                <a:spcPct val="20000"/>
              </a:spcBef>
              <a:buFontTx/>
              <a:buChar char="•"/>
            </a:pPr>
            <a:r>
              <a:rPr lang="en-US" sz="2800" dirty="0">
                <a:solidFill>
                  <a:schemeClr val="accent2"/>
                </a:solidFill>
                <a:latin typeface="Arial Narrow" charset="0"/>
              </a:rPr>
              <a:t>Simplest batteries contain two plates made of dissimilar </a:t>
            </a:r>
            <a:r>
              <a:rPr lang="en-US" sz="2800" dirty="0" smtClean="0">
                <a:solidFill>
                  <a:schemeClr val="accent2"/>
                </a:solidFill>
                <a:latin typeface="Arial Narrow" charset="0"/>
              </a:rPr>
              <a:t>metals</a:t>
            </a:r>
            <a:r>
              <a:rPr lang="en-US" sz="2800" dirty="0">
                <a:solidFill>
                  <a:schemeClr val="accent2"/>
                </a:solidFill>
                <a:latin typeface="Arial Narrow" charset="0"/>
              </a:rPr>
              <a:t> </a:t>
            </a:r>
            <a:r>
              <a:rPr lang="en-US" sz="2800" dirty="0" smtClean="0">
                <a:solidFill>
                  <a:schemeClr val="accent2"/>
                </a:solidFill>
                <a:latin typeface="Arial Narrow" charset="0"/>
              </a:rPr>
              <a:t>called electrodes</a:t>
            </a: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rPr>
              <a:t>Electrodes are immersed in a solution, </a:t>
            </a:r>
            <a:r>
              <a:rPr lang="en-US" dirty="0" smtClean="0">
                <a:solidFill>
                  <a:srgbClr val="660066"/>
                </a:solidFill>
                <a:latin typeface="Arial Narrow" charset="0"/>
              </a:rPr>
              <a:t>the electrolyte</a:t>
            </a:r>
            <a:endParaRPr lang="en-US" dirty="0">
              <a:solidFill>
                <a:srgbClr val="660066"/>
              </a:solidFill>
              <a:latin typeface="Arial Narrow" charset="0"/>
            </a:endParaRPr>
          </a:p>
          <a:p>
            <a:pPr marL="742950" lvl="1" indent="-285750">
              <a:spcBef>
                <a:spcPct val="20000"/>
              </a:spcBef>
              <a:buFontTx/>
              <a:buChar char="–"/>
            </a:pPr>
            <a:r>
              <a:rPr lang="en-US" dirty="0">
                <a:solidFill>
                  <a:srgbClr val="660066"/>
                </a:solidFill>
                <a:latin typeface="Arial Narrow" charset="0"/>
              </a:rPr>
              <a:t>This unit is called a cell and many of these form a battery</a:t>
            </a:r>
          </a:p>
          <a:p>
            <a:pPr marL="342900" indent="-342900">
              <a:spcBef>
                <a:spcPct val="20000"/>
              </a:spcBef>
              <a:buFontTx/>
              <a:buChar char="•"/>
            </a:pPr>
            <a:r>
              <a:rPr lang="en-US" sz="2800" dirty="0">
                <a:solidFill>
                  <a:schemeClr val="accent2"/>
                </a:solidFill>
                <a:latin typeface="Arial Narrow" charset="0"/>
              </a:rPr>
              <a:t>Zinc and Iron in the figure are called terminals</a:t>
            </a:r>
          </a:p>
        </p:txBody>
      </p:sp>
    </p:spTree>
    <p:extLst>
      <p:ext uri="{BB962C8B-B14F-4D97-AF65-F5344CB8AC3E}">
        <p14:creationId xmlns:p14="http://schemas.microsoft.com/office/powerpoint/2010/main" val="23101707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215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27B02CA-3A21-6842-96E1-A86F8BC05EB1}"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pic>
        <p:nvPicPr>
          <p:cNvPr id="285698" name="Picture 2" descr="FG25_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858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3"/>
          <p:cNvSpPr>
            <a:spLocks noGrp="1" noChangeArrowheads="1"/>
          </p:cNvSpPr>
          <p:nvPr>
            <p:ph type="title"/>
          </p:nvPr>
        </p:nvSpPr>
        <p:spPr>
          <a:xfrm>
            <a:off x="76200" y="152400"/>
            <a:ext cx="8915400" cy="685800"/>
          </a:xfrm>
        </p:spPr>
        <p:txBody>
          <a:bodyPr/>
          <a:lstStyle/>
          <a:p>
            <a:r>
              <a:rPr lang="en-US">
                <a:latin typeface="Arial Narrow" charset="0"/>
                <a:ea typeface="ＭＳ Ｐゴシック" charset="0"/>
                <a:cs typeface="ＭＳ Ｐゴシック" charset="0"/>
              </a:rPr>
              <a:t>How does a battery work?</a:t>
            </a:r>
          </a:p>
        </p:txBody>
      </p:sp>
      <p:sp>
        <p:nvSpPr>
          <p:cNvPr id="285700" name="Rectangle 4"/>
          <p:cNvSpPr>
            <a:spLocks noChangeArrowheads="1"/>
          </p:cNvSpPr>
          <p:nvPr/>
        </p:nvSpPr>
        <p:spPr bwMode="auto">
          <a:xfrm>
            <a:off x="533400" y="990600"/>
            <a:ext cx="6324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a:solidFill>
                  <a:schemeClr val="accent2"/>
                </a:solidFill>
                <a:latin typeface="Arial Narrow" charset="0"/>
              </a:rPr>
              <a:t>One of the electrodes in the figure is zinc and the other carbon</a:t>
            </a:r>
          </a:p>
          <a:p>
            <a:pPr marL="342900" indent="-342900">
              <a:spcBef>
                <a:spcPct val="20000"/>
              </a:spcBef>
              <a:buFontTx/>
              <a:buChar char="•"/>
            </a:pPr>
            <a:r>
              <a:rPr lang="en-US" sz="2800">
                <a:solidFill>
                  <a:schemeClr val="accent2"/>
                </a:solidFill>
                <a:latin typeface="Arial Narrow" charset="0"/>
              </a:rPr>
              <a:t>The acid electrolyte reacts with the zinc electrode and dissolves it.</a:t>
            </a:r>
          </a:p>
        </p:txBody>
      </p:sp>
      <p:sp>
        <p:nvSpPr>
          <p:cNvPr id="285701" name="Rectangle 5"/>
          <p:cNvSpPr>
            <a:spLocks noChangeArrowheads="1"/>
          </p:cNvSpPr>
          <p:nvPr/>
        </p:nvSpPr>
        <p:spPr bwMode="auto">
          <a:xfrm>
            <a:off x="533400" y="2895600"/>
            <a:ext cx="845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Each zinc atom leaves two electrons in the electrode and enters into the solution as a positive ion </a:t>
            </a:r>
            <a:r>
              <a:rPr lang="en-US" sz="2800" dirty="0">
                <a:solidFill>
                  <a:schemeClr val="accent2"/>
                </a:solidFill>
                <a:latin typeface="Arial Narrow" charset="0"/>
                <a:sym typeface="Wingdings" charset="0"/>
              </a:rPr>
              <a:t> zinc electrode acquires negative charge and the electrolyte becomes positively charged</a:t>
            </a:r>
          </a:p>
          <a:p>
            <a:pPr marL="342900" indent="-342900">
              <a:spcBef>
                <a:spcPct val="20000"/>
              </a:spcBef>
              <a:buFontTx/>
              <a:buChar char="•"/>
            </a:pPr>
            <a:r>
              <a:rPr lang="en-US" sz="2800" dirty="0">
                <a:solidFill>
                  <a:schemeClr val="accent2"/>
                </a:solidFill>
                <a:latin typeface="Arial Narrow" charset="0"/>
              </a:rPr>
              <a:t>The carbon electrode picks up the positive charge</a:t>
            </a:r>
          </a:p>
          <a:p>
            <a:pPr marL="342900" indent="-342900">
              <a:spcBef>
                <a:spcPct val="20000"/>
              </a:spcBef>
              <a:buFontTx/>
              <a:buChar char="•"/>
            </a:pPr>
            <a:r>
              <a:rPr lang="en-US" sz="2800" dirty="0">
                <a:solidFill>
                  <a:schemeClr val="accent2"/>
                </a:solidFill>
                <a:latin typeface="Arial Narrow" charset="0"/>
              </a:rPr>
              <a:t>Since the two terminals are oppositely charged, there is </a:t>
            </a:r>
            <a:r>
              <a:rPr lang="en-US" sz="2800" dirty="0" smtClean="0">
                <a:solidFill>
                  <a:schemeClr val="accent2"/>
                </a:solidFill>
                <a:latin typeface="Arial Narrow" charset="0"/>
              </a:rPr>
              <a:t>a potential </a:t>
            </a:r>
            <a:r>
              <a:rPr lang="en-US" sz="2800" dirty="0">
                <a:solidFill>
                  <a:schemeClr val="accent2"/>
                </a:solidFill>
                <a:latin typeface="Arial Narrow" charset="0"/>
              </a:rPr>
              <a:t>difference between them</a:t>
            </a:r>
          </a:p>
        </p:txBody>
      </p:sp>
    </p:spTree>
    <p:extLst>
      <p:ext uri="{BB962C8B-B14F-4D97-AF65-F5344CB8AC3E}">
        <p14:creationId xmlns:p14="http://schemas.microsoft.com/office/powerpoint/2010/main" val="28086319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225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8B99295-B058-3542-9EAF-8AE0708F6BCF}"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sp>
        <p:nvSpPr>
          <p:cNvPr id="22533" name="Rectangle 2"/>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How does a battery work?</a:t>
            </a:r>
          </a:p>
        </p:txBody>
      </p:sp>
      <p:sp>
        <p:nvSpPr>
          <p:cNvPr id="286723" name="Rectangle 3"/>
          <p:cNvSpPr>
            <a:spLocks noChangeArrowheads="1"/>
          </p:cNvSpPr>
          <p:nvPr/>
        </p:nvSpPr>
        <p:spPr bwMode="auto">
          <a:xfrm>
            <a:off x="381000" y="609600"/>
            <a:ext cx="8458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a:solidFill>
                  <a:schemeClr val="accent2"/>
                </a:solidFill>
                <a:latin typeface="Arial Narrow" charset="0"/>
              </a:rPr>
              <a:t>When the terminals are not connected, only the necessary amount of zinc is dissolved into the solution.</a:t>
            </a:r>
          </a:p>
          <a:p>
            <a:pPr marL="342900" indent="-342900">
              <a:spcBef>
                <a:spcPct val="20000"/>
              </a:spcBef>
              <a:buFontTx/>
              <a:buChar char="•"/>
            </a:pPr>
            <a:r>
              <a:rPr lang="en-US" sz="2800">
                <a:solidFill>
                  <a:schemeClr val="accent2"/>
                </a:solidFill>
                <a:latin typeface="Arial Narrow" charset="0"/>
              </a:rPr>
              <a:t>How is a particular potential maintained?</a:t>
            </a:r>
          </a:p>
          <a:p>
            <a:pPr marL="742950" lvl="1" indent="-285750">
              <a:spcBef>
                <a:spcPct val="20000"/>
              </a:spcBef>
              <a:buFontTx/>
              <a:buChar char="–"/>
            </a:pPr>
            <a:r>
              <a:rPr lang="en-US">
                <a:solidFill>
                  <a:srgbClr val="660066"/>
                </a:solidFill>
                <a:latin typeface="Arial Narrow" charset="0"/>
              </a:rPr>
              <a:t>As too many of zinc ion gets produced, if the terminals are not connected,</a:t>
            </a:r>
          </a:p>
          <a:p>
            <a:pPr marL="1143000" lvl="2" indent="-228600">
              <a:spcBef>
                <a:spcPct val="20000"/>
              </a:spcBef>
              <a:buFontTx/>
              <a:buChar char="•"/>
            </a:pPr>
            <a:r>
              <a:rPr lang="en-US" sz="2000">
                <a:solidFill>
                  <a:srgbClr val="003300"/>
                </a:solidFill>
                <a:latin typeface="Arial Narrow" charset="0"/>
              </a:rPr>
              <a:t>zinc electrode gets increasingly charged up negative</a:t>
            </a:r>
          </a:p>
          <a:p>
            <a:pPr marL="1143000" lvl="2" indent="-228600">
              <a:spcBef>
                <a:spcPct val="20000"/>
              </a:spcBef>
              <a:buFontTx/>
              <a:buChar char="•"/>
            </a:pPr>
            <a:r>
              <a:rPr lang="en-US" sz="2000">
                <a:solidFill>
                  <a:srgbClr val="003300"/>
                </a:solidFill>
                <a:latin typeface="Arial Narrow" charset="0"/>
              </a:rPr>
              <a:t>zinc ions get recombined with the electrons in zinc electrode</a:t>
            </a:r>
          </a:p>
          <a:p>
            <a:pPr marL="342900" indent="-342900">
              <a:spcBef>
                <a:spcPct val="20000"/>
              </a:spcBef>
              <a:buFontTx/>
              <a:buChar char="•"/>
            </a:pPr>
            <a:r>
              <a:rPr lang="en-US" sz="2800">
                <a:solidFill>
                  <a:schemeClr val="accent2"/>
                </a:solidFill>
                <a:latin typeface="Arial Narrow" charset="0"/>
              </a:rPr>
              <a:t>Why does battery go dead? </a:t>
            </a:r>
          </a:p>
          <a:p>
            <a:pPr marL="742950" lvl="1" indent="-285750">
              <a:spcBef>
                <a:spcPct val="20000"/>
              </a:spcBef>
              <a:buFontTx/>
              <a:buChar char="–"/>
            </a:pPr>
            <a:r>
              <a:rPr lang="en-US">
                <a:solidFill>
                  <a:srgbClr val="660066"/>
                </a:solidFill>
                <a:latin typeface="Arial Narrow" charset="0"/>
              </a:rPr>
              <a:t>When the terminals are connected, the negative charges will flow away from the zinc electrode</a:t>
            </a:r>
          </a:p>
          <a:p>
            <a:pPr marL="742950" lvl="1" indent="-285750">
              <a:spcBef>
                <a:spcPct val="20000"/>
              </a:spcBef>
              <a:buFontTx/>
              <a:buChar char="–"/>
            </a:pPr>
            <a:r>
              <a:rPr lang="en-US">
                <a:solidFill>
                  <a:srgbClr val="660066"/>
                </a:solidFill>
                <a:latin typeface="Arial Narrow" charset="0"/>
              </a:rPr>
              <a:t>More zinc atoms dissolve into the electrolyte to produce more charge</a:t>
            </a:r>
          </a:p>
          <a:p>
            <a:pPr marL="742950" lvl="1" indent="-285750">
              <a:spcBef>
                <a:spcPct val="20000"/>
              </a:spcBef>
              <a:buFontTx/>
              <a:buChar char="–"/>
            </a:pPr>
            <a:r>
              <a:rPr lang="en-US">
                <a:solidFill>
                  <a:srgbClr val="660066"/>
                </a:solidFill>
                <a:latin typeface="Arial Narrow" charset="0"/>
              </a:rPr>
              <a:t>One or more electrode get used up not producing any more charge.</a:t>
            </a:r>
          </a:p>
        </p:txBody>
      </p:sp>
    </p:spTree>
    <p:extLst>
      <p:ext uri="{BB962C8B-B14F-4D97-AF65-F5344CB8AC3E}">
        <p14:creationId xmlns:p14="http://schemas.microsoft.com/office/powerpoint/2010/main" val="26434078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235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D3A63DB-6750-DB49-B9CA-21BBAF6B1FB8}"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pic>
        <p:nvPicPr>
          <p:cNvPr id="287746" name="Picture 2" descr="FG25_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9906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Rectangle 3"/>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a:t>
            </a:r>
          </a:p>
        </p:txBody>
      </p:sp>
      <p:sp>
        <p:nvSpPr>
          <p:cNvPr id="287748" name="Rectangle 4"/>
          <p:cNvSpPr>
            <a:spLocks noChangeArrowheads="1"/>
          </p:cNvSpPr>
          <p:nvPr/>
        </p:nvSpPr>
        <p:spPr bwMode="auto">
          <a:xfrm>
            <a:off x="152400" y="685800"/>
            <a:ext cx="8610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a circuit is powered by a battery (or a source of </a:t>
            </a:r>
            <a:r>
              <a:rPr lang="en-US" sz="2800" dirty="0" err="1">
                <a:solidFill>
                  <a:schemeClr val="accent2"/>
                </a:solidFill>
                <a:latin typeface="Arial Narrow" charset="0"/>
              </a:rPr>
              <a:t>emf</a:t>
            </a:r>
            <a:r>
              <a:rPr lang="en-US" sz="2800" dirty="0">
                <a:solidFill>
                  <a:schemeClr val="accent2"/>
                </a:solidFill>
                <a:latin typeface="Arial Narrow" charset="0"/>
              </a:rPr>
              <a:t>) the charge can flow through the circuit.</a:t>
            </a:r>
          </a:p>
          <a:p>
            <a:pPr marL="342900" indent="-342900">
              <a:spcBef>
                <a:spcPct val="20000"/>
              </a:spcBef>
              <a:buFontTx/>
              <a:buChar char="•"/>
            </a:pPr>
            <a:r>
              <a:rPr lang="en-US" sz="2800" dirty="0">
                <a:solidFill>
                  <a:schemeClr val="accent2"/>
                </a:solidFill>
                <a:latin typeface="Arial Narrow" charset="0"/>
              </a:rPr>
              <a:t>Electric Current: Any flow of charge</a:t>
            </a:r>
          </a:p>
          <a:p>
            <a:pPr marL="742950" lvl="1" indent="-285750">
              <a:spcBef>
                <a:spcPct val="20000"/>
              </a:spcBef>
              <a:buFontTx/>
              <a:buChar char="–"/>
            </a:pPr>
            <a:r>
              <a:rPr lang="en-US" dirty="0">
                <a:solidFill>
                  <a:srgbClr val="660066"/>
                </a:solidFill>
                <a:latin typeface="Arial Narrow" charset="0"/>
              </a:rPr>
              <a:t>Current can flow whenever there is </a:t>
            </a:r>
            <a:r>
              <a:rPr lang="en-US" dirty="0" smtClean="0">
                <a:solidFill>
                  <a:srgbClr val="660066"/>
                </a:solidFill>
                <a:latin typeface="Arial Narrow" charset="0"/>
              </a:rPr>
              <a:t>a potential </a:t>
            </a:r>
            <a:r>
              <a:rPr lang="en-US" dirty="0">
                <a:solidFill>
                  <a:srgbClr val="660066"/>
                </a:solidFill>
                <a:latin typeface="Arial Narrow" charset="0"/>
              </a:rPr>
              <a:t>difference between the ends of a conductor (or when the two ends have opposite charges)</a:t>
            </a:r>
          </a:p>
          <a:p>
            <a:pPr marL="1143000" lvl="2" indent="-228600">
              <a:spcBef>
                <a:spcPct val="20000"/>
              </a:spcBef>
              <a:buFontTx/>
              <a:buChar char="•"/>
            </a:pPr>
            <a:r>
              <a:rPr lang="en-US" sz="2000" dirty="0">
                <a:solidFill>
                  <a:srgbClr val="003300"/>
                </a:solidFill>
                <a:latin typeface="Arial Narrow" charset="0"/>
              </a:rPr>
              <a:t>The current </a:t>
            </a:r>
            <a:r>
              <a:rPr lang="en-US" sz="2000" dirty="0" smtClean="0">
                <a:solidFill>
                  <a:srgbClr val="003300"/>
                </a:solidFill>
                <a:latin typeface="Arial Narrow" charset="0"/>
              </a:rPr>
              <a:t>can </a:t>
            </a:r>
            <a:r>
              <a:rPr lang="en-US" sz="2000" dirty="0">
                <a:solidFill>
                  <a:srgbClr val="003300"/>
                </a:solidFill>
                <a:latin typeface="Arial Narrow" charset="0"/>
              </a:rPr>
              <a:t>flow even through the empty </a:t>
            </a:r>
            <a:r>
              <a:rPr lang="en-US" sz="2000" dirty="0" smtClean="0">
                <a:solidFill>
                  <a:srgbClr val="003300"/>
                </a:solidFill>
                <a:latin typeface="Arial Narrow" charset="0"/>
              </a:rPr>
              <a:t>space under certain conditions</a:t>
            </a:r>
            <a:endParaRPr lang="en-US" sz="2000" dirty="0">
              <a:solidFill>
                <a:srgbClr val="003300"/>
              </a:solidFill>
              <a:latin typeface="Arial Narrow" charset="0"/>
            </a:endParaRPr>
          </a:p>
          <a:p>
            <a:pPr marL="742950" lvl="1" indent="-285750">
              <a:spcBef>
                <a:spcPct val="20000"/>
              </a:spcBef>
              <a:buFontTx/>
              <a:buChar char="–"/>
            </a:pPr>
            <a:r>
              <a:rPr lang="en-US" dirty="0">
                <a:solidFill>
                  <a:srgbClr val="660066"/>
                </a:solidFill>
                <a:latin typeface="Arial Narrow" charset="0"/>
              </a:rPr>
              <a:t>Electric current in a wire can be defined as the net amount of charge that passes through the </a:t>
            </a:r>
            <a:r>
              <a:rPr lang="en-US" dirty="0" smtClean="0">
                <a:solidFill>
                  <a:srgbClr val="660066"/>
                </a:solidFill>
                <a:latin typeface="Arial Narrow" charset="0"/>
              </a:rPr>
              <a:t>wire’s </a:t>
            </a:r>
            <a:r>
              <a:rPr lang="en-US" dirty="0">
                <a:solidFill>
                  <a:srgbClr val="660066"/>
                </a:solidFill>
                <a:latin typeface="Arial Narrow" charset="0"/>
              </a:rPr>
              <a:t>full cross section at any point per unit time (just like the flow of water through a </a:t>
            </a:r>
            <a:r>
              <a:rPr lang="en-US" dirty="0" smtClean="0">
                <a:solidFill>
                  <a:srgbClr val="660066"/>
                </a:solidFill>
                <a:latin typeface="Arial Narrow" charset="0"/>
              </a:rPr>
              <a:t>conduit.)</a:t>
            </a:r>
            <a:endParaRPr lang="en-US" dirty="0">
              <a:solidFill>
                <a:srgbClr val="660066"/>
              </a:solidFill>
              <a:latin typeface="Arial Narrow" charset="0"/>
            </a:endParaRPr>
          </a:p>
          <a:p>
            <a:pPr marL="742950" lvl="1" indent="-285750">
              <a:spcBef>
                <a:spcPct val="20000"/>
              </a:spcBef>
              <a:buFontTx/>
              <a:buChar char="–"/>
            </a:pPr>
            <a:r>
              <a:rPr lang="en-US" dirty="0">
                <a:solidFill>
                  <a:srgbClr val="660066"/>
                </a:solidFill>
                <a:latin typeface="Arial Narrow" charset="0"/>
              </a:rPr>
              <a:t>Average current is defined as:</a:t>
            </a:r>
          </a:p>
          <a:p>
            <a:pPr marL="742950" lvl="1" indent="-285750">
              <a:spcBef>
                <a:spcPct val="20000"/>
              </a:spcBef>
              <a:buFontTx/>
              <a:buChar char="–"/>
            </a:pPr>
            <a:r>
              <a:rPr lang="en-US" dirty="0">
                <a:solidFill>
                  <a:srgbClr val="660066"/>
                </a:solidFill>
                <a:latin typeface="Arial Narrow" charset="0"/>
              </a:rPr>
              <a:t>The instantaneous current is:</a:t>
            </a:r>
          </a:p>
          <a:p>
            <a:pPr marL="742950" lvl="1" indent="-285750">
              <a:spcBef>
                <a:spcPct val="20000"/>
              </a:spcBef>
              <a:buFontTx/>
              <a:buChar char="–"/>
            </a:pPr>
            <a:r>
              <a:rPr lang="en-US" dirty="0">
                <a:solidFill>
                  <a:srgbClr val="660066"/>
                </a:solidFill>
                <a:latin typeface="Arial Narrow" charset="0"/>
              </a:rPr>
              <a:t>What kind of a quantity is the current?</a:t>
            </a:r>
          </a:p>
        </p:txBody>
      </p:sp>
      <p:graphicFrame>
        <p:nvGraphicFramePr>
          <p:cNvPr id="287749" name="Object 2"/>
          <p:cNvGraphicFramePr>
            <a:graphicFrameLocks noChangeAspect="1"/>
          </p:cNvGraphicFramePr>
          <p:nvPr>
            <p:extLst>
              <p:ext uri="{D42A27DB-BD31-4B8C-83A1-F6EECF244321}">
                <p14:modId xmlns:p14="http://schemas.microsoft.com/office/powerpoint/2010/main" val="1028669722"/>
              </p:ext>
            </p:extLst>
          </p:nvPr>
        </p:nvGraphicFramePr>
        <p:xfrm>
          <a:off x="4419600" y="4471988"/>
          <a:ext cx="1295400" cy="449262"/>
        </p:xfrm>
        <a:graphic>
          <a:graphicData uri="http://schemas.openxmlformats.org/presentationml/2006/ole">
            <mc:AlternateContent xmlns:mc="http://schemas.openxmlformats.org/markup-compatibility/2006">
              <mc:Choice xmlns:v="urn:schemas-microsoft-com:vml" Requires="v">
                <p:oleObj spid="_x0000_s151022" name="Equation" r:id="rId4" imgW="660400" imgH="215900" progId="Equation.DSMT4">
                  <p:embed/>
                </p:oleObj>
              </mc:Choice>
              <mc:Fallback>
                <p:oleObj name="Equation" r:id="rId4" imgW="660400" imgH="215900" progId="Equation.DSMT4">
                  <p:embed/>
                  <p:pic>
                    <p:nvPicPr>
                      <p:cNvPr id="0" name=""/>
                      <p:cNvPicPr>
                        <a:picLocks noChangeAspect="1" noChangeArrowheads="1"/>
                      </p:cNvPicPr>
                      <p:nvPr/>
                    </p:nvPicPr>
                    <p:blipFill>
                      <a:blip r:embed="rId5"/>
                      <a:srcRect/>
                      <a:stretch>
                        <a:fillRect/>
                      </a:stretch>
                    </p:blipFill>
                    <p:spPr bwMode="auto">
                      <a:xfrm>
                        <a:off x="4419600" y="4471988"/>
                        <a:ext cx="1295400" cy="449262"/>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7750" name="Object 3"/>
          <p:cNvGraphicFramePr>
            <a:graphicFrameLocks noChangeAspect="1"/>
          </p:cNvGraphicFramePr>
          <p:nvPr>
            <p:extLst>
              <p:ext uri="{D42A27DB-BD31-4B8C-83A1-F6EECF244321}">
                <p14:modId xmlns:p14="http://schemas.microsoft.com/office/powerpoint/2010/main" val="452232587"/>
              </p:ext>
            </p:extLst>
          </p:nvPr>
        </p:nvGraphicFramePr>
        <p:xfrm>
          <a:off x="4408488" y="4979987"/>
          <a:ext cx="1166812" cy="430213"/>
        </p:xfrm>
        <a:graphic>
          <a:graphicData uri="http://schemas.openxmlformats.org/presentationml/2006/ole">
            <mc:AlternateContent xmlns:mc="http://schemas.openxmlformats.org/markup-compatibility/2006">
              <mc:Choice xmlns:v="urn:schemas-microsoft-com:vml" Requires="v">
                <p:oleObj spid="_x0000_s151023" name="Equation" r:id="rId6" imgW="622300" imgH="215900" progId="Equation.DSMT4">
                  <p:embed/>
                </p:oleObj>
              </mc:Choice>
              <mc:Fallback>
                <p:oleObj name="Equation" r:id="rId6" imgW="622300" imgH="215900" progId="Equation.DSMT4">
                  <p:embed/>
                  <p:pic>
                    <p:nvPicPr>
                      <p:cNvPr id="0" name=""/>
                      <p:cNvPicPr>
                        <a:picLocks noChangeAspect="1" noChangeArrowheads="1"/>
                      </p:cNvPicPr>
                      <p:nvPr/>
                    </p:nvPicPr>
                    <p:blipFill>
                      <a:blip r:embed="rId7"/>
                      <a:srcRect/>
                      <a:stretch>
                        <a:fillRect/>
                      </a:stretch>
                    </p:blipFill>
                    <p:spPr bwMode="auto">
                      <a:xfrm>
                        <a:off x="4408488" y="4979987"/>
                        <a:ext cx="1166812" cy="430213"/>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7751" name="Text Box 7"/>
          <p:cNvSpPr txBox="1">
            <a:spLocks noChangeArrowheads="1"/>
          </p:cNvSpPr>
          <p:nvPr/>
        </p:nvSpPr>
        <p:spPr bwMode="auto">
          <a:xfrm>
            <a:off x="6553200" y="4419600"/>
            <a:ext cx="1981200"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Unit of the current?</a:t>
            </a:r>
          </a:p>
        </p:txBody>
      </p:sp>
      <p:sp>
        <p:nvSpPr>
          <p:cNvPr id="287752" name="Text Box 8"/>
          <p:cNvSpPr txBox="1">
            <a:spLocks noChangeArrowheads="1"/>
          </p:cNvSpPr>
          <p:nvPr/>
        </p:nvSpPr>
        <p:spPr bwMode="auto">
          <a:xfrm>
            <a:off x="6637337" y="4984750"/>
            <a:ext cx="525463"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C/s</a:t>
            </a:r>
          </a:p>
        </p:txBody>
      </p:sp>
      <p:sp>
        <p:nvSpPr>
          <p:cNvPr id="287753" name="Text Box 9"/>
          <p:cNvSpPr txBox="1">
            <a:spLocks noChangeArrowheads="1"/>
          </p:cNvSpPr>
          <p:nvPr/>
        </p:nvSpPr>
        <p:spPr bwMode="auto">
          <a:xfrm>
            <a:off x="7331075" y="4984750"/>
            <a:ext cx="1019175"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1A=1C/s</a:t>
            </a:r>
          </a:p>
        </p:txBody>
      </p:sp>
      <p:sp>
        <p:nvSpPr>
          <p:cNvPr id="287754" name="Text Box 10"/>
          <p:cNvSpPr txBox="1">
            <a:spLocks noChangeArrowheads="1"/>
          </p:cNvSpPr>
          <p:nvPr/>
        </p:nvSpPr>
        <p:spPr bwMode="auto">
          <a:xfrm>
            <a:off x="685800" y="5899150"/>
            <a:ext cx="7924800" cy="730250"/>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Arial Narrow" charset="0"/>
              </a:rPr>
              <a:t>In a single circuit, conservation of electric charge guarantees  that the current at one point of the circuit is the same as any other points on the circuit.</a:t>
            </a:r>
          </a:p>
        </p:txBody>
      </p:sp>
      <p:sp>
        <p:nvSpPr>
          <p:cNvPr id="287755" name="Text Box 11"/>
          <p:cNvSpPr txBox="1">
            <a:spLocks noChangeArrowheads="1"/>
          </p:cNvSpPr>
          <p:nvPr/>
        </p:nvSpPr>
        <p:spPr bwMode="auto">
          <a:xfrm>
            <a:off x="5503863" y="5472113"/>
            <a:ext cx="744537" cy="395287"/>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Scalar</a:t>
            </a:r>
          </a:p>
        </p:txBody>
      </p:sp>
    </p:spTree>
    <p:extLst>
      <p:ext uri="{BB962C8B-B14F-4D97-AF65-F5344CB8AC3E}">
        <p14:creationId xmlns:p14="http://schemas.microsoft.com/office/powerpoint/2010/main" val="797268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245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B5B4FD3-170E-A04A-AC87-C55AF1909AC1}"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sp>
        <p:nvSpPr>
          <p:cNvPr id="24587" name="Rectangle 2"/>
          <p:cNvSpPr>
            <a:spLocks noGrp="1" noChangeArrowheads="1"/>
          </p:cNvSpPr>
          <p:nvPr>
            <p:ph type="title"/>
          </p:nvPr>
        </p:nvSpPr>
        <p:spPr>
          <a:xfrm>
            <a:off x="228600" y="0"/>
            <a:ext cx="8686800" cy="762000"/>
          </a:xfrm>
        </p:spPr>
        <p:txBody>
          <a:bodyPr/>
          <a:lstStyle/>
          <a:p>
            <a:r>
              <a:rPr lang="en-US">
                <a:latin typeface="Arial Narrow" charset="0"/>
                <a:ea typeface="ＭＳ Ｐゴシック" charset="0"/>
                <a:cs typeface="ＭＳ Ｐゴシック" charset="0"/>
              </a:rPr>
              <a:t>Example 18 – 1 </a:t>
            </a:r>
          </a:p>
        </p:txBody>
      </p:sp>
      <p:sp>
        <p:nvSpPr>
          <p:cNvPr id="288771" name="Text Box 3"/>
          <p:cNvSpPr txBox="1">
            <a:spLocks noChangeArrowheads="1"/>
          </p:cNvSpPr>
          <p:nvPr/>
        </p:nvSpPr>
        <p:spPr bwMode="auto">
          <a:xfrm>
            <a:off x="533400" y="762000"/>
            <a:ext cx="8229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b="1">
                <a:solidFill>
                  <a:schemeClr val="accent2"/>
                </a:solidFill>
                <a:latin typeface="Arial Narrow" charset="0"/>
              </a:rPr>
              <a:t>Current is the flow of charge: </a:t>
            </a:r>
            <a:r>
              <a:rPr lang="en-US" sz="2800">
                <a:solidFill>
                  <a:schemeClr val="accent2"/>
                </a:solidFill>
                <a:latin typeface="Arial Narrow" charset="0"/>
              </a:rPr>
              <a:t>A steady current of 2.5A flows in a wire for 4.0min.  (a) How much charge passed by any point in the circuit?  (b) How many electrons would this be? </a:t>
            </a:r>
          </a:p>
        </p:txBody>
      </p:sp>
      <p:sp>
        <p:nvSpPr>
          <p:cNvPr id="288772" name="Text Box 4"/>
          <p:cNvSpPr txBox="1">
            <a:spLocks noChangeArrowheads="1"/>
          </p:cNvSpPr>
          <p:nvPr/>
        </p:nvSpPr>
        <p:spPr bwMode="auto">
          <a:xfrm>
            <a:off x="609600" y="2224088"/>
            <a:ext cx="8001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a:solidFill>
                  <a:srgbClr val="CC00CC"/>
                </a:solidFill>
                <a:latin typeface="Arial Narrow" charset="0"/>
              </a:rPr>
              <a:t>Current is total amount charge flow through a circuit in a given time.  So from                   </a:t>
            </a:r>
            <a:r>
              <a:rPr lang="en-US" sz="2800" dirty="0" smtClean="0">
                <a:solidFill>
                  <a:srgbClr val="CC00CC"/>
                </a:solidFill>
                <a:latin typeface="Arial Narrow" charset="0"/>
              </a:rPr>
              <a:t>, we </a:t>
            </a:r>
            <a:r>
              <a:rPr lang="en-US" sz="2800" dirty="0">
                <a:solidFill>
                  <a:srgbClr val="CC00CC"/>
                </a:solidFill>
                <a:latin typeface="Arial Narrow" charset="0"/>
              </a:rPr>
              <a:t>obtain   </a:t>
            </a:r>
          </a:p>
        </p:txBody>
      </p:sp>
      <p:sp>
        <p:nvSpPr>
          <p:cNvPr id="288773" name="Text Box 5"/>
          <p:cNvSpPr txBox="1">
            <a:spLocks noChangeArrowheads="1"/>
          </p:cNvSpPr>
          <p:nvPr/>
        </p:nvSpPr>
        <p:spPr bwMode="auto">
          <a:xfrm>
            <a:off x="457200" y="4038600"/>
            <a:ext cx="830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The total number of electrons passed through the circuit is      </a:t>
            </a:r>
          </a:p>
        </p:txBody>
      </p:sp>
      <p:graphicFrame>
        <p:nvGraphicFramePr>
          <p:cNvPr id="288774" name="Object 2"/>
          <p:cNvGraphicFramePr>
            <a:graphicFrameLocks noChangeAspect="1"/>
          </p:cNvGraphicFramePr>
          <p:nvPr>
            <p:extLst>
              <p:ext uri="{D42A27DB-BD31-4B8C-83A1-F6EECF244321}">
                <p14:modId xmlns:p14="http://schemas.microsoft.com/office/powerpoint/2010/main" val="351813313"/>
              </p:ext>
            </p:extLst>
          </p:nvPr>
        </p:nvGraphicFramePr>
        <p:xfrm>
          <a:off x="3429000" y="2667000"/>
          <a:ext cx="1482725" cy="512763"/>
        </p:xfrm>
        <a:graphic>
          <a:graphicData uri="http://schemas.openxmlformats.org/presentationml/2006/ole">
            <mc:AlternateContent xmlns:mc="http://schemas.openxmlformats.org/markup-compatibility/2006">
              <mc:Choice xmlns:v="urn:schemas-microsoft-com:vml" Requires="v">
                <p:oleObj spid="_x0000_s219586" name="Equation" r:id="rId3" imgW="584200" imgH="190500" progId="Equation.DSMT4">
                  <p:embed/>
                </p:oleObj>
              </mc:Choice>
              <mc:Fallback>
                <p:oleObj name="Equation" r:id="rId3" imgW="584200" imgH="190500" progId="Equation.DSMT4">
                  <p:embed/>
                  <p:pic>
                    <p:nvPicPr>
                      <p:cNvPr id="0" name=""/>
                      <p:cNvPicPr>
                        <a:picLocks noChangeAspect="1" noChangeArrowheads="1"/>
                      </p:cNvPicPr>
                      <p:nvPr/>
                    </p:nvPicPr>
                    <p:blipFill>
                      <a:blip r:embed="rId4"/>
                      <a:srcRect/>
                      <a:stretch>
                        <a:fillRect/>
                      </a:stretch>
                    </p:blipFill>
                    <p:spPr bwMode="auto">
                      <a:xfrm>
                        <a:off x="3429000" y="2667000"/>
                        <a:ext cx="1482725" cy="5127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8775" name="Object 3"/>
          <p:cNvGraphicFramePr>
            <a:graphicFrameLocks noChangeAspect="1"/>
          </p:cNvGraphicFramePr>
          <p:nvPr/>
        </p:nvGraphicFramePr>
        <p:xfrm>
          <a:off x="1295400" y="3429000"/>
          <a:ext cx="1741488" cy="512763"/>
        </p:xfrm>
        <a:graphic>
          <a:graphicData uri="http://schemas.openxmlformats.org/presentationml/2006/ole">
            <mc:AlternateContent xmlns:mc="http://schemas.openxmlformats.org/markup-compatibility/2006">
              <mc:Choice xmlns:v="urn:schemas-microsoft-com:vml" Requires="v">
                <p:oleObj spid="_x0000_s219587" name="Equation" r:id="rId5" imgW="685800" imgH="190440" progId="Equation.DSMT4">
                  <p:embed/>
                </p:oleObj>
              </mc:Choice>
              <mc:Fallback>
                <p:oleObj name="Equation" r:id="rId5" imgW="685800" imgH="1904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429000"/>
                        <a:ext cx="1741488" cy="5127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8776" name="Object 4"/>
          <p:cNvGraphicFramePr>
            <a:graphicFrameLocks noChangeAspect="1"/>
          </p:cNvGraphicFramePr>
          <p:nvPr/>
        </p:nvGraphicFramePr>
        <p:xfrm>
          <a:off x="914400" y="4962525"/>
          <a:ext cx="806450" cy="546100"/>
        </p:xfrm>
        <a:graphic>
          <a:graphicData uri="http://schemas.openxmlformats.org/presentationml/2006/ole">
            <mc:AlternateContent xmlns:mc="http://schemas.openxmlformats.org/markup-compatibility/2006">
              <mc:Choice xmlns:v="urn:schemas-microsoft-com:vml" Requires="v">
                <p:oleObj spid="_x0000_s219588" name="Equation" r:id="rId7" imgW="317160" imgH="203040" progId="Equation.DSMT4">
                  <p:embed/>
                </p:oleObj>
              </mc:Choice>
              <mc:Fallback>
                <p:oleObj name="Equation" r:id="rId7" imgW="3171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962525"/>
                        <a:ext cx="806450" cy="5461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8777" name="Object 5"/>
          <p:cNvGraphicFramePr>
            <a:graphicFrameLocks noChangeAspect="1"/>
          </p:cNvGraphicFramePr>
          <p:nvPr/>
        </p:nvGraphicFramePr>
        <p:xfrm>
          <a:off x="3043238" y="3429000"/>
          <a:ext cx="3128962" cy="444500"/>
        </p:xfrm>
        <a:graphic>
          <a:graphicData uri="http://schemas.openxmlformats.org/presentationml/2006/ole">
            <mc:AlternateContent xmlns:mc="http://schemas.openxmlformats.org/markup-compatibility/2006">
              <mc:Choice xmlns:v="urn:schemas-microsoft-com:vml" Requires="v">
                <p:oleObj spid="_x0000_s219589" name="Equation" r:id="rId9" imgW="1231560" imgH="164880" progId="Equation.DSMT4">
                  <p:embed/>
                </p:oleObj>
              </mc:Choice>
              <mc:Fallback>
                <p:oleObj name="Equation" r:id="rId9" imgW="123156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3238" y="3429000"/>
                        <a:ext cx="3128962" cy="4445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8778" name="Object 6"/>
          <p:cNvGraphicFramePr>
            <a:graphicFrameLocks noChangeAspect="1"/>
          </p:cNvGraphicFramePr>
          <p:nvPr/>
        </p:nvGraphicFramePr>
        <p:xfrm>
          <a:off x="1752600" y="4724400"/>
          <a:ext cx="935038" cy="989013"/>
        </p:xfrm>
        <a:graphic>
          <a:graphicData uri="http://schemas.openxmlformats.org/presentationml/2006/ole">
            <mc:AlternateContent xmlns:mc="http://schemas.openxmlformats.org/markup-compatibility/2006">
              <mc:Choice xmlns:v="urn:schemas-microsoft-com:vml" Requires="v">
                <p:oleObj spid="_x0000_s219590" name="Equation" r:id="rId11" imgW="368280" imgH="368280" progId="Equation.DSMT4">
                  <p:embed/>
                </p:oleObj>
              </mc:Choice>
              <mc:Fallback>
                <p:oleObj name="Equation" r:id="rId11" imgW="36828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4724400"/>
                        <a:ext cx="935038" cy="98901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8779" name="Object 7"/>
          <p:cNvGraphicFramePr>
            <a:graphicFrameLocks noChangeAspect="1"/>
          </p:cNvGraphicFramePr>
          <p:nvPr/>
        </p:nvGraphicFramePr>
        <p:xfrm>
          <a:off x="2667000" y="4724400"/>
          <a:ext cx="4870450" cy="1023938"/>
        </p:xfrm>
        <a:graphic>
          <a:graphicData uri="http://schemas.openxmlformats.org/presentationml/2006/ole">
            <mc:AlternateContent xmlns:mc="http://schemas.openxmlformats.org/markup-compatibility/2006">
              <mc:Choice xmlns:v="urn:schemas-microsoft-com:vml" Requires="v">
                <p:oleObj spid="_x0000_s219591" name="Equation" r:id="rId13" imgW="1917360" imgH="380880" progId="Equation.DSMT4">
                  <p:embed/>
                </p:oleObj>
              </mc:Choice>
              <mc:Fallback>
                <p:oleObj name="Equation" r:id="rId13" imgW="1917360" imgH="3808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0" y="4724400"/>
                        <a:ext cx="4870450" cy="102393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4726241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256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7B3DEDF-643E-B549-A273-5207E0AB1BDF}" type="slidenum">
              <a:rPr lang="en-US" sz="1400">
                <a:solidFill>
                  <a:srgbClr val="A50021"/>
                </a:solidFill>
                <a:latin typeface="Arial Narrow" charset="0"/>
              </a:rPr>
              <a:pPr eaLnBrk="1" hangingPunct="1"/>
              <a:t>19</a:t>
            </a:fld>
            <a:endParaRPr lang="en-US" sz="1400">
              <a:solidFill>
                <a:srgbClr val="A50021"/>
              </a:solidFill>
              <a:latin typeface="Arial Narrow" charset="0"/>
            </a:endParaRPr>
          </a:p>
        </p:txBody>
      </p:sp>
      <p:sp>
        <p:nvSpPr>
          <p:cNvPr id="25605" name="Rectangle 2"/>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Direction of the Electric Current</a:t>
            </a:r>
          </a:p>
        </p:txBody>
      </p:sp>
      <p:sp>
        <p:nvSpPr>
          <p:cNvPr id="289795" name="Rectangle 3"/>
          <p:cNvSpPr>
            <a:spLocks noChangeArrowheads="1"/>
          </p:cNvSpPr>
          <p:nvPr/>
        </p:nvSpPr>
        <p:spPr bwMode="auto">
          <a:xfrm>
            <a:off x="152400" y="609600"/>
            <a:ext cx="8534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a:solidFill>
                  <a:schemeClr val="accent2"/>
                </a:solidFill>
                <a:latin typeface="Arial Narrow" charset="0"/>
              </a:rPr>
              <a:t>What do conductors have in abundance?</a:t>
            </a:r>
          </a:p>
          <a:p>
            <a:pPr marL="742950" lvl="1" indent="-285750">
              <a:spcBef>
                <a:spcPct val="20000"/>
              </a:spcBef>
              <a:buFontTx/>
              <a:buChar char="–"/>
            </a:pPr>
            <a:r>
              <a:rPr lang="en-US">
                <a:solidFill>
                  <a:srgbClr val="660066"/>
                </a:solidFill>
                <a:latin typeface="Arial Narrow" charset="0"/>
              </a:rPr>
              <a:t>Free electrons</a:t>
            </a:r>
          </a:p>
          <a:p>
            <a:pPr marL="342900" indent="-342900">
              <a:spcBef>
                <a:spcPct val="20000"/>
              </a:spcBef>
              <a:buFontTx/>
              <a:buChar char="•"/>
            </a:pPr>
            <a:r>
              <a:rPr lang="en-US" sz="2800">
                <a:solidFill>
                  <a:schemeClr val="accent2"/>
                </a:solidFill>
                <a:latin typeface="Arial Narrow" charset="0"/>
              </a:rPr>
              <a:t>What happens if a continuous loop of conducting wire is connected to the terminals of a battery?</a:t>
            </a:r>
          </a:p>
          <a:p>
            <a:pPr marL="742950" lvl="1" indent="-285750">
              <a:spcBef>
                <a:spcPct val="20000"/>
              </a:spcBef>
              <a:buFontTx/>
              <a:buChar char="–"/>
            </a:pPr>
            <a:r>
              <a:rPr lang="en-US">
                <a:solidFill>
                  <a:srgbClr val="660066"/>
                </a:solidFill>
                <a:latin typeface="Arial Narrow" charset="0"/>
              </a:rPr>
              <a:t>Electrons start flowing through the wire continuously as soon as both the terminals are connected to the wire.  How?</a:t>
            </a:r>
          </a:p>
          <a:p>
            <a:pPr marL="1143000" lvl="2" indent="-228600">
              <a:spcBef>
                <a:spcPct val="20000"/>
              </a:spcBef>
              <a:buFontTx/>
              <a:buChar char="•"/>
            </a:pPr>
            <a:r>
              <a:rPr lang="en-US" sz="2000">
                <a:solidFill>
                  <a:srgbClr val="003300"/>
                </a:solidFill>
                <a:latin typeface="Arial Narrow" charset="0"/>
              </a:rPr>
              <a:t>The potential difference between the battery terminals sets up an electric field inside the wire and in the direction parallel to it</a:t>
            </a:r>
          </a:p>
          <a:p>
            <a:pPr marL="1143000" lvl="2" indent="-228600">
              <a:spcBef>
                <a:spcPct val="20000"/>
              </a:spcBef>
              <a:buFontTx/>
              <a:buChar char="•"/>
            </a:pPr>
            <a:r>
              <a:rPr lang="en-US" sz="2000">
                <a:solidFill>
                  <a:srgbClr val="003300"/>
                </a:solidFill>
                <a:latin typeface="Arial Narrow" charset="0"/>
              </a:rPr>
              <a:t>Free electrons in the conducting wire get attracted to the positive terminal</a:t>
            </a:r>
          </a:p>
          <a:p>
            <a:pPr marL="1143000" lvl="2" indent="-228600">
              <a:spcBef>
                <a:spcPct val="20000"/>
              </a:spcBef>
              <a:buFontTx/>
              <a:buChar char="•"/>
            </a:pPr>
            <a:r>
              <a:rPr lang="en-US" sz="2000">
                <a:solidFill>
                  <a:srgbClr val="003300"/>
                </a:solidFill>
                <a:latin typeface="Arial Narrow" charset="0"/>
              </a:rPr>
              <a:t>The electrons leaving negative terminal flow through the wire and arrive at the positive terminal</a:t>
            </a:r>
          </a:p>
          <a:p>
            <a:pPr marL="1600200" lvl="3" indent="-228600">
              <a:spcBef>
                <a:spcPct val="20000"/>
              </a:spcBef>
              <a:buFontTx/>
              <a:buChar char="–"/>
            </a:pPr>
            <a:r>
              <a:rPr lang="en-US" sz="1800">
                <a:solidFill>
                  <a:srgbClr val="CC00CC"/>
                </a:solidFill>
                <a:latin typeface="Arial Narrow" charset="0"/>
              </a:rPr>
              <a:t>Electrons flow from negative to positive terminal</a:t>
            </a:r>
          </a:p>
          <a:p>
            <a:pPr marL="742950" lvl="1" indent="-285750">
              <a:spcBef>
                <a:spcPct val="20000"/>
              </a:spcBef>
              <a:buFontTx/>
              <a:buChar char="–"/>
            </a:pPr>
            <a:r>
              <a:rPr lang="en-US">
                <a:solidFill>
                  <a:srgbClr val="660066"/>
                </a:solidFill>
                <a:latin typeface="Arial Narrow" charset="0"/>
              </a:rPr>
              <a:t>Due to historical convention, the direction of the current is opposite to the direction of flow of electrons </a:t>
            </a:r>
            <a:r>
              <a:rPr lang="en-US">
                <a:solidFill>
                  <a:srgbClr val="660066"/>
                </a:solidFill>
                <a:latin typeface="Arial Narrow" charset="0"/>
                <a:sym typeface="Wingdings" charset="0"/>
              </a:rPr>
              <a:t> Conventional Current</a:t>
            </a:r>
          </a:p>
        </p:txBody>
      </p:sp>
    </p:spTree>
    <p:extLst>
      <p:ext uri="{BB962C8B-B14F-4D97-AF65-F5344CB8AC3E}">
        <p14:creationId xmlns:p14="http://schemas.microsoft.com/office/powerpoint/2010/main" val="20073134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6858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838200"/>
            <a:ext cx="8839200" cy="5410200"/>
          </a:xfrm>
        </p:spPr>
        <p:txBody>
          <a:bodyPr/>
          <a:lstStyle/>
          <a:p>
            <a:pPr>
              <a:lnSpc>
                <a:spcPct val="90000"/>
              </a:lnSpc>
            </a:pPr>
            <a:r>
              <a:rPr lang="en-US" dirty="0" smtClean="0">
                <a:latin typeface="Arial Narrow" charset="0"/>
                <a:ea typeface="ＭＳ Ｐゴシック" charset="0"/>
              </a:rPr>
              <a:t>Reading assignments</a:t>
            </a:r>
          </a:p>
          <a:p>
            <a:pPr lvl="1">
              <a:lnSpc>
                <a:spcPct val="90000"/>
              </a:lnSpc>
            </a:pPr>
            <a:r>
              <a:rPr lang="en-US" dirty="0" smtClean="0">
                <a:latin typeface="Arial Narrow" charset="0"/>
                <a:ea typeface="ＭＳ Ｐゴシック" charset="0"/>
              </a:rPr>
              <a:t>CH18 – 8, 18 – </a:t>
            </a:r>
            <a:r>
              <a:rPr lang="en-US" dirty="0">
                <a:latin typeface="Arial Narrow" charset="0"/>
                <a:ea typeface="ＭＳ Ｐゴシック" charset="0"/>
              </a:rPr>
              <a:t>9</a:t>
            </a:r>
            <a:r>
              <a:rPr lang="en-US" dirty="0" smtClean="0">
                <a:latin typeface="Arial Narrow" charset="0"/>
                <a:ea typeface="ＭＳ Ｐゴシック" charset="0"/>
              </a:rPr>
              <a:t>, and 18 – 10 </a:t>
            </a:r>
          </a:p>
          <a:p>
            <a:pPr>
              <a:lnSpc>
                <a:spcPct val="90000"/>
              </a:lnSpc>
            </a:pPr>
            <a:r>
              <a:rPr lang="en-US" dirty="0" smtClean="0">
                <a:latin typeface="Arial Narrow" charset="0"/>
                <a:ea typeface="ＭＳ Ｐゴシック" charset="0"/>
              </a:rPr>
              <a:t>Second quiz, Monday, June 17</a:t>
            </a:r>
          </a:p>
          <a:p>
            <a:pPr lvl="1">
              <a:lnSpc>
                <a:spcPct val="90000"/>
              </a:lnSpc>
            </a:pPr>
            <a:r>
              <a:rPr lang="en-US" dirty="0" smtClean="0">
                <a:latin typeface="Arial Narrow" charset="0"/>
                <a:ea typeface="ＭＳ Ｐゴシック" charset="0"/>
              </a:rPr>
              <a:t>Covers CH7.9 through what we finish tomorrow</a:t>
            </a:r>
          </a:p>
        </p:txBody>
      </p:sp>
    </p:spTree>
    <p:extLst>
      <p:ext uri="{BB962C8B-B14F-4D97-AF65-F5344CB8AC3E}">
        <p14:creationId xmlns:p14="http://schemas.microsoft.com/office/powerpoint/2010/main" val="27289947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2662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7"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83BE2C2-B830-2F4A-ADA1-46C69B6D3F19}" type="slidenum">
              <a:rPr lang="en-US" sz="1400">
                <a:solidFill>
                  <a:srgbClr val="A50021"/>
                </a:solidFill>
                <a:latin typeface="Arial Narrow" charset="0"/>
              </a:rPr>
              <a:pPr eaLnBrk="1" hangingPunct="1"/>
              <a:t>20</a:t>
            </a:fld>
            <a:endParaRPr lang="en-US" sz="1400">
              <a:solidFill>
                <a:srgbClr val="A50021"/>
              </a:solidFill>
              <a:latin typeface="Arial Narrow" charset="0"/>
            </a:endParaRPr>
          </a:p>
        </p:txBody>
      </p:sp>
      <p:sp>
        <p:nvSpPr>
          <p:cNvPr id="26630" name="Rectangle 2"/>
          <p:cNvSpPr>
            <a:spLocks noGrp="1" noChangeArrowheads="1"/>
          </p:cNvSpPr>
          <p:nvPr>
            <p:ph type="title"/>
          </p:nvPr>
        </p:nvSpPr>
        <p:spPr>
          <a:xfrm>
            <a:off x="76200" y="0"/>
            <a:ext cx="8915400" cy="685800"/>
          </a:xfrm>
        </p:spPr>
        <p:txBody>
          <a:bodyPr/>
          <a:lstStyle/>
          <a:p>
            <a:r>
              <a:rPr lang="en-US" dirty="0" smtClean="0">
                <a:latin typeface="Arial Narrow" charset="0"/>
                <a:ea typeface="ＭＳ Ｐゴシック" charset="0"/>
                <a:cs typeface="ＭＳ Ｐゴシック" charset="0"/>
              </a:rPr>
              <a:t>Ohm’s </a:t>
            </a:r>
            <a:r>
              <a:rPr lang="en-US" dirty="0">
                <a:latin typeface="Arial Narrow" charset="0"/>
                <a:ea typeface="ＭＳ Ｐゴシック" charset="0"/>
                <a:cs typeface="ＭＳ Ｐゴシック" charset="0"/>
              </a:rPr>
              <a:t>Law: Resistance and Resistors</a:t>
            </a:r>
          </a:p>
        </p:txBody>
      </p:sp>
      <p:sp>
        <p:nvSpPr>
          <p:cNvPr id="290819" name="Rectangle 3"/>
          <p:cNvSpPr>
            <a:spLocks noChangeArrowheads="1"/>
          </p:cNvSpPr>
          <p:nvPr/>
        </p:nvSpPr>
        <p:spPr bwMode="auto">
          <a:xfrm>
            <a:off x="152400" y="6858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a:solidFill>
                  <a:schemeClr val="accent2"/>
                </a:solidFill>
                <a:latin typeface="Arial Narrow" charset="0"/>
              </a:rPr>
              <a:t>What do we need to produce electric current?</a:t>
            </a:r>
          </a:p>
          <a:p>
            <a:pPr marL="742950" lvl="1" indent="-285750">
              <a:spcBef>
                <a:spcPct val="20000"/>
              </a:spcBef>
              <a:buFontTx/>
              <a:buChar char="–"/>
            </a:pPr>
            <a:r>
              <a:rPr lang="en-US">
                <a:solidFill>
                  <a:srgbClr val="660066"/>
                </a:solidFill>
                <a:latin typeface="Arial Narrow" charset="0"/>
              </a:rPr>
              <a:t>Potential difference</a:t>
            </a:r>
          </a:p>
          <a:p>
            <a:pPr marL="342900" indent="-342900">
              <a:spcBef>
                <a:spcPct val="20000"/>
              </a:spcBef>
              <a:buFontTx/>
              <a:buChar char="•"/>
            </a:pPr>
            <a:r>
              <a:rPr lang="en-US" sz="2800">
                <a:solidFill>
                  <a:schemeClr val="accent2"/>
                </a:solidFill>
                <a:latin typeface="Arial Narrow" charset="0"/>
              </a:rPr>
              <a:t>Georg S. Ohm experimentally established that the current is proportional to the potential difference (              )</a:t>
            </a:r>
          </a:p>
          <a:p>
            <a:pPr marL="742950" lvl="1" indent="-285750">
              <a:spcBef>
                <a:spcPct val="20000"/>
              </a:spcBef>
              <a:buFontTx/>
              <a:buChar char="–"/>
            </a:pPr>
            <a:r>
              <a:rPr lang="en-US">
                <a:solidFill>
                  <a:srgbClr val="660066"/>
                </a:solidFill>
                <a:latin typeface="Arial Narrow" charset="0"/>
              </a:rPr>
              <a:t>If we connect a wire to a 12V battery, the current flowing through the wire is twice that of 6V, three times that of 4V and four times that of 3V battery.</a:t>
            </a:r>
          </a:p>
          <a:p>
            <a:pPr marL="742950" lvl="1" indent="-285750">
              <a:spcBef>
                <a:spcPct val="20000"/>
              </a:spcBef>
              <a:buFontTx/>
              <a:buChar char="–"/>
            </a:pPr>
            <a:r>
              <a:rPr lang="en-US">
                <a:solidFill>
                  <a:srgbClr val="660066"/>
                </a:solidFill>
                <a:latin typeface="Arial Narrow" charset="0"/>
              </a:rPr>
              <a:t>What happens if we reverse the sign of the voltage?</a:t>
            </a:r>
          </a:p>
          <a:p>
            <a:pPr marL="1143000" lvl="2" indent="-228600">
              <a:spcBef>
                <a:spcPct val="20000"/>
              </a:spcBef>
              <a:buFontTx/>
              <a:buChar char="•"/>
            </a:pPr>
            <a:r>
              <a:rPr lang="en-US" sz="2000">
                <a:solidFill>
                  <a:srgbClr val="003300"/>
                </a:solidFill>
                <a:latin typeface="Arial Narrow" charset="0"/>
              </a:rPr>
              <a:t>It changes the direction of the current flow</a:t>
            </a:r>
          </a:p>
          <a:p>
            <a:pPr marL="1143000" lvl="2" indent="-228600">
              <a:spcBef>
                <a:spcPct val="20000"/>
              </a:spcBef>
              <a:buFontTx/>
              <a:buChar char="•"/>
            </a:pPr>
            <a:r>
              <a:rPr lang="en-US" sz="2000">
                <a:solidFill>
                  <a:srgbClr val="003300"/>
                </a:solidFill>
                <a:latin typeface="Arial Narrow" charset="0"/>
              </a:rPr>
              <a:t>Does not change the magnitude of the current</a:t>
            </a:r>
          </a:p>
          <a:p>
            <a:pPr marL="742950" lvl="1" indent="-285750">
              <a:spcBef>
                <a:spcPct val="20000"/>
              </a:spcBef>
              <a:buFontTx/>
              <a:buChar char="–"/>
            </a:pPr>
            <a:r>
              <a:rPr lang="en-US">
                <a:solidFill>
                  <a:srgbClr val="660066"/>
                </a:solidFill>
                <a:latin typeface="Arial Narrow" charset="0"/>
              </a:rPr>
              <a:t>Just as in water flow case, if the height difference is large the flow rate is large </a:t>
            </a:r>
            <a:r>
              <a:rPr lang="en-US">
                <a:solidFill>
                  <a:srgbClr val="660066"/>
                </a:solidFill>
                <a:latin typeface="Arial Narrow" charset="0"/>
                <a:sym typeface="Wingdings" charset="0"/>
              </a:rPr>
              <a:t> If the potential difference is large, the current is large.</a:t>
            </a:r>
            <a:endParaRPr lang="en-US">
              <a:solidFill>
                <a:srgbClr val="660066"/>
              </a:solidFill>
              <a:latin typeface="Arial Narrow" charset="0"/>
            </a:endParaRPr>
          </a:p>
        </p:txBody>
      </p:sp>
      <p:graphicFrame>
        <p:nvGraphicFramePr>
          <p:cNvPr id="290820" name="Object 2"/>
          <p:cNvGraphicFramePr>
            <a:graphicFrameLocks noChangeAspect="1"/>
          </p:cNvGraphicFramePr>
          <p:nvPr/>
        </p:nvGraphicFramePr>
        <p:xfrm>
          <a:off x="5791200" y="2133600"/>
          <a:ext cx="935038" cy="444500"/>
        </p:xfrm>
        <a:graphic>
          <a:graphicData uri="http://schemas.openxmlformats.org/presentationml/2006/ole">
            <mc:AlternateContent xmlns:mc="http://schemas.openxmlformats.org/markup-compatibility/2006">
              <mc:Choice xmlns:v="urn:schemas-microsoft-com:vml" Requires="v">
                <p:oleObj spid="_x0000_s153849" name="Equation" r:id="rId3" imgW="368280" imgH="164880" progId="Equation.DSMT4">
                  <p:embed/>
                </p:oleObj>
              </mc:Choice>
              <mc:Fallback>
                <p:oleObj name="Equation" r:id="rId3" imgW="36828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133600"/>
                        <a:ext cx="935038" cy="4445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1537051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276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3"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7F8A6DE-A06B-434D-B55C-FBB5F007CC23}" type="slidenum">
              <a:rPr lang="en-US" sz="1400">
                <a:solidFill>
                  <a:srgbClr val="A50021"/>
                </a:solidFill>
                <a:latin typeface="Arial Narrow" charset="0"/>
              </a:rPr>
              <a:pPr eaLnBrk="1" hangingPunct="1"/>
              <a:t>21</a:t>
            </a:fld>
            <a:endParaRPr lang="en-US" sz="1400">
              <a:solidFill>
                <a:srgbClr val="A50021"/>
              </a:solidFill>
              <a:latin typeface="Arial Narrow" charset="0"/>
            </a:endParaRPr>
          </a:p>
        </p:txBody>
      </p:sp>
      <p:sp>
        <p:nvSpPr>
          <p:cNvPr id="27657" name="Rectangle 2"/>
          <p:cNvSpPr>
            <a:spLocks noGrp="1" noChangeArrowheads="1"/>
          </p:cNvSpPr>
          <p:nvPr>
            <p:ph type="title"/>
          </p:nvPr>
        </p:nvSpPr>
        <p:spPr>
          <a:xfrm>
            <a:off x="76200" y="-76200"/>
            <a:ext cx="8915400" cy="685800"/>
          </a:xfrm>
        </p:spPr>
        <p:txBody>
          <a:bodyPr/>
          <a:lstStyle/>
          <a:p>
            <a:r>
              <a:rPr lang="en-US" dirty="0" smtClean="0">
                <a:latin typeface="Arial Narrow" charset="0"/>
                <a:ea typeface="ＭＳ Ｐゴシック" charset="0"/>
                <a:cs typeface="ＭＳ Ｐゴシック" charset="0"/>
              </a:rPr>
              <a:t>Ohm’s </a:t>
            </a:r>
            <a:r>
              <a:rPr lang="en-US" dirty="0">
                <a:latin typeface="Arial Narrow" charset="0"/>
                <a:ea typeface="ＭＳ Ｐゴシック" charset="0"/>
                <a:cs typeface="ＭＳ Ｐゴシック" charset="0"/>
              </a:rPr>
              <a:t>Law: Resistance</a:t>
            </a:r>
          </a:p>
        </p:txBody>
      </p:sp>
      <p:sp>
        <p:nvSpPr>
          <p:cNvPr id="291843" name="Rectangle 3"/>
          <p:cNvSpPr>
            <a:spLocks noChangeArrowheads="1"/>
          </p:cNvSpPr>
          <p:nvPr/>
        </p:nvSpPr>
        <p:spPr bwMode="auto">
          <a:xfrm>
            <a:off x="152400" y="4572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The exact amount of current flow in a wire depends on</a:t>
            </a:r>
          </a:p>
          <a:p>
            <a:pPr marL="742950" lvl="1" indent="-285750">
              <a:spcBef>
                <a:spcPct val="20000"/>
              </a:spcBef>
              <a:buFontTx/>
              <a:buChar char="–"/>
            </a:pPr>
            <a:r>
              <a:rPr lang="en-US" dirty="0">
                <a:solidFill>
                  <a:srgbClr val="660066"/>
                </a:solidFill>
                <a:latin typeface="Arial Narrow" charset="0"/>
              </a:rPr>
              <a:t>The voltage</a:t>
            </a:r>
          </a:p>
          <a:p>
            <a:pPr marL="742950" lvl="1" indent="-285750">
              <a:spcBef>
                <a:spcPct val="20000"/>
              </a:spcBef>
              <a:buFontTx/>
              <a:buChar char="–"/>
            </a:pPr>
            <a:r>
              <a:rPr lang="en-US" dirty="0">
                <a:solidFill>
                  <a:srgbClr val="660066"/>
                </a:solidFill>
                <a:latin typeface="Arial Narrow" charset="0"/>
              </a:rPr>
              <a:t>The resistance of the wire to the flow of electrons</a:t>
            </a:r>
          </a:p>
          <a:p>
            <a:pPr marL="1143000" lvl="2" indent="-228600">
              <a:spcBef>
                <a:spcPct val="20000"/>
              </a:spcBef>
              <a:buFontTx/>
              <a:buChar char="•"/>
            </a:pPr>
            <a:r>
              <a:rPr lang="en-US" sz="2000" dirty="0">
                <a:solidFill>
                  <a:srgbClr val="003300"/>
                </a:solidFill>
                <a:latin typeface="Arial Narrow" charset="0"/>
              </a:rPr>
              <a:t>Just like the gunk in water pipe slows down water flow</a:t>
            </a:r>
          </a:p>
          <a:p>
            <a:pPr marL="1143000" lvl="2" indent="-228600">
              <a:spcBef>
                <a:spcPct val="20000"/>
              </a:spcBef>
              <a:buFontTx/>
              <a:buChar char="•"/>
            </a:pPr>
            <a:r>
              <a:rPr lang="en-US" sz="2000" dirty="0">
                <a:solidFill>
                  <a:srgbClr val="003300"/>
                </a:solidFill>
                <a:latin typeface="Arial Narrow" charset="0"/>
              </a:rPr>
              <a:t>Electrons are slowed down due to interactions with the atoms of the wire</a:t>
            </a:r>
          </a:p>
          <a:p>
            <a:pPr marL="342900" indent="-342900">
              <a:spcBef>
                <a:spcPct val="20000"/>
              </a:spcBef>
              <a:buFontTx/>
              <a:buChar char="•"/>
            </a:pPr>
            <a:r>
              <a:rPr lang="en-US" sz="2800" dirty="0">
                <a:solidFill>
                  <a:schemeClr val="accent2"/>
                </a:solidFill>
                <a:latin typeface="Arial Narrow" charset="0"/>
              </a:rPr>
              <a:t>The higher the resistance the less the current for the given potential difference V</a:t>
            </a:r>
          </a:p>
          <a:p>
            <a:pPr marL="742950" lvl="1" indent="-285750">
              <a:spcBef>
                <a:spcPct val="20000"/>
              </a:spcBef>
              <a:buFontTx/>
              <a:buChar char="–"/>
            </a:pPr>
            <a:r>
              <a:rPr lang="en-US" dirty="0">
                <a:solidFill>
                  <a:srgbClr val="660066"/>
                </a:solidFill>
                <a:latin typeface="Arial Narrow" charset="0"/>
              </a:rPr>
              <a:t>So how would you define resistance?</a:t>
            </a:r>
          </a:p>
          <a:p>
            <a:pPr marL="1143000" lvl="2" indent="-228600">
              <a:spcBef>
                <a:spcPct val="20000"/>
              </a:spcBef>
              <a:buFontTx/>
              <a:buChar char="•"/>
            </a:pPr>
            <a:r>
              <a:rPr lang="en-US" sz="2000" dirty="0">
                <a:solidFill>
                  <a:srgbClr val="003300"/>
                </a:solidFill>
                <a:latin typeface="Arial Narrow" charset="0"/>
              </a:rPr>
              <a:t>So that current is inversely proportional to the resistance</a:t>
            </a:r>
          </a:p>
          <a:p>
            <a:pPr marL="742950" lvl="1" indent="-285750">
              <a:spcBef>
                <a:spcPct val="20000"/>
              </a:spcBef>
              <a:buFontTx/>
              <a:buChar char="–"/>
            </a:pPr>
            <a:r>
              <a:rPr lang="en-US" dirty="0">
                <a:solidFill>
                  <a:srgbClr val="660066"/>
                </a:solidFill>
                <a:latin typeface="Arial Narrow" charset="0"/>
              </a:rPr>
              <a:t>Often it is rewritten as</a:t>
            </a:r>
          </a:p>
          <a:p>
            <a:pPr marL="742950" lvl="1" indent="-285750">
              <a:spcBef>
                <a:spcPct val="20000"/>
              </a:spcBef>
              <a:buFontTx/>
              <a:buChar char="–"/>
            </a:pPr>
            <a:r>
              <a:rPr lang="en-US" dirty="0">
                <a:solidFill>
                  <a:srgbClr val="660066"/>
                </a:solidFill>
                <a:latin typeface="Arial Narrow" charset="0"/>
              </a:rPr>
              <a:t>What does this mean?</a:t>
            </a:r>
          </a:p>
          <a:p>
            <a:pPr marL="1143000" lvl="2" indent="-228600">
              <a:spcBef>
                <a:spcPct val="20000"/>
              </a:spcBef>
              <a:buFontTx/>
              <a:buChar char="•"/>
            </a:pPr>
            <a:r>
              <a:rPr lang="en-US" sz="2000" dirty="0">
                <a:solidFill>
                  <a:srgbClr val="003300"/>
                </a:solidFill>
                <a:latin typeface="Arial Narrow" charset="0"/>
              </a:rPr>
              <a:t>The metal </a:t>
            </a:r>
            <a:r>
              <a:rPr lang="en-US" sz="2000" dirty="0" smtClean="0">
                <a:solidFill>
                  <a:srgbClr val="003300"/>
                </a:solidFill>
                <a:latin typeface="Arial Narrow" charset="0"/>
              </a:rPr>
              <a:t>conductor’s </a:t>
            </a:r>
            <a:r>
              <a:rPr lang="en-US" sz="2000" dirty="0">
                <a:solidFill>
                  <a:srgbClr val="003300"/>
                </a:solidFill>
                <a:latin typeface="Arial Narrow" charset="0"/>
              </a:rPr>
              <a:t>resistance R is a constant independent of V.</a:t>
            </a:r>
          </a:p>
          <a:p>
            <a:pPr marL="742950" lvl="1" indent="-285750">
              <a:spcBef>
                <a:spcPct val="20000"/>
              </a:spcBef>
              <a:buFontTx/>
              <a:buChar char="–"/>
            </a:pPr>
            <a:r>
              <a:rPr lang="en-US" dirty="0">
                <a:solidFill>
                  <a:srgbClr val="660066"/>
                </a:solidFill>
                <a:latin typeface="Arial Narrow" charset="0"/>
              </a:rPr>
              <a:t>This linear relationship is not valid for some materials like diodes, vacuum tubes, transistors etc. </a:t>
            </a:r>
            <a:r>
              <a:rPr lang="en-US" dirty="0">
                <a:solidFill>
                  <a:srgbClr val="660066"/>
                </a:solidFill>
                <a:latin typeface="Arial Narrow" charset="0"/>
                <a:sym typeface="Wingdings" charset="0"/>
              </a:rPr>
              <a:t> These are called non-</a:t>
            </a:r>
            <a:r>
              <a:rPr lang="en-US" dirty="0" err="1">
                <a:solidFill>
                  <a:srgbClr val="660066"/>
                </a:solidFill>
                <a:latin typeface="Arial Narrow" charset="0"/>
                <a:sym typeface="Wingdings" charset="0"/>
              </a:rPr>
              <a:t>ohmic</a:t>
            </a:r>
            <a:r>
              <a:rPr lang="en-US" dirty="0">
                <a:solidFill>
                  <a:srgbClr val="660066"/>
                </a:solidFill>
                <a:latin typeface="Arial Narrow" charset="0"/>
                <a:sym typeface="Wingdings" charset="0"/>
              </a:rPr>
              <a:t> </a:t>
            </a:r>
            <a:endParaRPr lang="en-US" dirty="0">
              <a:solidFill>
                <a:srgbClr val="660066"/>
              </a:solidFill>
              <a:latin typeface="Arial Narrow" charset="0"/>
            </a:endParaRPr>
          </a:p>
        </p:txBody>
      </p:sp>
      <p:graphicFrame>
        <p:nvGraphicFramePr>
          <p:cNvPr id="291844" name="Object 2"/>
          <p:cNvGraphicFramePr>
            <a:graphicFrameLocks noChangeAspect="1"/>
          </p:cNvGraphicFramePr>
          <p:nvPr/>
        </p:nvGraphicFramePr>
        <p:xfrm>
          <a:off x="6696075" y="3733800"/>
          <a:ext cx="1000125" cy="992188"/>
        </p:xfrm>
        <a:graphic>
          <a:graphicData uri="http://schemas.openxmlformats.org/presentationml/2006/ole">
            <mc:AlternateContent xmlns:mc="http://schemas.openxmlformats.org/markup-compatibility/2006">
              <mc:Choice xmlns:v="urn:schemas-microsoft-com:vml" Requires="v">
                <p:oleObj spid="_x0000_s155608" name="Equation" r:id="rId3" imgW="393480" imgH="368280" progId="Equation.DSMT4">
                  <p:embed/>
                </p:oleObj>
              </mc:Choice>
              <mc:Fallback>
                <p:oleObj name="Equation" r:id="rId3" imgW="39348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075" y="3733800"/>
                        <a:ext cx="1000125" cy="992188"/>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1845" name="Object 3"/>
          <p:cNvGraphicFramePr>
            <a:graphicFrameLocks noChangeAspect="1"/>
          </p:cNvGraphicFramePr>
          <p:nvPr/>
        </p:nvGraphicFramePr>
        <p:xfrm>
          <a:off x="3581400" y="4343400"/>
          <a:ext cx="1063625" cy="446088"/>
        </p:xfrm>
        <a:graphic>
          <a:graphicData uri="http://schemas.openxmlformats.org/presentationml/2006/ole">
            <mc:AlternateContent xmlns:mc="http://schemas.openxmlformats.org/markup-compatibility/2006">
              <mc:Choice xmlns:v="urn:schemas-microsoft-com:vml" Requires="v">
                <p:oleObj spid="_x0000_s155609" name="Equation" r:id="rId5" imgW="419040" imgH="164880" progId="Equation.DSMT4">
                  <p:embed/>
                </p:oleObj>
              </mc:Choice>
              <mc:Fallback>
                <p:oleObj name="Equation" r:id="rId5" imgW="41904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343400"/>
                        <a:ext cx="1063625" cy="446088"/>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1846" name="Text Box 6"/>
          <p:cNvSpPr txBox="1">
            <a:spLocks noChangeArrowheads="1"/>
          </p:cNvSpPr>
          <p:nvPr/>
        </p:nvSpPr>
        <p:spPr bwMode="auto">
          <a:xfrm>
            <a:off x="4800600" y="4368800"/>
            <a:ext cx="1133644" cy="369332"/>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smtClean="0">
                <a:solidFill>
                  <a:srgbClr val="FF0000"/>
                </a:solidFill>
                <a:latin typeface="Arial Narrow" charset="0"/>
              </a:rPr>
              <a:t>Ohm’s </a:t>
            </a:r>
            <a:r>
              <a:rPr lang="en-US" sz="1800" dirty="0">
                <a:solidFill>
                  <a:srgbClr val="FF0000"/>
                </a:solidFill>
                <a:latin typeface="Arial Narrow" charset="0"/>
              </a:rPr>
              <a:t>Law</a:t>
            </a:r>
          </a:p>
        </p:txBody>
      </p:sp>
      <p:sp>
        <p:nvSpPr>
          <p:cNvPr id="291847" name="Text Box 7"/>
          <p:cNvSpPr txBox="1">
            <a:spLocks noChangeArrowheads="1"/>
          </p:cNvSpPr>
          <p:nvPr/>
        </p:nvSpPr>
        <p:spPr bwMode="auto">
          <a:xfrm>
            <a:off x="7916863" y="3733800"/>
            <a:ext cx="650875" cy="395288"/>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Unit?</a:t>
            </a:r>
          </a:p>
        </p:txBody>
      </p:sp>
      <p:sp>
        <p:nvSpPr>
          <p:cNvPr id="291848" name="Text Box 8"/>
          <p:cNvSpPr txBox="1">
            <a:spLocks noChangeArrowheads="1"/>
          </p:cNvSpPr>
          <p:nvPr/>
        </p:nvSpPr>
        <p:spPr bwMode="auto">
          <a:xfrm>
            <a:off x="7848600" y="4252913"/>
            <a:ext cx="671513" cy="395287"/>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ohms</a:t>
            </a:r>
          </a:p>
        </p:txBody>
      </p:sp>
      <p:graphicFrame>
        <p:nvGraphicFramePr>
          <p:cNvPr id="291849" name="Object 4"/>
          <p:cNvGraphicFramePr>
            <a:graphicFrameLocks noChangeAspect="1"/>
          </p:cNvGraphicFramePr>
          <p:nvPr/>
        </p:nvGraphicFramePr>
        <p:xfrm>
          <a:off x="8680450" y="4237038"/>
          <a:ext cx="387350" cy="411162"/>
        </p:xfrm>
        <a:graphic>
          <a:graphicData uri="http://schemas.openxmlformats.org/presentationml/2006/ole">
            <mc:AlternateContent xmlns:mc="http://schemas.openxmlformats.org/markup-compatibility/2006">
              <mc:Choice xmlns:v="urn:schemas-microsoft-com:vml" Requires="v">
                <p:oleObj spid="_x0000_s155610" name="Equation" r:id="rId7" imgW="152280" imgH="152280" progId="Equation.DSMT4">
                  <p:embed/>
                </p:oleObj>
              </mc:Choice>
              <mc:Fallback>
                <p:oleObj name="Equation" r:id="rId7" imgW="152280" imgH="152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0450" y="4237038"/>
                        <a:ext cx="387350" cy="411162"/>
                      </a:xfrm>
                      <a:prstGeom prst="rect">
                        <a:avLst/>
                      </a:prstGeom>
                      <a:solidFill>
                        <a:srgbClr val="FFFF66"/>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1850" name="Object 5"/>
          <p:cNvGraphicFramePr>
            <a:graphicFrameLocks noChangeAspect="1"/>
          </p:cNvGraphicFramePr>
          <p:nvPr/>
        </p:nvGraphicFramePr>
        <p:xfrm>
          <a:off x="7543800" y="4876800"/>
          <a:ext cx="1544638" cy="304800"/>
        </p:xfrm>
        <a:graphic>
          <a:graphicData uri="http://schemas.openxmlformats.org/presentationml/2006/ole">
            <mc:AlternateContent xmlns:mc="http://schemas.openxmlformats.org/markup-compatibility/2006">
              <mc:Choice xmlns:v="urn:schemas-microsoft-com:vml" Requires="v">
                <p:oleObj spid="_x0000_s155611" name="Equation" r:id="rId9" imgW="888840" imgH="164880" progId="Equation.DSMT4">
                  <p:embed/>
                </p:oleObj>
              </mc:Choice>
              <mc:Fallback>
                <p:oleObj name="Equation" r:id="rId9" imgW="88884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4876800"/>
                        <a:ext cx="1544638" cy="304800"/>
                      </a:xfrm>
                      <a:prstGeom prst="rect">
                        <a:avLst/>
                      </a:prstGeom>
                      <a:solidFill>
                        <a:srgbClr val="FFFF66"/>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1309920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286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7"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6BCE960-68BF-374E-9CE2-DA27C41257E9}" type="slidenum">
              <a:rPr lang="en-US" sz="1400">
                <a:solidFill>
                  <a:srgbClr val="A50021"/>
                </a:solidFill>
                <a:latin typeface="Arial Narrow" charset="0"/>
              </a:rPr>
              <a:pPr eaLnBrk="1" hangingPunct="1"/>
              <a:t>22</a:t>
            </a:fld>
            <a:endParaRPr lang="en-US" sz="1400">
              <a:solidFill>
                <a:srgbClr val="A50021"/>
              </a:solidFill>
              <a:latin typeface="Arial Narrow" charset="0"/>
            </a:endParaRPr>
          </a:p>
        </p:txBody>
      </p:sp>
      <p:pic>
        <p:nvPicPr>
          <p:cNvPr id="292866" name="Picture 2" descr="FG25_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0"/>
            <a:ext cx="5486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Rectangle 3"/>
          <p:cNvSpPr>
            <a:spLocks noGrp="1" noChangeArrowheads="1"/>
          </p:cNvSpPr>
          <p:nvPr>
            <p:ph type="title"/>
          </p:nvPr>
        </p:nvSpPr>
        <p:spPr>
          <a:xfrm>
            <a:off x="228600" y="0"/>
            <a:ext cx="8686800" cy="762000"/>
          </a:xfrm>
        </p:spPr>
        <p:txBody>
          <a:bodyPr/>
          <a:lstStyle/>
          <a:p>
            <a:r>
              <a:rPr lang="en-US">
                <a:latin typeface="Arial Narrow" charset="0"/>
                <a:ea typeface="ＭＳ Ｐゴシック" charset="0"/>
                <a:cs typeface="ＭＳ Ｐゴシック" charset="0"/>
              </a:rPr>
              <a:t>Example 18 – 3 </a:t>
            </a:r>
          </a:p>
        </p:txBody>
      </p:sp>
      <p:sp>
        <p:nvSpPr>
          <p:cNvPr id="292868" name="Text Box 4"/>
          <p:cNvSpPr txBox="1">
            <a:spLocks noChangeArrowheads="1"/>
          </p:cNvSpPr>
          <p:nvPr/>
        </p:nvSpPr>
        <p:spPr bwMode="auto">
          <a:xfrm>
            <a:off x="533400" y="609600"/>
            <a:ext cx="6858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b="1">
                <a:solidFill>
                  <a:schemeClr val="accent2"/>
                </a:solidFill>
                <a:latin typeface="Arial Narrow" charset="0"/>
              </a:rPr>
              <a:t>Flashlight bulb resistance: </a:t>
            </a:r>
            <a:r>
              <a:rPr lang="en-US" sz="2800">
                <a:solidFill>
                  <a:schemeClr val="accent2"/>
                </a:solidFill>
                <a:latin typeface="Arial Narrow" charset="0"/>
              </a:rPr>
              <a:t>A small flashlight bulb draws 300mA from its 1.5V battery. (a) What is the resistance of the bulb?  (b) If the voltage drops to 1.2V, how would the current change?</a:t>
            </a:r>
          </a:p>
        </p:txBody>
      </p:sp>
      <p:sp>
        <p:nvSpPr>
          <p:cNvPr id="292869" name="Text Box 5"/>
          <p:cNvSpPr txBox="1">
            <a:spLocks noChangeArrowheads="1"/>
          </p:cNvSpPr>
          <p:nvPr/>
        </p:nvSpPr>
        <p:spPr bwMode="auto">
          <a:xfrm>
            <a:off x="609600" y="2376488"/>
            <a:ext cx="3886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a:solidFill>
                  <a:srgbClr val="CC00CC"/>
                </a:solidFill>
                <a:latin typeface="Arial Narrow" charset="0"/>
              </a:rPr>
              <a:t>From </a:t>
            </a:r>
            <a:r>
              <a:rPr lang="en-US" sz="2800" dirty="0" smtClean="0">
                <a:solidFill>
                  <a:srgbClr val="CC00CC"/>
                </a:solidFill>
                <a:latin typeface="Arial Narrow" charset="0"/>
              </a:rPr>
              <a:t>Ohm’s </a:t>
            </a:r>
            <a:r>
              <a:rPr lang="en-US" sz="2800" dirty="0">
                <a:solidFill>
                  <a:srgbClr val="CC00CC"/>
                </a:solidFill>
                <a:latin typeface="Arial Narrow" charset="0"/>
              </a:rPr>
              <a:t>law, we obtain   </a:t>
            </a:r>
          </a:p>
        </p:txBody>
      </p:sp>
      <p:sp>
        <p:nvSpPr>
          <p:cNvPr id="292870" name="Text Box 6"/>
          <p:cNvSpPr txBox="1">
            <a:spLocks noChangeArrowheads="1"/>
          </p:cNvSpPr>
          <p:nvPr/>
        </p:nvSpPr>
        <p:spPr bwMode="auto">
          <a:xfrm>
            <a:off x="533400" y="4419600"/>
            <a:ext cx="640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If the resistance did not change, the current is     </a:t>
            </a:r>
          </a:p>
        </p:txBody>
      </p:sp>
      <p:graphicFrame>
        <p:nvGraphicFramePr>
          <p:cNvPr id="292871" name="Object 2"/>
          <p:cNvGraphicFramePr>
            <a:graphicFrameLocks noChangeAspect="1"/>
          </p:cNvGraphicFramePr>
          <p:nvPr/>
        </p:nvGraphicFramePr>
        <p:xfrm>
          <a:off x="990600" y="3186113"/>
          <a:ext cx="644525" cy="409575"/>
        </p:xfrm>
        <a:graphic>
          <a:graphicData uri="http://schemas.openxmlformats.org/presentationml/2006/ole">
            <mc:AlternateContent xmlns:mc="http://schemas.openxmlformats.org/markup-compatibility/2006">
              <mc:Choice xmlns:v="urn:schemas-microsoft-com:vml" Requires="v">
                <p:oleObj spid="_x0000_s209591" name="Equation" r:id="rId4" imgW="253800" imgH="152280" progId="Equation.DSMT4">
                  <p:embed/>
                </p:oleObj>
              </mc:Choice>
              <mc:Fallback>
                <p:oleObj name="Equation" r:id="rId4" imgW="253800" imgH="152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186113"/>
                        <a:ext cx="644525" cy="4095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2872" name="Object 3"/>
          <p:cNvGraphicFramePr>
            <a:graphicFrameLocks noChangeAspect="1"/>
          </p:cNvGraphicFramePr>
          <p:nvPr/>
        </p:nvGraphicFramePr>
        <p:xfrm>
          <a:off x="990600" y="5275263"/>
          <a:ext cx="644525" cy="455612"/>
        </p:xfrm>
        <a:graphic>
          <a:graphicData uri="http://schemas.openxmlformats.org/presentationml/2006/ole">
            <mc:AlternateContent xmlns:mc="http://schemas.openxmlformats.org/markup-compatibility/2006">
              <mc:Choice xmlns:v="urn:schemas-microsoft-com:vml" Requires="v">
                <p:oleObj spid="_x0000_s209592" name="Equation" r:id="rId6" imgW="228600" imgH="152280" progId="Equation.DSMT4">
                  <p:embed/>
                </p:oleObj>
              </mc:Choice>
              <mc:Fallback>
                <p:oleObj name="Equation" r:id="rId6" imgW="2286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5275263"/>
                        <a:ext cx="644525" cy="45561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2873" name="Text Box 9"/>
          <p:cNvSpPr txBox="1">
            <a:spLocks noChangeArrowheads="1"/>
          </p:cNvSpPr>
          <p:nvPr/>
        </p:nvSpPr>
        <p:spPr bwMode="auto">
          <a:xfrm>
            <a:off x="457200" y="39624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CC00CC"/>
                </a:solidFill>
                <a:latin typeface="Arial Narrow" charset="0"/>
              </a:rPr>
              <a:t>Would the current increase or decrease, if the voltage reduces to 1.2V? </a:t>
            </a:r>
          </a:p>
        </p:txBody>
      </p:sp>
      <p:graphicFrame>
        <p:nvGraphicFramePr>
          <p:cNvPr id="292874" name="Object 4"/>
          <p:cNvGraphicFramePr>
            <a:graphicFrameLocks noChangeAspect="1"/>
          </p:cNvGraphicFramePr>
          <p:nvPr/>
        </p:nvGraphicFramePr>
        <p:xfrm>
          <a:off x="1600200" y="2895600"/>
          <a:ext cx="709613" cy="990600"/>
        </p:xfrm>
        <a:graphic>
          <a:graphicData uri="http://schemas.openxmlformats.org/presentationml/2006/ole">
            <mc:AlternateContent xmlns:mc="http://schemas.openxmlformats.org/markup-compatibility/2006">
              <mc:Choice xmlns:v="urn:schemas-microsoft-com:vml" Requires="v">
                <p:oleObj spid="_x0000_s209593" name="Equation" r:id="rId8" imgW="279360" imgH="368280" progId="Equation.DSMT4">
                  <p:embed/>
                </p:oleObj>
              </mc:Choice>
              <mc:Fallback>
                <p:oleObj name="Equation" r:id="rId8" imgW="27936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2895600"/>
                        <a:ext cx="709613" cy="9906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2875" name="Object 5"/>
          <p:cNvGraphicFramePr>
            <a:graphicFrameLocks noChangeAspect="1"/>
          </p:cNvGraphicFramePr>
          <p:nvPr/>
        </p:nvGraphicFramePr>
        <p:xfrm>
          <a:off x="2286000" y="2895600"/>
          <a:ext cx="1449388" cy="990600"/>
        </p:xfrm>
        <a:graphic>
          <a:graphicData uri="http://schemas.openxmlformats.org/presentationml/2006/ole">
            <mc:AlternateContent xmlns:mc="http://schemas.openxmlformats.org/markup-compatibility/2006">
              <mc:Choice xmlns:v="urn:schemas-microsoft-com:vml" Requires="v">
                <p:oleObj spid="_x0000_s209594" name="Equation" r:id="rId10" imgW="571320" imgH="368280" progId="Equation.DSMT4">
                  <p:embed/>
                </p:oleObj>
              </mc:Choice>
              <mc:Fallback>
                <p:oleObj name="Equation" r:id="rId10" imgW="57132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2895600"/>
                        <a:ext cx="1449388" cy="9906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2876" name="Object 6"/>
          <p:cNvGraphicFramePr>
            <a:graphicFrameLocks noChangeAspect="1"/>
          </p:cNvGraphicFramePr>
          <p:nvPr/>
        </p:nvGraphicFramePr>
        <p:xfrm>
          <a:off x="3662363" y="2895600"/>
          <a:ext cx="1900237" cy="990600"/>
        </p:xfrm>
        <a:graphic>
          <a:graphicData uri="http://schemas.openxmlformats.org/presentationml/2006/ole">
            <mc:AlternateContent xmlns:mc="http://schemas.openxmlformats.org/markup-compatibility/2006">
              <mc:Choice xmlns:v="urn:schemas-microsoft-com:vml" Requires="v">
                <p:oleObj spid="_x0000_s209595" name="Equation" r:id="rId12" imgW="749160" imgH="368280" progId="Equation.DSMT4">
                  <p:embed/>
                </p:oleObj>
              </mc:Choice>
              <mc:Fallback>
                <p:oleObj name="Equation" r:id="rId12" imgW="74916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62363" y="2895600"/>
                        <a:ext cx="1900237" cy="9906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2877" name="Object 7"/>
          <p:cNvGraphicFramePr>
            <a:graphicFrameLocks noChangeAspect="1"/>
          </p:cNvGraphicFramePr>
          <p:nvPr/>
        </p:nvGraphicFramePr>
        <p:xfrm>
          <a:off x="1574800" y="4953000"/>
          <a:ext cx="787400" cy="1100138"/>
        </p:xfrm>
        <a:graphic>
          <a:graphicData uri="http://schemas.openxmlformats.org/presentationml/2006/ole">
            <mc:AlternateContent xmlns:mc="http://schemas.openxmlformats.org/markup-compatibility/2006">
              <mc:Choice xmlns:v="urn:schemas-microsoft-com:vml" Requires="v">
                <p:oleObj spid="_x0000_s209596" name="Equation" r:id="rId14" imgW="279360" imgH="368280" progId="Equation.DSMT4">
                  <p:embed/>
                </p:oleObj>
              </mc:Choice>
              <mc:Fallback>
                <p:oleObj name="Equation" r:id="rId14" imgW="27936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74800" y="4953000"/>
                        <a:ext cx="787400" cy="110013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2878" name="Object 8"/>
          <p:cNvGraphicFramePr>
            <a:graphicFrameLocks noChangeAspect="1"/>
          </p:cNvGraphicFramePr>
          <p:nvPr>
            <p:extLst>
              <p:ext uri="{D42A27DB-BD31-4B8C-83A1-F6EECF244321}">
                <p14:modId xmlns:p14="http://schemas.microsoft.com/office/powerpoint/2010/main" val="3182500469"/>
              </p:ext>
            </p:extLst>
          </p:nvPr>
        </p:nvGraphicFramePr>
        <p:xfrm>
          <a:off x="2266950" y="4935538"/>
          <a:ext cx="3829050" cy="1136650"/>
        </p:xfrm>
        <a:graphic>
          <a:graphicData uri="http://schemas.openxmlformats.org/presentationml/2006/ole">
            <mc:AlternateContent xmlns:mc="http://schemas.openxmlformats.org/markup-compatibility/2006">
              <mc:Choice xmlns:v="urn:schemas-microsoft-com:vml" Requires="v">
                <p:oleObj spid="_x0000_s209597" name="Equation" r:id="rId16" imgW="1358900" imgH="381000" progId="Equation.DSMT4">
                  <p:embed/>
                </p:oleObj>
              </mc:Choice>
              <mc:Fallback>
                <p:oleObj name="Equation" r:id="rId16" imgW="1358900" imgH="381000" progId="Equation.DSMT4">
                  <p:embed/>
                  <p:pic>
                    <p:nvPicPr>
                      <p:cNvPr id="0" name=""/>
                      <p:cNvPicPr>
                        <a:picLocks noChangeAspect="1" noChangeArrowheads="1"/>
                      </p:cNvPicPr>
                      <p:nvPr/>
                    </p:nvPicPr>
                    <p:blipFill>
                      <a:blip r:embed="rId17"/>
                      <a:srcRect/>
                      <a:stretch>
                        <a:fillRect/>
                      </a:stretch>
                    </p:blipFill>
                    <p:spPr bwMode="auto">
                      <a:xfrm>
                        <a:off x="2266950" y="4935538"/>
                        <a:ext cx="3829050" cy="113665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79733069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296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3"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B14ADB9-E2B1-B344-80B7-273473DCA9CF}" type="slidenum">
              <a:rPr lang="en-US" sz="1400">
                <a:solidFill>
                  <a:srgbClr val="A50021"/>
                </a:solidFill>
                <a:latin typeface="Arial Narrow" charset="0"/>
              </a:rPr>
              <a:pPr eaLnBrk="1" hangingPunct="1"/>
              <a:t>23</a:t>
            </a:fld>
            <a:endParaRPr lang="en-US" sz="1400">
              <a:solidFill>
                <a:srgbClr val="A50021"/>
              </a:solidFill>
              <a:latin typeface="Arial Narrow" charset="0"/>
            </a:endParaRPr>
          </a:p>
        </p:txBody>
      </p:sp>
      <p:grpSp>
        <p:nvGrpSpPr>
          <p:cNvPr id="2" name="Group 2"/>
          <p:cNvGrpSpPr>
            <a:grpSpLocks/>
          </p:cNvGrpSpPr>
          <p:nvPr/>
        </p:nvGrpSpPr>
        <p:grpSpPr bwMode="auto">
          <a:xfrm>
            <a:off x="6553200" y="4419600"/>
            <a:ext cx="3124200" cy="2228850"/>
            <a:chOff x="3840" y="3264"/>
            <a:chExt cx="1776" cy="1260"/>
          </a:xfrm>
        </p:grpSpPr>
        <p:pic>
          <p:nvPicPr>
            <p:cNvPr id="29704" name="Picture 3" descr="FG25_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6" y="3264"/>
              <a:ext cx="168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5" name="Group 4"/>
            <p:cNvGrpSpPr>
              <a:grpSpLocks/>
            </p:cNvGrpSpPr>
            <p:nvPr/>
          </p:nvGrpSpPr>
          <p:grpSpPr bwMode="auto">
            <a:xfrm>
              <a:off x="3840" y="3600"/>
              <a:ext cx="1776" cy="624"/>
              <a:chOff x="3840" y="3600"/>
              <a:chExt cx="1776" cy="624"/>
            </a:xfrm>
          </p:grpSpPr>
          <p:sp>
            <p:nvSpPr>
              <p:cNvPr id="29706" name="Rectangle 5"/>
              <p:cNvSpPr>
                <a:spLocks noChangeArrowheads="1"/>
              </p:cNvSpPr>
              <p:nvPr/>
            </p:nvSpPr>
            <p:spPr bwMode="auto">
              <a:xfrm>
                <a:off x="3840" y="3744"/>
                <a:ext cx="672"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9707" name="Rectangle 6"/>
              <p:cNvSpPr>
                <a:spLocks noChangeArrowheads="1"/>
              </p:cNvSpPr>
              <p:nvPr/>
            </p:nvSpPr>
            <p:spPr bwMode="auto">
              <a:xfrm>
                <a:off x="4512" y="3984"/>
                <a:ext cx="480"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9708" name="Rectangle 7"/>
              <p:cNvSpPr>
                <a:spLocks noChangeArrowheads="1"/>
              </p:cNvSpPr>
              <p:nvPr/>
            </p:nvSpPr>
            <p:spPr bwMode="auto">
              <a:xfrm>
                <a:off x="5040" y="3792"/>
                <a:ext cx="576" cy="4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9709" name="Rectangle 8"/>
              <p:cNvSpPr>
                <a:spLocks noChangeArrowheads="1"/>
              </p:cNvSpPr>
              <p:nvPr/>
            </p:nvSpPr>
            <p:spPr bwMode="auto">
              <a:xfrm>
                <a:off x="4560" y="3600"/>
                <a:ext cx="480"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grpSp>
      <p:sp>
        <p:nvSpPr>
          <p:cNvPr id="29702" name="Rectangle 9"/>
          <p:cNvSpPr>
            <a:spLocks noGrp="1" noChangeArrowheads="1"/>
          </p:cNvSpPr>
          <p:nvPr>
            <p:ph type="title"/>
          </p:nvPr>
        </p:nvSpPr>
        <p:spPr>
          <a:xfrm>
            <a:off x="76200" y="0"/>
            <a:ext cx="8915400" cy="685800"/>
          </a:xfrm>
        </p:spPr>
        <p:txBody>
          <a:bodyPr/>
          <a:lstStyle/>
          <a:p>
            <a:r>
              <a:rPr lang="en-US" dirty="0" smtClean="0">
                <a:latin typeface="Arial Narrow" charset="0"/>
                <a:ea typeface="ＭＳ Ｐゴシック" charset="0"/>
                <a:cs typeface="ＭＳ Ｐゴシック" charset="0"/>
              </a:rPr>
              <a:t>Ohm’s </a:t>
            </a:r>
            <a:r>
              <a:rPr lang="en-US" dirty="0">
                <a:latin typeface="Arial Narrow" charset="0"/>
                <a:ea typeface="ＭＳ Ｐゴシック" charset="0"/>
                <a:cs typeface="ＭＳ Ｐゴシック" charset="0"/>
              </a:rPr>
              <a:t>Law: Resistors</a:t>
            </a:r>
          </a:p>
        </p:txBody>
      </p:sp>
      <p:sp>
        <p:nvSpPr>
          <p:cNvPr id="293898" name="Rectangle 10"/>
          <p:cNvSpPr>
            <a:spLocks noChangeArrowheads="1"/>
          </p:cNvSpPr>
          <p:nvPr/>
        </p:nvSpPr>
        <p:spPr bwMode="auto">
          <a:xfrm>
            <a:off x="152400" y="609600"/>
            <a:ext cx="8610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All electric devices offer resistance to the flow of current.</a:t>
            </a:r>
          </a:p>
          <a:p>
            <a:pPr marL="742950" lvl="1" indent="-285750">
              <a:spcBef>
                <a:spcPct val="20000"/>
              </a:spcBef>
              <a:buFontTx/>
              <a:buChar char="–"/>
            </a:pPr>
            <a:r>
              <a:rPr lang="en-US" dirty="0">
                <a:solidFill>
                  <a:srgbClr val="660066"/>
                </a:solidFill>
                <a:latin typeface="Arial Narrow" charset="0"/>
              </a:rPr>
              <a:t>Filaments of light bulbs or heaters are wires with high resistance to cause electrons to lose their energy in the wire</a:t>
            </a:r>
          </a:p>
          <a:p>
            <a:pPr marL="742950" lvl="1" indent="-285750">
              <a:spcBef>
                <a:spcPct val="20000"/>
              </a:spcBef>
              <a:buFontTx/>
              <a:buChar char="–"/>
            </a:pPr>
            <a:r>
              <a:rPr lang="en-US" dirty="0">
                <a:solidFill>
                  <a:srgbClr val="660066"/>
                </a:solidFill>
                <a:latin typeface="Arial Narrow" charset="0"/>
              </a:rPr>
              <a:t>In general connecting wires have low resistance compared to other devices on the circuit</a:t>
            </a:r>
          </a:p>
          <a:p>
            <a:pPr marL="342900" indent="-342900">
              <a:spcBef>
                <a:spcPct val="20000"/>
              </a:spcBef>
              <a:buFontTx/>
              <a:buChar char="•"/>
            </a:pPr>
            <a:r>
              <a:rPr lang="en-US" sz="2800" dirty="0">
                <a:solidFill>
                  <a:schemeClr val="accent2"/>
                </a:solidFill>
                <a:latin typeface="Arial Narrow" charset="0"/>
              </a:rPr>
              <a:t>In circuits, resistors are used to control the amount of current</a:t>
            </a:r>
          </a:p>
          <a:p>
            <a:pPr marL="742950" lvl="1" indent="-285750">
              <a:spcBef>
                <a:spcPct val="20000"/>
              </a:spcBef>
              <a:buFontTx/>
              <a:buChar char="–"/>
            </a:pPr>
            <a:r>
              <a:rPr lang="en-US" dirty="0">
                <a:solidFill>
                  <a:srgbClr val="660066"/>
                </a:solidFill>
                <a:latin typeface="Arial Narrow" charset="0"/>
              </a:rPr>
              <a:t>Resistors offer resistance of less than one ohm to millions of ohms</a:t>
            </a:r>
          </a:p>
          <a:p>
            <a:pPr marL="742950" lvl="1" indent="-285750">
              <a:spcBef>
                <a:spcPct val="20000"/>
              </a:spcBef>
              <a:buFontTx/>
              <a:buChar char="–"/>
            </a:pPr>
            <a:r>
              <a:rPr lang="en-US" dirty="0">
                <a:solidFill>
                  <a:srgbClr val="660066"/>
                </a:solidFill>
                <a:latin typeface="Arial Narrow" charset="0"/>
              </a:rPr>
              <a:t>Main types are</a:t>
            </a:r>
          </a:p>
          <a:p>
            <a:pPr marL="1143000" lvl="2" indent="-228600">
              <a:spcBef>
                <a:spcPct val="20000"/>
              </a:spcBef>
              <a:buFontTx/>
              <a:buChar char="•"/>
            </a:pPr>
            <a:r>
              <a:rPr lang="ja-JP" altLang="en-US" sz="2000" dirty="0">
                <a:solidFill>
                  <a:srgbClr val="003300"/>
                </a:solidFill>
                <a:latin typeface="Arial Narrow" charset="0"/>
              </a:rPr>
              <a:t>“</a:t>
            </a:r>
            <a:r>
              <a:rPr lang="en-US" sz="2000" dirty="0">
                <a:solidFill>
                  <a:srgbClr val="003300"/>
                </a:solidFill>
                <a:latin typeface="Arial Narrow" charset="0"/>
              </a:rPr>
              <a:t>wire-wound</a:t>
            </a:r>
            <a:r>
              <a:rPr lang="ja-JP" altLang="en-US" sz="2000" dirty="0">
                <a:solidFill>
                  <a:srgbClr val="003300"/>
                </a:solidFill>
                <a:latin typeface="Arial Narrow" charset="0"/>
              </a:rPr>
              <a:t>”</a:t>
            </a:r>
            <a:r>
              <a:rPr lang="en-US" sz="2000" dirty="0">
                <a:solidFill>
                  <a:srgbClr val="003300"/>
                </a:solidFill>
                <a:latin typeface="Arial Narrow" charset="0"/>
              </a:rPr>
              <a:t> resistors which consists of a coil of fine wire</a:t>
            </a:r>
          </a:p>
          <a:p>
            <a:pPr marL="1143000" lvl="2" indent="-228600">
              <a:spcBef>
                <a:spcPct val="20000"/>
              </a:spcBef>
              <a:buFontTx/>
              <a:buChar char="•"/>
            </a:pPr>
            <a:r>
              <a:rPr lang="ja-JP" altLang="en-US" sz="2000" dirty="0">
                <a:solidFill>
                  <a:srgbClr val="003300"/>
                </a:solidFill>
                <a:latin typeface="Arial Narrow" charset="0"/>
              </a:rPr>
              <a:t>“</a:t>
            </a:r>
            <a:r>
              <a:rPr lang="en-US" sz="2000" dirty="0">
                <a:solidFill>
                  <a:srgbClr val="003300"/>
                </a:solidFill>
                <a:latin typeface="Arial Narrow" charset="0"/>
              </a:rPr>
              <a:t>composition</a:t>
            </a:r>
            <a:r>
              <a:rPr lang="ja-JP" altLang="en-US" sz="2000" dirty="0">
                <a:solidFill>
                  <a:srgbClr val="003300"/>
                </a:solidFill>
                <a:latin typeface="Arial Narrow" charset="0"/>
              </a:rPr>
              <a:t>”</a:t>
            </a:r>
            <a:r>
              <a:rPr lang="en-US" sz="2000" dirty="0">
                <a:solidFill>
                  <a:srgbClr val="003300"/>
                </a:solidFill>
                <a:latin typeface="Arial Narrow" charset="0"/>
              </a:rPr>
              <a:t> resistors which are usually made of semiconductor carbon</a:t>
            </a:r>
          </a:p>
          <a:p>
            <a:pPr marL="1143000" lvl="2" indent="-228600">
              <a:spcBef>
                <a:spcPct val="20000"/>
              </a:spcBef>
              <a:buFontTx/>
              <a:buChar char="•"/>
            </a:pPr>
            <a:r>
              <a:rPr lang="en-US" sz="2000" dirty="0">
                <a:solidFill>
                  <a:srgbClr val="003300"/>
                </a:solidFill>
                <a:latin typeface="Arial Narrow" charset="0"/>
              </a:rPr>
              <a:t>thin metal films</a:t>
            </a:r>
          </a:p>
          <a:p>
            <a:pPr marL="342900" indent="-342900">
              <a:spcBef>
                <a:spcPct val="20000"/>
              </a:spcBef>
              <a:buFontTx/>
              <a:buChar char="•"/>
            </a:pPr>
            <a:r>
              <a:rPr lang="en-US" sz="2800" dirty="0">
                <a:solidFill>
                  <a:schemeClr val="accent2"/>
                </a:solidFill>
                <a:latin typeface="Arial Narrow" charset="0"/>
              </a:rPr>
              <a:t>When drawn in the circuit, the symbol for a resistor is:</a:t>
            </a:r>
          </a:p>
          <a:p>
            <a:pPr marL="342900" indent="-342900">
              <a:spcBef>
                <a:spcPct val="20000"/>
              </a:spcBef>
              <a:buFontTx/>
              <a:buChar char="•"/>
            </a:pPr>
            <a:r>
              <a:rPr lang="en-US" sz="2800" dirty="0">
                <a:solidFill>
                  <a:schemeClr val="accent2"/>
                </a:solidFill>
                <a:latin typeface="Arial Narrow" charset="0"/>
              </a:rPr>
              <a:t>Wires are drawn simply as straight lines </a:t>
            </a:r>
          </a:p>
        </p:txBody>
      </p:sp>
    </p:spTree>
    <p:extLst>
      <p:ext uri="{BB962C8B-B14F-4D97-AF65-F5344CB8AC3E}">
        <p14:creationId xmlns:p14="http://schemas.microsoft.com/office/powerpoint/2010/main" val="255062039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307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89"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D26D8BD-8564-1A45-AFC2-D90524A21C7E}" type="slidenum">
              <a:rPr lang="en-US" sz="1400">
                <a:solidFill>
                  <a:srgbClr val="A50021"/>
                </a:solidFill>
                <a:latin typeface="Arial Narrow" charset="0"/>
              </a:rPr>
              <a:pPr eaLnBrk="1" hangingPunct="1"/>
              <a:t>24</a:t>
            </a:fld>
            <a:endParaRPr lang="en-US" sz="1400">
              <a:solidFill>
                <a:srgbClr val="A50021"/>
              </a:solidFill>
              <a:latin typeface="Arial Narrow" charset="0"/>
            </a:endParaRPr>
          </a:p>
        </p:txBody>
      </p:sp>
      <p:sp>
        <p:nvSpPr>
          <p:cNvPr id="30729" name="Rectangle 2"/>
          <p:cNvSpPr>
            <a:spLocks noGrp="1" noChangeArrowheads="1"/>
          </p:cNvSpPr>
          <p:nvPr>
            <p:ph type="title"/>
          </p:nvPr>
        </p:nvSpPr>
        <p:spPr>
          <a:xfrm>
            <a:off x="76200" y="0"/>
            <a:ext cx="8915400" cy="685800"/>
          </a:xfrm>
        </p:spPr>
        <p:txBody>
          <a:bodyPr/>
          <a:lstStyle/>
          <a:p>
            <a:r>
              <a:rPr lang="en-US" dirty="0" smtClean="0">
                <a:latin typeface="Arial Narrow" charset="0"/>
                <a:ea typeface="ＭＳ Ｐゴシック" charset="0"/>
                <a:cs typeface="ＭＳ Ｐゴシック" charset="0"/>
              </a:rPr>
              <a:t>Ohm’s </a:t>
            </a:r>
            <a:r>
              <a:rPr lang="en-US" dirty="0">
                <a:latin typeface="Arial Narrow" charset="0"/>
                <a:ea typeface="ＭＳ Ｐゴシック" charset="0"/>
                <a:cs typeface="ＭＳ Ｐゴシック" charset="0"/>
              </a:rPr>
              <a:t>Law: Resistor Values</a:t>
            </a:r>
          </a:p>
        </p:txBody>
      </p:sp>
      <p:sp>
        <p:nvSpPr>
          <p:cNvPr id="294915" name="Rectangle 3"/>
          <p:cNvSpPr>
            <a:spLocks noChangeArrowheads="1"/>
          </p:cNvSpPr>
          <p:nvPr/>
        </p:nvSpPr>
        <p:spPr bwMode="auto">
          <a:xfrm>
            <a:off x="152400" y="685800"/>
            <a:ext cx="8610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a:solidFill>
                  <a:schemeClr val="accent2"/>
                </a:solidFill>
                <a:latin typeface="Arial Narrow" charset="0"/>
              </a:rPr>
              <a:t>Resistors have its resistance color-coded on its body</a:t>
            </a:r>
          </a:p>
          <a:p>
            <a:pPr marL="342900" indent="-342900">
              <a:spcBef>
                <a:spcPct val="20000"/>
              </a:spcBef>
              <a:buFontTx/>
              <a:buChar char="•"/>
            </a:pPr>
            <a:r>
              <a:rPr lang="en-US" sz="2800">
                <a:solidFill>
                  <a:schemeClr val="accent2"/>
                </a:solidFill>
                <a:latin typeface="Arial Narrow" charset="0"/>
              </a:rPr>
              <a:t>The color-coding follows the convention below: </a:t>
            </a:r>
          </a:p>
        </p:txBody>
      </p:sp>
      <p:pic>
        <p:nvPicPr>
          <p:cNvPr id="294916" name="Picture 4" descr="FG25_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752600"/>
            <a:ext cx="5867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4917" name="Group 5"/>
          <p:cNvGraphicFramePr>
            <a:graphicFrameLocks noGrp="1"/>
          </p:cNvGraphicFramePr>
          <p:nvPr/>
        </p:nvGraphicFramePr>
        <p:xfrm>
          <a:off x="152400" y="1752600"/>
          <a:ext cx="3581400" cy="4693920"/>
        </p:xfrm>
        <a:graphic>
          <a:graphicData uri="http://schemas.openxmlformats.org/drawingml/2006/table">
            <a:tbl>
              <a:tblPr/>
              <a:tblGrid>
                <a:gridCol w="838200"/>
                <a:gridCol w="838200"/>
                <a:gridCol w="914400"/>
                <a:gridCol w="990600"/>
              </a:tblGrid>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Color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Number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Multiplier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Tolerance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Black</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1=10</a:t>
                      </a:r>
                      <a:r>
                        <a:rPr kumimoji="0" lang="en-US" sz="1600" b="0" i="0" u="none" strike="noStrike" cap="none" normalizeH="0" baseline="30000">
                          <a:ln>
                            <a:noFill/>
                          </a:ln>
                          <a:solidFill>
                            <a:schemeClr val="accent2"/>
                          </a:solidFill>
                          <a:effectLst/>
                          <a:latin typeface="Arial Narrow" charset="0"/>
                          <a:ea typeface="ＭＳ Ｐゴシック" charset="0"/>
                          <a:cs typeface="ＭＳ Ｐゴシック" charset="0"/>
                        </a:rPr>
                        <a:t>0</a:t>
                      </a: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Brown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10</a:t>
                      </a:r>
                      <a:r>
                        <a:rPr kumimoji="0" lang="en-US" sz="1600" b="0" i="0" u="none" strike="noStrike" cap="none" normalizeH="0" baseline="30000">
                          <a:ln>
                            <a:noFill/>
                          </a:ln>
                          <a:solidFill>
                            <a:schemeClr val="accent2"/>
                          </a:solidFill>
                          <a:effectLst/>
                          <a:latin typeface="Arial Narrow" charset="0"/>
                          <a:ea typeface="ＭＳ Ｐゴシック" charset="0"/>
                          <a:cs typeface="ＭＳ Ｐゴシック"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Red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10</a:t>
                      </a:r>
                      <a:r>
                        <a:rPr kumimoji="0" lang="en-US" sz="1600" b="0" i="0" u="none" strike="noStrike" cap="none" normalizeH="0" baseline="30000">
                          <a:ln>
                            <a:noFill/>
                          </a:ln>
                          <a:solidFill>
                            <a:schemeClr val="accent2"/>
                          </a:solidFill>
                          <a:effectLst/>
                          <a:latin typeface="Arial Narrow" charset="0"/>
                          <a:ea typeface="ＭＳ Ｐゴシック" charset="0"/>
                          <a:cs typeface="ＭＳ Ｐゴシック" charset="0"/>
                        </a:rPr>
                        <a:t>2</a:t>
                      </a: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Orange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10</a:t>
                      </a:r>
                      <a:r>
                        <a:rPr kumimoji="0" lang="en-US" sz="1600" b="0" i="0" u="none" strike="noStrike" cap="none" normalizeH="0" baseline="30000">
                          <a:ln>
                            <a:noFill/>
                          </a:ln>
                          <a:solidFill>
                            <a:schemeClr val="accent2"/>
                          </a:solidFill>
                          <a:effectLst/>
                          <a:latin typeface="Arial Narrow" charset="0"/>
                          <a:ea typeface="ＭＳ Ｐゴシック" charset="0"/>
                          <a:cs typeface="ＭＳ Ｐゴシック" charset="0"/>
                        </a:rPr>
                        <a:t>3</a:t>
                      </a: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Yellow</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10</a:t>
                      </a:r>
                      <a:r>
                        <a:rPr kumimoji="0" lang="en-US" sz="1600" b="0" i="0" u="none" strike="noStrike" cap="none" normalizeH="0" baseline="30000">
                          <a:ln>
                            <a:noFill/>
                          </a:ln>
                          <a:solidFill>
                            <a:schemeClr val="accent2"/>
                          </a:solidFill>
                          <a:effectLst/>
                          <a:latin typeface="Arial Narrow" charset="0"/>
                          <a:ea typeface="ＭＳ Ｐゴシック" charset="0"/>
                          <a:cs typeface="ＭＳ Ｐゴシック" charset="0"/>
                        </a:rPr>
                        <a:t>4</a:t>
                      </a: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Green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10</a:t>
                      </a:r>
                      <a:r>
                        <a:rPr kumimoji="0" lang="en-US" sz="1600" b="0" i="0" u="none" strike="noStrike" cap="none" normalizeH="0" baseline="30000">
                          <a:ln>
                            <a:noFill/>
                          </a:ln>
                          <a:solidFill>
                            <a:schemeClr val="accent2"/>
                          </a:solidFill>
                          <a:effectLst/>
                          <a:latin typeface="Arial Narrow" charset="0"/>
                          <a:ea typeface="ＭＳ Ｐゴシック" charset="0"/>
                          <a:cs typeface="ＭＳ Ｐゴシック" charset="0"/>
                        </a:rPr>
                        <a:t>5</a:t>
                      </a: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Blue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10</a:t>
                      </a:r>
                      <a:r>
                        <a:rPr kumimoji="0" lang="en-US" sz="1600" b="0" i="0" u="none" strike="noStrike" cap="none" normalizeH="0" baseline="30000">
                          <a:ln>
                            <a:noFill/>
                          </a:ln>
                          <a:solidFill>
                            <a:schemeClr val="accent2"/>
                          </a:solidFill>
                          <a:effectLst/>
                          <a:latin typeface="Arial Narrow" charset="0"/>
                          <a:ea typeface="ＭＳ Ｐゴシック" charset="0"/>
                          <a:cs typeface="ＭＳ Ｐゴシック" charset="0"/>
                        </a:rPr>
                        <a:t>6</a:t>
                      </a: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Violet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10</a:t>
                      </a:r>
                      <a:r>
                        <a:rPr kumimoji="0" lang="en-US" sz="1600" b="0" i="0" u="none" strike="noStrike" cap="none" normalizeH="0" baseline="30000">
                          <a:ln>
                            <a:noFill/>
                          </a:ln>
                          <a:solidFill>
                            <a:schemeClr val="accent2"/>
                          </a:solidFill>
                          <a:effectLst/>
                          <a:latin typeface="Arial Narrow" charset="0"/>
                          <a:ea typeface="ＭＳ Ｐゴシック" charset="0"/>
                          <a:cs typeface="ＭＳ Ｐゴシック" charset="0"/>
                        </a:rPr>
                        <a:t>7</a:t>
                      </a: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Gray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10</a:t>
                      </a:r>
                      <a:r>
                        <a:rPr kumimoji="0" lang="en-US" sz="1600" b="0" i="0" u="none" strike="noStrike" cap="none" normalizeH="0" baseline="30000">
                          <a:ln>
                            <a:noFill/>
                          </a:ln>
                          <a:solidFill>
                            <a:schemeClr val="accent2"/>
                          </a:solidFill>
                          <a:effectLst/>
                          <a:latin typeface="Arial Narrow" charset="0"/>
                          <a:ea typeface="ＭＳ Ｐゴシック" charset="0"/>
                          <a:cs typeface="ＭＳ Ｐゴシック" charset="0"/>
                        </a:rPr>
                        <a:t>8</a:t>
                      </a: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White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10</a:t>
                      </a:r>
                      <a:r>
                        <a:rPr kumimoji="0" lang="en-US" sz="1600" b="0" i="0" u="none" strike="noStrike" cap="none" normalizeH="0" baseline="30000">
                          <a:ln>
                            <a:noFill/>
                          </a:ln>
                          <a:solidFill>
                            <a:schemeClr val="accent2"/>
                          </a:solidFill>
                          <a:effectLst/>
                          <a:latin typeface="Arial Narrow" charset="0"/>
                          <a:ea typeface="ＭＳ Ｐゴシック" charset="0"/>
                          <a:cs typeface="ＭＳ Ｐゴシック" charset="0"/>
                        </a:rPr>
                        <a:t>9</a:t>
                      </a: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Gold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10-</a:t>
                      </a:r>
                      <a:r>
                        <a:rPr kumimoji="0" lang="en-US" sz="1600" b="0" i="0" u="none" strike="noStrike" cap="none" normalizeH="0" baseline="30000">
                          <a:ln>
                            <a:noFill/>
                          </a:ln>
                          <a:solidFill>
                            <a:schemeClr val="accent2"/>
                          </a:solidFill>
                          <a:effectLst/>
                          <a:latin typeface="Arial Narrow" charset="0"/>
                          <a:ea typeface="ＭＳ Ｐゴシック" charset="0"/>
                          <a:cs typeface="ＭＳ Ｐゴシック" charset="0"/>
                        </a:rPr>
                        <a:t>1</a:t>
                      </a: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5%</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Silver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10</a:t>
                      </a:r>
                      <a:r>
                        <a:rPr kumimoji="0" lang="en-US" sz="1600" b="0" i="0" u="none" strike="noStrike" cap="none" normalizeH="0" baseline="30000">
                          <a:ln>
                            <a:noFill/>
                          </a:ln>
                          <a:solidFill>
                            <a:schemeClr val="accent2"/>
                          </a:solidFill>
                          <a:effectLst/>
                          <a:latin typeface="Arial Narrow" charset="0"/>
                          <a:ea typeface="ＭＳ Ｐゴシック" charset="0"/>
                          <a:cs typeface="ＭＳ Ｐゴシック" charset="0"/>
                        </a:rPr>
                        <a:t>-2</a:t>
                      </a: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None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20%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94994" name="Text Box 82"/>
          <p:cNvSpPr txBox="1">
            <a:spLocks noChangeArrowheads="1"/>
          </p:cNvSpPr>
          <p:nvPr/>
        </p:nvSpPr>
        <p:spPr bwMode="auto">
          <a:xfrm>
            <a:off x="5715000" y="4953000"/>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CC0000"/>
                </a:solidFill>
                <a:latin typeface="Arial Narrow" charset="0"/>
              </a:rPr>
              <a:t>What is the resistance of the resistor in this figure?</a:t>
            </a:r>
          </a:p>
        </p:txBody>
      </p:sp>
      <p:graphicFrame>
        <p:nvGraphicFramePr>
          <p:cNvPr id="294995" name="Object 2"/>
          <p:cNvGraphicFramePr>
            <a:graphicFrameLocks noChangeAspect="1"/>
          </p:cNvGraphicFramePr>
          <p:nvPr/>
        </p:nvGraphicFramePr>
        <p:xfrm>
          <a:off x="5621338" y="5703888"/>
          <a:ext cx="322262" cy="455612"/>
        </p:xfrm>
        <a:graphic>
          <a:graphicData uri="http://schemas.openxmlformats.org/presentationml/2006/ole">
            <mc:AlternateContent xmlns:mc="http://schemas.openxmlformats.org/markup-compatibility/2006">
              <mc:Choice xmlns:v="urn:schemas-microsoft-com:vml" Requires="v">
                <p:oleObj spid="_x0000_s158680" name="Equation" r:id="rId4" imgW="114120" imgH="152280" progId="Equation.DSMT4">
                  <p:embed/>
                </p:oleObj>
              </mc:Choice>
              <mc:Fallback>
                <p:oleObj name="Equation" r:id="rId4" imgW="114120" imgH="152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1338" y="5703888"/>
                        <a:ext cx="322262" cy="45561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4996" name="Object 3"/>
          <p:cNvGraphicFramePr>
            <a:graphicFrameLocks noChangeAspect="1"/>
          </p:cNvGraphicFramePr>
          <p:nvPr/>
        </p:nvGraphicFramePr>
        <p:xfrm>
          <a:off x="5849938" y="5697538"/>
          <a:ext cx="322262" cy="493712"/>
        </p:xfrm>
        <a:graphic>
          <a:graphicData uri="http://schemas.openxmlformats.org/presentationml/2006/ole">
            <mc:AlternateContent xmlns:mc="http://schemas.openxmlformats.org/markup-compatibility/2006">
              <mc:Choice xmlns:v="urn:schemas-microsoft-com:vml" Requires="v">
                <p:oleObj spid="_x0000_s158681"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9938" y="5697538"/>
                        <a:ext cx="322262" cy="49371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4997" name="Object 4"/>
          <p:cNvGraphicFramePr>
            <a:graphicFrameLocks noChangeAspect="1"/>
          </p:cNvGraphicFramePr>
          <p:nvPr/>
        </p:nvGraphicFramePr>
        <p:xfrm>
          <a:off x="6151563" y="5602288"/>
          <a:ext cx="858837" cy="608012"/>
        </p:xfrm>
        <a:graphic>
          <a:graphicData uri="http://schemas.openxmlformats.org/presentationml/2006/ole">
            <mc:AlternateContent xmlns:mc="http://schemas.openxmlformats.org/markup-compatibility/2006">
              <mc:Choice xmlns:v="urn:schemas-microsoft-com:vml" Requires="v">
                <p:oleObj spid="_x0000_s158682" name="Equation" r:id="rId8" imgW="304560" imgH="203040" progId="Equation.DSMT4">
                  <p:embed/>
                </p:oleObj>
              </mc:Choice>
              <mc:Fallback>
                <p:oleObj name="Equation" r:id="rId8" imgW="3045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1563" y="5602288"/>
                        <a:ext cx="858837" cy="60801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4998" name="Object 5"/>
          <p:cNvGraphicFramePr>
            <a:graphicFrameLocks noChangeAspect="1"/>
          </p:cNvGraphicFramePr>
          <p:nvPr/>
        </p:nvGraphicFramePr>
        <p:xfrm>
          <a:off x="6934200" y="5678488"/>
          <a:ext cx="1073150" cy="493712"/>
        </p:xfrm>
        <a:graphic>
          <a:graphicData uri="http://schemas.openxmlformats.org/presentationml/2006/ole">
            <mc:AlternateContent xmlns:mc="http://schemas.openxmlformats.org/markup-compatibility/2006">
              <mc:Choice xmlns:v="urn:schemas-microsoft-com:vml" Requires="v">
                <p:oleObj spid="_x0000_s158683" name="Equation" r:id="rId10" imgW="380880" imgH="164880" progId="Equation.DSMT4">
                  <p:embed/>
                </p:oleObj>
              </mc:Choice>
              <mc:Fallback>
                <p:oleObj name="Equation" r:id="rId10" imgW="380880" imgH="1648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4200" y="5678488"/>
                        <a:ext cx="1073150" cy="49371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42417411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317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3"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0A33AD6-39E2-A146-984C-7F60A6E0CC48}" type="slidenum">
              <a:rPr lang="en-US" sz="1400">
                <a:solidFill>
                  <a:srgbClr val="A50021"/>
                </a:solidFill>
                <a:latin typeface="Arial Narrow" charset="0"/>
              </a:rPr>
              <a:pPr eaLnBrk="1" hangingPunct="1"/>
              <a:t>25</a:t>
            </a:fld>
            <a:endParaRPr lang="en-US" sz="1400">
              <a:solidFill>
                <a:srgbClr val="A50021"/>
              </a:solidFill>
              <a:latin typeface="Arial Narrow" charset="0"/>
            </a:endParaRPr>
          </a:p>
        </p:txBody>
      </p:sp>
      <p:sp>
        <p:nvSpPr>
          <p:cNvPr id="31751" name="Rectangle 2"/>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Resistivity</a:t>
            </a:r>
          </a:p>
        </p:txBody>
      </p:sp>
      <p:sp>
        <p:nvSpPr>
          <p:cNvPr id="295939" name="Rectangle 3"/>
          <p:cNvSpPr>
            <a:spLocks noChangeArrowheads="1"/>
          </p:cNvSpPr>
          <p:nvPr/>
        </p:nvSpPr>
        <p:spPr bwMode="auto">
          <a:xfrm>
            <a:off x="152400" y="6858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It is experimentally found that the resistance R of a metal wire is directly proportional to its length </a:t>
            </a:r>
            <a:r>
              <a:rPr lang="en-US" sz="2800" dirty="0">
                <a:solidFill>
                  <a:schemeClr val="accent2"/>
                </a:solidFill>
                <a:latin typeface="Monotype Corsiva" charset="0"/>
              </a:rPr>
              <a:t>l</a:t>
            </a:r>
            <a:r>
              <a:rPr lang="en-US" sz="2800" dirty="0">
                <a:solidFill>
                  <a:schemeClr val="accent2"/>
                </a:solidFill>
                <a:latin typeface="Arial Narrow" charset="0"/>
              </a:rPr>
              <a:t> and inversely proportional to its cross-sectional area A</a:t>
            </a:r>
          </a:p>
          <a:p>
            <a:pPr marL="742950" lvl="1" indent="-285750">
              <a:spcBef>
                <a:spcPct val="20000"/>
              </a:spcBef>
              <a:buFontTx/>
              <a:buChar char="–"/>
            </a:pPr>
            <a:r>
              <a:rPr lang="en-US" dirty="0">
                <a:solidFill>
                  <a:srgbClr val="660066"/>
                </a:solidFill>
                <a:latin typeface="Arial Narrow" charset="0"/>
              </a:rPr>
              <a:t>How would you formularize this?</a:t>
            </a:r>
          </a:p>
          <a:p>
            <a:pPr marL="742950" lvl="1" indent="-285750">
              <a:spcBef>
                <a:spcPct val="20000"/>
              </a:spcBef>
              <a:buFontTx/>
              <a:buChar char="–"/>
            </a:pPr>
            <a:r>
              <a:rPr lang="en-US" dirty="0">
                <a:solidFill>
                  <a:srgbClr val="660066"/>
                </a:solidFill>
                <a:latin typeface="Arial Narrow" charset="0"/>
              </a:rPr>
              <a:t>The proportionality constant </a:t>
            </a:r>
            <a:r>
              <a:rPr lang="en-US" dirty="0" err="1" smtClean="0">
                <a:solidFill>
                  <a:srgbClr val="660066"/>
                </a:solidFill>
                <a:latin typeface="Symbol" charset="0"/>
              </a:rPr>
              <a:t>ρ</a:t>
            </a:r>
            <a:r>
              <a:rPr lang="en-US" dirty="0" smtClean="0">
                <a:solidFill>
                  <a:srgbClr val="660066"/>
                </a:solidFill>
                <a:latin typeface="Arial Narrow" charset="0"/>
              </a:rPr>
              <a:t> </a:t>
            </a:r>
            <a:r>
              <a:rPr lang="en-US" dirty="0">
                <a:solidFill>
                  <a:srgbClr val="660066"/>
                </a:solidFill>
                <a:latin typeface="Arial Narrow" charset="0"/>
              </a:rPr>
              <a:t>is called the </a:t>
            </a:r>
            <a:r>
              <a:rPr lang="en-US" b="1" u="sng" dirty="0">
                <a:solidFill>
                  <a:srgbClr val="CC0000"/>
                </a:solidFill>
                <a:latin typeface="Arial Narrow" charset="0"/>
              </a:rPr>
              <a:t>resistivity</a:t>
            </a:r>
            <a:r>
              <a:rPr lang="en-US" dirty="0">
                <a:solidFill>
                  <a:srgbClr val="660066"/>
                </a:solidFill>
                <a:latin typeface="Arial Narrow" charset="0"/>
              </a:rPr>
              <a:t> and depends on the material used.  What is the unit of this constant?</a:t>
            </a:r>
          </a:p>
          <a:p>
            <a:pPr marL="1143000" lvl="2" indent="-228600">
              <a:spcBef>
                <a:spcPct val="20000"/>
              </a:spcBef>
              <a:buFontTx/>
              <a:buChar char="•"/>
            </a:pPr>
            <a:r>
              <a:rPr lang="en-US" sz="2000" dirty="0">
                <a:solidFill>
                  <a:srgbClr val="003300"/>
                </a:solidFill>
                <a:latin typeface="Arial Narrow" charset="0"/>
              </a:rPr>
              <a:t>ohm-m or </a:t>
            </a:r>
            <a:r>
              <a:rPr lang="en-US" sz="2000" dirty="0" err="1" smtClean="0">
                <a:solidFill>
                  <a:srgbClr val="003300"/>
                </a:solidFill>
                <a:latin typeface="Symbol" charset="0"/>
              </a:rPr>
              <a:t>Ω</a:t>
            </a:r>
            <a:r>
              <a:rPr lang="en-US" sz="2000" dirty="0" smtClean="0">
                <a:solidFill>
                  <a:srgbClr val="003300"/>
                </a:solidFill>
                <a:latin typeface="Symbol" charset="0"/>
              </a:rPr>
              <a:t>-</a:t>
            </a:r>
            <a:r>
              <a:rPr lang="en-US" sz="2000" dirty="0">
                <a:solidFill>
                  <a:srgbClr val="003300"/>
                </a:solidFill>
                <a:latin typeface="Arial Narrow" charset="0"/>
              </a:rPr>
              <a:t>m</a:t>
            </a:r>
          </a:p>
          <a:p>
            <a:pPr marL="1143000" lvl="2" indent="-228600">
              <a:spcBef>
                <a:spcPct val="20000"/>
              </a:spcBef>
              <a:buFontTx/>
              <a:buChar char="•"/>
            </a:pPr>
            <a:r>
              <a:rPr lang="en-US" sz="2000" dirty="0">
                <a:solidFill>
                  <a:srgbClr val="003300"/>
                </a:solidFill>
                <a:latin typeface="Arial Narrow" charset="0"/>
              </a:rPr>
              <a:t>The values depends on purity, heat treatment, temperature, </a:t>
            </a:r>
            <a:r>
              <a:rPr lang="en-US" sz="2000" dirty="0" err="1">
                <a:solidFill>
                  <a:srgbClr val="003300"/>
                </a:solidFill>
                <a:latin typeface="Arial Narrow" charset="0"/>
              </a:rPr>
              <a:t>etc</a:t>
            </a:r>
            <a:endParaRPr lang="en-US" sz="2000" dirty="0">
              <a:solidFill>
                <a:srgbClr val="003300"/>
              </a:solidFill>
              <a:latin typeface="Arial Narrow" charset="0"/>
            </a:endParaRPr>
          </a:p>
          <a:p>
            <a:pPr marL="742950" lvl="1" indent="-285750">
              <a:spcBef>
                <a:spcPct val="20000"/>
              </a:spcBef>
              <a:buFontTx/>
              <a:buChar char="–"/>
            </a:pPr>
            <a:r>
              <a:rPr lang="en-US" dirty="0">
                <a:solidFill>
                  <a:srgbClr val="660066"/>
                </a:solidFill>
                <a:latin typeface="Arial Narrow" charset="0"/>
              </a:rPr>
              <a:t>How would you interpret the resistivity?</a:t>
            </a:r>
          </a:p>
          <a:p>
            <a:pPr marL="1143000" lvl="2" indent="-228600">
              <a:spcBef>
                <a:spcPct val="20000"/>
              </a:spcBef>
              <a:buFontTx/>
              <a:buChar char="•"/>
            </a:pPr>
            <a:r>
              <a:rPr lang="en-US" sz="2000" dirty="0">
                <a:solidFill>
                  <a:srgbClr val="003300"/>
                </a:solidFill>
                <a:latin typeface="Arial Narrow" charset="0"/>
              </a:rPr>
              <a:t>The higher the resistivity the higher the resistance</a:t>
            </a:r>
          </a:p>
          <a:p>
            <a:pPr marL="1143000" lvl="2" indent="-228600">
              <a:spcBef>
                <a:spcPct val="20000"/>
              </a:spcBef>
              <a:buFontTx/>
              <a:buChar char="•"/>
            </a:pPr>
            <a:r>
              <a:rPr lang="en-US" sz="2000" dirty="0">
                <a:solidFill>
                  <a:srgbClr val="003300"/>
                </a:solidFill>
                <a:latin typeface="Arial Narrow" charset="0"/>
              </a:rPr>
              <a:t>The lower the resistivity the lower the resistance and the higher the conductivity </a:t>
            </a:r>
            <a:r>
              <a:rPr lang="en-US" sz="2000" dirty="0">
                <a:solidFill>
                  <a:srgbClr val="003300"/>
                </a:solidFill>
                <a:latin typeface="Arial Narrow" charset="0"/>
                <a:sym typeface="Wingdings" charset="0"/>
              </a:rPr>
              <a:t> Silver has the lowest resistivity.</a:t>
            </a:r>
          </a:p>
          <a:p>
            <a:pPr marL="1600200" lvl="3" indent="-228600">
              <a:spcBef>
                <a:spcPct val="20000"/>
              </a:spcBef>
              <a:buFontTx/>
              <a:buChar char="–"/>
            </a:pPr>
            <a:r>
              <a:rPr lang="en-US" sz="1800" dirty="0">
                <a:solidFill>
                  <a:srgbClr val="CC00CC"/>
                </a:solidFill>
                <a:latin typeface="Arial Narrow" charset="0"/>
              </a:rPr>
              <a:t>So the silver is the best conductor</a:t>
            </a:r>
          </a:p>
          <a:p>
            <a:pPr marL="742950" lvl="1" indent="-285750">
              <a:spcBef>
                <a:spcPct val="20000"/>
              </a:spcBef>
              <a:buFontTx/>
              <a:buChar char="–"/>
            </a:pPr>
            <a:r>
              <a:rPr lang="en-US" dirty="0">
                <a:solidFill>
                  <a:srgbClr val="660066"/>
                </a:solidFill>
                <a:latin typeface="Arial Narrow" charset="0"/>
              </a:rPr>
              <a:t>The reciprocal of the resistivity is called the </a:t>
            </a:r>
            <a:r>
              <a:rPr lang="en-US" b="1" u="sng" dirty="0">
                <a:solidFill>
                  <a:srgbClr val="CC0000"/>
                </a:solidFill>
                <a:latin typeface="Arial Narrow" charset="0"/>
              </a:rPr>
              <a:t>conductivity</a:t>
            </a:r>
            <a:r>
              <a:rPr lang="en-US" dirty="0">
                <a:solidFill>
                  <a:srgbClr val="660066"/>
                </a:solidFill>
                <a:latin typeface="Arial Narrow" charset="0"/>
              </a:rPr>
              <a:t>, </a:t>
            </a:r>
            <a:r>
              <a:rPr lang="en-US" dirty="0" err="1" smtClean="0">
                <a:solidFill>
                  <a:srgbClr val="660066"/>
                </a:solidFill>
                <a:latin typeface="Symbol" charset="0"/>
              </a:rPr>
              <a:t>σ</a:t>
            </a:r>
            <a:r>
              <a:rPr lang="en-US" dirty="0" smtClean="0">
                <a:solidFill>
                  <a:srgbClr val="660066"/>
                </a:solidFill>
                <a:latin typeface="Arial Narrow" charset="0"/>
              </a:rPr>
              <a:t>,</a:t>
            </a:r>
            <a:endParaRPr lang="en-US" dirty="0">
              <a:solidFill>
                <a:srgbClr val="660066"/>
              </a:solidFill>
              <a:latin typeface="Arial Narrow" charset="0"/>
            </a:endParaRPr>
          </a:p>
        </p:txBody>
      </p:sp>
      <p:graphicFrame>
        <p:nvGraphicFramePr>
          <p:cNvPr id="295940" name="Object 2"/>
          <p:cNvGraphicFramePr>
            <a:graphicFrameLocks noChangeAspect="1"/>
          </p:cNvGraphicFramePr>
          <p:nvPr>
            <p:extLst>
              <p:ext uri="{D42A27DB-BD31-4B8C-83A1-F6EECF244321}">
                <p14:modId xmlns:p14="http://schemas.microsoft.com/office/powerpoint/2010/main" val="2164799259"/>
              </p:ext>
            </p:extLst>
          </p:nvPr>
        </p:nvGraphicFramePr>
        <p:xfrm>
          <a:off x="4730750" y="1684338"/>
          <a:ext cx="1060450" cy="844550"/>
        </p:xfrm>
        <a:graphic>
          <a:graphicData uri="http://schemas.openxmlformats.org/presentationml/2006/ole">
            <mc:AlternateContent xmlns:mc="http://schemas.openxmlformats.org/markup-compatibility/2006">
              <mc:Choice xmlns:v="urn:schemas-microsoft-com:vml" Requires="v">
                <p:oleObj spid="_x0000_s159214" name="Equation" r:id="rId3" imgW="508000" imgH="381000" progId="Equation.DSMT4">
                  <p:embed/>
                </p:oleObj>
              </mc:Choice>
              <mc:Fallback>
                <p:oleObj name="Equation" r:id="rId3" imgW="508000" imgH="381000" progId="Equation.DSMT4">
                  <p:embed/>
                  <p:pic>
                    <p:nvPicPr>
                      <p:cNvPr id="0" name=""/>
                      <p:cNvPicPr>
                        <a:picLocks noChangeAspect="1" noChangeArrowheads="1"/>
                      </p:cNvPicPr>
                      <p:nvPr/>
                    </p:nvPicPr>
                    <p:blipFill>
                      <a:blip r:embed="rId4"/>
                      <a:srcRect/>
                      <a:stretch>
                        <a:fillRect/>
                      </a:stretch>
                    </p:blipFill>
                    <p:spPr bwMode="auto">
                      <a:xfrm>
                        <a:off x="4730750" y="1684338"/>
                        <a:ext cx="1060450" cy="844550"/>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5941" name="Object 3"/>
          <p:cNvGraphicFramePr>
            <a:graphicFrameLocks noChangeAspect="1"/>
          </p:cNvGraphicFramePr>
          <p:nvPr>
            <p:extLst>
              <p:ext uri="{D42A27DB-BD31-4B8C-83A1-F6EECF244321}">
                <p14:modId xmlns:p14="http://schemas.microsoft.com/office/powerpoint/2010/main" val="2724347692"/>
              </p:ext>
            </p:extLst>
          </p:nvPr>
        </p:nvGraphicFramePr>
        <p:xfrm>
          <a:off x="7885113" y="5703888"/>
          <a:ext cx="725487" cy="771525"/>
        </p:xfrm>
        <a:graphic>
          <a:graphicData uri="http://schemas.openxmlformats.org/presentationml/2006/ole">
            <mc:AlternateContent xmlns:mc="http://schemas.openxmlformats.org/markup-compatibility/2006">
              <mc:Choice xmlns:v="urn:schemas-microsoft-com:vml" Requires="v">
                <p:oleObj spid="_x0000_s159215" name="Equation" r:id="rId5" imgW="406400" imgH="406400" progId="Equation.DSMT4">
                  <p:embed/>
                </p:oleObj>
              </mc:Choice>
              <mc:Fallback>
                <p:oleObj name="Equation" r:id="rId5" imgW="406400" imgH="406400" progId="Equation.DSMT4">
                  <p:embed/>
                  <p:pic>
                    <p:nvPicPr>
                      <p:cNvPr id="0" name=""/>
                      <p:cNvPicPr>
                        <a:picLocks noChangeAspect="1" noChangeArrowheads="1"/>
                      </p:cNvPicPr>
                      <p:nvPr/>
                    </p:nvPicPr>
                    <p:blipFill>
                      <a:blip r:embed="rId6"/>
                      <a:srcRect/>
                      <a:stretch>
                        <a:fillRect/>
                      </a:stretch>
                    </p:blipFill>
                    <p:spPr bwMode="auto">
                      <a:xfrm>
                        <a:off x="7885113" y="5703888"/>
                        <a:ext cx="725487" cy="771525"/>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5942" name="AutoShape 6"/>
          <p:cNvSpPr>
            <a:spLocks noChangeArrowheads="1"/>
          </p:cNvSpPr>
          <p:nvPr/>
        </p:nvSpPr>
        <p:spPr bwMode="auto">
          <a:xfrm rot="-5400000">
            <a:off x="7391400" y="1066800"/>
            <a:ext cx="609600" cy="1676400"/>
          </a:xfrm>
          <a:prstGeom prst="can">
            <a:avLst>
              <a:gd name="adj" fmla="val 68750"/>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95943" name="Text Box 7"/>
          <p:cNvSpPr txBox="1">
            <a:spLocks noChangeArrowheads="1"/>
          </p:cNvSpPr>
          <p:nvPr/>
        </p:nvSpPr>
        <p:spPr bwMode="auto">
          <a:xfrm>
            <a:off x="6873875" y="1676400"/>
            <a:ext cx="365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CC0000"/>
                </a:solidFill>
                <a:latin typeface="Arial Narrow" charset="0"/>
              </a:rPr>
              <a:t>A</a:t>
            </a:r>
          </a:p>
        </p:txBody>
      </p:sp>
      <p:grpSp>
        <p:nvGrpSpPr>
          <p:cNvPr id="2" name="Group 8"/>
          <p:cNvGrpSpPr>
            <a:grpSpLocks/>
          </p:cNvGrpSpPr>
          <p:nvPr/>
        </p:nvGrpSpPr>
        <p:grpSpPr bwMode="auto">
          <a:xfrm>
            <a:off x="7010400" y="2286000"/>
            <a:ext cx="1295400" cy="457200"/>
            <a:chOff x="4416" y="1440"/>
            <a:chExt cx="816" cy="288"/>
          </a:xfrm>
        </p:grpSpPr>
        <p:sp>
          <p:nvSpPr>
            <p:cNvPr id="31756" name="Line 9"/>
            <p:cNvSpPr>
              <a:spLocks noChangeShapeType="1"/>
            </p:cNvSpPr>
            <p:nvPr/>
          </p:nvSpPr>
          <p:spPr bwMode="auto">
            <a:xfrm>
              <a:off x="4416" y="1440"/>
              <a:ext cx="816" cy="0"/>
            </a:xfrm>
            <a:prstGeom prst="line">
              <a:avLst/>
            </a:prstGeom>
            <a:noFill/>
            <a:ln w="28575">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31757" name="Text Box 10"/>
            <p:cNvSpPr txBox="1">
              <a:spLocks noChangeArrowheads="1"/>
            </p:cNvSpPr>
            <p:nvPr/>
          </p:nvSpPr>
          <p:spPr bwMode="auto">
            <a:xfrm>
              <a:off x="4686" y="1440"/>
              <a:ext cx="1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CC0000"/>
                  </a:solidFill>
                  <a:latin typeface="Monotype Corsiva" charset="0"/>
                </a:rPr>
                <a:t>l</a:t>
              </a:r>
            </a:p>
          </p:txBody>
        </p:sp>
      </p:grpSp>
    </p:spTree>
    <p:extLst>
      <p:ext uri="{BB962C8B-B14F-4D97-AF65-F5344CB8AC3E}">
        <p14:creationId xmlns:p14="http://schemas.microsoft.com/office/powerpoint/2010/main" val="393469849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3278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2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098A83A-4A38-F847-B191-D06190611706}" type="slidenum">
              <a:rPr lang="en-US" sz="1400">
                <a:solidFill>
                  <a:srgbClr val="A50021"/>
                </a:solidFill>
                <a:latin typeface="Arial Narrow" charset="0"/>
              </a:rPr>
              <a:pPr eaLnBrk="1" hangingPunct="1"/>
              <a:t>26</a:t>
            </a:fld>
            <a:endParaRPr lang="en-US" sz="1400">
              <a:solidFill>
                <a:srgbClr val="A50021"/>
              </a:solidFill>
              <a:latin typeface="Arial Narrow" charset="0"/>
            </a:endParaRPr>
          </a:p>
        </p:txBody>
      </p:sp>
      <p:pic>
        <p:nvPicPr>
          <p:cNvPr id="296962" name="Picture 2" descr="FG25_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572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7" name="Rectangle 3"/>
          <p:cNvSpPr>
            <a:spLocks noGrp="1" noChangeArrowheads="1"/>
          </p:cNvSpPr>
          <p:nvPr>
            <p:ph type="title"/>
          </p:nvPr>
        </p:nvSpPr>
        <p:spPr>
          <a:xfrm>
            <a:off x="228600" y="0"/>
            <a:ext cx="8686800" cy="762000"/>
          </a:xfrm>
        </p:spPr>
        <p:txBody>
          <a:bodyPr/>
          <a:lstStyle/>
          <a:p>
            <a:r>
              <a:rPr lang="en-US">
                <a:latin typeface="Arial Narrow" charset="0"/>
                <a:ea typeface="ＭＳ Ｐゴシック" charset="0"/>
                <a:cs typeface="ＭＳ Ｐゴシック" charset="0"/>
              </a:rPr>
              <a:t>Example 18 – 5 </a:t>
            </a:r>
          </a:p>
        </p:txBody>
      </p:sp>
      <p:sp>
        <p:nvSpPr>
          <p:cNvPr id="296964" name="Text Box 4"/>
          <p:cNvSpPr txBox="1">
            <a:spLocks noChangeArrowheads="1"/>
          </p:cNvSpPr>
          <p:nvPr/>
        </p:nvSpPr>
        <p:spPr bwMode="auto">
          <a:xfrm>
            <a:off x="304800" y="609600"/>
            <a:ext cx="6934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b="1" dirty="0">
                <a:solidFill>
                  <a:schemeClr val="accent2"/>
                </a:solidFill>
                <a:latin typeface="Arial Narrow" charset="0"/>
              </a:rPr>
              <a:t>Speaker wires: </a:t>
            </a:r>
            <a:r>
              <a:rPr lang="en-US" dirty="0">
                <a:solidFill>
                  <a:schemeClr val="accent2"/>
                </a:solidFill>
                <a:latin typeface="Arial Narrow" charset="0"/>
              </a:rPr>
              <a:t>Suppose you want to connect your stereo to remote speakers. (a) If each wire must be 20m long, what diameter copper wire should you use to keep the resistance less than 0.1</a:t>
            </a:r>
            <a:r>
              <a:rPr lang="en-US" dirty="0" smtClean="0">
                <a:solidFill>
                  <a:schemeClr val="accent2"/>
                </a:solidFill>
                <a:latin typeface="Arial Narrow" charset="0"/>
              </a:rPr>
              <a:t>-</a:t>
            </a:r>
            <a:r>
              <a:rPr lang="en-US" dirty="0" smtClean="0">
                <a:solidFill>
                  <a:schemeClr val="accent2"/>
                </a:solidFill>
                <a:latin typeface="Symbol" charset="0"/>
              </a:rPr>
              <a:t>Ω</a:t>
            </a:r>
            <a:r>
              <a:rPr lang="en-US" dirty="0" smtClean="0">
                <a:solidFill>
                  <a:schemeClr val="accent2"/>
                </a:solidFill>
                <a:latin typeface="Arial Narrow" charset="0"/>
              </a:rPr>
              <a:t> </a:t>
            </a:r>
            <a:r>
              <a:rPr lang="en-US" dirty="0">
                <a:solidFill>
                  <a:schemeClr val="accent2"/>
                </a:solidFill>
                <a:latin typeface="Arial Narrow" charset="0"/>
              </a:rPr>
              <a:t>per wire? (b) If the current on each speaker is 4.0A, what is the voltage drop across each wire?</a:t>
            </a:r>
          </a:p>
        </p:txBody>
      </p:sp>
      <p:sp>
        <p:nvSpPr>
          <p:cNvPr id="296965" name="Text Box 5"/>
          <p:cNvSpPr txBox="1">
            <a:spLocks noChangeArrowheads="1"/>
          </p:cNvSpPr>
          <p:nvPr/>
        </p:nvSpPr>
        <p:spPr bwMode="auto">
          <a:xfrm>
            <a:off x="609600" y="2376488"/>
            <a:ext cx="3886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The resistivity of a copper is  </a:t>
            </a:r>
          </a:p>
        </p:txBody>
      </p:sp>
      <p:sp>
        <p:nvSpPr>
          <p:cNvPr id="296966" name="Text Box 6"/>
          <p:cNvSpPr txBox="1">
            <a:spLocks noChangeArrowheads="1"/>
          </p:cNvSpPr>
          <p:nvPr/>
        </p:nvSpPr>
        <p:spPr bwMode="auto">
          <a:xfrm>
            <a:off x="533400" y="5119688"/>
            <a:ext cx="6400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a:solidFill>
                  <a:srgbClr val="CC00CC"/>
                </a:solidFill>
                <a:latin typeface="Arial Narrow" charset="0"/>
              </a:rPr>
              <a:t>From </a:t>
            </a:r>
            <a:r>
              <a:rPr lang="en-US" sz="2800" dirty="0" smtClean="0">
                <a:solidFill>
                  <a:srgbClr val="CC00CC"/>
                </a:solidFill>
                <a:latin typeface="Arial Narrow" charset="0"/>
              </a:rPr>
              <a:t>Ohm’s </a:t>
            </a:r>
            <a:r>
              <a:rPr lang="en-US" sz="2800" dirty="0">
                <a:solidFill>
                  <a:srgbClr val="CC00CC"/>
                </a:solidFill>
                <a:latin typeface="Arial Narrow" charset="0"/>
              </a:rPr>
              <a:t>law, V=IR, we obtain</a:t>
            </a:r>
          </a:p>
        </p:txBody>
      </p:sp>
      <p:sp>
        <p:nvSpPr>
          <p:cNvPr id="296967" name="Text Box 7"/>
          <p:cNvSpPr txBox="1">
            <a:spLocks noChangeArrowheads="1"/>
          </p:cNvSpPr>
          <p:nvPr/>
        </p:nvSpPr>
        <p:spPr bwMode="auto">
          <a:xfrm>
            <a:off x="609600" y="2895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From the formula for resistance, we can obtain the formula for area </a:t>
            </a:r>
          </a:p>
        </p:txBody>
      </p:sp>
      <p:graphicFrame>
        <p:nvGraphicFramePr>
          <p:cNvPr id="296968" name="Object 2"/>
          <p:cNvGraphicFramePr>
            <a:graphicFrameLocks noChangeAspect="1"/>
          </p:cNvGraphicFramePr>
          <p:nvPr/>
        </p:nvGraphicFramePr>
        <p:xfrm>
          <a:off x="1066800" y="5603875"/>
          <a:ext cx="715963" cy="492125"/>
        </p:xfrm>
        <a:graphic>
          <a:graphicData uri="http://schemas.openxmlformats.org/presentationml/2006/ole">
            <mc:AlternateContent xmlns:mc="http://schemas.openxmlformats.org/markup-compatibility/2006">
              <mc:Choice xmlns:v="urn:schemas-microsoft-com:vml" Requires="v">
                <p:oleObj spid="_x0000_s229493" name="Equation" r:id="rId4" imgW="253800" imgH="164880" progId="Equation.DSMT4">
                  <p:embed/>
                </p:oleObj>
              </mc:Choice>
              <mc:Fallback>
                <p:oleObj name="Equation" r:id="rId4" imgW="2538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603875"/>
                        <a:ext cx="715963" cy="4921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6969" name="Object 3"/>
          <p:cNvGraphicFramePr>
            <a:graphicFrameLocks noChangeAspect="1"/>
          </p:cNvGraphicFramePr>
          <p:nvPr>
            <p:extLst>
              <p:ext uri="{D42A27DB-BD31-4B8C-83A1-F6EECF244321}">
                <p14:modId xmlns:p14="http://schemas.microsoft.com/office/powerpoint/2010/main" val="1107335308"/>
              </p:ext>
            </p:extLst>
          </p:nvPr>
        </p:nvGraphicFramePr>
        <p:xfrm>
          <a:off x="4467225" y="2430463"/>
          <a:ext cx="2290763" cy="490537"/>
        </p:xfrm>
        <a:graphic>
          <a:graphicData uri="http://schemas.openxmlformats.org/presentationml/2006/ole">
            <mc:AlternateContent xmlns:mc="http://schemas.openxmlformats.org/markup-compatibility/2006">
              <mc:Choice xmlns:v="urn:schemas-microsoft-com:vml" Requires="v">
                <p:oleObj spid="_x0000_s229494" name="Equation" r:id="rId6" imgW="1257300" imgH="254000" progId="Equation.DSMT4">
                  <p:embed/>
                </p:oleObj>
              </mc:Choice>
              <mc:Fallback>
                <p:oleObj name="Equation" r:id="rId6" imgW="1257300" imgH="254000" progId="Equation.DSMT4">
                  <p:embed/>
                  <p:pic>
                    <p:nvPicPr>
                      <p:cNvPr id="0" name=""/>
                      <p:cNvPicPr>
                        <a:picLocks noChangeAspect="1" noChangeArrowheads="1"/>
                      </p:cNvPicPr>
                      <p:nvPr/>
                    </p:nvPicPr>
                    <p:blipFill>
                      <a:blip r:embed="rId7"/>
                      <a:srcRect/>
                      <a:stretch>
                        <a:fillRect/>
                      </a:stretch>
                    </p:blipFill>
                    <p:spPr bwMode="auto">
                      <a:xfrm>
                        <a:off x="4467225" y="2430463"/>
                        <a:ext cx="2290763" cy="49053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6970" name="Object 4"/>
          <p:cNvGraphicFramePr>
            <a:graphicFrameLocks noChangeAspect="1"/>
          </p:cNvGraphicFramePr>
          <p:nvPr/>
        </p:nvGraphicFramePr>
        <p:xfrm>
          <a:off x="1066800" y="3460750"/>
          <a:ext cx="530225" cy="338138"/>
        </p:xfrm>
        <a:graphic>
          <a:graphicData uri="http://schemas.openxmlformats.org/presentationml/2006/ole">
            <mc:AlternateContent xmlns:mc="http://schemas.openxmlformats.org/markup-compatibility/2006">
              <mc:Choice xmlns:v="urn:schemas-microsoft-com:vml" Requires="v">
                <p:oleObj spid="_x0000_s229495" name="Equation" r:id="rId8" imgW="253800" imgH="152280" progId="Equation.DSMT4">
                  <p:embed/>
                </p:oleObj>
              </mc:Choice>
              <mc:Fallback>
                <p:oleObj name="Equation" r:id="rId8" imgW="253800" imgH="152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3460750"/>
                        <a:ext cx="530225" cy="33813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6971" name="AutoShape 11"/>
          <p:cNvSpPr>
            <a:spLocks noChangeArrowheads="1"/>
          </p:cNvSpPr>
          <p:nvPr/>
        </p:nvSpPr>
        <p:spPr bwMode="auto">
          <a:xfrm>
            <a:off x="2438400" y="3308350"/>
            <a:ext cx="1377950" cy="730250"/>
          </a:xfrm>
          <a:prstGeom prst="rightArrow">
            <a:avLst>
              <a:gd name="adj1" fmla="val 50000"/>
              <a:gd name="adj2" fmla="val 47174"/>
            </a:avLst>
          </a:prstGeom>
          <a:solidFill>
            <a:srgbClr val="FFFF66"/>
          </a:solidFill>
          <a:ln w="28575">
            <a:solidFill>
              <a:srgbClr val="CC0000"/>
            </a:solidFill>
            <a:miter lim="800000"/>
            <a:headEnd/>
            <a:tailEnd/>
          </a:ln>
        </p:spPr>
        <p:txBody>
          <a:bodyPr wrap="none" anchor="ctr">
            <a:spAutoFit/>
          </a:bodyPr>
          <a:lstStyle/>
          <a:p>
            <a:pPr algn="ctr"/>
            <a:r>
              <a:rPr lang="en-US" sz="2000">
                <a:solidFill>
                  <a:srgbClr val="CC0000"/>
                </a:solidFill>
                <a:latin typeface="Arial Narrow" charset="0"/>
              </a:rPr>
              <a:t>Solve for A</a:t>
            </a:r>
          </a:p>
        </p:txBody>
      </p:sp>
      <p:graphicFrame>
        <p:nvGraphicFramePr>
          <p:cNvPr id="296972" name="Object 5"/>
          <p:cNvGraphicFramePr>
            <a:graphicFrameLocks noChangeAspect="1"/>
          </p:cNvGraphicFramePr>
          <p:nvPr/>
        </p:nvGraphicFramePr>
        <p:xfrm>
          <a:off x="3889375" y="3460750"/>
          <a:ext cx="530225" cy="338138"/>
        </p:xfrm>
        <a:graphic>
          <a:graphicData uri="http://schemas.openxmlformats.org/presentationml/2006/ole">
            <mc:AlternateContent xmlns:mc="http://schemas.openxmlformats.org/markup-compatibility/2006">
              <mc:Choice xmlns:v="urn:schemas-microsoft-com:vml" Requires="v">
                <p:oleObj spid="_x0000_s229496" name="Equation" r:id="rId10" imgW="253800" imgH="152280" progId="Equation.DSMT4">
                  <p:embed/>
                </p:oleObj>
              </mc:Choice>
              <mc:Fallback>
                <p:oleObj name="Equation" r:id="rId10" imgW="253800" imgH="152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9375" y="3460750"/>
                        <a:ext cx="530225" cy="33813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6973" name="Object 6"/>
          <p:cNvGraphicFramePr>
            <a:graphicFrameLocks noChangeAspect="1"/>
          </p:cNvGraphicFramePr>
          <p:nvPr/>
        </p:nvGraphicFramePr>
        <p:xfrm>
          <a:off x="1752600" y="4379913"/>
          <a:ext cx="454025" cy="330200"/>
        </p:xfrm>
        <a:graphic>
          <a:graphicData uri="http://schemas.openxmlformats.org/presentationml/2006/ole">
            <mc:AlternateContent xmlns:mc="http://schemas.openxmlformats.org/markup-compatibility/2006">
              <mc:Choice xmlns:v="urn:schemas-microsoft-com:vml" Requires="v">
                <p:oleObj spid="_x0000_s229497" name="Equation" r:id="rId12" imgW="241200" imgH="164880" progId="Equation.DSMT4">
                  <p:embed/>
                </p:oleObj>
              </mc:Choice>
              <mc:Fallback>
                <p:oleObj name="Equation" r:id="rId12" imgW="241200" imgH="1648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4379913"/>
                        <a:ext cx="454025" cy="3302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6974" name="Object 7"/>
          <p:cNvGraphicFramePr>
            <a:graphicFrameLocks noChangeAspect="1"/>
          </p:cNvGraphicFramePr>
          <p:nvPr/>
        </p:nvGraphicFramePr>
        <p:xfrm>
          <a:off x="1549400" y="3200400"/>
          <a:ext cx="584200" cy="815975"/>
        </p:xfrm>
        <a:graphic>
          <a:graphicData uri="http://schemas.openxmlformats.org/presentationml/2006/ole">
            <mc:AlternateContent xmlns:mc="http://schemas.openxmlformats.org/markup-compatibility/2006">
              <mc:Choice xmlns:v="urn:schemas-microsoft-com:vml" Requires="v">
                <p:oleObj spid="_x0000_s229498" name="Equation" r:id="rId14" imgW="279360" imgH="368280" progId="Equation.DSMT4">
                  <p:embed/>
                </p:oleObj>
              </mc:Choice>
              <mc:Fallback>
                <p:oleObj name="Equation" r:id="rId14" imgW="27936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49400" y="3200400"/>
                        <a:ext cx="584200" cy="8159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6975" name="Object 8"/>
          <p:cNvGraphicFramePr>
            <a:graphicFrameLocks noChangeAspect="1"/>
          </p:cNvGraphicFramePr>
          <p:nvPr/>
        </p:nvGraphicFramePr>
        <p:xfrm>
          <a:off x="4435475" y="3222625"/>
          <a:ext cx="822325" cy="815975"/>
        </p:xfrm>
        <a:graphic>
          <a:graphicData uri="http://schemas.openxmlformats.org/presentationml/2006/ole">
            <mc:AlternateContent xmlns:mc="http://schemas.openxmlformats.org/markup-compatibility/2006">
              <mc:Choice xmlns:v="urn:schemas-microsoft-com:vml" Requires="v">
                <p:oleObj spid="_x0000_s229499" name="Equation" r:id="rId16" imgW="393480" imgH="368280" progId="Equation.DSMT4">
                  <p:embed/>
                </p:oleObj>
              </mc:Choice>
              <mc:Fallback>
                <p:oleObj name="Equation" r:id="rId16" imgW="393480" imgH="3682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35475" y="3222625"/>
                        <a:ext cx="822325" cy="8159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6976" name="Object 9"/>
          <p:cNvGraphicFramePr>
            <a:graphicFrameLocks noChangeAspect="1"/>
          </p:cNvGraphicFramePr>
          <p:nvPr/>
        </p:nvGraphicFramePr>
        <p:xfrm>
          <a:off x="5184775" y="3359150"/>
          <a:ext cx="530225" cy="450850"/>
        </p:xfrm>
        <a:graphic>
          <a:graphicData uri="http://schemas.openxmlformats.org/presentationml/2006/ole">
            <mc:AlternateContent xmlns:mc="http://schemas.openxmlformats.org/markup-compatibility/2006">
              <mc:Choice xmlns:v="urn:schemas-microsoft-com:vml" Requires="v">
                <p:oleObj spid="_x0000_s229500" name="Equation" r:id="rId18" imgW="253800" imgH="203040" progId="Equation.DSMT4">
                  <p:embed/>
                </p:oleObj>
              </mc:Choice>
              <mc:Fallback>
                <p:oleObj name="Equation" r:id="rId18" imgW="253800" imgH="2030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84775" y="3359150"/>
                        <a:ext cx="530225" cy="45085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6977" name="Object 10"/>
          <p:cNvGraphicFramePr>
            <a:graphicFrameLocks noChangeAspect="1"/>
          </p:cNvGraphicFramePr>
          <p:nvPr/>
        </p:nvGraphicFramePr>
        <p:xfrm>
          <a:off x="2286000" y="4395788"/>
          <a:ext cx="549275" cy="303212"/>
        </p:xfrm>
        <a:graphic>
          <a:graphicData uri="http://schemas.openxmlformats.org/presentationml/2006/ole">
            <mc:AlternateContent xmlns:mc="http://schemas.openxmlformats.org/markup-compatibility/2006">
              <mc:Choice xmlns:v="urn:schemas-microsoft-com:vml" Requires="v">
                <p:oleObj spid="_x0000_s229501" name="Equation" r:id="rId20" imgW="291960" imgH="152280" progId="Equation.DSMT4">
                  <p:embed/>
                </p:oleObj>
              </mc:Choice>
              <mc:Fallback>
                <p:oleObj name="Equation" r:id="rId20" imgW="291960" imgH="1522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86000" y="4395788"/>
                        <a:ext cx="549275" cy="30321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6978" name="Object 11"/>
          <p:cNvGraphicFramePr>
            <a:graphicFrameLocks noChangeAspect="1"/>
          </p:cNvGraphicFramePr>
          <p:nvPr>
            <p:extLst>
              <p:ext uri="{D42A27DB-BD31-4B8C-83A1-F6EECF244321}">
                <p14:modId xmlns:p14="http://schemas.microsoft.com/office/powerpoint/2010/main" val="2614726904"/>
              </p:ext>
            </p:extLst>
          </p:nvPr>
        </p:nvGraphicFramePr>
        <p:xfrm>
          <a:off x="3811588" y="4079875"/>
          <a:ext cx="5056187" cy="885825"/>
        </p:xfrm>
        <a:graphic>
          <a:graphicData uri="http://schemas.openxmlformats.org/presentationml/2006/ole">
            <mc:AlternateContent xmlns:mc="http://schemas.openxmlformats.org/markup-compatibility/2006">
              <mc:Choice xmlns:v="urn:schemas-microsoft-com:vml" Requires="v">
                <p:oleObj spid="_x0000_s229502" name="Equation" r:id="rId22" imgW="2692400" imgH="444500" progId="Equation.DSMT4">
                  <p:embed/>
                </p:oleObj>
              </mc:Choice>
              <mc:Fallback>
                <p:oleObj name="Equation" r:id="rId22" imgW="2692400" imgH="444500" progId="Equation.DSMT4">
                  <p:embed/>
                  <p:pic>
                    <p:nvPicPr>
                      <p:cNvPr id="0" name=""/>
                      <p:cNvPicPr>
                        <a:picLocks noChangeAspect="1" noChangeArrowheads="1"/>
                      </p:cNvPicPr>
                      <p:nvPr/>
                    </p:nvPicPr>
                    <p:blipFill>
                      <a:blip r:embed="rId23"/>
                      <a:srcRect/>
                      <a:stretch>
                        <a:fillRect/>
                      </a:stretch>
                    </p:blipFill>
                    <p:spPr bwMode="auto">
                      <a:xfrm>
                        <a:off x="3811588" y="4079875"/>
                        <a:ext cx="5056187" cy="8858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6979" name="AutoShape 19"/>
          <p:cNvSpPr>
            <a:spLocks noChangeArrowheads="1"/>
          </p:cNvSpPr>
          <p:nvPr/>
        </p:nvSpPr>
        <p:spPr bwMode="auto">
          <a:xfrm>
            <a:off x="381000" y="4146550"/>
            <a:ext cx="1350963" cy="730250"/>
          </a:xfrm>
          <a:prstGeom prst="rightArrow">
            <a:avLst>
              <a:gd name="adj1" fmla="val 50000"/>
              <a:gd name="adj2" fmla="val 46250"/>
            </a:avLst>
          </a:prstGeom>
          <a:solidFill>
            <a:srgbClr val="FFFF66"/>
          </a:solidFill>
          <a:ln w="28575">
            <a:solidFill>
              <a:srgbClr val="CC0000"/>
            </a:solidFill>
            <a:miter lim="800000"/>
            <a:headEnd/>
            <a:tailEnd/>
          </a:ln>
        </p:spPr>
        <p:txBody>
          <a:bodyPr wrap="none" anchor="ctr">
            <a:spAutoFit/>
          </a:bodyPr>
          <a:lstStyle/>
          <a:p>
            <a:pPr algn="ctr"/>
            <a:r>
              <a:rPr lang="en-US" sz="2000">
                <a:solidFill>
                  <a:srgbClr val="CC0000"/>
                </a:solidFill>
                <a:latin typeface="Arial Narrow" charset="0"/>
              </a:rPr>
              <a:t>Solve for d</a:t>
            </a:r>
          </a:p>
        </p:txBody>
      </p:sp>
      <p:sp>
        <p:nvSpPr>
          <p:cNvPr id="296980" name="Text Box 20"/>
          <p:cNvSpPr txBox="1">
            <a:spLocks noChangeArrowheads="1"/>
          </p:cNvSpPr>
          <p:nvPr/>
        </p:nvSpPr>
        <p:spPr bwMode="auto">
          <a:xfrm>
            <a:off x="6934200" y="25590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b="1" dirty="0">
                <a:solidFill>
                  <a:schemeClr val="hlink"/>
                </a:solidFill>
                <a:latin typeface="Arial Narrow" charset="0"/>
              </a:rPr>
              <a:t>Table 25.1  </a:t>
            </a:r>
          </a:p>
        </p:txBody>
      </p:sp>
      <p:graphicFrame>
        <p:nvGraphicFramePr>
          <p:cNvPr id="296981" name="Object 12"/>
          <p:cNvGraphicFramePr>
            <a:graphicFrameLocks noChangeAspect="1"/>
          </p:cNvGraphicFramePr>
          <p:nvPr>
            <p:extLst>
              <p:ext uri="{D42A27DB-BD31-4B8C-83A1-F6EECF244321}">
                <p14:modId xmlns:p14="http://schemas.microsoft.com/office/powerpoint/2010/main" val="3430759500"/>
              </p:ext>
            </p:extLst>
          </p:nvPr>
        </p:nvGraphicFramePr>
        <p:xfrm>
          <a:off x="2743200" y="4117975"/>
          <a:ext cx="1027113" cy="860425"/>
        </p:xfrm>
        <a:graphic>
          <a:graphicData uri="http://schemas.openxmlformats.org/presentationml/2006/ole">
            <mc:AlternateContent xmlns:mc="http://schemas.openxmlformats.org/markup-compatibility/2006">
              <mc:Choice xmlns:v="urn:schemas-microsoft-com:vml" Requires="v">
                <p:oleObj spid="_x0000_s229503" name="Equation" r:id="rId24" imgW="546100" imgH="431800" progId="Equation.DSMT4">
                  <p:embed/>
                </p:oleObj>
              </mc:Choice>
              <mc:Fallback>
                <p:oleObj name="Equation" r:id="rId24" imgW="546100" imgH="431800" progId="Equation.DSMT4">
                  <p:embed/>
                  <p:pic>
                    <p:nvPicPr>
                      <p:cNvPr id="0" name=""/>
                      <p:cNvPicPr>
                        <a:picLocks noChangeAspect="1" noChangeArrowheads="1"/>
                      </p:cNvPicPr>
                      <p:nvPr/>
                    </p:nvPicPr>
                    <p:blipFill>
                      <a:blip r:embed="rId25"/>
                      <a:srcRect/>
                      <a:stretch>
                        <a:fillRect/>
                      </a:stretch>
                    </p:blipFill>
                    <p:spPr bwMode="auto">
                      <a:xfrm>
                        <a:off x="2743200" y="4117975"/>
                        <a:ext cx="1027113" cy="8604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6982" name="Object 13"/>
          <p:cNvGraphicFramePr>
            <a:graphicFrameLocks noChangeAspect="1"/>
          </p:cNvGraphicFramePr>
          <p:nvPr/>
        </p:nvGraphicFramePr>
        <p:xfrm>
          <a:off x="1676400" y="5638800"/>
          <a:ext cx="823913" cy="455613"/>
        </p:xfrm>
        <a:graphic>
          <a:graphicData uri="http://schemas.openxmlformats.org/presentationml/2006/ole">
            <mc:AlternateContent xmlns:mc="http://schemas.openxmlformats.org/markup-compatibility/2006">
              <mc:Choice xmlns:v="urn:schemas-microsoft-com:vml" Requires="v">
                <p:oleObj spid="_x0000_s229504" name="Equation" r:id="rId26" imgW="291960" imgH="152280" progId="Equation.DSMT4">
                  <p:embed/>
                </p:oleObj>
              </mc:Choice>
              <mc:Fallback>
                <p:oleObj name="Equation" r:id="rId26" imgW="291960" imgH="152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676400" y="5638800"/>
                        <a:ext cx="823913" cy="45561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6983" name="Object 14"/>
          <p:cNvGraphicFramePr>
            <a:graphicFrameLocks noChangeAspect="1"/>
          </p:cNvGraphicFramePr>
          <p:nvPr/>
        </p:nvGraphicFramePr>
        <p:xfrm>
          <a:off x="2443163" y="5638800"/>
          <a:ext cx="3043237" cy="492125"/>
        </p:xfrm>
        <a:graphic>
          <a:graphicData uri="http://schemas.openxmlformats.org/presentationml/2006/ole">
            <mc:AlternateContent xmlns:mc="http://schemas.openxmlformats.org/markup-compatibility/2006">
              <mc:Choice xmlns:v="urn:schemas-microsoft-com:vml" Requires="v">
                <p:oleObj spid="_x0000_s229505" name="Equation" r:id="rId28" imgW="1079280" imgH="164880" progId="Equation.DSMT4">
                  <p:embed/>
                </p:oleObj>
              </mc:Choice>
              <mc:Fallback>
                <p:oleObj name="Equation" r:id="rId28" imgW="1079280" imgH="1648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443163" y="5638800"/>
                        <a:ext cx="3043237" cy="4921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71820638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338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2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FEE082F-B7A2-F549-AC0B-789E5ECD63A2}" type="slidenum">
              <a:rPr lang="en-US" sz="1400">
                <a:solidFill>
                  <a:srgbClr val="A50021"/>
                </a:solidFill>
                <a:latin typeface="Arial Narrow" charset="0"/>
              </a:rPr>
              <a:pPr eaLnBrk="1" hangingPunct="1"/>
              <a:t>27</a:t>
            </a:fld>
            <a:endParaRPr lang="en-US" sz="1400">
              <a:solidFill>
                <a:srgbClr val="A50021"/>
              </a:solidFill>
              <a:latin typeface="Arial Narrow" charset="0"/>
            </a:endParaRPr>
          </a:p>
        </p:txBody>
      </p:sp>
      <p:sp>
        <p:nvSpPr>
          <p:cNvPr id="33807" name="Rectangle 2"/>
          <p:cNvSpPr>
            <a:spLocks noGrp="1" noChangeArrowheads="1"/>
          </p:cNvSpPr>
          <p:nvPr>
            <p:ph type="title"/>
          </p:nvPr>
        </p:nvSpPr>
        <p:spPr>
          <a:xfrm>
            <a:off x="228600" y="0"/>
            <a:ext cx="8686800" cy="762000"/>
          </a:xfrm>
        </p:spPr>
        <p:txBody>
          <a:bodyPr/>
          <a:lstStyle/>
          <a:p>
            <a:r>
              <a:rPr lang="en-US">
                <a:latin typeface="Arial Narrow" charset="0"/>
                <a:ea typeface="ＭＳ Ｐゴシック" charset="0"/>
                <a:cs typeface="ＭＳ Ｐゴシック" charset="0"/>
              </a:rPr>
              <a:t>Example 18 – 6 </a:t>
            </a:r>
          </a:p>
        </p:txBody>
      </p:sp>
      <p:sp>
        <p:nvSpPr>
          <p:cNvPr id="297987" name="Text Box 3"/>
          <p:cNvSpPr txBox="1">
            <a:spLocks noChangeArrowheads="1"/>
          </p:cNvSpPr>
          <p:nvPr/>
        </p:nvSpPr>
        <p:spPr bwMode="auto">
          <a:xfrm>
            <a:off x="685800" y="684213"/>
            <a:ext cx="78486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b="1">
                <a:solidFill>
                  <a:schemeClr val="accent2"/>
                </a:solidFill>
                <a:latin typeface="Arial Narrow" charset="0"/>
              </a:rPr>
              <a:t>Stretching changes resistance: </a:t>
            </a:r>
            <a:r>
              <a:rPr lang="en-US" sz="2800">
                <a:solidFill>
                  <a:schemeClr val="accent2"/>
                </a:solidFill>
                <a:latin typeface="Arial Narrow" charset="0"/>
              </a:rPr>
              <a:t>A wire of resistance R is stretched uniformly until it is twice its original length.  What happens to its resistance?</a:t>
            </a:r>
          </a:p>
        </p:txBody>
      </p:sp>
      <p:sp>
        <p:nvSpPr>
          <p:cNvPr id="297988" name="Text Box 4"/>
          <p:cNvSpPr txBox="1">
            <a:spLocks noChangeArrowheads="1"/>
          </p:cNvSpPr>
          <p:nvPr/>
        </p:nvSpPr>
        <p:spPr bwMode="auto">
          <a:xfrm>
            <a:off x="609600" y="2057400"/>
            <a:ext cx="617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What is the constant quantity in this problem?  </a:t>
            </a:r>
          </a:p>
        </p:txBody>
      </p:sp>
      <p:sp>
        <p:nvSpPr>
          <p:cNvPr id="297989" name="Text Box 5"/>
          <p:cNvSpPr txBox="1">
            <a:spLocks noChangeArrowheads="1"/>
          </p:cNvSpPr>
          <p:nvPr/>
        </p:nvSpPr>
        <p:spPr bwMode="auto">
          <a:xfrm>
            <a:off x="609600" y="2641600"/>
            <a:ext cx="807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What is the volume of a cylinder of length L and radius r? </a:t>
            </a:r>
          </a:p>
        </p:txBody>
      </p:sp>
      <p:graphicFrame>
        <p:nvGraphicFramePr>
          <p:cNvPr id="297990" name="Object 2"/>
          <p:cNvGraphicFramePr>
            <a:graphicFrameLocks noChangeAspect="1"/>
          </p:cNvGraphicFramePr>
          <p:nvPr/>
        </p:nvGraphicFramePr>
        <p:xfrm>
          <a:off x="4191000" y="4899025"/>
          <a:ext cx="530225" cy="338138"/>
        </p:xfrm>
        <a:graphic>
          <a:graphicData uri="http://schemas.openxmlformats.org/presentationml/2006/ole">
            <mc:AlternateContent xmlns:mc="http://schemas.openxmlformats.org/markup-compatibility/2006">
              <mc:Choice xmlns:v="urn:schemas-microsoft-com:vml" Requires="v">
                <p:oleObj spid="_x0000_s227734" name="Equation" r:id="rId3" imgW="253800" imgH="152280" progId="Equation.DSMT4">
                  <p:embed/>
                </p:oleObj>
              </mc:Choice>
              <mc:Fallback>
                <p:oleObj name="Equation" r:id="rId3" imgW="253800" imgH="152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899025"/>
                        <a:ext cx="530225" cy="33813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7991" name="Object 3"/>
          <p:cNvGraphicFramePr>
            <a:graphicFrameLocks noChangeAspect="1"/>
          </p:cNvGraphicFramePr>
          <p:nvPr/>
        </p:nvGraphicFramePr>
        <p:xfrm>
          <a:off x="4724400" y="4670425"/>
          <a:ext cx="584200" cy="815975"/>
        </p:xfrm>
        <a:graphic>
          <a:graphicData uri="http://schemas.openxmlformats.org/presentationml/2006/ole">
            <mc:AlternateContent xmlns:mc="http://schemas.openxmlformats.org/markup-compatibility/2006">
              <mc:Choice xmlns:v="urn:schemas-microsoft-com:vml" Requires="v">
                <p:oleObj spid="_x0000_s227735" name="Equation" r:id="rId5" imgW="279360" imgH="368280" progId="Equation.DSMT4">
                  <p:embed/>
                </p:oleObj>
              </mc:Choice>
              <mc:Fallback>
                <p:oleObj name="Equation" r:id="rId5" imgW="27936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670425"/>
                        <a:ext cx="584200" cy="8159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7992" name="Object 4"/>
          <p:cNvGraphicFramePr>
            <a:graphicFrameLocks noChangeAspect="1"/>
          </p:cNvGraphicFramePr>
          <p:nvPr>
            <p:extLst>
              <p:ext uri="{D42A27DB-BD31-4B8C-83A1-F6EECF244321}">
                <p14:modId xmlns:p14="http://schemas.microsoft.com/office/powerpoint/2010/main" val="3736070482"/>
              </p:ext>
            </p:extLst>
          </p:nvPr>
        </p:nvGraphicFramePr>
        <p:xfrm>
          <a:off x="2514600" y="3233737"/>
          <a:ext cx="609600" cy="422275"/>
        </p:xfrm>
        <a:graphic>
          <a:graphicData uri="http://schemas.openxmlformats.org/presentationml/2006/ole">
            <mc:AlternateContent xmlns:mc="http://schemas.openxmlformats.org/markup-compatibility/2006">
              <mc:Choice xmlns:v="urn:schemas-microsoft-com:vml" Requires="v">
                <p:oleObj spid="_x0000_s227736" name="Equation" r:id="rId7" imgW="253800" imgH="164880" progId="Equation.DSMT4">
                  <p:embed/>
                </p:oleObj>
              </mc:Choice>
              <mc:Fallback>
                <p:oleObj name="Equation" r:id="rId7" imgW="25380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3233737"/>
                        <a:ext cx="609600" cy="4222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7993" name="Text Box 9"/>
          <p:cNvSpPr txBox="1">
            <a:spLocks noChangeArrowheads="1"/>
          </p:cNvSpPr>
          <p:nvPr/>
        </p:nvSpPr>
        <p:spPr bwMode="auto">
          <a:xfrm>
            <a:off x="6858000" y="2071688"/>
            <a:ext cx="1828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The volume!  </a:t>
            </a:r>
          </a:p>
        </p:txBody>
      </p:sp>
      <p:sp>
        <p:nvSpPr>
          <p:cNvPr id="297994" name="Text Box 10"/>
          <p:cNvSpPr txBox="1">
            <a:spLocks noChangeArrowheads="1"/>
          </p:cNvSpPr>
          <p:nvPr/>
        </p:nvSpPr>
        <p:spPr bwMode="auto">
          <a:xfrm>
            <a:off x="609600" y="3654425"/>
            <a:ext cx="693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What happens to A if L increases factor two, L</a:t>
            </a:r>
            <a:r>
              <a:rPr lang="ja-JP" altLang="en-US" sz="2800">
                <a:solidFill>
                  <a:srgbClr val="CC00CC"/>
                </a:solidFill>
                <a:latin typeface="Arial Narrow" charset="0"/>
              </a:rPr>
              <a:t>’</a:t>
            </a:r>
            <a:r>
              <a:rPr lang="en-US" sz="2800">
                <a:solidFill>
                  <a:srgbClr val="CC00CC"/>
                </a:solidFill>
                <a:latin typeface="Arial Narrow" charset="0"/>
              </a:rPr>
              <a:t>=2L? </a:t>
            </a:r>
          </a:p>
        </p:txBody>
      </p:sp>
      <p:sp>
        <p:nvSpPr>
          <p:cNvPr id="297995" name="Text Box 11"/>
          <p:cNvSpPr txBox="1">
            <a:spLocks noChangeArrowheads="1"/>
          </p:cNvSpPr>
          <p:nvPr/>
        </p:nvSpPr>
        <p:spPr bwMode="auto">
          <a:xfrm>
            <a:off x="609600" y="4238625"/>
            <a:ext cx="647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The cross-sectional area, A, halves. A</a:t>
            </a:r>
            <a:r>
              <a:rPr lang="ja-JP" altLang="en-US" sz="2800">
                <a:solidFill>
                  <a:srgbClr val="CC00CC"/>
                </a:solidFill>
                <a:latin typeface="Arial Narrow" charset="0"/>
              </a:rPr>
              <a:t>’</a:t>
            </a:r>
            <a:r>
              <a:rPr lang="en-US" sz="2800">
                <a:solidFill>
                  <a:srgbClr val="CC00CC"/>
                </a:solidFill>
                <a:latin typeface="Arial Narrow" charset="0"/>
              </a:rPr>
              <a:t>=A/2</a:t>
            </a:r>
          </a:p>
        </p:txBody>
      </p:sp>
      <p:sp>
        <p:nvSpPr>
          <p:cNvPr id="297996" name="Text Box 12"/>
          <p:cNvSpPr txBox="1">
            <a:spLocks noChangeArrowheads="1"/>
          </p:cNvSpPr>
          <p:nvPr/>
        </p:nvSpPr>
        <p:spPr bwMode="auto">
          <a:xfrm>
            <a:off x="609600" y="4824413"/>
            <a:ext cx="3886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The original resistance is </a:t>
            </a:r>
          </a:p>
        </p:txBody>
      </p:sp>
      <p:sp>
        <p:nvSpPr>
          <p:cNvPr id="297997" name="Text Box 13"/>
          <p:cNvSpPr txBox="1">
            <a:spLocks noChangeArrowheads="1"/>
          </p:cNvSpPr>
          <p:nvPr/>
        </p:nvSpPr>
        <p:spPr bwMode="auto">
          <a:xfrm>
            <a:off x="685800" y="5562600"/>
            <a:ext cx="312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The new resistance is </a:t>
            </a:r>
          </a:p>
        </p:txBody>
      </p:sp>
      <p:graphicFrame>
        <p:nvGraphicFramePr>
          <p:cNvPr id="297998" name="Object 5"/>
          <p:cNvGraphicFramePr>
            <a:graphicFrameLocks noChangeAspect="1"/>
          </p:cNvGraphicFramePr>
          <p:nvPr/>
        </p:nvGraphicFramePr>
        <p:xfrm>
          <a:off x="4114800" y="5681663"/>
          <a:ext cx="611188" cy="338137"/>
        </p:xfrm>
        <a:graphic>
          <a:graphicData uri="http://schemas.openxmlformats.org/presentationml/2006/ole">
            <mc:AlternateContent xmlns:mc="http://schemas.openxmlformats.org/markup-compatibility/2006">
              <mc:Choice xmlns:v="urn:schemas-microsoft-com:vml" Requires="v">
                <p:oleObj spid="_x0000_s227737" name="Equation" r:id="rId9" imgW="291960" imgH="152280" progId="Equation.DSMT4">
                  <p:embed/>
                </p:oleObj>
              </mc:Choice>
              <mc:Fallback>
                <p:oleObj name="Equation" r:id="rId9" imgW="291960" imgH="152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5681663"/>
                        <a:ext cx="611188" cy="33813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7999" name="Object 6"/>
          <p:cNvGraphicFramePr>
            <a:graphicFrameLocks noChangeAspect="1"/>
          </p:cNvGraphicFramePr>
          <p:nvPr/>
        </p:nvGraphicFramePr>
        <p:xfrm>
          <a:off x="4659313" y="5453063"/>
          <a:ext cx="903287" cy="814387"/>
        </p:xfrm>
        <a:graphic>
          <a:graphicData uri="http://schemas.openxmlformats.org/presentationml/2006/ole">
            <mc:AlternateContent xmlns:mc="http://schemas.openxmlformats.org/markup-compatibility/2006">
              <mc:Choice xmlns:v="urn:schemas-microsoft-com:vml" Requires="v">
                <p:oleObj spid="_x0000_s227738" name="Equation" r:id="rId11" imgW="431640" imgH="368280" progId="Equation.DSMT4">
                  <p:embed/>
                </p:oleObj>
              </mc:Choice>
              <mc:Fallback>
                <p:oleObj name="Equation" r:id="rId11" imgW="43164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59313" y="5453063"/>
                        <a:ext cx="903287" cy="81438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8000" name="Object 7"/>
          <p:cNvGraphicFramePr>
            <a:graphicFrameLocks noChangeAspect="1"/>
          </p:cNvGraphicFramePr>
          <p:nvPr/>
        </p:nvGraphicFramePr>
        <p:xfrm>
          <a:off x="5567363" y="5410200"/>
          <a:ext cx="1062037" cy="900113"/>
        </p:xfrm>
        <a:graphic>
          <a:graphicData uri="http://schemas.openxmlformats.org/presentationml/2006/ole">
            <mc:AlternateContent xmlns:mc="http://schemas.openxmlformats.org/markup-compatibility/2006">
              <mc:Choice xmlns:v="urn:schemas-microsoft-com:vml" Requires="v">
                <p:oleObj spid="_x0000_s227739" name="Equation" r:id="rId13" imgW="507960" imgH="406080" progId="Equation.DSMT4">
                  <p:embed/>
                </p:oleObj>
              </mc:Choice>
              <mc:Fallback>
                <p:oleObj name="Equation" r:id="rId13" imgW="507960" imgH="4060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7363" y="5410200"/>
                        <a:ext cx="1062037" cy="90011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8001" name="Object 8"/>
          <p:cNvGraphicFramePr>
            <a:graphicFrameLocks noChangeAspect="1"/>
          </p:cNvGraphicFramePr>
          <p:nvPr/>
        </p:nvGraphicFramePr>
        <p:xfrm>
          <a:off x="6629400" y="5410200"/>
          <a:ext cx="955675" cy="814388"/>
        </p:xfrm>
        <a:graphic>
          <a:graphicData uri="http://schemas.openxmlformats.org/presentationml/2006/ole">
            <mc:AlternateContent xmlns:mc="http://schemas.openxmlformats.org/markup-compatibility/2006">
              <mc:Choice xmlns:v="urn:schemas-microsoft-com:vml" Requires="v">
                <p:oleObj spid="_x0000_s227740" name="Equation" r:id="rId15" imgW="457200" imgH="368280" progId="Equation.DSMT4">
                  <p:embed/>
                </p:oleObj>
              </mc:Choice>
              <mc:Fallback>
                <p:oleObj name="Equation" r:id="rId15" imgW="457200" imgH="3682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5410200"/>
                        <a:ext cx="955675" cy="81438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8002" name="Object 9"/>
          <p:cNvGraphicFramePr>
            <a:graphicFrameLocks noChangeAspect="1"/>
          </p:cNvGraphicFramePr>
          <p:nvPr/>
        </p:nvGraphicFramePr>
        <p:xfrm>
          <a:off x="7543800" y="5638800"/>
          <a:ext cx="450850" cy="338138"/>
        </p:xfrm>
        <a:graphic>
          <a:graphicData uri="http://schemas.openxmlformats.org/presentationml/2006/ole">
            <mc:AlternateContent xmlns:mc="http://schemas.openxmlformats.org/markup-compatibility/2006">
              <mc:Choice xmlns:v="urn:schemas-microsoft-com:vml" Requires="v">
                <p:oleObj spid="_x0000_s227741" name="Equation" r:id="rId17" imgW="215640" imgH="152280" progId="Equation.DSMT4">
                  <p:embed/>
                </p:oleObj>
              </mc:Choice>
              <mc:Fallback>
                <p:oleObj name="Equation" r:id="rId17" imgW="215640" imgH="1522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43800" y="5638800"/>
                        <a:ext cx="450850" cy="33813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8003" name="Text Box 19"/>
          <p:cNvSpPr txBox="1">
            <a:spLocks noChangeArrowheads="1"/>
          </p:cNvSpPr>
          <p:nvPr/>
        </p:nvSpPr>
        <p:spPr bwMode="auto">
          <a:xfrm>
            <a:off x="381000" y="6280150"/>
            <a:ext cx="8534400" cy="425450"/>
          </a:xfrm>
          <a:prstGeom prst="rect">
            <a:avLst/>
          </a:prstGeom>
          <a:solidFill>
            <a:srgbClr val="FFFF66"/>
          </a:solidFill>
          <a:ln w="28575">
            <a:solidFill>
              <a:srgbClr val="CC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CC0000"/>
                </a:solidFill>
                <a:latin typeface="Arial Narrow" charset="0"/>
              </a:rPr>
              <a:t>The resistance of the wire increases by a factor of four if the length increases twice. </a:t>
            </a:r>
          </a:p>
        </p:txBody>
      </p:sp>
      <p:graphicFrame>
        <p:nvGraphicFramePr>
          <p:cNvPr id="298004" name="Object 10"/>
          <p:cNvGraphicFramePr>
            <a:graphicFrameLocks noChangeAspect="1"/>
          </p:cNvGraphicFramePr>
          <p:nvPr>
            <p:extLst>
              <p:ext uri="{D42A27DB-BD31-4B8C-83A1-F6EECF244321}">
                <p14:modId xmlns:p14="http://schemas.microsoft.com/office/powerpoint/2010/main" val="1905093502"/>
              </p:ext>
            </p:extLst>
          </p:nvPr>
        </p:nvGraphicFramePr>
        <p:xfrm>
          <a:off x="3048000" y="3267075"/>
          <a:ext cx="792163" cy="388937"/>
        </p:xfrm>
        <a:graphic>
          <a:graphicData uri="http://schemas.openxmlformats.org/presentationml/2006/ole">
            <mc:AlternateContent xmlns:mc="http://schemas.openxmlformats.org/markup-compatibility/2006">
              <mc:Choice xmlns:v="urn:schemas-microsoft-com:vml" Requires="v">
                <p:oleObj spid="_x0000_s227742" name="Equation" r:id="rId19" imgW="330120" imgH="152280" progId="Equation.DSMT4">
                  <p:embed/>
                </p:oleObj>
              </mc:Choice>
              <mc:Fallback>
                <p:oleObj name="Equation" r:id="rId19" imgW="330120" imgH="1522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48000" y="3267075"/>
                        <a:ext cx="792163" cy="38893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8005" name="Object 11"/>
          <p:cNvGraphicFramePr>
            <a:graphicFrameLocks noChangeAspect="1"/>
          </p:cNvGraphicFramePr>
          <p:nvPr>
            <p:extLst>
              <p:ext uri="{D42A27DB-BD31-4B8C-83A1-F6EECF244321}">
                <p14:modId xmlns:p14="http://schemas.microsoft.com/office/powerpoint/2010/main" val="3128606601"/>
              </p:ext>
            </p:extLst>
          </p:nvPr>
        </p:nvGraphicFramePr>
        <p:xfrm>
          <a:off x="3825875" y="3106737"/>
          <a:ext cx="822325" cy="550863"/>
        </p:xfrm>
        <a:graphic>
          <a:graphicData uri="http://schemas.openxmlformats.org/presentationml/2006/ole">
            <mc:AlternateContent xmlns:mc="http://schemas.openxmlformats.org/markup-compatibility/2006">
              <mc:Choice xmlns:v="urn:schemas-microsoft-com:vml" Requires="v">
                <p:oleObj spid="_x0000_s227743" name="Equation" r:id="rId21" imgW="342900" imgH="215900" progId="Equation.DSMT4">
                  <p:embed/>
                </p:oleObj>
              </mc:Choice>
              <mc:Fallback>
                <p:oleObj name="Equation" r:id="rId21" imgW="342900" imgH="215900" progId="Equation.DSMT4">
                  <p:embed/>
                  <p:pic>
                    <p:nvPicPr>
                      <p:cNvPr id="0" name=""/>
                      <p:cNvPicPr>
                        <a:picLocks noChangeAspect="1" noChangeArrowheads="1"/>
                      </p:cNvPicPr>
                      <p:nvPr/>
                    </p:nvPicPr>
                    <p:blipFill>
                      <a:blip r:embed="rId22"/>
                      <a:srcRect/>
                      <a:stretch>
                        <a:fillRect/>
                      </a:stretch>
                    </p:blipFill>
                    <p:spPr bwMode="auto">
                      <a:xfrm>
                        <a:off x="3825875" y="3106737"/>
                        <a:ext cx="822325" cy="5508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37265279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348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7"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1B07A3A-8172-734A-A082-EE679B11BBCF}" type="slidenum">
              <a:rPr lang="en-US" sz="1400">
                <a:solidFill>
                  <a:srgbClr val="A50021"/>
                </a:solidFill>
                <a:latin typeface="Arial Narrow" charset="0"/>
              </a:rPr>
              <a:pPr eaLnBrk="1" hangingPunct="1"/>
              <a:t>28</a:t>
            </a:fld>
            <a:endParaRPr lang="en-US" sz="1400">
              <a:solidFill>
                <a:srgbClr val="A50021"/>
              </a:solidFill>
              <a:latin typeface="Arial Narrow" charset="0"/>
            </a:endParaRPr>
          </a:p>
        </p:txBody>
      </p:sp>
      <p:sp>
        <p:nvSpPr>
          <p:cNvPr id="299010" name="Rectangle 2"/>
          <p:cNvSpPr>
            <a:spLocks noChangeArrowheads="1"/>
          </p:cNvSpPr>
          <p:nvPr/>
        </p:nvSpPr>
        <p:spPr bwMode="auto">
          <a:xfrm>
            <a:off x="152400" y="533400"/>
            <a:ext cx="8763000" cy="6172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Do you think the resistivity depends on temperature?</a:t>
            </a:r>
          </a:p>
          <a:p>
            <a:pPr marL="742950" lvl="1" indent="-285750">
              <a:spcBef>
                <a:spcPct val="20000"/>
              </a:spcBef>
              <a:buFontTx/>
              <a:buChar char="–"/>
            </a:pPr>
            <a:r>
              <a:rPr lang="en-US" dirty="0">
                <a:solidFill>
                  <a:srgbClr val="660066"/>
                </a:solidFill>
                <a:latin typeface="Arial Narrow" charset="0"/>
              </a:rPr>
              <a:t>Yes</a:t>
            </a:r>
          </a:p>
          <a:p>
            <a:pPr marL="342900" indent="-342900">
              <a:spcBef>
                <a:spcPct val="20000"/>
              </a:spcBef>
              <a:buFontTx/>
              <a:buChar char="•"/>
            </a:pPr>
            <a:r>
              <a:rPr lang="en-US" sz="2800" dirty="0">
                <a:solidFill>
                  <a:schemeClr val="accent2"/>
                </a:solidFill>
                <a:latin typeface="Arial Narrow" charset="0"/>
              </a:rPr>
              <a:t>Would it increase or decrease with the temperature?</a:t>
            </a:r>
          </a:p>
          <a:p>
            <a:pPr marL="742950" lvl="1" indent="-285750">
              <a:spcBef>
                <a:spcPct val="20000"/>
              </a:spcBef>
              <a:buFontTx/>
              <a:buChar char="–"/>
            </a:pPr>
            <a:r>
              <a:rPr lang="en-US" dirty="0">
                <a:solidFill>
                  <a:srgbClr val="660066"/>
                </a:solidFill>
                <a:latin typeface="Arial Narrow" charset="0"/>
              </a:rPr>
              <a:t>Increase</a:t>
            </a:r>
          </a:p>
          <a:p>
            <a:pPr marL="742950" lvl="1" indent="-285750">
              <a:spcBef>
                <a:spcPct val="20000"/>
              </a:spcBef>
              <a:buFontTx/>
              <a:buChar char="–"/>
            </a:pPr>
            <a:r>
              <a:rPr lang="en-US" dirty="0">
                <a:solidFill>
                  <a:srgbClr val="660066"/>
                </a:solidFill>
                <a:latin typeface="Arial Narrow" charset="0"/>
              </a:rPr>
              <a:t>Why?</a:t>
            </a:r>
          </a:p>
          <a:p>
            <a:pPr marL="742950" lvl="1" indent="-285750">
              <a:spcBef>
                <a:spcPct val="20000"/>
              </a:spcBef>
              <a:buFontTx/>
              <a:buChar char="–"/>
            </a:pPr>
            <a:r>
              <a:rPr lang="en-US" dirty="0">
                <a:solidFill>
                  <a:srgbClr val="660066"/>
                </a:solidFill>
                <a:latin typeface="Arial Narrow" charset="0"/>
              </a:rPr>
              <a:t>Since the atoms are vibrating more rapidly as temperature increases and are arranged in a less orderly fashion.  So?</a:t>
            </a:r>
          </a:p>
          <a:p>
            <a:pPr marL="1143000" lvl="2" indent="-228600">
              <a:spcBef>
                <a:spcPct val="20000"/>
              </a:spcBef>
              <a:buFontTx/>
              <a:buChar char="•"/>
            </a:pPr>
            <a:r>
              <a:rPr lang="en-US" sz="2000" dirty="0">
                <a:solidFill>
                  <a:srgbClr val="003300"/>
                </a:solidFill>
                <a:latin typeface="Arial Narrow" charset="0"/>
              </a:rPr>
              <a:t>They might interfere more with the flow of electrons.</a:t>
            </a:r>
          </a:p>
          <a:p>
            <a:pPr marL="342900" indent="-342900">
              <a:spcBef>
                <a:spcPct val="20000"/>
              </a:spcBef>
              <a:buFontTx/>
              <a:buChar char="•"/>
            </a:pPr>
            <a:r>
              <a:rPr lang="en-US" sz="2800" dirty="0">
                <a:solidFill>
                  <a:schemeClr val="accent2"/>
                </a:solidFill>
                <a:latin typeface="Arial Narrow" charset="0"/>
              </a:rPr>
              <a:t>If the temperature change is not too large, the resistivity of metals usually increase nearly linearly w/ temperature</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rPr>
              <a:t> </a:t>
            </a:r>
            <a:r>
              <a:rPr lang="en-US" dirty="0" smtClean="0">
                <a:solidFill>
                  <a:srgbClr val="660066"/>
                </a:solidFill>
                <a:latin typeface="Symbol" charset="0"/>
              </a:rPr>
              <a:t>α</a:t>
            </a:r>
            <a:r>
              <a:rPr lang="en-US" dirty="0" smtClean="0">
                <a:solidFill>
                  <a:srgbClr val="660066"/>
                </a:solidFill>
                <a:latin typeface="Arial Narrow" charset="0"/>
              </a:rPr>
              <a:t> </a:t>
            </a:r>
            <a:r>
              <a:rPr lang="en-US" dirty="0">
                <a:solidFill>
                  <a:srgbClr val="660066"/>
                </a:solidFill>
                <a:latin typeface="Arial Narrow" charset="0"/>
              </a:rPr>
              <a:t>is the temperature coefficient of resistivity</a:t>
            </a:r>
          </a:p>
          <a:p>
            <a:pPr marL="742950" lvl="1" indent="-285750">
              <a:spcBef>
                <a:spcPct val="20000"/>
              </a:spcBef>
              <a:buFontTx/>
              <a:buChar char="–"/>
            </a:pPr>
            <a:r>
              <a:rPr lang="en-US" dirty="0">
                <a:solidFill>
                  <a:srgbClr val="660066"/>
                </a:solidFill>
                <a:latin typeface="Arial Narrow" charset="0"/>
              </a:rPr>
              <a:t> </a:t>
            </a:r>
            <a:r>
              <a:rPr lang="en-US" dirty="0" smtClean="0">
                <a:solidFill>
                  <a:srgbClr val="660066"/>
                </a:solidFill>
                <a:latin typeface="Symbol" charset="0"/>
              </a:rPr>
              <a:t>α </a:t>
            </a:r>
            <a:r>
              <a:rPr lang="en-US" dirty="0">
                <a:solidFill>
                  <a:srgbClr val="660066"/>
                </a:solidFill>
                <a:latin typeface="Arial Narrow" charset="0"/>
              </a:rPr>
              <a:t>of some semiconductors can be negative due to increased number of freed electrons.</a:t>
            </a:r>
          </a:p>
        </p:txBody>
      </p:sp>
      <p:graphicFrame>
        <p:nvGraphicFramePr>
          <p:cNvPr id="299011" name="Object 2"/>
          <p:cNvGraphicFramePr>
            <a:graphicFrameLocks noChangeAspect="1"/>
          </p:cNvGraphicFramePr>
          <p:nvPr>
            <p:extLst>
              <p:ext uri="{D42A27DB-BD31-4B8C-83A1-F6EECF244321}">
                <p14:modId xmlns:p14="http://schemas.microsoft.com/office/powerpoint/2010/main" val="1612398598"/>
              </p:ext>
            </p:extLst>
          </p:nvPr>
        </p:nvGraphicFramePr>
        <p:xfrm>
          <a:off x="2711450" y="4926013"/>
          <a:ext cx="2784475" cy="617537"/>
        </p:xfrm>
        <a:graphic>
          <a:graphicData uri="http://schemas.openxmlformats.org/presentationml/2006/ole">
            <mc:AlternateContent xmlns:mc="http://schemas.openxmlformats.org/markup-compatibility/2006">
              <mc:Choice xmlns:v="urn:schemas-microsoft-com:vml" Requires="v">
                <p:oleObj spid="_x0000_s162041" name="Equation" r:id="rId3" imgW="1333500" imgH="279400" progId="Equation.DSMT4">
                  <p:embed/>
                </p:oleObj>
              </mc:Choice>
              <mc:Fallback>
                <p:oleObj name="Equation" r:id="rId3" imgW="1333500" imgH="279400" progId="Equation.DSMT4">
                  <p:embed/>
                  <p:pic>
                    <p:nvPicPr>
                      <p:cNvPr id="0" name=""/>
                      <p:cNvPicPr>
                        <a:picLocks noChangeAspect="1" noChangeArrowheads="1"/>
                      </p:cNvPicPr>
                      <p:nvPr/>
                    </p:nvPicPr>
                    <p:blipFill>
                      <a:blip r:embed="rId4"/>
                      <a:srcRect/>
                      <a:stretch>
                        <a:fillRect/>
                      </a:stretch>
                    </p:blipFill>
                    <p:spPr bwMode="auto">
                      <a:xfrm>
                        <a:off x="2711450" y="4926013"/>
                        <a:ext cx="2784475" cy="617537"/>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823" name="Rectangle 4"/>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Temperature Dependence of Resistivity</a:t>
            </a:r>
          </a:p>
        </p:txBody>
      </p:sp>
    </p:spTree>
    <p:extLst>
      <p:ext uri="{BB962C8B-B14F-4D97-AF65-F5344CB8AC3E}">
        <p14:creationId xmlns:p14="http://schemas.microsoft.com/office/powerpoint/2010/main" val="33227450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152400"/>
            <a:ext cx="8305800" cy="762000"/>
          </a:xfrm>
        </p:spPr>
        <p:txBody>
          <a:bodyPr/>
          <a:lstStyle/>
          <a:p>
            <a:r>
              <a:rPr lang="en-US" dirty="0">
                <a:latin typeface="Arial Narrow" charset="0"/>
                <a:ea typeface="ＭＳ Ｐゴシック" charset="0"/>
                <a:cs typeface="ＭＳ Ｐゴシック" charset="0"/>
              </a:rPr>
              <a:t>Special Project </a:t>
            </a:r>
            <a:r>
              <a:rPr lang="en-US" dirty="0" smtClean="0">
                <a:latin typeface="Arial Narrow" charset="0"/>
                <a:ea typeface="ＭＳ Ｐゴシック" charset="0"/>
                <a:cs typeface="ＭＳ Ｐゴシック" charset="0"/>
              </a:rPr>
              <a:t>#2 – </a:t>
            </a:r>
            <a:r>
              <a:rPr lang="en-US" dirty="0">
                <a:latin typeface="Arial Narrow" charset="0"/>
                <a:ea typeface="ＭＳ Ｐゴシック" charset="0"/>
                <a:cs typeface="ＭＳ Ｐゴシック" charset="0"/>
              </a:rPr>
              <a:t>Angels &amp; Demons</a:t>
            </a:r>
          </a:p>
        </p:txBody>
      </p:sp>
      <p:sp>
        <p:nvSpPr>
          <p:cNvPr id="3" name="Content Placeholder 2"/>
          <p:cNvSpPr>
            <a:spLocks noGrp="1"/>
          </p:cNvSpPr>
          <p:nvPr>
            <p:ph idx="1"/>
          </p:nvPr>
        </p:nvSpPr>
        <p:spPr>
          <a:xfrm>
            <a:off x="685800" y="914400"/>
            <a:ext cx="7772400" cy="5029200"/>
          </a:xfrm>
        </p:spPr>
        <p:txBody>
          <a:bodyPr/>
          <a:lstStyle/>
          <a:p>
            <a:r>
              <a:rPr lang="en-US" sz="2400" dirty="0">
                <a:latin typeface="Arial Narrow" charset="0"/>
                <a:ea typeface="ＭＳ Ｐゴシック" charset="0"/>
                <a:cs typeface="ＭＳ Ｐゴシック" charset="0"/>
              </a:rPr>
              <a:t>Compute the total possible energy released from an annihilation of x-grams of anti-matter and the same quantity of matter, where x is the last two digits of your SS#. (20 points)</a:t>
            </a:r>
          </a:p>
          <a:p>
            <a:pPr lvl="1"/>
            <a:r>
              <a:rPr lang="en-US" sz="2000" dirty="0">
                <a:latin typeface="Arial Narrow" charset="0"/>
                <a:ea typeface="ＭＳ Ｐゴシック" charset="0"/>
              </a:rPr>
              <a:t>Use the famous </a:t>
            </a:r>
            <a:r>
              <a:rPr lang="en-US" sz="2000" dirty="0" smtClean="0">
                <a:latin typeface="Arial Narrow" charset="0"/>
                <a:ea typeface="ＭＳ Ｐゴシック" charset="0"/>
              </a:rPr>
              <a:t>Einstein’s </a:t>
            </a:r>
            <a:r>
              <a:rPr lang="en-US" sz="2000" dirty="0">
                <a:latin typeface="Arial Narrow" charset="0"/>
                <a:ea typeface="ＭＳ Ｐゴシック" charset="0"/>
              </a:rPr>
              <a:t>formula for mass-energy equivalence</a:t>
            </a:r>
          </a:p>
          <a:p>
            <a:r>
              <a:rPr lang="en-US" sz="2400" dirty="0">
                <a:latin typeface="Arial Narrow" charset="0"/>
                <a:ea typeface="ＭＳ Ｐゴシック" charset="0"/>
                <a:cs typeface="ＭＳ Ｐゴシック" charset="0"/>
              </a:rPr>
              <a:t>Compute the power output of this annihilation when the energy is released in x ns, where x is again the last two digits of your SS#. (10 points)</a:t>
            </a:r>
          </a:p>
          <a:p>
            <a:r>
              <a:rPr lang="en-US" sz="2400" dirty="0">
                <a:latin typeface="Arial Narrow" charset="0"/>
                <a:ea typeface="ＭＳ Ｐゴシック" charset="0"/>
                <a:cs typeface="ＭＳ Ｐゴシック" charset="0"/>
              </a:rPr>
              <a:t>Compute how many cups of gasoline (8MJ) this energy corresponds to. (5 points)</a:t>
            </a:r>
          </a:p>
          <a:p>
            <a:r>
              <a:rPr lang="en-US" sz="2400" dirty="0">
                <a:latin typeface="Arial Narrow" charset="0"/>
                <a:ea typeface="ＭＳ Ｐゴシック" charset="0"/>
                <a:cs typeface="ＭＳ Ｐゴシック" charset="0"/>
              </a:rPr>
              <a:t>Compute how many months of </a:t>
            </a:r>
            <a:r>
              <a:rPr lang="en-US" sz="2400" dirty="0" smtClean="0">
                <a:latin typeface="Arial Narrow" charset="0"/>
                <a:ea typeface="ＭＳ Ｐゴシック" charset="0"/>
                <a:cs typeface="ＭＳ Ｐゴシック" charset="0"/>
              </a:rPr>
              <a:t>world electricity usage (3.6GJ/</a:t>
            </a:r>
            <a:r>
              <a:rPr lang="en-US" sz="2400" dirty="0" err="1" smtClean="0">
                <a:latin typeface="Arial Narrow" charset="0"/>
                <a:ea typeface="ＭＳ Ｐゴシック" charset="0"/>
                <a:cs typeface="ＭＳ Ｐゴシック" charset="0"/>
              </a:rPr>
              <a:t>mo</a:t>
            </a:r>
            <a:r>
              <a:rPr lang="en-US" sz="2400" dirty="0" smtClean="0">
                <a:latin typeface="Arial Narrow" charset="0"/>
                <a:ea typeface="ＭＳ Ｐゴシック" charset="0"/>
                <a:cs typeface="ＭＳ Ｐゴシック" charset="0"/>
              </a:rPr>
              <a:t>) this energy </a:t>
            </a:r>
            <a:r>
              <a:rPr lang="en-US" sz="2400" dirty="0">
                <a:latin typeface="Arial Narrow" charset="0"/>
                <a:ea typeface="ＭＳ Ｐゴシック" charset="0"/>
                <a:cs typeface="ＭＳ Ｐゴシック" charset="0"/>
              </a:rPr>
              <a:t>corresponds </a:t>
            </a:r>
            <a:r>
              <a:rPr lang="en-US" sz="2400" dirty="0" smtClean="0">
                <a:latin typeface="Arial Narrow" charset="0"/>
                <a:ea typeface="ＭＳ Ｐゴシック" charset="0"/>
                <a:cs typeface="ＭＳ Ｐゴシック" charset="0"/>
              </a:rPr>
              <a:t>to. </a:t>
            </a:r>
            <a:r>
              <a:rPr lang="en-US" sz="2400" dirty="0">
                <a:latin typeface="Arial Narrow" charset="0"/>
                <a:ea typeface="ＭＳ Ｐゴシック" charset="0"/>
                <a:cs typeface="ＭＳ Ｐゴシック" charset="0"/>
              </a:rPr>
              <a:t>(5 points)</a:t>
            </a:r>
          </a:p>
          <a:p>
            <a:r>
              <a:rPr lang="en-US" sz="2400" dirty="0">
                <a:latin typeface="Arial Narrow" charset="0"/>
                <a:ea typeface="ＭＳ Ｐゴシック" charset="0"/>
                <a:cs typeface="ＭＳ Ｐゴシック" charset="0"/>
              </a:rPr>
              <a:t>Due by the beginning of the class </a:t>
            </a:r>
            <a:r>
              <a:rPr lang="en-US" sz="2400" dirty="0" smtClean="0">
                <a:latin typeface="Arial Narrow" charset="0"/>
                <a:ea typeface="ＭＳ Ｐゴシック" charset="0"/>
                <a:cs typeface="ＭＳ Ｐゴシック" charset="0"/>
              </a:rPr>
              <a:t>tomorrow, Thursday, June 13.</a:t>
            </a:r>
            <a:endParaRPr lang="en-US" sz="2400" dirty="0">
              <a:latin typeface="Arial Narrow" charset="0"/>
              <a:ea typeface="ＭＳ Ｐゴシック" charset="0"/>
              <a:cs typeface="ＭＳ Ｐゴシック" charset="0"/>
            </a:endParaRP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3519776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440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440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6CA537-DAC0-D446-A75D-F9BF89A64838}"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pic>
        <p:nvPicPr>
          <p:cNvPr id="305154" name="Picture 2" descr="FG24_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6858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155" name="Rectangle 3"/>
          <p:cNvSpPr>
            <a:spLocks noChangeArrowheads="1"/>
          </p:cNvSpPr>
          <p:nvPr/>
        </p:nvSpPr>
        <p:spPr bwMode="auto">
          <a:xfrm>
            <a:off x="381000" y="609600"/>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dirty="0" smtClean="0">
                <a:solidFill>
                  <a:schemeClr val="accent2"/>
                </a:solidFill>
                <a:latin typeface="Arial Narrow" charset="0"/>
              </a:rPr>
              <a:t>Let’s </a:t>
            </a:r>
            <a:r>
              <a:rPr lang="en-US" sz="3200" dirty="0">
                <a:solidFill>
                  <a:schemeClr val="accent2"/>
                </a:solidFill>
                <a:latin typeface="Arial Narrow" charset="0"/>
              </a:rPr>
              <a:t>consider the two cases below: </a:t>
            </a:r>
          </a:p>
        </p:txBody>
      </p:sp>
      <p:sp>
        <p:nvSpPr>
          <p:cNvPr id="44039" name="Rectangle 4"/>
          <p:cNvSpPr>
            <a:spLocks noGrp="1" noChangeArrowheads="1"/>
          </p:cNvSpPr>
          <p:nvPr>
            <p:ph type="title"/>
          </p:nvPr>
        </p:nvSpPr>
        <p:spPr>
          <a:xfrm>
            <a:off x="76200" y="0"/>
            <a:ext cx="8991600" cy="685800"/>
          </a:xfrm>
        </p:spPr>
        <p:txBody>
          <a:bodyPr/>
          <a:lstStyle/>
          <a:p>
            <a:r>
              <a:rPr lang="en-US" sz="4000" dirty="0">
                <a:latin typeface="Arial Narrow" charset="0"/>
                <a:ea typeface="ＭＳ Ｐゴシック" charset="0"/>
                <a:cs typeface="ＭＳ Ｐゴシック" charset="0"/>
              </a:rPr>
              <a:t>Effect of a Dielectric </a:t>
            </a:r>
            <a:r>
              <a:rPr lang="en-US" sz="4000" dirty="0" smtClean="0">
                <a:latin typeface="Arial Narrow" charset="0"/>
                <a:ea typeface="ＭＳ Ｐゴシック" charset="0"/>
                <a:cs typeface="ＭＳ Ｐゴシック" charset="0"/>
              </a:rPr>
              <a:t>Material on Capacitance </a:t>
            </a:r>
            <a:endParaRPr lang="en-US" sz="4000" dirty="0">
              <a:latin typeface="Arial Narrow" charset="0"/>
              <a:ea typeface="ＭＳ Ｐゴシック" charset="0"/>
              <a:cs typeface="ＭＳ Ｐゴシック" charset="0"/>
            </a:endParaRPr>
          </a:p>
        </p:txBody>
      </p:sp>
      <p:sp>
        <p:nvSpPr>
          <p:cNvPr id="305157" name="Rectangle 5"/>
          <p:cNvSpPr>
            <a:spLocks noChangeArrowheads="1"/>
          </p:cNvSpPr>
          <p:nvPr/>
        </p:nvSpPr>
        <p:spPr bwMode="auto">
          <a:xfrm>
            <a:off x="457200" y="3810000"/>
            <a:ext cx="8153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dirty="0">
                <a:solidFill>
                  <a:schemeClr val="accent2"/>
                </a:solidFill>
                <a:latin typeface="Arial Narrow" charset="0"/>
              </a:rPr>
              <a:t>Constant voltage: Experimentally observed that the total charge on the each plate of the capacitor increases by K as a</a:t>
            </a:r>
            <a:r>
              <a:rPr lang="en-US" dirty="0" smtClean="0">
                <a:solidFill>
                  <a:schemeClr val="accent2"/>
                </a:solidFill>
                <a:latin typeface="Arial Narrow" charset="0"/>
              </a:rPr>
              <a:t> </a:t>
            </a:r>
            <a:r>
              <a:rPr lang="en-US" dirty="0">
                <a:solidFill>
                  <a:schemeClr val="accent2"/>
                </a:solidFill>
                <a:latin typeface="Arial Narrow" charset="0"/>
              </a:rPr>
              <a:t>dielectric material is inserted between the gap </a:t>
            </a:r>
            <a:r>
              <a:rPr lang="en-US" dirty="0">
                <a:solidFill>
                  <a:schemeClr val="accent2"/>
                </a:solidFill>
                <a:latin typeface="Arial Narrow" charset="0"/>
                <a:sym typeface="Wingdings" charset="0"/>
              </a:rPr>
              <a:t> Q=KQ</a:t>
            </a:r>
            <a:r>
              <a:rPr lang="en-US" baseline="-25000" dirty="0">
                <a:solidFill>
                  <a:schemeClr val="accent2"/>
                </a:solidFill>
                <a:latin typeface="Arial Narrow" charset="0"/>
                <a:sym typeface="Wingdings" charset="0"/>
              </a:rPr>
              <a:t>0</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a:p>
            <a:pPr marL="342900" indent="-342900">
              <a:spcBef>
                <a:spcPct val="20000"/>
              </a:spcBef>
              <a:buFontTx/>
              <a:buChar char="•"/>
            </a:pPr>
            <a:r>
              <a:rPr lang="en-US" dirty="0">
                <a:solidFill>
                  <a:schemeClr val="accent2"/>
                </a:solidFill>
                <a:latin typeface="Arial Narrow" charset="0"/>
                <a:sym typeface="Wingdings" charset="0"/>
              </a:rPr>
              <a:t>Constant charge: Voltage found to drop by a factor K  V=V</a:t>
            </a:r>
            <a:r>
              <a:rPr lang="en-US" baseline="-25000" dirty="0">
                <a:solidFill>
                  <a:schemeClr val="accent2"/>
                </a:solidFill>
                <a:latin typeface="Arial Narrow" charset="0"/>
                <a:sym typeface="Wingdings" charset="0"/>
              </a:rPr>
              <a:t>0</a:t>
            </a:r>
            <a:r>
              <a:rPr lang="en-US" dirty="0">
                <a:solidFill>
                  <a:schemeClr val="accent2"/>
                </a:solidFill>
                <a:latin typeface="Arial Narrow" charset="0"/>
                <a:sym typeface="Wingdings" charset="0"/>
              </a:rPr>
              <a:t>/K</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p:txBody>
      </p:sp>
      <p:sp>
        <p:nvSpPr>
          <p:cNvPr id="305158" name="Text Box 6"/>
          <p:cNvSpPr txBox="1">
            <a:spLocks noChangeArrowheads="1"/>
          </p:cNvSpPr>
          <p:nvPr/>
        </p:nvSpPr>
        <p:spPr bwMode="auto">
          <a:xfrm>
            <a:off x="304800" y="1371600"/>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#1 : constant  V</a:t>
            </a:r>
          </a:p>
        </p:txBody>
      </p:sp>
      <p:sp>
        <p:nvSpPr>
          <p:cNvPr id="305159" name="Text Box 7"/>
          <p:cNvSpPr txBox="1">
            <a:spLocks noChangeArrowheads="1"/>
          </p:cNvSpPr>
          <p:nvPr/>
        </p:nvSpPr>
        <p:spPr bwMode="auto">
          <a:xfrm>
            <a:off x="304800" y="2682875"/>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#2 : constant  Q</a:t>
            </a:r>
          </a:p>
        </p:txBody>
      </p:sp>
    </p:spTree>
    <p:extLst>
      <p:ext uri="{BB962C8B-B14F-4D97-AF65-F5344CB8AC3E}">
        <p14:creationId xmlns:p14="http://schemas.microsoft.com/office/powerpoint/2010/main" val="14566664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450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450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015804A-2B32-0947-BD86-E2BAAA1F76E5}"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
        <p:nvSpPr>
          <p:cNvPr id="45061" name="Rectangle 2"/>
          <p:cNvSpPr>
            <a:spLocks noGrp="1" noChangeArrowheads="1"/>
          </p:cNvSpPr>
          <p:nvPr>
            <p:ph type="title"/>
          </p:nvPr>
        </p:nvSpPr>
        <p:spPr>
          <a:xfrm>
            <a:off x="76200" y="76200"/>
            <a:ext cx="8915400" cy="685800"/>
          </a:xfrm>
        </p:spPr>
        <p:txBody>
          <a:bodyPr/>
          <a:lstStyle/>
          <a:p>
            <a:r>
              <a:rPr lang="en-US">
                <a:latin typeface="Arial Narrow" charset="0"/>
                <a:ea typeface="ＭＳ Ｐゴシック" charset="0"/>
                <a:cs typeface="ＭＳ Ｐゴシック" charset="0"/>
              </a:rPr>
              <a:t>Molecular Description of Dielectric</a:t>
            </a:r>
          </a:p>
        </p:txBody>
      </p:sp>
      <p:sp>
        <p:nvSpPr>
          <p:cNvPr id="281603" name="Rectangle 3"/>
          <p:cNvSpPr>
            <a:spLocks noChangeArrowheads="1"/>
          </p:cNvSpPr>
          <p:nvPr/>
        </p:nvSpPr>
        <p:spPr bwMode="auto">
          <a:xfrm>
            <a:off x="152400" y="762000"/>
            <a:ext cx="8915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So what in the world makes dielectrics behave the way they do?</a:t>
            </a:r>
          </a:p>
          <a:p>
            <a:pPr marL="342900" indent="-342900">
              <a:spcBef>
                <a:spcPct val="20000"/>
              </a:spcBef>
              <a:buFontTx/>
              <a:buChar char="•"/>
            </a:pPr>
            <a:r>
              <a:rPr lang="en-US" sz="2800" dirty="0">
                <a:solidFill>
                  <a:schemeClr val="accent2"/>
                </a:solidFill>
                <a:latin typeface="Arial Narrow" charset="0"/>
              </a:rPr>
              <a:t>We need to examine this in a microscopic scale.</a:t>
            </a:r>
          </a:p>
          <a:p>
            <a:pPr marL="342900" indent="-342900">
              <a:spcBef>
                <a:spcPct val="20000"/>
              </a:spcBef>
              <a:buFontTx/>
              <a:buChar char="•"/>
            </a:pPr>
            <a:r>
              <a:rPr lang="en-US" sz="2800" dirty="0" smtClean="0">
                <a:solidFill>
                  <a:schemeClr val="accent2"/>
                </a:solidFill>
                <a:latin typeface="Arial Narrow" charset="0"/>
              </a:rPr>
              <a:t>Let’s </a:t>
            </a:r>
            <a:r>
              <a:rPr lang="en-US" sz="2800" dirty="0">
                <a:solidFill>
                  <a:schemeClr val="accent2"/>
                </a:solidFill>
                <a:latin typeface="Arial Narrow" charset="0"/>
              </a:rPr>
              <a:t>consider a parallel plate capacitor that is charged up +Q(=C</a:t>
            </a:r>
            <a:r>
              <a:rPr lang="en-US" sz="2800" baseline="-25000" dirty="0">
                <a:solidFill>
                  <a:schemeClr val="accent2"/>
                </a:solidFill>
                <a:latin typeface="Arial Narrow" charset="0"/>
              </a:rPr>
              <a:t>0</a:t>
            </a:r>
            <a:r>
              <a:rPr lang="en-US" sz="2800" dirty="0">
                <a:solidFill>
                  <a:schemeClr val="accent2"/>
                </a:solidFill>
                <a:latin typeface="Arial Narrow" charset="0"/>
              </a:rPr>
              <a:t>V</a:t>
            </a:r>
            <a:r>
              <a:rPr lang="en-US" sz="2800" baseline="-25000" dirty="0">
                <a:solidFill>
                  <a:schemeClr val="accent2"/>
                </a:solidFill>
                <a:latin typeface="Arial Narrow" charset="0"/>
              </a:rPr>
              <a:t>0</a:t>
            </a:r>
            <a:r>
              <a:rPr lang="en-US" sz="2800" dirty="0">
                <a:solidFill>
                  <a:schemeClr val="accent2"/>
                </a:solidFill>
                <a:latin typeface="Arial Narrow" charset="0"/>
              </a:rPr>
              <a:t>) and –Q with air in between.</a:t>
            </a:r>
          </a:p>
          <a:p>
            <a:pPr marL="742950" lvl="1" indent="-285750">
              <a:spcBef>
                <a:spcPct val="20000"/>
              </a:spcBef>
              <a:buFontTx/>
              <a:buChar char="–"/>
            </a:pPr>
            <a:r>
              <a:rPr lang="en-US" dirty="0" smtClean="0">
                <a:solidFill>
                  <a:srgbClr val="660066"/>
                </a:solidFill>
                <a:latin typeface="Arial Narrow" charset="0"/>
              </a:rPr>
              <a:t>Let’s assume that </a:t>
            </a:r>
            <a:r>
              <a:rPr lang="en-US" dirty="0">
                <a:solidFill>
                  <a:srgbClr val="660066"/>
                </a:solidFill>
                <a:latin typeface="Arial Narrow" charset="0"/>
              </a:rPr>
              <a:t>there is no way any </a:t>
            </a:r>
            <a:r>
              <a:rPr lang="en-US" dirty="0" smtClean="0">
                <a:solidFill>
                  <a:srgbClr val="660066"/>
                </a:solidFill>
                <a:latin typeface="Arial Narrow" charset="0"/>
              </a:rPr>
              <a:t>additional charge </a:t>
            </a:r>
            <a:r>
              <a:rPr lang="en-US" dirty="0">
                <a:solidFill>
                  <a:srgbClr val="660066"/>
                </a:solidFill>
                <a:latin typeface="Arial Narrow" charset="0"/>
              </a:rPr>
              <a:t>can flow in or out</a:t>
            </a:r>
          </a:p>
          <a:p>
            <a:pPr marL="342900" indent="-342900">
              <a:spcBef>
                <a:spcPct val="20000"/>
              </a:spcBef>
              <a:buFontTx/>
              <a:buChar char="•"/>
            </a:pPr>
            <a:endParaRPr lang="en-US" dirty="0">
              <a:solidFill>
                <a:schemeClr val="accent2"/>
              </a:solidFill>
              <a:latin typeface="Arial Narrow" charset="0"/>
            </a:endParaRPr>
          </a:p>
        </p:txBody>
      </p:sp>
      <p:pic>
        <p:nvPicPr>
          <p:cNvPr id="281604" name="Picture 4" descr="FG24_01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05200"/>
            <a:ext cx="3200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605" name="Picture 5" descr="FG24_01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733800"/>
            <a:ext cx="3048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606" name="Rectangle 6"/>
          <p:cNvSpPr>
            <a:spLocks noChangeArrowheads="1"/>
          </p:cNvSpPr>
          <p:nvPr/>
        </p:nvSpPr>
        <p:spPr bwMode="auto">
          <a:xfrm>
            <a:off x="4800600" y="3429000"/>
            <a:ext cx="4343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Now insert a dielectric</a:t>
            </a:r>
          </a:p>
          <a:p>
            <a:pPr marL="742950" lvl="1" indent="-285750">
              <a:spcBef>
                <a:spcPct val="20000"/>
              </a:spcBef>
              <a:buFontTx/>
              <a:buChar char="–"/>
            </a:pPr>
            <a:r>
              <a:rPr lang="en-US" dirty="0">
                <a:solidFill>
                  <a:srgbClr val="660066"/>
                </a:solidFill>
                <a:latin typeface="Arial Narrow" charset="0"/>
              </a:rPr>
              <a:t>Dielectrics can be polar </a:t>
            </a:r>
            <a:r>
              <a:rPr lang="en-US" dirty="0">
                <a:solidFill>
                  <a:srgbClr val="660066"/>
                </a:solidFill>
                <a:latin typeface="Arial Narrow" charset="0"/>
                <a:sym typeface="Wingdings" charset="0"/>
              </a:rPr>
              <a:t> could have permanent dipole moment.  What will happen?</a:t>
            </a:r>
          </a:p>
          <a:p>
            <a:pPr marL="342900" indent="-342900">
              <a:spcBef>
                <a:spcPct val="20000"/>
              </a:spcBef>
              <a:buFontTx/>
              <a:buChar char="•"/>
            </a:pPr>
            <a:r>
              <a:rPr lang="en-US" sz="2800" dirty="0">
                <a:solidFill>
                  <a:schemeClr val="accent2"/>
                </a:solidFill>
                <a:latin typeface="Arial Narrow" charset="0"/>
              </a:rPr>
              <a:t>Due to the electric field molecules may be aligned.</a:t>
            </a:r>
          </a:p>
        </p:txBody>
      </p:sp>
    </p:spTree>
    <p:extLst>
      <p:ext uri="{BB962C8B-B14F-4D97-AF65-F5344CB8AC3E}">
        <p14:creationId xmlns:p14="http://schemas.microsoft.com/office/powerpoint/2010/main" val="18080183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460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460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A80FB30-8727-6B4F-8BE5-9FD0C705730D}"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pic>
        <p:nvPicPr>
          <p:cNvPr id="282626" name="Picture 2" descr="FG24_014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429000"/>
            <a:ext cx="3886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Rectangle 3"/>
          <p:cNvSpPr>
            <a:spLocks noGrp="1" noChangeArrowheads="1"/>
          </p:cNvSpPr>
          <p:nvPr>
            <p:ph type="title"/>
          </p:nvPr>
        </p:nvSpPr>
        <p:spPr>
          <a:xfrm>
            <a:off x="76200" y="76200"/>
            <a:ext cx="8915400" cy="685800"/>
          </a:xfrm>
        </p:spPr>
        <p:txBody>
          <a:bodyPr/>
          <a:lstStyle/>
          <a:p>
            <a:r>
              <a:rPr lang="en-US">
                <a:latin typeface="Arial Narrow" charset="0"/>
                <a:ea typeface="ＭＳ Ｐゴシック" charset="0"/>
                <a:cs typeface="ＭＳ Ｐゴシック" charset="0"/>
              </a:rPr>
              <a:t>Molecular Description of Dielectric</a:t>
            </a:r>
          </a:p>
        </p:txBody>
      </p:sp>
      <p:sp>
        <p:nvSpPr>
          <p:cNvPr id="282628" name="Rectangle 4"/>
          <p:cNvSpPr>
            <a:spLocks noChangeArrowheads="1"/>
          </p:cNvSpPr>
          <p:nvPr/>
        </p:nvSpPr>
        <p:spPr bwMode="auto">
          <a:xfrm>
            <a:off x="381000" y="685800"/>
            <a:ext cx="8458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a:solidFill>
                  <a:schemeClr val="accent2"/>
                </a:solidFill>
                <a:latin typeface="Arial Narrow" charset="0"/>
              </a:rPr>
              <a:t>OK. Then what happens?</a:t>
            </a:r>
          </a:p>
          <a:p>
            <a:pPr marL="342900" indent="-342900">
              <a:spcBef>
                <a:spcPct val="20000"/>
              </a:spcBef>
              <a:buFontTx/>
              <a:buChar char="•"/>
            </a:pPr>
            <a:r>
              <a:rPr lang="en-US" sz="2800">
                <a:solidFill>
                  <a:schemeClr val="accent2"/>
                </a:solidFill>
                <a:latin typeface="Arial Narrow" charset="0"/>
              </a:rPr>
              <a:t>Then effectively, there will be some negative charges close to the surface of the positive plate and positive charges close to the negative plate</a:t>
            </a:r>
          </a:p>
          <a:p>
            <a:pPr marL="742950" lvl="1" indent="-285750">
              <a:spcBef>
                <a:spcPct val="20000"/>
              </a:spcBef>
              <a:buFontTx/>
              <a:buChar char="–"/>
            </a:pPr>
            <a:r>
              <a:rPr lang="en-US">
                <a:solidFill>
                  <a:srgbClr val="660066"/>
                </a:solidFill>
                <a:latin typeface="Arial Narrow" charset="0"/>
              </a:rPr>
              <a:t>Some electric field do not pass through the whole dielectric but stops at the negative charge</a:t>
            </a:r>
          </a:p>
        </p:txBody>
      </p:sp>
      <p:sp>
        <p:nvSpPr>
          <p:cNvPr id="282629" name="Rectangle 5"/>
          <p:cNvSpPr>
            <a:spLocks noChangeArrowheads="1"/>
          </p:cNvSpPr>
          <p:nvPr/>
        </p:nvSpPr>
        <p:spPr bwMode="auto">
          <a:xfrm>
            <a:off x="2286000" y="3429000"/>
            <a:ext cx="6858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spcBef>
                <a:spcPct val="20000"/>
              </a:spcBef>
              <a:buFontTx/>
              <a:buChar char="–"/>
            </a:pPr>
            <a:r>
              <a:rPr lang="en-US" dirty="0">
                <a:solidFill>
                  <a:srgbClr val="660066"/>
                </a:solidFill>
                <a:latin typeface="Arial Narrow" charset="0"/>
              </a:rPr>
              <a:t>So the field inside dielectric is smaller than the air</a:t>
            </a:r>
          </a:p>
          <a:p>
            <a:pPr marL="342900" indent="-342900">
              <a:spcBef>
                <a:spcPct val="20000"/>
              </a:spcBef>
              <a:buFontTx/>
              <a:buChar char="•"/>
            </a:pPr>
            <a:r>
              <a:rPr lang="en-US" sz="2800" dirty="0">
                <a:solidFill>
                  <a:schemeClr val="accent2"/>
                </a:solidFill>
                <a:latin typeface="Arial Narrow" charset="0"/>
              </a:rPr>
              <a:t>Since electric field is smaller, the force is smaller</a:t>
            </a:r>
          </a:p>
          <a:p>
            <a:pPr marL="742950" lvl="1" indent="-285750">
              <a:spcBef>
                <a:spcPct val="20000"/>
              </a:spcBef>
              <a:buFontTx/>
              <a:buChar char="–"/>
            </a:pPr>
            <a:r>
              <a:rPr lang="en-US" dirty="0">
                <a:solidFill>
                  <a:srgbClr val="660066"/>
                </a:solidFill>
                <a:latin typeface="Arial Narrow" charset="0"/>
              </a:rPr>
              <a:t>The work need to move a test charge inside the dielectric is smaller</a:t>
            </a:r>
          </a:p>
          <a:p>
            <a:pPr marL="742950" lvl="1" indent="-285750">
              <a:spcBef>
                <a:spcPct val="20000"/>
              </a:spcBef>
              <a:buFontTx/>
              <a:buChar char="–"/>
            </a:pPr>
            <a:r>
              <a:rPr lang="en-US" dirty="0">
                <a:solidFill>
                  <a:srgbClr val="660066"/>
                </a:solidFill>
                <a:latin typeface="Arial Narrow" charset="0"/>
              </a:rPr>
              <a:t>Thus the potential difference across the dielectric is smaller than across the air</a:t>
            </a:r>
          </a:p>
        </p:txBody>
      </p:sp>
    </p:spTree>
    <p:extLst>
      <p:ext uri="{BB962C8B-B14F-4D97-AF65-F5344CB8AC3E}">
        <p14:creationId xmlns:p14="http://schemas.microsoft.com/office/powerpoint/2010/main" val="20983445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471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471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476DFFF-A5D2-5B43-84C2-D93F5A238590}"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pic>
        <p:nvPicPr>
          <p:cNvPr id="279554" name="Picture 2" descr="FG24_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685800"/>
            <a:ext cx="3048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3" name="Rectangle 3"/>
          <p:cNvSpPr>
            <a:spLocks noGrp="1" noChangeArrowheads="1"/>
          </p:cNvSpPr>
          <p:nvPr>
            <p:ph type="title"/>
          </p:nvPr>
        </p:nvSpPr>
        <p:spPr>
          <a:xfrm>
            <a:off x="228600" y="0"/>
            <a:ext cx="8686800" cy="762000"/>
          </a:xfrm>
        </p:spPr>
        <p:txBody>
          <a:bodyPr/>
          <a:lstStyle/>
          <a:p>
            <a:r>
              <a:rPr lang="en-US">
                <a:latin typeface="Arial Narrow" charset="0"/>
                <a:ea typeface="ＭＳ Ｐゴシック" charset="0"/>
                <a:cs typeface="ＭＳ Ｐゴシック" charset="0"/>
              </a:rPr>
              <a:t>Example</a:t>
            </a:r>
          </a:p>
        </p:txBody>
      </p:sp>
      <p:sp>
        <p:nvSpPr>
          <p:cNvPr id="279556" name="Text Box 4"/>
          <p:cNvSpPr txBox="1">
            <a:spLocks noChangeArrowheads="1"/>
          </p:cNvSpPr>
          <p:nvPr/>
        </p:nvSpPr>
        <p:spPr bwMode="auto">
          <a:xfrm>
            <a:off x="152400" y="673100"/>
            <a:ext cx="66294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a:solidFill>
                  <a:schemeClr val="accent2"/>
                </a:solidFill>
                <a:latin typeface="Arial Narrow" charset="0"/>
              </a:rPr>
              <a:t>Dielectric Removal: </a:t>
            </a:r>
            <a:r>
              <a:rPr lang="en-US" sz="2000">
                <a:solidFill>
                  <a:schemeClr val="accent2"/>
                </a:solidFill>
                <a:latin typeface="Arial Narrow" charset="0"/>
              </a:rPr>
              <a:t>A parallel-plate capacitor, filled with a dielectric with </a:t>
            </a:r>
            <a:r>
              <a:rPr lang="en-US" sz="2000">
                <a:solidFill>
                  <a:srgbClr val="FF0000"/>
                </a:solidFill>
                <a:latin typeface="Arial Narrow" charset="0"/>
              </a:rPr>
              <a:t>K=3.4</a:t>
            </a:r>
            <a:r>
              <a:rPr lang="en-US" sz="2000">
                <a:solidFill>
                  <a:schemeClr val="accent2"/>
                </a:solidFill>
                <a:latin typeface="Arial Narrow" charset="0"/>
              </a:rPr>
              <a:t>, is connected to a </a:t>
            </a:r>
            <a:r>
              <a:rPr lang="en-US" sz="2000">
                <a:solidFill>
                  <a:srgbClr val="FF0000"/>
                </a:solidFill>
                <a:latin typeface="Arial Narrow" charset="0"/>
              </a:rPr>
              <a:t>100-V </a:t>
            </a:r>
            <a:r>
              <a:rPr lang="en-US" sz="2000">
                <a:solidFill>
                  <a:schemeClr val="accent2"/>
                </a:solidFill>
                <a:latin typeface="Arial Narrow" charset="0"/>
              </a:rPr>
              <a:t>battery.  After the capacitor is fully charged, the battery is disconnected.  The plates have area </a:t>
            </a:r>
            <a:r>
              <a:rPr lang="en-US" sz="2000">
                <a:solidFill>
                  <a:srgbClr val="FF0000"/>
                </a:solidFill>
                <a:latin typeface="Arial Narrow" charset="0"/>
              </a:rPr>
              <a:t>A=4.0m</a:t>
            </a:r>
            <a:r>
              <a:rPr lang="en-US" sz="2000" baseline="30000">
                <a:solidFill>
                  <a:srgbClr val="FF0000"/>
                </a:solidFill>
                <a:latin typeface="Arial Narrow" charset="0"/>
              </a:rPr>
              <a:t>2</a:t>
            </a:r>
            <a:r>
              <a:rPr lang="en-US" sz="2000">
                <a:solidFill>
                  <a:schemeClr val="accent2"/>
                </a:solidFill>
                <a:latin typeface="Arial Narrow" charset="0"/>
              </a:rPr>
              <a:t>, and are separated by </a:t>
            </a:r>
            <a:r>
              <a:rPr lang="en-US" sz="2000">
                <a:solidFill>
                  <a:srgbClr val="FF0000"/>
                </a:solidFill>
                <a:latin typeface="Arial Narrow" charset="0"/>
              </a:rPr>
              <a:t>d=4.0mm</a:t>
            </a:r>
            <a:r>
              <a:rPr lang="en-US" sz="2000">
                <a:solidFill>
                  <a:schemeClr val="accent2"/>
                </a:solidFill>
                <a:latin typeface="Arial Narrow" charset="0"/>
              </a:rPr>
              <a:t>.  (a) Find the capacitance, the charge on the capacitor, the electric field strength, and the energy stored in the capacitor.  (b) The dielectric is carefully removed, without changing the plate separation nor does any charge leave the capacitor.  Find the new value of capacitance, electric field strength, voltage between the plates and the energy stored in the capacitor.</a:t>
            </a:r>
          </a:p>
        </p:txBody>
      </p:sp>
      <p:sp>
        <p:nvSpPr>
          <p:cNvPr id="279557" name="Text Box 5"/>
          <p:cNvSpPr txBox="1">
            <a:spLocks noChangeArrowheads="1"/>
          </p:cNvSpPr>
          <p:nvPr/>
        </p:nvSpPr>
        <p:spPr bwMode="auto">
          <a:xfrm>
            <a:off x="304800" y="3657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(a)   </a:t>
            </a:r>
          </a:p>
        </p:txBody>
      </p:sp>
      <p:graphicFrame>
        <p:nvGraphicFramePr>
          <p:cNvPr id="279558" name="Object 2"/>
          <p:cNvGraphicFramePr>
            <a:graphicFrameLocks noChangeAspect="1"/>
          </p:cNvGraphicFramePr>
          <p:nvPr/>
        </p:nvGraphicFramePr>
        <p:xfrm>
          <a:off x="838200" y="3798888"/>
          <a:ext cx="431800" cy="298450"/>
        </p:xfrm>
        <a:graphic>
          <a:graphicData uri="http://schemas.openxmlformats.org/presentationml/2006/ole">
            <mc:AlternateContent xmlns:mc="http://schemas.openxmlformats.org/markup-compatibility/2006">
              <mc:Choice xmlns:v="urn:schemas-microsoft-com:vml" Requires="v">
                <p:oleObj spid="_x0000_s228628" name="Equation" r:id="rId4" imgW="253800" imgH="164880" progId="Equation.DSMT4">
                  <p:embed/>
                </p:oleObj>
              </mc:Choice>
              <mc:Fallback>
                <p:oleObj name="Equation" r:id="rId4" imgW="2538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798888"/>
                        <a:ext cx="431800" cy="29845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9559" name="Object 3"/>
          <p:cNvGraphicFramePr>
            <a:graphicFrameLocks noChangeAspect="1"/>
          </p:cNvGraphicFramePr>
          <p:nvPr/>
        </p:nvGraphicFramePr>
        <p:xfrm>
          <a:off x="838200" y="4451350"/>
          <a:ext cx="433388" cy="344488"/>
        </p:xfrm>
        <a:graphic>
          <a:graphicData uri="http://schemas.openxmlformats.org/presentationml/2006/ole">
            <mc:AlternateContent xmlns:mc="http://schemas.openxmlformats.org/markup-compatibility/2006">
              <mc:Choice xmlns:v="urn:schemas-microsoft-com:vml" Requires="v">
                <p:oleObj spid="_x0000_s228629" name="Equation" r:id="rId6" imgW="253800" imgH="190440" progId="Equation.DSMT4">
                  <p:embed/>
                </p:oleObj>
              </mc:Choice>
              <mc:Fallback>
                <p:oleObj name="Equation" r:id="rId6" imgW="253800" imgH="1904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451350"/>
                        <a:ext cx="433388" cy="34448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9560" name="Object 4"/>
          <p:cNvGraphicFramePr>
            <a:graphicFrameLocks noChangeAspect="1"/>
          </p:cNvGraphicFramePr>
          <p:nvPr/>
        </p:nvGraphicFramePr>
        <p:xfrm>
          <a:off x="1241425" y="3616325"/>
          <a:ext cx="606425" cy="665163"/>
        </p:xfrm>
        <a:graphic>
          <a:graphicData uri="http://schemas.openxmlformats.org/presentationml/2006/ole">
            <mc:AlternateContent xmlns:mc="http://schemas.openxmlformats.org/markup-compatibility/2006">
              <mc:Choice xmlns:v="urn:schemas-microsoft-com:vml" Requires="v">
                <p:oleObj spid="_x0000_s228630" name="Equation" r:id="rId8" imgW="355320" imgH="368280" progId="Equation.DSMT4">
                  <p:embed/>
                </p:oleObj>
              </mc:Choice>
              <mc:Fallback>
                <p:oleObj name="Equation" r:id="rId8" imgW="35532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1425" y="3616325"/>
                        <a:ext cx="606425" cy="6651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9561" name="Object 5"/>
          <p:cNvGraphicFramePr>
            <a:graphicFrameLocks noChangeAspect="1"/>
          </p:cNvGraphicFramePr>
          <p:nvPr/>
        </p:nvGraphicFramePr>
        <p:xfrm>
          <a:off x="1817688" y="3616325"/>
          <a:ext cx="865187" cy="665163"/>
        </p:xfrm>
        <a:graphic>
          <a:graphicData uri="http://schemas.openxmlformats.org/presentationml/2006/ole">
            <mc:AlternateContent xmlns:mc="http://schemas.openxmlformats.org/markup-compatibility/2006">
              <mc:Choice xmlns:v="urn:schemas-microsoft-com:vml" Requires="v">
                <p:oleObj spid="_x0000_s228631" name="Equation" r:id="rId10" imgW="507960" imgH="368280" progId="Equation.DSMT4">
                  <p:embed/>
                </p:oleObj>
              </mc:Choice>
              <mc:Fallback>
                <p:oleObj name="Equation" r:id="rId10" imgW="50796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7688" y="3616325"/>
                        <a:ext cx="865187" cy="6651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9562" name="Object 6"/>
          <p:cNvGraphicFramePr>
            <a:graphicFrameLocks noChangeAspect="1"/>
          </p:cNvGraphicFramePr>
          <p:nvPr>
            <p:extLst>
              <p:ext uri="{D42A27DB-BD31-4B8C-83A1-F6EECF244321}">
                <p14:modId xmlns:p14="http://schemas.microsoft.com/office/powerpoint/2010/main" val="2978239462"/>
              </p:ext>
            </p:extLst>
          </p:nvPr>
        </p:nvGraphicFramePr>
        <p:xfrm>
          <a:off x="2695575" y="3570288"/>
          <a:ext cx="6099175" cy="757237"/>
        </p:xfrm>
        <a:graphic>
          <a:graphicData uri="http://schemas.openxmlformats.org/presentationml/2006/ole">
            <mc:AlternateContent xmlns:mc="http://schemas.openxmlformats.org/markup-compatibility/2006">
              <mc:Choice xmlns:v="urn:schemas-microsoft-com:vml" Requires="v">
                <p:oleObj spid="_x0000_s228632" name="Equation" r:id="rId12" imgW="3581400" imgH="419100" progId="Equation.DSMT4">
                  <p:embed/>
                </p:oleObj>
              </mc:Choice>
              <mc:Fallback>
                <p:oleObj name="Equation" r:id="rId12" imgW="3581400" imgH="419100" progId="Equation.DSMT4">
                  <p:embed/>
                  <p:pic>
                    <p:nvPicPr>
                      <p:cNvPr id="0" name=""/>
                      <p:cNvPicPr>
                        <a:picLocks noChangeAspect="1" noChangeArrowheads="1"/>
                      </p:cNvPicPr>
                      <p:nvPr/>
                    </p:nvPicPr>
                    <p:blipFill>
                      <a:blip r:embed="rId13"/>
                      <a:srcRect/>
                      <a:stretch>
                        <a:fillRect/>
                      </a:stretch>
                    </p:blipFill>
                    <p:spPr bwMode="auto">
                      <a:xfrm>
                        <a:off x="2695575" y="3570288"/>
                        <a:ext cx="6099175" cy="75723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9563" name="Object 7"/>
          <p:cNvGraphicFramePr>
            <a:graphicFrameLocks noChangeAspect="1"/>
          </p:cNvGraphicFramePr>
          <p:nvPr/>
        </p:nvGraphicFramePr>
        <p:xfrm>
          <a:off x="762000" y="5083175"/>
          <a:ext cx="431800" cy="274638"/>
        </p:xfrm>
        <a:graphic>
          <a:graphicData uri="http://schemas.openxmlformats.org/presentationml/2006/ole">
            <mc:AlternateContent xmlns:mc="http://schemas.openxmlformats.org/markup-compatibility/2006">
              <mc:Choice xmlns:v="urn:schemas-microsoft-com:vml" Requires="v">
                <p:oleObj spid="_x0000_s228633" name="Equation" r:id="rId14" imgW="253800" imgH="152280" progId="Equation.DSMT4">
                  <p:embed/>
                </p:oleObj>
              </mc:Choice>
              <mc:Fallback>
                <p:oleObj name="Equation" r:id="rId14" imgW="253800" imgH="152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2000" y="5083175"/>
                        <a:ext cx="431800" cy="27463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9564" name="Object 8"/>
          <p:cNvGraphicFramePr>
            <a:graphicFrameLocks noChangeAspect="1"/>
          </p:cNvGraphicFramePr>
          <p:nvPr/>
        </p:nvGraphicFramePr>
        <p:xfrm>
          <a:off x="763588" y="5715000"/>
          <a:ext cx="455612" cy="298450"/>
        </p:xfrm>
        <a:graphic>
          <a:graphicData uri="http://schemas.openxmlformats.org/presentationml/2006/ole">
            <mc:AlternateContent xmlns:mc="http://schemas.openxmlformats.org/markup-compatibility/2006">
              <mc:Choice xmlns:v="urn:schemas-microsoft-com:vml" Requires="v">
                <p:oleObj spid="_x0000_s228634" name="Equation" r:id="rId16" imgW="266400" imgH="164880" progId="Equation.DSMT4">
                  <p:embed/>
                </p:oleObj>
              </mc:Choice>
              <mc:Fallback>
                <p:oleObj name="Equation" r:id="rId16" imgW="26640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3588" y="5715000"/>
                        <a:ext cx="455612" cy="29845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9565" name="Object 9"/>
          <p:cNvGraphicFramePr>
            <a:graphicFrameLocks noChangeAspect="1"/>
          </p:cNvGraphicFramePr>
          <p:nvPr/>
        </p:nvGraphicFramePr>
        <p:xfrm>
          <a:off x="1295400" y="4475163"/>
          <a:ext cx="604838" cy="298450"/>
        </p:xfrm>
        <a:graphic>
          <a:graphicData uri="http://schemas.openxmlformats.org/presentationml/2006/ole">
            <mc:AlternateContent xmlns:mc="http://schemas.openxmlformats.org/markup-compatibility/2006">
              <mc:Choice xmlns:v="urn:schemas-microsoft-com:vml" Requires="v">
                <p:oleObj spid="_x0000_s228635" name="Equation" r:id="rId18" imgW="355320" imgH="164880" progId="Equation.DSMT4">
                  <p:embed/>
                </p:oleObj>
              </mc:Choice>
              <mc:Fallback>
                <p:oleObj name="Equation" r:id="rId18" imgW="355320" imgH="1648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5400" y="4475163"/>
                        <a:ext cx="604838" cy="29845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9566" name="Object 10"/>
          <p:cNvGraphicFramePr>
            <a:graphicFrameLocks noChangeAspect="1"/>
          </p:cNvGraphicFramePr>
          <p:nvPr>
            <p:extLst>
              <p:ext uri="{D42A27DB-BD31-4B8C-83A1-F6EECF244321}">
                <p14:modId xmlns:p14="http://schemas.microsoft.com/office/powerpoint/2010/main" val="2371516761"/>
              </p:ext>
            </p:extLst>
          </p:nvPr>
        </p:nvGraphicFramePr>
        <p:xfrm>
          <a:off x="1855788" y="4349750"/>
          <a:ext cx="4240212" cy="550863"/>
        </p:xfrm>
        <a:graphic>
          <a:graphicData uri="http://schemas.openxmlformats.org/presentationml/2006/ole">
            <mc:AlternateContent xmlns:mc="http://schemas.openxmlformats.org/markup-compatibility/2006">
              <mc:Choice xmlns:v="urn:schemas-microsoft-com:vml" Requires="v">
                <p:oleObj spid="_x0000_s228636" name="Equation" r:id="rId20" imgW="2489200" imgH="304800" progId="Equation.DSMT4">
                  <p:embed/>
                </p:oleObj>
              </mc:Choice>
              <mc:Fallback>
                <p:oleObj name="Equation" r:id="rId20" imgW="2489200" imgH="304800" progId="Equation.DSMT4">
                  <p:embed/>
                  <p:pic>
                    <p:nvPicPr>
                      <p:cNvPr id="0" name=""/>
                      <p:cNvPicPr>
                        <a:picLocks noChangeAspect="1" noChangeArrowheads="1"/>
                      </p:cNvPicPr>
                      <p:nvPr/>
                    </p:nvPicPr>
                    <p:blipFill>
                      <a:blip r:embed="rId21"/>
                      <a:srcRect/>
                      <a:stretch>
                        <a:fillRect/>
                      </a:stretch>
                    </p:blipFill>
                    <p:spPr bwMode="auto">
                      <a:xfrm>
                        <a:off x="1855788" y="4349750"/>
                        <a:ext cx="4240212" cy="5508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9567" name="Object 11"/>
          <p:cNvGraphicFramePr>
            <a:graphicFrameLocks noChangeAspect="1"/>
          </p:cNvGraphicFramePr>
          <p:nvPr/>
        </p:nvGraphicFramePr>
        <p:xfrm>
          <a:off x="1195388" y="4887913"/>
          <a:ext cx="474662" cy="665162"/>
        </p:xfrm>
        <a:graphic>
          <a:graphicData uri="http://schemas.openxmlformats.org/presentationml/2006/ole">
            <mc:AlternateContent xmlns:mc="http://schemas.openxmlformats.org/markup-compatibility/2006">
              <mc:Choice xmlns:v="urn:schemas-microsoft-com:vml" Requires="v">
                <p:oleObj spid="_x0000_s228637" name="Equation" r:id="rId22" imgW="279360" imgH="368280" progId="Equation.DSMT4">
                  <p:embed/>
                </p:oleObj>
              </mc:Choice>
              <mc:Fallback>
                <p:oleObj name="Equation" r:id="rId22" imgW="279360" imgH="3682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95388" y="4887913"/>
                        <a:ext cx="474662" cy="66516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9568" name="Object 12"/>
          <p:cNvGraphicFramePr>
            <a:graphicFrameLocks noChangeAspect="1"/>
          </p:cNvGraphicFramePr>
          <p:nvPr/>
        </p:nvGraphicFramePr>
        <p:xfrm>
          <a:off x="1673225" y="4876800"/>
          <a:ext cx="2746375" cy="687388"/>
        </p:xfrm>
        <a:graphic>
          <a:graphicData uri="http://schemas.openxmlformats.org/presentationml/2006/ole">
            <mc:AlternateContent xmlns:mc="http://schemas.openxmlformats.org/markup-compatibility/2006">
              <mc:Choice xmlns:v="urn:schemas-microsoft-com:vml" Requires="v">
                <p:oleObj spid="_x0000_s228638" name="Equation" r:id="rId24" imgW="1612800" imgH="380880" progId="Equation.DSMT4">
                  <p:embed/>
                </p:oleObj>
              </mc:Choice>
              <mc:Fallback>
                <p:oleObj name="Equation" r:id="rId24" imgW="1612800" imgH="3808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73225" y="4876800"/>
                        <a:ext cx="2746375" cy="68738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9569" name="Object 13"/>
          <p:cNvGraphicFramePr>
            <a:graphicFrameLocks noChangeAspect="1"/>
          </p:cNvGraphicFramePr>
          <p:nvPr/>
        </p:nvGraphicFramePr>
        <p:xfrm>
          <a:off x="1223963" y="5562600"/>
          <a:ext cx="909637" cy="665163"/>
        </p:xfrm>
        <a:graphic>
          <a:graphicData uri="http://schemas.openxmlformats.org/presentationml/2006/ole">
            <mc:AlternateContent xmlns:mc="http://schemas.openxmlformats.org/markup-compatibility/2006">
              <mc:Choice xmlns:v="urn:schemas-microsoft-com:vml" Requires="v">
                <p:oleObj spid="_x0000_s228639" name="Equation" r:id="rId26" imgW="533160" imgH="368280" progId="Equation.DSMT4">
                  <p:embed/>
                </p:oleObj>
              </mc:Choice>
              <mc:Fallback>
                <p:oleObj name="Equation" r:id="rId26" imgW="533160" imgH="368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223963" y="5562600"/>
                        <a:ext cx="909637" cy="6651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9570" name="Object 14"/>
          <p:cNvGraphicFramePr>
            <a:graphicFrameLocks noChangeAspect="1"/>
          </p:cNvGraphicFramePr>
          <p:nvPr/>
        </p:nvGraphicFramePr>
        <p:xfrm>
          <a:off x="2211388" y="5562600"/>
          <a:ext cx="3656012" cy="665163"/>
        </p:xfrm>
        <a:graphic>
          <a:graphicData uri="http://schemas.openxmlformats.org/presentationml/2006/ole">
            <mc:AlternateContent xmlns:mc="http://schemas.openxmlformats.org/markup-compatibility/2006">
              <mc:Choice xmlns:v="urn:schemas-microsoft-com:vml" Requires="v">
                <p:oleObj spid="_x0000_s228640" name="Equation" r:id="rId28" imgW="2145960" imgH="368280" progId="Equation.DSMT4">
                  <p:embed/>
                </p:oleObj>
              </mc:Choice>
              <mc:Fallback>
                <p:oleObj name="Equation" r:id="rId28" imgW="2145960" imgH="3682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11388" y="5562600"/>
                        <a:ext cx="3656012" cy="6651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7705436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481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481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23D7D23-F7E5-594C-B995-083009DF9040}"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280578" name="Text Box 2"/>
          <p:cNvSpPr txBox="1">
            <a:spLocks noChangeArrowheads="1"/>
          </p:cNvSpPr>
          <p:nvPr/>
        </p:nvSpPr>
        <p:spPr bwMode="auto">
          <a:xfrm>
            <a:off x="685800" y="2378075"/>
            <a:ext cx="7239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smtClean="0">
                <a:solidFill>
                  <a:srgbClr val="CC00CC"/>
                </a:solidFill>
                <a:latin typeface="Arial Narrow" charset="0"/>
              </a:rPr>
              <a:t>Since the </a:t>
            </a:r>
            <a:r>
              <a:rPr lang="en-US" dirty="0">
                <a:solidFill>
                  <a:srgbClr val="CC00CC"/>
                </a:solidFill>
                <a:latin typeface="Arial Narrow" charset="0"/>
              </a:rPr>
              <a:t>charge is the same (                )  before and after the removal of the dielectric, we obtain</a:t>
            </a:r>
          </a:p>
        </p:txBody>
      </p:sp>
      <p:sp>
        <p:nvSpPr>
          <p:cNvPr id="48152" name="Rectangle 3"/>
          <p:cNvSpPr>
            <a:spLocks noGrp="1" noChangeArrowheads="1"/>
          </p:cNvSpPr>
          <p:nvPr>
            <p:ph type="title"/>
          </p:nvPr>
        </p:nvSpPr>
        <p:spPr>
          <a:xfrm>
            <a:off x="228600" y="0"/>
            <a:ext cx="8686800" cy="762000"/>
          </a:xfrm>
        </p:spPr>
        <p:txBody>
          <a:bodyPr/>
          <a:lstStyle/>
          <a:p>
            <a:r>
              <a:rPr lang="en-US" dirty="0">
                <a:latin typeface="Arial Narrow" charset="0"/>
                <a:ea typeface="ＭＳ Ｐゴシック" charset="0"/>
                <a:cs typeface="ＭＳ Ｐゴシック" charset="0"/>
              </a:rPr>
              <a:t>Example </a:t>
            </a:r>
            <a:r>
              <a:rPr lang="en-US" dirty="0" smtClean="0">
                <a:latin typeface="Arial Narrow" charset="0"/>
                <a:ea typeface="ＭＳ Ｐゴシック" charset="0"/>
                <a:cs typeface="ＭＳ Ｐゴシック" charset="0"/>
              </a:rPr>
              <a:t>cont’d</a:t>
            </a:r>
            <a:endParaRPr lang="en-US" dirty="0">
              <a:latin typeface="Arial Narrow" charset="0"/>
              <a:ea typeface="ＭＳ Ｐゴシック" charset="0"/>
              <a:cs typeface="ＭＳ Ｐゴシック" charset="0"/>
            </a:endParaRPr>
          </a:p>
        </p:txBody>
      </p:sp>
      <p:sp>
        <p:nvSpPr>
          <p:cNvPr id="280580" name="Text Box 4"/>
          <p:cNvSpPr txBox="1">
            <a:spLocks noChangeArrowheads="1"/>
          </p:cNvSpPr>
          <p:nvPr/>
        </p:nvSpPr>
        <p:spPr bwMode="auto">
          <a:xfrm>
            <a:off x="533400" y="838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(b)   </a:t>
            </a:r>
          </a:p>
        </p:txBody>
      </p:sp>
      <p:graphicFrame>
        <p:nvGraphicFramePr>
          <p:cNvPr id="280581" name="Object 2"/>
          <p:cNvGraphicFramePr>
            <a:graphicFrameLocks noChangeAspect="1"/>
          </p:cNvGraphicFramePr>
          <p:nvPr/>
        </p:nvGraphicFramePr>
        <p:xfrm>
          <a:off x="436563" y="1746250"/>
          <a:ext cx="630237" cy="446088"/>
        </p:xfrm>
        <a:graphic>
          <a:graphicData uri="http://schemas.openxmlformats.org/presentationml/2006/ole">
            <mc:AlternateContent xmlns:mc="http://schemas.openxmlformats.org/markup-compatibility/2006">
              <mc:Choice xmlns:v="urn:schemas-microsoft-com:vml" Requires="v">
                <p:oleObj spid="_x0000_s226212" name="Equation" r:id="rId3" imgW="304560" imgH="203040" progId="Equation.DSMT4">
                  <p:embed/>
                </p:oleObj>
              </mc:Choice>
              <mc:Fallback>
                <p:oleObj name="Equation" r:id="rId3" imgW="3045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3" y="1746250"/>
                        <a:ext cx="630237" cy="44608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0582" name="Object 3"/>
          <p:cNvGraphicFramePr>
            <a:graphicFrameLocks noChangeAspect="1"/>
          </p:cNvGraphicFramePr>
          <p:nvPr>
            <p:extLst>
              <p:ext uri="{D42A27DB-BD31-4B8C-83A1-F6EECF244321}">
                <p14:modId xmlns:p14="http://schemas.microsoft.com/office/powerpoint/2010/main" val="3339342423"/>
              </p:ext>
            </p:extLst>
          </p:nvPr>
        </p:nvGraphicFramePr>
        <p:xfrm>
          <a:off x="4127500" y="2349500"/>
          <a:ext cx="1130300" cy="546100"/>
        </p:xfrm>
        <a:graphic>
          <a:graphicData uri="http://schemas.openxmlformats.org/presentationml/2006/ole">
            <mc:AlternateContent xmlns:mc="http://schemas.openxmlformats.org/markup-compatibility/2006">
              <mc:Choice xmlns:v="urn:schemas-microsoft-com:vml" Requires="v">
                <p:oleObj spid="_x0000_s226213" name="Equation" r:id="rId5" imgW="444240" imgH="203040" progId="Equation.DSMT4">
                  <p:embed/>
                </p:oleObj>
              </mc:Choice>
              <mc:Fallback>
                <p:oleObj name="Equation" r:id="rId5" imgW="44424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7500" y="2349500"/>
                        <a:ext cx="1130300" cy="5461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0583" name="Text Box 7"/>
          <p:cNvSpPr txBox="1">
            <a:spLocks noChangeArrowheads="1"/>
          </p:cNvSpPr>
          <p:nvPr/>
        </p:nvSpPr>
        <p:spPr bwMode="auto">
          <a:xfrm>
            <a:off x="1143000" y="838200"/>
            <a:ext cx="7239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Since the dielectric has been removed, the effect of dielectric constant must be removed as well.  </a:t>
            </a:r>
          </a:p>
        </p:txBody>
      </p:sp>
      <p:graphicFrame>
        <p:nvGraphicFramePr>
          <p:cNvPr id="280584" name="Object 4"/>
          <p:cNvGraphicFramePr>
            <a:graphicFrameLocks noChangeAspect="1"/>
          </p:cNvGraphicFramePr>
          <p:nvPr/>
        </p:nvGraphicFramePr>
        <p:xfrm>
          <a:off x="609600" y="4146550"/>
          <a:ext cx="773113" cy="547688"/>
        </p:xfrm>
        <a:graphic>
          <a:graphicData uri="http://schemas.openxmlformats.org/presentationml/2006/ole">
            <mc:AlternateContent xmlns:mc="http://schemas.openxmlformats.org/markup-compatibility/2006">
              <mc:Choice xmlns:v="urn:schemas-microsoft-com:vml" Requires="v">
                <p:oleObj spid="_x0000_s226214" name="Equation" r:id="rId7" imgW="304560" imgH="203040" progId="Equation.DSMT4">
                  <p:embed/>
                </p:oleObj>
              </mc:Choice>
              <mc:Fallback>
                <p:oleObj name="Equation" r:id="rId7" imgW="3045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146550"/>
                        <a:ext cx="773113" cy="54768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0585" name="Object 5"/>
          <p:cNvGraphicFramePr>
            <a:graphicFrameLocks noChangeAspect="1"/>
          </p:cNvGraphicFramePr>
          <p:nvPr/>
        </p:nvGraphicFramePr>
        <p:xfrm>
          <a:off x="228600" y="5129213"/>
          <a:ext cx="639763" cy="433387"/>
        </p:xfrm>
        <a:graphic>
          <a:graphicData uri="http://schemas.openxmlformats.org/presentationml/2006/ole">
            <mc:AlternateContent xmlns:mc="http://schemas.openxmlformats.org/markup-compatibility/2006">
              <mc:Choice xmlns:v="urn:schemas-microsoft-com:vml" Requires="v">
                <p:oleObj spid="_x0000_s226215" name="Equation" r:id="rId9" imgW="317160" imgH="203040" progId="Equation.DSMT4">
                  <p:embed/>
                </p:oleObj>
              </mc:Choice>
              <mc:Fallback>
                <p:oleObj name="Equation" r:id="rId9" imgW="31716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129213"/>
                        <a:ext cx="639763" cy="43338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0586" name="Object 6"/>
          <p:cNvGraphicFramePr>
            <a:graphicFrameLocks noChangeAspect="1"/>
          </p:cNvGraphicFramePr>
          <p:nvPr/>
        </p:nvGraphicFramePr>
        <p:xfrm>
          <a:off x="609600" y="3227388"/>
          <a:ext cx="742950" cy="546100"/>
        </p:xfrm>
        <a:graphic>
          <a:graphicData uri="http://schemas.openxmlformats.org/presentationml/2006/ole">
            <mc:AlternateContent xmlns:mc="http://schemas.openxmlformats.org/markup-compatibility/2006">
              <mc:Choice xmlns:v="urn:schemas-microsoft-com:vml" Requires="v">
                <p:oleObj spid="_x0000_s226216" name="Equation" r:id="rId11" imgW="291960" imgH="203040" progId="Equation.DSMT4">
                  <p:embed/>
                </p:oleObj>
              </mc:Choice>
              <mc:Fallback>
                <p:oleObj name="Equation" r:id="rId11" imgW="2919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3227388"/>
                        <a:ext cx="742950" cy="5461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0587" name="Text Box 11"/>
          <p:cNvSpPr txBox="1">
            <a:spLocks noChangeArrowheads="1"/>
          </p:cNvSpPr>
          <p:nvPr/>
        </p:nvSpPr>
        <p:spPr bwMode="auto">
          <a:xfrm>
            <a:off x="228600" y="5883275"/>
            <a:ext cx="19050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Where did the extra energy come from?.</a:t>
            </a:r>
          </a:p>
        </p:txBody>
      </p:sp>
      <p:sp>
        <p:nvSpPr>
          <p:cNvPr id="280588" name="Text Box 12"/>
          <p:cNvSpPr txBox="1">
            <a:spLocks noChangeArrowheads="1"/>
          </p:cNvSpPr>
          <p:nvPr/>
        </p:nvSpPr>
        <p:spPr bwMode="auto">
          <a:xfrm>
            <a:off x="2438400" y="5791200"/>
            <a:ext cx="4876800" cy="395288"/>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The energy conservation law is violated in electricity???</a:t>
            </a:r>
          </a:p>
        </p:txBody>
      </p:sp>
      <p:sp>
        <p:nvSpPr>
          <p:cNvPr id="280589" name="Text Box 13"/>
          <p:cNvSpPr txBox="1">
            <a:spLocks noChangeArrowheads="1"/>
          </p:cNvSpPr>
          <p:nvPr/>
        </p:nvSpPr>
        <p:spPr bwMode="auto">
          <a:xfrm>
            <a:off x="2362200" y="6324600"/>
            <a:ext cx="6781800" cy="3651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b="1">
                <a:solidFill>
                  <a:srgbClr val="FF0000"/>
                </a:solidFill>
                <a:latin typeface="Arial Narrow" charset="0"/>
              </a:rPr>
              <a:t>External force has done the work of 3.6x10</a:t>
            </a:r>
            <a:r>
              <a:rPr lang="en-US" sz="1600" b="1" baseline="30000">
                <a:solidFill>
                  <a:srgbClr val="FF0000"/>
                </a:solidFill>
                <a:latin typeface="Arial Narrow" charset="0"/>
              </a:rPr>
              <a:t>-4</a:t>
            </a:r>
            <a:r>
              <a:rPr lang="en-US" sz="1600" b="1">
                <a:solidFill>
                  <a:srgbClr val="FF0000"/>
                </a:solidFill>
                <a:latin typeface="Arial Narrow" charset="0"/>
              </a:rPr>
              <a:t>J on the system to remove dielectric!!</a:t>
            </a:r>
          </a:p>
        </p:txBody>
      </p:sp>
      <p:sp>
        <p:nvSpPr>
          <p:cNvPr id="280590" name="AutoShape 14"/>
          <p:cNvSpPr>
            <a:spLocks noChangeArrowheads="1"/>
          </p:cNvSpPr>
          <p:nvPr/>
        </p:nvSpPr>
        <p:spPr bwMode="auto">
          <a:xfrm>
            <a:off x="2590800" y="5715000"/>
            <a:ext cx="44196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p:spPr>
        <p:txBody>
          <a:bodyPr anchor="ctr">
            <a:spAutoFit/>
          </a:bodyPr>
          <a:lstStyle/>
          <a:p>
            <a:endParaRPr lang="en-US"/>
          </a:p>
        </p:txBody>
      </p:sp>
      <p:sp>
        <p:nvSpPr>
          <p:cNvPr id="280591" name="Text Box 15"/>
          <p:cNvSpPr txBox="1">
            <a:spLocks noChangeArrowheads="1"/>
          </p:cNvSpPr>
          <p:nvPr/>
        </p:nvSpPr>
        <p:spPr bwMode="auto">
          <a:xfrm>
            <a:off x="7527925" y="5622925"/>
            <a:ext cx="85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b="1">
                <a:solidFill>
                  <a:srgbClr val="FF0000"/>
                </a:solidFill>
                <a:latin typeface="Arial Narrow" charset="0"/>
              </a:rPr>
              <a:t>Wrong! </a:t>
            </a:r>
          </a:p>
        </p:txBody>
      </p:sp>
      <p:sp>
        <p:nvSpPr>
          <p:cNvPr id="280592" name="Text Box 16"/>
          <p:cNvSpPr txBox="1">
            <a:spLocks noChangeArrowheads="1"/>
          </p:cNvSpPr>
          <p:nvPr/>
        </p:nvSpPr>
        <p:spPr bwMode="auto">
          <a:xfrm>
            <a:off x="7527925" y="5791200"/>
            <a:ext cx="85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b="1">
                <a:solidFill>
                  <a:srgbClr val="FF0000"/>
                </a:solidFill>
                <a:latin typeface="Arial Narrow" charset="0"/>
              </a:rPr>
              <a:t>Wrong! </a:t>
            </a:r>
          </a:p>
        </p:txBody>
      </p:sp>
      <p:sp>
        <p:nvSpPr>
          <p:cNvPr id="280593" name="Text Box 17"/>
          <p:cNvSpPr txBox="1">
            <a:spLocks noChangeArrowheads="1"/>
          </p:cNvSpPr>
          <p:nvPr/>
        </p:nvSpPr>
        <p:spPr bwMode="auto">
          <a:xfrm>
            <a:off x="7543800" y="5988050"/>
            <a:ext cx="85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b="1">
                <a:solidFill>
                  <a:srgbClr val="FF0000"/>
                </a:solidFill>
                <a:latin typeface="Arial Narrow" charset="0"/>
              </a:rPr>
              <a:t>Wrong!</a:t>
            </a:r>
          </a:p>
        </p:txBody>
      </p:sp>
      <p:graphicFrame>
        <p:nvGraphicFramePr>
          <p:cNvPr id="280594" name="Object 7"/>
          <p:cNvGraphicFramePr>
            <a:graphicFrameLocks noChangeAspect="1"/>
          </p:cNvGraphicFramePr>
          <p:nvPr/>
        </p:nvGraphicFramePr>
        <p:xfrm>
          <a:off x="1073150" y="1565275"/>
          <a:ext cx="603250" cy="808038"/>
        </p:xfrm>
        <a:graphic>
          <a:graphicData uri="http://schemas.openxmlformats.org/presentationml/2006/ole">
            <mc:AlternateContent xmlns:mc="http://schemas.openxmlformats.org/markup-compatibility/2006">
              <mc:Choice xmlns:v="urn:schemas-microsoft-com:vml" Requires="v">
                <p:oleObj spid="_x0000_s226217" name="Equation" r:id="rId13" imgW="291960" imgH="368280" progId="Equation.DSMT4">
                  <p:embed/>
                </p:oleObj>
              </mc:Choice>
              <mc:Fallback>
                <p:oleObj name="Equation" r:id="rId13" imgW="29196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3150" y="1565275"/>
                        <a:ext cx="603250" cy="80803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0595" name="Object 8"/>
          <p:cNvGraphicFramePr>
            <a:graphicFrameLocks noChangeAspect="1"/>
          </p:cNvGraphicFramePr>
          <p:nvPr/>
        </p:nvGraphicFramePr>
        <p:xfrm>
          <a:off x="1600200" y="1524000"/>
          <a:ext cx="6958013" cy="892175"/>
        </p:xfrm>
        <a:graphic>
          <a:graphicData uri="http://schemas.openxmlformats.org/presentationml/2006/ole">
            <mc:AlternateContent xmlns:mc="http://schemas.openxmlformats.org/markup-compatibility/2006">
              <mc:Choice xmlns:v="urn:schemas-microsoft-com:vml" Requires="v">
                <p:oleObj spid="_x0000_s226218" name="Equation" r:id="rId15" imgW="3365280" imgH="406080" progId="Equation.DSMT4">
                  <p:embed/>
                </p:oleObj>
              </mc:Choice>
              <mc:Fallback>
                <p:oleObj name="Equation" r:id="rId15" imgW="3365280" imgH="4060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0200" y="1524000"/>
                        <a:ext cx="6958013" cy="8921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0596" name="Object 9"/>
          <p:cNvGraphicFramePr>
            <a:graphicFrameLocks noChangeAspect="1"/>
          </p:cNvGraphicFramePr>
          <p:nvPr/>
        </p:nvGraphicFramePr>
        <p:xfrm>
          <a:off x="1344613" y="3227388"/>
          <a:ext cx="1192212" cy="546100"/>
        </p:xfrm>
        <a:graphic>
          <a:graphicData uri="http://schemas.openxmlformats.org/presentationml/2006/ole">
            <mc:AlternateContent xmlns:mc="http://schemas.openxmlformats.org/markup-compatibility/2006">
              <mc:Choice xmlns:v="urn:schemas-microsoft-com:vml" Requires="v">
                <p:oleObj spid="_x0000_s226219" name="Equation" r:id="rId17" imgW="469800" imgH="203040" progId="Equation.DSMT4">
                  <p:embed/>
                </p:oleObj>
              </mc:Choice>
              <mc:Fallback>
                <p:oleObj name="Equation" r:id="rId17" imgW="46980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44613" y="3227388"/>
                        <a:ext cx="1192212" cy="5461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0597" name="Object 10"/>
          <p:cNvGraphicFramePr>
            <a:graphicFrameLocks noChangeAspect="1"/>
          </p:cNvGraphicFramePr>
          <p:nvPr/>
        </p:nvGraphicFramePr>
        <p:xfrm>
          <a:off x="2528888" y="3227388"/>
          <a:ext cx="1387475" cy="546100"/>
        </p:xfrm>
        <a:graphic>
          <a:graphicData uri="http://schemas.openxmlformats.org/presentationml/2006/ole">
            <mc:AlternateContent xmlns:mc="http://schemas.openxmlformats.org/markup-compatibility/2006">
              <mc:Choice xmlns:v="urn:schemas-microsoft-com:vml" Requires="v">
                <p:oleObj spid="_x0000_s226220" name="Equation" r:id="rId19" imgW="545760" imgH="203040" progId="Equation.DSMT4">
                  <p:embed/>
                </p:oleObj>
              </mc:Choice>
              <mc:Fallback>
                <p:oleObj name="Equation" r:id="rId19" imgW="54576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28888" y="3227388"/>
                        <a:ext cx="1387475" cy="5461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0598" name="Object 11"/>
          <p:cNvGraphicFramePr>
            <a:graphicFrameLocks noChangeAspect="1"/>
          </p:cNvGraphicFramePr>
          <p:nvPr/>
        </p:nvGraphicFramePr>
        <p:xfrm>
          <a:off x="3908425" y="3278188"/>
          <a:ext cx="901700" cy="442912"/>
        </p:xfrm>
        <a:graphic>
          <a:graphicData uri="http://schemas.openxmlformats.org/presentationml/2006/ole">
            <mc:AlternateContent xmlns:mc="http://schemas.openxmlformats.org/markup-compatibility/2006">
              <mc:Choice xmlns:v="urn:schemas-microsoft-com:vml" Requires="v">
                <p:oleObj spid="_x0000_s226221" name="Equation" r:id="rId21" imgW="355320" imgH="164880" progId="Equation.DSMT4">
                  <p:embed/>
                </p:oleObj>
              </mc:Choice>
              <mc:Fallback>
                <p:oleObj name="Equation" r:id="rId21" imgW="355320" imgH="1648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08425" y="3278188"/>
                        <a:ext cx="901700" cy="44291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0599" name="Object 12"/>
          <p:cNvGraphicFramePr>
            <a:graphicFrameLocks noChangeAspect="1"/>
          </p:cNvGraphicFramePr>
          <p:nvPr/>
        </p:nvGraphicFramePr>
        <p:xfrm>
          <a:off x="4800600" y="3278188"/>
          <a:ext cx="2708275" cy="442912"/>
        </p:xfrm>
        <a:graphic>
          <a:graphicData uri="http://schemas.openxmlformats.org/presentationml/2006/ole">
            <mc:AlternateContent xmlns:mc="http://schemas.openxmlformats.org/markup-compatibility/2006">
              <mc:Choice xmlns:v="urn:schemas-microsoft-com:vml" Requires="v">
                <p:oleObj spid="_x0000_s226222" name="Equation" r:id="rId23" imgW="1066680" imgH="164880" progId="Equation.DSMT4">
                  <p:embed/>
                </p:oleObj>
              </mc:Choice>
              <mc:Fallback>
                <p:oleObj name="Equation" r:id="rId23" imgW="1066680" imgH="1648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00600" y="3278188"/>
                        <a:ext cx="2708275" cy="44291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0600" name="Object 13"/>
          <p:cNvGraphicFramePr>
            <a:graphicFrameLocks noChangeAspect="1"/>
          </p:cNvGraphicFramePr>
          <p:nvPr/>
        </p:nvGraphicFramePr>
        <p:xfrm>
          <a:off x="1352550" y="3922713"/>
          <a:ext cx="806450" cy="992187"/>
        </p:xfrm>
        <a:graphic>
          <a:graphicData uri="http://schemas.openxmlformats.org/presentationml/2006/ole">
            <mc:AlternateContent xmlns:mc="http://schemas.openxmlformats.org/markup-compatibility/2006">
              <mc:Choice xmlns:v="urn:schemas-microsoft-com:vml" Requires="v">
                <p:oleObj spid="_x0000_s226223" name="Equation" r:id="rId25" imgW="317160" imgH="368280" progId="Equation.DSMT4">
                  <p:embed/>
                </p:oleObj>
              </mc:Choice>
              <mc:Fallback>
                <p:oleObj name="Equation" r:id="rId25" imgW="317160" imgH="3682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52550" y="3922713"/>
                        <a:ext cx="806450" cy="99218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0601" name="Object 14"/>
          <p:cNvGraphicFramePr>
            <a:graphicFrameLocks noChangeAspect="1"/>
          </p:cNvGraphicFramePr>
          <p:nvPr/>
        </p:nvGraphicFramePr>
        <p:xfrm>
          <a:off x="2128838" y="3906838"/>
          <a:ext cx="5643562" cy="1025525"/>
        </p:xfrm>
        <a:graphic>
          <a:graphicData uri="http://schemas.openxmlformats.org/presentationml/2006/ole">
            <mc:AlternateContent xmlns:mc="http://schemas.openxmlformats.org/markup-compatibility/2006">
              <mc:Choice xmlns:v="urn:schemas-microsoft-com:vml" Requires="v">
                <p:oleObj spid="_x0000_s226224" name="Equation" r:id="rId27" imgW="2222280" imgH="380880" progId="Equation.DSMT4">
                  <p:embed/>
                </p:oleObj>
              </mc:Choice>
              <mc:Fallback>
                <p:oleObj name="Equation" r:id="rId27" imgW="2222280" imgH="3808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8838" y="3906838"/>
                        <a:ext cx="5643562" cy="10255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0602" name="Object 15"/>
          <p:cNvGraphicFramePr>
            <a:graphicFrameLocks noChangeAspect="1"/>
          </p:cNvGraphicFramePr>
          <p:nvPr/>
        </p:nvGraphicFramePr>
        <p:xfrm>
          <a:off x="842963" y="4953000"/>
          <a:ext cx="1176337" cy="785813"/>
        </p:xfrm>
        <a:graphic>
          <a:graphicData uri="http://schemas.openxmlformats.org/presentationml/2006/ole">
            <mc:AlternateContent xmlns:mc="http://schemas.openxmlformats.org/markup-compatibility/2006">
              <mc:Choice xmlns:v="urn:schemas-microsoft-com:vml" Requires="v">
                <p:oleObj spid="_x0000_s226225" name="Equation" r:id="rId29" imgW="583920" imgH="368280" progId="Equation.DSMT4">
                  <p:embed/>
                </p:oleObj>
              </mc:Choice>
              <mc:Fallback>
                <p:oleObj name="Equation" r:id="rId29" imgW="583920" imgH="3682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42963" y="4953000"/>
                        <a:ext cx="1176337" cy="78581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0603" name="Object 16"/>
          <p:cNvGraphicFramePr>
            <a:graphicFrameLocks noChangeAspect="1"/>
          </p:cNvGraphicFramePr>
          <p:nvPr/>
        </p:nvGraphicFramePr>
        <p:xfrm>
          <a:off x="1992313" y="4953000"/>
          <a:ext cx="1635125" cy="785813"/>
        </p:xfrm>
        <a:graphic>
          <a:graphicData uri="http://schemas.openxmlformats.org/presentationml/2006/ole">
            <mc:AlternateContent xmlns:mc="http://schemas.openxmlformats.org/markup-compatibility/2006">
              <mc:Choice xmlns:v="urn:schemas-microsoft-com:vml" Requires="v">
                <p:oleObj spid="_x0000_s226226" name="Equation" r:id="rId31" imgW="812520" imgH="368280" progId="Equation.DSMT4">
                  <p:embed/>
                </p:oleObj>
              </mc:Choice>
              <mc:Fallback>
                <p:oleObj name="Equation" r:id="rId31" imgW="812520" imgH="36828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92313" y="4953000"/>
                        <a:ext cx="1635125" cy="78581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0604" name="Object 17"/>
          <p:cNvGraphicFramePr>
            <a:graphicFrameLocks noChangeAspect="1"/>
          </p:cNvGraphicFramePr>
          <p:nvPr/>
        </p:nvGraphicFramePr>
        <p:xfrm>
          <a:off x="3600450" y="4953000"/>
          <a:ext cx="1277938" cy="785813"/>
        </p:xfrm>
        <a:graphic>
          <a:graphicData uri="http://schemas.openxmlformats.org/presentationml/2006/ole">
            <mc:AlternateContent xmlns:mc="http://schemas.openxmlformats.org/markup-compatibility/2006">
              <mc:Choice xmlns:v="urn:schemas-microsoft-com:vml" Requires="v">
                <p:oleObj spid="_x0000_s226227" name="Equation" r:id="rId33" imgW="634680" imgH="368280" progId="Equation.DSMT4">
                  <p:embed/>
                </p:oleObj>
              </mc:Choice>
              <mc:Fallback>
                <p:oleObj name="Equation" r:id="rId33" imgW="634680" imgH="36828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600450" y="4953000"/>
                        <a:ext cx="1277938" cy="78581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0605" name="Object 18"/>
          <p:cNvGraphicFramePr>
            <a:graphicFrameLocks noChangeAspect="1"/>
          </p:cNvGraphicFramePr>
          <p:nvPr/>
        </p:nvGraphicFramePr>
        <p:xfrm>
          <a:off x="4851400" y="5170488"/>
          <a:ext cx="741363" cy="352425"/>
        </p:xfrm>
        <a:graphic>
          <a:graphicData uri="http://schemas.openxmlformats.org/presentationml/2006/ole">
            <mc:AlternateContent xmlns:mc="http://schemas.openxmlformats.org/markup-compatibility/2006">
              <mc:Choice xmlns:v="urn:schemas-microsoft-com:vml" Requires="v">
                <p:oleObj spid="_x0000_s226228" name="Equation" r:id="rId35" imgW="368280" imgH="164880" progId="Equation.DSMT4">
                  <p:embed/>
                </p:oleObj>
              </mc:Choice>
              <mc:Fallback>
                <p:oleObj name="Equation" r:id="rId35" imgW="368280" imgH="16488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851400" y="5170488"/>
                        <a:ext cx="741363" cy="3524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0606" name="Object 19"/>
          <p:cNvGraphicFramePr>
            <a:graphicFrameLocks noChangeAspect="1"/>
          </p:cNvGraphicFramePr>
          <p:nvPr/>
        </p:nvGraphicFramePr>
        <p:xfrm>
          <a:off x="5565775" y="5129213"/>
          <a:ext cx="3425825" cy="433387"/>
        </p:xfrm>
        <a:graphic>
          <a:graphicData uri="http://schemas.openxmlformats.org/presentationml/2006/ole">
            <mc:AlternateContent xmlns:mc="http://schemas.openxmlformats.org/markup-compatibility/2006">
              <mc:Choice xmlns:v="urn:schemas-microsoft-com:vml" Requires="v">
                <p:oleObj spid="_x0000_s226229" name="Equation" r:id="rId37" imgW="1701720" imgH="203040" progId="Equation.DSMT4">
                  <p:embed/>
                </p:oleObj>
              </mc:Choice>
              <mc:Fallback>
                <p:oleObj name="Equation" r:id="rId37" imgW="1701720" imgH="20304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565775" y="5129213"/>
                        <a:ext cx="3425825" cy="43338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1636835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491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491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D16CC1F-055C-E245-BE9E-83D028DC4C3C}"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
        <p:nvSpPr>
          <p:cNvPr id="49157" name="Rectangle 2"/>
          <p:cNvSpPr>
            <a:spLocks noGrp="1" noChangeArrowheads="1"/>
          </p:cNvSpPr>
          <p:nvPr>
            <p:ph type="title"/>
          </p:nvPr>
        </p:nvSpPr>
        <p:spPr>
          <a:xfrm>
            <a:off x="76200" y="228600"/>
            <a:ext cx="8915400" cy="685800"/>
          </a:xfrm>
        </p:spPr>
        <p:txBody>
          <a:bodyPr/>
          <a:lstStyle/>
          <a:p>
            <a:r>
              <a:rPr lang="en-US">
                <a:latin typeface="Arial Narrow" charset="0"/>
                <a:ea typeface="ＭＳ Ｐゴシック" charset="0"/>
                <a:cs typeface="ＭＳ Ｐゴシック" charset="0"/>
              </a:rPr>
              <a:t>Electric Energy Storage</a:t>
            </a:r>
          </a:p>
        </p:txBody>
      </p:sp>
      <p:sp>
        <p:nvSpPr>
          <p:cNvPr id="266243" name="Rectangle 3"/>
          <p:cNvSpPr>
            <a:spLocks noChangeArrowheads="1"/>
          </p:cNvSpPr>
          <p:nvPr/>
        </p:nvSpPr>
        <p:spPr bwMode="auto">
          <a:xfrm>
            <a:off x="304800" y="990600"/>
            <a:ext cx="853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A charged capacitor stores energy.</a:t>
            </a:r>
          </a:p>
          <a:p>
            <a:pPr marL="742950" lvl="1" indent="-285750">
              <a:spcBef>
                <a:spcPct val="20000"/>
              </a:spcBef>
              <a:buFontTx/>
              <a:buChar char="–"/>
            </a:pPr>
            <a:r>
              <a:rPr lang="en-US" dirty="0">
                <a:solidFill>
                  <a:srgbClr val="660066"/>
                </a:solidFill>
                <a:latin typeface="Arial Narrow" charset="0"/>
              </a:rPr>
              <a:t>The stored energy is the work done to charge it.</a:t>
            </a:r>
          </a:p>
          <a:p>
            <a:pPr marL="342900" indent="-342900">
              <a:spcBef>
                <a:spcPct val="20000"/>
              </a:spcBef>
              <a:buFontTx/>
              <a:buChar char="•"/>
            </a:pPr>
            <a:r>
              <a:rPr lang="en-US" sz="2800" dirty="0">
                <a:solidFill>
                  <a:schemeClr val="accent2"/>
                </a:solidFill>
                <a:latin typeface="Arial Narrow" charset="0"/>
              </a:rPr>
              <a:t>The net effect of charging a capacitor is removing one type of charge from a plate and put them </a:t>
            </a:r>
            <a:r>
              <a:rPr lang="en-US" sz="2800" dirty="0" smtClean="0">
                <a:solidFill>
                  <a:schemeClr val="accent2"/>
                </a:solidFill>
                <a:latin typeface="Arial Narrow" charset="0"/>
              </a:rPr>
              <a:t>onto </a:t>
            </a:r>
            <a:r>
              <a:rPr lang="en-US" sz="2800" dirty="0">
                <a:solidFill>
                  <a:schemeClr val="accent2"/>
                </a:solidFill>
                <a:latin typeface="Arial Narrow" charset="0"/>
              </a:rPr>
              <a:t>the other.</a:t>
            </a:r>
          </a:p>
          <a:p>
            <a:pPr marL="742950" lvl="1" indent="-285750">
              <a:spcBef>
                <a:spcPct val="20000"/>
              </a:spcBef>
              <a:buFontTx/>
              <a:buChar char="–"/>
            </a:pPr>
            <a:r>
              <a:rPr lang="en-US" dirty="0">
                <a:solidFill>
                  <a:srgbClr val="660066"/>
                </a:solidFill>
                <a:latin typeface="Arial Narrow" charset="0"/>
              </a:rPr>
              <a:t>Battery does this when it is connected to a capacitor. </a:t>
            </a:r>
          </a:p>
          <a:p>
            <a:pPr marL="342900" indent="-342900">
              <a:spcBef>
                <a:spcPct val="20000"/>
              </a:spcBef>
              <a:buFontTx/>
              <a:buChar char="•"/>
            </a:pPr>
            <a:r>
              <a:rPr lang="en-US" sz="2800" dirty="0">
                <a:solidFill>
                  <a:schemeClr val="accent2"/>
                </a:solidFill>
                <a:latin typeface="Arial Narrow" charset="0"/>
              </a:rPr>
              <a:t>Capacitors do not charge immediately. </a:t>
            </a:r>
          </a:p>
          <a:p>
            <a:pPr marL="742950" lvl="1" indent="-285750">
              <a:spcBef>
                <a:spcPct val="20000"/>
              </a:spcBef>
              <a:buFontTx/>
              <a:buChar char="–"/>
            </a:pPr>
            <a:r>
              <a:rPr lang="en-US" dirty="0">
                <a:solidFill>
                  <a:srgbClr val="660066"/>
                </a:solidFill>
                <a:latin typeface="Arial Narrow" charset="0"/>
              </a:rPr>
              <a:t>Initially when the capacitor is uncharged, no work is necessary to move the first bit of charge.  Why?</a:t>
            </a:r>
          </a:p>
          <a:p>
            <a:pPr marL="1143000" lvl="2" indent="-228600">
              <a:spcBef>
                <a:spcPct val="20000"/>
              </a:spcBef>
              <a:buFontTx/>
              <a:buChar char="•"/>
            </a:pPr>
            <a:r>
              <a:rPr lang="en-US" sz="2000" dirty="0">
                <a:solidFill>
                  <a:srgbClr val="003300"/>
                </a:solidFill>
                <a:latin typeface="Arial Narrow" charset="0"/>
              </a:rPr>
              <a:t>Since there is no charge, there is no field that the external work needs to overcome.</a:t>
            </a:r>
          </a:p>
          <a:p>
            <a:pPr marL="742950" lvl="1" indent="-285750">
              <a:spcBef>
                <a:spcPct val="20000"/>
              </a:spcBef>
              <a:buFontTx/>
              <a:buChar char="–"/>
            </a:pPr>
            <a:r>
              <a:rPr lang="en-US" dirty="0">
                <a:solidFill>
                  <a:srgbClr val="660066"/>
                </a:solidFill>
                <a:latin typeface="Arial Narrow" charset="0"/>
              </a:rPr>
              <a:t>When some charge is on each plate, it requires work to add more charge due to electric repulsion.</a:t>
            </a:r>
          </a:p>
        </p:txBody>
      </p:sp>
    </p:spTree>
    <p:extLst>
      <p:ext uri="{BB962C8B-B14F-4D97-AF65-F5344CB8AC3E}">
        <p14:creationId xmlns:p14="http://schemas.microsoft.com/office/powerpoint/2010/main" val="18972473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16150</TotalTime>
  <Words>3385</Words>
  <Application>Microsoft Macintosh PowerPoint</Application>
  <PresentationFormat>On-screen Show (4:3)</PresentationFormat>
  <Paragraphs>372</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phys1443-spring02</vt:lpstr>
      <vt:lpstr>Equation</vt:lpstr>
      <vt:lpstr>PHYS 1442 – Section 001 Lecture #6</vt:lpstr>
      <vt:lpstr>Announcements</vt:lpstr>
      <vt:lpstr>Special Project #2 – Angels &amp; Demons</vt:lpstr>
      <vt:lpstr>Effect of a Dielectric Material on Capacitance </vt:lpstr>
      <vt:lpstr>Molecular Description of Dielectric</vt:lpstr>
      <vt:lpstr>Molecular Description of Dielectric</vt:lpstr>
      <vt:lpstr>Example</vt:lpstr>
      <vt:lpstr>Example cont’d</vt:lpstr>
      <vt:lpstr>Electric Energy Storage</vt:lpstr>
      <vt:lpstr>Electric Energy Storage</vt:lpstr>
      <vt:lpstr>Example 17 – 11 </vt:lpstr>
      <vt:lpstr>Electric Energy Density</vt:lpstr>
      <vt:lpstr>Electric Current and Resistance</vt:lpstr>
      <vt:lpstr>The Electric Battery</vt:lpstr>
      <vt:lpstr>How does a battery work?</vt:lpstr>
      <vt:lpstr>How does a battery work?</vt:lpstr>
      <vt:lpstr>Electric Current</vt:lpstr>
      <vt:lpstr>Example 18 – 1 </vt:lpstr>
      <vt:lpstr>Direction of the Electric Current</vt:lpstr>
      <vt:lpstr>Ohm’s Law: Resistance and Resistors</vt:lpstr>
      <vt:lpstr>Ohm’s Law: Resistance</vt:lpstr>
      <vt:lpstr>Example 18 – 3 </vt:lpstr>
      <vt:lpstr>Ohm’s Law: Resistors</vt:lpstr>
      <vt:lpstr>Ohm’s Law: Resistor Values</vt:lpstr>
      <vt:lpstr>Resistivity</vt:lpstr>
      <vt:lpstr>Example 18 – 5 </vt:lpstr>
      <vt:lpstr>Example 18 – 6 </vt:lpstr>
      <vt:lpstr>Temperature Dependence of Resistivity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710</cp:revision>
  <cp:lastPrinted>2013-06-12T18:24:17Z</cp:lastPrinted>
  <dcterms:created xsi:type="dcterms:W3CDTF">2012-01-19T04:21:20Z</dcterms:created>
  <dcterms:modified xsi:type="dcterms:W3CDTF">2013-06-12T18:24:20Z</dcterms:modified>
</cp:coreProperties>
</file>