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409" r:id="rId3"/>
    <p:sldId id="410" r:id="rId4"/>
    <p:sldId id="493" r:id="rId5"/>
    <p:sldId id="494" r:id="rId6"/>
    <p:sldId id="495" r:id="rId7"/>
    <p:sldId id="496" r:id="rId8"/>
    <p:sldId id="497" r:id="rId9"/>
    <p:sldId id="498"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517" r:id="rId2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ED"/>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1" d="100"/>
          <a:sy n="81" d="100"/>
        </p:scale>
        <p:origin x="-4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6.wmf"/><Relationship Id="rId12" Type="http://schemas.openxmlformats.org/officeDocument/2006/relationships/image" Target="../media/image17.wmf"/><Relationship Id="rId13" Type="http://schemas.openxmlformats.org/officeDocument/2006/relationships/image" Target="../media/image18.wmf"/><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emf"/><Relationship Id="rId6" Type="http://schemas.openxmlformats.org/officeDocument/2006/relationships/image" Target="../media/image11.wmf"/><Relationship Id="rId7" Type="http://schemas.openxmlformats.org/officeDocument/2006/relationships/image" Target="../media/image12.wmf"/><Relationship Id="rId8" Type="http://schemas.openxmlformats.org/officeDocument/2006/relationships/image" Target="../media/image13.wmf"/><Relationship Id="rId9" Type="http://schemas.openxmlformats.org/officeDocument/2006/relationships/image" Target="../media/image14.emf"/><Relationship Id="rId10"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wmf"/><Relationship Id="rId4" Type="http://schemas.openxmlformats.org/officeDocument/2006/relationships/image" Target="../media/image76.wmf"/><Relationship Id="rId5" Type="http://schemas.openxmlformats.org/officeDocument/2006/relationships/image" Target="../media/image77.wmf"/><Relationship Id="rId6" Type="http://schemas.openxmlformats.org/officeDocument/2006/relationships/image" Target="../media/image78.wmf"/><Relationship Id="rId7" Type="http://schemas.openxmlformats.org/officeDocument/2006/relationships/image" Target="../media/image79.emf"/><Relationship Id="rId1" Type="http://schemas.openxmlformats.org/officeDocument/2006/relationships/image" Target="../media/image73.wmf"/><Relationship Id="rId2"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4.wmf"/><Relationship Id="rId4" Type="http://schemas.openxmlformats.org/officeDocument/2006/relationships/image" Target="../media/image85.wmf"/><Relationship Id="rId1" Type="http://schemas.openxmlformats.org/officeDocument/2006/relationships/image" Target="../media/image82.wmf"/><Relationship Id="rId2"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99.emf"/><Relationship Id="rId12" Type="http://schemas.openxmlformats.org/officeDocument/2006/relationships/image" Target="../media/image100.wmf"/><Relationship Id="rId13" Type="http://schemas.openxmlformats.org/officeDocument/2006/relationships/image" Target="../media/image101.wmf"/><Relationship Id="rId1" Type="http://schemas.openxmlformats.org/officeDocument/2006/relationships/image" Target="../media/image89.wmf"/><Relationship Id="rId2" Type="http://schemas.openxmlformats.org/officeDocument/2006/relationships/image" Target="../media/image90.emf"/><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7" Type="http://schemas.openxmlformats.org/officeDocument/2006/relationships/image" Target="../media/image95.wmf"/><Relationship Id="rId8" Type="http://schemas.openxmlformats.org/officeDocument/2006/relationships/image" Target="../media/image96.wmf"/><Relationship Id="rId9" Type="http://schemas.openxmlformats.org/officeDocument/2006/relationships/image" Target="../media/image97.wmf"/><Relationship Id="rId10" Type="http://schemas.openxmlformats.org/officeDocument/2006/relationships/image" Target="../media/image9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7" Type="http://schemas.openxmlformats.org/officeDocument/2006/relationships/image" Target="../media/image107.wmf"/><Relationship Id="rId8" Type="http://schemas.openxmlformats.org/officeDocument/2006/relationships/image" Target="../media/image108.wmf"/><Relationship Id="rId9" Type="http://schemas.openxmlformats.org/officeDocument/2006/relationships/image" Target="../media/image109.wmf"/><Relationship Id="rId10" Type="http://schemas.openxmlformats.org/officeDocument/2006/relationships/image" Target="../media/image110.emf"/><Relationship Id="rId1" Type="http://schemas.openxmlformats.org/officeDocument/2006/relationships/image" Target="../media/image91.wmf"/><Relationship Id="rId2" Type="http://schemas.openxmlformats.org/officeDocument/2006/relationships/image" Target="../media/image9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image" Target="../media/image31.wmf"/><Relationship Id="rId13" Type="http://schemas.openxmlformats.org/officeDocument/2006/relationships/image" Target="../media/image32.wmf"/><Relationship Id="rId14" Type="http://schemas.openxmlformats.org/officeDocument/2006/relationships/image" Target="../media/image33.wmf"/><Relationship Id="rId15" Type="http://schemas.openxmlformats.org/officeDocument/2006/relationships/image" Target="../media/image34.wmf"/><Relationship Id="rId16" Type="http://schemas.openxmlformats.org/officeDocument/2006/relationships/image" Target="../media/image35.wmf"/><Relationship Id="rId17" Type="http://schemas.openxmlformats.org/officeDocument/2006/relationships/image" Target="../media/image36.wmf"/><Relationship Id="rId18" Type="http://schemas.openxmlformats.org/officeDocument/2006/relationships/image" Target="../media/image37.wmf"/><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image" Target="../media/image27.wmf"/><Relationship Id="rId9" Type="http://schemas.openxmlformats.org/officeDocument/2006/relationships/image" Target="../media/image28.wmf"/><Relationship Id="rId10"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emf"/><Relationship Id="rId8" Type="http://schemas.openxmlformats.org/officeDocument/2006/relationships/image" Target="../media/image45.emf"/><Relationship Id="rId9" Type="http://schemas.openxmlformats.org/officeDocument/2006/relationships/image" Target="../media/image46.wmf"/><Relationship Id="rId1" Type="http://schemas.openxmlformats.org/officeDocument/2006/relationships/image" Target="../media/image38.wmf"/><Relationship Id="rId2"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1" Type="http://schemas.openxmlformats.org/officeDocument/2006/relationships/image" Target="../media/image47.wmf"/><Relationship Id="rId2"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wmf"/><Relationship Id="rId5" Type="http://schemas.openxmlformats.org/officeDocument/2006/relationships/image" Target="../media/image57.wmf"/><Relationship Id="rId1" Type="http://schemas.openxmlformats.org/officeDocument/2006/relationships/image" Target="../media/image40.wmf"/><Relationship Id="rId2"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emf"/><Relationship Id="rId2" Type="http://schemas.openxmlformats.org/officeDocument/2006/relationships/image" Target="../media/image6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wmf"/><Relationship Id="rId1" Type="http://schemas.openxmlformats.org/officeDocument/2006/relationships/image" Target="../media/image69.wmf"/><Relationship Id="rId2"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3488479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098777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June 12, 2013</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June 12,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June 12,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1442-001, Summer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5.bin"/><Relationship Id="rId20" Type="http://schemas.openxmlformats.org/officeDocument/2006/relationships/image" Target="../media/image46.wmf"/><Relationship Id="rId10" Type="http://schemas.openxmlformats.org/officeDocument/2006/relationships/image" Target="../media/image41.wmf"/><Relationship Id="rId11" Type="http://schemas.openxmlformats.org/officeDocument/2006/relationships/oleObject" Target="../embeddings/oleObject36.bin"/><Relationship Id="rId12" Type="http://schemas.openxmlformats.org/officeDocument/2006/relationships/image" Target="../media/image42.wmf"/><Relationship Id="rId13" Type="http://schemas.openxmlformats.org/officeDocument/2006/relationships/oleObject" Target="../embeddings/oleObject37.bin"/><Relationship Id="rId14" Type="http://schemas.openxmlformats.org/officeDocument/2006/relationships/image" Target="../media/image43.wmf"/><Relationship Id="rId15" Type="http://schemas.openxmlformats.org/officeDocument/2006/relationships/oleObject" Target="../embeddings/oleObject38.bin"/><Relationship Id="rId16" Type="http://schemas.openxmlformats.org/officeDocument/2006/relationships/image" Target="../media/image44.emf"/><Relationship Id="rId17" Type="http://schemas.openxmlformats.org/officeDocument/2006/relationships/oleObject" Target="../embeddings/oleObject39.bin"/><Relationship Id="rId18" Type="http://schemas.openxmlformats.org/officeDocument/2006/relationships/image" Target="../media/image45.emf"/><Relationship Id="rId19" Type="http://schemas.openxmlformats.org/officeDocument/2006/relationships/oleObject" Target="../embeddings/oleObject40.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2.bin"/><Relationship Id="rId4" Type="http://schemas.openxmlformats.org/officeDocument/2006/relationships/image" Target="../media/image38.wmf"/><Relationship Id="rId5" Type="http://schemas.openxmlformats.org/officeDocument/2006/relationships/oleObject" Target="../embeddings/oleObject33.bin"/><Relationship Id="rId6" Type="http://schemas.openxmlformats.org/officeDocument/2006/relationships/image" Target="../media/image39.emf"/><Relationship Id="rId7" Type="http://schemas.openxmlformats.org/officeDocument/2006/relationships/oleObject" Target="../embeddings/oleObject34.bin"/><Relationship Id="rId8" Type="http://schemas.openxmlformats.org/officeDocument/2006/relationships/image" Target="../media/image40.wmf"/></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45.bin"/><Relationship Id="rId12" Type="http://schemas.openxmlformats.org/officeDocument/2006/relationships/image" Target="../media/image51.wmf"/><Relationship Id="rId13" Type="http://schemas.openxmlformats.org/officeDocument/2006/relationships/oleObject" Target="../embeddings/oleObject46.bin"/><Relationship Id="rId14" Type="http://schemas.openxmlformats.org/officeDocument/2006/relationships/image" Target="../media/image52.wmf"/><Relationship Id="rId15" Type="http://schemas.openxmlformats.org/officeDocument/2006/relationships/oleObject" Target="../embeddings/oleObject47.bin"/><Relationship Id="rId16" Type="http://schemas.openxmlformats.org/officeDocument/2006/relationships/image" Target="../media/image53.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7.wmf"/><Relationship Id="rId5" Type="http://schemas.openxmlformats.org/officeDocument/2006/relationships/oleObject" Target="../embeddings/oleObject42.bin"/><Relationship Id="rId6" Type="http://schemas.openxmlformats.org/officeDocument/2006/relationships/image" Target="../media/image48.wmf"/><Relationship Id="rId7" Type="http://schemas.openxmlformats.org/officeDocument/2006/relationships/oleObject" Target="../embeddings/oleObject43.bin"/><Relationship Id="rId8" Type="http://schemas.openxmlformats.org/officeDocument/2006/relationships/image" Target="../media/image49.wmf"/><Relationship Id="rId9" Type="http://schemas.openxmlformats.org/officeDocument/2006/relationships/oleObject" Target="../embeddings/oleObject44.bin"/><Relationship Id="rId10" Type="http://schemas.openxmlformats.org/officeDocument/2006/relationships/image" Target="../media/image50.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52.bin"/><Relationship Id="rId12" Type="http://schemas.openxmlformats.org/officeDocument/2006/relationships/image" Target="../media/image57.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8.bin"/><Relationship Id="rId4" Type="http://schemas.openxmlformats.org/officeDocument/2006/relationships/image" Target="../media/image40.wmf"/><Relationship Id="rId5" Type="http://schemas.openxmlformats.org/officeDocument/2006/relationships/oleObject" Target="../embeddings/oleObject49.bin"/><Relationship Id="rId6" Type="http://schemas.openxmlformats.org/officeDocument/2006/relationships/image" Target="../media/image54.wmf"/><Relationship Id="rId7" Type="http://schemas.openxmlformats.org/officeDocument/2006/relationships/oleObject" Target="../embeddings/oleObject50.bin"/><Relationship Id="rId8" Type="http://schemas.openxmlformats.org/officeDocument/2006/relationships/image" Target="../media/image55.wmf"/><Relationship Id="rId9" Type="http://schemas.openxmlformats.org/officeDocument/2006/relationships/oleObject" Target="../embeddings/oleObject51.bin"/><Relationship Id="rId10" Type="http://schemas.openxmlformats.org/officeDocument/2006/relationships/image" Target="../media/image5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oleObject" Target="../embeddings/oleObject53.bin"/><Relationship Id="rId5" Type="http://schemas.openxmlformats.org/officeDocument/2006/relationships/image" Target="../media/image59.emf"/><Relationship Id="rId6" Type="http://schemas.openxmlformats.org/officeDocument/2006/relationships/oleObject" Target="../embeddings/oleObject54.bin"/><Relationship Id="rId7" Type="http://schemas.openxmlformats.org/officeDocument/2006/relationships/image" Target="../media/image6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59.bin"/><Relationship Id="rId12" Type="http://schemas.openxmlformats.org/officeDocument/2006/relationships/image" Target="../media/image66.wmf"/><Relationship Id="rId13" Type="http://schemas.openxmlformats.org/officeDocument/2006/relationships/oleObject" Target="../embeddings/oleObject60.bin"/><Relationship Id="rId14" Type="http://schemas.openxmlformats.org/officeDocument/2006/relationships/image" Target="../media/image67.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5.bin"/><Relationship Id="rId4" Type="http://schemas.openxmlformats.org/officeDocument/2006/relationships/image" Target="../media/image62.emf"/><Relationship Id="rId5" Type="http://schemas.openxmlformats.org/officeDocument/2006/relationships/oleObject" Target="../embeddings/oleObject56.bin"/><Relationship Id="rId6" Type="http://schemas.openxmlformats.org/officeDocument/2006/relationships/image" Target="../media/image63.wmf"/><Relationship Id="rId7" Type="http://schemas.openxmlformats.org/officeDocument/2006/relationships/oleObject" Target="../embeddings/oleObject57.bin"/><Relationship Id="rId8" Type="http://schemas.openxmlformats.org/officeDocument/2006/relationships/image" Target="../media/image64.wmf"/><Relationship Id="rId9" Type="http://schemas.openxmlformats.org/officeDocument/2006/relationships/oleObject" Target="../embeddings/oleObject58.bin"/><Relationship Id="rId10" Type="http://schemas.openxmlformats.org/officeDocument/2006/relationships/image" Target="../media/image6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68.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69.wmf"/><Relationship Id="rId5" Type="http://schemas.openxmlformats.org/officeDocument/2006/relationships/oleObject" Target="../embeddings/oleObject63.bin"/><Relationship Id="rId6" Type="http://schemas.openxmlformats.org/officeDocument/2006/relationships/image" Target="../media/image70.wmf"/><Relationship Id="rId7" Type="http://schemas.openxmlformats.org/officeDocument/2006/relationships/oleObject" Target="../embeddings/oleObject64.bin"/><Relationship Id="rId8" Type="http://schemas.openxmlformats.org/officeDocument/2006/relationships/image" Target="../media/image71.wmf"/><Relationship Id="rId9" Type="http://schemas.openxmlformats.org/officeDocument/2006/relationships/oleObject" Target="../embeddings/oleObject65.bin"/><Relationship Id="rId10" Type="http://schemas.openxmlformats.org/officeDocument/2006/relationships/image" Target="../media/image72.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image" Target="../media/image76.wmf"/><Relationship Id="rId12" Type="http://schemas.openxmlformats.org/officeDocument/2006/relationships/oleObject" Target="../embeddings/oleObject70.bin"/><Relationship Id="rId13" Type="http://schemas.openxmlformats.org/officeDocument/2006/relationships/image" Target="../media/image77.wmf"/><Relationship Id="rId14" Type="http://schemas.openxmlformats.org/officeDocument/2006/relationships/oleObject" Target="../embeddings/oleObject71.bin"/><Relationship Id="rId15" Type="http://schemas.openxmlformats.org/officeDocument/2006/relationships/image" Target="../media/image78.wmf"/><Relationship Id="rId16" Type="http://schemas.openxmlformats.org/officeDocument/2006/relationships/oleObject" Target="../embeddings/oleObject72.bin"/><Relationship Id="rId17" Type="http://schemas.openxmlformats.org/officeDocument/2006/relationships/image" Target="../media/image79.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80.jpeg"/><Relationship Id="rId4" Type="http://schemas.openxmlformats.org/officeDocument/2006/relationships/oleObject" Target="../embeddings/oleObject66.bin"/><Relationship Id="rId5" Type="http://schemas.openxmlformats.org/officeDocument/2006/relationships/image" Target="../media/image73.wmf"/><Relationship Id="rId6" Type="http://schemas.openxmlformats.org/officeDocument/2006/relationships/oleObject" Target="../embeddings/oleObject67.bin"/><Relationship Id="rId7" Type="http://schemas.openxmlformats.org/officeDocument/2006/relationships/image" Target="../media/image74.wmf"/><Relationship Id="rId8" Type="http://schemas.openxmlformats.org/officeDocument/2006/relationships/oleObject" Target="../embeddings/oleObject68.bin"/><Relationship Id="rId9" Type="http://schemas.openxmlformats.org/officeDocument/2006/relationships/image" Target="../media/image75.wmf"/><Relationship Id="rId10" Type="http://schemas.openxmlformats.org/officeDocument/2006/relationships/oleObject" Target="../embeddings/oleObject6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_rels/slide24.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oleObject" Target="../embeddings/oleObject73.bin"/><Relationship Id="rId5" Type="http://schemas.openxmlformats.org/officeDocument/2006/relationships/image" Target="../media/image82.wmf"/><Relationship Id="rId6" Type="http://schemas.openxmlformats.org/officeDocument/2006/relationships/oleObject" Target="../embeddings/oleObject74.bin"/><Relationship Id="rId7" Type="http://schemas.openxmlformats.org/officeDocument/2006/relationships/image" Target="../media/image83.wmf"/><Relationship Id="rId8" Type="http://schemas.openxmlformats.org/officeDocument/2006/relationships/oleObject" Target="../embeddings/oleObject75.bin"/><Relationship Id="rId9" Type="http://schemas.openxmlformats.org/officeDocument/2006/relationships/image" Target="../media/image84.wmf"/><Relationship Id="rId10" Type="http://schemas.openxmlformats.org/officeDocument/2006/relationships/oleObject" Target="../embeddings/oleObject76.bin"/><Relationship Id="rId11" Type="http://schemas.openxmlformats.org/officeDocument/2006/relationships/image" Target="../media/image85.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87.emf"/><Relationship Id="rId5" Type="http://schemas.openxmlformats.org/officeDocument/2006/relationships/oleObject" Target="../embeddings/oleObject78.bin"/><Relationship Id="rId6" Type="http://schemas.openxmlformats.org/officeDocument/2006/relationships/image" Target="../media/image88.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image" Target="../media/image91.wmf"/><Relationship Id="rId20" Type="http://schemas.openxmlformats.org/officeDocument/2006/relationships/oleObject" Target="../embeddings/oleObject87.bin"/><Relationship Id="rId21" Type="http://schemas.openxmlformats.org/officeDocument/2006/relationships/image" Target="../media/image97.wmf"/><Relationship Id="rId22" Type="http://schemas.openxmlformats.org/officeDocument/2006/relationships/oleObject" Target="../embeddings/oleObject88.bin"/><Relationship Id="rId23" Type="http://schemas.openxmlformats.org/officeDocument/2006/relationships/image" Target="../media/image98.emf"/><Relationship Id="rId24" Type="http://schemas.openxmlformats.org/officeDocument/2006/relationships/oleObject" Target="../embeddings/oleObject89.bin"/><Relationship Id="rId25" Type="http://schemas.openxmlformats.org/officeDocument/2006/relationships/image" Target="../media/image99.emf"/><Relationship Id="rId26" Type="http://schemas.openxmlformats.org/officeDocument/2006/relationships/oleObject" Target="../embeddings/oleObject90.bin"/><Relationship Id="rId27" Type="http://schemas.openxmlformats.org/officeDocument/2006/relationships/image" Target="../media/image100.wmf"/><Relationship Id="rId28" Type="http://schemas.openxmlformats.org/officeDocument/2006/relationships/oleObject" Target="../embeddings/oleObject91.bin"/><Relationship Id="rId29" Type="http://schemas.openxmlformats.org/officeDocument/2006/relationships/image" Target="../media/image101.wmf"/><Relationship Id="rId10" Type="http://schemas.openxmlformats.org/officeDocument/2006/relationships/oleObject" Target="../embeddings/oleObject82.bin"/><Relationship Id="rId11" Type="http://schemas.openxmlformats.org/officeDocument/2006/relationships/image" Target="../media/image92.wmf"/><Relationship Id="rId12" Type="http://schemas.openxmlformats.org/officeDocument/2006/relationships/oleObject" Target="../embeddings/oleObject83.bin"/><Relationship Id="rId13" Type="http://schemas.openxmlformats.org/officeDocument/2006/relationships/image" Target="../media/image93.wmf"/><Relationship Id="rId14" Type="http://schemas.openxmlformats.org/officeDocument/2006/relationships/oleObject" Target="../embeddings/oleObject84.bin"/><Relationship Id="rId15" Type="http://schemas.openxmlformats.org/officeDocument/2006/relationships/image" Target="../media/image94.wmf"/><Relationship Id="rId16" Type="http://schemas.openxmlformats.org/officeDocument/2006/relationships/oleObject" Target="../embeddings/oleObject85.bin"/><Relationship Id="rId17" Type="http://schemas.openxmlformats.org/officeDocument/2006/relationships/image" Target="../media/image95.wmf"/><Relationship Id="rId18" Type="http://schemas.openxmlformats.org/officeDocument/2006/relationships/oleObject" Target="../embeddings/oleObject86.bin"/><Relationship Id="rId19" Type="http://schemas.openxmlformats.org/officeDocument/2006/relationships/image" Target="../media/image96.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102.jpeg"/><Relationship Id="rId4" Type="http://schemas.openxmlformats.org/officeDocument/2006/relationships/oleObject" Target="../embeddings/oleObject79.bin"/><Relationship Id="rId5" Type="http://schemas.openxmlformats.org/officeDocument/2006/relationships/image" Target="../media/image89.wmf"/><Relationship Id="rId6" Type="http://schemas.openxmlformats.org/officeDocument/2006/relationships/oleObject" Target="../embeddings/oleObject80.bin"/><Relationship Id="rId7" Type="http://schemas.openxmlformats.org/officeDocument/2006/relationships/image" Target="../media/image90.emf"/><Relationship Id="rId8" Type="http://schemas.openxmlformats.org/officeDocument/2006/relationships/oleObject" Target="../embeddings/oleObject81.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95.bin"/><Relationship Id="rId20" Type="http://schemas.openxmlformats.org/officeDocument/2006/relationships/image" Target="../media/image109.wmf"/><Relationship Id="rId21" Type="http://schemas.openxmlformats.org/officeDocument/2006/relationships/oleObject" Target="../embeddings/oleObject101.bin"/><Relationship Id="rId22" Type="http://schemas.openxmlformats.org/officeDocument/2006/relationships/image" Target="../media/image110.emf"/><Relationship Id="rId10" Type="http://schemas.openxmlformats.org/officeDocument/2006/relationships/image" Target="../media/image104.wmf"/><Relationship Id="rId11" Type="http://schemas.openxmlformats.org/officeDocument/2006/relationships/oleObject" Target="../embeddings/oleObject96.bin"/><Relationship Id="rId12" Type="http://schemas.openxmlformats.org/officeDocument/2006/relationships/image" Target="../media/image105.wmf"/><Relationship Id="rId13" Type="http://schemas.openxmlformats.org/officeDocument/2006/relationships/oleObject" Target="../embeddings/oleObject97.bin"/><Relationship Id="rId14" Type="http://schemas.openxmlformats.org/officeDocument/2006/relationships/image" Target="../media/image106.wmf"/><Relationship Id="rId15" Type="http://schemas.openxmlformats.org/officeDocument/2006/relationships/oleObject" Target="../embeddings/oleObject98.bin"/><Relationship Id="rId16" Type="http://schemas.openxmlformats.org/officeDocument/2006/relationships/image" Target="../media/image107.wmf"/><Relationship Id="rId17" Type="http://schemas.openxmlformats.org/officeDocument/2006/relationships/oleObject" Target="../embeddings/oleObject99.bin"/><Relationship Id="rId18" Type="http://schemas.openxmlformats.org/officeDocument/2006/relationships/image" Target="../media/image108.wmf"/><Relationship Id="rId19" Type="http://schemas.openxmlformats.org/officeDocument/2006/relationships/oleObject" Target="../embeddings/oleObject100.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92.bin"/><Relationship Id="rId4" Type="http://schemas.openxmlformats.org/officeDocument/2006/relationships/image" Target="../media/image91.wmf"/><Relationship Id="rId5" Type="http://schemas.openxmlformats.org/officeDocument/2006/relationships/oleObject" Target="../embeddings/oleObject93.bin"/><Relationship Id="rId6" Type="http://schemas.openxmlformats.org/officeDocument/2006/relationships/image" Target="../media/image94.wmf"/><Relationship Id="rId7" Type="http://schemas.openxmlformats.org/officeDocument/2006/relationships/oleObject" Target="../embeddings/oleObject94.bin"/><Relationship Id="rId8" Type="http://schemas.openxmlformats.org/officeDocument/2006/relationships/image" Target="../media/image10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2.bin"/><Relationship Id="rId4" Type="http://schemas.openxmlformats.org/officeDocument/2006/relationships/image" Target="../media/image111.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9" Type="http://schemas.openxmlformats.org/officeDocument/2006/relationships/image" Target="../media/image8.wmf"/><Relationship Id="rId20" Type="http://schemas.openxmlformats.org/officeDocument/2006/relationships/oleObject" Target="../embeddings/oleObject9.bin"/><Relationship Id="rId21" Type="http://schemas.openxmlformats.org/officeDocument/2006/relationships/image" Target="../media/image14.emf"/><Relationship Id="rId22" Type="http://schemas.openxmlformats.org/officeDocument/2006/relationships/oleObject" Target="../embeddings/oleObject10.bin"/><Relationship Id="rId23" Type="http://schemas.openxmlformats.org/officeDocument/2006/relationships/image" Target="../media/image15.wmf"/><Relationship Id="rId24" Type="http://schemas.openxmlformats.org/officeDocument/2006/relationships/oleObject" Target="../embeddings/oleObject11.bin"/><Relationship Id="rId25" Type="http://schemas.openxmlformats.org/officeDocument/2006/relationships/image" Target="../media/image16.wmf"/><Relationship Id="rId26" Type="http://schemas.openxmlformats.org/officeDocument/2006/relationships/oleObject" Target="../embeddings/oleObject12.bin"/><Relationship Id="rId27" Type="http://schemas.openxmlformats.org/officeDocument/2006/relationships/image" Target="../media/image17.wmf"/><Relationship Id="rId28" Type="http://schemas.openxmlformats.org/officeDocument/2006/relationships/oleObject" Target="../embeddings/oleObject13.bin"/><Relationship Id="rId29" Type="http://schemas.openxmlformats.org/officeDocument/2006/relationships/image" Target="../media/image18.wmf"/><Relationship Id="rId10" Type="http://schemas.openxmlformats.org/officeDocument/2006/relationships/oleObject" Target="../embeddings/oleObject4.bin"/><Relationship Id="rId11" Type="http://schemas.openxmlformats.org/officeDocument/2006/relationships/image" Target="../media/image9.wmf"/><Relationship Id="rId12" Type="http://schemas.openxmlformats.org/officeDocument/2006/relationships/oleObject" Target="../embeddings/oleObject5.bin"/><Relationship Id="rId13" Type="http://schemas.openxmlformats.org/officeDocument/2006/relationships/image" Target="../media/image10.emf"/><Relationship Id="rId14" Type="http://schemas.openxmlformats.org/officeDocument/2006/relationships/oleObject" Target="../embeddings/oleObject6.bin"/><Relationship Id="rId15" Type="http://schemas.openxmlformats.org/officeDocument/2006/relationships/image" Target="../media/image11.wmf"/><Relationship Id="rId16" Type="http://schemas.openxmlformats.org/officeDocument/2006/relationships/oleObject" Target="../embeddings/oleObject7.bin"/><Relationship Id="rId17" Type="http://schemas.openxmlformats.org/officeDocument/2006/relationships/image" Target="../media/image12.wmf"/><Relationship Id="rId18" Type="http://schemas.openxmlformats.org/officeDocument/2006/relationships/oleObject" Target="../embeddings/oleObject8.bin"/><Relationship Id="rId19"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9.jpeg"/><Relationship Id="rId4" Type="http://schemas.openxmlformats.org/officeDocument/2006/relationships/oleObject" Target="../embeddings/oleObject1.bin"/><Relationship Id="rId5" Type="http://schemas.openxmlformats.org/officeDocument/2006/relationships/image" Target="../media/image6.wmf"/><Relationship Id="rId6" Type="http://schemas.openxmlformats.org/officeDocument/2006/relationships/oleObject" Target="../embeddings/oleObject2.bin"/><Relationship Id="rId7" Type="http://schemas.openxmlformats.org/officeDocument/2006/relationships/image" Target="../media/image7.wmf"/><Relationship Id="rId8"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0" Type="http://schemas.openxmlformats.org/officeDocument/2006/relationships/image" Target="../media/image28.wmf"/><Relationship Id="rId21" Type="http://schemas.openxmlformats.org/officeDocument/2006/relationships/oleObject" Target="../embeddings/oleObject23.bin"/><Relationship Id="rId22" Type="http://schemas.openxmlformats.org/officeDocument/2006/relationships/image" Target="../media/image29.wmf"/><Relationship Id="rId23" Type="http://schemas.openxmlformats.org/officeDocument/2006/relationships/oleObject" Target="../embeddings/oleObject24.bin"/><Relationship Id="rId24" Type="http://schemas.openxmlformats.org/officeDocument/2006/relationships/image" Target="../media/image30.wmf"/><Relationship Id="rId25" Type="http://schemas.openxmlformats.org/officeDocument/2006/relationships/oleObject" Target="../embeddings/oleObject25.bin"/><Relationship Id="rId26" Type="http://schemas.openxmlformats.org/officeDocument/2006/relationships/image" Target="../media/image31.wmf"/><Relationship Id="rId27" Type="http://schemas.openxmlformats.org/officeDocument/2006/relationships/oleObject" Target="../embeddings/oleObject26.bin"/><Relationship Id="rId28" Type="http://schemas.openxmlformats.org/officeDocument/2006/relationships/image" Target="../media/image32.wmf"/><Relationship Id="rId29" Type="http://schemas.openxmlformats.org/officeDocument/2006/relationships/oleObject" Target="../embeddings/oleObject27.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20.wmf"/><Relationship Id="rId5" Type="http://schemas.openxmlformats.org/officeDocument/2006/relationships/oleObject" Target="../embeddings/oleObject15.bin"/><Relationship Id="rId30" Type="http://schemas.openxmlformats.org/officeDocument/2006/relationships/image" Target="../media/image33.wmf"/><Relationship Id="rId31" Type="http://schemas.openxmlformats.org/officeDocument/2006/relationships/oleObject" Target="../embeddings/oleObject28.bin"/><Relationship Id="rId32" Type="http://schemas.openxmlformats.org/officeDocument/2006/relationships/image" Target="../media/image34.wmf"/><Relationship Id="rId9" Type="http://schemas.openxmlformats.org/officeDocument/2006/relationships/oleObject" Target="../embeddings/oleObject17.bin"/><Relationship Id="rId6" Type="http://schemas.openxmlformats.org/officeDocument/2006/relationships/image" Target="../media/image21.wmf"/><Relationship Id="rId7" Type="http://schemas.openxmlformats.org/officeDocument/2006/relationships/oleObject" Target="../embeddings/oleObject16.bin"/><Relationship Id="rId8" Type="http://schemas.openxmlformats.org/officeDocument/2006/relationships/image" Target="../media/image22.wmf"/><Relationship Id="rId33" Type="http://schemas.openxmlformats.org/officeDocument/2006/relationships/oleObject" Target="../embeddings/oleObject29.bin"/><Relationship Id="rId34" Type="http://schemas.openxmlformats.org/officeDocument/2006/relationships/image" Target="../media/image35.wmf"/><Relationship Id="rId35" Type="http://schemas.openxmlformats.org/officeDocument/2006/relationships/oleObject" Target="../embeddings/oleObject30.bin"/><Relationship Id="rId36" Type="http://schemas.openxmlformats.org/officeDocument/2006/relationships/image" Target="../media/image36.wmf"/><Relationship Id="rId10" Type="http://schemas.openxmlformats.org/officeDocument/2006/relationships/image" Target="../media/image23.wmf"/><Relationship Id="rId11" Type="http://schemas.openxmlformats.org/officeDocument/2006/relationships/oleObject" Target="../embeddings/oleObject18.bin"/><Relationship Id="rId12" Type="http://schemas.openxmlformats.org/officeDocument/2006/relationships/image" Target="../media/image24.wmf"/><Relationship Id="rId13" Type="http://schemas.openxmlformats.org/officeDocument/2006/relationships/oleObject" Target="../embeddings/oleObject19.bin"/><Relationship Id="rId14" Type="http://schemas.openxmlformats.org/officeDocument/2006/relationships/image" Target="../media/image25.wmf"/><Relationship Id="rId15" Type="http://schemas.openxmlformats.org/officeDocument/2006/relationships/oleObject" Target="../embeddings/oleObject20.bin"/><Relationship Id="rId16" Type="http://schemas.openxmlformats.org/officeDocument/2006/relationships/image" Target="../media/image26.wmf"/><Relationship Id="rId17" Type="http://schemas.openxmlformats.org/officeDocument/2006/relationships/oleObject" Target="../embeddings/oleObject21.bin"/><Relationship Id="rId18" Type="http://schemas.openxmlformats.org/officeDocument/2006/relationships/image" Target="../media/image27.wmf"/><Relationship Id="rId19" Type="http://schemas.openxmlformats.org/officeDocument/2006/relationships/oleObject" Target="../embeddings/oleObject22.bin"/><Relationship Id="rId37" Type="http://schemas.openxmlformats.org/officeDocument/2006/relationships/oleObject" Target="../embeddings/oleObject31.bin"/><Relationship Id="rId38" Type="http://schemas.openxmlformats.org/officeDocument/2006/relationships/image" Target="../media/image3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June 12, 2013</a:t>
            </a:r>
            <a:endParaRPr lang="en-US"/>
          </a:p>
        </p:txBody>
      </p:sp>
      <p:sp>
        <p:nvSpPr>
          <p:cNvPr id="7" name="Rectangle 5"/>
          <p:cNvSpPr>
            <a:spLocks noGrp="1" noChangeArrowheads="1"/>
          </p:cNvSpPr>
          <p:nvPr>
            <p:ph type="ftr" sz="quarter" idx="11"/>
          </p:nvPr>
        </p:nvSpPr>
        <p:spPr/>
        <p:txBody>
          <a:bodyPr/>
          <a:lstStyle/>
          <a:p>
            <a:pPr>
              <a:defRPr/>
            </a:pPr>
            <a:r>
              <a:rPr lang="nl-NL" smtClean="0"/>
              <a:t>PHYS 1442-001, Summer 2013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a:t>
            </a:r>
            <a:r>
              <a:rPr lang="en-US" dirty="0" smtClean="0"/>
              <a:t>1442 </a:t>
            </a:r>
            <a:r>
              <a:rPr lang="en-US" dirty="0"/>
              <a:t>– Section </a:t>
            </a:r>
            <a:r>
              <a:rPr lang="en-US" dirty="0" smtClean="0"/>
              <a:t>001</a:t>
            </a:r>
            <a:br>
              <a:rPr lang="en-US" dirty="0" smtClean="0"/>
            </a:br>
            <a:r>
              <a:rPr lang="en-US" dirty="0"/>
              <a:t>Lecture </a:t>
            </a:r>
            <a:r>
              <a:rPr lang="en-US" dirty="0" smtClean="0"/>
              <a:t>#6</a:t>
            </a:r>
            <a:endParaRPr lang="en-US" dirty="0"/>
          </a:p>
        </p:txBody>
      </p:sp>
      <p:sp>
        <p:nvSpPr>
          <p:cNvPr id="17414" name="Text Box 4"/>
          <p:cNvSpPr txBox="1">
            <a:spLocks noChangeArrowheads="1"/>
          </p:cNvSpPr>
          <p:nvPr/>
        </p:nvSpPr>
        <p:spPr bwMode="auto">
          <a:xfrm>
            <a:off x="2985363" y="1311275"/>
            <a:ext cx="317645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June 12, 2013</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714500" y="2057400"/>
            <a:ext cx="62103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Chapter </a:t>
            </a:r>
            <a:r>
              <a:rPr lang="en-US" sz="3200" dirty="0">
                <a:solidFill>
                  <a:schemeClr val="accent2"/>
                </a:solidFill>
                <a:latin typeface="Arial Narrow" charset="0"/>
              </a:rPr>
              <a:t>17</a:t>
            </a:r>
            <a:endParaRPr lang="en-US" sz="3200" dirty="0">
              <a:solidFill>
                <a:srgbClr val="003300"/>
              </a:solidFill>
              <a:latin typeface="Arial Narrow" charset="0"/>
            </a:endParaRPr>
          </a:p>
          <a:p>
            <a:pPr marL="990600" lvl="1" indent="-533400">
              <a:spcBef>
                <a:spcPct val="20000"/>
              </a:spcBef>
              <a:buFontTx/>
              <a:buChar char="–"/>
            </a:pPr>
            <a:r>
              <a:rPr lang="en-US" sz="2800" dirty="0" smtClean="0">
                <a:solidFill>
                  <a:srgbClr val="660066"/>
                </a:solidFill>
                <a:latin typeface="Arial Narrow" charset="0"/>
              </a:rPr>
              <a:t>Di</a:t>
            </a:r>
            <a:r>
              <a:rPr lang="en-US" sz="2800" dirty="0">
                <a:solidFill>
                  <a:srgbClr val="660066"/>
                </a:solidFill>
                <a:latin typeface="Arial Narrow" charset="0"/>
              </a:rPr>
              <a:t>-electrics</a:t>
            </a:r>
          </a:p>
          <a:p>
            <a:pPr marL="990600" lvl="1" indent="-533400">
              <a:spcBef>
                <a:spcPct val="20000"/>
              </a:spcBef>
              <a:buFontTx/>
              <a:buChar char="–"/>
            </a:pPr>
            <a:r>
              <a:rPr lang="en-US" sz="2800" dirty="0">
                <a:solidFill>
                  <a:srgbClr val="660066"/>
                </a:solidFill>
                <a:latin typeface="Arial Narrow" charset="0"/>
              </a:rPr>
              <a:t>Storage of Electric </a:t>
            </a:r>
            <a:r>
              <a:rPr lang="en-US" sz="2800" dirty="0" smtClean="0">
                <a:solidFill>
                  <a:srgbClr val="660066"/>
                </a:solidFill>
                <a:latin typeface="Arial Narrow" charset="0"/>
              </a:rPr>
              <a:t>Energy</a:t>
            </a:r>
          </a:p>
          <a:p>
            <a:pPr marL="609600" indent="-609600">
              <a:spcBef>
                <a:spcPct val="20000"/>
              </a:spcBef>
              <a:buFontTx/>
              <a:buChar char="•"/>
            </a:pPr>
            <a:r>
              <a:rPr lang="en-US" sz="3200" dirty="0">
                <a:solidFill>
                  <a:schemeClr val="accent2"/>
                </a:solidFill>
                <a:latin typeface="Arial Narrow" charset="0"/>
              </a:rPr>
              <a:t>Chapter 18</a:t>
            </a:r>
            <a:endParaRPr lang="en-US" sz="3200" dirty="0">
              <a:solidFill>
                <a:srgbClr val="003300"/>
              </a:solidFill>
              <a:latin typeface="Arial Narrow" charset="0"/>
            </a:endParaRPr>
          </a:p>
          <a:p>
            <a:pPr marL="990600" lvl="1" indent="-533400">
              <a:spcBef>
                <a:spcPct val="20000"/>
              </a:spcBef>
              <a:buFontTx/>
              <a:buChar char="–"/>
            </a:pPr>
            <a:r>
              <a:rPr lang="en-US" sz="2800" dirty="0">
                <a:solidFill>
                  <a:srgbClr val="660066"/>
                </a:solidFill>
                <a:latin typeface="Arial Narrow" charset="0"/>
              </a:rPr>
              <a:t>The Electric </a:t>
            </a:r>
            <a:r>
              <a:rPr lang="en-US" sz="2800" dirty="0" smtClean="0">
                <a:solidFill>
                  <a:srgbClr val="660066"/>
                </a:solidFill>
                <a:latin typeface="Arial Narrow" charset="0"/>
              </a:rPr>
              <a:t>Battery</a:t>
            </a:r>
          </a:p>
          <a:p>
            <a:pPr marL="990600" lvl="1" indent="-533400">
              <a:spcBef>
                <a:spcPct val="20000"/>
              </a:spcBef>
              <a:buFontTx/>
              <a:buChar char="–"/>
            </a:pPr>
            <a:r>
              <a:rPr lang="en-US" sz="2800" dirty="0" smtClean="0">
                <a:solidFill>
                  <a:srgbClr val="660066"/>
                </a:solidFill>
                <a:latin typeface="Arial Narrow" charset="0"/>
              </a:rPr>
              <a:t>Electric Current</a:t>
            </a:r>
            <a:endParaRPr lang="en-US" sz="2800" dirty="0">
              <a:solidFill>
                <a:srgbClr val="660066"/>
              </a:solidFill>
              <a:latin typeface="Arial Narrow" charset="0"/>
            </a:endParaRPr>
          </a:p>
          <a:p>
            <a:pPr marL="990600" lvl="1" indent="-533400">
              <a:spcBef>
                <a:spcPct val="20000"/>
              </a:spcBef>
              <a:buFontTx/>
              <a:buChar char="–"/>
            </a:pPr>
            <a:r>
              <a:rPr lang="en-US" sz="2800" dirty="0" smtClean="0">
                <a:solidFill>
                  <a:srgbClr val="660066"/>
                </a:solidFill>
                <a:latin typeface="Arial Narrow" charset="0"/>
              </a:rPr>
              <a:t>Ohm’s </a:t>
            </a:r>
            <a:r>
              <a:rPr lang="en-US" sz="2800" dirty="0">
                <a:solidFill>
                  <a:srgbClr val="660066"/>
                </a:solidFill>
                <a:latin typeface="Arial Narrow" charset="0"/>
              </a:rPr>
              <a:t>Law: Resisters</a:t>
            </a:r>
          </a:p>
          <a:p>
            <a:pPr marL="990600" lvl="1" indent="-533400">
              <a:spcBef>
                <a:spcPct val="20000"/>
              </a:spcBef>
              <a:buFontTx/>
              <a:buChar char="–"/>
            </a:pPr>
            <a:r>
              <a:rPr lang="en-US" sz="2800" dirty="0">
                <a:solidFill>
                  <a:srgbClr val="660066"/>
                </a:solidFill>
                <a:latin typeface="Arial Narrow" charset="0"/>
              </a:rPr>
              <a:t>Resistivity</a:t>
            </a:r>
          </a:p>
          <a:p>
            <a:pPr marL="990600" lvl="1" indent="-533400">
              <a:spcBef>
                <a:spcPct val="20000"/>
              </a:spcBef>
              <a:buFontTx/>
              <a:buChar char="–"/>
            </a:pPr>
            <a:endParaRPr lang="en-US" dirty="0">
              <a:solidFill>
                <a:srgbClr val="660066"/>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501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501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903D3E-ADC3-6948-B39C-8C35E2B86729}"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50190" name="Rectangle 2"/>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Electric Energy Storage</a:t>
            </a:r>
          </a:p>
        </p:txBody>
      </p:sp>
      <p:sp>
        <p:nvSpPr>
          <p:cNvPr id="267267" name="Rectangle 3"/>
          <p:cNvSpPr>
            <a:spLocks noChangeArrowheads="1"/>
          </p:cNvSpPr>
          <p:nvPr/>
        </p:nvSpPr>
        <p:spPr bwMode="auto">
          <a:xfrm>
            <a:off x="304800" y="685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The work needed to add a small amount of charge, Q, when a potential difference across the plate is V: W=Q&lt;V&gt;=</a:t>
            </a:r>
            <a:r>
              <a:rPr lang="en-US" sz="2800" dirty="0" err="1">
                <a:solidFill>
                  <a:schemeClr val="accent2"/>
                </a:solidFill>
                <a:latin typeface="Arial Narrow" charset="0"/>
              </a:rPr>
              <a:t>QV</a:t>
            </a:r>
            <a:r>
              <a:rPr lang="en-US" sz="2800" baseline="-25000" dirty="0" err="1">
                <a:solidFill>
                  <a:schemeClr val="accent2"/>
                </a:solidFill>
                <a:latin typeface="Arial Narrow" charset="0"/>
              </a:rPr>
              <a:t>f</a:t>
            </a:r>
            <a:r>
              <a:rPr lang="en-US" sz="2800" dirty="0">
                <a:solidFill>
                  <a:schemeClr val="accent2"/>
                </a:solidFill>
                <a:latin typeface="Arial Narrow" charset="0"/>
              </a:rPr>
              <a:t>/2</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ndParaRPr>
          </a:p>
        </p:txBody>
      </p:sp>
      <p:graphicFrame>
        <p:nvGraphicFramePr>
          <p:cNvPr id="267268" name="Object 2"/>
          <p:cNvGraphicFramePr>
            <a:graphicFrameLocks noChangeAspect="1"/>
          </p:cNvGraphicFramePr>
          <p:nvPr/>
        </p:nvGraphicFramePr>
        <p:xfrm>
          <a:off x="1697038" y="2447925"/>
          <a:ext cx="817562" cy="484188"/>
        </p:xfrm>
        <a:graphic>
          <a:graphicData uri="http://schemas.openxmlformats.org/presentationml/2006/ole">
            <mc:AlternateContent xmlns:mc="http://schemas.openxmlformats.org/markup-compatibility/2006">
              <mc:Choice xmlns:v="urn:schemas-microsoft-com:vml" Requires="v">
                <p:oleObj spid="_x0000_s207801"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038" y="2447925"/>
                        <a:ext cx="817562" cy="484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69" name="Object 3"/>
          <p:cNvGraphicFramePr>
            <a:graphicFrameLocks noChangeAspect="1"/>
          </p:cNvGraphicFramePr>
          <p:nvPr>
            <p:extLst>
              <p:ext uri="{D42A27DB-BD31-4B8C-83A1-F6EECF244321}">
                <p14:modId xmlns:p14="http://schemas.microsoft.com/office/powerpoint/2010/main" val="2052872627"/>
              </p:ext>
            </p:extLst>
          </p:nvPr>
        </p:nvGraphicFramePr>
        <p:xfrm>
          <a:off x="4781550" y="3671888"/>
          <a:ext cx="1485900" cy="1223962"/>
        </p:xfrm>
        <a:graphic>
          <a:graphicData uri="http://schemas.openxmlformats.org/presentationml/2006/ole">
            <mc:AlternateContent xmlns:mc="http://schemas.openxmlformats.org/markup-compatibility/2006">
              <mc:Choice xmlns:v="urn:schemas-microsoft-com:vml" Requires="v">
                <p:oleObj spid="_x0000_s207802" name="Equation" r:id="rId5" imgW="495300" imgH="406400" progId="Equation.DSMT4">
                  <p:embed/>
                </p:oleObj>
              </mc:Choice>
              <mc:Fallback>
                <p:oleObj name="Equation" r:id="rId5" imgW="495300" imgH="406400" progId="Equation.DSMT4">
                  <p:embed/>
                  <p:pic>
                    <p:nvPicPr>
                      <p:cNvPr id="0" name=""/>
                      <p:cNvPicPr>
                        <a:picLocks noChangeAspect="1" noChangeArrowheads="1"/>
                      </p:cNvPicPr>
                      <p:nvPr/>
                    </p:nvPicPr>
                    <p:blipFill>
                      <a:blip r:embed="rId6"/>
                      <a:srcRect/>
                      <a:stretch>
                        <a:fillRect/>
                      </a:stretch>
                    </p:blipFill>
                    <p:spPr bwMode="auto">
                      <a:xfrm>
                        <a:off x="4781550" y="3671888"/>
                        <a:ext cx="1485900" cy="12239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0" name="Object 4"/>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207803" name="Equation" r:id="rId7" imgW="266400" imgH="164880" progId="Equation.DSMT4">
                  <p:embed/>
                </p:oleObj>
              </mc:Choice>
              <mc:Fallback>
                <p:oleObj name="Equation" r:id="rId7" imgW="2664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1" name="Object 5"/>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207804" name="Equation" r:id="rId9" imgW="355320" imgH="393480" progId="Equation.DSMT4">
                  <p:embed/>
                </p:oleObj>
              </mc:Choice>
              <mc:Fallback>
                <p:oleObj name="Equation" r:id="rId9" imgW="355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2" name="Object 6"/>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207805" name="Equation" r:id="rId11" imgW="533160" imgH="368280" progId="Equation.DSMT4">
                  <p:embed/>
                </p:oleObj>
              </mc:Choice>
              <mc:Fallback>
                <p:oleObj name="Equation" r:id="rId11" imgW="53316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3" name="Object 7"/>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207806" name="Equation" r:id="rId13" imgW="368280" imgH="368280" progId="Equation.DSMT4">
                  <p:embed/>
                </p:oleObj>
              </mc:Choice>
              <mc:Fallback>
                <p:oleObj name="Equation" r:id="rId13" imgW="36828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4" name="Object 8"/>
          <p:cNvGraphicFramePr>
            <a:graphicFrameLocks noChangeAspect="1"/>
          </p:cNvGraphicFramePr>
          <p:nvPr/>
        </p:nvGraphicFramePr>
        <p:xfrm>
          <a:off x="2438400" y="2057400"/>
          <a:ext cx="1336675" cy="1230313"/>
        </p:xfrm>
        <a:graphic>
          <a:graphicData uri="http://schemas.openxmlformats.org/presentationml/2006/ole">
            <mc:AlternateContent xmlns:mc="http://schemas.openxmlformats.org/markup-compatibility/2006">
              <mc:Choice xmlns:v="urn:schemas-microsoft-com:vml" Requires="v">
                <p:oleObj spid="_x0000_s207807" name="Equation" r:id="rId15" imgW="457200" imgH="419100" progId="Equation.DSMT4">
                  <p:embed/>
                </p:oleObj>
              </mc:Choice>
              <mc:Fallback>
                <p:oleObj name="Equation" r:id="rId15" imgW="457200" imgH="419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2057400"/>
                        <a:ext cx="1336675" cy="1230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5" name="Object 9"/>
          <p:cNvGraphicFramePr>
            <a:graphicFrameLocks noChangeAspect="1"/>
          </p:cNvGraphicFramePr>
          <p:nvPr/>
        </p:nvGraphicFramePr>
        <p:xfrm>
          <a:off x="3736975" y="2132013"/>
          <a:ext cx="1376363" cy="1117600"/>
        </p:xfrm>
        <a:graphic>
          <a:graphicData uri="http://schemas.openxmlformats.org/presentationml/2006/ole">
            <mc:AlternateContent xmlns:mc="http://schemas.openxmlformats.org/markup-compatibility/2006">
              <mc:Choice xmlns:v="urn:schemas-microsoft-com:vml" Requires="v">
                <p:oleObj spid="_x0000_s207808" name="Equation" r:id="rId17" imgW="469900" imgH="381000" progId="Equation.DSMT4">
                  <p:embed/>
                </p:oleObj>
              </mc:Choice>
              <mc:Fallback>
                <p:oleObj name="Equation" r:id="rId17" imgW="469900" imgH="3810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6975" y="2132013"/>
                        <a:ext cx="1376363" cy="111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6" name="Object 10"/>
          <p:cNvGraphicFramePr>
            <a:graphicFrameLocks noChangeAspect="1"/>
          </p:cNvGraphicFramePr>
          <p:nvPr/>
        </p:nvGraphicFramePr>
        <p:xfrm>
          <a:off x="5181600" y="2111375"/>
          <a:ext cx="706438" cy="1157288"/>
        </p:xfrm>
        <a:graphic>
          <a:graphicData uri="http://schemas.openxmlformats.org/presentationml/2006/ole">
            <mc:AlternateContent xmlns:mc="http://schemas.openxmlformats.org/markup-compatibility/2006">
              <mc:Choice xmlns:v="urn:schemas-microsoft-com:vml" Requires="v">
                <p:oleObj spid="_x0000_s207809" name="Equation" r:id="rId19" imgW="241200" imgH="393480" progId="Equation.DSMT4">
                  <p:embed/>
                </p:oleObj>
              </mc:Choice>
              <mc:Fallback>
                <p:oleObj name="Equation" r:id="rId19" imgW="2412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2111375"/>
                        <a:ext cx="706438" cy="115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61538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wipe(left)">
                                      <p:cBhvr>
                                        <p:cTn id="7" dur="500"/>
                                        <p:tgtEl>
                                          <p:spTgt spid="267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7267">
                                            <p:txEl>
                                              <p:pRg st="1" end="1"/>
                                            </p:txEl>
                                          </p:spTgt>
                                        </p:tgtEl>
                                        <p:attrNameLst>
                                          <p:attrName>style.visibility</p:attrName>
                                        </p:attrNameLst>
                                      </p:cBhvr>
                                      <p:to>
                                        <p:strVal val="visible"/>
                                      </p:to>
                                    </p:set>
                                    <p:animEffect transition="in" filter="wipe(left)">
                                      <p:cBhvr>
                                        <p:cTn id="12" dur="500"/>
                                        <p:tgtEl>
                                          <p:spTgt spid="267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67268"/>
                                        </p:tgtEl>
                                        <p:attrNameLst>
                                          <p:attrName>style.visibility</p:attrName>
                                        </p:attrNameLst>
                                      </p:cBhvr>
                                      <p:to>
                                        <p:strVal val="visible"/>
                                      </p:to>
                                    </p:set>
                                    <p:animEffect transition="in" filter="wipe(left)">
                                      <p:cBhvr>
                                        <p:cTn id="17" dur="500"/>
                                        <p:tgtEl>
                                          <p:spTgt spid="267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7274"/>
                                        </p:tgtEl>
                                        <p:attrNameLst>
                                          <p:attrName>style.visibility</p:attrName>
                                        </p:attrNameLst>
                                      </p:cBhvr>
                                      <p:to>
                                        <p:strVal val="visible"/>
                                      </p:to>
                                    </p:set>
                                    <p:animEffect transition="in" filter="wipe(left)">
                                      <p:cBhvr>
                                        <p:cTn id="22" dur="500"/>
                                        <p:tgtEl>
                                          <p:spTgt spid="2672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67275"/>
                                        </p:tgtEl>
                                        <p:attrNameLst>
                                          <p:attrName>style.visibility</p:attrName>
                                        </p:attrNameLst>
                                      </p:cBhvr>
                                      <p:to>
                                        <p:strVal val="visible"/>
                                      </p:to>
                                    </p:set>
                                    <p:animEffect transition="in" filter="wipe(left)">
                                      <p:cBhvr>
                                        <p:cTn id="27" dur="500"/>
                                        <p:tgtEl>
                                          <p:spTgt spid="2672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7276"/>
                                        </p:tgtEl>
                                        <p:attrNameLst>
                                          <p:attrName>style.visibility</p:attrName>
                                        </p:attrNameLst>
                                      </p:cBhvr>
                                      <p:to>
                                        <p:strVal val="visible"/>
                                      </p:to>
                                    </p:set>
                                    <p:animEffect transition="in" filter="wipe(left)">
                                      <p:cBhvr>
                                        <p:cTn id="32" dur="500"/>
                                        <p:tgtEl>
                                          <p:spTgt spid="2672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67267">
                                            <p:txEl>
                                              <p:pRg st="4" end="4"/>
                                            </p:txEl>
                                          </p:spTgt>
                                        </p:tgtEl>
                                        <p:attrNameLst>
                                          <p:attrName>style.visibility</p:attrName>
                                        </p:attrNameLst>
                                      </p:cBhvr>
                                      <p:to>
                                        <p:strVal val="visible"/>
                                      </p:to>
                                    </p:set>
                                    <p:animEffect transition="in" filter="wipe(left)">
                                      <p:cBhvr>
                                        <p:cTn id="37" dur="500"/>
                                        <p:tgtEl>
                                          <p:spTgt spid="26726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67269"/>
                                        </p:tgtEl>
                                        <p:attrNameLst>
                                          <p:attrName>style.visibility</p:attrName>
                                        </p:attrNameLst>
                                      </p:cBhvr>
                                      <p:to>
                                        <p:strVal val="visible"/>
                                      </p:to>
                                    </p:set>
                                    <p:animEffect transition="in" filter="wipe(left)">
                                      <p:cBhvr>
                                        <p:cTn id="42" dur="500"/>
                                        <p:tgtEl>
                                          <p:spTgt spid="26726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67267">
                                            <p:txEl>
                                              <p:pRg st="6" end="6"/>
                                            </p:txEl>
                                          </p:spTgt>
                                        </p:tgtEl>
                                        <p:attrNameLst>
                                          <p:attrName>style.visibility</p:attrName>
                                        </p:attrNameLst>
                                      </p:cBhvr>
                                      <p:to>
                                        <p:strVal val="visible"/>
                                      </p:to>
                                    </p:set>
                                    <p:animEffect transition="in" filter="wipe(left)">
                                      <p:cBhvr>
                                        <p:cTn id="47" dur="500"/>
                                        <p:tgtEl>
                                          <p:spTgt spid="267267">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67270"/>
                                        </p:tgtEl>
                                        <p:attrNameLst>
                                          <p:attrName>style.visibility</p:attrName>
                                        </p:attrNameLst>
                                      </p:cBhvr>
                                      <p:to>
                                        <p:strVal val="visible"/>
                                      </p:to>
                                    </p:set>
                                    <p:animEffect transition="in" filter="wipe(left)">
                                      <p:cBhvr>
                                        <p:cTn id="52" dur="500"/>
                                        <p:tgtEl>
                                          <p:spTgt spid="26727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67271"/>
                                        </p:tgtEl>
                                        <p:attrNameLst>
                                          <p:attrName>style.visibility</p:attrName>
                                        </p:attrNameLst>
                                      </p:cBhvr>
                                      <p:to>
                                        <p:strVal val="visible"/>
                                      </p:to>
                                    </p:set>
                                    <p:animEffect transition="in" filter="wipe(left)">
                                      <p:cBhvr>
                                        <p:cTn id="57" dur="500"/>
                                        <p:tgtEl>
                                          <p:spTgt spid="26727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67272"/>
                                        </p:tgtEl>
                                        <p:attrNameLst>
                                          <p:attrName>style.visibility</p:attrName>
                                        </p:attrNameLst>
                                      </p:cBhvr>
                                      <p:to>
                                        <p:strVal val="visible"/>
                                      </p:to>
                                    </p:set>
                                    <p:animEffect transition="in" filter="wipe(left)">
                                      <p:cBhvr>
                                        <p:cTn id="62" dur="500"/>
                                        <p:tgtEl>
                                          <p:spTgt spid="26727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67273"/>
                                        </p:tgtEl>
                                        <p:attrNameLst>
                                          <p:attrName>style.visibility</p:attrName>
                                        </p:attrNameLst>
                                      </p:cBhvr>
                                      <p:to>
                                        <p:strVal val="visible"/>
                                      </p:to>
                                    </p:set>
                                    <p:animEffect transition="in" filter="wipe(left)">
                                      <p:cBhvr>
                                        <p:cTn id="67" dur="500"/>
                                        <p:tgtEl>
                                          <p:spTgt spid="267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512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512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5AD805-5977-D448-893F-5640F52D98BB}"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51212" name="Rectangle 2"/>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17 – 11 </a:t>
            </a:r>
          </a:p>
        </p:txBody>
      </p:sp>
      <p:sp>
        <p:nvSpPr>
          <p:cNvPr id="268291" name="Text Box 3"/>
          <p:cNvSpPr txBox="1">
            <a:spLocks noChangeArrowheads="1"/>
          </p:cNvSpPr>
          <p:nvPr/>
        </p:nvSpPr>
        <p:spPr bwMode="auto">
          <a:xfrm>
            <a:off x="685800" y="762000"/>
            <a:ext cx="8001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dirty="0">
                <a:solidFill>
                  <a:schemeClr val="accent2"/>
                </a:solidFill>
                <a:latin typeface="Arial Narrow" charset="0"/>
              </a:rPr>
              <a:t>Energy store in a capacitor: </a:t>
            </a:r>
            <a:r>
              <a:rPr lang="en-US" sz="2800" dirty="0">
                <a:solidFill>
                  <a:schemeClr val="accent2"/>
                </a:solidFill>
                <a:latin typeface="Arial Narrow" charset="0"/>
              </a:rPr>
              <a:t>A camera flash unit stores energy in a </a:t>
            </a:r>
            <a:r>
              <a:rPr lang="en-US" sz="2800" dirty="0" smtClean="0">
                <a:solidFill>
                  <a:schemeClr val="accent2"/>
                </a:solidFill>
                <a:latin typeface="Arial Narrow" charset="0"/>
              </a:rPr>
              <a:t>150</a:t>
            </a:r>
            <a:r>
              <a:rPr lang="en-US" sz="2800" dirty="0" smtClean="0">
                <a:solidFill>
                  <a:schemeClr val="accent2"/>
                </a:solidFill>
                <a:latin typeface="Symbol" charset="0"/>
              </a:rPr>
              <a:t>μ</a:t>
            </a:r>
            <a:r>
              <a:rPr lang="en-US" sz="2800" dirty="0" smtClean="0">
                <a:solidFill>
                  <a:schemeClr val="accent2"/>
                </a:solidFill>
                <a:latin typeface="Arial Narrow" charset="0"/>
              </a:rPr>
              <a:t>F </a:t>
            </a:r>
            <a:r>
              <a:rPr lang="en-US" sz="2800" dirty="0">
                <a:solidFill>
                  <a:schemeClr val="accent2"/>
                </a:solidFill>
                <a:latin typeface="Arial Narrow" charset="0"/>
              </a:rPr>
              <a:t>capacitor at 200V.  How much electric energy can be stored?</a:t>
            </a:r>
          </a:p>
        </p:txBody>
      </p:sp>
      <p:sp>
        <p:nvSpPr>
          <p:cNvPr id="268292" name="Text Box 4"/>
          <p:cNvSpPr txBox="1">
            <a:spLocks noChangeArrowheads="1"/>
          </p:cNvSpPr>
          <p:nvPr/>
        </p:nvSpPr>
        <p:spPr bwMode="auto">
          <a:xfrm>
            <a:off x="609600" y="3367088"/>
            <a:ext cx="449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So we use the one with C and V:      </a:t>
            </a:r>
          </a:p>
        </p:txBody>
      </p:sp>
      <p:sp>
        <p:nvSpPr>
          <p:cNvPr id="268293" name="Text Box 5"/>
          <p:cNvSpPr txBox="1">
            <a:spLocks noChangeArrowheads="1"/>
          </p:cNvSpPr>
          <p:nvPr/>
        </p:nvSpPr>
        <p:spPr bwMode="auto">
          <a:xfrm>
            <a:off x="5791200" y="2224088"/>
            <a:ext cx="297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Umm.. Which one?   </a:t>
            </a:r>
          </a:p>
        </p:txBody>
      </p:sp>
      <p:sp>
        <p:nvSpPr>
          <p:cNvPr id="268294" name="Text Box 6"/>
          <p:cNvSpPr txBox="1">
            <a:spLocks noChangeArrowheads="1"/>
          </p:cNvSpPr>
          <p:nvPr/>
        </p:nvSpPr>
        <p:spPr bwMode="auto">
          <a:xfrm>
            <a:off x="609600" y="2224088"/>
            <a:ext cx="495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Use the formula for stored energy.   </a:t>
            </a:r>
          </a:p>
        </p:txBody>
      </p:sp>
      <p:sp>
        <p:nvSpPr>
          <p:cNvPr id="268295" name="Text Box 7"/>
          <p:cNvSpPr txBox="1">
            <a:spLocks noChangeArrowheads="1"/>
          </p:cNvSpPr>
          <p:nvPr/>
        </p:nvSpPr>
        <p:spPr bwMode="auto">
          <a:xfrm>
            <a:off x="609600" y="2833688"/>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do we know from the problem? </a:t>
            </a:r>
          </a:p>
        </p:txBody>
      </p:sp>
      <p:sp>
        <p:nvSpPr>
          <p:cNvPr id="268296" name="Text Box 8"/>
          <p:cNvSpPr txBox="1">
            <a:spLocks noChangeArrowheads="1"/>
          </p:cNvSpPr>
          <p:nvPr/>
        </p:nvSpPr>
        <p:spPr bwMode="auto">
          <a:xfrm>
            <a:off x="5867400" y="28194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C and V </a:t>
            </a:r>
          </a:p>
        </p:txBody>
      </p:sp>
      <p:graphicFrame>
        <p:nvGraphicFramePr>
          <p:cNvPr id="268297" name="Object 2"/>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226591" name="Equation" r:id="rId3" imgW="660240" imgH="368280" progId="Equation.DSMT4">
                  <p:embed/>
                </p:oleObj>
              </mc:Choice>
              <mc:Fallback>
                <p:oleObj name="Equation" r:id="rId3" imgW="66024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298" name="Object 3"/>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226592" name="Equation" r:id="rId5" imgW="2603160" imgH="368280" progId="Equation.DSMT4">
                  <p:embed/>
                </p:oleObj>
              </mc:Choice>
              <mc:Fallback>
                <p:oleObj name="Equation" r:id="rId5" imgW="260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8299" name="Text Box 11"/>
          <p:cNvSpPr txBox="1">
            <a:spLocks noChangeArrowheads="1"/>
          </p:cNvSpPr>
          <p:nvPr/>
        </p:nvSpPr>
        <p:spPr bwMode="auto">
          <a:xfrm>
            <a:off x="609600" y="5195888"/>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68300" name="Object 4"/>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226593" name="Equation" r:id="rId7" imgW="419040" imgH="203040" progId="Equation.DSMT4">
                  <p:embed/>
                </p:oleObj>
              </mc:Choice>
              <mc:Fallback>
                <p:oleObj name="Equation" r:id="rId7" imgW="4190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301" name="Object 5"/>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226594" name="Equation" r:id="rId9" imgW="596880" imgH="406080" progId="Equation.DSMT4">
                  <p:embed/>
                </p:oleObj>
              </mc:Choice>
              <mc:Fallback>
                <p:oleObj name="Equation" r:id="rId9" imgW="59688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302" name="Object 6"/>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226595" name="Equation" r:id="rId11" imgW="355320" imgH="164880" progId="Equation.DSMT4">
                  <p:embed/>
                </p:oleObj>
              </mc:Choice>
              <mc:Fallback>
                <p:oleObj name="Equation" r:id="rId11" imgW="35532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303" name="Object 7"/>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226596" name="Equation" r:id="rId13" imgW="533160" imgH="406080" progId="Equation.DSMT4">
                  <p:embed/>
                </p:oleObj>
              </mc:Choice>
              <mc:Fallback>
                <p:oleObj name="Equation" r:id="rId13" imgW="5331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8304" name="Object 8"/>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226597" name="Equation" r:id="rId15" imgW="139680" imgH="164880" progId="Equation.DSMT4">
                  <p:embed/>
                </p:oleObj>
              </mc:Choice>
              <mc:Fallback>
                <p:oleObj name="Equation" r:id="rId15" imgW="13968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92273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8291"/>
                                        </p:tgtEl>
                                        <p:attrNameLst>
                                          <p:attrName>style.visibility</p:attrName>
                                        </p:attrNameLst>
                                      </p:cBhvr>
                                      <p:to>
                                        <p:strVal val="visible"/>
                                      </p:to>
                                    </p:set>
                                    <p:animEffect transition="in" filter="wipe(left)">
                                      <p:cBhvr>
                                        <p:cTn id="7" dur="500"/>
                                        <p:tgtEl>
                                          <p:spTgt spid="268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8294"/>
                                        </p:tgtEl>
                                        <p:attrNameLst>
                                          <p:attrName>style.visibility</p:attrName>
                                        </p:attrNameLst>
                                      </p:cBhvr>
                                      <p:to>
                                        <p:strVal val="visible"/>
                                      </p:to>
                                    </p:set>
                                    <p:animEffect transition="in" filter="wipe(left)">
                                      <p:cBhvr>
                                        <p:cTn id="12" dur="500"/>
                                        <p:tgtEl>
                                          <p:spTgt spid="268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68293"/>
                                        </p:tgtEl>
                                        <p:attrNameLst>
                                          <p:attrName>style.visibility</p:attrName>
                                        </p:attrNameLst>
                                      </p:cBhvr>
                                      <p:to>
                                        <p:strVal val="visible"/>
                                      </p:to>
                                    </p:set>
                                    <p:animEffect transition="in" filter="wipe(left)">
                                      <p:cBhvr>
                                        <p:cTn id="17" dur="500"/>
                                        <p:tgtEl>
                                          <p:spTgt spid="268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68295"/>
                                        </p:tgtEl>
                                        <p:attrNameLst>
                                          <p:attrName>style.visibility</p:attrName>
                                        </p:attrNameLst>
                                      </p:cBhvr>
                                      <p:to>
                                        <p:strVal val="visible"/>
                                      </p:to>
                                    </p:set>
                                    <p:animEffect transition="in" filter="wipe(left)">
                                      <p:cBhvr>
                                        <p:cTn id="22" dur="500"/>
                                        <p:tgtEl>
                                          <p:spTgt spid="268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68296"/>
                                        </p:tgtEl>
                                        <p:attrNameLst>
                                          <p:attrName>style.visibility</p:attrName>
                                        </p:attrNameLst>
                                      </p:cBhvr>
                                      <p:to>
                                        <p:strVal val="visible"/>
                                      </p:to>
                                    </p:set>
                                    <p:animEffect transition="in" filter="wipe(left)">
                                      <p:cBhvr>
                                        <p:cTn id="27" dur="500"/>
                                        <p:tgtEl>
                                          <p:spTgt spid="2682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68292"/>
                                        </p:tgtEl>
                                        <p:attrNameLst>
                                          <p:attrName>style.visibility</p:attrName>
                                        </p:attrNameLst>
                                      </p:cBhvr>
                                      <p:to>
                                        <p:strVal val="visible"/>
                                      </p:to>
                                    </p:set>
                                    <p:animEffect transition="in" filter="wipe(left)">
                                      <p:cBhvr>
                                        <p:cTn id="32" dur="500"/>
                                        <p:tgtEl>
                                          <p:spTgt spid="2682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68297"/>
                                        </p:tgtEl>
                                        <p:attrNameLst>
                                          <p:attrName>style.visibility</p:attrName>
                                        </p:attrNameLst>
                                      </p:cBhvr>
                                      <p:to>
                                        <p:strVal val="visible"/>
                                      </p:to>
                                    </p:set>
                                    <p:animEffect transition="in" filter="wipe(left)">
                                      <p:cBhvr>
                                        <p:cTn id="37" dur="500"/>
                                        <p:tgtEl>
                                          <p:spTgt spid="2682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68298"/>
                                        </p:tgtEl>
                                        <p:attrNameLst>
                                          <p:attrName>style.visibility</p:attrName>
                                        </p:attrNameLst>
                                      </p:cBhvr>
                                      <p:to>
                                        <p:strVal val="visible"/>
                                      </p:to>
                                    </p:set>
                                    <p:animEffect transition="in" filter="wipe(left)">
                                      <p:cBhvr>
                                        <p:cTn id="42" dur="500"/>
                                        <p:tgtEl>
                                          <p:spTgt spid="2682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68299"/>
                                        </p:tgtEl>
                                        <p:attrNameLst>
                                          <p:attrName>style.visibility</p:attrName>
                                        </p:attrNameLst>
                                      </p:cBhvr>
                                      <p:to>
                                        <p:strVal val="visible"/>
                                      </p:to>
                                    </p:set>
                                    <p:animEffect transition="in" filter="wipe(left)">
                                      <p:cBhvr>
                                        <p:cTn id="47" dur="500"/>
                                        <p:tgtEl>
                                          <p:spTgt spid="2682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68300"/>
                                        </p:tgtEl>
                                        <p:attrNameLst>
                                          <p:attrName>style.visibility</p:attrName>
                                        </p:attrNameLst>
                                      </p:cBhvr>
                                      <p:to>
                                        <p:strVal val="visible"/>
                                      </p:to>
                                    </p:set>
                                    <p:animEffect transition="in" filter="wipe(left)">
                                      <p:cBhvr>
                                        <p:cTn id="52" dur="500"/>
                                        <p:tgtEl>
                                          <p:spTgt spid="26830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68301"/>
                                        </p:tgtEl>
                                        <p:attrNameLst>
                                          <p:attrName>style.visibility</p:attrName>
                                        </p:attrNameLst>
                                      </p:cBhvr>
                                      <p:to>
                                        <p:strVal val="visible"/>
                                      </p:to>
                                    </p:set>
                                    <p:animEffect transition="in" filter="wipe(left)">
                                      <p:cBhvr>
                                        <p:cTn id="57" dur="500"/>
                                        <p:tgtEl>
                                          <p:spTgt spid="2683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68302"/>
                                        </p:tgtEl>
                                        <p:attrNameLst>
                                          <p:attrName>style.visibility</p:attrName>
                                        </p:attrNameLst>
                                      </p:cBhvr>
                                      <p:to>
                                        <p:strVal val="visible"/>
                                      </p:to>
                                    </p:set>
                                    <p:animEffect transition="in" filter="wipe(left)">
                                      <p:cBhvr>
                                        <p:cTn id="62" dur="500"/>
                                        <p:tgtEl>
                                          <p:spTgt spid="2683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68303"/>
                                        </p:tgtEl>
                                        <p:attrNameLst>
                                          <p:attrName>style.visibility</p:attrName>
                                        </p:attrNameLst>
                                      </p:cBhvr>
                                      <p:to>
                                        <p:strVal val="visible"/>
                                      </p:to>
                                    </p:set>
                                    <p:animEffect transition="in" filter="wipe(left)">
                                      <p:cBhvr>
                                        <p:cTn id="67" dur="500"/>
                                        <p:tgtEl>
                                          <p:spTgt spid="26830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68304"/>
                                        </p:tgtEl>
                                        <p:attrNameLst>
                                          <p:attrName>style.visibility</p:attrName>
                                        </p:attrNameLst>
                                      </p:cBhvr>
                                      <p:to>
                                        <p:strVal val="visible"/>
                                      </p:to>
                                    </p:set>
                                    <p:animEffect transition="in" filter="wipe(left)">
                                      <p:cBhvr>
                                        <p:cTn id="72" dur="500"/>
                                        <p:tgtEl>
                                          <p:spTgt spid="268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p:bldP spid="268292" grpId="0"/>
      <p:bldP spid="268293" grpId="0"/>
      <p:bldP spid="268294" grpId="0"/>
      <p:bldP spid="268295" grpId="0"/>
      <p:bldP spid="268296" grpId="0"/>
      <p:bldP spid="2682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522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522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904D358-2599-1D45-B8B6-B5717ABA62EF}"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52234" name="Rectangle 2"/>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Electric Energy Density</a:t>
            </a:r>
          </a:p>
        </p:txBody>
      </p:sp>
      <p:sp>
        <p:nvSpPr>
          <p:cNvPr id="273411" name="Rectangle 3"/>
          <p:cNvSpPr>
            <a:spLocks noChangeArrowheads="1"/>
          </p:cNvSpPr>
          <p:nvPr/>
        </p:nvSpPr>
        <p:spPr bwMode="auto">
          <a:xfrm>
            <a:off x="304800" y="685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a:t>
            </a:r>
            <a:r>
              <a:rPr lang="en-US" sz="2800" dirty="0">
                <a:solidFill>
                  <a:srgbClr val="A50021"/>
                </a:solidFill>
                <a:latin typeface="Arial Narrow" charset="0"/>
              </a:rPr>
              <a:t>V=Ed</a:t>
            </a:r>
            <a:r>
              <a:rPr lang="en-US" sz="2800" dirty="0">
                <a:solidFill>
                  <a:schemeClr val="accent2"/>
                </a:solidFill>
                <a:latin typeface="Arial Narrow" charset="0"/>
              </a:rPr>
              <a:t> and </a:t>
            </a:r>
            <a:r>
              <a:rPr lang="en-US" sz="2800" dirty="0">
                <a:solidFill>
                  <a:srgbClr val="A50021"/>
                </a:solidFill>
                <a:latin typeface="Arial Narrow" charset="0"/>
              </a:rPr>
              <a:t>C</a:t>
            </a:r>
            <a:r>
              <a:rPr lang="en-US" sz="2800" dirty="0" smtClean="0">
                <a:solidFill>
                  <a:srgbClr val="A50021"/>
                </a:solidFill>
                <a:latin typeface="Arial Narrow" charset="0"/>
              </a:rPr>
              <a:t>=</a:t>
            </a:r>
            <a:r>
              <a:rPr lang="en-US" sz="2800" dirty="0" smtClean="0">
                <a:solidFill>
                  <a:srgbClr val="A50021"/>
                </a:solidFill>
                <a:latin typeface="Symbol" charset="0"/>
              </a:rPr>
              <a:t>ε</a:t>
            </a:r>
            <a:r>
              <a:rPr lang="en-US" sz="2800" baseline="-25000" dirty="0" smtClean="0">
                <a:solidFill>
                  <a:srgbClr val="A50021"/>
                </a:solidFill>
                <a:latin typeface="Arial Narrow" charset="0"/>
              </a:rPr>
              <a:t>0</a:t>
            </a:r>
            <a:r>
              <a:rPr lang="en-US" sz="2800" dirty="0" smtClean="0">
                <a:solidFill>
                  <a:srgbClr val="A50021"/>
                </a:solidFill>
                <a:latin typeface="Arial Narrow" charset="0"/>
              </a:rPr>
              <a:t>A</a:t>
            </a:r>
            <a:r>
              <a:rPr lang="en-US" sz="2800" dirty="0">
                <a:solidFill>
                  <a:srgbClr val="A50021"/>
                </a:solidFill>
                <a:latin typeface="Arial Narrow" charset="0"/>
              </a:rPr>
              <a:t>/d</a:t>
            </a:r>
          </a:p>
          <a:p>
            <a:pPr marL="342900" indent="-342900">
              <a:spcBef>
                <a:spcPct val="20000"/>
              </a:spcBef>
              <a:buFontTx/>
              <a:buChar char="•"/>
            </a:pPr>
            <a:r>
              <a:rPr lang="en-US" sz="2800" dirty="0">
                <a:solidFill>
                  <a:schemeClr val="accent2"/>
                </a:solidFill>
                <a:latin typeface="Arial Narrow" charset="0"/>
              </a:rPr>
              <a:t>Thus the stored energy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a:t>
            </a:r>
            <a:r>
              <a:rPr lang="en-US" sz="2800" dirty="0">
                <a:solidFill>
                  <a:schemeClr val="accent2"/>
                </a:solidFill>
                <a:latin typeface="Monotype Corsiva" charset="0"/>
              </a:rPr>
              <a:t>Ad</a:t>
            </a:r>
            <a:r>
              <a:rPr lang="en-US" sz="2800" dirty="0">
                <a:solidFill>
                  <a:schemeClr val="accent2"/>
                </a:solidFill>
                <a:latin typeface="Arial Narrow" charset="0"/>
              </a:rPr>
              <a:t> is the gap volume V, we can obtain the energy density, stored energy per unit volume, as </a:t>
            </a:r>
          </a:p>
        </p:txBody>
      </p:sp>
      <p:graphicFrame>
        <p:nvGraphicFramePr>
          <p:cNvPr id="273412" name="Object 2"/>
          <p:cNvGraphicFramePr>
            <a:graphicFrameLocks noChangeAspect="1"/>
          </p:cNvGraphicFramePr>
          <p:nvPr/>
        </p:nvGraphicFramePr>
        <p:xfrm>
          <a:off x="1066800" y="2855913"/>
          <a:ext cx="800100" cy="496887"/>
        </p:xfrm>
        <a:graphic>
          <a:graphicData uri="http://schemas.openxmlformats.org/presentationml/2006/ole">
            <mc:AlternateContent xmlns:mc="http://schemas.openxmlformats.org/markup-compatibility/2006">
              <mc:Choice xmlns:v="urn:schemas-microsoft-com:vml" Requires="v">
                <p:oleObj spid="_x0000_s204421"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55913"/>
                        <a:ext cx="800100" cy="4968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3413" name="Object 3"/>
          <p:cNvGraphicFramePr>
            <a:graphicFrameLocks noChangeAspect="1"/>
          </p:cNvGraphicFramePr>
          <p:nvPr/>
        </p:nvGraphicFramePr>
        <p:xfrm>
          <a:off x="1905000" y="2547938"/>
          <a:ext cx="1600200" cy="1109662"/>
        </p:xfrm>
        <a:graphic>
          <a:graphicData uri="http://schemas.openxmlformats.org/presentationml/2006/ole">
            <mc:AlternateContent xmlns:mc="http://schemas.openxmlformats.org/markup-compatibility/2006">
              <mc:Choice xmlns:v="urn:schemas-microsoft-com:vml" Requires="v">
                <p:oleObj spid="_x0000_s204422" name="Equation" r:id="rId5" imgW="533160" imgH="368280" progId="Equation.DSMT4">
                  <p:embed/>
                </p:oleObj>
              </mc:Choice>
              <mc:Fallback>
                <p:oleObj name="Equation" r:id="rId5" imgW="5331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47938"/>
                        <a:ext cx="1600200" cy="11096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3414" name="Object 4"/>
          <p:cNvGraphicFramePr>
            <a:graphicFrameLocks noChangeAspect="1"/>
          </p:cNvGraphicFramePr>
          <p:nvPr/>
        </p:nvGraphicFramePr>
        <p:xfrm>
          <a:off x="3429000" y="2514600"/>
          <a:ext cx="3048000" cy="1263650"/>
        </p:xfrm>
        <a:graphic>
          <a:graphicData uri="http://schemas.openxmlformats.org/presentationml/2006/ole">
            <mc:AlternateContent xmlns:mc="http://schemas.openxmlformats.org/markup-compatibility/2006">
              <mc:Choice xmlns:v="urn:schemas-microsoft-com:vml" Requires="v">
                <p:oleObj spid="_x0000_s204423" name="Equation" r:id="rId7" imgW="1015920" imgH="419040" progId="Equation.DSMT4">
                  <p:embed/>
                </p:oleObj>
              </mc:Choice>
              <mc:Fallback>
                <p:oleObj name="Equation" r:id="rId7" imgW="10159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514600"/>
                        <a:ext cx="3048000" cy="12636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3415" name="Object 5"/>
          <p:cNvGraphicFramePr>
            <a:graphicFrameLocks noChangeAspect="1"/>
          </p:cNvGraphicFramePr>
          <p:nvPr/>
        </p:nvGraphicFramePr>
        <p:xfrm>
          <a:off x="6438900" y="2546350"/>
          <a:ext cx="1866900" cy="1111250"/>
        </p:xfrm>
        <a:graphic>
          <a:graphicData uri="http://schemas.openxmlformats.org/presentationml/2006/ole">
            <mc:AlternateContent xmlns:mc="http://schemas.openxmlformats.org/markup-compatibility/2006">
              <mc:Choice xmlns:v="urn:schemas-microsoft-com:vml" Requires="v">
                <p:oleObj spid="_x0000_s204424" name="Equation" r:id="rId9" imgW="622080" imgH="368280" progId="Equation.DSMT4">
                  <p:embed/>
                </p:oleObj>
              </mc:Choice>
              <mc:Fallback>
                <p:oleObj name="Equation" r:id="rId9" imgW="62208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8900" y="2546350"/>
                        <a:ext cx="1866900" cy="11112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3416" name="Oval 8"/>
          <p:cNvSpPr>
            <a:spLocks noChangeArrowheads="1"/>
          </p:cNvSpPr>
          <p:nvPr/>
        </p:nvSpPr>
        <p:spPr bwMode="auto">
          <a:xfrm>
            <a:off x="7620000" y="2819400"/>
            <a:ext cx="7620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aphicFrame>
        <p:nvGraphicFramePr>
          <p:cNvPr id="273417" name="Object 6"/>
          <p:cNvGraphicFramePr>
            <a:graphicFrameLocks noChangeAspect="1"/>
          </p:cNvGraphicFramePr>
          <p:nvPr/>
        </p:nvGraphicFramePr>
        <p:xfrm>
          <a:off x="3276600" y="4724400"/>
          <a:ext cx="1905000" cy="1089025"/>
        </p:xfrm>
        <a:graphic>
          <a:graphicData uri="http://schemas.openxmlformats.org/presentationml/2006/ole">
            <mc:AlternateContent xmlns:mc="http://schemas.openxmlformats.org/markup-compatibility/2006">
              <mc:Choice xmlns:v="urn:schemas-microsoft-com:vml" Requires="v">
                <p:oleObj spid="_x0000_s204425" name="Equation" r:id="rId11" imgW="647640" imgH="368280" progId="Equation.DSMT4">
                  <p:embed/>
                </p:oleObj>
              </mc:Choice>
              <mc:Fallback>
                <p:oleObj name="Equation" r:id="rId11" imgW="647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724400"/>
                        <a:ext cx="1905000" cy="1089025"/>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3418" name="Text Box 10"/>
          <p:cNvSpPr txBox="1">
            <a:spLocks noChangeArrowheads="1"/>
          </p:cNvSpPr>
          <p:nvPr/>
        </p:nvSpPr>
        <p:spPr bwMode="auto">
          <a:xfrm>
            <a:off x="152400" y="5959475"/>
            <a:ext cx="8915400" cy="3651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Electric energy stored per unit volume in any region of space is proportional to the square of E in that region.</a:t>
            </a:r>
          </a:p>
        </p:txBody>
      </p:sp>
      <p:sp>
        <p:nvSpPr>
          <p:cNvPr id="273419" name="Text Box 11"/>
          <p:cNvSpPr txBox="1">
            <a:spLocks noChangeArrowheads="1"/>
          </p:cNvSpPr>
          <p:nvPr/>
        </p:nvSpPr>
        <p:spPr bwMode="auto">
          <a:xfrm>
            <a:off x="5715000" y="4854575"/>
            <a:ext cx="2514600" cy="85090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3557210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3411">
                                            <p:txEl>
                                              <p:pRg st="0" end="0"/>
                                            </p:txEl>
                                          </p:spTgt>
                                        </p:tgtEl>
                                        <p:attrNameLst>
                                          <p:attrName>style.visibility</p:attrName>
                                        </p:attrNameLst>
                                      </p:cBhvr>
                                      <p:to>
                                        <p:strVal val="visible"/>
                                      </p:to>
                                    </p:set>
                                    <p:animEffect transition="in" filter="wipe(left)">
                                      <p:cBhvr>
                                        <p:cTn id="7" dur="500"/>
                                        <p:tgtEl>
                                          <p:spTgt spid="273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73411">
                                            <p:txEl>
                                              <p:pRg st="1" end="1"/>
                                            </p:txEl>
                                          </p:spTgt>
                                        </p:tgtEl>
                                        <p:attrNameLst>
                                          <p:attrName>style.visibility</p:attrName>
                                        </p:attrNameLst>
                                      </p:cBhvr>
                                      <p:to>
                                        <p:strVal val="visible"/>
                                      </p:to>
                                    </p:set>
                                    <p:animEffect transition="in" filter="wipe(left)">
                                      <p:cBhvr>
                                        <p:cTn id="12" dur="500"/>
                                        <p:tgtEl>
                                          <p:spTgt spid="273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3411">
                                            <p:txEl>
                                              <p:pRg st="2" end="2"/>
                                            </p:txEl>
                                          </p:spTgt>
                                        </p:tgtEl>
                                        <p:attrNameLst>
                                          <p:attrName>style.visibility</p:attrName>
                                        </p:attrNameLst>
                                      </p:cBhvr>
                                      <p:to>
                                        <p:strVal val="visible"/>
                                      </p:to>
                                    </p:set>
                                    <p:animEffect transition="in" filter="wipe(left)">
                                      <p:cBhvr>
                                        <p:cTn id="17" dur="500"/>
                                        <p:tgtEl>
                                          <p:spTgt spid="273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73412"/>
                                        </p:tgtEl>
                                        <p:attrNameLst>
                                          <p:attrName>style.visibility</p:attrName>
                                        </p:attrNameLst>
                                      </p:cBhvr>
                                      <p:to>
                                        <p:strVal val="visible"/>
                                      </p:to>
                                    </p:set>
                                    <p:animEffect transition="in" filter="wipe(left)">
                                      <p:cBhvr>
                                        <p:cTn id="22" dur="500"/>
                                        <p:tgtEl>
                                          <p:spTgt spid="273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73413"/>
                                        </p:tgtEl>
                                        <p:attrNameLst>
                                          <p:attrName>style.visibility</p:attrName>
                                        </p:attrNameLst>
                                      </p:cBhvr>
                                      <p:to>
                                        <p:strVal val="visible"/>
                                      </p:to>
                                    </p:set>
                                    <p:animEffect transition="in" filter="wipe(left)">
                                      <p:cBhvr>
                                        <p:cTn id="27" dur="500"/>
                                        <p:tgtEl>
                                          <p:spTgt spid="2734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73414"/>
                                        </p:tgtEl>
                                        <p:attrNameLst>
                                          <p:attrName>style.visibility</p:attrName>
                                        </p:attrNameLst>
                                      </p:cBhvr>
                                      <p:to>
                                        <p:strVal val="visible"/>
                                      </p:to>
                                    </p:set>
                                    <p:animEffect transition="in" filter="wipe(left)">
                                      <p:cBhvr>
                                        <p:cTn id="32" dur="500"/>
                                        <p:tgtEl>
                                          <p:spTgt spid="2734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73415"/>
                                        </p:tgtEl>
                                        <p:attrNameLst>
                                          <p:attrName>style.visibility</p:attrName>
                                        </p:attrNameLst>
                                      </p:cBhvr>
                                      <p:to>
                                        <p:strVal val="visible"/>
                                      </p:to>
                                    </p:set>
                                    <p:animEffect transition="in" filter="wipe(left)">
                                      <p:cBhvr>
                                        <p:cTn id="37" dur="500"/>
                                        <p:tgtEl>
                                          <p:spTgt spid="2734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iterate type="wd">
                                    <p:tmPct val="10000"/>
                                  </p:iterate>
                                  <p:childTnLst>
                                    <p:set>
                                      <p:cBhvr>
                                        <p:cTn id="41" dur="1" fill="hold">
                                          <p:stCondLst>
                                            <p:cond delay="0"/>
                                          </p:stCondLst>
                                        </p:cTn>
                                        <p:tgtEl>
                                          <p:spTgt spid="273416"/>
                                        </p:tgtEl>
                                        <p:attrNameLst>
                                          <p:attrName>style.visibility</p:attrName>
                                        </p:attrNameLst>
                                      </p:cBhvr>
                                      <p:to>
                                        <p:strVal val="visible"/>
                                      </p:to>
                                    </p:set>
                                    <p:anim calcmode="lin" valueType="num">
                                      <p:cBhvr>
                                        <p:cTn id="42" dur="500" fill="hold"/>
                                        <p:tgtEl>
                                          <p:spTgt spid="273416"/>
                                        </p:tgtEl>
                                        <p:attrNameLst>
                                          <p:attrName>ppt_w</p:attrName>
                                        </p:attrNameLst>
                                      </p:cBhvr>
                                      <p:tavLst>
                                        <p:tav tm="0">
                                          <p:val>
                                            <p:fltVal val="0"/>
                                          </p:val>
                                        </p:tav>
                                        <p:tav tm="100000">
                                          <p:val>
                                            <p:strVal val="#ppt_w"/>
                                          </p:val>
                                        </p:tav>
                                      </p:tavLst>
                                    </p:anim>
                                    <p:anim calcmode="lin" valueType="num">
                                      <p:cBhvr>
                                        <p:cTn id="43" dur="500" fill="hold"/>
                                        <p:tgtEl>
                                          <p:spTgt spid="273416"/>
                                        </p:tgtEl>
                                        <p:attrNameLst>
                                          <p:attrName>ppt_h</p:attrName>
                                        </p:attrNameLst>
                                      </p:cBhvr>
                                      <p:tavLst>
                                        <p:tav tm="0">
                                          <p:val>
                                            <p:fltVal val="0"/>
                                          </p:val>
                                        </p:tav>
                                        <p:tav tm="100000">
                                          <p:val>
                                            <p:strVal val="#ppt_h"/>
                                          </p:val>
                                        </p:tav>
                                      </p:tavLst>
                                    </p:anim>
                                    <p:animEffect transition="in" filter="fade">
                                      <p:cBhvr>
                                        <p:cTn id="44" dur="500"/>
                                        <p:tgtEl>
                                          <p:spTgt spid="2734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73411">
                                            <p:txEl>
                                              <p:pRg st="5" end="5"/>
                                            </p:txEl>
                                          </p:spTgt>
                                        </p:tgtEl>
                                        <p:attrNameLst>
                                          <p:attrName>style.visibility</p:attrName>
                                        </p:attrNameLst>
                                      </p:cBhvr>
                                      <p:to>
                                        <p:strVal val="visible"/>
                                      </p:to>
                                    </p:set>
                                    <p:animEffect transition="in" filter="wipe(left)">
                                      <p:cBhvr>
                                        <p:cTn id="49" dur="500"/>
                                        <p:tgtEl>
                                          <p:spTgt spid="273411">
                                            <p:txEl>
                                              <p:pRg st="5" end="5"/>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73417"/>
                                        </p:tgtEl>
                                        <p:attrNameLst>
                                          <p:attrName>style.visibility</p:attrName>
                                        </p:attrNameLst>
                                      </p:cBhvr>
                                      <p:to>
                                        <p:strVal val="visible"/>
                                      </p:to>
                                    </p:set>
                                    <p:animEffect transition="in" filter="wipe(left)">
                                      <p:cBhvr>
                                        <p:cTn id="54" dur="500"/>
                                        <p:tgtEl>
                                          <p:spTgt spid="2734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73418"/>
                                        </p:tgtEl>
                                        <p:attrNameLst>
                                          <p:attrName>style.visibility</p:attrName>
                                        </p:attrNameLst>
                                      </p:cBhvr>
                                      <p:to>
                                        <p:strVal val="visible"/>
                                      </p:to>
                                    </p:set>
                                    <p:animEffect transition="in" filter="wipe(left)">
                                      <p:cBhvr>
                                        <p:cTn id="59" dur="500"/>
                                        <p:tgtEl>
                                          <p:spTgt spid="27341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73419"/>
                                        </p:tgtEl>
                                        <p:attrNameLst>
                                          <p:attrName>style.visibility</p:attrName>
                                        </p:attrNameLst>
                                      </p:cBhvr>
                                      <p:to>
                                        <p:strVal val="visible"/>
                                      </p:to>
                                    </p:set>
                                    <p:animEffect transition="in" filter="wipe(left)">
                                      <p:cBhvr>
                                        <p:cTn id="64" dur="500"/>
                                        <p:tgtEl>
                                          <p:spTgt spid="273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P spid="273416" grpId="0" animBg="1"/>
      <p:bldP spid="273418" grpId="0" animBg="1"/>
      <p:bldP spid="2734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510252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spTree>
    <p:extLst>
      <p:ext uri="{BB962C8B-B14F-4D97-AF65-F5344CB8AC3E}">
        <p14:creationId xmlns:p14="http://schemas.microsoft.com/office/powerpoint/2010/main" val="2310170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4676">
                                            <p:txEl>
                                              <p:pRg st="5" end="5"/>
                                            </p:txEl>
                                          </p:spTgt>
                                        </p:tgtEl>
                                        <p:attrNameLst>
                                          <p:attrName>style.visibility</p:attrName>
                                        </p:attrNameLst>
                                      </p:cBhvr>
                                      <p:to>
                                        <p:strVal val="visible"/>
                                      </p:to>
                                    </p:set>
                                    <p:animEffect transition="in" filter="wipe(left)">
                                      <p:cBhvr>
                                        <p:cTn id="32" dur="500"/>
                                        <p:tgtEl>
                                          <p:spTgt spid="28467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4676">
                                            <p:txEl>
                                              <p:pRg st="6" end="6"/>
                                            </p:txEl>
                                          </p:spTgt>
                                        </p:tgtEl>
                                        <p:attrNameLst>
                                          <p:attrName>style.visibility</p:attrName>
                                        </p:attrNameLst>
                                      </p:cBhvr>
                                      <p:to>
                                        <p:strVal val="visible"/>
                                      </p:to>
                                    </p:set>
                                    <p:animEffect transition="in" filter="wipe(left)">
                                      <p:cBhvr>
                                        <p:cTn id="37" dur="500"/>
                                        <p:tgtEl>
                                          <p:spTgt spid="28467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4674"/>
                                        </p:tgtEl>
                                        <p:attrNameLst>
                                          <p:attrName>style.visibility</p:attrName>
                                        </p:attrNameLst>
                                      </p:cBhvr>
                                      <p:to>
                                        <p:strVal val="visible"/>
                                      </p:to>
                                    </p:set>
                                    <p:anim calcmode="lin" valueType="num">
                                      <p:cBhvr>
                                        <p:cTn id="42" dur="500" fill="hold"/>
                                        <p:tgtEl>
                                          <p:spTgt spid="284674"/>
                                        </p:tgtEl>
                                        <p:attrNameLst>
                                          <p:attrName>ppt_w</p:attrName>
                                        </p:attrNameLst>
                                      </p:cBhvr>
                                      <p:tavLst>
                                        <p:tav tm="0">
                                          <p:val>
                                            <p:fltVal val="0"/>
                                          </p:val>
                                        </p:tav>
                                        <p:tav tm="100000">
                                          <p:val>
                                            <p:strVal val="#ppt_w"/>
                                          </p:val>
                                        </p:tav>
                                      </p:tavLst>
                                    </p:anim>
                                    <p:anim calcmode="lin" valueType="num">
                                      <p:cBhvr>
                                        <p:cTn id="43" dur="500" fill="hold"/>
                                        <p:tgtEl>
                                          <p:spTgt spid="284674"/>
                                        </p:tgtEl>
                                        <p:attrNameLst>
                                          <p:attrName>ppt_h</p:attrName>
                                        </p:attrNameLst>
                                      </p:cBhvr>
                                      <p:tavLst>
                                        <p:tav tm="0">
                                          <p:val>
                                            <p:fltVal val="0"/>
                                          </p:val>
                                        </p:tav>
                                        <p:tav tm="100000">
                                          <p:val>
                                            <p:strVal val="#ppt_h"/>
                                          </p:val>
                                        </p:tav>
                                      </p:tavLst>
                                    </p:anim>
                                    <p:animEffect transition="in" filter="fade">
                                      <p:cBhvr>
                                        <p:cTn id="44" dur="500"/>
                                        <p:tgtEl>
                                          <p:spTgt spid="2846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4676">
                                            <p:txEl>
                                              <p:pRg st="7" end="7"/>
                                            </p:txEl>
                                          </p:spTgt>
                                        </p:tgtEl>
                                        <p:attrNameLst>
                                          <p:attrName>style.visibility</p:attrName>
                                        </p:attrNameLst>
                                      </p:cBhvr>
                                      <p:to>
                                        <p:strVal val="visible"/>
                                      </p:to>
                                    </p:set>
                                    <p:animEffect transition="in" filter="wipe(left)">
                                      <p:cBhvr>
                                        <p:cTn id="49" dur="500"/>
                                        <p:tgtEl>
                                          <p:spTgt spid="2846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2808631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5698"/>
                                        </p:tgtEl>
                                        <p:attrNameLst>
                                          <p:attrName>style.visibility</p:attrName>
                                        </p:attrNameLst>
                                      </p:cBhvr>
                                      <p:to>
                                        <p:strVal val="visible"/>
                                      </p:to>
                                    </p:set>
                                    <p:anim calcmode="lin" valueType="num">
                                      <p:cBhvr>
                                        <p:cTn id="12" dur="500" fill="hold"/>
                                        <p:tgtEl>
                                          <p:spTgt spid="285698"/>
                                        </p:tgtEl>
                                        <p:attrNameLst>
                                          <p:attrName>ppt_w</p:attrName>
                                        </p:attrNameLst>
                                      </p:cBhvr>
                                      <p:tavLst>
                                        <p:tav tm="0">
                                          <p:val>
                                            <p:fltVal val="0"/>
                                          </p:val>
                                        </p:tav>
                                        <p:tav tm="100000">
                                          <p:val>
                                            <p:strVal val="#ppt_w"/>
                                          </p:val>
                                        </p:tav>
                                      </p:tavLst>
                                    </p:anim>
                                    <p:anim calcmode="lin" valueType="num">
                                      <p:cBhvr>
                                        <p:cTn id="13" dur="500" fill="hold"/>
                                        <p:tgtEl>
                                          <p:spTgt spid="285698"/>
                                        </p:tgtEl>
                                        <p:attrNameLst>
                                          <p:attrName>ppt_h</p:attrName>
                                        </p:attrNameLst>
                                      </p:cBhvr>
                                      <p:tavLst>
                                        <p:tav tm="0">
                                          <p:val>
                                            <p:fltVal val="0"/>
                                          </p:val>
                                        </p:tav>
                                        <p:tav tm="100000">
                                          <p:val>
                                            <p:strVal val="#ppt_h"/>
                                          </p:val>
                                        </p:tav>
                                      </p:tavLst>
                                    </p:anim>
                                    <p:animEffect transition="in" filter="fade">
                                      <p:cBhvr>
                                        <p:cTn id="14" dur="500"/>
                                        <p:tgtEl>
                                          <p:spTgt spid="285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5700">
                                            <p:txEl>
                                              <p:pRg st="1" end="1"/>
                                            </p:txEl>
                                          </p:spTgt>
                                        </p:tgtEl>
                                        <p:attrNameLst>
                                          <p:attrName>style.visibility</p:attrName>
                                        </p:attrNameLst>
                                      </p:cBhvr>
                                      <p:to>
                                        <p:strVal val="visible"/>
                                      </p:to>
                                    </p:set>
                                    <p:animEffect transition="in" filter="wipe(left)">
                                      <p:cBhvr>
                                        <p:cTn id="19" dur="500"/>
                                        <p:tgtEl>
                                          <p:spTgt spid="28570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5701">
                                            <p:txEl>
                                              <p:pRg st="0" end="0"/>
                                            </p:txEl>
                                          </p:spTgt>
                                        </p:tgtEl>
                                        <p:attrNameLst>
                                          <p:attrName>style.visibility</p:attrName>
                                        </p:attrNameLst>
                                      </p:cBhvr>
                                      <p:to>
                                        <p:strVal val="visible"/>
                                      </p:to>
                                    </p:set>
                                    <p:animEffect transition="in" filter="wipe(left)">
                                      <p:cBhvr>
                                        <p:cTn id="24" dur="500"/>
                                        <p:tgtEl>
                                          <p:spTgt spid="28570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5701">
                                            <p:txEl>
                                              <p:pRg st="1" end="1"/>
                                            </p:txEl>
                                          </p:spTgt>
                                        </p:tgtEl>
                                        <p:attrNameLst>
                                          <p:attrName>style.visibility</p:attrName>
                                        </p:attrNameLst>
                                      </p:cBhvr>
                                      <p:to>
                                        <p:strVal val="visible"/>
                                      </p:to>
                                    </p:set>
                                    <p:animEffect transition="in" filter="wipe(left)">
                                      <p:cBhvr>
                                        <p:cTn id="29" dur="500"/>
                                        <p:tgtEl>
                                          <p:spTgt spid="28570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5701">
                                            <p:txEl>
                                              <p:pRg st="2" end="2"/>
                                            </p:txEl>
                                          </p:spTgt>
                                        </p:tgtEl>
                                        <p:attrNameLst>
                                          <p:attrName>style.visibility</p:attrName>
                                        </p:attrNameLst>
                                      </p:cBhvr>
                                      <p:to>
                                        <p:strVal val="visible"/>
                                      </p:to>
                                    </p:set>
                                    <p:animEffect transition="in" filter="wipe(left)">
                                      <p:cBhvr>
                                        <p:cTn id="34" dur="500"/>
                                        <p:tgtEl>
                                          <p:spTgt spid="285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P spid="28570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a:solidFill>
                  <a:schemeClr val="accent2"/>
                </a:solidFill>
                <a:latin typeface="Arial Narrow" charset="0"/>
              </a:rPr>
              <a:t>How is a particular potential maintained?</a:t>
            </a:r>
          </a:p>
          <a:p>
            <a:pPr marL="742950" lvl="1" indent="-285750">
              <a:spcBef>
                <a:spcPct val="20000"/>
              </a:spcBef>
              <a:buFontTx/>
              <a:buChar char="–"/>
            </a:pPr>
            <a:r>
              <a:rPr lang="en-US">
                <a:solidFill>
                  <a:srgbClr val="660066"/>
                </a:solidFill>
                <a:latin typeface="Arial Narrow" charset="0"/>
              </a:rPr>
              <a:t>As too many of zinc ion gets produced, if the terminals are not connected,</a:t>
            </a:r>
          </a:p>
          <a:p>
            <a:pPr marL="1143000" lvl="2" indent="-228600">
              <a:spcBef>
                <a:spcPct val="20000"/>
              </a:spcBef>
              <a:buFontTx/>
              <a:buChar char="•"/>
            </a:pPr>
            <a:r>
              <a:rPr lang="en-US" sz="2000">
                <a:solidFill>
                  <a:srgbClr val="003300"/>
                </a:solidFill>
                <a:latin typeface="Arial Narrow" charset="0"/>
              </a:rPr>
              <a:t>zinc electrode gets increasingly charged up negative</a:t>
            </a:r>
          </a:p>
          <a:p>
            <a:pPr marL="1143000" lvl="2" indent="-228600">
              <a:spcBef>
                <a:spcPct val="20000"/>
              </a:spcBef>
              <a:buFontTx/>
              <a:buChar char="•"/>
            </a:pPr>
            <a:r>
              <a:rPr lang="en-US" sz="2000">
                <a:solidFill>
                  <a:srgbClr val="003300"/>
                </a:solidFill>
                <a:latin typeface="Arial Narrow" charset="0"/>
              </a:rPr>
              <a:t>zinc ions get recombined with the electrons in zinc electrode</a:t>
            </a:r>
          </a:p>
          <a:p>
            <a:pPr marL="342900" indent="-342900">
              <a:spcBef>
                <a:spcPct val="20000"/>
              </a:spcBef>
              <a:buFontTx/>
              <a:buChar char="•"/>
            </a:pPr>
            <a:r>
              <a:rPr lang="en-US" sz="2800">
                <a:solidFill>
                  <a:schemeClr val="accent2"/>
                </a:solidFill>
                <a:latin typeface="Arial Narrow" charset="0"/>
              </a:rPr>
              <a:t>Why does battery go dead? </a:t>
            </a:r>
          </a:p>
          <a:p>
            <a:pPr marL="742950" lvl="1" indent="-285750">
              <a:spcBef>
                <a:spcPct val="20000"/>
              </a:spcBef>
              <a:buFontTx/>
              <a:buChar char="–"/>
            </a:pPr>
            <a:r>
              <a:rPr lang="en-US">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a:solidFill>
                  <a:srgbClr val="660066"/>
                </a:solidFill>
                <a:latin typeface="Arial Narrow" charset="0"/>
              </a:rPr>
              <a:t>More zinc atoms dissolve into the electrolyte to produce more charge</a:t>
            </a:r>
          </a:p>
          <a:p>
            <a:pPr marL="742950" lvl="1" indent="-285750">
              <a:spcBef>
                <a:spcPct val="20000"/>
              </a:spcBef>
              <a:buFontTx/>
              <a:buChar char="–"/>
            </a:pPr>
            <a:r>
              <a:rPr lang="en-US">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2643407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par>
                                <p:cTn id="18" presetID="22" presetClass="entr" presetSubtype="8" fill="hold" grpId="0" nodeType="withEffect">
                                  <p:stCondLst>
                                    <p:cond delay="0"/>
                                  </p:stCondLst>
                                  <p:iterate type="wd">
                                    <p:tmPct val="10000"/>
                                  </p:iterate>
                                  <p:childTnLst>
                                    <p:set>
                                      <p:cBhvr>
                                        <p:cTn id="19" dur="1" fill="hold">
                                          <p:stCondLst>
                                            <p:cond delay="0"/>
                                          </p:stCondLst>
                                        </p:cTn>
                                        <p:tgtEl>
                                          <p:spTgt spid="286723">
                                            <p:txEl>
                                              <p:pRg st="3" end="3"/>
                                            </p:txEl>
                                          </p:spTgt>
                                        </p:tgtEl>
                                        <p:attrNameLst>
                                          <p:attrName>style.visibility</p:attrName>
                                        </p:attrNameLst>
                                      </p:cBhvr>
                                      <p:to>
                                        <p:strVal val="visible"/>
                                      </p:to>
                                    </p:set>
                                    <p:animEffect transition="in" filter="wipe(left)">
                                      <p:cBhvr>
                                        <p:cTn id="20" dur="500"/>
                                        <p:tgtEl>
                                          <p:spTgt spid="286723">
                                            <p:txEl>
                                              <p:pRg st="3" end="3"/>
                                            </p:txEl>
                                          </p:spTgt>
                                        </p:tgtEl>
                                      </p:cBhvr>
                                    </p:animEffect>
                                  </p:childTnLst>
                                </p:cTn>
                              </p:par>
                              <p:par>
                                <p:cTn id="21" presetID="22" presetClass="entr" presetSubtype="8" fill="hold" grpId="0" nodeType="withEffect">
                                  <p:stCondLst>
                                    <p:cond delay="0"/>
                                  </p:stCondLst>
                                  <p:iterate type="wd">
                                    <p:tmPct val="10000"/>
                                  </p:iterate>
                                  <p:childTnLst>
                                    <p:set>
                                      <p:cBhvr>
                                        <p:cTn id="22" dur="1" fill="hold">
                                          <p:stCondLst>
                                            <p:cond delay="0"/>
                                          </p:stCondLst>
                                        </p:cTn>
                                        <p:tgtEl>
                                          <p:spTgt spid="286723">
                                            <p:txEl>
                                              <p:pRg st="4" end="4"/>
                                            </p:txEl>
                                          </p:spTgt>
                                        </p:tgtEl>
                                        <p:attrNameLst>
                                          <p:attrName>style.visibility</p:attrName>
                                        </p:attrNameLst>
                                      </p:cBhvr>
                                      <p:to>
                                        <p:strVal val="visible"/>
                                      </p:to>
                                    </p:set>
                                    <p:animEffect transition="in" filter="wipe(left)">
                                      <p:cBhvr>
                                        <p:cTn id="23" dur="500"/>
                                        <p:tgtEl>
                                          <p:spTgt spid="28672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86723">
                                            <p:txEl>
                                              <p:pRg st="5" end="5"/>
                                            </p:txEl>
                                          </p:spTgt>
                                        </p:tgtEl>
                                        <p:attrNameLst>
                                          <p:attrName>style.visibility</p:attrName>
                                        </p:attrNameLst>
                                      </p:cBhvr>
                                      <p:to>
                                        <p:strVal val="visible"/>
                                      </p:to>
                                    </p:set>
                                    <p:animEffect transition="in" filter="wipe(left)">
                                      <p:cBhvr>
                                        <p:cTn id="28" dur="500"/>
                                        <p:tgtEl>
                                          <p:spTgt spid="28672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86723">
                                            <p:txEl>
                                              <p:pRg st="6" end="6"/>
                                            </p:txEl>
                                          </p:spTgt>
                                        </p:tgtEl>
                                        <p:attrNameLst>
                                          <p:attrName>style.visibility</p:attrName>
                                        </p:attrNameLst>
                                      </p:cBhvr>
                                      <p:to>
                                        <p:strVal val="visible"/>
                                      </p:to>
                                    </p:set>
                                    <p:animEffect transition="in" filter="wipe(left)">
                                      <p:cBhvr>
                                        <p:cTn id="33" dur="500"/>
                                        <p:tgtEl>
                                          <p:spTgt spid="28672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286723">
                                            <p:txEl>
                                              <p:pRg st="7" end="7"/>
                                            </p:txEl>
                                          </p:spTgt>
                                        </p:tgtEl>
                                        <p:attrNameLst>
                                          <p:attrName>style.visibility</p:attrName>
                                        </p:attrNameLst>
                                      </p:cBhvr>
                                      <p:to>
                                        <p:strVal val="visible"/>
                                      </p:to>
                                    </p:set>
                                    <p:animEffect transition="in" filter="wipe(left)">
                                      <p:cBhvr>
                                        <p:cTn id="38" dur="500"/>
                                        <p:tgtEl>
                                          <p:spTgt spid="286723">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86723">
                                            <p:txEl>
                                              <p:pRg st="8" end="8"/>
                                            </p:txEl>
                                          </p:spTgt>
                                        </p:tgtEl>
                                        <p:attrNameLst>
                                          <p:attrName>style.visibility</p:attrName>
                                        </p:attrNameLst>
                                      </p:cBhvr>
                                      <p:to>
                                        <p:strVal val="visible"/>
                                      </p:to>
                                    </p:set>
                                    <p:animEffect transition="in" filter="wipe(left)">
                                      <p:cBhvr>
                                        <p:cTn id="43"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90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6858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ext uri="{D42A27DB-BD31-4B8C-83A1-F6EECF244321}">
                <p14:modId xmlns:p14="http://schemas.microsoft.com/office/powerpoint/2010/main" val="1028669722"/>
              </p:ext>
            </p:extLst>
          </p:nvPr>
        </p:nvGraphicFramePr>
        <p:xfrm>
          <a:off x="4419600" y="4471988"/>
          <a:ext cx="1295400" cy="449262"/>
        </p:xfrm>
        <a:graphic>
          <a:graphicData uri="http://schemas.openxmlformats.org/presentationml/2006/ole">
            <mc:AlternateContent xmlns:mc="http://schemas.openxmlformats.org/markup-compatibility/2006">
              <mc:Choice xmlns:v="urn:schemas-microsoft-com:vml" Requires="v">
                <p:oleObj spid="_x0000_s151016"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471988"/>
                        <a:ext cx="1295400" cy="4492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ext uri="{D42A27DB-BD31-4B8C-83A1-F6EECF244321}">
                <p14:modId xmlns:p14="http://schemas.microsoft.com/office/powerpoint/2010/main" val="452232587"/>
              </p:ext>
            </p:extLst>
          </p:nvPr>
        </p:nvGraphicFramePr>
        <p:xfrm>
          <a:off x="4408488" y="4979987"/>
          <a:ext cx="1166812" cy="430213"/>
        </p:xfrm>
        <a:graphic>
          <a:graphicData uri="http://schemas.openxmlformats.org/presentationml/2006/ole">
            <mc:AlternateContent xmlns:mc="http://schemas.openxmlformats.org/markup-compatibility/2006">
              <mc:Choice xmlns:v="urn:schemas-microsoft-com:vml" Requires="v">
                <p:oleObj spid="_x0000_s151017"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4979987"/>
                        <a:ext cx="1166812" cy="4302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4196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Unit of the current?</a:t>
            </a:r>
          </a:p>
        </p:txBody>
      </p:sp>
      <p:sp>
        <p:nvSpPr>
          <p:cNvPr id="287752" name="Text Box 8"/>
          <p:cNvSpPr txBox="1">
            <a:spLocks noChangeArrowheads="1"/>
          </p:cNvSpPr>
          <p:nvPr/>
        </p:nvSpPr>
        <p:spPr bwMode="auto">
          <a:xfrm>
            <a:off x="6637337" y="49847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49847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58991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503863" y="5472113"/>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79726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45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B5B4FD3-170E-A04A-AC87-C55AF1909AC1}"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4587" name="Rectangle 2"/>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18 – 1 </a:t>
            </a:r>
          </a:p>
        </p:txBody>
      </p:sp>
      <p:sp>
        <p:nvSpPr>
          <p:cNvPr id="288771" name="Text Box 3"/>
          <p:cNvSpPr txBox="1">
            <a:spLocks noChangeArrowheads="1"/>
          </p:cNvSpPr>
          <p:nvPr/>
        </p:nvSpPr>
        <p:spPr bwMode="auto">
          <a:xfrm>
            <a:off x="533400" y="762000"/>
            <a:ext cx="8229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a:solidFill>
                  <a:schemeClr val="accent2"/>
                </a:solidFill>
                <a:latin typeface="Arial Narrow" charset="0"/>
              </a:rPr>
              <a:t>Current is the flow of charge: </a:t>
            </a:r>
            <a:r>
              <a:rPr lang="en-US" sz="2800">
                <a:solidFill>
                  <a:schemeClr val="accent2"/>
                </a:solidFill>
                <a:latin typeface="Arial Narrow" charset="0"/>
              </a:rPr>
              <a:t>A steady current of 2.5A flows in a wire for 4.0min.  (a) How much charge passed by any point in the circuit?  (b)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CC00CC"/>
                </a:solidFill>
                <a:latin typeface="Arial Narrow" charset="0"/>
              </a:rPr>
              <a:t>Current is total amount charge flow through a circuit in a given time.  So from                   </a:t>
            </a:r>
            <a:r>
              <a:rPr lang="en-US" sz="2800" dirty="0" smtClean="0">
                <a:solidFill>
                  <a:srgbClr val="CC00CC"/>
                </a:solidFill>
                <a:latin typeface="Arial Narrow" charset="0"/>
              </a:rPr>
              <a:t>, we </a:t>
            </a:r>
            <a:r>
              <a:rPr lang="en-US" sz="2800" dirty="0">
                <a:solidFill>
                  <a:srgbClr val="CC00CC"/>
                </a:solidFill>
                <a:latin typeface="Arial Narrow" charset="0"/>
              </a:rPr>
              <a:t>obtain   </a:t>
            </a:r>
          </a:p>
        </p:txBody>
      </p:sp>
      <p:sp>
        <p:nvSpPr>
          <p:cNvPr id="288773" name="Text Box 5"/>
          <p:cNvSpPr txBox="1">
            <a:spLocks noChangeArrowheads="1"/>
          </p:cNvSpPr>
          <p:nvPr/>
        </p:nvSpPr>
        <p:spPr bwMode="auto">
          <a:xfrm>
            <a:off x="457200" y="4038600"/>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total number of electrons passed through the circuit is      </a:t>
            </a:r>
          </a:p>
        </p:txBody>
      </p:sp>
      <p:graphicFrame>
        <p:nvGraphicFramePr>
          <p:cNvPr id="288774" name="Object 2"/>
          <p:cNvGraphicFramePr>
            <a:graphicFrameLocks noChangeAspect="1"/>
          </p:cNvGraphicFramePr>
          <p:nvPr>
            <p:extLst>
              <p:ext uri="{D42A27DB-BD31-4B8C-83A1-F6EECF244321}">
                <p14:modId xmlns:p14="http://schemas.microsoft.com/office/powerpoint/2010/main" val="351813313"/>
              </p:ext>
            </p:extLst>
          </p:nvPr>
        </p:nvGraphicFramePr>
        <p:xfrm>
          <a:off x="3429000" y="2667000"/>
          <a:ext cx="1482725" cy="512763"/>
        </p:xfrm>
        <a:graphic>
          <a:graphicData uri="http://schemas.openxmlformats.org/presentationml/2006/ole">
            <mc:AlternateContent xmlns:mc="http://schemas.openxmlformats.org/markup-compatibility/2006">
              <mc:Choice xmlns:v="urn:schemas-microsoft-com:vml" Requires="v">
                <p:oleObj spid="_x0000_s219568" name="Equation" r:id="rId3" imgW="584200" imgH="190500" progId="Equation.DSMT4">
                  <p:embed/>
                </p:oleObj>
              </mc:Choice>
              <mc:Fallback>
                <p:oleObj name="Equation" r:id="rId3" imgW="584200" imgH="190500" progId="Equation.DSMT4">
                  <p:embed/>
                  <p:pic>
                    <p:nvPicPr>
                      <p:cNvPr id="0" name=""/>
                      <p:cNvPicPr>
                        <a:picLocks noChangeAspect="1" noChangeArrowheads="1"/>
                      </p:cNvPicPr>
                      <p:nvPr/>
                    </p:nvPicPr>
                    <p:blipFill>
                      <a:blip r:embed="rId4"/>
                      <a:srcRect/>
                      <a:stretch>
                        <a:fillRect/>
                      </a:stretch>
                    </p:blipFill>
                    <p:spPr bwMode="auto">
                      <a:xfrm>
                        <a:off x="3429000" y="2667000"/>
                        <a:ext cx="1482725" cy="5127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5" name="Object 3"/>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219569" name="Equation" r:id="rId5" imgW="685800" imgH="190440" progId="Equation.DSMT4">
                  <p:embed/>
                </p:oleObj>
              </mc:Choice>
              <mc:Fallback>
                <p:oleObj name="Equation" r:id="rId5" imgW="685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6" name="Object 4"/>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219570" name="Equation" r:id="rId7" imgW="317160" imgH="203040" progId="Equation.DSMT4">
                  <p:embed/>
                </p:oleObj>
              </mc:Choice>
              <mc:Fallback>
                <p:oleObj name="Equation" r:id="rId7" imgW="317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7" name="Object 5"/>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219571" name="Equation" r:id="rId9" imgW="1231560" imgH="164880" progId="Equation.DSMT4">
                  <p:embed/>
                </p:oleObj>
              </mc:Choice>
              <mc:Fallback>
                <p:oleObj name="Equation" r:id="rId9" imgW="12315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8" name="Object 6"/>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219572" name="Equation" r:id="rId11" imgW="368280" imgH="368280" progId="Equation.DSMT4">
                  <p:embed/>
                </p:oleObj>
              </mc:Choice>
              <mc:Fallback>
                <p:oleObj name="Equation" r:id="rId11" imgW="36828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8779" name="Object 7"/>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219573" name="Equation" r:id="rId13" imgW="1917360" imgH="380880" progId="Equation.DSMT4">
                  <p:embed/>
                </p:oleObj>
              </mc:Choice>
              <mc:Fallback>
                <p:oleObj name="Equation" r:id="rId13" imgW="1917360" imgH="380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72624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nodeType="afterGroup">
                            <p:stCondLst>
                              <p:cond delay="140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B3DEDF-643E-B549-A273-5207E0AB1BDF}"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25605"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What do conductors have in abundance?</a:t>
            </a:r>
          </a:p>
          <a:p>
            <a:pPr marL="742950" lvl="1" indent="-285750">
              <a:spcBef>
                <a:spcPct val="20000"/>
              </a:spcBef>
              <a:buFontTx/>
              <a:buChar char="–"/>
            </a:pPr>
            <a:r>
              <a:rPr lang="en-US">
                <a:solidFill>
                  <a:srgbClr val="660066"/>
                </a:solidFill>
                <a:latin typeface="Arial Narrow" charset="0"/>
              </a:rPr>
              <a:t>Free electrons</a:t>
            </a:r>
          </a:p>
          <a:p>
            <a:pPr marL="342900" indent="-342900">
              <a:spcBef>
                <a:spcPct val="20000"/>
              </a:spcBef>
              <a:buFontTx/>
              <a:buChar char="•"/>
            </a:pPr>
            <a:r>
              <a:rPr lang="en-US" sz="280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a:solidFill>
                  <a:srgbClr val="660066"/>
                </a:solidFill>
                <a:latin typeface="Arial Narrow" charset="0"/>
              </a:rPr>
              <a:t>Electrons start flowing through the wire continuously as soon as both the terminals are connected to the wire.  How?</a:t>
            </a:r>
          </a:p>
          <a:p>
            <a:pPr marL="1143000" lvl="2" indent="-228600">
              <a:spcBef>
                <a:spcPct val="20000"/>
              </a:spcBef>
              <a:buFontTx/>
              <a:buChar char="•"/>
            </a:pPr>
            <a:r>
              <a:rPr lang="en-US" sz="2000">
                <a:solidFill>
                  <a:srgbClr val="003300"/>
                </a:solidFill>
                <a:latin typeface="Arial Narrow" charset="0"/>
              </a:rPr>
              <a:t>The potential difference between the battery terminals sets up an electric field inside the wire and in the direction parallel to it</a:t>
            </a:r>
          </a:p>
          <a:p>
            <a:pPr marL="1143000" lvl="2" indent="-228600">
              <a:spcBef>
                <a:spcPct val="20000"/>
              </a:spcBef>
              <a:buFontTx/>
              <a:buChar char="•"/>
            </a:pPr>
            <a:r>
              <a:rPr lang="en-US" sz="2000">
                <a:solidFill>
                  <a:srgbClr val="003300"/>
                </a:solidFill>
                <a:latin typeface="Arial Narrow" charset="0"/>
              </a:rPr>
              <a:t>Free electrons in the conducting wire get attracted to the positive terminal</a:t>
            </a:r>
          </a:p>
          <a:p>
            <a:pPr marL="1143000" lvl="2" indent="-228600">
              <a:spcBef>
                <a:spcPct val="20000"/>
              </a:spcBef>
              <a:buFontTx/>
              <a:buChar char="•"/>
            </a:pPr>
            <a:r>
              <a:rPr lang="en-US" sz="2000">
                <a:solidFill>
                  <a:srgbClr val="003300"/>
                </a:solidFill>
                <a:latin typeface="Arial Narrow" charset="0"/>
              </a:rPr>
              <a:t>The electrons leaving negative terminal flow through the wire and arrive at the positive terminal</a:t>
            </a:r>
          </a:p>
          <a:p>
            <a:pPr marL="1600200" lvl="3" indent="-228600">
              <a:spcBef>
                <a:spcPct val="20000"/>
              </a:spcBef>
              <a:buFontTx/>
              <a:buChar char="–"/>
            </a:pPr>
            <a:r>
              <a:rPr lang="en-US" sz="1800">
                <a:solidFill>
                  <a:srgbClr val="CC00CC"/>
                </a:solidFill>
                <a:latin typeface="Arial Narrow" charset="0"/>
              </a:rPr>
              <a:t>Electrons flow from negative to positive terminal</a:t>
            </a:r>
          </a:p>
          <a:p>
            <a:pPr marL="742950" lvl="1" indent="-285750">
              <a:spcBef>
                <a:spcPct val="20000"/>
              </a:spcBef>
              <a:buFontTx/>
              <a:buChar char="–"/>
            </a:pPr>
            <a:r>
              <a:rPr lang="en-US">
                <a:solidFill>
                  <a:srgbClr val="660066"/>
                </a:solidFill>
                <a:latin typeface="Arial Narrow" charset="0"/>
              </a:rPr>
              <a:t>Due to historical convention, the direction of the current is opposite to the direction of flow of electrons </a:t>
            </a:r>
            <a:r>
              <a:rPr lang="en-US">
                <a:solidFill>
                  <a:srgbClr val="660066"/>
                </a:solidFill>
                <a:latin typeface="Arial Narrow" charset="0"/>
                <a:sym typeface="Wingdings" charset="0"/>
              </a:rPr>
              <a:t> Conventional Current</a:t>
            </a:r>
          </a:p>
        </p:txBody>
      </p:sp>
    </p:spTree>
    <p:extLst>
      <p:ext uri="{BB962C8B-B14F-4D97-AF65-F5344CB8AC3E}">
        <p14:creationId xmlns:p14="http://schemas.microsoft.com/office/powerpoint/2010/main" val="2007313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wipe(left)">
                                      <p:cBhvr>
                                        <p:cTn id="17" dur="500"/>
                                        <p:tgtEl>
                                          <p:spTgt spid="289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9795">
                                            <p:txEl>
                                              <p:pRg st="3" end="3"/>
                                            </p:txEl>
                                          </p:spTgt>
                                        </p:tgtEl>
                                        <p:attrNameLst>
                                          <p:attrName>style.visibility</p:attrName>
                                        </p:attrNameLst>
                                      </p:cBhvr>
                                      <p:to>
                                        <p:strVal val="visible"/>
                                      </p:to>
                                    </p:set>
                                    <p:animEffect transition="in" filter="wipe(left)">
                                      <p:cBhvr>
                                        <p:cTn id="22" dur="500"/>
                                        <p:tgtEl>
                                          <p:spTgt spid="289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9795">
                                            <p:txEl>
                                              <p:pRg st="4" end="4"/>
                                            </p:txEl>
                                          </p:spTgt>
                                        </p:tgtEl>
                                        <p:attrNameLst>
                                          <p:attrName>style.visibility</p:attrName>
                                        </p:attrNameLst>
                                      </p:cBhvr>
                                      <p:to>
                                        <p:strVal val="visible"/>
                                      </p:to>
                                    </p:set>
                                    <p:animEffect transition="in" filter="wipe(left)">
                                      <p:cBhvr>
                                        <p:cTn id="27" dur="500"/>
                                        <p:tgtEl>
                                          <p:spTgt spid="289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ipe(left)">
                                      <p:cBhvr>
                                        <p:cTn id="32" dur="500"/>
                                        <p:tgtEl>
                                          <p:spTgt spid="289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9795">
                                            <p:txEl>
                                              <p:pRg st="6" end="6"/>
                                            </p:txEl>
                                          </p:spTgt>
                                        </p:tgtEl>
                                        <p:attrNameLst>
                                          <p:attrName>style.visibility</p:attrName>
                                        </p:attrNameLst>
                                      </p:cBhvr>
                                      <p:to>
                                        <p:strVal val="visible"/>
                                      </p:to>
                                    </p:set>
                                    <p:animEffect transition="in" filter="wipe(left)">
                                      <p:cBhvr>
                                        <p:cTn id="37" dur="500"/>
                                        <p:tgtEl>
                                          <p:spTgt spid="289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9795">
                                            <p:txEl>
                                              <p:pRg st="7" end="7"/>
                                            </p:txEl>
                                          </p:spTgt>
                                        </p:tgtEl>
                                        <p:attrNameLst>
                                          <p:attrName>style.visibility</p:attrName>
                                        </p:attrNameLst>
                                      </p:cBhvr>
                                      <p:to>
                                        <p:strVal val="visible"/>
                                      </p:to>
                                    </p:set>
                                    <p:animEffect transition="in" filter="wipe(left)">
                                      <p:cBhvr>
                                        <p:cTn id="42" dur="500"/>
                                        <p:tgtEl>
                                          <p:spTgt spid="2897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9795">
                                            <p:txEl>
                                              <p:pRg st="8" end="8"/>
                                            </p:txEl>
                                          </p:spTgt>
                                        </p:tgtEl>
                                        <p:attrNameLst>
                                          <p:attrName>style.visibility</p:attrName>
                                        </p:attrNameLst>
                                      </p:cBhvr>
                                      <p:to>
                                        <p:strVal val="visible"/>
                                      </p:to>
                                    </p:set>
                                    <p:animEffect transition="in" filter="wipe(left)">
                                      <p:cBhvr>
                                        <p:cTn id="47" dur="5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838200"/>
            <a:ext cx="8839200" cy="5410200"/>
          </a:xfrm>
        </p:spPr>
        <p:txBody>
          <a:bodyPr/>
          <a:lstStyle/>
          <a:p>
            <a:pPr>
              <a:lnSpc>
                <a:spcPct val="90000"/>
              </a:lnSpc>
            </a:pPr>
            <a:r>
              <a:rPr lang="en-US" dirty="0" smtClean="0">
                <a:latin typeface="Arial Narrow" charset="0"/>
                <a:ea typeface="ＭＳ Ｐゴシック" charset="0"/>
              </a:rPr>
              <a:t>Reading assignments</a:t>
            </a:r>
          </a:p>
          <a:p>
            <a:pPr lvl="1">
              <a:lnSpc>
                <a:spcPct val="90000"/>
              </a:lnSpc>
            </a:pPr>
            <a:r>
              <a:rPr lang="en-US" dirty="0" smtClean="0">
                <a:latin typeface="Arial Narrow" charset="0"/>
                <a:ea typeface="ＭＳ Ｐゴシック" charset="0"/>
              </a:rPr>
              <a:t>CH18 – 8, 18 – </a:t>
            </a:r>
            <a:r>
              <a:rPr lang="en-US" dirty="0">
                <a:latin typeface="Arial Narrow" charset="0"/>
                <a:ea typeface="ＭＳ Ｐゴシック" charset="0"/>
              </a:rPr>
              <a:t>9</a:t>
            </a:r>
            <a:r>
              <a:rPr lang="en-US" dirty="0" smtClean="0">
                <a:latin typeface="Arial Narrow" charset="0"/>
                <a:ea typeface="ＭＳ Ｐゴシック" charset="0"/>
              </a:rPr>
              <a:t>, and 18 – 10 </a:t>
            </a:r>
          </a:p>
          <a:p>
            <a:pPr>
              <a:lnSpc>
                <a:spcPct val="90000"/>
              </a:lnSpc>
            </a:pPr>
            <a:r>
              <a:rPr lang="en-US" dirty="0" smtClean="0">
                <a:latin typeface="Arial Narrow" charset="0"/>
                <a:ea typeface="ＭＳ Ｐゴシック" charset="0"/>
              </a:rPr>
              <a:t>Second quiz, Monday, June 17</a:t>
            </a:r>
          </a:p>
          <a:p>
            <a:pPr lvl="1">
              <a:lnSpc>
                <a:spcPct val="90000"/>
              </a:lnSpc>
            </a:pPr>
            <a:r>
              <a:rPr lang="en-US" dirty="0" smtClean="0">
                <a:latin typeface="Arial Narrow" charset="0"/>
                <a:ea typeface="ＭＳ Ｐゴシック" charset="0"/>
              </a:rPr>
              <a:t>Covers CH7.9 through what we finish tomorrow</a:t>
            </a:r>
          </a:p>
        </p:txBody>
      </p:sp>
    </p:spTree>
    <p:extLst>
      <p:ext uri="{BB962C8B-B14F-4D97-AF65-F5344CB8AC3E}">
        <p14:creationId xmlns:p14="http://schemas.microsoft.com/office/powerpoint/2010/main" val="2728994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66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83BE2C2-B830-2F4A-ADA1-46C69B6D3F19}"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26630" name="Rectangle 2"/>
          <p:cNvSpPr>
            <a:spLocks noGrp="1" noChangeArrowheads="1"/>
          </p:cNvSpPr>
          <p:nvPr>
            <p:ph type="title"/>
          </p:nvPr>
        </p:nvSpPr>
        <p:spPr>
          <a:xfrm>
            <a:off x="76200" y="0"/>
            <a:ext cx="8915400" cy="685800"/>
          </a:xfrm>
        </p:spPr>
        <p:txBody>
          <a:bodyPr/>
          <a:lstStyle/>
          <a:p>
            <a:r>
              <a:rPr lang="en-US" dirty="0" smtClean="0">
                <a:latin typeface="Arial Narrow" charset="0"/>
                <a:ea typeface="ＭＳ Ｐゴシック" charset="0"/>
                <a:cs typeface="ＭＳ Ｐゴシック" charset="0"/>
              </a:rPr>
              <a:t>Ohm’s </a:t>
            </a:r>
            <a:r>
              <a:rPr lang="en-US" dirty="0">
                <a:latin typeface="Arial Narrow" charset="0"/>
                <a:ea typeface="ＭＳ Ｐゴシック" charset="0"/>
                <a:cs typeface="ＭＳ Ｐゴシック" charset="0"/>
              </a:rPr>
              <a:t>Law: Resistance and Resistors</a:t>
            </a:r>
          </a:p>
        </p:txBody>
      </p:sp>
      <p:sp>
        <p:nvSpPr>
          <p:cNvPr id="290819" name="Rectangle 3"/>
          <p:cNvSpPr>
            <a:spLocks noChangeArrowheads="1"/>
          </p:cNvSpPr>
          <p:nvPr/>
        </p:nvSpPr>
        <p:spPr bwMode="auto">
          <a:xfrm>
            <a:off x="152400" y="6858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rPr>
              <a:t>What happens if we reverse the sign of the voltage?</a:t>
            </a:r>
          </a:p>
          <a:p>
            <a:pPr marL="1143000" lvl="2" indent="-228600">
              <a:spcBef>
                <a:spcPct val="20000"/>
              </a:spcBef>
              <a:buFontTx/>
              <a:buChar char="•"/>
            </a:pPr>
            <a:r>
              <a:rPr lang="en-US" sz="2000">
                <a:solidFill>
                  <a:srgbClr val="003300"/>
                </a:solidFill>
                <a:latin typeface="Arial Narrow" charset="0"/>
              </a:rPr>
              <a:t>It changes the direction of the current flow</a:t>
            </a:r>
          </a:p>
          <a:p>
            <a:pPr marL="1143000" lvl="2" indent="-228600">
              <a:spcBef>
                <a:spcPct val="20000"/>
              </a:spcBef>
              <a:buFontTx/>
              <a:buChar char="•"/>
            </a:pPr>
            <a:r>
              <a:rPr lang="en-US" sz="2000">
                <a:solidFill>
                  <a:srgbClr val="003300"/>
                </a:solidFill>
                <a:latin typeface="Arial Narrow" charset="0"/>
              </a:rPr>
              <a:t>Does not change the magnitude of the current</a:t>
            </a:r>
          </a:p>
          <a:p>
            <a:pPr marL="742950" lvl="1" indent="-285750">
              <a:spcBef>
                <a:spcPct val="20000"/>
              </a:spcBef>
              <a:buFontTx/>
              <a:buChar char="–"/>
            </a:pPr>
            <a:r>
              <a:rPr lang="en-US">
                <a:solidFill>
                  <a:srgbClr val="660066"/>
                </a:solidFill>
                <a:latin typeface="Arial Narrow" charset="0"/>
              </a:rPr>
              <a:t>Just as in water flow case, if the height difference is large the flow rate is large </a:t>
            </a:r>
            <a:r>
              <a:rPr lang="en-US">
                <a:solidFill>
                  <a:srgbClr val="660066"/>
                </a:solidFill>
                <a:latin typeface="Arial Narrow" charset="0"/>
                <a:sym typeface="Wingdings" charset="0"/>
              </a:rPr>
              <a:t> If the potential difference is large, the current is large.</a:t>
            </a:r>
            <a:endParaRPr lang="en-US">
              <a:solidFill>
                <a:srgbClr val="660066"/>
              </a:solidFill>
              <a:latin typeface="Arial Narrow" charset="0"/>
            </a:endParaRPr>
          </a:p>
        </p:txBody>
      </p:sp>
      <p:graphicFrame>
        <p:nvGraphicFramePr>
          <p:cNvPr id="290820" name="Object 2"/>
          <p:cNvGraphicFramePr>
            <a:graphicFrameLocks noChangeAspect="1"/>
          </p:cNvGraphicFramePr>
          <p:nvPr/>
        </p:nvGraphicFramePr>
        <p:xfrm>
          <a:off x="5791200" y="2133600"/>
          <a:ext cx="935038" cy="444500"/>
        </p:xfrm>
        <a:graphic>
          <a:graphicData uri="http://schemas.openxmlformats.org/presentationml/2006/ole">
            <mc:AlternateContent xmlns:mc="http://schemas.openxmlformats.org/markup-compatibility/2006">
              <mc:Choice xmlns:v="urn:schemas-microsoft-com:vml" Requires="v">
                <p:oleObj spid="_x0000_s153846" name="Equation" r:id="rId3" imgW="368280" imgH="164880" progId="Equation.DSMT4">
                  <p:embed/>
                </p:oleObj>
              </mc:Choice>
              <mc:Fallback>
                <p:oleObj name="Equation" r:id="rId3" imgW="3682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133600"/>
                        <a:ext cx="935038" cy="4445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53705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par>
                          <p:cTn id="18" fill="hold" nodeType="afterGroup">
                            <p:stCondLst>
                              <p:cond delay="1300"/>
                            </p:stCondLst>
                            <p:childTnLst>
                              <p:par>
                                <p:cTn id="19" presetID="22" presetClass="entr" presetSubtype="8" fill="hold" nodeType="afterEffect">
                                  <p:stCondLst>
                                    <p:cond delay="0"/>
                                  </p:stCondLst>
                                  <p:childTnLst>
                                    <p:set>
                                      <p:cBhvr>
                                        <p:cTn id="20" dur="1" fill="hold">
                                          <p:stCondLst>
                                            <p:cond delay="0"/>
                                          </p:stCondLst>
                                        </p:cTn>
                                        <p:tgtEl>
                                          <p:spTgt spid="290820"/>
                                        </p:tgtEl>
                                        <p:attrNameLst>
                                          <p:attrName>style.visibility</p:attrName>
                                        </p:attrNameLst>
                                      </p:cBhvr>
                                      <p:to>
                                        <p:strVal val="visible"/>
                                      </p:to>
                                    </p:set>
                                    <p:animEffect transition="in" filter="wipe(left)">
                                      <p:cBhvr>
                                        <p:cTn id="21" dur="500"/>
                                        <p:tgtEl>
                                          <p:spTgt spid="2908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90819">
                                            <p:txEl>
                                              <p:pRg st="3" end="3"/>
                                            </p:txEl>
                                          </p:spTgt>
                                        </p:tgtEl>
                                        <p:attrNameLst>
                                          <p:attrName>style.visibility</p:attrName>
                                        </p:attrNameLst>
                                      </p:cBhvr>
                                      <p:to>
                                        <p:strVal val="visible"/>
                                      </p:to>
                                    </p:set>
                                    <p:animEffect transition="in" filter="wipe(left)">
                                      <p:cBhvr>
                                        <p:cTn id="26" dur="500"/>
                                        <p:tgtEl>
                                          <p:spTgt spid="29081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0819">
                                            <p:txEl>
                                              <p:pRg st="4" end="4"/>
                                            </p:txEl>
                                          </p:spTgt>
                                        </p:tgtEl>
                                        <p:attrNameLst>
                                          <p:attrName>style.visibility</p:attrName>
                                        </p:attrNameLst>
                                      </p:cBhvr>
                                      <p:to>
                                        <p:strVal val="visible"/>
                                      </p:to>
                                    </p:set>
                                    <p:animEffect transition="in" filter="wipe(left)">
                                      <p:cBhvr>
                                        <p:cTn id="31" dur="500"/>
                                        <p:tgtEl>
                                          <p:spTgt spid="29081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90819">
                                            <p:txEl>
                                              <p:pRg st="5" end="5"/>
                                            </p:txEl>
                                          </p:spTgt>
                                        </p:tgtEl>
                                        <p:attrNameLst>
                                          <p:attrName>style.visibility</p:attrName>
                                        </p:attrNameLst>
                                      </p:cBhvr>
                                      <p:to>
                                        <p:strVal val="visible"/>
                                      </p:to>
                                    </p:set>
                                    <p:animEffect transition="in" filter="wipe(left)">
                                      <p:cBhvr>
                                        <p:cTn id="36" dur="500"/>
                                        <p:tgtEl>
                                          <p:spTgt spid="290819">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90819">
                                            <p:txEl>
                                              <p:pRg st="6" end="6"/>
                                            </p:txEl>
                                          </p:spTgt>
                                        </p:tgtEl>
                                        <p:attrNameLst>
                                          <p:attrName>style.visibility</p:attrName>
                                        </p:attrNameLst>
                                      </p:cBhvr>
                                      <p:to>
                                        <p:strVal val="visible"/>
                                      </p:to>
                                    </p:set>
                                    <p:animEffect transition="in" filter="wipe(left)">
                                      <p:cBhvr>
                                        <p:cTn id="41" dur="500"/>
                                        <p:tgtEl>
                                          <p:spTgt spid="290819">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90819">
                                            <p:txEl>
                                              <p:pRg st="7" end="7"/>
                                            </p:txEl>
                                          </p:spTgt>
                                        </p:tgtEl>
                                        <p:attrNameLst>
                                          <p:attrName>style.visibility</p:attrName>
                                        </p:attrNameLst>
                                      </p:cBhvr>
                                      <p:to>
                                        <p:strVal val="visible"/>
                                      </p:to>
                                    </p:set>
                                    <p:animEffect transition="in" filter="wipe(left)">
                                      <p:cBhvr>
                                        <p:cTn id="46"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76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7F8A6DE-A06B-434D-B55C-FBB5F007CC23}"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27657" name="Rectangle 2"/>
          <p:cNvSpPr>
            <a:spLocks noGrp="1" noChangeArrowheads="1"/>
          </p:cNvSpPr>
          <p:nvPr>
            <p:ph type="title"/>
          </p:nvPr>
        </p:nvSpPr>
        <p:spPr>
          <a:xfrm>
            <a:off x="76200" y="-76200"/>
            <a:ext cx="8915400" cy="685800"/>
          </a:xfrm>
        </p:spPr>
        <p:txBody>
          <a:bodyPr/>
          <a:lstStyle/>
          <a:p>
            <a:r>
              <a:rPr lang="en-US" dirty="0" smtClean="0">
                <a:latin typeface="Arial Narrow" charset="0"/>
                <a:ea typeface="ＭＳ Ｐゴシック" charset="0"/>
                <a:cs typeface="ＭＳ Ｐゴシック" charset="0"/>
              </a:rPr>
              <a:t>Ohm’s </a:t>
            </a:r>
            <a:r>
              <a:rPr lang="en-US" dirty="0">
                <a:latin typeface="Arial Narrow" charset="0"/>
                <a:ea typeface="ＭＳ Ｐゴシック" charset="0"/>
                <a:cs typeface="ＭＳ Ｐゴシック" charset="0"/>
              </a:rPr>
              <a:t>Law: Resistance</a:t>
            </a:r>
          </a:p>
        </p:txBody>
      </p:sp>
      <p:sp>
        <p:nvSpPr>
          <p:cNvPr id="291843" name="Rectangle 3"/>
          <p:cNvSpPr>
            <a:spLocks noChangeArrowheads="1"/>
          </p:cNvSpPr>
          <p:nvPr/>
        </p:nvSpPr>
        <p:spPr bwMode="auto">
          <a:xfrm>
            <a:off x="152400" y="4572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The exact amount of current flow in a wire depends on</a:t>
            </a:r>
          </a:p>
          <a:p>
            <a:pPr marL="742950" lvl="1" indent="-285750">
              <a:spcBef>
                <a:spcPct val="20000"/>
              </a:spcBef>
              <a:buFontTx/>
              <a:buChar char="–"/>
            </a:pPr>
            <a:r>
              <a:rPr lang="en-US" dirty="0">
                <a:solidFill>
                  <a:srgbClr val="660066"/>
                </a:solidFill>
                <a:latin typeface="Arial Narrow" charset="0"/>
              </a:rPr>
              <a:t>The voltage</a:t>
            </a:r>
          </a:p>
          <a:p>
            <a:pPr marL="742950" lvl="1" indent="-285750">
              <a:spcBef>
                <a:spcPct val="20000"/>
              </a:spcBef>
              <a:buFontTx/>
              <a:buChar char="–"/>
            </a:pPr>
            <a:r>
              <a:rPr lang="en-US" dirty="0">
                <a:solidFill>
                  <a:srgbClr val="660066"/>
                </a:solidFill>
                <a:latin typeface="Arial Narrow" charset="0"/>
              </a:rPr>
              <a:t>The resistance of the wire to the flow of electrons</a:t>
            </a:r>
          </a:p>
          <a:p>
            <a:pPr marL="1143000" lvl="2" indent="-228600">
              <a:spcBef>
                <a:spcPct val="20000"/>
              </a:spcBef>
              <a:buFontTx/>
              <a:buChar char="•"/>
            </a:pPr>
            <a:r>
              <a:rPr lang="en-US" sz="2000" dirty="0">
                <a:solidFill>
                  <a:srgbClr val="003300"/>
                </a:solidFill>
                <a:latin typeface="Arial Narrow" charset="0"/>
              </a:rPr>
              <a:t>Just like the gunk in water pipe slows down water flow</a:t>
            </a:r>
          </a:p>
          <a:p>
            <a:pPr marL="1143000" lvl="2" indent="-228600">
              <a:spcBef>
                <a:spcPct val="20000"/>
              </a:spcBef>
              <a:buFontTx/>
              <a:buChar char="•"/>
            </a:pPr>
            <a:r>
              <a:rPr lang="en-US" sz="2000" dirty="0">
                <a:solidFill>
                  <a:srgbClr val="003300"/>
                </a:solidFill>
                <a:latin typeface="Arial Narrow" charset="0"/>
              </a:rPr>
              <a:t>Electrons are slowed down due to interactions with the atoms of the wire</a:t>
            </a:r>
          </a:p>
          <a:p>
            <a:pPr marL="342900" indent="-342900">
              <a:spcBef>
                <a:spcPct val="20000"/>
              </a:spcBef>
              <a:buFontTx/>
              <a:buChar char="•"/>
            </a:pPr>
            <a:r>
              <a:rPr lang="en-US" sz="2800" dirty="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dirty="0">
                <a:solidFill>
                  <a:srgbClr val="660066"/>
                </a:solidFill>
                <a:latin typeface="Arial Narrow" charset="0"/>
              </a:rPr>
              <a:t>So how would you define resistance?</a:t>
            </a:r>
          </a:p>
          <a:p>
            <a:pPr marL="1143000" lvl="2" indent="-228600">
              <a:spcBef>
                <a:spcPct val="20000"/>
              </a:spcBef>
              <a:buFontTx/>
              <a:buChar char="•"/>
            </a:pPr>
            <a:r>
              <a:rPr lang="en-US" sz="2000" dirty="0">
                <a:solidFill>
                  <a:srgbClr val="003300"/>
                </a:solidFill>
                <a:latin typeface="Arial Narrow" charset="0"/>
              </a:rPr>
              <a:t>So that current is inversely proportional to the resistance</a:t>
            </a:r>
          </a:p>
          <a:p>
            <a:pPr marL="742950" lvl="1" indent="-285750">
              <a:spcBef>
                <a:spcPct val="20000"/>
              </a:spcBef>
              <a:buFontTx/>
              <a:buChar char="–"/>
            </a:pPr>
            <a:r>
              <a:rPr lang="en-US" dirty="0">
                <a:solidFill>
                  <a:srgbClr val="660066"/>
                </a:solidFill>
                <a:latin typeface="Arial Narrow" charset="0"/>
              </a:rPr>
              <a:t>Often it is rewritten as</a:t>
            </a:r>
          </a:p>
          <a:p>
            <a:pPr marL="742950" lvl="1" indent="-285750">
              <a:spcBef>
                <a:spcPct val="20000"/>
              </a:spcBef>
              <a:buFontTx/>
              <a:buChar char="–"/>
            </a:pPr>
            <a:r>
              <a:rPr lang="en-US" dirty="0">
                <a:solidFill>
                  <a:srgbClr val="660066"/>
                </a:solidFill>
                <a:latin typeface="Arial Narrow" charset="0"/>
              </a:rPr>
              <a:t>What does this mean?</a:t>
            </a:r>
          </a:p>
          <a:p>
            <a:pPr marL="1143000" lvl="2" indent="-228600">
              <a:spcBef>
                <a:spcPct val="20000"/>
              </a:spcBef>
              <a:buFontTx/>
              <a:buChar char="•"/>
            </a:pPr>
            <a:r>
              <a:rPr lang="en-US" sz="2000" dirty="0">
                <a:solidFill>
                  <a:srgbClr val="003300"/>
                </a:solidFill>
                <a:latin typeface="Arial Narrow" charset="0"/>
              </a:rPr>
              <a:t>The metal </a:t>
            </a:r>
            <a:r>
              <a:rPr lang="en-US" sz="2000" dirty="0" smtClean="0">
                <a:solidFill>
                  <a:srgbClr val="003300"/>
                </a:solidFill>
                <a:latin typeface="Arial Narrow" charset="0"/>
              </a:rPr>
              <a:t>conductor’s </a:t>
            </a:r>
            <a:r>
              <a:rPr lang="en-US" sz="2000" dirty="0">
                <a:solidFill>
                  <a:srgbClr val="003300"/>
                </a:solidFill>
                <a:latin typeface="Arial Narrow" charset="0"/>
              </a:rPr>
              <a:t>resistance R is a constant independent of V.</a:t>
            </a:r>
          </a:p>
          <a:p>
            <a:pPr marL="742950" lvl="1" indent="-285750">
              <a:spcBef>
                <a:spcPct val="20000"/>
              </a:spcBef>
              <a:buFontTx/>
              <a:buChar char="–"/>
            </a:pPr>
            <a:r>
              <a:rPr lang="en-US" dirty="0">
                <a:solidFill>
                  <a:srgbClr val="660066"/>
                </a:solidFill>
                <a:latin typeface="Arial Narrow" charset="0"/>
              </a:rPr>
              <a:t>This linear relationship is not valid for some materials like diodes, vacuum tubes, transistors etc. </a:t>
            </a:r>
            <a:r>
              <a:rPr lang="en-US" dirty="0">
                <a:solidFill>
                  <a:srgbClr val="660066"/>
                </a:solidFill>
                <a:latin typeface="Arial Narrow" charset="0"/>
                <a:sym typeface="Wingdings" charset="0"/>
              </a:rPr>
              <a:t> These are called non-</a:t>
            </a:r>
            <a:r>
              <a:rPr lang="en-US" dirty="0" err="1">
                <a:solidFill>
                  <a:srgbClr val="660066"/>
                </a:solidFill>
                <a:latin typeface="Arial Narrow" charset="0"/>
                <a:sym typeface="Wingdings" charset="0"/>
              </a:rPr>
              <a:t>ohmic</a:t>
            </a:r>
            <a:r>
              <a:rPr lang="en-US" dirty="0">
                <a:solidFill>
                  <a:srgbClr val="660066"/>
                </a:solidFill>
                <a:latin typeface="Arial Narrow" charset="0"/>
                <a:sym typeface="Wingdings" charset="0"/>
              </a:rPr>
              <a:t> </a:t>
            </a:r>
            <a:endParaRPr lang="en-US" dirty="0">
              <a:solidFill>
                <a:srgbClr val="660066"/>
              </a:solidFill>
              <a:latin typeface="Arial Narrow" charset="0"/>
            </a:endParaRPr>
          </a:p>
        </p:txBody>
      </p:sp>
      <p:graphicFrame>
        <p:nvGraphicFramePr>
          <p:cNvPr id="291844" name="Object 2"/>
          <p:cNvGraphicFramePr>
            <a:graphicFrameLocks noChangeAspect="1"/>
          </p:cNvGraphicFramePr>
          <p:nvPr/>
        </p:nvGraphicFramePr>
        <p:xfrm>
          <a:off x="6696075" y="3733800"/>
          <a:ext cx="1000125" cy="992188"/>
        </p:xfrm>
        <a:graphic>
          <a:graphicData uri="http://schemas.openxmlformats.org/presentationml/2006/ole">
            <mc:AlternateContent xmlns:mc="http://schemas.openxmlformats.org/markup-compatibility/2006">
              <mc:Choice xmlns:v="urn:schemas-microsoft-com:vml" Requires="v">
                <p:oleObj spid="_x0000_s155596" name="Equation" r:id="rId3" imgW="393480" imgH="368280" progId="Equation.DSMT4">
                  <p:embed/>
                </p:oleObj>
              </mc:Choice>
              <mc:Fallback>
                <p:oleObj name="Equation" r:id="rId3" imgW="3934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3733800"/>
                        <a:ext cx="1000125" cy="992188"/>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1845" name="Object 3"/>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55597" name="Equation" r:id="rId5" imgW="419040" imgH="164880" progId="Equation.DSMT4">
                  <p:embed/>
                </p:oleObj>
              </mc:Choice>
              <mc:Fallback>
                <p:oleObj name="Equation" r:id="rId5" imgW="419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1846" name="Text Box 6"/>
          <p:cNvSpPr txBox="1">
            <a:spLocks noChangeArrowheads="1"/>
          </p:cNvSpPr>
          <p:nvPr/>
        </p:nvSpPr>
        <p:spPr bwMode="auto">
          <a:xfrm>
            <a:off x="4800600" y="4368800"/>
            <a:ext cx="1133644" cy="369332"/>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smtClean="0">
                <a:solidFill>
                  <a:srgbClr val="FF0000"/>
                </a:solidFill>
                <a:latin typeface="Arial Narrow" charset="0"/>
              </a:rPr>
              <a:t>Ohm’s </a:t>
            </a:r>
            <a:r>
              <a:rPr lang="en-US" sz="1800" dirty="0">
                <a:solidFill>
                  <a:srgbClr val="FF0000"/>
                </a:solidFill>
                <a:latin typeface="Arial Narrow" charset="0"/>
              </a:rPr>
              <a:t>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ohms</a:t>
            </a:r>
          </a:p>
        </p:txBody>
      </p:sp>
      <p:graphicFrame>
        <p:nvGraphicFramePr>
          <p:cNvPr id="291849" name="Object 4"/>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55598" name="Equation" r:id="rId7" imgW="152280" imgH="152280" progId="Equation.DSMT4">
                  <p:embed/>
                </p:oleObj>
              </mc:Choice>
              <mc:Fallback>
                <p:oleObj name="Equation" r:id="rId7" imgW="15228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1850" name="Object 5"/>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55599" name="Equation" r:id="rId9" imgW="888840" imgH="164880" progId="Equation.DSMT4">
                  <p:embed/>
                </p:oleObj>
              </mc:Choice>
              <mc:Fallback>
                <p:oleObj name="Equation" r:id="rId9" imgW="88884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30992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wipe(left)">
                                      <p:cBhvr>
                                        <p:cTn id="7" dur="500"/>
                                        <p:tgtEl>
                                          <p:spTgt spid="291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wipe(left)">
                                      <p:cBhvr>
                                        <p:cTn id="12" dur="500"/>
                                        <p:tgtEl>
                                          <p:spTgt spid="291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wipe(left)">
                                      <p:cBhvr>
                                        <p:cTn id="17" dur="500"/>
                                        <p:tgtEl>
                                          <p:spTgt spid="291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wipe(left)">
                                      <p:cBhvr>
                                        <p:cTn id="22" dur="500"/>
                                        <p:tgtEl>
                                          <p:spTgt spid="291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wipe(left)">
                                      <p:cBhvr>
                                        <p:cTn id="27" dur="500"/>
                                        <p:tgtEl>
                                          <p:spTgt spid="291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wipe(left)">
                                      <p:cBhvr>
                                        <p:cTn id="32" dur="500"/>
                                        <p:tgtEl>
                                          <p:spTgt spid="291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1843">
                                            <p:txEl>
                                              <p:pRg st="6" end="6"/>
                                            </p:txEl>
                                          </p:spTgt>
                                        </p:tgtEl>
                                        <p:attrNameLst>
                                          <p:attrName>style.visibility</p:attrName>
                                        </p:attrNameLst>
                                      </p:cBhvr>
                                      <p:to>
                                        <p:strVal val="visible"/>
                                      </p:to>
                                    </p:set>
                                    <p:animEffect transition="in" filter="wipe(left)">
                                      <p:cBhvr>
                                        <p:cTn id="37" dur="500"/>
                                        <p:tgtEl>
                                          <p:spTgt spid="2918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1843">
                                            <p:txEl>
                                              <p:pRg st="7" end="7"/>
                                            </p:txEl>
                                          </p:spTgt>
                                        </p:tgtEl>
                                        <p:attrNameLst>
                                          <p:attrName>style.visibility</p:attrName>
                                        </p:attrNameLst>
                                      </p:cBhvr>
                                      <p:to>
                                        <p:strVal val="visible"/>
                                      </p:to>
                                    </p:set>
                                    <p:animEffect transition="in" filter="wipe(left)">
                                      <p:cBhvr>
                                        <p:cTn id="42" dur="500"/>
                                        <p:tgtEl>
                                          <p:spTgt spid="2918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91844"/>
                                        </p:tgtEl>
                                        <p:attrNameLst>
                                          <p:attrName>style.visibility</p:attrName>
                                        </p:attrNameLst>
                                      </p:cBhvr>
                                      <p:to>
                                        <p:strVal val="visible"/>
                                      </p:to>
                                    </p:set>
                                    <p:animEffect transition="in" filter="wipe(left)">
                                      <p:cBhvr>
                                        <p:cTn id="47" dur="500"/>
                                        <p:tgtEl>
                                          <p:spTgt spid="2918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1847"/>
                                        </p:tgtEl>
                                        <p:attrNameLst>
                                          <p:attrName>style.visibility</p:attrName>
                                        </p:attrNameLst>
                                      </p:cBhvr>
                                      <p:to>
                                        <p:strVal val="visible"/>
                                      </p:to>
                                    </p:set>
                                    <p:animEffect transition="in" filter="wipe(left)">
                                      <p:cBhvr>
                                        <p:cTn id="52" dur="500"/>
                                        <p:tgtEl>
                                          <p:spTgt spid="29184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1848"/>
                                        </p:tgtEl>
                                        <p:attrNameLst>
                                          <p:attrName>style.visibility</p:attrName>
                                        </p:attrNameLst>
                                      </p:cBhvr>
                                      <p:to>
                                        <p:strVal val="visible"/>
                                      </p:to>
                                    </p:set>
                                    <p:animEffect transition="in" filter="wipe(left)">
                                      <p:cBhvr>
                                        <p:cTn id="57" dur="500"/>
                                        <p:tgtEl>
                                          <p:spTgt spid="29184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91849"/>
                                        </p:tgtEl>
                                        <p:attrNameLst>
                                          <p:attrName>style.visibility</p:attrName>
                                        </p:attrNameLst>
                                      </p:cBhvr>
                                      <p:to>
                                        <p:strVal val="visible"/>
                                      </p:to>
                                    </p:set>
                                    <p:animEffect transition="in" filter="wipe(left)">
                                      <p:cBhvr>
                                        <p:cTn id="62" dur="500"/>
                                        <p:tgtEl>
                                          <p:spTgt spid="2918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91850"/>
                                        </p:tgtEl>
                                        <p:attrNameLst>
                                          <p:attrName>style.visibility</p:attrName>
                                        </p:attrNameLst>
                                      </p:cBhvr>
                                      <p:to>
                                        <p:strVal val="visible"/>
                                      </p:to>
                                    </p:set>
                                    <p:animEffect transition="in" filter="wipe(left)">
                                      <p:cBhvr>
                                        <p:cTn id="67" dur="500"/>
                                        <p:tgtEl>
                                          <p:spTgt spid="29185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1843">
                                            <p:txEl>
                                              <p:pRg st="8" end="8"/>
                                            </p:txEl>
                                          </p:spTgt>
                                        </p:tgtEl>
                                        <p:attrNameLst>
                                          <p:attrName>style.visibility</p:attrName>
                                        </p:attrNameLst>
                                      </p:cBhvr>
                                      <p:to>
                                        <p:strVal val="visible"/>
                                      </p:to>
                                    </p:set>
                                    <p:animEffect transition="in" filter="wipe(left)">
                                      <p:cBhvr>
                                        <p:cTn id="72" dur="500"/>
                                        <p:tgtEl>
                                          <p:spTgt spid="291843">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91845"/>
                                        </p:tgtEl>
                                        <p:attrNameLst>
                                          <p:attrName>style.visibility</p:attrName>
                                        </p:attrNameLst>
                                      </p:cBhvr>
                                      <p:to>
                                        <p:strVal val="visible"/>
                                      </p:to>
                                    </p:set>
                                    <p:animEffect transition="in" filter="wipe(left)">
                                      <p:cBhvr>
                                        <p:cTn id="77" dur="500"/>
                                        <p:tgtEl>
                                          <p:spTgt spid="29184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1846"/>
                                        </p:tgtEl>
                                        <p:attrNameLst>
                                          <p:attrName>style.visibility</p:attrName>
                                        </p:attrNameLst>
                                      </p:cBhvr>
                                      <p:to>
                                        <p:strVal val="visible"/>
                                      </p:to>
                                    </p:set>
                                    <p:animEffect transition="in" filter="wipe(left)">
                                      <p:cBhvr>
                                        <p:cTn id="82" dur="500"/>
                                        <p:tgtEl>
                                          <p:spTgt spid="29184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91843">
                                            <p:txEl>
                                              <p:pRg st="9" end="9"/>
                                            </p:txEl>
                                          </p:spTgt>
                                        </p:tgtEl>
                                        <p:attrNameLst>
                                          <p:attrName>style.visibility</p:attrName>
                                        </p:attrNameLst>
                                      </p:cBhvr>
                                      <p:to>
                                        <p:strVal val="visible"/>
                                      </p:to>
                                    </p:set>
                                    <p:animEffect transition="in" filter="wipe(left)">
                                      <p:cBhvr>
                                        <p:cTn id="87" dur="500"/>
                                        <p:tgtEl>
                                          <p:spTgt spid="291843">
                                            <p:txEl>
                                              <p:pRg st="9" end="9"/>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91843">
                                            <p:txEl>
                                              <p:pRg st="10" end="10"/>
                                            </p:txEl>
                                          </p:spTgt>
                                        </p:tgtEl>
                                        <p:attrNameLst>
                                          <p:attrName>style.visibility</p:attrName>
                                        </p:attrNameLst>
                                      </p:cBhvr>
                                      <p:to>
                                        <p:strVal val="visible"/>
                                      </p:to>
                                    </p:set>
                                    <p:animEffect transition="in" filter="wipe(left)">
                                      <p:cBhvr>
                                        <p:cTn id="92" dur="500"/>
                                        <p:tgtEl>
                                          <p:spTgt spid="291843">
                                            <p:txEl>
                                              <p:pRg st="10" end="1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1843">
                                            <p:txEl>
                                              <p:pRg st="11" end="11"/>
                                            </p:txEl>
                                          </p:spTgt>
                                        </p:tgtEl>
                                        <p:attrNameLst>
                                          <p:attrName>style.visibility</p:attrName>
                                        </p:attrNameLst>
                                      </p:cBhvr>
                                      <p:to>
                                        <p:strVal val="visible"/>
                                      </p:to>
                                    </p:set>
                                    <p:animEffect transition="in" filter="wipe(left)">
                                      <p:cBhvr>
                                        <p:cTn id="97" dur="500"/>
                                        <p:tgtEl>
                                          <p:spTgt spid="291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P spid="291846" grpId="0" animBg="1"/>
      <p:bldP spid="291847" grpId="0" animBg="1"/>
      <p:bldP spid="2918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86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6BCE960-68BF-374E-9CE2-DA27C41257E9}"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pic>
        <p:nvPicPr>
          <p:cNvPr id="292866" name="Picture 2" descr="FG25_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5486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Rectangle 3"/>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18 – 3 </a:t>
            </a:r>
          </a:p>
        </p:txBody>
      </p:sp>
      <p:sp>
        <p:nvSpPr>
          <p:cNvPr id="292868" name="Text Box 4"/>
          <p:cNvSpPr txBox="1">
            <a:spLocks noChangeArrowheads="1"/>
          </p:cNvSpPr>
          <p:nvPr/>
        </p:nvSpPr>
        <p:spPr bwMode="auto">
          <a:xfrm>
            <a:off x="533400" y="609600"/>
            <a:ext cx="6858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CC00CC"/>
                </a:solidFill>
                <a:latin typeface="Arial Narrow" charset="0"/>
              </a:rPr>
              <a:t>From </a:t>
            </a:r>
            <a:r>
              <a:rPr lang="en-US" sz="2800" dirty="0" smtClean="0">
                <a:solidFill>
                  <a:srgbClr val="CC00CC"/>
                </a:solidFill>
                <a:latin typeface="Arial Narrow" charset="0"/>
              </a:rPr>
              <a:t>Ohm’s </a:t>
            </a:r>
            <a:r>
              <a:rPr lang="en-US" sz="2800" dirty="0">
                <a:solidFill>
                  <a:srgbClr val="CC00CC"/>
                </a:solidFill>
                <a:latin typeface="Arial Narrow" charset="0"/>
              </a:rPr>
              <a:t>law, we obtain   </a:t>
            </a:r>
          </a:p>
        </p:txBody>
      </p:sp>
      <p:sp>
        <p:nvSpPr>
          <p:cNvPr id="292870" name="Text Box 6"/>
          <p:cNvSpPr txBox="1">
            <a:spLocks noChangeArrowheads="1"/>
          </p:cNvSpPr>
          <p:nvPr/>
        </p:nvSpPr>
        <p:spPr bwMode="auto">
          <a:xfrm>
            <a:off x="533400" y="44196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If the resistance did not change, the current is     </a:t>
            </a:r>
          </a:p>
        </p:txBody>
      </p:sp>
      <p:graphicFrame>
        <p:nvGraphicFramePr>
          <p:cNvPr id="292871" name="Object 2"/>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209570"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2" name="Object 3"/>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209571"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2873" name="Text Box 9"/>
          <p:cNvSpPr txBox="1">
            <a:spLocks noChangeArrowheads="1"/>
          </p:cNvSpPr>
          <p:nvPr/>
        </p:nvSpPr>
        <p:spPr bwMode="auto">
          <a:xfrm>
            <a:off x="457200" y="39624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CC00CC"/>
                </a:solidFill>
                <a:latin typeface="Arial Narrow" charset="0"/>
              </a:rPr>
              <a:t>Would the current increase or decrease, if the voltage reduces to 1.2V? </a:t>
            </a:r>
          </a:p>
        </p:txBody>
      </p:sp>
      <p:graphicFrame>
        <p:nvGraphicFramePr>
          <p:cNvPr id="292874" name="Object 4"/>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209572"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5" name="Object 5"/>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209573"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6" name="Object 6"/>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209574"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7" name="Object 7"/>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209575"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2878" name="Object 8"/>
          <p:cNvGraphicFramePr>
            <a:graphicFrameLocks noChangeAspect="1"/>
          </p:cNvGraphicFramePr>
          <p:nvPr>
            <p:extLst>
              <p:ext uri="{D42A27DB-BD31-4B8C-83A1-F6EECF244321}">
                <p14:modId xmlns:p14="http://schemas.microsoft.com/office/powerpoint/2010/main" val="3182500469"/>
              </p:ext>
            </p:extLst>
          </p:nvPr>
        </p:nvGraphicFramePr>
        <p:xfrm>
          <a:off x="2266950" y="4935538"/>
          <a:ext cx="3829050" cy="1136650"/>
        </p:xfrm>
        <a:graphic>
          <a:graphicData uri="http://schemas.openxmlformats.org/presentationml/2006/ole">
            <mc:AlternateContent xmlns:mc="http://schemas.openxmlformats.org/markup-compatibility/2006">
              <mc:Choice xmlns:v="urn:schemas-microsoft-com:vml" Requires="v">
                <p:oleObj spid="_x0000_s209576" name="Equation" r:id="rId16" imgW="1358900" imgH="381000" progId="Equation.DSMT4">
                  <p:embed/>
                </p:oleObj>
              </mc:Choice>
              <mc:Fallback>
                <p:oleObj name="Equation" r:id="rId16" imgW="1358900" imgH="381000" progId="Equation.DSMT4">
                  <p:embed/>
                  <p:pic>
                    <p:nvPicPr>
                      <p:cNvPr id="0" name=""/>
                      <p:cNvPicPr>
                        <a:picLocks noChangeAspect="1" noChangeArrowheads="1"/>
                      </p:cNvPicPr>
                      <p:nvPr/>
                    </p:nvPicPr>
                    <p:blipFill>
                      <a:blip r:embed="rId17"/>
                      <a:srcRect/>
                      <a:stretch>
                        <a:fillRect/>
                      </a:stretch>
                    </p:blipFill>
                    <p:spPr bwMode="auto">
                      <a:xfrm>
                        <a:off x="2266950" y="4935538"/>
                        <a:ext cx="3829050" cy="11366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97330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2868"/>
                                        </p:tgtEl>
                                        <p:attrNameLst>
                                          <p:attrName>style.visibility</p:attrName>
                                        </p:attrNameLst>
                                      </p:cBhvr>
                                      <p:to>
                                        <p:strVal val="visible"/>
                                      </p:to>
                                    </p:set>
                                    <p:animEffect transition="in" filter="wipe(left)">
                                      <p:cBhvr>
                                        <p:cTn id="7" dur="500"/>
                                        <p:tgtEl>
                                          <p:spTgt spid="292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 calcmode="lin" valueType="num">
                                      <p:cBhvr>
                                        <p:cTn id="12" dur="500" fill="hold"/>
                                        <p:tgtEl>
                                          <p:spTgt spid="292866"/>
                                        </p:tgtEl>
                                        <p:attrNameLst>
                                          <p:attrName>ppt_w</p:attrName>
                                        </p:attrNameLst>
                                      </p:cBhvr>
                                      <p:tavLst>
                                        <p:tav tm="0">
                                          <p:val>
                                            <p:fltVal val="0"/>
                                          </p:val>
                                        </p:tav>
                                        <p:tav tm="100000">
                                          <p:val>
                                            <p:strVal val="#ppt_w"/>
                                          </p:val>
                                        </p:tav>
                                      </p:tavLst>
                                    </p:anim>
                                    <p:anim calcmode="lin" valueType="num">
                                      <p:cBhvr>
                                        <p:cTn id="13" dur="500" fill="hold"/>
                                        <p:tgtEl>
                                          <p:spTgt spid="292866"/>
                                        </p:tgtEl>
                                        <p:attrNameLst>
                                          <p:attrName>ppt_h</p:attrName>
                                        </p:attrNameLst>
                                      </p:cBhvr>
                                      <p:tavLst>
                                        <p:tav tm="0">
                                          <p:val>
                                            <p:fltVal val="0"/>
                                          </p:val>
                                        </p:tav>
                                        <p:tav tm="100000">
                                          <p:val>
                                            <p:strVal val="#ppt_h"/>
                                          </p:val>
                                        </p:tav>
                                      </p:tavLst>
                                    </p:anim>
                                    <p:animEffect transition="in" filter="fade">
                                      <p:cBhvr>
                                        <p:cTn id="14" dur="500"/>
                                        <p:tgtEl>
                                          <p:spTgt spid="2928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2869"/>
                                        </p:tgtEl>
                                        <p:attrNameLst>
                                          <p:attrName>style.visibility</p:attrName>
                                        </p:attrNameLst>
                                      </p:cBhvr>
                                      <p:to>
                                        <p:strVal val="visible"/>
                                      </p:to>
                                    </p:set>
                                    <p:animEffect transition="in" filter="wipe(left)">
                                      <p:cBhvr>
                                        <p:cTn id="19" dur="500"/>
                                        <p:tgtEl>
                                          <p:spTgt spid="29286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92871"/>
                                        </p:tgtEl>
                                        <p:attrNameLst>
                                          <p:attrName>style.visibility</p:attrName>
                                        </p:attrNameLst>
                                      </p:cBhvr>
                                      <p:to>
                                        <p:strVal val="visible"/>
                                      </p:to>
                                    </p:set>
                                    <p:animEffect transition="in" filter="wipe(left)">
                                      <p:cBhvr>
                                        <p:cTn id="24" dur="500"/>
                                        <p:tgtEl>
                                          <p:spTgt spid="29287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92874"/>
                                        </p:tgtEl>
                                        <p:attrNameLst>
                                          <p:attrName>style.visibility</p:attrName>
                                        </p:attrNameLst>
                                      </p:cBhvr>
                                      <p:to>
                                        <p:strVal val="visible"/>
                                      </p:to>
                                    </p:set>
                                    <p:animEffect transition="in" filter="wipe(left)">
                                      <p:cBhvr>
                                        <p:cTn id="29" dur="500"/>
                                        <p:tgtEl>
                                          <p:spTgt spid="29287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92875"/>
                                        </p:tgtEl>
                                        <p:attrNameLst>
                                          <p:attrName>style.visibility</p:attrName>
                                        </p:attrNameLst>
                                      </p:cBhvr>
                                      <p:to>
                                        <p:strVal val="visible"/>
                                      </p:to>
                                    </p:set>
                                    <p:animEffect transition="in" filter="wipe(left)">
                                      <p:cBhvr>
                                        <p:cTn id="34" dur="500"/>
                                        <p:tgtEl>
                                          <p:spTgt spid="2928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Effect transition="in" filter="wipe(left)">
                                      <p:cBhvr>
                                        <p:cTn id="39" dur="500"/>
                                        <p:tgtEl>
                                          <p:spTgt spid="29287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92873"/>
                                        </p:tgtEl>
                                        <p:attrNameLst>
                                          <p:attrName>style.visibility</p:attrName>
                                        </p:attrNameLst>
                                      </p:cBhvr>
                                      <p:to>
                                        <p:strVal val="visible"/>
                                      </p:to>
                                    </p:set>
                                    <p:animEffect transition="in" filter="wipe(left)">
                                      <p:cBhvr>
                                        <p:cTn id="44" dur="500"/>
                                        <p:tgtEl>
                                          <p:spTgt spid="29287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92870"/>
                                        </p:tgtEl>
                                        <p:attrNameLst>
                                          <p:attrName>style.visibility</p:attrName>
                                        </p:attrNameLst>
                                      </p:cBhvr>
                                      <p:to>
                                        <p:strVal val="visible"/>
                                      </p:to>
                                    </p:set>
                                    <p:animEffect transition="in" filter="wipe(left)">
                                      <p:cBhvr>
                                        <p:cTn id="49" dur="500"/>
                                        <p:tgtEl>
                                          <p:spTgt spid="29287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92872"/>
                                        </p:tgtEl>
                                        <p:attrNameLst>
                                          <p:attrName>style.visibility</p:attrName>
                                        </p:attrNameLst>
                                      </p:cBhvr>
                                      <p:to>
                                        <p:strVal val="visible"/>
                                      </p:to>
                                    </p:set>
                                    <p:animEffect transition="in" filter="wipe(left)">
                                      <p:cBhvr>
                                        <p:cTn id="54" dur="500"/>
                                        <p:tgtEl>
                                          <p:spTgt spid="29287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92877"/>
                                        </p:tgtEl>
                                        <p:attrNameLst>
                                          <p:attrName>style.visibility</p:attrName>
                                        </p:attrNameLst>
                                      </p:cBhvr>
                                      <p:to>
                                        <p:strVal val="visible"/>
                                      </p:to>
                                    </p:set>
                                    <p:animEffect transition="in" filter="wipe(left)">
                                      <p:cBhvr>
                                        <p:cTn id="59" dur="500"/>
                                        <p:tgtEl>
                                          <p:spTgt spid="29287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292878"/>
                                        </p:tgtEl>
                                        <p:attrNameLst>
                                          <p:attrName>style.visibility</p:attrName>
                                        </p:attrNameLst>
                                      </p:cBhvr>
                                      <p:to>
                                        <p:strVal val="visible"/>
                                      </p:to>
                                    </p:set>
                                    <p:animEffect transition="in" filter="wipe(left)">
                                      <p:cBhvr>
                                        <p:cTn id="6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70" grpId="0"/>
      <p:bldP spid="2928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96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B14ADB9-E2B1-B344-80B7-273473DCA9CF}" type="slidenum">
              <a:rPr lang="en-US" sz="1400">
                <a:solidFill>
                  <a:srgbClr val="A50021"/>
                </a:solidFill>
                <a:latin typeface="Arial Narrow" charset="0"/>
              </a:rPr>
              <a:pPr eaLnBrk="1" hangingPunct="1"/>
              <a:t>23</a:t>
            </a:fld>
            <a:endParaRPr lang="en-US" sz="1400">
              <a:solidFill>
                <a:srgbClr val="A50021"/>
              </a:solidFill>
              <a:latin typeface="Arial Narrow" charset="0"/>
            </a:endParaRPr>
          </a:p>
        </p:txBody>
      </p:sp>
      <p:grpSp>
        <p:nvGrpSpPr>
          <p:cNvPr id="2" name="Group 2"/>
          <p:cNvGrpSpPr>
            <a:grpSpLocks/>
          </p:cNvGrpSpPr>
          <p:nvPr/>
        </p:nvGrpSpPr>
        <p:grpSpPr bwMode="auto">
          <a:xfrm>
            <a:off x="6553200" y="4419600"/>
            <a:ext cx="3124200" cy="2228850"/>
            <a:chOff x="3840" y="3264"/>
            <a:chExt cx="1776" cy="1260"/>
          </a:xfrm>
        </p:grpSpPr>
        <p:pic>
          <p:nvPicPr>
            <p:cNvPr id="29704" name="Picture 3" descr="FG25_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 y="3264"/>
              <a:ext cx="168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Group 4"/>
            <p:cNvGrpSpPr>
              <a:grpSpLocks/>
            </p:cNvGrpSpPr>
            <p:nvPr/>
          </p:nvGrpSpPr>
          <p:grpSpPr bwMode="auto">
            <a:xfrm>
              <a:off x="3840" y="3600"/>
              <a:ext cx="1776" cy="624"/>
              <a:chOff x="3840" y="3600"/>
              <a:chExt cx="1776" cy="624"/>
            </a:xfrm>
          </p:grpSpPr>
          <p:sp>
            <p:nvSpPr>
              <p:cNvPr id="29706" name="Rectangle 5"/>
              <p:cNvSpPr>
                <a:spLocks noChangeArrowheads="1"/>
              </p:cNvSpPr>
              <p:nvPr/>
            </p:nvSpPr>
            <p:spPr bwMode="auto">
              <a:xfrm>
                <a:off x="3840" y="3744"/>
                <a:ext cx="672"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9707" name="Rectangle 6"/>
              <p:cNvSpPr>
                <a:spLocks noChangeArrowheads="1"/>
              </p:cNvSpPr>
              <p:nvPr/>
            </p:nvSpPr>
            <p:spPr bwMode="auto">
              <a:xfrm>
                <a:off x="4512" y="3984"/>
                <a:ext cx="48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9708" name="Rectangle 7"/>
              <p:cNvSpPr>
                <a:spLocks noChangeArrowheads="1"/>
              </p:cNvSpPr>
              <p:nvPr/>
            </p:nvSpPr>
            <p:spPr bwMode="auto">
              <a:xfrm>
                <a:off x="5040" y="3792"/>
                <a:ext cx="576" cy="4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29709" name="Rectangle 8"/>
              <p:cNvSpPr>
                <a:spLocks noChangeArrowheads="1"/>
              </p:cNvSpPr>
              <p:nvPr/>
            </p:nvSpPr>
            <p:spPr bwMode="auto">
              <a:xfrm>
                <a:off x="4560" y="3600"/>
                <a:ext cx="48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sp>
        <p:nvSpPr>
          <p:cNvPr id="29702" name="Rectangle 9"/>
          <p:cNvSpPr>
            <a:spLocks noGrp="1" noChangeArrowheads="1"/>
          </p:cNvSpPr>
          <p:nvPr>
            <p:ph type="title"/>
          </p:nvPr>
        </p:nvSpPr>
        <p:spPr>
          <a:xfrm>
            <a:off x="76200" y="0"/>
            <a:ext cx="8915400" cy="685800"/>
          </a:xfrm>
        </p:spPr>
        <p:txBody>
          <a:bodyPr/>
          <a:lstStyle/>
          <a:p>
            <a:r>
              <a:rPr lang="en-US" dirty="0" smtClean="0">
                <a:latin typeface="Arial Narrow" charset="0"/>
                <a:ea typeface="ＭＳ Ｐゴシック" charset="0"/>
                <a:cs typeface="ＭＳ Ｐゴシック" charset="0"/>
              </a:rPr>
              <a:t>Ohm’s </a:t>
            </a:r>
            <a:r>
              <a:rPr lang="en-US" dirty="0">
                <a:latin typeface="Arial Narrow" charset="0"/>
                <a:ea typeface="ＭＳ Ｐゴシック" charset="0"/>
                <a:cs typeface="ＭＳ Ｐゴシック" charset="0"/>
              </a:rPr>
              <a:t>Law: Resistors</a:t>
            </a:r>
          </a:p>
        </p:txBody>
      </p:sp>
      <p:sp>
        <p:nvSpPr>
          <p:cNvPr id="293898" name="Rectangle 10"/>
          <p:cNvSpPr>
            <a:spLocks noChangeArrowheads="1"/>
          </p:cNvSpPr>
          <p:nvPr/>
        </p:nvSpPr>
        <p:spPr bwMode="auto">
          <a:xfrm>
            <a:off x="152400" y="6096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All electric devices offer resistance to the flow of current.</a:t>
            </a:r>
          </a:p>
          <a:p>
            <a:pPr marL="742950" lvl="1" indent="-285750">
              <a:spcBef>
                <a:spcPct val="20000"/>
              </a:spcBef>
              <a:buFontTx/>
              <a:buChar char="–"/>
            </a:pPr>
            <a:r>
              <a:rPr lang="en-US" dirty="0">
                <a:solidFill>
                  <a:srgbClr val="660066"/>
                </a:solidFill>
                <a:latin typeface="Arial Narrow" charset="0"/>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rPr>
              <a:t>In general connecting wires have low resistance compared to other devices on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rPr>
              <a:t>Main types are</a:t>
            </a:r>
          </a:p>
          <a:p>
            <a:pPr marL="1143000" lvl="2" indent="-228600">
              <a:spcBef>
                <a:spcPct val="20000"/>
              </a:spcBef>
              <a:buFontTx/>
              <a:buChar char="•"/>
            </a:pPr>
            <a:r>
              <a:rPr lang="ja-JP" altLang="en-US" sz="2000" dirty="0">
                <a:solidFill>
                  <a:srgbClr val="003300"/>
                </a:solidFill>
                <a:latin typeface="Arial Narrow" charset="0"/>
              </a:rPr>
              <a:t>“</a:t>
            </a:r>
            <a:r>
              <a:rPr lang="en-US" sz="2000" dirty="0">
                <a:solidFill>
                  <a:srgbClr val="003300"/>
                </a:solidFill>
                <a:latin typeface="Arial Narrow" charset="0"/>
              </a:rPr>
              <a:t>wire-wound</a:t>
            </a:r>
            <a:r>
              <a:rPr lang="ja-JP" altLang="en-US" sz="2000" dirty="0">
                <a:solidFill>
                  <a:srgbClr val="003300"/>
                </a:solidFill>
                <a:latin typeface="Arial Narrow" charset="0"/>
              </a:rPr>
              <a:t>”</a:t>
            </a:r>
            <a:r>
              <a:rPr lang="en-US" sz="2000" dirty="0">
                <a:solidFill>
                  <a:srgbClr val="003300"/>
                </a:solidFill>
                <a:latin typeface="Arial Narrow" charset="0"/>
              </a:rPr>
              <a:t> resistors which consists of a coil of fine wire</a:t>
            </a:r>
          </a:p>
          <a:p>
            <a:pPr marL="1143000" lvl="2" indent="-228600">
              <a:spcBef>
                <a:spcPct val="20000"/>
              </a:spcBef>
              <a:buFontTx/>
              <a:buChar char="•"/>
            </a:pPr>
            <a:r>
              <a:rPr lang="ja-JP" altLang="en-US" sz="2000" dirty="0">
                <a:solidFill>
                  <a:srgbClr val="003300"/>
                </a:solidFill>
                <a:latin typeface="Arial Narrow" charset="0"/>
              </a:rPr>
              <a:t>“</a:t>
            </a:r>
            <a:r>
              <a:rPr lang="en-US" sz="2000" dirty="0">
                <a:solidFill>
                  <a:srgbClr val="003300"/>
                </a:solidFill>
                <a:latin typeface="Arial Narrow" charset="0"/>
              </a:rPr>
              <a:t>composition</a:t>
            </a:r>
            <a:r>
              <a:rPr lang="ja-JP" altLang="en-US" sz="2000" dirty="0">
                <a:solidFill>
                  <a:srgbClr val="003300"/>
                </a:solidFill>
                <a:latin typeface="Arial Narrow" charset="0"/>
              </a:rPr>
              <a:t>”</a:t>
            </a:r>
            <a:r>
              <a:rPr lang="en-US" sz="2000" dirty="0">
                <a:solidFill>
                  <a:srgbClr val="003300"/>
                </a:solidFill>
                <a:latin typeface="Arial Narrow" charset="0"/>
              </a:rPr>
              <a:t> resistors which are usually made of semiconductor carbon</a:t>
            </a:r>
          </a:p>
          <a:p>
            <a:pPr marL="1143000" lvl="2" indent="-228600">
              <a:spcBef>
                <a:spcPct val="20000"/>
              </a:spcBef>
              <a:buFontTx/>
              <a:buChar char="•"/>
            </a:pPr>
            <a:r>
              <a:rPr lang="en-US" sz="2000" dirty="0">
                <a:solidFill>
                  <a:srgbClr val="003300"/>
                </a:solidFill>
                <a:latin typeface="Arial Narrow" charset="0"/>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2550620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3898">
                                            <p:txEl>
                                              <p:pRg st="0" end="0"/>
                                            </p:txEl>
                                          </p:spTgt>
                                        </p:tgtEl>
                                        <p:attrNameLst>
                                          <p:attrName>style.visibility</p:attrName>
                                        </p:attrNameLst>
                                      </p:cBhvr>
                                      <p:to>
                                        <p:strVal val="visible"/>
                                      </p:to>
                                    </p:set>
                                    <p:animEffect transition="in" filter="wipe(left)">
                                      <p:cBhvr>
                                        <p:cTn id="7" dur="500"/>
                                        <p:tgtEl>
                                          <p:spTgt spid="2938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3898">
                                            <p:txEl>
                                              <p:pRg st="1" end="1"/>
                                            </p:txEl>
                                          </p:spTgt>
                                        </p:tgtEl>
                                        <p:attrNameLst>
                                          <p:attrName>style.visibility</p:attrName>
                                        </p:attrNameLst>
                                      </p:cBhvr>
                                      <p:to>
                                        <p:strVal val="visible"/>
                                      </p:to>
                                    </p:set>
                                    <p:animEffect transition="in" filter="wipe(left)">
                                      <p:cBhvr>
                                        <p:cTn id="12" dur="500"/>
                                        <p:tgtEl>
                                          <p:spTgt spid="2938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3898">
                                            <p:txEl>
                                              <p:pRg st="2" end="2"/>
                                            </p:txEl>
                                          </p:spTgt>
                                        </p:tgtEl>
                                        <p:attrNameLst>
                                          <p:attrName>style.visibility</p:attrName>
                                        </p:attrNameLst>
                                      </p:cBhvr>
                                      <p:to>
                                        <p:strVal val="visible"/>
                                      </p:to>
                                    </p:set>
                                    <p:animEffect transition="in" filter="wipe(left)">
                                      <p:cBhvr>
                                        <p:cTn id="17" dur="500"/>
                                        <p:tgtEl>
                                          <p:spTgt spid="2938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3898">
                                            <p:txEl>
                                              <p:pRg st="3" end="3"/>
                                            </p:txEl>
                                          </p:spTgt>
                                        </p:tgtEl>
                                        <p:attrNameLst>
                                          <p:attrName>style.visibility</p:attrName>
                                        </p:attrNameLst>
                                      </p:cBhvr>
                                      <p:to>
                                        <p:strVal val="visible"/>
                                      </p:to>
                                    </p:set>
                                    <p:animEffect transition="in" filter="wipe(left)">
                                      <p:cBhvr>
                                        <p:cTn id="22" dur="500"/>
                                        <p:tgtEl>
                                          <p:spTgt spid="2938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3898">
                                            <p:txEl>
                                              <p:pRg st="4" end="4"/>
                                            </p:txEl>
                                          </p:spTgt>
                                        </p:tgtEl>
                                        <p:attrNameLst>
                                          <p:attrName>style.visibility</p:attrName>
                                        </p:attrNameLst>
                                      </p:cBhvr>
                                      <p:to>
                                        <p:strVal val="visible"/>
                                      </p:to>
                                    </p:set>
                                    <p:animEffect transition="in" filter="wipe(left)">
                                      <p:cBhvr>
                                        <p:cTn id="27" dur="500"/>
                                        <p:tgtEl>
                                          <p:spTgt spid="2938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3898">
                                            <p:txEl>
                                              <p:pRg st="5" end="5"/>
                                            </p:txEl>
                                          </p:spTgt>
                                        </p:tgtEl>
                                        <p:attrNameLst>
                                          <p:attrName>style.visibility</p:attrName>
                                        </p:attrNameLst>
                                      </p:cBhvr>
                                      <p:to>
                                        <p:strVal val="visible"/>
                                      </p:to>
                                    </p:set>
                                    <p:animEffect transition="in" filter="wipe(left)">
                                      <p:cBhvr>
                                        <p:cTn id="32" dur="500"/>
                                        <p:tgtEl>
                                          <p:spTgt spid="29389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3898">
                                            <p:txEl>
                                              <p:pRg st="6" end="6"/>
                                            </p:txEl>
                                          </p:spTgt>
                                        </p:tgtEl>
                                        <p:attrNameLst>
                                          <p:attrName>style.visibility</p:attrName>
                                        </p:attrNameLst>
                                      </p:cBhvr>
                                      <p:to>
                                        <p:strVal val="visible"/>
                                      </p:to>
                                    </p:set>
                                    <p:animEffect transition="in" filter="wipe(left)">
                                      <p:cBhvr>
                                        <p:cTn id="37" dur="500"/>
                                        <p:tgtEl>
                                          <p:spTgt spid="29389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3898">
                                            <p:txEl>
                                              <p:pRg st="7" end="7"/>
                                            </p:txEl>
                                          </p:spTgt>
                                        </p:tgtEl>
                                        <p:attrNameLst>
                                          <p:attrName>style.visibility</p:attrName>
                                        </p:attrNameLst>
                                      </p:cBhvr>
                                      <p:to>
                                        <p:strVal val="visible"/>
                                      </p:to>
                                    </p:set>
                                    <p:animEffect transition="in" filter="wipe(left)">
                                      <p:cBhvr>
                                        <p:cTn id="42" dur="500"/>
                                        <p:tgtEl>
                                          <p:spTgt spid="29389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3898">
                                            <p:txEl>
                                              <p:pRg st="8" end="8"/>
                                            </p:txEl>
                                          </p:spTgt>
                                        </p:tgtEl>
                                        <p:attrNameLst>
                                          <p:attrName>style.visibility</p:attrName>
                                        </p:attrNameLst>
                                      </p:cBhvr>
                                      <p:to>
                                        <p:strVal val="visible"/>
                                      </p:to>
                                    </p:set>
                                    <p:animEffect transition="in" filter="wipe(left)">
                                      <p:cBhvr>
                                        <p:cTn id="47" dur="500"/>
                                        <p:tgtEl>
                                          <p:spTgt spid="29389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3898">
                                            <p:txEl>
                                              <p:pRg st="9" end="9"/>
                                            </p:txEl>
                                          </p:spTgt>
                                        </p:tgtEl>
                                        <p:attrNameLst>
                                          <p:attrName>style.visibility</p:attrName>
                                        </p:attrNameLst>
                                      </p:cBhvr>
                                      <p:to>
                                        <p:strVal val="visible"/>
                                      </p:to>
                                    </p:set>
                                    <p:animEffect transition="in" filter="wipe(left)">
                                      <p:cBhvr>
                                        <p:cTn id="52" dur="500"/>
                                        <p:tgtEl>
                                          <p:spTgt spid="29389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93898">
                                            <p:txEl>
                                              <p:pRg st="10" end="10"/>
                                            </p:txEl>
                                          </p:spTgt>
                                        </p:tgtEl>
                                        <p:attrNameLst>
                                          <p:attrName>style.visibility</p:attrName>
                                        </p:attrNameLst>
                                      </p:cBhvr>
                                      <p:to>
                                        <p:strVal val="visible"/>
                                      </p:to>
                                    </p:set>
                                    <p:animEffect transition="in" filter="wipe(left)">
                                      <p:cBhvr>
                                        <p:cTn id="64" dur="500"/>
                                        <p:tgtEl>
                                          <p:spTgt spid="293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07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89"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26D8BD-8564-1A45-AFC2-D90524A21C7E}" type="slidenum">
              <a:rPr lang="en-US" sz="1400">
                <a:solidFill>
                  <a:srgbClr val="A50021"/>
                </a:solidFill>
                <a:latin typeface="Arial Narrow" charset="0"/>
              </a:rPr>
              <a:pPr eaLnBrk="1" hangingPunct="1"/>
              <a:t>24</a:t>
            </a:fld>
            <a:endParaRPr lang="en-US" sz="1400">
              <a:solidFill>
                <a:srgbClr val="A50021"/>
              </a:solidFill>
              <a:latin typeface="Arial Narrow" charset="0"/>
            </a:endParaRPr>
          </a:p>
        </p:txBody>
      </p:sp>
      <p:sp>
        <p:nvSpPr>
          <p:cNvPr id="30729" name="Rectangle 2"/>
          <p:cNvSpPr>
            <a:spLocks noGrp="1" noChangeArrowheads="1"/>
          </p:cNvSpPr>
          <p:nvPr>
            <p:ph type="title"/>
          </p:nvPr>
        </p:nvSpPr>
        <p:spPr>
          <a:xfrm>
            <a:off x="76200" y="0"/>
            <a:ext cx="8915400" cy="685800"/>
          </a:xfrm>
        </p:spPr>
        <p:txBody>
          <a:bodyPr/>
          <a:lstStyle/>
          <a:p>
            <a:r>
              <a:rPr lang="en-US" dirty="0" smtClean="0">
                <a:latin typeface="Arial Narrow" charset="0"/>
                <a:ea typeface="ＭＳ Ｐゴシック" charset="0"/>
                <a:cs typeface="ＭＳ Ｐゴシック" charset="0"/>
              </a:rPr>
              <a:t>Ohm’s </a:t>
            </a:r>
            <a:r>
              <a:rPr lang="en-US" dirty="0">
                <a:latin typeface="Arial Narrow" charset="0"/>
                <a:ea typeface="ＭＳ Ｐゴシック" charset="0"/>
                <a:cs typeface="ＭＳ Ｐゴシック" charset="0"/>
              </a:rPr>
              <a:t>Law: Resistor Values</a:t>
            </a:r>
          </a:p>
        </p:txBody>
      </p:sp>
      <p:sp>
        <p:nvSpPr>
          <p:cNvPr id="294915" name="Rectangle 3"/>
          <p:cNvSpPr>
            <a:spLocks noChangeArrowheads="1"/>
          </p:cNvSpPr>
          <p:nvPr/>
        </p:nvSpPr>
        <p:spPr bwMode="auto">
          <a:xfrm>
            <a:off x="152400" y="6858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gridCol w="838200"/>
                <a:gridCol w="914400"/>
                <a:gridCol w="990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0</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2</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3</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4</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5</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6</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7</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8</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9</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1</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r>
                        <a:rPr kumimoji="0" lang="en-US" sz="1600" b="0" i="0" u="none" strike="noStrike" cap="none" normalizeH="0" baseline="30000">
                          <a:ln>
                            <a:noFill/>
                          </a:ln>
                          <a:solidFill>
                            <a:schemeClr val="accent2"/>
                          </a:solidFill>
                          <a:effectLst/>
                          <a:latin typeface="Arial Narrow" charset="0"/>
                          <a:ea typeface="ＭＳ Ｐゴシック" charset="0"/>
                          <a:cs typeface="ＭＳ Ｐゴシック" charset="0"/>
                        </a:rPr>
                        <a:t>-2</a:t>
                      </a: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ea typeface="ＭＳ Ｐゴシック" charset="0"/>
                          <a:cs typeface="ＭＳ Ｐゴシック"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CC0000"/>
                </a:solidFill>
                <a:latin typeface="Arial Narrow" charset="0"/>
              </a:rPr>
              <a:t>What is the resistance of the resistor in this figure?</a:t>
            </a:r>
          </a:p>
        </p:txBody>
      </p:sp>
      <p:graphicFrame>
        <p:nvGraphicFramePr>
          <p:cNvPr id="294995" name="Object 2"/>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58668" name="Equation" r:id="rId4" imgW="114120" imgH="152280" progId="Equation.DSMT4">
                  <p:embed/>
                </p:oleObj>
              </mc:Choice>
              <mc:Fallback>
                <p:oleObj name="Equation" r:id="rId4" imgW="11412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96" name="Object 3"/>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58669"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97" name="Object 4"/>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58670"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4998" name="Object 5"/>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58671" name="Equation" r:id="rId10" imgW="380880" imgH="164880" progId="Equation.DSMT4">
                  <p:embed/>
                </p:oleObj>
              </mc:Choice>
              <mc:Fallback>
                <p:oleObj name="Equation" r:id="rId10" imgW="380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424174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 calcmode="lin" valueType="num">
                                      <p:cBhvr>
                                        <p:cTn id="17" dur="500" fill="hold"/>
                                        <p:tgtEl>
                                          <p:spTgt spid="294916"/>
                                        </p:tgtEl>
                                        <p:attrNameLst>
                                          <p:attrName>ppt_w</p:attrName>
                                        </p:attrNameLst>
                                      </p:cBhvr>
                                      <p:tavLst>
                                        <p:tav tm="0">
                                          <p:val>
                                            <p:fltVal val="0"/>
                                          </p:val>
                                        </p:tav>
                                        <p:tav tm="100000">
                                          <p:val>
                                            <p:strVal val="#ppt_w"/>
                                          </p:val>
                                        </p:tav>
                                      </p:tavLst>
                                    </p:anim>
                                    <p:anim calcmode="lin" valueType="num">
                                      <p:cBhvr>
                                        <p:cTn id="18" dur="500" fill="hold"/>
                                        <p:tgtEl>
                                          <p:spTgt spid="294916"/>
                                        </p:tgtEl>
                                        <p:attrNameLst>
                                          <p:attrName>ppt_h</p:attrName>
                                        </p:attrNameLst>
                                      </p:cBhvr>
                                      <p:tavLst>
                                        <p:tav tm="0">
                                          <p:val>
                                            <p:fltVal val="0"/>
                                          </p:val>
                                        </p:tav>
                                        <p:tav tm="100000">
                                          <p:val>
                                            <p:strVal val="#ppt_h"/>
                                          </p:val>
                                        </p:tav>
                                      </p:tavLst>
                                    </p:anim>
                                    <p:animEffect transition="in" filter="fade">
                                      <p:cBhvr>
                                        <p:cTn id="19" dur="500"/>
                                        <p:tgtEl>
                                          <p:spTgt spid="2949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94917"/>
                                        </p:tgtEl>
                                        <p:attrNameLst>
                                          <p:attrName>style.visibility</p:attrName>
                                        </p:attrNameLst>
                                      </p:cBhvr>
                                      <p:to>
                                        <p:strVal val="visible"/>
                                      </p:to>
                                    </p:set>
                                    <p:anim calcmode="lin" valueType="num">
                                      <p:cBhvr>
                                        <p:cTn id="24" dur="500" fill="hold"/>
                                        <p:tgtEl>
                                          <p:spTgt spid="294917"/>
                                        </p:tgtEl>
                                        <p:attrNameLst>
                                          <p:attrName>ppt_w</p:attrName>
                                        </p:attrNameLst>
                                      </p:cBhvr>
                                      <p:tavLst>
                                        <p:tav tm="0">
                                          <p:val>
                                            <p:fltVal val="0"/>
                                          </p:val>
                                        </p:tav>
                                        <p:tav tm="100000">
                                          <p:val>
                                            <p:strVal val="#ppt_w"/>
                                          </p:val>
                                        </p:tav>
                                      </p:tavLst>
                                    </p:anim>
                                    <p:anim calcmode="lin" valueType="num">
                                      <p:cBhvr>
                                        <p:cTn id="25" dur="500" fill="hold"/>
                                        <p:tgtEl>
                                          <p:spTgt spid="294917"/>
                                        </p:tgtEl>
                                        <p:attrNameLst>
                                          <p:attrName>ppt_h</p:attrName>
                                        </p:attrNameLst>
                                      </p:cBhvr>
                                      <p:tavLst>
                                        <p:tav tm="0">
                                          <p:val>
                                            <p:fltVal val="0"/>
                                          </p:val>
                                        </p:tav>
                                        <p:tav tm="100000">
                                          <p:val>
                                            <p:strVal val="#ppt_h"/>
                                          </p:val>
                                        </p:tav>
                                      </p:tavLst>
                                    </p:anim>
                                    <p:animEffect transition="in" filter="fade">
                                      <p:cBhvr>
                                        <p:cTn id="26" dur="500"/>
                                        <p:tgtEl>
                                          <p:spTgt spid="2949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4994"/>
                                        </p:tgtEl>
                                        <p:attrNameLst>
                                          <p:attrName>style.visibility</p:attrName>
                                        </p:attrNameLst>
                                      </p:cBhvr>
                                      <p:to>
                                        <p:strVal val="visible"/>
                                      </p:to>
                                    </p:set>
                                    <p:animEffect transition="in" filter="wipe(left)">
                                      <p:cBhvr>
                                        <p:cTn id="31" dur="500"/>
                                        <p:tgtEl>
                                          <p:spTgt spid="29499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94995"/>
                                        </p:tgtEl>
                                        <p:attrNameLst>
                                          <p:attrName>style.visibility</p:attrName>
                                        </p:attrNameLst>
                                      </p:cBhvr>
                                      <p:to>
                                        <p:strVal val="visible"/>
                                      </p:to>
                                    </p:set>
                                    <p:animEffect transition="in" filter="wipe(left)">
                                      <p:cBhvr>
                                        <p:cTn id="36" dur="500"/>
                                        <p:tgtEl>
                                          <p:spTgt spid="2949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94996"/>
                                        </p:tgtEl>
                                        <p:attrNameLst>
                                          <p:attrName>style.visibility</p:attrName>
                                        </p:attrNameLst>
                                      </p:cBhvr>
                                      <p:to>
                                        <p:strVal val="visible"/>
                                      </p:to>
                                    </p:set>
                                    <p:animEffect transition="in" filter="wipe(left)">
                                      <p:cBhvr>
                                        <p:cTn id="41" dur="500"/>
                                        <p:tgtEl>
                                          <p:spTgt spid="2949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94997"/>
                                        </p:tgtEl>
                                        <p:attrNameLst>
                                          <p:attrName>style.visibility</p:attrName>
                                        </p:attrNameLst>
                                      </p:cBhvr>
                                      <p:to>
                                        <p:strVal val="visible"/>
                                      </p:to>
                                    </p:set>
                                    <p:animEffect transition="in" filter="wipe(left)">
                                      <p:cBhvr>
                                        <p:cTn id="46" dur="500"/>
                                        <p:tgtEl>
                                          <p:spTgt spid="29499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94998"/>
                                        </p:tgtEl>
                                        <p:attrNameLst>
                                          <p:attrName>style.visibility</p:attrName>
                                        </p:attrNameLst>
                                      </p:cBhvr>
                                      <p:to>
                                        <p:strVal val="visible"/>
                                      </p:to>
                                    </p:set>
                                    <p:animEffect transition="in" filter="wipe(left)">
                                      <p:cBhvr>
                                        <p:cTn id="51" dur="500"/>
                                        <p:tgtEl>
                                          <p:spTgt spid="29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P spid="2949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3"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0A33AD6-39E2-A146-984C-7F60A6E0CC48}" type="slidenum">
              <a:rPr lang="en-US" sz="1400">
                <a:solidFill>
                  <a:srgbClr val="A50021"/>
                </a:solidFill>
                <a:latin typeface="Arial Narrow" charset="0"/>
              </a:rPr>
              <a:pPr eaLnBrk="1" hangingPunct="1"/>
              <a:t>25</a:t>
            </a:fld>
            <a:endParaRPr lang="en-US" sz="1400">
              <a:solidFill>
                <a:srgbClr val="A50021"/>
              </a:solidFill>
              <a:latin typeface="Arial Narrow" charset="0"/>
            </a:endParaRPr>
          </a:p>
        </p:txBody>
      </p:sp>
      <p:sp>
        <p:nvSpPr>
          <p:cNvPr id="3175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Resistivity</a:t>
            </a:r>
          </a:p>
        </p:txBody>
      </p:sp>
      <p:sp>
        <p:nvSpPr>
          <p:cNvPr id="295939" name="Rectangle 3"/>
          <p:cNvSpPr>
            <a:spLocks noChangeArrowheads="1"/>
          </p:cNvSpPr>
          <p:nvPr/>
        </p:nvSpPr>
        <p:spPr bwMode="auto">
          <a:xfrm>
            <a:off x="152400" y="6858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rPr>
              <a:t>How would you formularize this?</a:t>
            </a:r>
          </a:p>
          <a:p>
            <a:pPr marL="742950" lvl="1" indent="-285750">
              <a:spcBef>
                <a:spcPct val="20000"/>
              </a:spcBef>
              <a:buFontTx/>
              <a:buChar char="–"/>
            </a:pPr>
            <a:r>
              <a:rPr lang="en-US" dirty="0">
                <a:solidFill>
                  <a:srgbClr val="660066"/>
                </a:solidFill>
                <a:latin typeface="Arial Narrow" charset="0"/>
              </a:rPr>
              <a:t>The proportionality constant </a:t>
            </a:r>
            <a:r>
              <a:rPr lang="en-US" dirty="0" err="1" smtClean="0">
                <a:solidFill>
                  <a:srgbClr val="660066"/>
                </a:solidFill>
                <a:latin typeface="Symbol" charset="0"/>
              </a:rPr>
              <a:t>ρ</a:t>
            </a:r>
            <a:r>
              <a:rPr lang="en-US" dirty="0" smtClean="0">
                <a:solidFill>
                  <a:srgbClr val="660066"/>
                </a:solidFill>
                <a:latin typeface="Arial Narrow" charset="0"/>
              </a:rPr>
              <a:t> </a:t>
            </a:r>
            <a:r>
              <a:rPr lang="en-US" dirty="0">
                <a:solidFill>
                  <a:srgbClr val="660066"/>
                </a:solidFill>
                <a:latin typeface="Arial Narrow" charset="0"/>
              </a:rPr>
              <a:t>is called the </a:t>
            </a:r>
            <a:r>
              <a:rPr lang="en-US" b="1" u="sng" dirty="0">
                <a:solidFill>
                  <a:srgbClr val="CC0000"/>
                </a:solidFill>
                <a:latin typeface="Arial Narrow" charset="0"/>
              </a:rPr>
              <a:t>resistivity</a:t>
            </a:r>
            <a:r>
              <a:rPr lang="en-US" dirty="0">
                <a:solidFill>
                  <a:srgbClr val="660066"/>
                </a:solidFill>
                <a:latin typeface="Arial Narrow" charset="0"/>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rPr>
              <a:t>ohm-m or </a:t>
            </a:r>
            <a:r>
              <a:rPr lang="en-US" sz="2000" dirty="0" err="1" smtClean="0">
                <a:solidFill>
                  <a:srgbClr val="003300"/>
                </a:solidFill>
                <a:latin typeface="Symbol" charset="0"/>
              </a:rPr>
              <a:t>Ω</a:t>
            </a:r>
            <a:r>
              <a:rPr lang="en-US" sz="2000" dirty="0" smtClean="0">
                <a:solidFill>
                  <a:srgbClr val="003300"/>
                </a:solidFill>
                <a:latin typeface="Symbol" charset="0"/>
              </a:rPr>
              <a:t>-</a:t>
            </a:r>
            <a:r>
              <a:rPr lang="en-US" sz="2000" dirty="0">
                <a:solidFill>
                  <a:srgbClr val="003300"/>
                </a:solidFill>
                <a:latin typeface="Arial Narrow" charset="0"/>
              </a:rPr>
              <a:t>m</a:t>
            </a:r>
          </a:p>
          <a:p>
            <a:pPr marL="1143000" lvl="2" indent="-228600">
              <a:spcBef>
                <a:spcPct val="20000"/>
              </a:spcBef>
              <a:buFontTx/>
              <a:buChar char="•"/>
            </a:pPr>
            <a:r>
              <a:rPr lang="en-US" sz="2000" dirty="0">
                <a:solidFill>
                  <a:srgbClr val="003300"/>
                </a:solidFill>
                <a:latin typeface="Arial Narrow" charset="0"/>
              </a:rPr>
              <a:t>The values depends on purity, heat treatment, temperature, </a:t>
            </a:r>
            <a:r>
              <a:rPr lang="en-US" sz="2000" dirty="0" err="1">
                <a:solidFill>
                  <a:srgbClr val="003300"/>
                </a:solidFill>
                <a:latin typeface="Arial Narrow" charset="0"/>
              </a:rPr>
              <a:t>etc</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How would you interpret the resistivity?</a:t>
            </a:r>
          </a:p>
          <a:p>
            <a:pPr marL="1143000" lvl="2" indent="-228600">
              <a:spcBef>
                <a:spcPct val="20000"/>
              </a:spcBef>
              <a:buFontTx/>
              <a:buChar char="•"/>
            </a:pPr>
            <a:r>
              <a:rPr lang="en-US" sz="2000" dirty="0">
                <a:solidFill>
                  <a:srgbClr val="003300"/>
                </a:solidFill>
                <a:latin typeface="Arial Narrow" charset="0"/>
              </a:rPr>
              <a:t>The higher the resistivity the higher the resistance</a:t>
            </a:r>
          </a:p>
          <a:p>
            <a:pPr marL="1143000" lvl="2" indent="-228600">
              <a:spcBef>
                <a:spcPct val="20000"/>
              </a:spcBef>
              <a:buFontTx/>
              <a:buChar char="•"/>
            </a:pPr>
            <a:r>
              <a:rPr lang="en-US" sz="2000" dirty="0">
                <a:solidFill>
                  <a:srgbClr val="003300"/>
                </a:solidFill>
                <a:latin typeface="Arial Narrow" charset="0"/>
              </a:rPr>
              <a:t>The lower the resistivity the lower the resistance and the higher the conductivity </a:t>
            </a:r>
            <a:r>
              <a:rPr lang="en-US" sz="2000" dirty="0">
                <a:solidFill>
                  <a:srgbClr val="003300"/>
                </a:solidFill>
                <a:latin typeface="Arial Narrow" charset="0"/>
                <a:sym typeface="Wingdings" charset="0"/>
              </a:rPr>
              <a:t> Silver has the lowest resistivity.</a:t>
            </a:r>
          </a:p>
          <a:p>
            <a:pPr marL="1600200" lvl="3" indent="-228600">
              <a:spcBef>
                <a:spcPct val="20000"/>
              </a:spcBef>
              <a:buFontTx/>
              <a:buChar char="–"/>
            </a:pPr>
            <a:r>
              <a:rPr lang="en-US" sz="1800" dirty="0">
                <a:solidFill>
                  <a:srgbClr val="CC00CC"/>
                </a:solidFill>
                <a:latin typeface="Arial Narrow" charset="0"/>
              </a:rPr>
              <a:t>So the silver is the best conductor</a:t>
            </a:r>
          </a:p>
          <a:p>
            <a:pPr marL="742950" lvl="1" indent="-285750">
              <a:spcBef>
                <a:spcPct val="20000"/>
              </a:spcBef>
              <a:buFontTx/>
              <a:buChar char="–"/>
            </a:pPr>
            <a:r>
              <a:rPr lang="en-US" dirty="0">
                <a:solidFill>
                  <a:srgbClr val="660066"/>
                </a:solidFill>
                <a:latin typeface="Arial Narrow" charset="0"/>
              </a:rPr>
              <a:t>The reciprocal of the resistivity is called the </a:t>
            </a:r>
            <a:r>
              <a:rPr lang="en-US" b="1" u="sng" dirty="0">
                <a:solidFill>
                  <a:srgbClr val="CC0000"/>
                </a:solidFill>
                <a:latin typeface="Arial Narrow" charset="0"/>
              </a:rPr>
              <a:t>conductivity</a:t>
            </a:r>
            <a:r>
              <a:rPr lang="en-US" dirty="0">
                <a:solidFill>
                  <a:srgbClr val="660066"/>
                </a:solidFill>
                <a:latin typeface="Arial Narrow" charset="0"/>
              </a:rPr>
              <a:t>, </a:t>
            </a:r>
            <a:r>
              <a:rPr lang="en-US" dirty="0" err="1" smtClean="0">
                <a:solidFill>
                  <a:srgbClr val="660066"/>
                </a:solidFill>
                <a:latin typeface="Symbol" charset="0"/>
              </a:rPr>
              <a:t>σ</a:t>
            </a:r>
            <a:r>
              <a:rPr lang="en-US" dirty="0" smtClean="0">
                <a:solidFill>
                  <a:srgbClr val="660066"/>
                </a:solidFill>
                <a:latin typeface="Arial Narrow" charset="0"/>
              </a:rPr>
              <a:t>,</a:t>
            </a:r>
            <a:endParaRPr lang="en-US" dirty="0">
              <a:solidFill>
                <a:srgbClr val="660066"/>
              </a:solidFill>
              <a:latin typeface="Arial Narrow" charset="0"/>
            </a:endParaRPr>
          </a:p>
        </p:txBody>
      </p:sp>
      <p:graphicFrame>
        <p:nvGraphicFramePr>
          <p:cNvPr id="295940" name="Object 2"/>
          <p:cNvGraphicFramePr>
            <a:graphicFrameLocks noChangeAspect="1"/>
          </p:cNvGraphicFramePr>
          <p:nvPr>
            <p:extLst>
              <p:ext uri="{D42A27DB-BD31-4B8C-83A1-F6EECF244321}">
                <p14:modId xmlns:p14="http://schemas.microsoft.com/office/powerpoint/2010/main" val="2164799259"/>
              </p:ext>
            </p:extLst>
          </p:nvPr>
        </p:nvGraphicFramePr>
        <p:xfrm>
          <a:off x="4730750" y="1684338"/>
          <a:ext cx="1060450" cy="844550"/>
        </p:xfrm>
        <a:graphic>
          <a:graphicData uri="http://schemas.openxmlformats.org/presentationml/2006/ole">
            <mc:AlternateContent xmlns:mc="http://schemas.openxmlformats.org/markup-compatibility/2006">
              <mc:Choice xmlns:v="urn:schemas-microsoft-com:vml" Requires="v">
                <p:oleObj spid="_x0000_s159208" name="Equation" r:id="rId3" imgW="508000" imgH="381000" progId="Equation.DSMT4">
                  <p:embed/>
                </p:oleObj>
              </mc:Choice>
              <mc:Fallback>
                <p:oleObj name="Equation" r:id="rId3" imgW="508000" imgH="381000" progId="Equation.DSMT4">
                  <p:embed/>
                  <p:pic>
                    <p:nvPicPr>
                      <p:cNvPr id="0" name=""/>
                      <p:cNvPicPr>
                        <a:picLocks noChangeAspect="1" noChangeArrowheads="1"/>
                      </p:cNvPicPr>
                      <p:nvPr/>
                    </p:nvPicPr>
                    <p:blipFill>
                      <a:blip r:embed="rId4"/>
                      <a:srcRect/>
                      <a:stretch>
                        <a:fillRect/>
                      </a:stretch>
                    </p:blipFill>
                    <p:spPr bwMode="auto">
                      <a:xfrm>
                        <a:off x="4730750" y="1684338"/>
                        <a:ext cx="1060450" cy="844550"/>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5941" name="Object 3"/>
          <p:cNvGraphicFramePr>
            <a:graphicFrameLocks noChangeAspect="1"/>
          </p:cNvGraphicFramePr>
          <p:nvPr>
            <p:extLst>
              <p:ext uri="{D42A27DB-BD31-4B8C-83A1-F6EECF244321}">
                <p14:modId xmlns:p14="http://schemas.microsoft.com/office/powerpoint/2010/main" val="2724347692"/>
              </p:ext>
            </p:extLst>
          </p:nvPr>
        </p:nvGraphicFramePr>
        <p:xfrm>
          <a:off x="7885113" y="5703888"/>
          <a:ext cx="725487" cy="771525"/>
        </p:xfrm>
        <a:graphic>
          <a:graphicData uri="http://schemas.openxmlformats.org/presentationml/2006/ole">
            <mc:AlternateContent xmlns:mc="http://schemas.openxmlformats.org/markup-compatibility/2006">
              <mc:Choice xmlns:v="urn:schemas-microsoft-com:vml" Requires="v">
                <p:oleObj spid="_x0000_s159209" name="Equation" r:id="rId5" imgW="406400" imgH="406400" progId="Equation.DSMT4">
                  <p:embed/>
                </p:oleObj>
              </mc:Choice>
              <mc:Fallback>
                <p:oleObj name="Equation" r:id="rId5" imgW="406400" imgH="406400" progId="Equation.DSMT4">
                  <p:embed/>
                  <p:pic>
                    <p:nvPicPr>
                      <p:cNvPr id="0" name=""/>
                      <p:cNvPicPr>
                        <a:picLocks noChangeAspect="1" noChangeArrowheads="1"/>
                      </p:cNvPicPr>
                      <p:nvPr/>
                    </p:nvPicPr>
                    <p:blipFill>
                      <a:blip r:embed="rId6"/>
                      <a:srcRect/>
                      <a:stretch>
                        <a:fillRect/>
                      </a:stretch>
                    </p:blipFill>
                    <p:spPr bwMode="auto">
                      <a:xfrm>
                        <a:off x="7885113" y="5703888"/>
                        <a:ext cx="725487" cy="771525"/>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31756"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1757" name="Text Box 10"/>
            <p:cNvSpPr txBox="1">
              <a:spLocks noChangeArrowheads="1"/>
            </p:cNvSpPr>
            <p:nvPr/>
          </p:nvSpPr>
          <p:spPr bwMode="auto">
            <a:xfrm>
              <a:off x="4686" y="144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CC0000"/>
                  </a:solidFill>
                  <a:latin typeface="Monotype Corsiva" charset="0"/>
                </a:rPr>
                <a:t>l</a:t>
              </a:r>
            </a:p>
          </p:txBody>
        </p:sp>
      </p:grpSp>
    </p:spTree>
    <p:extLst>
      <p:ext uri="{BB962C8B-B14F-4D97-AF65-F5344CB8AC3E}">
        <p14:creationId xmlns:p14="http://schemas.microsoft.com/office/powerpoint/2010/main" val="3934698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500"/>
                                        <p:tgtEl>
                                          <p:spTgt spid="295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95942"/>
                                        </p:tgtEl>
                                        <p:attrNameLst>
                                          <p:attrName>style.visibility</p:attrName>
                                        </p:attrNameLst>
                                      </p:cBhvr>
                                      <p:to>
                                        <p:strVal val="visible"/>
                                      </p:to>
                                    </p:set>
                                    <p:animEffect transition="in" filter="fade">
                                      <p:cBhvr>
                                        <p:cTn id="12" dur="800" decel="100000"/>
                                        <p:tgtEl>
                                          <p:spTgt spid="295942"/>
                                        </p:tgtEl>
                                      </p:cBhvr>
                                    </p:animEffect>
                                    <p:anim calcmode="lin" valueType="num">
                                      <p:cBhvr>
                                        <p:cTn id="13" dur="800" decel="100000" fill="hold"/>
                                        <p:tgtEl>
                                          <p:spTgt spid="295942"/>
                                        </p:tgtEl>
                                        <p:attrNameLst>
                                          <p:attrName>style.rotation</p:attrName>
                                        </p:attrNameLst>
                                      </p:cBhvr>
                                      <p:tavLst>
                                        <p:tav tm="0">
                                          <p:val>
                                            <p:fltVal val="-90"/>
                                          </p:val>
                                        </p:tav>
                                        <p:tav tm="100000">
                                          <p:val>
                                            <p:fltVal val="0"/>
                                          </p:val>
                                        </p:tav>
                                      </p:tavLst>
                                    </p:anim>
                                    <p:anim calcmode="lin" valueType="num">
                                      <p:cBhvr>
                                        <p:cTn id="14" dur="800" decel="100000" fill="hold"/>
                                        <p:tgtEl>
                                          <p:spTgt spid="295942"/>
                                        </p:tgtEl>
                                        <p:attrNameLst>
                                          <p:attrName>ppt_x</p:attrName>
                                        </p:attrNameLst>
                                      </p:cBhvr>
                                      <p:tavLst>
                                        <p:tav tm="0">
                                          <p:val>
                                            <p:strVal val="#ppt_x+0.4"/>
                                          </p:val>
                                        </p:tav>
                                        <p:tav tm="100000">
                                          <p:val>
                                            <p:strVal val="#ppt_x-0.05"/>
                                          </p:val>
                                        </p:tav>
                                      </p:tavLst>
                                    </p:anim>
                                    <p:anim calcmode="lin" valueType="num">
                                      <p:cBhvr>
                                        <p:cTn id="15" dur="800" decel="100000" fill="hold"/>
                                        <p:tgtEl>
                                          <p:spTgt spid="29594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9594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95942"/>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95943"/>
                                        </p:tgtEl>
                                        <p:attrNameLst>
                                          <p:attrName>style.visibility</p:attrName>
                                        </p:attrNameLst>
                                      </p:cBhvr>
                                      <p:to>
                                        <p:strVal val="visible"/>
                                      </p:to>
                                    </p:set>
                                    <p:animEffect transition="in" filter="fade">
                                      <p:cBhvr>
                                        <p:cTn id="27" dur="800" decel="100000"/>
                                        <p:tgtEl>
                                          <p:spTgt spid="295943"/>
                                        </p:tgtEl>
                                      </p:cBhvr>
                                    </p:animEffect>
                                    <p:anim calcmode="lin" valueType="num">
                                      <p:cBhvr>
                                        <p:cTn id="28" dur="800" decel="100000" fill="hold"/>
                                        <p:tgtEl>
                                          <p:spTgt spid="295943"/>
                                        </p:tgtEl>
                                        <p:attrNameLst>
                                          <p:attrName>style.rotation</p:attrName>
                                        </p:attrNameLst>
                                      </p:cBhvr>
                                      <p:tavLst>
                                        <p:tav tm="0">
                                          <p:val>
                                            <p:fltVal val="-90"/>
                                          </p:val>
                                        </p:tav>
                                        <p:tav tm="100000">
                                          <p:val>
                                            <p:fltVal val="0"/>
                                          </p:val>
                                        </p:tav>
                                      </p:tavLst>
                                    </p:anim>
                                    <p:anim calcmode="lin" valueType="num">
                                      <p:cBhvr>
                                        <p:cTn id="29" dur="800" decel="100000" fill="hold"/>
                                        <p:tgtEl>
                                          <p:spTgt spid="295943"/>
                                        </p:tgtEl>
                                        <p:attrNameLst>
                                          <p:attrName>ppt_x</p:attrName>
                                        </p:attrNameLst>
                                      </p:cBhvr>
                                      <p:tavLst>
                                        <p:tav tm="0">
                                          <p:val>
                                            <p:strVal val="#ppt_x+0.4"/>
                                          </p:val>
                                        </p:tav>
                                        <p:tav tm="100000">
                                          <p:val>
                                            <p:strVal val="#ppt_x-0.05"/>
                                          </p:val>
                                        </p:tav>
                                      </p:tavLst>
                                    </p:anim>
                                    <p:anim calcmode="lin" valueType="num">
                                      <p:cBhvr>
                                        <p:cTn id="30" dur="800" decel="100000" fill="hold"/>
                                        <p:tgtEl>
                                          <p:spTgt spid="2959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959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95943"/>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5939">
                                            <p:txEl>
                                              <p:pRg st="1" end="1"/>
                                            </p:txEl>
                                          </p:spTgt>
                                        </p:tgtEl>
                                        <p:attrNameLst>
                                          <p:attrName>style.visibility</p:attrName>
                                        </p:attrNameLst>
                                      </p:cBhvr>
                                      <p:to>
                                        <p:strVal val="visible"/>
                                      </p:to>
                                    </p:set>
                                    <p:animEffect transition="in" filter="wipe(left)">
                                      <p:cBhvr>
                                        <p:cTn id="37" dur="500"/>
                                        <p:tgtEl>
                                          <p:spTgt spid="295939">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95940"/>
                                        </p:tgtEl>
                                        <p:attrNameLst>
                                          <p:attrName>style.visibility</p:attrName>
                                        </p:attrNameLst>
                                      </p:cBhvr>
                                      <p:to>
                                        <p:strVal val="visible"/>
                                      </p:to>
                                    </p:set>
                                    <p:animEffect transition="in" filter="wipe(left)">
                                      <p:cBhvr>
                                        <p:cTn id="42" dur="500"/>
                                        <p:tgtEl>
                                          <p:spTgt spid="2959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5939">
                                            <p:txEl>
                                              <p:pRg st="2" end="2"/>
                                            </p:txEl>
                                          </p:spTgt>
                                        </p:tgtEl>
                                        <p:attrNameLst>
                                          <p:attrName>style.visibility</p:attrName>
                                        </p:attrNameLst>
                                      </p:cBhvr>
                                      <p:to>
                                        <p:strVal val="visible"/>
                                      </p:to>
                                    </p:set>
                                    <p:animEffect transition="in" filter="wipe(left)">
                                      <p:cBhvr>
                                        <p:cTn id="47" dur="500"/>
                                        <p:tgtEl>
                                          <p:spTgt spid="295939">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5939">
                                            <p:txEl>
                                              <p:pRg st="3" end="3"/>
                                            </p:txEl>
                                          </p:spTgt>
                                        </p:tgtEl>
                                        <p:attrNameLst>
                                          <p:attrName>style.visibility</p:attrName>
                                        </p:attrNameLst>
                                      </p:cBhvr>
                                      <p:to>
                                        <p:strVal val="visible"/>
                                      </p:to>
                                    </p:set>
                                    <p:animEffect transition="in" filter="wipe(left)">
                                      <p:cBhvr>
                                        <p:cTn id="52" dur="500"/>
                                        <p:tgtEl>
                                          <p:spTgt spid="295939">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5939">
                                            <p:txEl>
                                              <p:pRg st="4" end="4"/>
                                            </p:txEl>
                                          </p:spTgt>
                                        </p:tgtEl>
                                        <p:attrNameLst>
                                          <p:attrName>style.visibility</p:attrName>
                                        </p:attrNameLst>
                                      </p:cBhvr>
                                      <p:to>
                                        <p:strVal val="visible"/>
                                      </p:to>
                                    </p:set>
                                    <p:animEffect transition="in" filter="wipe(left)">
                                      <p:cBhvr>
                                        <p:cTn id="57" dur="500"/>
                                        <p:tgtEl>
                                          <p:spTgt spid="295939">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95939">
                                            <p:txEl>
                                              <p:pRg st="5" end="5"/>
                                            </p:txEl>
                                          </p:spTgt>
                                        </p:tgtEl>
                                        <p:attrNameLst>
                                          <p:attrName>style.visibility</p:attrName>
                                        </p:attrNameLst>
                                      </p:cBhvr>
                                      <p:to>
                                        <p:strVal val="visible"/>
                                      </p:to>
                                    </p:set>
                                    <p:animEffect transition="in" filter="wipe(left)">
                                      <p:cBhvr>
                                        <p:cTn id="62" dur="500"/>
                                        <p:tgtEl>
                                          <p:spTgt spid="295939">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5939">
                                            <p:txEl>
                                              <p:pRg st="6" end="6"/>
                                            </p:txEl>
                                          </p:spTgt>
                                        </p:tgtEl>
                                        <p:attrNameLst>
                                          <p:attrName>style.visibility</p:attrName>
                                        </p:attrNameLst>
                                      </p:cBhvr>
                                      <p:to>
                                        <p:strVal val="visible"/>
                                      </p:to>
                                    </p:set>
                                    <p:animEffect transition="in" filter="wipe(left)">
                                      <p:cBhvr>
                                        <p:cTn id="67" dur="500"/>
                                        <p:tgtEl>
                                          <p:spTgt spid="295939">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5939">
                                            <p:txEl>
                                              <p:pRg st="7" end="7"/>
                                            </p:txEl>
                                          </p:spTgt>
                                        </p:tgtEl>
                                        <p:attrNameLst>
                                          <p:attrName>style.visibility</p:attrName>
                                        </p:attrNameLst>
                                      </p:cBhvr>
                                      <p:to>
                                        <p:strVal val="visible"/>
                                      </p:to>
                                    </p:set>
                                    <p:animEffect transition="in" filter="wipe(left)">
                                      <p:cBhvr>
                                        <p:cTn id="72" dur="500"/>
                                        <p:tgtEl>
                                          <p:spTgt spid="295939">
                                            <p:txEl>
                                              <p:pRg st="7" end="7"/>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95939">
                                            <p:txEl>
                                              <p:pRg st="8" end="8"/>
                                            </p:txEl>
                                          </p:spTgt>
                                        </p:tgtEl>
                                        <p:attrNameLst>
                                          <p:attrName>style.visibility</p:attrName>
                                        </p:attrNameLst>
                                      </p:cBhvr>
                                      <p:to>
                                        <p:strVal val="visible"/>
                                      </p:to>
                                    </p:set>
                                    <p:animEffect transition="in" filter="wipe(left)">
                                      <p:cBhvr>
                                        <p:cTn id="77" dur="500"/>
                                        <p:tgtEl>
                                          <p:spTgt spid="295939">
                                            <p:txEl>
                                              <p:pRg st="8" end="8"/>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95939">
                                            <p:txEl>
                                              <p:pRg st="9" end="9"/>
                                            </p:txEl>
                                          </p:spTgt>
                                        </p:tgtEl>
                                        <p:attrNameLst>
                                          <p:attrName>style.visibility</p:attrName>
                                        </p:attrNameLst>
                                      </p:cBhvr>
                                      <p:to>
                                        <p:strVal val="visible"/>
                                      </p:to>
                                    </p:set>
                                    <p:animEffect transition="in" filter="wipe(left)">
                                      <p:cBhvr>
                                        <p:cTn id="82" dur="500"/>
                                        <p:tgtEl>
                                          <p:spTgt spid="295939">
                                            <p:txEl>
                                              <p:pRg st="9" end="9"/>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95941"/>
                                        </p:tgtEl>
                                        <p:attrNameLst>
                                          <p:attrName>style.visibility</p:attrName>
                                        </p:attrNameLst>
                                      </p:cBhvr>
                                      <p:to>
                                        <p:strVal val="visible"/>
                                      </p:to>
                                    </p:set>
                                    <p:animEffect transition="in" filter="wipe(left)">
                                      <p:cBhvr>
                                        <p:cTn id="8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42" grpId="0" animBg="1"/>
      <p:bldP spid="2959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27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098A83A-4A38-F847-B191-D06190611706}" type="slidenum">
              <a:rPr lang="en-US" sz="1400">
                <a:solidFill>
                  <a:srgbClr val="A50021"/>
                </a:solidFill>
                <a:latin typeface="Arial Narrow" charset="0"/>
              </a:rPr>
              <a:pPr eaLnBrk="1" hangingPunct="1"/>
              <a:t>26</a:t>
            </a:fld>
            <a:endParaRPr lang="en-US" sz="1400">
              <a:solidFill>
                <a:srgbClr val="A50021"/>
              </a:solidFill>
              <a:latin typeface="Arial Narrow" charset="0"/>
            </a:endParaRPr>
          </a:p>
        </p:txBody>
      </p:sp>
      <p:pic>
        <p:nvPicPr>
          <p:cNvPr id="296962" name="Picture 2" descr="FG25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7" name="Rectangle 3"/>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18 – 5 </a:t>
            </a:r>
          </a:p>
        </p:txBody>
      </p:sp>
      <p:sp>
        <p:nvSpPr>
          <p:cNvPr id="296964" name="Text Box 4"/>
          <p:cNvSpPr txBox="1">
            <a:spLocks noChangeArrowheads="1"/>
          </p:cNvSpPr>
          <p:nvPr/>
        </p:nvSpPr>
        <p:spPr bwMode="auto">
          <a:xfrm>
            <a:off x="304800" y="609600"/>
            <a:ext cx="6934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smtClean="0">
                <a:solidFill>
                  <a:schemeClr val="accent2"/>
                </a:solidFill>
                <a:latin typeface="Arial Narrow" charset="0"/>
              </a:rPr>
              <a:t>-</a:t>
            </a:r>
            <a:r>
              <a:rPr lang="en-US" dirty="0" smtClean="0">
                <a:solidFill>
                  <a:schemeClr val="accent2"/>
                </a:solidFill>
                <a:latin typeface="Symbol" charset="0"/>
              </a:rPr>
              <a:t>Ω</a:t>
            </a:r>
            <a:r>
              <a:rPr lang="en-US" dirty="0" smtClean="0">
                <a:solidFill>
                  <a:schemeClr val="accent2"/>
                </a:solidFill>
                <a:latin typeface="Arial Narrow" charset="0"/>
              </a:rPr>
              <a:t> </a:t>
            </a:r>
            <a:r>
              <a:rPr lang="en-US" dirty="0">
                <a:solidFill>
                  <a:schemeClr val="accent2"/>
                </a:solidFill>
                <a:latin typeface="Arial Narrow" charset="0"/>
              </a:rPr>
              <a:t>per wire? (b)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CC00CC"/>
                </a:solidFill>
                <a:latin typeface="Arial Narrow" charset="0"/>
              </a:rPr>
              <a:t>From </a:t>
            </a:r>
            <a:r>
              <a:rPr lang="en-US" sz="2800" dirty="0" smtClean="0">
                <a:solidFill>
                  <a:srgbClr val="CC00CC"/>
                </a:solidFill>
                <a:latin typeface="Arial Narrow" charset="0"/>
              </a:rPr>
              <a:t>Ohm’s </a:t>
            </a:r>
            <a:r>
              <a:rPr lang="en-US" sz="2800" dirty="0">
                <a:solidFill>
                  <a:srgbClr val="CC00CC"/>
                </a:solidFill>
                <a:latin typeface="Arial Narrow" charset="0"/>
              </a:rPr>
              <a:t>law, V=IR, we obtain</a:t>
            </a:r>
          </a:p>
        </p:txBody>
      </p:sp>
      <p:sp>
        <p:nvSpPr>
          <p:cNvPr id="296967" name="Text Box 7"/>
          <p:cNvSpPr txBox="1">
            <a:spLocks noChangeArrowheads="1"/>
          </p:cNvSpPr>
          <p:nvPr/>
        </p:nvSpPr>
        <p:spPr bwMode="auto">
          <a:xfrm>
            <a:off x="609600" y="2895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From the formula for resistance, we can obtain the formula for area </a:t>
            </a:r>
          </a:p>
        </p:txBody>
      </p:sp>
      <p:graphicFrame>
        <p:nvGraphicFramePr>
          <p:cNvPr id="296968" name="Object 2"/>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229454"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69" name="Object 3"/>
          <p:cNvGraphicFramePr>
            <a:graphicFrameLocks noChangeAspect="1"/>
          </p:cNvGraphicFramePr>
          <p:nvPr>
            <p:extLst>
              <p:ext uri="{D42A27DB-BD31-4B8C-83A1-F6EECF244321}">
                <p14:modId xmlns:p14="http://schemas.microsoft.com/office/powerpoint/2010/main" val="1107335308"/>
              </p:ext>
            </p:extLst>
          </p:nvPr>
        </p:nvGraphicFramePr>
        <p:xfrm>
          <a:off x="4467225" y="2430463"/>
          <a:ext cx="2290763" cy="490537"/>
        </p:xfrm>
        <a:graphic>
          <a:graphicData uri="http://schemas.openxmlformats.org/presentationml/2006/ole">
            <mc:AlternateContent xmlns:mc="http://schemas.openxmlformats.org/markup-compatibility/2006">
              <mc:Choice xmlns:v="urn:schemas-microsoft-com:vml" Requires="v">
                <p:oleObj spid="_x0000_s229455" name="Equation" r:id="rId6" imgW="1257300" imgH="254000" progId="Equation.DSMT4">
                  <p:embed/>
                </p:oleObj>
              </mc:Choice>
              <mc:Fallback>
                <p:oleObj name="Equation" r:id="rId6" imgW="1257300" imgH="254000" progId="Equation.DSMT4">
                  <p:embed/>
                  <p:pic>
                    <p:nvPicPr>
                      <p:cNvPr id="0" name=""/>
                      <p:cNvPicPr>
                        <a:picLocks noChangeAspect="1" noChangeArrowheads="1"/>
                      </p:cNvPicPr>
                      <p:nvPr/>
                    </p:nvPicPr>
                    <p:blipFill>
                      <a:blip r:embed="rId7"/>
                      <a:srcRect/>
                      <a:stretch>
                        <a:fillRect/>
                      </a:stretch>
                    </p:blipFill>
                    <p:spPr bwMode="auto">
                      <a:xfrm>
                        <a:off x="4467225" y="2430463"/>
                        <a:ext cx="2290763" cy="4905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0" name="Object 4"/>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229456"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p:spPr>
        <p:txBody>
          <a:bodyPr wrap="none" anchor="ctr">
            <a:spAutoFit/>
          </a:bodyPr>
          <a:lstStyle/>
          <a:p>
            <a:pPr algn="ctr"/>
            <a:r>
              <a:rPr lang="en-US" sz="2000">
                <a:solidFill>
                  <a:srgbClr val="CC0000"/>
                </a:solidFill>
                <a:latin typeface="Arial Narrow" charset="0"/>
              </a:rPr>
              <a:t>Solve for A</a:t>
            </a:r>
          </a:p>
        </p:txBody>
      </p:sp>
      <p:graphicFrame>
        <p:nvGraphicFramePr>
          <p:cNvPr id="296972" name="Object 5"/>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229457"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3" name="Object 6"/>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229458" name="Equation" r:id="rId12" imgW="241200" imgH="164880" progId="Equation.DSMT4">
                  <p:embed/>
                </p:oleObj>
              </mc:Choice>
              <mc:Fallback>
                <p:oleObj name="Equation" r:id="rId12" imgW="2412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4" name="Object 7"/>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229459"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5" name="Object 8"/>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229460"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6" name="Object 9"/>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229461" name="Equation" r:id="rId18" imgW="253800" imgH="203040" progId="Equation.DSMT4">
                  <p:embed/>
                </p:oleObj>
              </mc:Choice>
              <mc:Fallback>
                <p:oleObj name="Equation" r:id="rId18" imgW="253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7" name="Object 10"/>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229462" name="Equation" r:id="rId20" imgW="291960" imgH="152280" progId="Equation.DSMT4">
                  <p:embed/>
                </p:oleObj>
              </mc:Choice>
              <mc:Fallback>
                <p:oleObj name="Equation" r:id="rId20" imgW="291960" imgH="152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78" name="Object 11"/>
          <p:cNvGraphicFramePr>
            <a:graphicFrameLocks noChangeAspect="1"/>
          </p:cNvGraphicFramePr>
          <p:nvPr>
            <p:extLst>
              <p:ext uri="{D42A27DB-BD31-4B8C-83A1-F6EECF244321}">
                <p14:modId xmlns:p14="http://schemas.microsoft.com/office/powerpoint/2010/main" val="2614726904"/>
              </p:ext>
            </p:extLst>
          </p:nvPr>
        </p:nvGraphicFramePr>
        <p:xfrm>
          <a:off x="3811588" y="4079875"/>
          <a:ext cx="5056187" cy="885825"/>
        </p:xfrm>
        <a:graphic>
          <a:graphicData uri="http://schemas.openxmlformats.org/presentationml/2006/ole">
            <mc:AlternateContent xmlns:mc="http://schemas.openxmlformats.org/markup-compatibility/2006">
              <mc:Choice xmlns:v="urn:schemas-microsoft-com:vml" Requires="v">
                <p:oleObj spid="_x0000_s229463" name="Equation" r:id="rId22" imgW="2692400" imgH="444500" progId="Equation.DSMT4">
                  <p:embed/>
                </p:oleObj>
              </mc:Choice>
              <mc:Fallback>
                <p:oleObj name="Equation" r:id="rId22" imgW="2692400" imgH="444500" progId="Equation.DSMT4">
                  <p:embed/>
                  <p:pic>
                    <p:nvPicPr>
                      <p:cNvPr id="0" name=""/>
                      <p:cNvPicPr>
                        <a:picLocks noChangeAspect="1" noChangeArrowheads="1"/>
                      </p:cNvPicPr>
                      <p:nvPr/>
                    </p:nvPicPr>
                    <p:blipFill>
                      <a:blip r:embed="rId23"/>
                      <a:srcRect/>
                      <a:stretch>
                        <a:fillRect/>
                      </a:stretch>
                    </p:blipFill>
                    <p:spPr bwMode="auto">
                      <a:xfrm>
                        <a:off x="3811588" y="4079875"/>
                        <a:ext cx="5056187" cy="8858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p:spPr>
        <p:txBody>
          <a:bodyPr wrap="none" anchor="ctr">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a:solidFill>
                  <a:schemeClr val="hlink"/>
                </a:solidFill>
                <a:latin typeface="Arial Narrow" charset="0"/>
              </a:rPr>
              <a:t>Table 25.1  </a:t>
            </a:r>
          </a:p>
        </p:txBody>
      </p:sp>
      <p:graphicFrame>
        <p:nvGraphicFramePr>
          <p:cNvPr id="296981" name="Object 12"/>
          <p:cNvGraphicFramePr>
            <a:graphicFrameLocks noChangeAspect="1"/>
          </p:cNvGraphicFramePr>
          <p:nvPr>
            <p:extLst>
              <p:ext uri="{D42A27DB-BD31-4B8C-83A1-F6EECF244321}">
                <p14:modId xmlns:p14="http://schemas.microsoft.com/office/powerpoint/2010/main" val="3430759500"/>
              </p:ext>
            </p:extLst>
          </p:nvPr>
        </p:nvGraphicFramePr>
        <p:xfrm>
          <a:off x="2743200" y="4117975"/>
          <a:ext cx="1027113" cy="860425"/>
        </p:xfrm>
        <a:graphic>
          <a:graphicData uri="http://schemas.openxmlformats.org/presentationml/2006/ole">
            <mc:AlternateContent xmlns:mc="http://schemas.openxmlformats.org/markup-compatibility/2006">
              <mc:Choice xmlns:v="urn:schemas-microsoft-com:vml" Requires="v">
                <p:oleObj spid="_x0000_s229464" name="Equation" r:id="rId24" imgW="546100" imgH="431800" progId="Equation.DSMT4">
                  <p:embed/>
                </p:oleObj>
              </mc:Choice>
              <mc:Fallback>
                <p:oleObj name="Equation" r:id="rId24" imgW="546100" imgH="431800" progId="Equation.DSMT4">
                  <p:embed/>
                  <p:pic>
                    <p:nvPicPr>
                      <p:cNvPr id="0" name=""/>
                      <p:cNvPicPr>
                        <a:picLocks noChangeAspect="1" noChangeArrowheads="1"/>
                      </p:cNvPicPr>
                      <p:nvPr/>
                    </p:nvPicPr>
                    <p:blipFill>
                      <a:blip r:embed="rId25"/>
                      <a:srcRect/>
                      <a:stretch>
                        <a:fillRect/>
                      </a:stretch>
                    </p:blipFill>
                    <p:spPr bwMode="auto">
                      <a:xfrm>
                        <a:off x="2743200" y="4117975"/>
                        <a:ext cx="1027113" cy="8604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82" name="Object 13"/>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229465" name="Equation" r:id="rId26" imgW="291960" imgH="152280" progId="Equation.DSMT4">
                  <p:embed/>
                </p:oleObj>
              </mc:Choice>
              <mc:Fallback>
                <p:oleObj name="Equation" r:id="rId26" imgW="29196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83" name="Object 14"/>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229466" name="Equation" r:id="rId28" imgW="1079280" imgH="164880" progId="Equation.DSMT4">
                  <p:embed/>
                </p:oleObj>
              </mc:Choice>
              <mc:Fallback>
                <p:oleObj name="Equation" r:id="rId28" imgW="107928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18206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64"/>
                                        </p:tgtEl>
                                        <p:attrNameLst>
                                          <p:attrName>style.visibility</p:attrName>
                                        </p:attrNameLst>
                                      </p:cBhvr>
                                      <p:to>
                                        <p:strVal val="visible"/>
                                      </p:to>
                                    </p:set>
                                    <p:animEffect transition="in" filter="wipe(left)">
                                      <p:cBhvr>
                                        <p:cTn id="7" dur="500"/>
                                        <p:tgtEl>
                                          <p:spTgt spid="296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96962"/>
                                        </p:tgtEl>
                                        <p:attrNameLst>
                                          <p:attrName>style.visibility</p:attrName>
                                        </p:attrNameLst>
                                      </p:cBhvr>
                                      <p:to>
                                        <p:strVal val="visible"/>
                                      </p:to>
                                    </p:set>
                                    <p:anim calcmode="lin" valueType="num">
                                      <p:cBhvr>
                                        <p:cTn id="12" dur="500" fill="hold"/>
                                        <p:tgtEl>
                                          <p:spTgt spid="296962"/>
                                        </p:tgtEl>
                                        <p:attrNameLst>
                                          <p:attrName>ppt_w</p:attrName>
                                        </p:attrNameLst>
                                      </p:cBhvr>
                                      <p:tavLst>
                                        <p:tav tm="0">
                                          <p:val>
                                            <p:fltVal val="0"/>
                                          </p:val>
                                        </p:tav>
                                        <p:tav tm="100000">
                                          <p:val>
                                            <p:strVal val="#ppt_w"/>
                                          </p:val>
                                        </p:tav>
                                      </p:tavLst>
                                    </p:anim>
                                    <p:anim calcmode="lin" valueType="num">
                                      <p:cBhvr>
                                        <p:cTn id="13" dur="500" fill="hold"/>
                                        <p:tgtEl>
                                          <p:spTgt spid="296962"/>
                                        </p:tgtEl>
                                        <p:attrNameLst>
                                          <p:attrName>ppt_h</p:attrName>
                                        </p:attrNameLst>
                                      </p:cBhvr>
                                      <p:tavLst>
                                        <p:tav tm="0">
                                          <p:val>
                                            <p:fltVal val="0"/>
                                          </p:val>
                                        </p:tav>
                                        <p:tav tm="100000">
                                          <p:val>
                                            <p:strVal val="#ppt_h"/>
                                          </p:val>
                                        </p:tav>
                                      </p:tavLst>
                                    </p:anim>
                                    <p:animEffect transition="in" filter="fade">
                                      <p:cBhvr>
                                        <p:cTn id="14" dur="500"/>
                                        <p:tgtEl>
                                          <p:spTgt spid="2969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6965"/>
                                        </p:tgtEl>
                                        <p:attrNameLst>
                                          <p:attrName>style.visibility</p:attrName>
                                        </p:attrNameLst>
                                      </p:cBhvr>
                                      <p:to>
                                        <p:strVal val="visible"/>
                                      </p:to>
                                    </p:set>
                                    <p:animEffect transition="in" filter="wipe(left)">
                                      <p:cBhvr>
                                        <p:cTn id="19" dur="500"/>
                                        <p:tgtEl>
                                          <p:spTgt spid="2969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96969"/>
                                        </p:tgtEl>
                                        <p:attrNameLst>
                                          <p:attrName>style.visibility</p:attrName>
                                        </p:attrNameLst>
                                      </p:cBhvr>
                                      <p:to>
                                        <p:strVal val="visible"/>
                                      </p:to>
                                    </p:set>
                                    <p:animEffect transition="in" filter="wipe(left)">
                                      <p:cBhvr>
                                        <p:cTn id="24" dur="500"/>
                                        <p:tgtEl>
                                          <p:spTgt spid="296969"/>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96980"/>
                                        </p:tgtEl>
                                        <p:attrNameLst>
                                          <p:attrName>style.visibility</p:attrName>
                                        </p:attrNameLst>
                                      </p:cBhvr>
                                      <p:to>
                                        <p:strVal val="visible"/>
                                      </p:to>
                                    </p:set>
                                    <p:animEffect transition="in" filter="wipe(left)">
                                      <p:cBhvr>
                                        <p:cTn id="28" dur="500"/>
                                        <p:tgtEl>
                                          <p:spTgt spid="2969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96967"/>
                                        </p:tgtEl>
                                        <p:attrNameLst>
                                          <p:attrName>style.visibility</p:attrName>
                                        </p:attrNameLst>
                                      </p:cBhvr>
                                      <p:to>
                                        <p:strVal val="visible"/>
                                      </p:to>
                                    </p:set>
                                    <p:animEffect transition="in" filter="wipe(left)">
                                      <p:cBhvr>
                                        <p:cTn id="33" dur="500"/>
                                        <p:tgtEl>
                                          <p:spTgt spid="2969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96970"/>
                                        </p:tgtEl>
                                        <p:attrNameLst>
                                          <p:attrName>style.visibility</p:attrName>
                                        </p:attrNameLst>
                                      </p:cBhvr>
                                      <p:to>
                                        <p:strVal val="visible"/>
                                      </p:to>
                                    </p:set>
                                    <p:animEffect transition="in" filter="wipe(left)">
                                      <p:cBhvr>
                                        <p:cTn id="38" dur="500"/>
                                        <p:tgtEl>
                                          <p:spTgt spid="29697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96974"/>
                                        </p:tgtEl>
                                        <p:attrNameLst>
                                          <p:attrName>style.visibility</p:attrName>
                                        </p:attrNameLst>
                                      </p:cBhvr>
                                      <p:to>
                                        <p:strVal val="visible"/>
                                      </p:to>
                                    </p:set>
                                    <p:animEffect transition="in" filter="wipe(left)">
                                      <p:cBhvr>
                                        <p:cTn id="43" dur="500"/>
                                        <p:tgtEl>
                                          <p:spTgt spid="29697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96971"/>
                                        </p:tgtEl>
                                        <p:attrNameLst>
                                          <p:attrName>style.visibility</p:attrName>
                                        </p:attrNameLst>
                                      </p:cBhvr>
                                      <p:to>
                                        <p:strVal val="visible"/>
                                      </p:to>
                                    </p:set>
                                    <p:animEffect transition="in" filter="wipe(left)">
                                      <p:cBhvr>
                                        <p:cTn id="48" dur="500"/>
                                        <p:tgtEl>
                                          <p:spTgt spid="29697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296972"/>
                                        </p:tgtEl>
                                        <p:attrNameLst>
                                          <p:attrName>style.visibility</p:attrName>
                                        </p:attrNameLst>
                                      </p:cBhvr>
                                      <p:to>
                                        <p:strVal val="visible"/>
                                      </p:to>
                                    </p:set>
                                    <p:animEffect transition="in" filter="wipe(left)">
                                      <p:cBhvr>
                                        <p:cTn id="53" dur="500"/>
                                        <p:tgtEl>
                                          <p:spTgt spid="29697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296975"/>
                                        </p:tgtEl>
                                        <p:attrNameLst>
                                          <p:attrName>style.visibility</p:attrName>
                                        </p:attrNameLst>
                                      </p:cBhvr>
                                      <p:to>
                                        <p:strVal val="visible"/>
                                      </p:to>
                                    </p:set>
                                    <p:animEffect transition="in" filter="wipe(left)">
                                      <p:cBhvr>
                                        <p:cTn id="58" dur="500"/>
                                        <p:tgtEl>
                                          <p:spTgt spid="29697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96976"/>
                                        </p:tgtEl>
                                        <p:attrNameLst>
                                          <p:attrName>style.visibility</p:attrName>
                                        </p:attrNameLst>
                                      </p:cBhvr>
                                      <p:to>
                                        <p:strVal val="visible"/>
                                      </p:to>
                                    </p:set>
                                    <p:animEffect transition="in" filter="wipe(left)">
                                      <p:cBhvr>
                                        <p:cTn id="63" dur="500"/>
                                        <p:tgtEl>
                                          <p:spTgt spid="29697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96979"/>
                                        </p:tgtEl>
                                        <p:attrNameLst>
                                          <p:attrName>style.visibility</p:attrName>
                                        </p:attrNameLst>
                                      </p:cBhvr>
                                      <p:to>
                                        <p:strVal val="visible"/>
                                      </p:to>
                                    </p:set>
                                    <p:animEffect transition="in" filter="wipe(left)">
                                      <p:cBhvr>
                                        <p:cTn id="68" dur="500"/>
                                        <p:tgtEl>
                                          <p:spTgt spid="29697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296973"/>
                                        </p:tgtEl>
                                        <p:attrNameLst>
                                          <p:attrName>style.visibility</p:attrName>
                                        </p:attrNameLst>
                                      </p:cBhvr>
                                      <p:to>
                                        <p:strVal val="visible"/>
                                      </p:to>
                                    </p:set>
                                    <p:animEffect transition="in" filter="wipe(left)">
                                      <p:cBhvr>
                                        <p:cTn id="73" dur="500"/>
                                        <p:tgtEl>
                                          <p:spTgt spid="29697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296977"/>
                                        </p:tgtEl>
                                        <p:attrNameLst>
                                          <p:attrName>style.visibility</p:attrName>
                                        </p:attrNameLst>
                                      </p:cBhvr>
                                      <p:to>
                                        <p:strVal val="visible"/>
                                      </p:to>
                                    </p:set>
                                    <p:animEffect transition="in" filter="wipe(left)">
                                      <p:cBhvr>
                                        <p:cTn id="78" dur="500"/>
                                        <p:tgtEl>
                                          <p:spTgt spid="29697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296981"/>
                                        </p:tgtEl>
                                        <p:attrNameLst>
                                          <p:attrName>style.visibility</p:attrName>
                                        </p:attrNameLst>
                                      </p:cBhvr>
                                      <p:to>
                                        <p:strVal val="visible"/>
                                      </p:to>
                                    </p:set>
                                    <p:animEffect transition="in" filter="wipe(left)">
                                      <p:cBhvr>
                                        <p:cTn id="83" dur="500"/>
                                        <p:tgtEl>
                                          <p:spTgt spid="2969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296978"/>
                                        </p:tgtEl>
                                        <p:attrNameLst>
                                          <p:attrName>style.visibility</p:attrName>
                                        </p:attrNameLst>
                                      </p:cBhvr>
                                      <p:to>
                                        <p:strVal val="visible"/>
                                      </p:to>
                                    </p:set>
                                    <p:animEffect transition="in" filter="wipe(left)">
                                      <p:cBhvr>
                                        <p:cTn id="88" dur="500"/>
                                        <p:tgtEl>
                                          <p:spTgt spid="2969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296966"/>
                                        </p:tgtEl>
                                        <p:attrNameLst>
                                          <p:attrName>style.visibility</p:attrName>
                                        </p:attrNameLst>
                                      </p:cBhvr>
                                      <p:to>
                                        <p:strVal val="visible"/>
                                      </p:to>
                                    </p:set>
                                    <p:animEffect transition="in" filter="wipe(left)">
                                      <p:cBhvr>
                                        <p:cTn id="93" dur="500"/>
                                        <p:tgtEl>
                                          <p:spTgt spid="29696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296968"/>
                                        </p:tgtEl>
                                        <p:attrNameLst>
                                          <p:attrName>style.visibility</p:attrName>
                                        </p:attrNameLst>
                                      </p:cBhvr>
                                      <p:to>
                                        <p:strVal val="visible"/>
                                      </p:to>
                                    </p:set>
                                    <p:animEffect transition="in" filter="wipe(left)">
                                      <p:cBhvr>
                                        <p:cTn id="98" dur="500"/>
                                        <p:tgtEl>
                                          <p:spTgt spid="29696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296982"/>
                                        </p:tgtEl>
                                        <p:attrNameLst>
                                          <p:attrName>style.visibility</p:attrName>
                                        </p:attrNameLst>
                                      </p:cBhvr>
                                      <p:to>
                                        <p:strVal val="visible"/>
                                      </p:to>
                                    </p:set>
                                    <p:animEffect transition="in" filter="wipe(left)">
                                      <p:cBhvr>
                                        <p:cTn id="103" dur="500"/>
                                        <p:tgtEl>
                                          <p:spTgt spid="29698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childTnLst>
                                    <p:set>
                                      <p:cBhvr>
                                        <p:cTn id="107" dur="1" fill="hold">
                                          <p:stCondLst>
                                            <p:cond delay="0"/>
                                          </p:stCondLst>
                                        </p:cTn>
                                        <p:tgtEl>
                                          <p:spTgt spid="296983"/>
                                        </p:tgtEl>
                                        <p:attrNameLst>
                                          <p:attrName>style.visibility</p:attrName>
                                        </p:attrNameLst>
                                      </p:cBhvr>
                                      <p:to>
                                        <p:strVal val="visible"/>
                                      </p:to>
                                    </p:set>
                                    <p:animEffect transition="in" filter="wipe(left)">
                                      <p:cBhvr>
                                        <p:cTn id="108" dur="500"/>
                                        <p:tgtEl>
                                          <p:spTgt spid="29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65" grpId="0"/>
      <p:bldP spid="296966" grpId="0"/>
      <p:bldP spid="296967" grpId="0"/>
      <p:bldP spid="296971" grpId="0" animBg="1"/>
      <p:bldP spid="296979" grpId="0" animBg="1"/>
      <p:bldP spid="2969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3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FEE082F-B7A2-F549-AC0B-789E5ECD63A2}" type="slidenum">
              <a:rPr lang="en-US" sz="1400">
                <a:solidFill>
                  <a:srgbClr val="A50021"/>
                </a:solidFill>
                <a:latin typeface="Arial Narrow" charset="0"/>
              </a:rPr>
              <a:pPr eaLnBrk="1" hangingPunct="1"/>
              <a:t>27</a:t>
            </a:fld>
            <a:endParaRPr lang="en-US" sz="1400">
              <a:solidFill>
                <a:srgbClr val="A50021"/>
              </a:solidFill>
              <a:latin typeface="Arial Narrow" charset="0"/>
            </a:endParaRPr>
          </a:p>
        </p:txBody>
      </p:sp>
      <p:sp>
        <p:nvSpPr>
          <p:cNvPr id="33807" name="Rectangle 2"/>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 18 – 6 </a:t>
            </a:r>
          </a:p>
        </p:txBody>
      </p:sp>
      <p:sp>
        <p:nvSpPr>
          <p:cNvPr id="297987" name="Text Box 3"/>
          <p:cNvSpPr txBox="1">
            <a:spLocks noChangeArrowheads="1"/>
          </p:cNvSpPr>
          <p:nvPr/>
        </p:nvSpPr>
        <p:spPr bwMode="auto">
          <a:xfrm>
            <a:off x="685800" y="684213"/>
            <a:ext cx="78486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is the volume of a cylinder of length L and radius r? </a:t>
            </a:r>
          </a:p>
        </p:txBody>
      </p:sp>
      <p:graphicFrame>
        <p:nvGraphicFramePr>
          <p:cNvPr id="297990" name="Object 2"/>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227704"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991" name="Object 3"/>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227705"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992" name="Object 4"/>
          <p:cNvGraphicFramePr>
            <a:graphicFrameLocks noChangeAspect="1"/>
          </p:cNvGraphicFramePr>
          <p:nvPr>
            <p:extLst>
              <p:ext uri="{D42A27DB-BD31-4B8C-83A1-F6EECF244321}">
                <p14:modId xmlns:p14="http://schemas.microsoft.com/office/powerpoint/2010/main" val="3736070482"/>
              </p:ext>
            </p:extLst>
          </p:nvPr>
        </p:nvGraphicFramePr>
        <p:xfrm>
          <a:off x="2514600" y="3233737"/>
          <a:ext cx="609600" cy="422275"/>
        </p:xfrm>
        <a:graphic>
          <a:graphicData uri="http://schemas.openxmlformats.org/presentationml/2006/ole">
            <mc:AlternateContent xmlns:mc="http://schemas.openxmlformats.org/markup-compatibility/2006">
              <mc:Choice xmlns:v="urn:schemas-microsoft-com:vml" Requires="v">
                <p:oleObj spid="_x0000_s227706"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233737"/>
                        <a:ext cx="609600" cy="4222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What happens to A if L increases factor two, L</a:t>
            </a:r>
            <a:r>
              <a:rPr lang="ja-JP" altLang="en-US" sz="2800">
                <a:solidFill>
                  <a:srgbClr val="CC00CC"/>
                </a:solidFill>
                <a:latin typeface="Arial Narrow" charset="0"/>
              </a:rPr>
              <a:t>’</a:t>
            </a:r>
            <a:r>
              <a:rPr lang="en-US" sz="2800">
                <a:solidFill>
                  <a:srgbClr val="CC00CC"/>
                </a:solidFill>
                <a:latin typeface="Arial Narrow" charset="0"/>
              </a:rPr>
              <a:t>=2L? </a:t>
            </a:r>
          </a:p>
        </p:txBody>
      </p:sp>
      <p:sp>
        <p:nvSpPr>
          <p:cNvPr id="297995" name="Text Box 11"/>
          <p:cNvSpPr txBox="1">
            <a:spLocks noChangeArrowheads="1"/>
          </p:cNvSpPr>
          <p:nvPr/>
        </p:nvSpPr>
        <p:spPr bwMode="auto">
          <a:xfrm>
            <a:off x="609600" y="4238625"/>
            <a:ext cx="647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cross-sectional area, A, halves. A</a:t>
            </a:r>
            <a:r>
              <a:rPr lang="ja-JP" altLang="en-US" sz="2800">
                <a:solidFill>
                  <a:srgbClr val="CC00CC"/>
                </a:solidFill>
                <a:latin typeface="Arial Narrow" charset="0"/>
              </a:rPr>
              <a:t>’</a:t>
            </a:r>
            <a:r>
              <a:rPr lang="en-US" sz="2800">
                <a:solidFill>
                  <a:srgbClr val="CC00CC"/>
                </a:solidFill>
                <a:latin typeface="Arial Narrow" charset="0"/>
              </a:rPr>
              <a:t>=A/2</a:t>
            </a:r>
          </a:p>
        </p:txBody>
      </p:sp>
      <p:sp>
        <p:nvSpPr>
          <p:cNvPr id="297996" name="Text Box 12"/>
          <p:cNvSpPr txBox="1">
            <a:spLocks noChangeArrowheads="1"/>
          </p:cNvSpPr>
          <p:nvPr/>
        </p:nvSpPr>
        <p:spPr bwMode="auto">
          <a:xfrm>
            <a:off x="609600" y="4824413"/>
            <a:ext cx="388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new resistance is </a:t>
            </a:r>
          </a:p>
        </p:txBody>
      </p:sp>
      <p:graphicFrame>
        <p:nvGraphicFramePr>
          <p:cNvPr id="297998" name="Object 5"/>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227707"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999" name="Object 6"/>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227708" name="Equation" r:id="rId11" imgW="431640" imgH="368280" progId="Equation.DSMT4">
                  <p:embed/>
                </p:oleObj>
              </mc:Choice>
              <mc:Fallback>
                <p:oleObj name="Equation" r:id="rId11" imgW="431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8000" name="Object 7"/>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227709" name="Equation" r:id="rId13" imgW="507960" imgH="406080" progId="Equation.DSMT4">
                  <p:embed/>
                </p:oleObj>
              </mc:Choice>
              <mc:Fallback>
                <p:oleObj name="Equation" r:id="rId13" imgW="5079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8001" name="Object 8"/>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227710" name="Equation" r:id="rId15" imgW="457200" imgH="368280" progId="Equation.DSMT4">
                  <p:embed/>
                </p:oleObj>
              </mc:Choice>
              <mc:Fallback>
                <p:oleObj name="Equation" r:id="rId15" imgW="4572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8002" name="Object 9"/>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227711" name="Equation" r:id="rId17" imgW="215640" imgH="152280" progId="Equation.DSMT4">
                  <p:embed/>
                </p:oleObj>
              </mc:Choice>
              <mc:Fallback>
                <p:oleObj name="Equation" r:id="rId17" imgW="21564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10"/>
          <p:cNvGraphicFramePr>
            <a:graphicFrameLocks noChangeAspect="1"/>
          </p:cNvGraphicFramePr>
          <p:nvPr>
            <p:extLst>
              <p:ext uri="{D42A27DB-BD31-4B8C-83A1-F6EECF244321}">
                <p14:modId xmlns:p14="http://schemas.microsoft.com/office/powerpoint/2010/main" val="1905093502"/>
              </p:ext>
            </p:extLst>
          </p:nvPr>
        </p:nvGraphicFramePr>
        <p:xfrm>
          <a:off x="3048000" y="3267075"/>
          <a:ext cx="792163" cy="388937"/>
        </p:xfrm>
        <a:graphic>
          <a:graphicData uri="http://schemas.openxmlformats.org/presentationml/2006/ole">
            <mc:AlternateContent xmlns:mc="http://schemas.openxmlformats.org/markup-compatibility/2006">
              <mc:Choice xmlns:v="urn:schemas-microsoft-com:vml" Requires="v">
                <p:oleObj spid="_x0000_s227712"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267075"/>
                        <a:ext cx="792163" cy="3889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8005" name="Object 11"/>
          <p:cNvGraphicFramePr>
            <a:graphicFrameLocks noChangeAspect="1"/>
          </p:cNvGraphicFramePr>
          <p:nvPr>
            <p:extLst>
              <p:ext uri="{D42A27DB-BD31-4B8C-83A1-F6EECF244321}">
                <p14:modId xmlns:p14="http://schemas.microsoft.com/office/powerpoint/2010/main" val="3128606601"/>
              </p:ext>
            </p:extLst>
          </p:nvPr>
        </p:nvGraphicFramePr>
        <p:xfrm>
          <a:off x="3825875" y="3106737"/>
          <a:ext cx="822325" cy="550863"/>
        </p:xfrm>
        <a:graphic>
          <a:graphicData uri="http://schemas.openxmlformats.org/presentationml/2006/ole">
            <mc:AlternateContent xmlns:mc="http://schemas.openxmlformats.org/markup-compatibility/2006">
              <mc:Choice xmlns:v="urn:schemas-microsoft-com:vml" Requires="v">
                <p:oleObj spid="_x0000_s227713" name="Equation" r:id="rId21" imgW="342900" imgH="215900" progId="Equation.DSMT4">
                  <p:embed/>
                </p:oleObj>
              </mc:Choice>
              <mc:Fallback>
                <p:oleObj name="Equation" r:id="rId21" imgW="342900" imgH="215900" progId="Equation.DSMT4">
                  <p:embed/>
                  <p:pic>
                    <p:nvPicPr>
                      <p:cNvPr id="0" name=""/>
                      <p:cNvPicPr>
                        <a:picLocks noChangeAspect="1" noChangeArrowheads="1"/>
                      </p:cNvPicPr>
                      <p:nvPr/>
                    </p:nvPicPr>
                    <p:blipFill>
                      <a:blip r:embed="rId22"/>
                      <a:srcRect/>
                      <a:stretch>
                        <a:fillRect/>
                      </a:stretch>
                    </p:blipFill>
                    <p:spPr bwMode="auto">
                      <a:xfrm>
                        <a:off x="3825875" y="3106737"/>
                        <a:ext cx="822325" cy="5508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265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7987"/>
                                        </p:tgtEl>
                                        <p:attrNameLst>
                                          <p:attrName>style.visibility</p:attrName>
                                        </p:attrNameLst>
                                      </p:cBhvr>
                                      <p:to>
                                        <p:strVal val="visible"/>
                                      </p:to>
                                    </p:set>
                                    <p:animEffect transition="in" filter="wipe(left)">
                                      <p:cBhvr>
                                        <p:cTn id="7" dur="500"/>
                                        <p:tgtEl>
                                          <p:spTgt spid="297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7988"/>
                                        </p:tgtEl>
                                        <p:attrNameLst>
                                          <p:attrName>style.visibility</p:attrName>
                                        </p:attrNameLst>
                                      </p:cBhvr>
                                      <p:to>
                                        <p:strVal val="visible"/>
                                      </p:to>
                                    </p:set>
                                    <p:animEffect transition="in" filter="wipe(left)">
                                      <p:cBhvr>
                                        <p:cTn id="12" dur="500"/>
                                        <p:tgtEl>
                                          <p:spTgt spid="297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7993"/>
                                        </p:tgtEl>
                                        <p:attrNameLst>
                                          <p:attrName>style.visibility</p:attrName>
                                        </p:attrNameLst>
                                      </p:cBhvr>
                                      <p:to>
                                        <p:strVal val="visible"/>
                                      </p:to>
                                    </p:set>
                                    <p:animEffect transition="in" filter="wipe(left)">
                                      <p:cBhvr>
                                        <p:cTn id="17" dur="500"/>
                                        <p:tgtEl>
                                          <p:spTgt spid="2979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7989"/>
                                        </p:tgtEl>
                                        <p:attrNameLst>
                                          <p:attrName>style.visibility</p:attrName>
                                        </p:attrNameLst>
                                      </p:cBhvr>
                                      <p:to>
                                        <p:strVal val="visible"/>
                                      </p:to>
                                    </p:set>
                                    <p:animEffect transition="in" filter="wipe(left)">
                                      <p:cBhvr>
                                        <p:cTn id="22" dur="500"/>
                                        <p:tgtEl>
                                          <p:spTgt spid="2979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97992"/>
                                        </p:tgtEl>
                                        <p:attrNameLst>
                                          <p:attrName>style.visibility</p:attrName>
                                        </p:attrNameLst>
                                      </p:cBhvr>
                                      <p:to>
                                        <p:strVal val="visible"/>
                                      </p:to>
                                    </p:set>
                                    <p:animEffect transition="in" filter="wipe(left)">
                                      <p:cBhvr>
                                        <p:cTn id="27" dur="500"/>
                                        <p:tgtEl>
                                          <p:spTgt spid="2979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8004"/>
                                        </p:tgtEl>
                                        <p:attrNameLst>
                                          <p:attrName>style.visibility</p:attrName>
                                        </p:attrNameLst>
                                      </p:cBhvr>
                                      <p:to>
                                        <p:strVal val="visible"/>
                                      </p:to>
                                    </p:set>
                                    <p:animEffect transition="in" filter="wipe(left)">
                                      <p:cBhvr>
                                        <p:cTn id="32" dur="500"/>
                                        <p:tgtEl>
                                          <p:spTgt spid="2980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98005"/>
                                        </p:tgtEl>
                                        <p:attrNameLst>
                                          <p:attrName>style.visibility</p:attrName>
                                        </p:attrNameLst>
                                      </p:cBhvr>
                                      <p:to>
                                        <p:strVal val="visible"/>
                                      </p:to>
                                    </p:set>
                                    <p:animEffect transition="in" filter="wipe(left)">
                                      <p:cBhvr>
                                        <p:cTn id="37" dur="500"/>
                                        <p:tgtEl>
                                          <p:spTgt spid="2980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7994"/>
                                        </p:tgtEl>
                                        <p:attrNameLst>
                                          <p:attrName>style.visibility</p:attrName>
                                        </p:attrNameLst>
                                      </p:cBhvr>
                                      <p:to>
                                        <p:strVal val="visible"/>
                                      </p:to>
                                    </p:set>
                                    <p:animEffect transition="in" filter="wipe(left)">
                                      <p:cBhvr>
                                        <p:cTn id="42" dur="500"/>
                                        <p:tgtEl>
                                          <p:spTgt spid="2979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7995"/>
                                        </p:tgtEl>
                                        <p:attrNameLst>
                                          <p:attrName>style.visibility</p:attrName>
                                        </p:attrNameLst>
                                      </p:cBhvr>
                                      <p:to>
                                        <p:strVal val="visible"/>
                                      </p:to>
                                    </p:set>
                                    <p:animEffect transition="in" filter="wipe(left)">
                                      <p:cBhvr>
                                        <p:cTn id="47" dur="500"/>
                                        <p:tgtEl>
                                          <p:spTgt spid="29799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7996"/>
                                        </p:tgtEl>
                                        <p:attrNameLst>
                                          <p:attrName>style.visibility</p:attrName>
                                        </p:attrNameLst>
                                      </p:cBhvr>
                                      <p:to>
                                        <p:strVal val="visible"/>
                                      </p:to>
                                    </p:set>
                                    <p:animEffect transition="in" filter="wipe(left)">
                                      <p:cBhvr>
                                        <p:cTn id="52" dur="500"/>
                                        <p:tgtEl>
                                          <p:spTgt spid="29799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97990"/>
                                        </p:tgtEl>
                                        <p:attrNameLst>
                                          <p:attrName>style.visibility</p:attrName>
                                        </p:attrNameLst>
                                      </p:cBhvr>
                                      <p:to>
                                        <p:strVal val="visible"/>
                                      </p:to>
                                    </p:set>
                                    <p:animEffect transition="in" filter="wipe(left)">
                                      <p:cBhvr>
                                        <p:cTn id="57" dur="500"/>
                                        <p:tgtEl>
                                          <p:spTgt spid="29799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97991"/>
                                        </p:tgtEl>
                                        <p:attrNameLst>
                                          <p:attrName>style.visibility</p:attrName>
                                        </p:attrNameLst>
                                      </p:cBhvr>
                                      <p:to>
                                        <p:strVal val="visible"/>
                                      </p:to>
                                    </p:set>
                                    <p:animEffect transition="in" filter="wipe(left)">
                                      <p:cBhvr>
                                        <p:cTn id="62" dur="500"/>
                                        <p:tgtEl>
                                          <p:spTgt spid="29799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7997"/>
                                        </p:tgtEl>
                                        <p:attrNameLst>
                                          <p:attrName>style.visibility</p:attrName>
                                        </p:attrNameLst>
                                      </p:cBhvr>
                                      <p:to>
                                        <p:strVal val="visible"/>
                                      </p:to>
                                    </p:set>
                                    <p:animEffect transition="in" filter="wipe(left)">
                                      <p:cBhvr>
                                        <p:cTn id="67" dur="500"/>
                                        <p:tgtEl>
                                          <p:spTgt spid="297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97998"/>
                                        </p:tgtEl>
                                        <p:attrNameLst>
                                          <p:attrName>style.visibility</p:attrName>
                                        </p:attrNameLst>
                                      </p:cBhvr>
                                      <p:to>
                                        <p:strVal val="visible"/>
                                      </p:to>
                                    </p:set>
                                    <p:animEffect transition="in" filter="wipe(left)">
                                      <p:cBhvr>
                                        <p:cTn id="72" dur="500"/>
                                        <p:tgtEl>
                                          <p:spTgt spid="29799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97999"/>
                                        </p:tgtEl>
                                        <p:attrNameLst>
                                          <p:attrName>style.visibility</p:attrName>
                                        </p:attrNameLst>
                                      </p:cBhvr>
                                      <p:to>
                                        <p:strVal val="visible"/>
                                      </p:to>
                                    </p:set>
                                    <p:animEffect transition="in" filter="wipe(left)">
                                      <p:cBhvr>
                                        <p:cTn id="77" dur="500"/>
                                        <p:tgtEl>
                                          <p:spTgt spid="29799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98000"/>
                                        </p:tgtEl>
                                        <p:attrNameLst>
                                          <p:attrName>style.visibility</p:attrName>
                                        </p:attrNameLst>
                                      </p:cBhvr>
                                      <p:to>
                                        <p:strVal val="visible"/>
                                      </p:to>
                                    </p:set>
                                    <p:animEffect transition="in" filter="wipe(left)">
                                      <p:cBhvr>
                                        <p:cTn id="82" dur="500"/>
                                        <p:tgtEl>
                                          <p:spTgt spid="29800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98001"/>
                                        </p:tgtEl>
                                        <p:attrNameLst>
                                          <p:attrName>style.visibility</p:attrName>
                                        </p:attrNameLst>
                                      </p:cBhvr>
                                      <p:to>
                                        <p:strVal val="visible"/>
                                      </p:to>
                                    </p:set>
                                    <p:animEffect transition="in" filter="wipe(left)">
                                      <p:cBhvr>
                                        <p:cTn id="87" dur="500"/>
                                        <p:tgtEl>
                                          <p:spTgt spid="29800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98002"/>
                                        </p:tgtEl>
                                        <p:attrNameLst>
                                          <p:attrName>style.visibility</p:attrName>
                                        </p:attrNameLst>
                                      </p:cBhvr>
                                      <p:to>
                                        <p:strVal val="visible"/>
                                      </p:to>
                                    </p:set>
                                    <p:animEffect transition="in" filter="wipe(left)">
                                      <p:cBhvr>
                                        <p:cTn id="92" dur="500"/>
                                        <p:tgtEl>
                                          <p:spTgt spid="29800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8003"/>
                                        </p:tgtEl>
                                        <p:attrNameLst>
                                          <p:attrName>style.visibility</p:attrName>
                                        </p:attrNameLst>
                                      </p:cBhvr>
                                      <p:to>
                                        <p:strVal val="visible"/>
                                      </p:to>
                                    </p:set>
                                    <p:animEffect transition="in" filter="wipe(left)">
                                      <p:cBhvr>
                                        <p:cTn id="9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3" grpId="0"/>
      <p:bldP spid="297994" grpId="0"/>
      <p:bldP spid="297995" grpId="0"/>
      <p:bldP spid="297996" grpId="0"/>
      <p:bldP spid="297997" grpId="0"/>
      <p:bldP spid="2980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348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B07A3A-8172-734A-A082-EE679B11BBCF}" type="slidenum">
              <a:rPr lang="en-US" sz="1400">
                <a:solidFill>
                  <a:srgbClr val="A50021"/>
                </a:solidFill>
                <a:latin typeface="Arial Narrow" charset="0"/>
              </a:rPr>
              <a:pPr eaLnBrk="1" hangingPunct="1"/>
              <a:t>28</a:t>
            </a:fld>
            <a:endParaRPr lang="en-US" sz="1400">
              <a:solidFill>
                <a:srgbClr val="A50021"/>
              </a:solidFill>
              <a:latin typeface="Arial Narrow" charset="0"/>
            </a:endParaRPr>
          </a:p>
        </p:txBody>
      </p:sp>
      <p:sp>
        <p:nvSpPr>
          <p:cNvPr id="299010" name="Rectangle 2"/>
          <p:cNvSpPr>
            <a:spLocks noChangeArrowheads="1"/>
          </p:cNvSpPr>
          <p:nvPr/>
        </p:nvSpPr>
        <p:spPr bwMode="auto">
          <a:xfrm>
            <a:off x="152400" y="533400"/>
            <a:ext cx="8763000" cy="617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rPr>
              <a:t>Increase</a:t>
            </a:r>
          </a:p>
          <a:p>
            <a:pPr marL="742950" lvl="1" indent="-285750">
              <a:spcBef>
                <a:spcPct val="20000"/>
              </a:spcBef>
              <a:buFontTx/>
              <a:buChar char="–"/>
            </a:pPr>
            <a:r>
              <a:rPr lang="en-US" dirty="0">
                <a:solidFill>
                  <a:srgbClr val="660066"/>
                </a:solidFill>
                <a:latin typeface="Arial Narrow" charset="0"/>
              </a:rPr>
              <a:t>Why?</a:t>
            </a:r>
          </a:p>
          <a:p>
            <a:pPr marL="742950" lvl="1" indent="-285750">
              <a:spcBef>
                <a:spcPct val="20000"/>
              </a:spcBef>
              <a:buFontTx/>
              <a:buChar char="–"/>
            </a:pPr>
            <a:r>
              <a:rPr lang="en-US" dirty="0">
                <a:solidFill>
                  <a:srgbClr val="660066"/>
                </a:solidFill>
                <a:latin typeface="Arial Narrow" charset="0"/>
              </a:rPr>
              <a:t>Since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w/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 </a:t>
            </a:r>
            <a:r>
              <a:rPr lang="en-US" dirty="0" smtClean="0">
                <a:solidFill>
                  <a:srgbClr val="660066"/>
                </a:solidFill>
                <a:latin typeface="Symbol" charset="0"/>
              </a:rPr>
              <a:t>α</a:t>
            </a:r>
            <a:r>
              <a:rPr lang="en-US" dirty="0" smtClean="0">
                <a:solidFill>
                  <a:srgbClr val="660066"/>
                </a:solidFill>
                <a:latin typeface="Arial Narrow" charset="0"/>
              </a:rPr>
              <a:t> </a:t>
            </a:r>
            <a:r>
              <a:rPr lang="en-US" dirty="0">
                <a:solidFill>
                  <a:srgbClr val="660066"/>
                </a:solidFill>
                <a:latin typeface="Arial Narrow" charset="0"/>
              </a:rPr>
              <a:t>is the temperature coefficient of resistivity</a:t>
            </a:r>
          </a:p>
          <a:p>
            <a:pPr marL="742950" lvl="1" indent="-285750">
              <a:spcBef>
                <a:spcPct val="20000"/>
              </a:spcBef>
              <a:buFontTx/>
              <a:buChar char="–"/>
            </a:pPr>
            <a:r>
              <a:rPr lang="en-US" dirty="0">
                <a:solidFill>
                  <a:srgbClr val="660066"/>
                </a:solidFill>
                <a:latin typeface="Arial Narrow" charset="0"/>
              </a:rPr>
              <a:t> </a:t>
            </a:r>
            <a:r>
              <a:rPr lang="en-US" dirty="0" smtClean="0">
                <a:solidFill>
                  <a:srgbClr val="660066"/>
                </a:solidFill>
                <a:latin typeface="Symbol" charset="0"/>
              </a:rPr>
              <a:t>α </a:t>
            </a:r>
            <a:r>
              <a:rPr lang="en-US" dirty="0">
                <a:solidFill>
                  <a:srgbClr val="660066"/>
                </a:solidFill>
                <a:latin typeface="Arial Narrow" charset="0"/>
              </a:rPr>
              <a:t>of some semiconductors can be negative due to increased number of freed electrons.</a:t>
            </a:r>
          </a:p>
        </p:txBody>
      </p:sp>
      <p:graphicFrame>
        <p:nvGraphicFramePr>
          <p:cNvPr id="299011" name="Object 2"/>
          <p:cNvGraphicFramePr>
            <a:graphicFrameLocks noChangeAspect="1"/>
          </p:cNvGraphicFramePr>
          <p:nvPr>
            <p:extLst>
              <p:ext uri="{D42A27DB-BD31-4B8C-83A1-F6EECF244321}">
                <p14:modId xmlns:p14="http://schemas.microsoft.com/office/powerpoint/2010/main" val="1612398598"/>
              </p:ext>
            </p:extLst>
          </p:nvPr>
        </p:nvGraphicFramePr>
        <p:xfrm>
          <a:off x="2711450" y="4926013"/>
          <a:ext cx="2784475" cy="617537"/>
        </p:xfrm>
        <a:graphic>
          <a:graphicData uri="http://schemas.openxmlformats.org/presentationml/2006/ole">
            <mc:AlternateContent xmlns:mc="http://schemas.openxmlformats.org/markup-compatibility/2006">
              <mc:Choice xmlns:v="urn:schemas-microsoft-com:vml" Requires="v">
                <p:oleObj spid="_x0000_s162038" name="Equation" r:id="rId3" imgW="1333500" imgH="279400" progId="Equation.DSMT4">
                  <p:embed/>
                </p:oleObj>
              </mc:Choice>
              <mc:Fallback>
                <p:oleObj name="Equation" r:id="rId3" imgW="1333500" imgH="279400" progId="Equation.DSMT4">
                  <p:embed/>
                  <p:pic>
                    <p:nvPicPr>
                      <p:cNvPr id="0" name=""/>
                      <p:cNvPicPr>
                        <a:picLocks noChangeAspect="1" noChangeArrowheads="1"/>
                      </p:cNvPicPr>
                      <p:nvPr/>
                    </p:nvPicPr>
                    <p:blipFill>
                      <a:blip r:embed="rId4"/>
                      <a:srcRect/>
                      <a:stretch>
                        <a:fillRect/>
                      </a:stretch>
                    </p:blipFill>
                    <p:spPr bwMode="auto">
                      <a:xfrm>
                        <a:off x="2711450" y="4926013"/>
                        <a:ext cx="2784475" cy="617537"/>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23" name="Rectangle 4"/>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Temperature Dependence of Resistivity</a:t>
            </a:r>
          </a:p>
        </p:txBody>
      </p:sp>
    </p:spTree>
    <p:extLst>
      <p:ext uri="{BB962C8B-B14F-4D97-AF65-F5344CB8AC3E}">
        <p14:creationId xmlns:p14="http://schemas.microsoft.com/office/powerpoint/2010/main" val="3322745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wipe(left)">
                                      <p:cBhvr>
                                        <p:cTn id="7" dur="500"/>
                                        <p:tgtEl>
                                          <p:spTgt spid="299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wipe(left)">
                                      <p:cBhvr>
                                        <p:cTn id="12" dur="500"/>
                                        <p:tgtEl>
                                          <p:spTgt spid="2990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wipe(left)">
                                      <p:cBhvr>
                                        <p:cTn id="17" dur="500"/>
                                        <p:tgtEl>
                                          <p:spTgt spid="2990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wipe(left)">
                                      <p:cBhvr>
                                        <p:cTn id="22" dur="500"/>
                                        <p:tgtEl>
                                          <p:spTgt spid="2990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wipe(left)">
                                      <p:cBhvr>
                                        <p:cTn id="27" dur="500"/>
                                        <p:tgtEl>
                                          <p:spTgt spid="2990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5" end="5"/>
                                            </p:txEl>
                                          </p:spTgt>
                                        </p:tgtEl>
                                        <p:attrNameLst>
                                          <p:attrName>style.visibility</p:attrName>
                                        </p:attrNameLst>
                                      </p:cBhvr>
                                      <p:to>
                                        <p:strVal val="visible"/>
                                      </p:to>
                                    </p:set>
                                    <p:animEffect transition="in" filter="wipe(left)">
                                      <p:cBhvr>
                                        <p:cTn id="32" dur="500"/>
                                        <p:tgtEl>
                                          <p:spTgt spid="29901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6" end="6"/>
                                            </p:txEl>
                                          </p:spTgt>
                                        </p:tgtEl>
                                        <p:attrNameLst>
                                          <p:attrName>style.visibility</p:attrName>
                                        </p:attrNameLst>
                                      </p:cBhvr>
                                      <p:to>
                                        <p:strVal val="visible"/>
                                      </p:to>
                                    </p:set>
                                    <p:animEffect transition="in" filter="wipe(left)">
                                      <p:cBhvr>
                                        <p:cTn id="37" dur="500"/>
                                        <p:tgtEl>
                                          <p:spTgt spid="29901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7" end="7"/>
                                            </p:txEl>
                                          </p:spTgt>
                                        </p:tgtEl>
                                        <p:attrNameLst>
                                          <p:attrName>style.visibility</p:attrName>
                                        </p:attrNameLst>
                                      </p:cBhvr>
                                      <p:to>
                                        <p:strVal val="visible"/>
                                      </p:to>
                                    </p:set>
                                    <p:animEffect transition="in" filter="wipe(left)">
                                      <p:cBhvr>
                                        <p:cTn id="42" dur="500"/>
                                        <p:tgtEl>
                                          <p:spTgt spid="29901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99011"/>
                                        </p:tgtEl>
                                        <p:attrNameLst>
                                          <p:attrName>style.visibility</p:attrName>
                                        </p:attrNameLst>
                                      </p:cBhvr>
                                      <p:to>
                                        <p:strVal val="visible"/>
                                      </p:to>
                                    </p:set>
                                    <p:animEffect transition="in" filter="wipe(left)">
                                      <p:cBhvr>
                                        <p:cTn id="47" dur="500"/>
                                        <p:tgtEl>
                                          <p:spTgt spid="2990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9010">
                                            <p:txEl>
                                              <p:pRg st="9" end="9"/>
                                            </p:txEl>
                                          </p:spTgt>
                                        </p:tgtEl>
                                        <p:attrNameLst>
                                          <p:attrName>style.visibility</p:attrName>
                                        </p:attrNameLst>
                                      </p:cBhvr>
                                      <p:to>
                                        <p:strVal val="visible"/>
                                      </p:to>
                                    </p:set>
                                    <p:animEffect transition="in" filter="wipe(left)">
                                      <p:cBhvr>
                                        <p:cTn id="52" dur="500"/>
                                        <p:tgtEl>
                                          <p:spTgt spid="299010">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10" end="10"/>
                                            </p:txEl>
                                          </p:spTgt>
                                        </p:tgtEl>
                                        <p:attrNameLst>
                                          <p:attrName>style.visibility</p:attrName>
                                        </p:attrNameLst>
                                      </p:cBhvr>
                                      <p:to>
                                        <p:strVal val="visible"/>
                                      </p:to>
                                    </p:set>
                                    <p:animEffect transition="in" filter="wipe(left)">
                                      <p:cBhvr>
                                        <p:cTn id="57"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52400"/>
            <a:ext cx="8305800" cy="762000"/>
          </a:xfrm>
        </p:spPr>
        <p:txBody>
          <a:bodyPr/>
          <a:lstStyle/>
          <a:p>
            <a:r>
              <a:rPr lang="en-US" dirty="0">
                <a:latin typeface="Arial Narrow" charset="0"/>
                <a:ea typeface="ＭＳ Ｐゴシック" charset="0"/>
                <a:cs typeface="ＭＳ Ｐゴシック" charset="0"/>
              </a:rPr>
              <a:t>Special Project </a:t>
            </a:r>
            <a:r>
              <a:rPr lang="en-US" dirty="0" smtClean="0">
                <a:latin typeface="Arial Narrow" charset="0"/>
                <a:ea typeface="ＭＳ Ｐゴシック" charset="0"/>
                <a:cs typeface="ＭＳ Ｐゴシック" charset="0"/>
              </a:rPr>
              <a:t>#2 – </a:t>
            </a:r>
            <a:r>
              <a:rPr lang="en-US"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685800" y="914400"/>
            <a:ext cx="7772400" cy="50292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(20 points)</a:t>
            </a:r>
          </a:p>
          <a:p>
            <a:pPr lvl="1"/>
            <a:r>
              <a:rPr lang="en-US" sz="2000" dirty="0">
                <a:latin typeface="Arial Narrow" charset="0"/>
                <a:ea typeface="ＭＳ Ｐゴシック" charset="0"/>
              </a:rPr>
              <a:t>Use the famous </a:t>
            </a:r>
            <a:r>
              <a:rPr lang="en-US" sz="2000" dirty="0" smtClean="0">
                <a:latin typeface="Arial Narrow" charset="0"/>
                <a:ea typeface="ＭＳ Ｐゴシック" charset="0"/>
              </a:rPr>
              <a:t>Einstein’s </a:t>
            </a:r>
            <a:r>
              <a:rPr lang="en-US" sz="2000" dirty="0">
                <a:latin typeface="Arial Narrow" charset="0"/>
                <a:ea typeface="ＭＳ Ｐゴシック" charset="0"/>
              </a:rPr>
              <a:t>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last two digits of your SS#.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a:t>
            </a:r>
            <a:r>
              <a:rPr lang="en-US" sz="2400" dirty="0" smtClean="0">
                <a:latin typeface="Arial Narrow" charset="0"/>
                <a:ea typeface="ＭＳ Ｐゴシック" charset="0"/>
                <a:cs typeface="ＭＳ Ｐゴシック" charset="0"/>
              </a:rPr>
              <a:t>world electricity usage (3.6GJ/</a:t>
            </a:r>
            <a:r>
              <a:rPr lang="en-US" sz="2400" dirty="0" err="1" smtClean="0">
                <a:latin typeface="Arial Narrow" charset="0"/>
                <a:ea typeface="ＭＳ Ｐゴシック" charset="0"/>
                <a:cs typeface="ＭＳ Ｐゴシック" charset="0"/>
              </a:rPr>
              <a:t>mo</a:t>
            </a:r>
            <a:r>
              <a:rPr lang="en-US" sz="2400" dirty="0" smtClean="0">
                <a:latin typeface="Arial Narrow" charset="0"/>
                <a:ea typeface="ＭＳ Ｐゴシック" charset="0"/>
                <a:cs typeface="ＭＳ Ｐゴシック" charset="0"/>
              </a:rPr>
              <a:t>) this energy </a:t>
            </a:r>
            <a:r>
              <a:rPr lang="en-US" sz="2400" dirty="0">
                <a:latin typeface="Arial Narrow" charset="0"/>
                <a:ea typeface="ＭＳ Ｐゴシック" charset="0"/>
                <a:cs typeface="ＭＳ Ｐゴシック" charset="0"/>
              </a:rPr>
              <a:t>corresponds </a:t>
            </a:r>
            <a:r>
              <a:rPr lang="en-US" sz="2400" dirty="0" smtClean="0">
                <a:latin typeface="Arial Narrow" charset="0"/>
                <a:ea typeface="ＭＳ Ｐゴシック" charset="0"/>
                <a:cs typeface="ＭＳ Ｐゴシック" charset="0"/>
              </a:rPr>
              <a:t>to. </a:t>
            </a:r>
            <a:r>
              <a:rPr lang="en-US" sz="2400" dirty="0">
                <a:latin typeface="Arial Narrow" charset="0"/>
                <a:ea typeface="ＭＳ Ｐゴシック" charset="0"/>
                <a:cs typeface="ＭＳ Ｐゴシック" charset="0"/>
              </a:rPr>
              <a:t>(5 points)</a:t>
            </a:r>
          </a:p>
          <a:p>
            <a:r>
              <a:rPr lang="en-US" sz="2400" dirty="0">
                <a:latin typeface="Arial Narrow" charset="0"/>
                <a:ea typeface="ＭＳ Ｐゴシック" charset="0"/>
                <a:cs typeface="ＭＳ Ｐゴシック" charset="0"/>
              </a:rPr>
              <a:t>Due by the beginning of the class </a:t>
            </a:r>
            <a:r>
              <a:rPr lang="en-US" sz="2400" dirty="0" smtClean="0">
                <a:latin typeface="Arial Narrow" charset="0"/>
                <a:ea typeface="ＭＳ Ｐゴシック" charset="0"/>
                <a:cs typeface="ＭＳ Ｐゴシック" charset="0"/>
              </a:rPr>
              <a:t>tomorrow, Thursday, June 13.</a:t>
            </a:r>
            <a:endParaRPr lang="en-US" sz="24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519776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456666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50"/>
                            </p:stCondLst>
                            <p:childTnLst>
                              <p:par>
                                <p:cTn id="23" presetID="22" presetClass="exit" presetSubtype="8" fill="hold" grpId="1"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1"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uiExpand="1" build="p"/>
      <p:bldP spid="305158" grpId="0" animBg="1"/>
      <p:bldP spid="305159" grpId="0" animBg="1"/>
      <p:bldP spid="2" grpId="0" animBg="1"/>
      <p:bldP spid="12" grpId="1" animBg="1"/>
      <p:bldP spid="13" grpId="1"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015804A-2B32-0947-BD86-E2BAAA1F76E5}"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45061" name="Rectangle 2"/>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Molecular Description of Dielectric</a:t>
            </a:r>
          </a:p>
        </p:txBody>
      </p:sp>
      <p:sp>
        <p:nvSpPr>
          <p:cNvPr id="281603" name="Rectangle 3"/>
          <p:cNvSpPr>
            <a:spLocks noChangeArrowheads="1"/>
          </p:cNvSpPr>
          <p:nvPr/>
        </p:nvSpPr>
        <p:spPr bwMode="auto">
          <a:xfrm>
            <a:off x="152400" y="762000"/>
            <a:ext cx="8915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smtClean="0">
                <a:solidFill>
                  <a:schemeClr val="accent2"/>
                </a:solidFill>
                <a:latin typeface="Arial Narrow" charset="0"/>
              </a:rPr>
              <a:t>Let’s </a:t>
            </a:r>
            <a:r>
              <a:rPr lang="en-US" sz="2800" dirty="0">
                <a:solidFill>
                  <a:schemeClr val="accent2"/>
                </a:solidFill>
                <a:latin typeface="Arial Narrow" charset="0"/>
              </a:rPr>
              <a:t>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smtClean="0">
                <a:solidFill>
                  <a:srgbClr val="660066"/>
                </a:solidFill>
                <a:latin typeface="Arial Narrow" charset="0"/>
              </a:rPr>
              <a:t>Let’s assume that </a:t>
            </a:r>
            <a:r>
              <a:rPr lang="en-US" dirty="0">
                <a:solidFill>
                  <a:srgbClr val="660066"/>
                </a:solidFill>
                <a:latin typeface="Arial Narrow" charset="0"/>
              </a:rPr>
              <a:t>there is no way any </a:t>
            </a:r>
            <a:r>
              <a:rPr lang="en-US" dirty="0" smtClean="0">
                <a:solidFill>
                  <a:srgbClr val="660066"/>
                </a:solidFill>
                <a:latin typeface="Arial Narrow" charset="0"/>
              </a:rPr>
              <a:t>additional charge </a:t>
            </a:r>
            <a:r>
              <a:rPr lang="en-US" dirty="0">
                <a:solidFill>
                  <a:srgbClr val="660066"/>
                </a:solidFill>
                <a:latin typeface="Arial Narrow" charset="0"/>
              </a:rPr>
              <a:t>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81604" name="Picture 4" descr="FG24_0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3200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5" name="Picture 5" descr="FG24_01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338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6" name="Rectangle 6"/>
          <p:cNvSpPr>
            <a:spLocks noChangeArrowheads="1"/>
          </p:cNvSpPr>
          <p:nvPr/>
        </p:nvSpPr>
        <p:spPr bwMode="auto">
          <a:xfrm>
            <a:off x="4800600" y="34290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rPr>
              <a:t>Dielectrics can be polar </a:t>
            </a:r>
            <a:r>
              <a:rPr lang="en-US" dirty="0">
                <a:solidFill>
                  <a:srgbClr val="660066"/>
                </a:solidFill>
                <a:latin typeface="Arial Narrow" charset="0"/>
                <a:sym typeface="Wingdings" charset="0"/>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may be aligned.</a:t>
            </a:r>
          </a:p>
        </p:txBody>
      </p:sp>
    </p:spTree>
    <p:extLst>
      <p:ext uri="{BB962C8B-B14F-4D97-AF65-F5344CB8AC3E}">
        <p14:creationId xmlns:p14="http://schemas.microsoft.com/office/powerpoint/2010/main" val="1808018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wipe(left)">
                                      <p:cBhvr>
                                        <p:cTn id="7" dur="500"/>
                                        <p:tgtEl>
                                          <p:spTgt spid="281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1603">
                                            <p:txEl>
                                              <p:pRg st="1" end="1"/>
                                            </p:txEl>
                                          </p:spTgt>
                                        </p:tgtEl>
                                        <p:attrNameLst>
                                          <p:attrName>style.visibility</p:attrName>
                                        </p:attrNameLst>
                                      </p:cBhvr>
                                      <p:to>
                                        <p:strVal val="visible"/>
                                      </p:to>
                                    </p:set>
                                    <p:animEffect transition="in" filter="wipe(left)">
                                      <p:cBhvr>
                                        <p:cTn id="12" dur="500"/>
                                        <p:tgtEl>
                                          <p:spTgt spid="281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1603">
                                            <p:txEl>
                                              <p:pRg st="2" end="2"/>
                                            </p:txEl>
                                          </p:spTgt>
                                        </p:tgtEl>
                                        <p:attrNameLst>
                                          <p:attrName>style.visibility</p:attrName>
                                        </p:attrNameLst>
                                      </p:cBhvr>
                                      <p:to>
                                        <p:strVal val="visible"/>
                                      </p:to>
                                    </p:set>
                                    <p:animEffect transition="in" filter="wipe(left)">
                                      <p:cBhvr>
                                        <p:cTn id="17" dur="500"/>
                                        <p:tgtEl>
                                          <p:spTgt spid="281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1603">
                                            <p:txEl>
                                              <p:pRg st="3" end="3"/>
                                            </p:txEl>
                                          </p:spTgt>
                                        </p:tgtEl>
                                        <p:attrNameLst>
                                          <p:attrName>style.visibility</p:attrName>
                                        </p:attrNameLst>
                                      </p:cBhvr>
                                      <p:to>
                                        <p:strVal val="visible"/>
                                      </p:to>
                                    </p:set>
                                    <p:animEffect transition="in" filter="wipe(left)">
                                      <p:cBhvr>
                                        <p:cTn id="22" dur="500"/>
                                        <p:tgtEl>
                                          <p:spTgt spid="281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281604"/>
                                        </p:tgtEl>
                                        <p:attrNameLst>
                                          <p:attrName>style.visibility</p:attrName>
                                        </p:attrNameLst>
                                      </p:cBhvr>
                                      <p:to>
                                        <p:strVal val="visible"/>
                                      </p:to>
                                    </p:set>
                                    <p:anim calcmode="lin" valueType="num">
                                      <p:cBhvr>
                                        <p:cTn id="27" dur="500" fill="hold"/>
                                        <p:tgtEl>
                                          <p:spTgt spid="281604"/>
                                        </p:tgtEl>
                                        <p:attrNameLst>
                                          <p:attrName>ppt_w</p:attrName>
                                        </p:attrNameLst>
                                      </p:cBhvr>
                                      <p:tavLst>
                                        <p:tav tm="0">
                                          <p:val>
                                            <p:fltVal val="0"/>
                                          </p:val>
                                        </p:tav>
                                        <p:tav tm="100000">
                                          <p:val>
                                            <p:strVal val="#ppt_w"/>
                                          </p:val>
                                        </p:tav>
                                      </p:tavLst>
                                    </p:anim>
                                    <p:anim calcmode="lin" valueType="num">
                                      <p:cBhvr>
                                        <p:cTn id="28" dur="500" fill="hold"/>
                                        <p:tgtEl>
                                          <p:spTgt spid="281604"/>
                                        </p:tgtEl>
                                        <p:attrNameLst>
                                          <p:attrName>ppt_h</p:attrName>
                                        </p:attrNameLst>
                                      </p:cBhvr>
                                      <p:tavLst>
                                        <p:tav tm="0">
                                          <p:val>
                                            <p:fltVal val="0"/>
                                          </p:val>
                                        </p:tav>
                                        <p:tav tm="100000">
                                          <p:val>
                                            <p:strVal val="#ppt_h"/>
                                          </p:val>
                                        </p:tav>
                                      </p:tavLst>
                                    </p:anim>
                                    <p:animEffect transition="in" filter="fade">
                                      <p:cBhvr>
                                        <p:cTn id="29" dur="500"/>
                                        <p:tgtEl>
                                          <p:spTgt spid="28160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1606">
                                            <p:txEl>
                                              <p:pRg st="0" end="0"/>
                                            </p:txEl>
                                          </p:spTgt>
                                        </p:tgtEl>
                                        <p:attrNameLst>
                                          <p:attrName>style.visibility</p:attrName>
                                        </p:attrNameLst>
                                      </p:cBhvr>
                                      <p:to>
                                        <p:strVal val="visible"/>
                                      </p:to>
                                    </p:set>
                                    <p:animEffect transition="in" filter="wipe(left)">
                                      <p:cBhvr>
                                        <p:cTn id="34" dur="500"/>
                                        <p:tgtEl>
                                          <p:spTgt spid="281606">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1606">
                                            <p:txEl>
                                              <p:pRg st="1" end="1"/>
                                            </p:txEl>
                                          </p:spTgt>
                                        </p:tgtEl>
                                        <p:attrNameLst>
                                          <p:attrName>style.visibility</p:attrName>
                                        </p:attrNameLst>
                                      </p:cBhvr>
                                      <p:to>
                                        <p:strVal val="visible"/>
                                      </p:to>
                                    </p:set>
                                    <p:animEffect transition="in" filter="wipe(left)">
                                      <p:cBhvr>
                                        <p:cTn id="39" dur="500"/>
                                        <p:tgtEl>
                                          <p:spTgt spid="281606">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281605"/>
                                        </p:tgtEl>
                                        <p:attrNameLst>
                                          <p:attrName>style.visibility</p:attrName>
                                        </p:attrNameLst>
                                      </p:cBhvr>
                                      <p:to>
                                        <p:strVal val="visible"/>
                                      </p:to>
                                    </p:set>
                                    <p:anim calcmode="lin" valueType="num">
                                      <p:cBhvr>
                                        <p:cTn id="44" dur="500" fill="hold"/>
                                        <p:tgtEl>
                                          <p:spTgt spid="281605"/>
                                        </p:tgtEl>
                                        <p:attrNameLst>
                                          <p:attrName>ppt_w</p:attrName>
                                        </p:attrNameLst>
                                      </p:cBhvr>
                                      <p:tavLst>
                                        <p:tav tm="0">
                                          <p:val>
                                            <p:fltVal val="0"/>
                                          </p:val>
                                        </p:tav>
                                        <p:tav tm="100000">
                                          <p:val>
                                            <p:strVal val="#ppt_w"/>
                                          </p:val>
                                        </p:tav>
                                      </p:tavLst>
                                    </p:anim>
                                    <p:anim calcmode="lin" valueType="num">
                                      <p:cBhvr>
                                        <p:cTn id="45" dur="500" fill="hold"/>
                                        <p:tgtEl>
                                          <p:spTgt spid="281605"/>
                                        </p:tgtEl>
                                        <p:attrNameLst>
                                          <p:attrName>ppt_h</p:attrName>
                                        </p:attrNameLst>
                                      </p:cBhvr>
                                      <p:tavLst>
                                        <p:tav tm="0">
                                          <p:val>
                                            <p:fltVal val="0"/>
                                          </p:val>
                                        </p:tav>
                                        <p:tav tm="100000">
                                          <p:val>
                                            <p:strVal val="#ppt_h"/>
                                          </p:val>
                                        </p:tav>
                                      </p:tavLst>
                                    </p:anim>
                                    <p:animEffect transition="in" filter="fade">
                                      <p:cBhvr>
                                        <p:cTn id="46" dur="500"/>
                                        <p:tgtEl>
                                          <p:spTgt spid="28160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81606">
                                            <p:txEl>
                                              <p:pRg st="2" end="2"/>
                                            </p:txEl>
                                          </p:spTgt>
                                        </p:tgtEl>
                                        <p:attrNameLst>
                                          <p:attrName>style.visibility</p:attrName>
                                        </p:attrNameLst>
                                      </p:cBhvr>
                                      <p:to>
                                        <p:strVal val="visible"/>
                                      </p:to>
                                    </p:set>
                                    <p:animEffect transition="in" filter="wipe(left)">
                                      <p:cBhvr>
                                        <p:cTn id="51" dur="500"/>
                                        <p:tgtEl>
                                          <p:spTgt spid="2816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P spid="28160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80FB30-8727-6B4F-8BE5-9FD0C705730D}"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282626" name="Picture 2" descr="FG24_01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Molecular Description of Dielectric</a:t>
            </a:r>
          </a:p>
        </p:txBody>
      </p:sp>
      <p:sp>
        <p:nvSpPr>
          <p:cNvPr id="282628" name="Rectangle 4"/>
          <p:cNvSpPr>
            <a:spLocks noChangeArrowheads="1"/>
          </p:cNvSpPr>
          <p:nvPr/>
        </p:nvSpPr>
        <p:spPr bwMode="auto">
          <a:xfrm>
            <a:off x="381000" y="685800"/>
            <a:ext cx="845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charges close to the negative plate</a:t>
            </a:r>
          </a:p>
          <a:p>
            <a:pPr marL="742950" lvl="1" indent="-285750">
              <a:spcBef>
                <a:spcPct val="20000"/>
              </a:spcBef>
              <a:buFontTx/>
              <a:buChar char="–"/>
            </a:pPr>
            <a:r>
              <a:rPr lang="en-US">
                <a:solidFill>
                  <a:srgbClr val="660066"/>
                </a:solidFill>
                <a:latin typeface="Arial Narrow" charset="0"/>
              </a:rPr>
              <a:t>Some electric field do not pass through the whole dielectric but stops at the negative charge</a:t>
            </a:r>
          </a:p>
        </p:txBody>
      </p:sp>
      <p:sp>
        <p:nvSpPr>
          <p:cNvPr id="282629" name="Rectangle 5"/>
          <p:cNvSpPr>
            <a:spLocks noChangeArrowheads="1"/>
          </p:cNvSpPr>
          <p:nvPr/>
        </p:nvSpPr>
        <p:spPr bwMode="auto">
          <a:xfrm>
            <a:off x="2286000" y="3429000"/>
            <a:ext cx="685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en-US" dirty="0">
                <a:solidFill>
                  <a:srgbClr val="660066"/>
                </a:solidFill>
                <a:latin typeface="Arial Narrow" charset="0"/>
              </a:rPr>
              <a:t>So the field inside dielectric is smaller than the air</a:t>
            </a:r>
          </a:p>
          <a:p>
            <a:pPr marL="342900" indent="-342900">
              <a:spcBef>
                <a:spcPct val="20000"/>
              </a:spcBef>
              <a:buFontTx/>
              <a:buChar char="•"/>
            </a:pPr>
            <a:r>
              <a:rPr lang="en-US" sz="2800" dirty="0">
                <a:solidFill>
                  <a:schemeClr val="accent2"/>
                </a:solidFill>
                <a:latin typeface="Arial Narrow" charset="0"/>
              </a:rPr>
              <a:t>Since electric field is smaller, the force is smaller</a:t>
            </a:r>
          </a:p>
          <a:p>
            <a:pPr marL="742950" lvl="1" indent="-285750">
              <a:spcBef>
                <a:spcPct val="20000"/>
              </a:spcBef>
              <a:buFontTx/>
              <a:buChar char="–"/>
            </a:pPr>
            <a:r>
              <a:rPr lang="en-US" dirty="0">
                <a:solidFill>
                  <a:srgbClr val="660066"/>
                </a:solidFill>
                <a:latin typeface="Arial Narrow" charset="0"/>
              </a:rPr>
              <a:t>The work need to move a test charge inside the dielectric is smaller</a:t>
            </a:r>
          </a:p>
          <a:p>
            <a:pPr marL="742950" lvl="1" indent="-285750">
              <a:spcBef>
                <a:spcPct val="20000"/>
              </a:spcBef>
              <a:buFontTx/>
              <a:buChar char="–"/>
            </a:pPr>
            <a:r>
              <a:rPr lang="en-US" dirty="0">
                <a:solidFill>
                  <a:srgbClr val="660066"/>
                </a:solidFill>
                <a:latin typeface="Arial Narrow" charset="0"/>
              </a:rPr>
              <a:t>Thus the potential difference across the dielectric is smaller than across the air</a:t>
            </a:r>
          </a:p>
        </p:txBody>
      </p:sp>
    </p:spTree>
    <p:extLst>
      <p:ext uri="{BB962C8B-B14F-4D97-AF65-F5344CB8AC3E}">
        <p14:creationId xmlns:p14="http://schemas.microsoft.com/office/powerpoint/2010/main" val="2098344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2628">
                                            <p:txEl>
                                              <p:pRg st="0" end="0"/>
                                            </p:txEl>
                                          </p:spTgt>
                                        </p:tgtEl>
                                        <p:attrNameLst>
                                          <p:attrName>style.visibility</p:attrName>
                                        </p:attrNameLst>
                                      </p:cBhvr>
                                      <p:to>
                                        <p:strVal val="visible"/>
                                      </p:to>
                                    </p:set>
                                    <p:animEffect transition="in" filter="wipe(left)">
                                      <p:cBhvr>
                                        <p:cTn id="7" dur="500"/>
                                        <p:tgtEl>
                                          <p:spTgt spid="2826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2628">
                                            <p:txEl>
                                              <p:pRg st="1" end="1"/>
                                            </p:txEl>
                                          </p:spTgt>
                                        </p:tgtEl>
                                        <p:attrNameLst>
                                          <p:attrName>style.visibility</p:attrName>
                                        </p:attrNameLst>
                                      </p:cBhvr>
                                      <p:to>
                                        <p:strVal val="visible"/>
                                      </p:to>
                                    </p:set>
                                    <p:animEffect transition="in" filter="wipe(left)">
                                      <p:cBhvr>
                                        <p:cTn id="12" dur="500"/>
                                        <p:tgtEl>
                                          <p:spTgt spid="2826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82626"/>
                                        </p:tgtEl>
                                        <p:attrNameLst>
                                          <p:attrName>style.visibility</p:attrName>
                                        </p:attrNameLst>
                                      </p:cBhvr>
                                      <p:to>
                                        <p:strVal val="visible"/>
                                      </p:to>
                                    </p:set>
                                    <p:anim calcmode="lin" valueType="num">
                                      <p:cBhvr>
                                        <p:cTn id="17" dur="500" fill="hold"/>
                                        <p:tgtEl>
                                          <p:spTgt spid="282626"/>
                                        </p:tgtEl>
                                        <p:attrNameLst>
                                          <p:attrName>ppt_w</p:attrName>
                                        </p:attrNameLst>
                                      </p:cBhvr>
                                      <p:tavLst>
                                        <p:tav tm="0">
                                          <p:val>
                                            <p:fltVal val="0"/>
                                          </p:val>
                                        </p:tav>
                                        <p:tav tm="100000">
                                          <p:val>
                                            <p:strVal val="#ppt_w"/>
                                          </p:val>
                                        </p:tav>
                                      </p:tavLst>
                                    </p:anim>
                                    <p:anim calcmode="lin" valueType="num">
                                      <p:cBhvr>
                                        <p:cTn id="18" dur="500" fill="hold"/>
                                        <p:tgtEl>
                                          <p:spTgt spid="282626"/>
                                        </p:tgtEl>
                                        <p:attrNameLst>
                                          <p:attrName>ppt_h</p:attrName>
                                        </p:attrNameLst>
                                      </p:cBhvr>
                                      <p:tavLst>
                                        <p:tav tm="0">
                                          <p:val>
                                            <p:fltVal val="0"/>
                                          </p:val>
                                        </p:tav>
                                        <p:tav tm="100000">
                                          <p:val>
                                            <p:strVal val="#ppt_h"/>
                                          </p:val>
                                        </p:tav>
                                      </p:tavLst>
                                    </p:anim>
                                    <p:animEffect transition="in" filter="fade">
                                      <p:cBhvr>
                                        <p:cTn id="19" dur="500"/>
                                        <p:tgtEl>
                                          <p:spTgt spid="2826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2628">
                                            <p:txEl>
                                              <p:pRg st="2" end="2"/>
                                            </p:txEl>
                                          </p:spTgt>
                                        </p:tgtEl>
                                        <p:attrNameLst>
                                          <p:attrName>style.visibility</p:attrName>
                                        </p:attrNameLst>
                                      </p:cBhvr>
                                      <p:to>
                                        <p:strVal val="visible"/>
                                      </p:to>
                                    </p:set>
                                    <p:animEffect transition="in" filter="wipe(left)">
                                      <p:cBhvr>
                                        <p:cTn id="24" dur="500"/>
                                        <p:tgtEl>
                                          <p:spTgt spid="28262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2629">
                                            <p:txEl>
                                              <p:pRg st="0" end="0"/>
                                            </p:txEl>
                                          </p:spTgt>
                                        </p:tgtEl>
                                        <p:attrNameLst>
                                          <p:attrName>style.visibility</p:attrName>
                                        </p:attrNameLst>
                                      </p:cBhvr>
                                      <p:to>
                                        <p:strVal val="visible"/>
                                      </p:to>
                                    </p:set>
                                    <p:animEffect transition="in" filter="wipe(left)">
                                      <p:cBhvr>
                                        <p:cTn id="29" dur="500"/>
                                        <p:tgtEl>
                                          <p:spTgt spid="282629">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2629">
                                            <p:txEl>
                                              <p:pRg st="1" end="1"/>
                                            </p:txEl>
                                          </p:spTgt>
                                        </p:tgtEl>
                                        <p:attrNameLst>
                                          <p:attrName>style.visibility</p:attrName>
                                        </p:attrNameLst>
                                      </p:cBhvr>
                                      <p:to>
                                        <p:strVal val="visible"/>
                                      </p:to>
                                    </p:set>
                                    <p:animEffect transition="in" filter="wipe(left)">
                                      <p:cBhvr>
                                        <p:cTn id="34" dur="500"/>
                                        <p:tgtEl>
                                          <p:spTgt spid="282629">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2629">
                                            <p:txEl>
                                              <p:pRg st="2" end="2"/>
                                            </p:txEl>
                                          </p:spTgt>
                                        </p:tgtEl>
                                        <p:attrNameLst>
                                          <p:attrName>style.visibility</p:attrName>
                                        </p:attrNameLst>
                                      </p:cBhvr>
                                      <p:to>
                                        <p:strVal val="visible"/>
                                      </p:to>
                                    </p:set>
                                    <p:animEffect transition="in" filter="wipe(left)">
                                      <p:cBhvr>
                                        <p:cTn id="39" dur="500"/>
                                        <p:tgtEl>
                                          <p:spTgt spid="282629">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82629">
                                            <p:txEl>
                                              <p:pRg st="3" end="3"/>
                                            </p:txEl>
                                          </p:spTgt>
                                        </p:tgtEl>
                                        <p:attrNameLst>
                                          <p:attrName>style.visibility</p:attrName>
                                        </p:attrNameLst>
                                      </p:cBhvr>
                                      <p:to>
                                        <p:strVal val="visible"/>
                                      </p:to>
                                    </p:set>
                                    <p:animEffect transition="in" filter="wipe(left)">
                                      <p:cBhvr>
                                        <p:cTn id="44" dur="500"/>
                                        <p:tgtEl>
                                          <p:spTgt spid="2826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build="p"/>
      <p:bldP spid="2826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71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71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476DFFF-A5D2-5B43-84C2-D93F5A238590}"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279554" name="Picture 2" descr="FG24_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858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3" name="Rectangle 3"/>
          <p:cNvSpPr>
            <a:spLocks noGrp="1" noChangeArrowheads="1"/>
          </p:cNvSpPr>
          <p:nvPr>
            <p:ph type="title"/>
          </p:nvPr>
        </p:nvSpPr>
        <p:spPr>
          <a:xfrm>
            <a:off x="228600" y="0"/>
            <a:ext cx="8686800" cy="762000"/>
          </a:xfrm>
        </p:spPr>
        <p:txBody>
          <a:bodyPr/>
          <a:lstStyle/>
          <a:p>
            <a:r>
              <a:rPr lang="en-US">
                <a:latin typeface="Arial Narrow" charset="0"/>
                <a:ea typeface="ＭＳ Ｐゴシック" charset="0"/>
                <a:cs typeface="ＭＳ Ｐゴシック" charset="0"/>
              </a:rPr>
              <a:t>Example</a:t>
            </a:r>
          </a:p>
        </p:txBody>
      </p:sp>
      <p:sp>
        <p:nvSpPr>
          <p:cNvPr id="279556" name="Text Box 4"/>
          <p:cNvSpPr txBox="1">
            <a:spLocks noChangeArrowheads="1"/>
          </p:cNvSpPr>
          <p:nvPr/>
        </p:nvSpPr>
        <p:spPr bwMode="auto">
          <a:xfrm>
            <a:off x="152400" y="673100"/>
            <a:ext cx="6629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chemeClr val="accent2"/>
                </a:solidFill>
                <a:latin typeface="Arial Narrow" charset="0"/>
              </a:rPr>
              <a:t>Dielectric Removal: </a:t>
            </a:r>
            <a:r>
              <a:rPr lang="en-US" sz="2000">
                <a:solidFill>
                  <a:schemeClr val="accent2"/>
                </a:solidFill>
                <a:latin typeface="Arial Narrow" charset="0"/>
              </a:rPr>
              <a:t>A parallel-plate capacitor, filled with a dielectric with </a:t>
            </a:r>
            <a:r>
              <a:rPr lang="en-US" sz="2000">
                <a:solidFill>
                  <a:srgbClr val="FF0000"/>
                </a:solidFill>
                <a:latin typeface="Arial Narrow" charset="0"/>
              </a:rPr>
              <a:t>K=3.4</a:t>
            </a:r>
            <a:r>
              <a:rPr lang="en-US" sz="2000">
                <a:solidFill>
                  <a:schemeClr val="accent2"/>
                </a:solidFill>
                <a:latin typeface="Arial Narrow" charset="0"/>
              </a:rPr>
              <a:t>, is connected to a </a:t>
            </a:r>
            <a:r>
              <a:rPr lang="en-US" sz="2000">
                <a:solidFill>
                  <a:srgbClr val="FF0000"/>
                </a:solidFill>
                <a:latin typeface="Arial Narrow" charset="0"/>
              </a:rPr>
              <a:t>100-V </a:t>
            </a:r>
            <a:r>
              <a:rPr lang="en-US" sz="2000">
                <a:solidFill>
                  <a:schemeClr val="accent2"/>
                </a:solidFill>
                <a:latin typeface="Arial Narrow" charset="0"/>
              </a:rPr>
              <a:t>battery.  After the capacitor is fully charged, the battery is disconnected.  The plates have area </a:t>
            </a:r>
            <a:r>
              <a:rPr lang="en-US" sz="2000">
                <a:solidFill>
                  <a:srgbClr val="FF0000"/>
                </a:solidFill>
                <a:latin typeface="Arial Narrow" charset="0"/>
              </a:rPr>
              <a:t>A=4.0m</a:t>
            </a:r>
            <a:r>
              <a:rPr lang="en-US" sz="2000" baseline="30000">
                <a:solidFill>
                  <a:srgbClr val="FF0000"/>
                </a:solidFill>
                <a:latin typeface="Arial Narrow" charset="0"/>
              </a:rPr>
              <a:t>2</a:t>
            </a:r>
            <a:r>
              <a:rPr lang="en-US" sz="2000">
                <a:solidFill>
                  <a:schemeClr val="accent2"/>
                </a:solidFill>
                <a:latin typeface="Arial Narrow" charset="0"/>
              </a:rPr>
              <a:t>, and are separated by </a:t>
            </a:r>
            <a:r>
              <a:rPr lang="en-US" sz="2000">
                <a:solidFill>
                  <a:srgbClr val="FF0000"/>
                </a:solidFill>
                <a:latin typeface="Arial Narrow" charset="0"/>
              </a:rPr>
              <a:t>d=4.0mm</a:t>
            </a:r>
            <a:r>
              <a:rPr lang="en-US" sz="2000">
                <a:solidFill>
                  <a:schemeClr val="accent2"/>
                </a:solidFill>
                <a:latin typeface="Arial Narrow" charset="0"/>
              </a:rPr>
              <a:t>.  (a) Find the capacitance, the charge on the capacitor, the electric field strength, and the energy stored in the capacitor.  (b)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79557" name="Text Box 5"/>
          <p:cNvSpPr txBox="1">
            <a:spLocks noChangeArrowheads="1"/>
          </p:cNvSpPr>
          <p:nvPr/>
        </p:nvSpPr>
        <p:spPr bwMode="auto">
          <a:xfrm>
            <a:off x="304800" y="3657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(a)   </a:t>
            </a:r>
          </a:p>
        </p:txBody>
      </p:sp>
      <p:graphicFrame>
        <p:nvGraphicFramePr>
          <p:cNvPr id="279558" name="Object 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228589"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59" name="Object 3"/>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228590"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0" name="Object 4"/>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228591"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1" name="Object 5"/>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228592"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2" name="Object 6"/>
          <p:cNvGraphicFramePr>
            <a:graphicFrameLocks noChangeAspect="1"/>
          </p:cNvGraphicFramePr>
          <p:nvPr>
            <p:extLst>
              <p:ext uri="{D42A27DB-BD31-4B8C-83A1-F6EECF244321}">
                <p14:modId xmlns:p14="http://schemas.microsoft.com/office/powerpoint/2010/main" val="2978239462"/>
              </p:ext>
            </p:extLst>
          </p:nvPr>
        </p:nvGraphicFramePr>
        <p:xfrm>
          <a:off x="2695575" y="3570288"/>
          <a:ext cx="6099175" cy="757237"/>
        </p:xfrm>
        <a:graphic>
          <a:graphicData uri="http://schemas.openxmlformats.org/presentationml/2006/ole">
            <mc:AlternateContent xmlns:mc="http://schemas.openxmlformats.org/markup-compatibility/2006">
              <mc:Choice xmlns:v="urn:schemas-microsoft-com:vml" Requires="v">
                <p:oleObj spid="_x0000_s228593" name="Equation" r:id="rId12" imgW="3581400" imgH="419100" progId="Equation.DSMT4">
                  <p:embed/>
                </p:oleObj>
              </mc:Choice>
              <mc:Fallback>
                <p:oleObj name="Equation" r:id="rId12" imgW="3581400" imgH="419100" progId="Equation.DSMT4">
                  <p:embed/>
                  <p:pic>
                    <p:nvPicPr>
                      <p:cNvPr id="0" name=""/>
                      <p:cNvPicPr>
                        <a:picLocks noChangeAspect="1" noChangeArrowheads="1"/>
                      </p:cNvPicPr>
                      <p:nvPr/>
                    </p:nvPicPr>
                    <p:blipFill>
                      <a:blip r:embed="rId13"/>
                      <a:srcRect/>
                      <a:stretch>
                        <a:fillRect/>
                      </a:stretch>
                    </p:blipFill>
                    <p:spPr bwMode="auto">
                      <a:xfrm>
                        <a:off x="2695575" y="3570288"/>
                        <a:ext cx="6099175" cy="7572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3" name="Object 7"/>
          <p:cNvGraphicFramePr>
            <a:graphicFrameLocks noChangeAspect="1"/>
          </p:cNvGraphicFramePr>
          <p:nvPr/>
        </p:nvGraphicFramePr>
        <p:xfrm>
          <a:off x="762000" y="5083175"/>
          <a:ext cx="431800" cy="274638"/>
        </p:xfrm>
        <a:graphic>
          <a:graphicData uri="http://schemas.openxmlformats.org/presentationml/2006/ole">
            <mc:AlternateContent xmlns:mc="http://schemas.openxmlformats.org/markup-compatibility/2006">
              <mc:Choice xmlns:v="urn:schemas-microsoft-com:vml" Requires="v">
                <p:oleObj spid="_x0000_s228594"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 y="5083175"/>
                        <a:ext cx="431800" cy="2746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4" name="Object 8"/>
          <p:cNvGraphicFramePr>
            <a:graphicFrameLocks noChangeAspect="1"/>
          </p:cNvGraphicFramePr>
          <p:nvPr/>
        </p:nvGraphicFramePr>
        <p:xfrm>
          <a:off x="763588" y="5715000"/>
          <a:ext cx="455612" cy="298450"/>
        </p:xfrm>
        <a:graphic>
          <a:graphicData uri="http://schemas.openxmlformats.org/presentationml/2006/ole">
            <mc:AlternateContent xmlns:mc="http://schemas.openxmlformats.org/markup-compatibility/2006">
              <mc:Choice xmlns:v="urn:schemas-microsoft-com:vml" Requires="v">
                <p:oleObj spid="_x0000_s228595"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3588" y="5715000"/>
                        <a:ext cx="455612" cy="2984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5" name="Object 9"/>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228596"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6" name="Object 10"/>
          <p:cNvGraphicFramePr>
            <a:graphicFrameLocks noChangeAspect="1"/>
          </p:cNvGraphicFramePr>
          <p:nvPr>
            <p:extLst>
              <p:ext uri="{D42A27DB-BD31-4B8C-83A1-F6EECF244321}">
                <p14:modId xmlns:p14="http://schemas.microsoft.com/office/powerpoint/2010/main" val="2371516761"/>
              </p:ext>
            </p:extLst>
          </p:nvPr>
        </p:nvGraphicFramePr>
        <p:xfrm>
          <a:off x="1855788" y="4349750"/>
          <a:ext cx="4240212" cy="550863"/>
        </p:xfrm>
        <a:graphic>
          <a:graphicData uri="http://schemas.openxmlformats.org/presentationml/2006/ole">
            <mc:AlternateContent xmlns:mc="http://schemas.openxmlformats.org/markup-compatibility/2006">
              <mc:Choice xmlns:v="urn:schemas-microsoft-com:vml" Requires="v">
                <p:oleObj spid="_x0000_s228597" name="Equation" r:id="rId20" imgW="2489200" imgH="304800" progId="Equation.DSMT4">
                  <p:embed/>
                </p:oleObj>
              </mc:Choice>
              <mc:Fallback>
                <p:oleObj name="Equation" r:id="rId20" imgW="2489200" imgH="304800" progId="Equation.DSMT4">
                  <p:embed/>
                  <p:pic>
                    <p:nvPicPr>
                      <p:cNvPr id="0" name=""/>
                      <p:cNvPicPr>
                        <a:picLocks noChangeAspect="1" noChangeArrowheads="1"/>
                      </p:cNvPicPr>
                      <p:nvPr/>
                    </p:nvPicPr>
                    <p:blipFill>
                      <a:blip r:embed="rId21"/>
                      <a:srcRect/>
                      <a:stretch>
                        <a:fillRect/>
                      </a:stretch>
                    </p:blipFill>
                    <p:spPr bwMode="auto">
                      <a:xfrm>
                        <a:off x="1855788" y="4349750"/>
                        <a:ext cx="4240212" cy="5508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7" name="Object 11"/>
          <p:cNvGraphicFramePr>
            <a:graphicFrameLocks noChangeAspect="1"/>
          </p:cNvGraphicFramePr>
          <p:nvPr/>
        </p:nvGraphicFramePr>
        <p:xfrm>
          <a:off x="1195388" y="4887913"/>
          <a:ext cx="474662" cy="665162"/>
        </p:xfrm>
        <a:graphic>
          <a:graphicData uri="http://schemas.openxmlformats.org/presentationml/2006/ole">
            <mc:AlternateContent xmlns:mc="http://schemas.openxmlformats.org/markup-compatibility/2006">
              <mc:Choice xmlns:v="urn:schemas-microsoft-com:vml" Requires="v">
                <p:oleObj spid="_x0000_s228598"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95388" y="4887913"/>
                        <a:ext cx="474662" cy="6651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8" name="Object 12"/>
          <p:cNvGraphicFramePr>
            <a:graphicFrameLocks noChangeAspect="1"/>
          </p:cNvGraphicFramePr>
          <p:nvPr/>
        </p:nvGraphicFramePr>
        <p:xfrm>
          <a:off x="1673225" y="4876800"/>
          <a:ext cx="2746375" cy="687388"/>
        </p:xfrm>
        <a:graphic>
          <a:graphicData uri="http://schemas.openxmlformats.org/presentationml/2006/ole">
            <mc:AlternateContent xmlns:mc="http://schemas.openxmlformats.org/markup-compatibility/2006">
              <mc:Choice xmlns:v="urn:schemas-microsoft-com:vml" Requires="v">
                <p:oleObj spid="_x0000_s228599"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73225" y="4876800"/>
                        <a:ext cx="2746375" cy="6873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69" name="Object 13"/>
          <p:cNvGraphicFramePr>
            <a:graphicFrameLocks noChangeAspect="1"/>
          </p:cNvGraphicFramePr>
          <p:nvPr/>
        </p:nvGraphicFramePr>
        <p:xfrm>
          <a:off x="1223963" y="5562600"/>
          <a:ext cx="909637" cy="665163"/>
        </p:xfrm>
        <a:graphic>
          <a:graphicData uri="http://schemas.openxmlformats.org/presentationml/2006/ole">
            <mc:AlternateContent xmlns:mc="http://schemas.openxmlformats.org/markup-compatibility/2006">
              <mc:Choice xmlns:v="urn:schemas-microsoft-com:vml" Requires="v">
                <p:oleObj spid="_x0000_s228600"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23963" y="5562600"/>
                        <a:ext cx="909637" cy="665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9570" name="Object 14"/>
          <p:cNvGraphicFramePr>
            <a:graphicFrameLocks noChangeAspect="1"/>
          </p:cNvGraphicFramePr>
          <p:nvPr/>
        </p:nvGraphicFramePr>
        <p:xfrm>
          <a:off x="2211388" y="5562600"/>
          <a:ext cx="3656012" cy="665163"/>
        </p:xfrm>
        <a:graphic>
          <a:graphicData uri="http://schemas.openxmlformats.org/presentationml/2006/ole">
            <mc:AlternateContent xmlns:mc="http://schemas.openxmlformats.org/markup-compatibility/2006">
              <mc:Choice xmlns:v="urn:schemas-microsoft-com:vml" Requires="v">
                <p:oleObj spid="_x0000_s228601"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11388" y="5562600"/>
                        <a:ext cx="3656012" cy="665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70543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9556"/>
                                        </p:tgtEl>
                                        <p:attrNameLst>
                                          <p:attrName>style.visibility</p:attrName>
                                        </p:attrNameLst>
                                      </p:cBhvr>
                                      <p:to>
                                        <p:strVal val="visible"/>
                                      </p:to>
                                    </p:set>
                                    <p:animEffect transition="in" filter="wipe(left)">
                                      <p:cBhvr>
                                        <p:cTn id="7" dur="500"/>
                                        <p:tgtEl>
                                          <p:spTgt spid="279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79554"/>
                                        </p:tgtEl>
                                        <p:attrNameLst>
                                          <p:attrName>style.visibility</p:attrName>
                                        </p:attrNameLst>
                                      </p:cBhvr>
                                      <p:to>
                                        <p:strVal val="visible"/>
                                      </p:to>
                                    </p:set>
                                    <p:anim calcmode="lin" valueType="num">
                                      <p:cBhvr>
                                        <p:cTn id="12" dur="500" fill="hold"/>
                                        <p:tgtEl>
                                          <p:spTgt spid="279554"/>
                                        </p:tgtEl>
                                        <p:attrNameLst>
                                          <p:attrName>ppt_w</p:attrName>
                                        </p:attrNameLst>
                                      </p:cBhvr>
                                      <p:tavLst>
                                        <p:tav tm="0">
                                          <p:val>
                                            <p:fltVal val="0"/>
                                          </p:val>
                                        </p:tav>
                                        <p:tav tm="100000">
                                          <p:val>
                                            <p:strVal val="#ppt_w"/>
                                          </p:val>
                                        </p:tav>
                                      </p:tavLst>
                                    </p:anim>
                                    <p:anim calcmode="lin" valueType="num">
                                      <p:cBhvr>
                                        <p:cTn id="13" dur="500" fill="hold"/>
                                        <p:tgtEl>
                                          <p:spTgt spid="279554"/>
                                        </p:tgtEl>
                                        <p:attrNameLst>
                                          <p:attrName>ppt_h</p:attrName>
                                        </p:attrNameLst>
                                      </p:cBhvr>
                                      <p:tavLst>
                                        <p:tav tm="0">
                                          <p:val>
                                            <p:fltVal val="0"/>
                                          </p:val>
                                        </p:tav>
                                        <p:tav tm="100000">
                                          <p:val>
                                            <p:strVal val="#ppt_h"/>
                                          </p:val>
                                        </p:tav>
                                      </p:tavLst>
                                    </p:anim>
                                    <p:animEffect transition="in" filter="fade">
                                      <p:cBhvr>
                                        <p:cTn id="14" dur="500"/>
                                        <p:tgtEl>
                                          <p:spTgt spid="2795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79557"/>
                                        </p:tgtEl>
                                        <p:attrNameLst>
                                          <p:attrName>style.visibility</p:attrName>
                                        </p:attrNameLst>
                                      </p:cBhvr>
                                      <p:to>
                                        <p:strVal val="visible"/>
                                      </p:to>
                                    </p:set>
                                    <p:animEffect transition="in" filter="wipe(left)">
                                      <p:cBhvr>
                                        <p:cTn id="19" dur="500"/>
                                        <p:tgtEl>
                                          <p:spTgt spid="279557"/>
                                        </p:tgtEl>
                                      </p:cBhvr>
                                    </p:animEffect>
                                  </p:childTnLst>
                                </p:cTn>
                              </p:par>
                              <p:par>
                                <p:cTn id="20" presetID="22" presetClass="entr" presetSubtype="8" fill="hold" nodeType="withEffect">
                                  <p:stCondLst>
                                    <p:cond delay="0"/>
                                  </p:stCondLst>
                                  <p:childTnLst>
                                    <p:set>
                                      <p:cBhvr>
                                        <p:cTn id="21" dur="1" fill="hold">
                                          <p:stCondLst>
                                            <p:cond delay="0"/>
                                          </p:stCondLst>
                                        </p:cTn>
                                        <p:tgtEl>
                                          <p:spTgt spid="279558"/>
                                        </p:tgtEl>
                                        <p:attrNameLst>
                                          <p:attrName>style.visibility</p:attrName>
                                        </p:attrNameLst>
                                      </p:cBhvr>
                                      <p:to>
                                        <p:strVal val="visible"/>
                                      </p:to>
                                    </p:set>
                                    <p:animEffect transition="in" filter="wipe(left)">
                                      <p:cBhvr>
                                        <p:cTn id="22" dur="500"/>
                                        <p:tgtEl>
                                          <p:spTgt spid="2795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79560"/>
                                        </p:tgtEl>
                                        <p:attrNameLst>
                                          <p:attrName>style.visibility</p:attrName>
                                        </p:attrNameLst>
                                      </p:cBhvr>
                                      <p:to>
                                        <p:strVal val="visible"/>
                                      </p:to>
                                    </p:set>
                                    <p:animEffect transition="in" filter="wipe(left)">
                                      <p:cBhvr>
                                        <p:cTn id="27" dur="500"/>
                                        <p:tgtEl>
                                          <p:spTgt spid="2795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79561"/>
                                        </p:tgtEl>
                                        <p:attrNameLst>
                                          <p:attrName>style.visibility</p:attrName>
                                        </p:attrNameLst>
                                      </p:cBhvr>
                                      <p:to>
                                        <p:strVal val="visible"/>
                                      </p:to>
                                    </p:set>
                                    <p:animEffect transition="in" filter="wipe(left)">
                                      <p:cBhvr>
                                        <p:cTn id="32" dur="500"/>
                                        <p:tgtEl>
                                          <p:spTgt spid="2795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79562"/>
                                        </p:tgtEl>
                                        <p:attrNameLst>
                                          <p:attrName>style.visibility</p:attrName>
                                        </p:attrNameLst>
                                      </p:cBhvr>
                                      <p:to>
                                        <p:strVal val="visible"/>
                                      </p:to>
                                    </p:set>
                                    <p:animEffect transition="in" filter="wipe(left)">
                                      <p:cBhvr>
                                        <p:cTn id="37" dur="500"/>
                                        <p:tgtEl>
                                          <p:spTgt spid="2795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79559"/>
                                        </p:tgtEl>
                                        <p:attrNameLst>
                                          <p:attrName>style.visibility</p:attrName>
                                        </p:attrNameLst>
                                      </p:cBhvr>
                                      <p:to>
                                        <p:strVal val="visible"/>
                                      </p:to>
                                    </p:set>
                                    <p:animEffect transition="in" filter="wipe(left)">
                                      <p:cBhvr>
                                        <p:cTn id="42" dur="500"/>
                                        <p:tgtEl>
                                          <p:spTgt spid="2795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79565"/>
                                        </p:tgtEl>
                                        <p:attrNameLst>
                                          <p:attrName>style.visibility</p:attrName>
                                        </p:attrNameLst>
                                      </p:cBhvr>
                                      <p:to>
                                        <p:strVal val="visible"/>
                                      </p:to>
                                    </p:set>
                                    <p:animEffect transition="in" filter="wipe(left)">
                                      <p:cBhvr>
                                        <p:cTn id="47" dur="500"/>
                                        <p:tgtEl>
                                          <p:spTgt spid="2795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79566"/>
                                        </p:tgtEl>
                                        <p:attrNameLst>
                                          <p:attrName>style.visibility</p:attrName>
                                        </p:attrNameLst>
                                      </p:cBhvr>
                                      <p:to>
                                        <p:strVal val="visible"/>
                                      </p:to>
                                    </p:set>
                                    <p:animEffect transition="in" filter="wipe(left)">
                                      <p:cBhvr>
                                        <p:cTn id="52" dur="500"/>
                                        <p:tgtEl>
                                          <p:spTgt spid="2795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79563"/>
                                        </p:tgtEl>
                                        <p:attrNameLst>
                                          <p:attrName>style.visibility</p:attrName>
                                        </p:attrNameLst>
                                      </p:cBhvr>
                                      <p:to>
                                        <p:strVal val="visible"/>
                                      </p:to>
                                    </p:set>
                                    <p:animEffect transition="in" filter="wipe(left)">
                                      <p:cBhvr>
                                        <p:cTn id="57" dur="500"/>
                                        <p:tgtEl>
                                          <p:spTgt spid="2795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79567"/>
                                        </p:tgtEl>
                                        <p:attrNameLst>
                                          <p:attrName>style.visibility</p:attrName>
                                        </p:attrNameLst>
                                      </p:cBhvr>
                                      <p:to>
                                        <p:strVal val="visible"/>
                                      </p:to>
                                    </p:set>
                                    <p:animEffect transition="in" filter="wipe(left)">
                                      <p:cBhvr>
                                        <p:cTn id="62" dur="500"/>
                                        <p:tgtEl>
                                          <p:spTgt spid="27956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79568"/>
                                        </p:tgtEl>
                                        <p:attrNameLst>
                                          <p:attrName>style.visibility</p:attrName>
                                        </p:attrNameLst>
                                      </p:cBhvr>
                                      <p:to>
                                        <p:strVal val="visible"/>
                                      </p:to>
                                    </p:set>
                                    <p:animEffect transition="in" filter="wipe(left)">
                                      <p:cBhvr>
                                        <p:cTn id="67" dur="500"/>
                                        <p:tgtEl>
                                          <p:spTgt spid="27956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79564"/>
                                        </p:tgtEl>
                                        <p:attrNameLst>
                                          <p:attrName>style.visibility</p:attrName>
                                        </p:attrNameLst>
                                      </p:cBhvr>
                                      <p:to>
                                        <p:strVal val="visible"/>
                                      </p:to>
                                    </p:set>
                                    <p:animEffect transition="in" filter="wipe(left)">
                                      <p:cBhvr>
                                        <p:cTn id="72" dur="500"/>
                                        <p:tgtEl>
                                          <p:spTgt spid="2795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79569"/>
                                        </p:tgtEl>
                                        <p:attrNameLst>
                                          <p:attrName>style.visibility</p:attrName>
                                        </p:attrNameLst>
                                      </p:cBhvr>
                                      <p:to>
                                        <p:strVal val="visible"/>
                                      </p:to>
                                    </p:set>
                                    <p:animEffect transition="in" filter="wipe(left)">
                                      <p:cBhvr>
                                        <p:cTn id="77" dur="500"/>
                                        <p:tgtEl>
                                          <p:spTgt spid="27956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79570"/>
                                        </p:tgtEl>
                                        <p:attrNameLst>
                                          <p:attrName>style.visibility</p:attrName>
                                        </p:attrNameLst>
                                      </p:cBhvr>
                                      <p:to>
                                        <p:strVal val="visible"/>
                                      </p:to>
                                    </p:set>
                                    <p:animEffect transition="in" filter="wipe(left)">
                                      <p:cBhvr>
                                        <p:cTn id="82" dur="500"/>
                                        <p:tgtEl>
                                          <p:spTgt spid="27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p:bldP spid="2795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8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8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23D7D23-F7E5-594C-B995-083009DF9040}"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80578" name="Text Box 2"/>
          <p:cNvSpPr txBox="1">
            <a:spLocks noChangeArrowheads="1"/>
          </p:cNvSpPr>
          <p:nvPr/>
        </p:nvSpPr>
        <p:spPr bwMode="auto">
          <a:xfrm>
            <a:off x="685800" y="2378075"/>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CC00CC"/>
                </a:solidFill>
                <a:latin typeface="Arial Narrow" charset="0"/>
              </a:rPr>
              <a:t>Since the </a:t>
            </a:r>
            <a:r>
              <a:rPr lang="en-US" dirty="0">
                <a:solidFill>
                  <a:srgbClr val="CC00CC"/>
                </a:solidFill>
                <a:latin typeface="Arial Narrow" charset="0"/>
              </a:rPr>
              <a:t>charge is the same (                )  before and after the removal of the dielectric, we obtain</a:t>
            </a:r>
          </a:p>
        </p:txBody>
      </p:sp>
      <p:sp>
        <p:nvSpPr>
          <p:cNvPr id="48152" name="Rectangle 3"/>
          <p:cNvSpPr>
            <a:spLocks noGrp="1" noChangeArrowheads="1"/>
          </p:cNvSpPr>
          <p:nvPr>
            <p:ph type="title"/>
          </p:nvPr>
        </p:nvSpPr>
        <p:spPr>
          <a:xfrm>
            <a:off x="228600" y="0"/>
            <a:ext cx="8686800" cy="762000"/>
          </a:xfrm>
        </p:spPr>
        <p:txBody>
          <a:bodyPr/>
          <a:lstStyle/>
          <a:p>
            <a:r>
              <a:rPr lang="en-US" dirty="0">
                <a:latin typeface="Arial Narrow" charset="0"/>
                <a:ea typeface="ＭＳ Ｐゴシック" charset="0"/>
                <a:cs typeface="ＭＳ Ｐゴシック" charset="0"/>
              </a:rPr>
              <a:t>Example </a:t>
            </a:r>
            <a:r>
              <a:rPr lang="en-US" dirty="0" smtClean="0">
                <a:latin typeface="Arial Narrow" charset="0"/>
                <a:ea typeface="ＭＳ Ｐゴシック" charset="0"/>
                <a:cs typeface="ＭＳ Ｐゴシック" charset="0"/>
              </a:rPr>
              <a:t>cont’d</a:t>
            </a:r>
            <a:endParaRPr lang="en-US" dirty="0">
              <a:latin typeface="Arial Narrow" charset="0"/>
              <a:ea typeface="ＭＳ Ｐゴシック" charset="0"/>
              <a:cs typeface="ＭＳ Ｐゴシック" charset="0"/>
            </a:endParaRPr>
          </a:p>
        </p:txBody>
      </p:sp>
      <p:sp>
        <p:nvSpPr>
          <p:cNvPr id="280580" name="Text Box 4"/>
          <p:cNvSpPr txBox="1">
            <a:spLocks noChangeArrowheads="1"/>
          </p:cNvSpPr>
          <p:nvPr/>
        </p:nvSpPr>
        <p:spPr bwMode="auto">
          <a:xfrm>
            <a:off x="533400" y="838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(b)   </a:t>
            </a:r>
          </a:p>
        </p:txBody>
      </p:sp>
      <p:graphicFrame>
        <p:nvGraphicFramePr>
          <p:cNvPr id="280581" name="Object 2"/>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226158"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82" name="Object 3"/>
          <p:cNvGraphicFramePr>
            <a:graphicFrameLocks noChangeAspect="1"/>
          </p:cNvGraphicFramePr>
          <p:nvPr>
            <p:extLst>
              <p:ext uri="{D42A27DB-BD31-4B8C-83A1-F6EECF244321}">
                <p14:modId xmlns:p14="http://schemas.microsoft.com/office/powerpoint/2010/main" val="3339342423"/>
              </p:ext>
            </p:extLst>
          </p:nvPr>
        </p:nvGraphicFramePr>
        <p:xfrm>
          <a:off x="4127500" y="2349500"/>
          <a:ext cx="1130300" cy="546100"/>
        </p:xfrm>
        <a:graphic>
          <a:graphicData uri="http://schemas.openxmlformats.org/presentationml/2006/ole">
            <mc:AlternateContent xmlns:mc="http://schemas.openxmlformats.org/markup-compatibility/2006">
              <mc:Choice xmlns:v="urn:schemas-microsoft-com:vml" Requires="v">
                <p:oleObj spid="_x0000_s226159"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0" y="2349500"/>
                        <a:ext cx="1130300"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0583" name="Text Box 7"/>
          <p:cNvSpPr txBox="1">
            <a:spLocks noChangeArrowheads="1"/>
          </p:cNvSpPr>
          <p:nvPr/>
        </p:nvSpPr>
        <p:spPr bwMode="auto">
          <a:xfrm>
            <a:off x="1143000" y="838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Since the dielectric has been removed, the effect of dielectric constant must be removed as well.  </a:t>
            </a:r>
          </a:p>
        </p:txBody>
      </p:sp>
      <p:graphicFrame>
        <p:nvGraphicFramePr>
          <p:cNvPr id="280584" name="Object 4"/>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226160"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85" name="Object 5"/>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226161"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86" name="Object 6"/>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226162"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0587" name="Text Box 11"/>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Where did the extra energy come from?.</a:t>
            </a:r>
          </a:p>
        </p:txBody>
      </p:sp>
      <p:sp>
        <p:nvSpPr>
          <p:cNvPr id="280588" name="Text Box 12"/>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energy conservation law is violated in electricity???</a:t>
            </a:r>
          </a:p>
        </p:txBody>
      </p:sp>
      <p:sp>
        <p:nvSpPr>
          <p:cNvPr id="280589" name="Text Box 13"/>
          <p:cNvSpPr txBox="1">
            <a:spLocks noChangeArrowheads="1"/>
          </p:cNvSpPr>
          <p:nvPr/>
        </p:nvSpPr>
        <p:spPr bwMode="auto">
          <a:xfrm>
            <a:off x="2362200" y="6324600"/>
            <a:ext cx="6781800" cy="3651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80590" name="AutoShape 14"/>
          <p:cNvSpPr>
            <a:spLocks noChangeArrowheads="1"/>
          </p:cNvSpPr>
          <p:nvPr/>
        </p:nvSpPr>
        <p:spPr bwMode="auto">
          <a:xfrm>
            <a:off x="2590800" y="5715000"/>
            <a:ext cx="44196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p:spPr>
        <p:txBody>
          <a:bodyPr anchor="ctr">
            <a:spAutoFit/>
          </a:bodyPr>
          <a:lstStyle/>
          <a:p>
            <a:endParaRPr lang="en-US"/>
          </a:p>
        </p:txBody>
      </p:sp>
      <p:sp>
        <p:nvSpPr>
          <p:cNvPr id="280591" name="Text Box 15"/>
          <p:cNvSpPr txBox="1">
            <a:spLocks noChangeArrowheads="1"/>
          </p:cNvSpPr>
          <p:nvPr/>
        </p:nvSpPr>
        <p:spPr bwMode="auto">
          <a:xfrm>
            <a:off x="7527925" y="5622925"/>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Wrong! </a:t>
            </a:r>
          </a:p>
        </p:txBody>
      </p:sp>
      <p:sp>
        <p:nvSpPr>
          <p:cNvPr id="280592" name="Text Box 16"/>
          <p:cNvSpPr txBox="1">
            <a:spLocks noChangeArrowheads="1"/>
          </p:cNvSpPr>
          <p:nvPr/>
        </p:nvSpPr>
        <p:spPr bwMode="auto">
          <a:xfrm>
            <a:off x="7527925" y="57912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Wrong! </a:t>
            </a:r>
          </a:p>
        </p:txBody>
      </p:sp>
      <p:sp>
        <p:nvSpPr>
          <p:cNvPr id="280593" name="Text Box 17"/>
          <p:cNvSpPr txBox="1">
            <a:spLocks noChangeArrowheads="1"/>
          </p:cNvSpPr>
          <p:nvPr/>
        </p:nvSpPr>
        <p:spPr bwMode="auto">
          <a:xfrm>
            <a:off x="7543800" y="598805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a:solidFill>
                  <a:srgbClr val="FF0000"/>
                </a:solidFill>
                <a:latin typeface="Arial Narrow" charset="0"/>
              </a:rPr>
              <a:t>Wrong!</a:t>
            </a:r>
          </a:p>
        </p:txBody>
      </p:sp>
      <p:graphicFrame>
        <p:nvGraphicFramePr>
          <p:cNvPr id="280594" name="Object 7"/>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226163"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5" name="Object 8"/>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226164"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6" name="Object 9"/>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226165"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7" name="Object 10"/>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226166"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8" name="Object 11"/>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226167"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599" name="Object 12"/>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226168"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0" name="Object 13"/>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226169"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1" name="Object 14"/>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226170"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2" name="Object 15"/>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226171"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3" name="Object 16"/>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226172"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4" name="Object 17"/>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226173"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5" name="Object 18"/>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226174"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0606" name="Object 19"/>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226175"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63683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0580"/>
                                        </p:tgtEl>
                                        <p:attrNameLst>
                                          <p:attrName>style.visibility</p:attrName>
                                        </p:attrNameLst>
                                      </p:cBhvr>
                                      <p:to>
                                        <p:strVal val="visible"/>
                                      </p:to>
                                    </p:set>
                                    <p:animEffect transition="in" filter="wipe(left)">
                                      <p:cBhvr>
                                        <p:cTn id="7" dur="500"/>
                                        <p:tgtEl>
                                          <p:spTgt spid="280580"/>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80583"/>
                                        </p:tgtEl>
                                        <p:attrNameLst>
                                          <p:attrName>style.visibility</p:attrName>
                                        </p:attrNameLst>
                                      </p:cBhvr>
                                      <p:to>
                                        <p:strVal val="visible"/>
                                      </p:to>
                                    </p:set>
                                    <p:animEffect transition="in" filter="wipe(left)">
                                      <p:cBhvr>
                                        <p:cTn id="10" dur="500"/>
                                        <p:tgtEl>
                                          <p:spTgt spid="2805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80581"/>
                                        </p:tgtEl>
                                        <p:attrNameLst>
                                          <p:attrName>style.visibility</p:attrName>
                                        </p:attrNameLst>
                                      </p:cBhvr>
                                      <p:to>
                                        <p:strVal val="visible"/>
                                      </p:to>
                                    </p:set>
                                    <p:animEffect transition="in" filter="wipe(left)">
                                      <p:cBhvr>
                                        <p:cTn id="15" dur="500"/>
                                        <p:tgtEl>
                                          <p:spTgt spid="2805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80594"/>
                                        </p:tgtEl>
                                        <p:attrNameLst>
                                          <p:attrName>style.visibility</p:attrName>
                                        </p:attrNameLst>
                                      </p:cBhvr>
                                      <p:to>
                                        <p:strVal val="visible"/>
                                      </p:to>
                                    </p:set>
                                    <p:animEffect transition="in" filter="wipe(left)">
                                      <p:cBhvr>
                                        <p:cTn id="20" dur="500"/>
                                        <p:tgtEl>
                                          <p:spTgt spid="28059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80595"/>
                                        </p:tgtEl>
                                        <p:attrNameLst>
                                          <p:attrName>style.visibility</p:attrName>
                                        </p:attrNameLst>
                                      </p:cBhvr>
                                      <p:to>
                                        <p:strVal val="visible"/>
                                      </p:to>
                                    </p:set>
                                    <p:animEffect transition="in" filter="wipe(left)">
                                      <p:cBhvr>
                                        <p:cTn id="25" dur="500"/>
                                        <p:tgtEl>
                                          <p:spTgt spid="2805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80578"/>
                                        </p:tgtEl>
                                        <p:attrNameLst>
                                          <p:attrName>style.visibility</p:attrName>
                                        </p:attrNameLst>
                                      </p:cBhvr>
                                      <p:to>
                                        <p:strVal val="visible"/>
                                      </p:to>
                                    </p:set>
                                    <p:animEffect transition="in" filter="wipe(left)">
                                      <p:cBhvr>
                                        <p:cTn id="30" dur="500"/>
                                        <p:tgtEl>
                                          <p:spTgt spid="280578"/>
                                        </p:tgtEl>
                                      </p:cBhvr>
                                    </p:animEffect>
                                  </p:childTnLst>
                                </p:cTn>
                              </p:par>
                              <p:par>
                                <p:cTn id="31" presetID="22" presetClass="entr" presetSubtype="8" fill="hold" nodeType="withEffect">
                                  <p:stCondLst>
                                    <p:cond delay="0"/>
                                  </p:stCondLst>
                                  <p:childTnLst>
                                    <p:set>
                                      <p:cBhvr>
                                        <p:cTn id="32" dur="1" fill="hold">
                                          <p:stCondLst>
                                            <p:cond delay="0"/>
                                          </p:stCondLst>
                                        </p:cTn>
                                        <p:tgtEl>
                                          <p:spTgt spid="280582"/>
                                        </p:tgtEl>
                                        <p:attrNameLst>
                                          <p:attrName>style.visibility</p:attrName>
                                        </p:attrNameLst>
                                      </p:cBhvr>
                                      <p:to>
                                        <p:strVal val="visible"/>
                                      </p:to>
                                    </p:set>
                                    <p:animEffect transition="in" filter="wipe(left)">
                                      <p:cBhvr>
                                        <p:cTn id="33" dur="500"/>
                                        <p:tgtEl>
                                          <p:spTgt spid="28058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80586"/>
                                        </p:tgtEl>
                                        <p:attrNameLst>
                                          <p:attrName>style.visibility</p:attrName>
                                        </p:attrNameLst>
                                      </p:cBhvr>
                                      <p:to>
                                        <p:strVal val="visible"/>
                                      </p:to>
                                    </p:set>
                                    <p:animEffect transition="in" filter="wipe(left)">
                                      <p:cBhvr>
                                        <p:cTn id="38" dur="500"/>
                                        <p:tgtEl>
                                          <p:spTgt spid="28058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80596"/>
                                        </p:tgtEl>
                                        <p:attrNameLst>
                                          <p:attrName>style.visibility</p:attrName>
                                        </p:attrNameLst>
                                      </p:cBhvr>
                                      <p:to>
                                        <p:strVal val="visible"/>
                                      </p:to>
                                    </p:set>
                                    <p:animEffect transition="in" filter="wipe(left)">
                                      <p:cBhvr>
                                        <p:cTn id="43" dur="500"/>
                                        <p:tgtEl>
                                          <p:spTgt spid="28059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280597"/>
                                        </p:tgtEl>
                                        <p:attrNameLst>
                                          <p:attrName>style.visibility</p:attrName>
                                        </p:attrNameLst>
                                      </p:cBhvr>
                                      <p:to>
                                        <p:strVal val="visible"/>
                                      </p:to>
                                    </p:set>
                                    <p:animEffect transition="in" filter="wipe(left)">
                                      <p:cBhvr>
                                        <p:cTn id="48" dur="500"/>
                                        <p:tgtEl>
                                          <p:spTgt spid="28059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280598"/>
                                        </p:tgtEl>
                                        <p:attrNameLst>
                                          <p:attrName>style.visibility</p:attrName>
                                        </p:attrNameLst>
                                      </p:cBhvr>
                                      <p:to>
                                        <p:strVal val="visible"/>
                                      </p:to>
                                    </p:set>
                                    <p:animEffect transition="in" filter="wipe(left)">
                                      <p:cBhvr>
                                        <p:cTn id="53" dur="500"/>
                                        <p:tgtEl>
                                          <p:spTgt spid="2805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280599"/>
                                        </p:tgtEl>
                                        <p:attrNameLst>
                                          <p:attrName>style.visibility</p:attrName>
                                        </p:attrNameLst>
                                      </p:cBhvr>
                                      <p:to>
                                        <p:strVal val="visible"/>
                                      </p:to>
                                    </p:set>
                                    <p:animEffect transition="in" filter="wipe(left)">
                                      <p:cBhvr>
                                        <p:cTn id="58" dur="500"/>
                                        <p:tgtEl>
                                          <p:spTgt spid="2805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80584"/>
                                        </p:tgtEl>
                                        <p:attrNameLst>
                                          <p:attrName>style.visibility</p:attrName>
                                        </p:attrNameLst>
                                      </p:cBhvr>
                                      <p:to>
                                        <p:strVal val="visible"/>
                                      </p:to>
                                    </p:set>
                                    <p:animEffect transition="in" filter="wipe(left)">
                                      <p:cBhvr>
                                        <p:cTn id="63" dur="500"/>
                                        <p:tgtEl>
                                          <p:spTgt spid="28058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280600"/>
                                        </p:tgtEl>
                                        <p:attrNameLst>
                                          <p:attrName>style.visibility</p:attrName>
                                        </p:attrNameLst>
                                      </p:cBhvr>
                                      <p:to>
                                        <p:strVal val="visible"/>
                                      </p:to>
                                    </p:set>
                                    <p:animEffect transition="in" filter="wipe(left)">
                                      <p:cBhvr>
                                        <p:cTn id="68" dur="500"/>
                                        <p:tgtEl>
                                          <p:spTgt spid="28060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280601"/>
                                        </p:tgtEl>
                                        <p:attrNameLst>
                                          <p:attrName>style.visibility</p:attrName>
                                        </p:attrNameLst>
                                      </p:cBhvr>
                                      <p:to>
                                        <p:strVal val="visible"/>
                                      </p:to>
                                    </p:set>
                                    <p:animEffect transition="in" filter="wipe(left)">
                                      <p:cBhvr>
                                        <p:cTn id="73" dur="500"/>
                                        <p:tgtEl>
                                          <p:spTgt spid="28060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280585"/>
                                        </p:tgtEl>
                                        <p:attrNameLst>
                                          <p:attrName>style.visibility</p:attrName>
                                        </p:attrNameLst>
                                      </p:cBhvr>
                                      <p:to>
                                        <p:strVal val="visible"/>
                                      </p:to>
                                    </p:set>
                                    <p:animEffect transition="in" filter="wipe(left)">
                                      <p:cBhvr>
                                        <p:cTn id="78" dur="500"/>
                                        <p:tgtEl>
                                          <p:spTgt spid="28058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280602"/>
                                        </p:tgtEl>
                                        <p:attrNameLst>
                                          <p:attrName>style.visibility</p:attrName>
                                        </p:attrNameLst>
                                      </p:cBhvr>
                                      <p:to>
                                        <p:strVal val="visible"/>
                                      </p:to>
                                    </p:set>
                                    <p:animEffect transition="in" filter="wipe(left)">
                                      <p:cBhvr>
                                        <p:cTn id="83" dur="500"/>
                                        <p:tgtEl>
                                          <p:spTgt spid="28060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280603"/>
                                        </p:tgtEl>
                                        <p:attrNameLst>
                                          <p:attrName>style.visibility</p:attrName>
                                        </p:attrNameLst>
                                      </p:cBhvr>
                                      <p:to>
                                        <p:strVal val="visible"/>
                                      </p:to>
                                    </p:set>
                                    <p:animEffect transition="in" filter="wipe(left)">
                                      <p:cBhvr>
                                        <p:cTn id="88" dur="500"/>
                                        <p:tgtEl>
                                          <p:spTgt spid="28060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280604"/>
                                        </p:tgtEl>
                                        <p:attrNameLst>
                                          <p:attrName>style.visibility</p:attrName>
                                        </p:attrNameLst>
                                      </p:cBhvr>
                                      <p:to>
                                        <p:strVal val="visible"/>
                                      </p:to>
                                    </p:set>
                                    <p:animEffect transition="in" filter="wipe(left)">
                                      <p:cBhvr>
                                        <p:cTn id="93" dur="500"/>
                                        <p:tgtEl>
                                          <p:spTgt spid="28060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280605"/>
                                        </p:tgtEl>
                                        <p:attrNameLst>
                                          <p:attrName>style.visibility</p:attrName>
                                        </p:attrNameLst>
                                      </p:cBhvr>
                                      <p:to>
                                        <p:strVal val="visible"/>
                                      </p:to>
                                    </p:set>
                                    <p:animEffect transition="in" filter="wipe(left)">
                                      <p:cBhvr>
                                        <p:cTn id="98" dur="500"/>
                                        <p:tgtEl>
                                          <p:spTgt spid="28060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280606"/>
                                        </p:tgtEl>
                                        <p:attrNameLst>
                                          <p:attrName>style.visibility</p:attrName>
                                        </p:attrNameLst>
                                      </p:cBhvr>
                                      <p:to>
                                        <p:strVal val="visible"/>
                                      </p:to>
                                    </p:set>
                                    <p:animEffect transition="in" filter="wipe(left)">
                                      <p:cBhvr>
                                        <p:cTn id="103" dur="500"/>
                                        <p:tgtEl>
                                          <p:spTgt spid="28060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280587"/>
                                        </p:tgtEl>
                                        <p:attrNameLst>
                                          <p:attrName>style.visibility</p:attrName>
                                        </p:attrNameLst>
                                      </p:cBhvr>
                                      <p:to>
                                        <p:strVal val="visible"/>
                                      </p:to>
                                    </p:set>
                                    <p:animEffect transition="in" filter="wipe(left)">
                                      <p:cBhvr>
                                        <p:cTn id="108" dur="500"/>
                                        <p:tgtEl>
                                          <p:spTgt spid="28058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280588"/>
                                        </p:tgtEl>
                                        <p:attrNameLst>
                                          <p:attrName>style.visibility</p:attrName>
                                        </p:attrNameLst>
                                      </p:cBhvr>
                                      <p:to>
                                        <p:strVal val="visible"/>
                                      </p:to>
                                    </p:set>
                                    <p:animEffect transition="in" filter="wipe(left)">
                                      <p:cBhvr>
                                        <p:cTn id="113" dur="500"/>
                                        <p:tgtEl>
                                          <p:spTgt spid="28058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280590"/>
                                        </p:tgtEl>
                                        <p:attrNameLst>
                                          <p:attrName>style.visibility</p:attrName>
                                        </p:attrNameLst>
                                      </p:cBhvr>
                                      <p:to>
                                        <p:strVal val="visible"/>
                                      </p:to>
                                    </p:set>
                                    <p:anim calcmode="lin" valueType="num">
                                      <p:cBhvr>
                                        <p:cTn id="118" dur="500" fill="hold"/>
                                        <p:tgtEl>
                                          <p:spTgt spid="280590"/>
                                        </p:tgtEl>
                                        <p:attrNameLst>
                                          <p:attrName>ppt_w</p:attrName>
                                        </p:attrNameLst>
                                      </p:cBhvr>
                                      <p:tavLst>
                                        <p:tav tm="0">
                                          <p:val>
                                            <p:fltVal val="0"/>
                                          </p:val>
                                        </p:tav>
                                        <p:tav tm="100000">
                                          <p:val>
                                            <p:strVal val="#ppt_w"/>
                                          </p:val>
                                        </p:tav>
                                      </p:tavLst>
                                    </p:anim>
                                    <p:anim calcmode="lin" valueType="num">
                                      <p:cBhvr>
                                        <p:cTn id="119" dur="500" fill="hold"/>
                                        <p:tgtEl>
                                          <p:spTgt spid="280590"/>
                                        </p:tgtEl>
                                        <p:attrNameLst>
                                          <p:attrName>ppt_h</p:attrName>
                                        </p:attrNameLst>
                                      </p:cBhvr>
                                      <p:tavLst>
                                        <p:tav tm="0">
                                          <p:val>
                                            <p:fltVal val="0"/>
                                          </p:val>
                                        </p:tav>
                                        <p:tav tm="100000">
                                          <p:val>
                                            <p:strVal val="#ppt_h"/>
                                          </p:val>
                                        </p:tav>
                                      </p:tavLst>
                                    </p:anim>
                                    <p:animEffect transition="in" filter="fade">
                                      <p:cBhvr>
                                        <p:cTn id="120" dur="500"/>
                                        <p:tgtEl>
                                          <p:spTgt spid="28059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grpId="0" nodeType="clickEffect">
                                  <p:stCondLst>
                                    <p:cond delay="0"/>
                                  </p:stCondLst>
                                  <p:iterate type="wd">
                                    <p:tmPct val="10000"/>
                                  </p:iterate>
                                  <p:childTnLst>
                                    <p:set>
                                      <p:cBhvr>
                                        <p:cTn id="124" dur="1" fill="hold">
                                          <p:stCondLst>
                                            <p:cond delay="0"/>
                                          </p:stCondLst>
                                        </p:cTn>
                                        <p:tgtEl>
                                          <p:spTgt spid="280591"/>
                                        </p:tgtEl>
                                        <p:attrNameLst>
                                          <p:attrName>style.visibility</p:attrName>
                                        </p:attrNameLst>
                                      </p:cBhvr>
                                      <p:to>
                                        <p:strVal val="visible"/>
                                      </p:to>
                                    </p:set>
                                    <p:animEffect transition="in" filter="wipe(left)">
                                      <p:cBhvr>
                                        <p:cTn id="125" dur="500"/>
                                        <p:tgtEl>
                                          <p:spTgt spid="280591"/>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280592"/>
                                        </p:tgtEl>
                                        <p:attrNameLst>
                                          <p:attrName>style.visibility</p:attrName>
                                        </p:attrNameLst>
                                      </p:cBhvr>
                                      <p:to>
                                        <p:strVal val="visible"/>
                                      </p:to>
                                    </p:set>
                                    <p:animEffect transition="in" filter="wipe(left)">
                                      <p:cBhvr>
                                        <p:cTn id="130" dur="500"/>
                                        <p:tgtEl>
                                          <p:spTgt spid="280592"/>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grpId="0" nodeType="clickEffect">
                                  <p:stCondLst>
                                    <p:cond delay="0"/>
                                  </p:stCondLst>
                                  <p:iterate type="wd">
                                    <p:tmPct val="10000"/>
                                  </p:iterate>
                                  <p:childTnLst>
                                    <p:set>
                                      <p:cBhvr>
                                        <p:cTn id="134" dur="1" fill="hold">
                                          <p:stCondLst>
                                            <p:cond delay="0"/>
                                          </p:stCondLst>
                                        </p:cTn>
                                        <p:tgtEl>
                                          <p:spTgt spid="280593"/>
                                        </p:tgtEl>
                                        <p:attrNameLst>
                                          <p:attrName>style.visibility</p:attrName>
                                        </p:attrNameLst>
                                      </p:cBhvr>
                                      <p:to>
                                        <p:strVal val="visible"/>
                                      </p:to>
                                    </p:set>
                                    <p:animEffect transition="in" filter="wipe(left)">
                                      <p:cBhvr>
                                        <p:cTn id="135" dur="500"/>
                                        <p:tgtEl>
                                          <p:spTgt spid="280593"/>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iterate type="wd">
                                    <p:tmPct val="10000"/>
                                  </p:iterate>
                                  <p:childTnLst>
                                    <p:set>
                                      <p:cBhvr>
                                        <p:cTn id="139" dur="1" fill="hold">
                                          <p:stCondLst>
                                            <p:cond delay="0"/>
                                          </p:stCondLst>
                                        </p:cTn>
                                        <p:tgtEl>
                                          <p:spTgt spid="280589"/>
                                        </p:tgtEl>
                                        <p:attrNameLst>
                                          <p:attrName>style.visibility</p:attrName>
                                        </p:attrNameLst>
                                      </p:cBhvr>
                                      <p:to>
                                        <p:strVal val="visible"/>
                                      </p:to>
                                    </p:set>
                                    <p:animEffect transition="in" filter="wipe(left)">
                                      <p:cBhvr>
                                        <p:cTn id="140" dur="500"/>
                                        <p:tgtEl>
                                          <p:spTgt spid="280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80" grpId="0"/>
      <p:bldP spid="280583" grpId="0"/>
      <p:bldP spid="280587" grpId="0" animBg="1"/>
      <p:bldP spid="280588" grpId="0" animBg="1"/>
      <p:bldP spid="280589" grpId="0" animBg="1"/>
      <p:bldP spid="280590" grpId="0" animBg="1"/>
      <p:bldP spid="280591" grpId="0"/>
      <p:bldP spid="280592" grpId="0"/>
      <p:bldP spid="2805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June 12, 2013</a:t>
            </a:r>
            <a:endParaRPr lang="en-US" sz="1400">
              <a:solidFill>
                <a:srgbClr val="FF0066"/>
              </a:solidFill>
              <a:latin typeface="Arial Narrow" charset="0"/>
            </a:endParaRPr>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16CC1F-055C-E245-BE9E-83D028DC4C3C}"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49157" name="Rectangle 2"/>
          <p:cNvSpPr>
            <a:spLocks noGrp="1" noChangeArrowheads="1"/>
          </p:cNvSpPr>
          <p:nvPr>
            <p:ph type="title"/>
          </p:nvPr>
        </p:nvSpPr>
        <p:spPr>
          <a:xfrm>
            <a:off x="76200" y="228600"/>
            <a:ext cx="8915400" cy="685800"/>
          </a:xfrm>
        </p:spPr>
        <p:txBody>
          <a:bodyPr/>
          <a:lstStyle/>
          <a:p>
            <a:r>
              <a:rPr lang="en-US">
                <a:latin typeface="Arial Narrow" charset="0"/>
                <a:ea typeface="ＭＳ Ｐゴシック" charset="0"/>
                <a:cs typeface="ＭＳ Ｐゴシック" charset="0"/>
              </a:rPr>
              <a:t>Electric Energy Storage</a:t>
            </a:r>
          </a:p>
        </p:txBody>
      </p:sp>
      <p:sp>
        <p:nvSpPr>
          <p:cNvPr id="266243" name="Rectangle 3"/>
          <p:cNvSpPr>
            <a:spLocks noChangeArrowheads="1"/>
          </p:cNvSpPr>
          <p:nvPr/>
        </p:nvSpPr>
        <p:spPr bwMode="auto">
          <a:xfrm>
            <a:off x="304800" y="9906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rPr>
              <a:t>The stored energy is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a plate and put them </a:t>
            </a:r>
            <a:r>
              <a:rPr lang="en-US" sz="2800" dirty="0" smtClean="0">
                <a:solidFill>
                  <a:schemeClr val="accent2"/>
                </a:solidFill>
                <a:latin typeface="Arial Narrow" charset="0"/>
              </a:rPr>
              <a:t>onto </a:t>
            </a:r>
            <a:r>
              <a:rPr lang="en-US" sz="2800" dirty="0">
                <a:solidFill>
                  <a:schemeClr val="accent2"/>
                </a:solidFill>
                <a:latin typeface="Arial Narrow" charset="0"/>
              </a:rPr>
              <a:t>the other.</a:t>
            </a:r>
          </a:p>
          <a:p>
            <a:pPr marL="742950" lvl="1" indent="-285750">
              <a:spcBef>
                <a:spcPct val="20000"/>
              </a:spcBef>
              <a:buFontTx/>
              <a:buChar char="–"/>
            </a:pPr>
            <a:r>
              <a:rPr lang="en-US" dirty="0">
                <a:solidFill>
                  <a:srgbClr val="660066"/>
                </a:solidFill>
                <a:latin typeface="Arial Narrow" charset="0"/>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charge immediately. </a:t>
            </a:r>
          </a:p>
          <a:p>
            <a:pPr marL="742950" lvl="1" indent="-285750">
              <a:spcBef>
                <a:spcPct val="20000"/>
              </a:spcBef>
              <a:buFontTx/>
              <a:buChar char="–"/>
            </a:pPr>
            <a:r>
              <a:rPr lang="en-US" dirty="0">
                <a:solidFill>
                  <a:srgbClr val="660066"/>
                </a:solidFill>
                <a:latin typeface="Arial Narrow" charset="0"/>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rPr>
              <a:t>When some charge is on each plate, it requires work to add more charge due to electric repulsion.</a:t>
            </a:r>
          </a:p>
        </p:txBody>
      </p:sp>
    </p:spTree>
    <p:extLst>
      <p:ext uri="{BB962C8B-B14F-4D97-AF65-F5344CB8AC3E}">
        <p14:creationId xmlns:p14="http://schemas.microsoft.com/office/powerpoint/2010/main" val="1897247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wipe(left)">
                                      <p:cBhvr>
                                        <p:cTn id="7" dur="500"/>
                                        <p:tgtEl>
                                          <p:spTgt spid="266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6243">
                                            <p:txEl>
                                              <p:pRg st="1" end="1"/>
                                            </p:txEl>
                                          </p:spTgt>
                                        </p:tgtEl>
                                        <p:attrNameLst>
                                          <p:attrName>style.visibility</p:attrName>
                                        </p:attrNameLst>
                                      </p:cBhvr>
                                      <p:to>
                                        <p:strVal val="visible"/>
                                      </p:to>
                                    </p:set>
                                    <p:animEffect transition="in" filter="wipe(left)">
                                      <p:cBhvr>
                                        <p:cTn id="12" dur="500"/>
                                        <p:tgtEl>
                                          <p:spTgt spid="266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66243">
                                            <p:txEl>
                                              <p:pRg st="2" end="2"/>
                                            </p:txEl>
                                          </p:spTgt>
                                        </p:tgtEl>
                                        <p:attrNameLst>
                                          <p:attrName>style.visibility</p:attrName>
                                        </p:attrNameLst>
                                      </p:cBhvr>
                                      <p:to>
                                        <p:strVal val="visible"/>
                                      </p:to>
                                    </p:set>
                                    <p:animEffect transition="in" filter="wipe(left)">
                                      <p:cBhvr>
                                        <p:cTn id="17" dur="500"/>
                                        <p:tgtEl>
                                          <p:spTgt spid="266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66243">
                                            <p:txEl>
                                              <p:pRg st="3" end="3"/>
                                            </p:txEl>
                                          </p:spTgt>
                                        </p:tgtEl>
                                        <p:attrNameLst>
                                          <p:attrName>style.visibility</p:attrName>
                                        </p:attrNameLst>
                                      </p:cBhvr>
                                      <p:to>
                                        <p:strVal val="visible"/>
                                      </p:to>
                                    </p:set>
                                    <p:animEffect transition="in" filter="wipe(left)">
                                      <p:cBhvr>
                                        <p:cTn id="22" dur="500"/>
                                        <p:tgtEl>
                                          <p:spTgt spid="266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66243">
                                            <p:txEl>
                                              <p:pRg st="4" end="4"/>
                                            </p:txEl>
                                          </p:spTgt>
                                        </p:tgtEl>
                                        <p:attrNameLst>
                                          <p:attrName>style.visibility</p:attrName>
                                        </p:attrNameLst>
                                      </p:cBhvr>
                                      <p:to>
                                        <p:strVal val="visible"/>
                                      </p:to>
                                    </p:set>
                                    <p:animEffect transition="in" filter="wipe(left)">
                                      <p:cBhvr>
                                        <p:cTn id="27" dur="500"/>
                                        <p:tgtEl>
                                          <p:spTgt spid="266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66243">
                                            <p:txEl>
                                              <p:pRg st="5" end="5"/>
                                            </p:txEl>
                                          </p:spTgt>
                                        </p:tgtEl>
                                        <p:attrNameLst>
                                          <p:attrName>style.visibility</p:attrName>
                                        </p:attrNameLst>
                                      </p:cBhvr>
                                      <p:to>
                                        <p:strVal val="visible"/>
                                      </p:to>
                                    </p:set>
                                    <p:animEffect transition="in" filter="wipe(left)">
                                      <p:cBhvr>
                                        <p:cTn id="32" dur="500"/>
                                        <p:tgtEl>
                                          <p:spTgt spid="266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66243">
                                            <p:txEl>
                                              <p:pRg st="6" end="6"/>
                                            </p:txEl>
                                          </p:spTgt>
                                        </p:tgtEl>
                                        <p:attrNameLst>
                                          <p:attrName>style.visibility</p:attrName>
                                        </p:attrNameLst>
                                      </p:cBhvr>
                                      <p:to>
                                        <p:strVal val="visible"/>
                                      </p:to>
                                    </p:set>
                                    <p:animEffect transition="in" filter="wipe(left)">
                                      <p:cBhvr>
                                        <p:cTn id="37" dur="500"/>
                                        <p:tgtEl>
                                          <p:spTgt spid="2662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66243">
                                            <p:txEl>
                                              <p:pRg st="7" end="7"/>
                                            </p:txEl>
                                          </p:spTgt>
                                        </p:tgtEl>
                                        <p:attrNameLst>
                                          <p:attrName>style.visibility</p:attrName>
                                        </p:attrNameLst>
                                      </p:cBhvr>
                                      <p:to>
                                        <p:strVal val="visible"/>
                                      </p:to>
                                    </p:set>
                                    <p:animEffect transition="in" filter="wipe(left)">
                                      <p:cBhvr>
                                        <p:cTn id="42" dur="500"/>
                                        <p:tgtEl>
                                          <p:spTgt spid="266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16148</TotalTime>
  <Words>3385</Words>
  <Application>Microsoft Macintosh PowerPoint</Application>
  <PresentationFormat>On-screen Show (4:3)</PresentationFormat>
  <Paragraphs>372</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phys1443-spring02</vt:lpstr>
      <vt:lpstr>Equation</vt:lpstr>
      <vt:lpstr>PHYS 1442 – Section 001 Lecture #6</vt:lpstr>
      <vt:lpstr>Announcements</vt:lpstr>
      <vt:lpstr>Special Project #2 – Angels &amp; Demons</vt:lpstr>
      <vt:lpstr>Effect of a Dielectric Material on Capacitance </vt:lpstr>
      <vt:lpstr>Molecular Description of Dielectric</vt:lpstr>
      <vt:lpstr>Molecular Description of Dielectric</vt:lpstr>
      <vt:lpstr>Example</vt:lpstr>
      <vt:lpstr>Example cont’d</vt:lpstr>
      <vt:lpstr>Electric Energy Storage</vt:lpstr>
      <vt:lpstr>Electric Energy Storage</vt:lpstr>
      <vt:lpstr>Example 17 – 11 </vt:lpstr>
      <vt:lpstr>Electric Energy Density</vt:lpstr>
      <vt:lpstr>Electric Current and Resistance</vt:lpstr>
      <vt:lpstr>The Electric Battery</vt:lpstr>
      <vt:lpstr>How does a battery work?</vt:lpstr>
      <vt:lpstr>How does a battery work?</vt:lpstr>
      <vt:lpstr>Electric Current</vt:lpstr>
      <vt:lpstr>Example 18 – 1 </vt:lpstr>
      <vt:lpstr>Direction of the Electric Current</vt:lpstr>
      <vt:lpstr>Ohm’s Law: Resistance and Resistors</vt:lpstr>
      <vt:lpstr>Ohm’s Law: Resistance</vt:lpstr>
      <vt:lpstr>Example 18 – 3 </vt:lpstr>
      <vt:lpstr>Ohm’s Law: Resistors</vt:lpstr>
      <vt:lpstr>Ohm’s Law: Resistor Values</vt:lpstr>
      <vt:lpstr>Resistivity</vt:lpstr>
      <vt:lpstr>Example 18 – 5 </vt:lpstr>
      <vt:lpstr>Example 18 – 6 </vt:lpstr>
      <vt:lpstr>Temperature Dependence of Resistivity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709</cp:revision>
  <dcterms:created xsi:type="dcterms:W3CDTF">2012-01-19T04:21:20Z</dcterms:created>
  <dcterms:modified xsi:type="dcterms:W3CDTF">2013-06-12T18:21:53Z</dcterms:modified>
</cp:coreProperties>
</file>