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9" r:id="rId3"/>
    <p:sldId id="550" r:id="rId4"/>
    <p:sldId id="536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2" r:id="rId19"/>
    <p:sldId id="533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5" Type="http://schemas.openxmlformats.org/officeDocument/2006/relationships/image" Target="../media/image6.wmf"/><Relationship Id="rId6" Type="http://schemas.openxmlformats.org/officeDocument/2006/relationships/image" Target="../media/image7.e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wmf"/><Relationship Id="rId1" Type="http://schemas.openxmlformats.org/officeDocument/2006/relationships/image" Target="../media/image71.emf"/><Relationship Id="rId2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wmf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0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8" Type="http://schemas.openxmlformats.org/officeDocument/2006/relationships/image" Target="../media/image53.wmf"/><Relationship Id="rId9" Type="http://schemas.openxmlformats.org/officeDocument/2006/relationships/image" Target="../media/image54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49.bin"/><Relationship Id="rId22" Type="http://schemas.openxmlformats.org/officeDocument/2006/relationships/image" Target="../media/image54.wmf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46.bin"/><Relationship Id="rId18" Type="http://schemas.openxmlformats.org/officeDocument/2006/relationships/oleObject" Target="../embeddings/oleObject47.bin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wmf"/><Relationship Id="rId20" Type="http://schemas.openxmlformats.org/officeDocument/2006/relationships/oleObject" Target="../embeddings/oleObject58.bin"/><Relationship Id="rId21" Type="http://schemas.openxmlformats.org/officeDocument/2006/relationships/image" Target="../media/image63.wmf"/><Relationship Id="rId22" Type="http://schemas.openxmlformats.org/officeDocument/2006/relationships/oleObject" Target="../embeddings/oleObject59.bin"/><Relationship Id="rId23" Type="http://schemas.openxmlformats.org/officeDocument/2006/relationships/image" Target="../media/image64.wmf"/><Relationship Id="rId24" Type="http://schemas.openxmlformats.org/officeDocument/2006/relationships/oleObject" Target="../embeddings/oleObject60.bin"/><Relationship Id="rId25" Type="http://schemas.openxmlformats.org/officeDocument/2006/relationships/image" Target="../media/image65.wmf"/><Relationship Id="rId26" Type="http://schemas.openxmlformats.org/officeDocument/2006/relationships/oleObject" Target="../embeddings/oleObject61.bin"/><Relationship Id="rId27" Type="http://schemas.openxmlformats.org/officeDocument/2006/relationships/image" Target="../media/image66.w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8.w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59.w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60.w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61.w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6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jpeg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w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1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2.bin"/><Relationship Id="rId27" Type="http://schemas.openxmlformats.org/officeDocument/2006/relationships/image" Target="../media/image27.wmf"/><Relationship Id="rId28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30" Type="http://schemas.openxmlformats.org/officeDocument/2006/relationships/oleObject" Target="../embeddings/oleObject24.bin"/><Relationship Id="rId31" Type="http://schemas.openxmlformats.org/officeDocument/2006/relationships/image" Target="../media/image29.wmf"/><Relationship Id="rId32" Type="http://schemas.openxmlformats.org/officeDocument/2006/relationships/oleObject" Target="../embeddings/oleObject25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3.bin"/><Relationship Id="rId33" Type="http://schemas.openxmlformats.org/officeDocument/2006/relationships/image" Target="../media/image30.wmf"/><Relationship Id="rId34" Type="http://schemas.openxmlformats.org/officeDocument/2006/relationships/oleObject" Target="../embeddings/oleObject26.bin"/><Relationship Id="rId3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1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02282" y="1311275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13,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0574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Chapter 18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Electric Power</a:t>
            </a: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Alternating Current</a:t>
            </a:r>
            <a:endParaRPr lang="en-US" dirty="0">
              <a:solidFill>
                <a:srgbClr val="660066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Power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Delivered by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AC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Microscopic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View of Electric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Current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Ohm’s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Law in Microscopic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View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Superconductivity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Chapter 19</a:t>
            </a:r>
            <a:endParaRPr lang="en-US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ts val="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EMF and Terminal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Voltage</a:t>
            </a:r>
          </a:p>
          <a:p>
            <a:pPr marL="1066800" lvl="1" indent="-609600">
              <a:spcBef>
                <a:spcPts val="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Resistors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in Series and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Parallel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 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7053" y="5943600"/>
            <a:ext cx="770114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Tuesday, June 18!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4EFD3-D5FC-784F-B8C2-356D2011BB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when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This kind of current is called the Direct Current (DC), and it does not change its direction of flow.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How would DC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</p:spTree>
    <p:extLst>
      <p:ext uri="{BB962C8B-B14F-4D97-AF65-F5344CB8AC3E}">
        <p14:creationId xmlns:p14="http://schemas.microsoft.com/office/powerpoint/2010/main" val="328407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364B86-A11C-494E-965F-A89EF0DBE2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potential oscillates between +V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peak voltages or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the amplitude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</a:t>
            </a:r>
            <a:r>
              <a:rPr lang="en-US" sz="2400" dirty="0">
                <a:latin typeface="Monotype Corsiva" charset="0"/>
                <a:ea typeface="ＭＳ Ｐゴシック" charset="0"/>
              </a:rPr>
              <a:t>f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frequency, the number of complete oscillations made per second.  What is the unit of </a:t>
            </a:r>
            <a:r>
              <a:rPr lang="en-US" sz="2000" dirty="0">
                <a:latin typeface="Monotype Corsiva" charset="0"/>
                <a:ea typeface="ＭＳ Ｐゴシック" charset="0"/>
              </a:rPr>
              <a:t>f</a:t>
            </a:r>
            <a:r>
              <a:rPr lang="en-US" sz="2000" dirty="0">
                <a:latin typeface="Arial Narrow" charset="0"/>
                <a:ea typeface="ＭＳ Ｐゴシック" charset="0"/>
              </a:rPr>
              <a:t>?  What is the normal size of </a:t>
            </a:r>
            <a:r>
              <a:rPr lang="en-US" sz="2000" dirty="0">
                <a:latin typeface="Monotype Corsiva" charset="0"/>
                <a:ea typeface="ＭＳ Ｐゴシック" charset="0"/>
              </a:rPr>
              <a:t>f </a:t>
            </a:r>
            <a:r>
              <a:rPr lang="en-US" sz="2000" dirty="0">
                <a:latin typeface="Arial Narrow" charset="0"/>
                <a:ea typeface="ＭＳ Ｐゴシック" charset="0"/>
              </a:rPr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Monotype Corsiva" charset="0"/>
                <a:ea typeface="ＭＳ Ｐゴシック" charset="0"/>
              </a:rPr>
              <a:t>f</a:t>
            </a:r>
            <a:r>
              <a:rPr lang="en-US" sz="1800" dirty="0">
                <a:latin typeface="Arial Narrow" charset="0"/>
                <a:ea typeface="ＭＳ Ｐゴシック" charset="0"/>
              </a:rPr>
              <a:t>=60Hz 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(</a:t>
            </a:r>
            <a:r>
              <a:rPr lang="en-US" sz="1800" dirty="0">
                <a:latin typeface="Arial Narrow" charset="0"/>
                <a:ea typeface="ＭＳ Ｐゴシック" charset="0"/>
              </a:rPr>
              <a:t>1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/sec) in </a:t>
            </a:r>
            <a:r>
              <a:rPr lang="en-US" sz="1800" dirty="0">
                <a:latin typeface="Arial Narrow" charset="0"/>
                <a:ea typeface="ＭＳ Ｐゴシック" charset="0"/>
              </a:rPr>
              <a:t>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Many European countries have </a:t>
            </a:r>
            <a:r>
              <a:rPr lang="en-US" sz="1800" dirty="0">
                <a:latin typeface="Monotype Corsiva" charset="0"/>
                <a:ea typeface="ＭＳ Ｐゴシック" charset="0"/>
              </a:rPr>
              <a:t>f</a:t>
            </a:r>
            <a:r>
              <a:rPr lang="en-US" sz="1800" dirty="0">
                <a:latin typeface="Arial Narrow" charset="0"/>
                <a:ea typeface="ＭＳ Ｐゴシック" charset="0"/>
              </a:rPr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Symbol" charset="0"/>
                <a:ea typeface="ＭＳ Ｐゴシック" charset="0"/>
              </a:rPr>
              <a:t>ω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=2π</a:t>
            </a:r>
            <a:r>
              <a:rPr lang="en-US" sz="2400" dirty="0" smtClean="0">
                <a:latin typeface="Monotype Corsiva" charset="0"/>
                <a:ea typeface="ＭＳ Ｐゴシック" charset="0"/>
              </a:rPr>
              <a:t>f</a:t>
            </a:r>
            <a:endParaRPr lang="en-US" sz="2400" dirty="0">
              <a:latin typeface="Monotype Corsiva" charset="0"/>
              <a:ea typeface="ＭＳ Ｐゴシック" charset="0"/>
            </a:endParaRPr>
          </a:p>
        </p:txBody>
      </p:sp>
      <p:graphicFrame>
        <p:nvGraphicFramePr>
          <p:cNvPr id="307205" name="Object 2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52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6060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3"/>
          <p:cNvGraphicFramePr>
            <a:graphicFrameLocks noChangeAspect="1"/>
          </p:cNvGraphicFramePr>
          <p:nvPr/>
        </p:nvGraphicFramePr>
        <p:xfrm>
          <a:off x="2362200" y="2209800"/>
          <a:ext cx="19653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53" name="Equation" r:id="rId6" imgW="774360" imgH="203040" progId="Equation.DSMT4">
                  <p:embed/>
                </p:oleObj>
              </mc:Choice>
              <mc:Fallback>
                <p:oleObj name="Equation" r:id="rId6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19653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4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54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53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3D3866-8115-8D47-9A5A-75EFA90CE57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30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V=IR, if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voltage V exists across a resistance R, the current I is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are the maximum and minimum currents?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The current oscillates between +I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AC is as many times positive as negative.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What’s </a:t>
            </a:r>
            <a:r>
              <a:rPr lang="en-US" sz="2400" dirty="0">
                <a:latin typeface="Arial Narrow" charset="0"/>
                <a:ea typeface="ＭＳ Ｐゴシック" charset="0"/>
              </a:rPr>
              <a:t>the average current?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Zero.  So there is no power and no heat is produced in a heater?</a:t>
            </a:r>
          </a:p>
          <a:p>
            <a:pPr lvl="3"/>
            <a:r>
              <a:rPr lang="en-US" sz="1800" dirty="0">
                <a:latin typeface="Arial Narrow" charset="0"/>
                <a:ea typeface="ＭＳ Ｐゴシック" charset="0"/>
              </a:rPr>
              <a:t>Yes there is! The electrons actually flow back and forth, so 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power </a:t>
            </a:r>
            <a:r>
              <a:rPr lang="en-US" sz="1800" dirty="0">
                <a:latin typeface="Arial Narrow" charset="0"/>
                <a:ea typeface="ＭＳ Ｐゴシック" charset="0"/>
              </a:rPr>
              <a:t>is delivered.</a:t>
            </a:r>
          </a:p>
        </p:txBody>
      </p:sp>
      <p:graphicFrame>
        <p:nvGraphicFramePr>
          <p:cNvPr id="308228" name="Object 2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6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843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3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7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76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4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8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60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743200" y="144145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28918" y="1174990"/>
            <a:ext cx="2843282" cy="446243"/>
            <a:chOff x="1978" y="760"/>
            <a:chExt cx="1510" cy="279"/>
          </a:xfrm>
        </p:grpSpPr>
        <p:sp>
          <p:nvSpPr>
            <p:cNvPr id="43020" name="Text Box 9"/>
            <p:cNvSpPr txBox="1">
              <a:spLocks noChangeArrowheads="1"/>
            </p:cNvSpPr>
            <p:nvPr/>
          </p:nvSpPr>
          <p:spPr bwMode="auto">
            <a:xfrm>
              <a:off x="2688" y="76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3021" name="AutoShape 10"/>
            <p:cNvCxnSpPr>
              <a:cxnSpLocks noChangeShapeType="1"/>
              <a:stCxn id="43020" idx="1"/>
              <a:endCxn id="308231" idx="7"/>
            </p:cNvCxnSpPr>
            <p:nvPr/>
          </p:nvCxnSpPr>
          <p:spPr bwMode="auto">
            <a:xfrm rot="10800000" flipV="1">
              <a:off x="1978" y="893"/>
              <a:ext cx="710" cy="146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583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3C70C5-D592-564D-8B8E-64639F4AA9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AC power delivered to a resistance is: 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Since the current is squared, the power is always positive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average power delivered is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Since the power is also P=V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/R, we can obtain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3092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31278"/>
              </p:ext>
            </p:extLst>
          </p:nvPr>
        </p:nvGraphicFramePr>
        <p:xfrm>
          <a:off x="2465388" y="1266825"/>
          <a:ext cx="26876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1" name="Equation" r:id="rId4" imgW="1257300" imgH="254000" progId="Equation.DSMT4">
                  <p:embed/>
                </p:oleObj>
              </mc:Choice>
              <mc:Fallback>
                <p:oleObj name="Equation" r:id="rId4" imgW="1257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66825"/>
                        <a:ext cx="2687637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07658"/>
              </p:ext>
            </p:extLst>
          </p:nvPr>
        </p:nvGraphicFramePr>
        <p:xfrm>
          <a:off x="5497513" y="2325688"/>
          <a:ext cx="11207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2" name="Equation" r:id="rId6" imgW="609600" imgH="381000" progId="Equation.DSMT4">
                  <p:embed/>
                </p:oleObj>
              </mc:Choice>
              <mc:Fallback>
                <p:oleObj name="Equation" r:id="rId6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2325688"/>
                        <a:ext cx="1120775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2408"/>
              </p:ext>
            </p:extLst>
          </p:nvPr>
        </p:nvGraphicFramePr>
        <p:xfrm>
          <a:off x="811213" y="3786188"/>
          <a:ext cx="2362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3" name="Equation" r:id="rId8" imgW="1104900" imgH="304800" progId="Equation.DSMT4">
                  <p:embed/>
                </p:oleObj>
              </mc:Choice>
              <mc:Fallback>
                <p:oleObj name="Equation" r:id="rId8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786188"/>
                        <a:ext cx="2362200" cy="693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23248"/>
              </p:ext>
            </p:extLst>
          </p:nvPr>
        </p:nvGraphicFramePr>
        <p:xfrm>
          <a:off x="5943600" y="3552825"/>
          <a:ext cx="16764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4" name="Equation" r:id="rId10" imgW="723900" imgH="482600" progId="Equation.DSMT4">
                  <p:embed/>
                </p:oleObj>
              </mc:Choice>
              <mc:Fallback>
                <p:oleObj name="Equation" r:id="rId10" imgW="723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52825"/>
                        <a:ext cx="1676400" cy="1187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89412"/>
              </p:ext>
            </p:extLst>
          </p:nvPr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5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30453"/>
              </p:ext>
            </p:extLst>
          </p:nvPr>
        </p:nvGraphicFramePr>
        <p:xfrm>
          <a:off x="7229475" y="5313363"/>
          <a:ext cx="1276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6" name="Equation" r:id="rId14" imgW="596900" imgH="381000" progId="Equation.DSMT4">
                  <p:embed/>
                </p:oleObj>
              </mc:Choice>
              <mc:Fallback>
                <p:oleObj name="Equation" r:id="rId14" imgW="596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5313363"/>
                        <a:ext cx="1276350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15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BE1D29-678A-254E-BFC1-4DC70DD0D74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50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square root of each of these are called root-mean-square, or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rms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rms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values are sometimes called 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These are useful quantities since they can substitute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current </a:t>
            </a:r>
            <a:r>
              <a:rPr lang="en-US" sz="2400" dirty="0">
                <a:latin typeface="Arial Narrow" charset="0"/>
                <a:ea typeface="ＭＳ Ｐゴシック" charset="0"/>
              </a:rPr>
              <a:t>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 other words, an AC of peak voltage 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or peak current 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produces as much power as DC voltage 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V</a:t>
            </a:r>
            <a:r>
              <a:rPr lang="en-US" sz="2400" baseline="-25000" dirty="0" err="1" smtClean="0">
                <a:latin typeface="Arial Narrow" charset="0"/>
                <a:ea typeface="ＭＳ Ｐゴシック" charset="0"/>
              </a:rPr>
              <a:t>rms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or DC current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I</a:t>
            </a:r>
            <a:r>
              <a:rPr lang="en-US" sz="2400" baseline="-25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normally,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US uses 115V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000" dirty="0">
                <a:latin typeface="Arial Narrow" charset="0"/>
                <a:ea typeface="ＭＳ Ｐゴシック" charset="0"/>
              </a:rPr>
              <a:t>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3102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908952"/>
              </p:ext>
            </p:extLst>
          </p:nvPr>
        </p:nvGraphicFramePr>
        <p:xfrm>
          <a:off x="2068513" y="1108075"/>
          <a:ext cx="26924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88" name="Equation" r:id="rId3" imgW="1536700" imgH="431800" progId="Equation.DSMT4">
                  <p:embed/>
                </p:oleObj>
              </mc:Choice>
              <mc:Fallback>
                <p:oleObj name="Equation" r:id="rId3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108075"/>
                        <a:ext cx="2692400" cy="801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74917"/>
              </p:ext>
            </p:extLst>
          </p:nvPr>
        </p:nvGraphicFramePr>
        <p:xfrm>
          <a:off x="5049838" y="1108075"/>
          <a:ext cx="27590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89" name="Equation" r:id="rId5" imgW="1574800" imgH="431800" progId="Equation.DSMT4">
                  <p:embed/>
                </p:oleObj>
              </mc:Choice>
              <mc:Fallback>
                <p:oleObj name="Equation" r:id="rId5" imgW="157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8" y="1108075"/>
                        <a:ext cx="2759075" cy="8001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4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0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5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1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6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2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7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3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0292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8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4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0292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9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5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0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6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1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7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2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98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9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A20954-175D-B74C-99F9-5A51FEC1197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18 – 12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2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1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3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2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4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3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5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4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6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5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7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6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8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7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9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8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0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9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1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30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1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31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13"/>
          <p:cNvGraphicFramePr>
            <a:graphicFrameLocks noChangeAspect="1"/>
          </p:cNvGraphicFramePr>
          <p:nvPr/>
        </p:nvGraphicFramePr>
        <p:xfrm>
          <a:off x="3106738" y="4953000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32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4953000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8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D1BBD2-16A3-164D-979E-C0FCBC4ABB3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When a potential difference is applied to the two ends of a wire w/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 uniform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cross-section, the direction of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 electric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field is parallel to the walls of the wire, this is possible since the charges are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moving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define a microscopic vector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quantity,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current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density</a:t>
            </a:r>
            <a:r>
              <a:rPr lang="en-US" sz="2800" b="1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electric current per unit cross-sectional area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 j=I/A or </a:t>
            </a:r>
            <a:r>
              <a:rPr lang="en-US" sz="2400" b="1" i="1" dirty="0">
                <a:latin typeface="Monotype Corsiva" charset="0"/>
                <a:ea typeface="ＭＳ Ｐゴシック" charset="0"/>
              </a:rPr>
              <a:t>I</a:t>
            </a:r>
            <a:r>
              <a:rPr lang="en-US" sz="2400" dirty="0">
                <a:latin typeface="Arial Narrow" charset="0"/>
                <a:ea typeface="ＭＳ Ｐゴシック" charset="0"/>
              </a:rPr>
              <a:t> =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jA</a:t>
            </a:r>
            <a:r>
              <a:rPr lang="en-US" sz="2400" dirty="0">
                <a:latin typeface="Arial Narrow" charset="0"/>
                <a:ea typeface="ＭＳ Ｐゴシック" charset="0"/>
              </a:rPr>
              <a:t> if the current density is uniform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If not uniform 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The direction of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j</a:t>
            </a:r>
            <a:r>
              <a:rPr lang="en-US" sz="2400" dirty="0">
                <a:latin typeface="Arial Narrow" charset="0"/>
                <a:ea typeface="ＭＳ Ｐゴシック" charset="0"/>
              </a:rPr>
              <a:t> is the direction the positive charge would move when placed at that position, generally the same as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that of </a:t>
            </a:r>
            <a:r>
              <a:rPr lang="en-US" sz="2400" b="1" dirty="0" smtClean="0">
                <a:latin typeface="Arial Narrow" charset="0"/>
                <a:ea typeface="ＭＳ Ｐゴシック" charset="0"/>
              </a:rPr>
              <a:t>E</a:t>
            </a:r>
            <a:endParaRPr lang="en-US" sz="2400" b="1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refers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to a conductor as a whole so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it’s macroscopic 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Microscopic View of Electric Current</a:t>
            </a:r>
          </a:p>
        </p:txBody>
      </p:sp>
      <p:graphicFrame>
        <p:nvGraphicFramePr>
          <p:cNvPr id="3123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76052"/>
              </p:ext>
            </p:extLst>
          </p:nvPr>
        </p:nvGraphicFramePr>
        <p:xfrm>
          <a:off x="2832100" y="3798888"/>
          <a:ext cx="1344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0" name="Equation" r:id="rId4" imgW="647700" imgH="304800" progId="Equation.DSMT4">
                  <p:embed/>
                </p:oleObj>
              </mc:Choice>
              <mc:Fallback>
                <p:oleObj name="Equation" r:id="rId4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98888"/>
                        <a:ext cx="13446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7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D57FB-1C0E-F247-A6A2-DEE3F7F7945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0065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direction of </a:t>
            </a:r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the direction of a positive charge.  So in a conductor, since negatively charged electrons move, the direction is –</a:t>
            </a:r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When voltage is applied to 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ends </a:t>
            </a:r>
            <a:r>
              <a:rPr lang="en-US" dirty="0">
                <a:latin typeface="Arial Narrow" charset="0"/>
                <a:ea typeface="ＭＳ Ｐゴシック" charset="0"/>
              </a:rPr>
              <a:t>of a wire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Electrons soon reach to a steady average </a:t>
            </a:r>
            <a:r>
              <a:rPr lang="en-US" dirty="0" smtClean="0">
                <a:latin typeface="Arial Narrow" charset="0"/>
                <a:ea typeface="ＭＳ Ｐゴシック" charset="0"/>
              </a:rPr>
              <a:t>velocity </a:t>
            </a:r>
            <a:r>
              <a:rPr lang="en-US" dirty="0">
                <a:latin typeface="Arial Narrow" charset="0"/>
                <a:ea typeface="ＭＳ Ｐゴシック" charset="0"/>
              </a:rPr>
              <a:t>due to collisions with atoms in the wire, called drift velocity, </a:t>
            </a:r>
            <a:r>
              <a:rPr lang="en-US" b="1" dirty="0" err="1">
                <a:latin typeface="Arial Narrow" charset="0"/>
                <a:ea typeface="ＭＳ Ｐゴシック" charset="0"/>
              </a:rPr>
              <a:t>v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d</a:t>
            </a:r>
            <a:endParaRPr lang="en-US" baseline="-250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drift velocity is normally much smaller than </a:t>
            </a:r>
            <a:r>
              <a:rPr lang="en-US" dirty="0" smtClean="0">
                <a:latin typeface="Arial Narrow" charset="0"/>
                <a:ea typeface="ＭＳ Ｐゴシック" charset="0"/>
              </a:rPr>
              <a:t>the electrons’ </a:t>
            </a:r>
            <a:r>
              <a:rPr lang="en-US" dirty="0">
                <a:latin typeface="Arial Narrow" charset="0"/>
                <a:ea typeface="ＭＳ Ｐゴシック" charset="0"/>
              </a:rPr>
              <a:t>average random speed. </a:t>
            </a:r>
          </a:p>
        </p:txBody>
      </p:sp>
      <p:sp>
        <p:nvSpPr>
          <p:cNvPr id="481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3507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BDA445-9A59-CF49-A8A8-BCEC03C5F2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While the electrons in a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Electricity is the same.  Electrons fill the conductor wire and when the switch is flipped on or a potential difference is applied, the electrons closed to the positive terminal flows into the bulb.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Interesting, </a:t>
            </a:r>
            <a:r>
              <a:rPr lang="en-US" dirty="0" smtClean="0">
                <a:latin typeface="Arial Narrow" charset="0"/>
                <a:ea typeface="ＭＳ Ｐゴシック" charset="0"/>
              </a:rPr>
              <a:t>isn’t </a:t>
            </a:r>
            <a:r>
              <a:rPr lang="en-US" dirty="0">
                <a:latin typeface="Arial Narrow" charset="0"/>
                <a:ea typeface="ＭＳ Ｐゴシック" charset="0"/>
              </a:rPr>
              <a:t>it?  Why is the field travel at the speed of light then?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74310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1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4B98B-4FE1-E646-84AE-3A99ECD2C13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Ohm’s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can be written in microscopic quantities.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Resistance in terms of resistivity 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We can </a:t>
            </a:r>
            <a:r>
              <a:rPr lang="en-US" dirty="0" smtClean="0">
                <a:latin typeface="Arial Narrow" charset="0"/>
                <a:ea typeface="ＭＳ Ｐゴシック" charset="0"/>
              </a:rPr>
              <a:t>rewrite </a:t>
            </a:r>
            <a:r>
              <a:rPr lang="en-US" dirty="0">
                <a:latin typeface="Arial Narrow" charset="0"/>
                <a:ea typeface="ＭＳ Ｐゴシック" charset="0"/>
              </a:rPr>
              <a:t>V and 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 as: 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=</a:t>
            </a:r>
            <a:r>
              <a:rPr lang="en-US" dirty="0" err="1">
                <a:latin typeface="Arial Narrow" charset="0"/>
                <a:ea typeface="ＭＳ Ｐゴシック" charset="0"/>
              </a:rPr>
              <a:t>jA</a:t>
            </a:r>
            <a:r>
              <a:rPr lang="en-US" dirty="0">
                <a:latin typeface="Arial Narrow" charset="0"/>
                <a:ea typeface="ＭＳ Ｐゴシック" charset="0"/>
              </a:rPr>
              <a:t>, V=E</a:t>
            </a:r>
            <a:r>
              <a:rPr lang="en-US" dirty="0">
                <a:latin typeface="Monotype Corsiva" charset="0"/>
                <a:ea typeface="ＭＳ Ｐゴシック" charset="0"/>
              </a:rPr>
              <a:t>l</a:t>
            </a:r>
            <a:r>
              <a:rPr lang="en-US" dirty="0">
                <a:latin typeface="Arial Narrow" charset="0"/>
                <a:ea typeface="ＭＳ Ｐゴシック" charset="0"/>
              </a:rPr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If electric field is uniform, from V=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R, we obtain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So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 a metal conductor, </a:t>
            </a:r>
            <a:r>
              <a:rPr lang="en-US" dirty="0" err="1" smtClean="0">
                <a:latin typeface="Symbol" charset="0"/>
                <a:ea typeface="ＭＳ Ｐゴシック" charset="0"/>
              </a:rPr>
              <a:t>ρ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or </a:t>
            </a:r>
            <a:r>
              <a:rPr lang="en-US" dirty="0" err="1" smtClean="0">
                <a:latin typeface="Symbol" charset="0"/>
                <a:ea typeface="ＭＳ Ｐゴシック" charset="0"/>
              </a:rPr>
              <a:t>σ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does not depend on V, thus, the current density </a:t>
            </a:r>
            <a:r>
              <a:rPr lang="en-US" b="1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</a:rPr>
              <a:t> is proportional to the electric field E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 Microscopic statement of </a:t>
            </a:r>
            <a:r>
              <a:rPr lang="en-US" dirty="0" smtClean="0">
                <a:latin typeface="Arial Narrow" charset="0"/>
                <a:ea typeface="ＭＳ Ｐゴシック" charset="0"/>
                <a:sym typeface="Wingdings" charset="0"/>
              </a:rPr>
              <a:t>Ohm’s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Law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 vector form, the density can be written as  </a:t>
            </a:r>
          </a:p>
        </p:txBody>
      </p:sp>
      <p:sp>
        <p:nvSpPr>
          <p:cNvPr id="5121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Ohm’s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Law in Microscopic View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581855"/>
              </p:ext>
            </p:extLst>
          </p:nvPr>
        </p:nvGraphicFramePr>
        <p:xfrm>
          <a:off x="5715000" y="1071563"/>
          <a:ext cx="7731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6" name="Equation" r:id="rId3" imgW="508000" imgH="381000" progId="Equation.DSMT4">
                  <p:embed/>
                </p:oleObj>
              </mc:Choice>
              <mc:Fallback>
                <p:oleObj name="Equation" r:id="rId3" imgW="508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071563"/>
                        <a:ext cx="7731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1" name="Object 3"/>
          <p:cNvGraphicFramePr>
            <a:graphicFrameLocks noChangeAspect="1"/>
          </p:cNvGraphicFramePr>
          <p:nvPr/>
        </p:nvGraphicFramePr>
        <p:xfrm>
          <a:off x="1219200" y="3190875"/>
          <a:ext cx="444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7" name="Equation" r:id="rId5" imgW="291960" imgH="164880" progId="Equation.DSMT4">
                  <p:embed/>
                </p:oleObj>
              </mc:Choice>
              <mc:Fallback>
                <p:oleObj name="Equation" r:id="rId5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90875"/>
                        <a:ext cx="4445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2" name="Object 4"/>
          <p:cNvGraphicFramePr>
            <a:graphicFrameLocks noChangeAspect="1"/>
          </p:cNvGraphicFramePr>
          <p:nvPr/>
        </p:nvGraphicFramePr>
        <p:xfrm>
          <a:off x="1268413" y="2743200"/>
          <a:ext cx="6365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8" name="Equation" r:id="rId7" imgW="419040" imgH="164880" progId="Equation.DSMT4">
                  <p:embed/>
                </p:oleObj>
              </mc:Choice>
              <mc:Fallback>
                <p:oleObj name="Equation" r:id="rId7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743200"/>
                        <a:ext cx="6365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3" name="Object 5"/>
          <p:cNvGraphicFramePr>
            <a:graphicFrameLocks noChangeAspect="1"/>
          </p:cNvGraphicFramePr>
          <p:nvPr/>
        </p:nvGraphicFramePr>
        <p:xfrm>
          <a:off x="1738313" y="3779838"/>
          <a:ext cx="10810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9" name="Equation" r:id="rId9" imgW="711000" imgH="393480" progId="Equation.DSMT4">
                  <p:embed/>
                </p:oleObj>
              </mc:Choice>
              <mc:Fallback>
                <p:oleObj name="Equation" r:id="rId9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779838"/>
                        <a:ext cx="1081087" cy="715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71526"/>
              </p:ext>
            </p:extLst>
          </p:nvPr>
        </p:nvGraphicFramePr>
        <p:xfrm>
          <a:off x="6858000" y="5649913"/>
          <a:ext cx="1100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0" name="Equation" r:id="rId11" imgW="723900" imgH="406400" progId="Equation.DSMT4">
                  <p:embed/>
                </p:oleObj>
              </mc:Choice>
              <mc:Fallback>
                <p:oleObj name="Equation" r:id="rId11" imgW="723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49913"/>
                        <a:ext cx="1100138" cy="739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28830"/>
              </p:ext>
            </p:extLst>
          </p:nvPr>
        </p:nvGraphicFramePr>
        <p:xfrm>
          <a:off x="1685925" y="2949575"/>
          <a:ext cx="11985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1" name="Equation" r:id="rId13" imgW="787400" imgH="431800" progId="Equation.DSMT4">
                  <p:embed/>
                </p:oleObj>
              </mc:Choice>
              <mc:Fallback>
                <p:oleObj name="Equation" r:id="rId13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2949575"/>
                        <a:ext cx="11985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6" name="Object 8"/>
          <p:cNvGraphicFramePr>
            <a:graphicFrameLocks noChangeAspect="1"/>
          </p:cNvGraphicFramePr>
          <p:nvPr/>
        </p:nvGraphicFramePr>
        <p:xfrm>
          <a:off x="2895600" y="3160713"/>
          <a:ext cx="3873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2" name="Equation" r:id="rId15" imgW="253800" imgH="190440" progId="Equation.DSMT4">
                  <p:embed/>
                </p:oleObj>
              </mc:Choice>
              <mc:Fallback>
                <p:oleObj name="Equation" r:id="rId1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60713"/>
                        <a:ext cx="3873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20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Term exam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Class average: 48.5/92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Equivalent to 52.7/100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Top score: 76/92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Remember this exam is 12% and can be replaced by the next term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Homework </a:t>
            </a:r>
            <a:r>
              <a:rPr lang="en-US" sz="2000" dirty="0">
                <a:latin typeface="Arial Narrow" charset="0"/>
                <a:ea typeface="ＭＳ Ｐゴシック" charset="0"/>
              </a:rPr>
              <a:t>takes the largest portion of the grade at 25%!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Mid term (20%) and final exams (23%) will be comprehensive!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Second </a:t>
            </a:r>
            <a:r>
              <a:rPr lang="en-US" sz="2400" dirty="0">
                <a:latin typeface="Arial Narrow" charset="0"/>
                <a:ea typeface="ＭＳ Ｐゴシック" charset="0"/>
              </a:rPr>
              <a:t>quiz, Monday, June 17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Covers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CH17.9 </a:t>
            </a:r>
            <a:r>
              <a:rPr lang="en-US" sz="2000" dirty="0">
                <a:latin typeface="Arial Narrow" charset="0"/>
                <a:ea typeface="ＭＳ Ｐゴシック" charset="0"/>
              </a:rPr>
              <a:t>through what we finish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today (CH19.2?)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Mid-term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Wednesday, June 19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Covers CH16.1 – what we finish Tuesday, June 18 plus Appendices A1 – A8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Quest payment of $25 each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Deadline is June 14.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If not paid, your homework access will be disabled.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#3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2578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800" dirty="0" smtClean="0"/>
              <a:t>Due: Beginning of the class Thursday, June 20 </a:t>
            </a:r>
          </a:p>
        </p:txBody>
      </p:sp>
    </p:spTree>
    <p:extLst>
      <p:ext uri="{BB962C8B-B14F-4D97-AF65-F5344CB8AC3E}">
        <p14:creationId xmlns:p14="http://schemas.microsoft.com/office/powerpoint/2010/main" val="26517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9C1FEF-62C5-B045-BF24-E2ABF22628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does an electric heater work?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1524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Electrons flow through a circuit that includes the heater under a potential difference.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Flowing electrons collide with the vibrating atoms in the wire.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In each collision, part of </a:t>
            </a:r>
            <a:r>
              <a:rPr lang="en-US" dirty="0" smtClean="0">
                <a:solidFill>
                  <a:srgbClr val="2D2DB9"/>
                </a:solidFill>
                <a:latin typeface="Arial Narrow" charset="0"/>
              </a:rPr>
              <a:t>electron’s </a:t>
            </a:r>
            <a:r>
              <a:rPr lang="en-US" dirty="0">
                <a:solidFill>
                  <a:srgbClr val="2D2DB9"/>
                </a:solidFill>
                <a:latin typeface="Arial Narrow" charset="0"/>
              </a:rPr>
              <a:t>kinetic energy is transferred to the atom it collides with.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The kinetic energy of </a:t>
            </a:r>
            <a:r>
              <a:rPr lang="en-US" dirty="0" smtClean="0">
                <a:solidFill>
                  <a:srgbClr val="2D2DB9"/>
                </a:solidFill>
                <a:latin typeface="Arial Narrow" charset="0"/>
              </a:rPr>
              <a:t>wire’s </a:t>
            </a:r>
            <a:r>
              <a:rPr lang="en-US" dirty="0">
                <a:solidFill>
                  <a:srgbClr val="2D2DB9"/>
                </a:solidFill>
                <a:latin typeface="Arial Narrow" charset="0"/>
              </a:rPr>
              <a:t>atoms increases, and thus the temperature of the wire increases.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The increased thermal energy can be transferred as heat through conduction and convection to the air.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So then what happens to the electrons that lost their kinetic energy?</a:t>
            </a:r>
          </a:p>
          <a:p>
            <a:pPr marL="742950" lvl="1" indent="-285750">
              <a:spcBef>
                <a:spcPct val="20000"/>
              </a:spcBef>
              <a:buClr>
                <a:srgbClr val="660066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Since they are still under potential difference, they will still flow to the other side of the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electrode, gaining kinetic energy!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6DF2F3-8FFC-ED48-8E1C-DF86E28DBF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Power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152400" y="4572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is the electric energy useful?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It can transform into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different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forms of energy easily.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Motors, pumps, </a:t>
            </a:r>
            <a:r>
              <a:rPr lang="en-US" sz="1800" dirty="0" err="1">
                <a:solidFill>
                  <a:srgbClr val="003300"/>
                </a:solidFill>
                <a:latin typeface="Arial Narrow" charset="0"/>
              </a:rPr>
              <a:t>etc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,  transform electric energy to mechanical energy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Heaters, dryers, cook-tops, </a:t>
            </a:r>
            <a:r>
              <a:rPr lang="en-US" sz="1800" dirty="0" err="1">
                <a:solidFill>
                  <a:srgbClr val="003300"/>
                </a:solidFill>
                <a:latin typeface="Arial Narrow" charset="0"/>
              </a:rPr>
              <a:t>etc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sz="1800" dirty="0" smtClean="0">
                <a:solidFill>
                  <a:srgbClr val="003300"/>
                </a:solidFill>
                <a:latin typeface="Arial Narrow" charset="0"/>
              </a:rPr>
              <a:t>transform 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electricity to thermal energy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Light bulb filament transforms electric energy to </a:t>
            </a:r>
            <a:r>
              <a:rPr lang="en-US" sz="1800" dirty="0" smtClean="0">
                <a:solidFill>
                  <a:srgbClr val="003300"/>
                </a:solidFill>
                <a:latin typeface="Arial Narrow" charset="0"/>
              </a:rPr>
              <a:t>optical 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energy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Only about 10% of the energy turns to light and the 90% lost via heat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Typical household light bulb and heating elements have resistance of order few ohms to few hundred of ohms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does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the electric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energy transforms to thermal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energy (toaster)?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Flowing electrons collide with the vibrating atoms of the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In each collision, part of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electron’s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kinetic energy is transferred to the atom it collides with.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kinetic energy of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wire’s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atoms increases, and thus the temperature of the wire increases.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increased thermal energy can be transferred as heat through conduction and convection to the air in a heater or to food on a pan, through radiation to bread in a toaster or radiated as light.</a:t>
            </a:r>
          </a:p>
        </p:txBody>
      </p:sp>
    </p:spTree>
    <p:extLst>
      <p:ext uri="{BB962C8B-B14F-4D97-AF65-F5344CB8AC3E}">
        <p14:creationId xmlns:p14="http://schemas.microsoft.com/office/powerpoint/2010/main" val="126953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22E32C-7BF6-B84E-B7BF-2B1E709A78E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Electric Power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How do we find out the power transformed by an electric device?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definition of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power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rate at which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the work </a:t>
            </a:r>
            <a:r>
              <a:rPr lang="en-US" sz="2000" dirty="0">
                <a:latin typeface="Arial Narrow" charset="0"/>
                <a:ea typeface="ＭＳ Ｐゴシック" charset="0"/>
              </a:rPr>
              <a:t>is done or the energy is transformed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is the energy transformed when an infinitesimal charge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moves through a potential difference V?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U</a:t>
            </a:r>
            <a:r>
              <a:rPr lang="en-US" sz="2400" dirty="0">
                <a:latin typeface="Arial Narrow" charset="0"/>
                <a:ea typeface="ＭＳ Ｐゴシック" charset="0"/>
              </a:rPr>
              <a:t>=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V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q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is the time required for an amount of charge 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q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to move through the potential difference V, the power P is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Thus, we obtain                  .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the unit?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kind of quantity is the electrical power?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Scalar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  <a:latin typeface="Arial Narrow" charset="0"/>
                <a:ea typeface="ＭＳ Ｐゴシック" charset="0"/>
              </a:rPr>
              <a:t>P=IV can apply to any devices while the formula with resistance can only apply to resistors.</a:t>
            </a:r>
          </a:p>
        </p:txBody>
      </p:sp>
      <p:graphicFrame>
        <p:nvGraphicFramePr>
          <p:cNvPr id="301060" name="Object 2"/>
          <p:cNvGraphicFramePr>
            <a:graphicFrameLocks noChangeAspect="1"/>
          </p:cNvGraphicFramePr>
          <p:nvPr/>
        </p:nvGraphicFramePr>
        <p:xfrm>
          <a:off x="1084263" y="3641725"/>
          <a:ext cx="530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9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641725"/>
                        <a:ext cx="530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13063" y="3505200"/>
            <a:ext cx="2954337" cy="533400"/>
            <a:chOff x="2651" y="2976"/>
            <a:chExt cx="1861" cy="336"/>
          </a:xfrm>
        </p:grpSpPr>
        <p:sp>
          <p:nvSpPr>
            <p:cNvPr id="36880" name="Oval 6"/>
            <p:cNvSpPr>
              <a:spLocks noChangeArrowheads="1"/>
            </p:cNvSpPr>
            <p:nvPr/>
          </p:nvSpPr>
          <p:spPr bwMode="auto">
            <a:xfrm>
              <a:off x="2651" y="2976"/>
              <a:ext cx="528" cy="3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81" name="Text Box 7"/>
            <p:cNvSpPr txBox="1">
              <a:spLocks noChangeArrowheads="1"/>
            </p:cNvSpPr>
            <p:nvPr/>
          </p:nvSpPr>
          <p:spPr bwMode="auto">
            <a:xfrm>
              <a:off x="3563" y="3010"/>
              <a:ext cx="949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6882" name="AutoShape 8"/>
            <p:cNvCxnSpPr>
              <a:cxnSpLocks noChangeShapeType="1"/>
              <a:stCxn id="36881" idx="1"/>
              <a:endCxn id="36880" idx="6"/>
            </p:cNvCxnSpPr>
            <p:nvPr/>
          </p:nvCxnSpPr>
          <p:spPr bwMode="auto">
            <a:xfrm rot="10800000">
              <a:off x="3188" y="3144"/>
              <a:ext cx="366" cy="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010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60244"/>
              </p:ext>
            </p:extLst>
          </p:nvPr>
        </p:nvGraphicFramePr>
        <p:xfrm>
          <a:off x="1560513" y="3570288"/>
          <a:ext cx="11636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0" name="Equation" r:id="rId5" imgW="558800" imgH="215900" progId="Equation.DSMT4">
                  <p:embed/>
                </p:oleObj>
              </mc:Choice>
              <mc:Fallback>
                <p:oleObj name="Equation" r:id="rId5" imgW="558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3570288"/>
                        <a:ext cx="11636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65771"/>
              </p:ext>
            </p:extLst>
          </p:nvPr>
        </p:nvGraphicFramePr>
        <p:xfrm>
          <a:off x="2667000" y="3627438"/>
          <a:ext cx="2921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1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27438"/>
                        <a:ext cx="2921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61316"/>
              </p:ext>
            </p:extLst>
          </p:nvPr>
        </p:nvGraphicFramePr>
        <p:xfrm>
          <a:off x="2884487" y="3567113"/>
          <a:ext cx="8493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2" name="Equation" r:id="rId9" imgW="406400" imgH="215900" progId="Equation.DSMT4">
                  <p:embed/>
                </p:oleObj>
              </mc:Choice>
              <mc:Fallback>
                <p:oleObj name="Equation" r:id="rId9" imgW="406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7" y="3567113"/>
                        <a:ext cx="8493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8" name="Object 6"/>
          <p:cNvGraphicFramePr>
            <a:graphicFrameLocks noChangeAspect="1"/>
          </p:cNvGraphicFramePr>
          <p:nvPr/>
        </p:nvGraphicFramePr>
        <p:xfrm>
          <a:off x="3011488" y="4038600"/>
          <a:ext cx="8747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3" name="Equation" r:id="rId11" imgW="419040" imgH="164880" progId="Equation.DSMT4">
                  <p:embed/>
                </p:oleObj>
              </mc:Choice>
              <mc:Fallback>
                <p:oleObj name="Equation" r:id="rId11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4038600"/>
                        <a:ext cx="874712" cy="365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3048000" y="4495800"/>
            <a:ext cx="13716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Watts = J/s </a:t>
            </a:r>
          </a:p>
        </p:txBody>
      </p:sp>
      <p:graphicFrame>
        <p:nvGraphicFramePr>
          <p:cNvPr id="3010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46068"/>
              </p:ext>
            </p:extLst>
          </p:nvPr>
        </p:nvGraphicFramePr>
        <p:xfrm>
          <a:off x="6735763" y="3763963"/>
          <a:ext cx="17224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4" name="Equation" r:id="rId13" imgW="825500" imgH="406400" progId="Equation.DSMT4">
                  <p:embed/>
                </p:oleObj>
              </mc:Choice>
              <mc:Fallback>
                <p:oleObj name="Equation" r:id="rId13" imgW="825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763963"/>
                        <a:ext cx="1722437" cy="8985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4267200" y="40132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660066"/>
                </a:solidFill>
                <a:latin typeface="Arial Narrow" charset="0"/>
              </a:rPr>
              <a:t>In terms of resistance </a:t>
            </a:r>
          </a:p>
        </p:txBody>
      </p:sp>
    </p:spTree>
    <p:extLst>
      <p:ext uri="{BB962C8B-B14F-4D97-AF65-F5344CB8AC3E}">
        <p14:creationId xmlns:p14="http://schemas.microsoft.com/office/powerpoint/2010/main" val="7149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5964AA-9E5C-8847-8CD5-C5ECD77BA3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2082" name="Picture 2" descr="FG25_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7650"/>
            <a:ext cx="3352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18 – 8 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Headlights: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resistance of a 40-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automobile headlight designed for 12V. 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81000" y="263525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the power is 40W and the voltage is 12V, we use the formula with V and R.  </a:t>
            </a:r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2551113" y="3781425"/>
            <a:ext cx="1630362" cy="850900"/>
          </a:xfrm>
          <a:prstGeom prst="rightArrow">
            <a:avLst>
              <a:gd name="adj1" fmla="val 50000"/>
              <a:gd name="adj2" fmla="val 47901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graphicFrame>
        <p:nvGraphicFramePr>
          <p:cNvPr id="302087" name="Object 2"/>
          <p:cNvGraphicFramePr>
            <a:graphicFrameLocks noChangeAspect="1"/>
          </p:cNvGraphicFramePr>
          <p:nvPr/>
        </p:nvGraphicFramePr>
        <p:xfrm>
          <a:off x="925513" y="3700463"/>
          <a:ext cx="136048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37" name="Equation" r:id="rId4" imgW="469800" imgH="393480" progId="Equation.DSMT4">
                  <p:embed/>
                </p:oleObj>
              </mc:Choice>
              <mc:Fallback>
                <p:oleObj name="Equation" r:id="rId4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3700463"/>
                        <a:ext cx="1360487" cy="12112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8" name="Object 3"/>
          <p:cNvGraphicFramePr>
            <a:graphicFrameLocks noChangeAspect="1"/>
          </p:cNvGraphicFramePr>
          <p:nvPr/>
        </p:nvGraphicFramePr>
        <p:xfrm>
          <a:off x="3200400" y="5181600"/>
          <a:ext cx="690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38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6905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9" name="Object 4"/>
          <p:cNvGraphicFramePr>
            <a:graphicFrameLocks noChangeAspect="1"/>
          </p:cNvGraphicFramePr>
          <p:nvPr/>
        </p:nvGraphicFramePr>
        <p:xfrm>
          <a:off x="3810000" y="4800600"/>
          <a:ext cx="93186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39" name="Equation" r:id="rId8" imgW="342720" imgH="393480" progId="Equation.DSMT4">
                  <p:embed/>
                </p:oleObj>
              </mc:Choice>
              <mc:Fallback>
                <p:oleObj name="Equation" r:id="rId8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00600"/>
                        <a:ext cx="93186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0" name="Object 5"/>
          <p:cNvGraphicFramePr>
            <a:graphicFrameLocks noChangeAspect="1"/>
          </p:cNvGraphicFramePr>
          <p:nvPr/>
        </p:nvGraphicFramePr>
        <p:xfrm>
          <a:off x="4746625" y="4699000"/>
          <a:ext cx="24161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40" name="Equation" r:id="rId10" imgW="888840" imgH="431640" progId="Equation.DSMT4">
                  <p:embed/>
                </p:oleObj>
              </mc:Choice>
              <mc:Fallback>
                <p:oleObj name="Equation" r:id="rId10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4699000"/>
                        <a:ext cx="24161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6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A954AB-4510-8741-8E86-58F6E4F0110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3106" name="Picture 2" descr="FG25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90650"/>
            <a:ext cx="4038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07" name="Picture 3" descr="FG25_0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Power in Household Circuits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86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Household devices usually have small resistance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But since they draw current, if they become large enough, wires can heat up (overloaded)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Why is using thicker wires safer?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Thicker wires </a:t>
            </a:r>
            <a:r>
              <a:rPr lang="en-US" dirty="0" smtClean="0">
                <a:latin typeface="Arial Narrow" charset="0"/>
                <a:ea typeface="ＭＳ Ｐゴシック" charset="0"/>
              </a:rPr>
              <a:t>have </a:t>
            </a:r>
            <a:r>
              <a:rPr lang="en-US" dirty="0">
                <a:latin typeface="Arial Narrow" charset="0"/>
                <a:ea typeface="ＭＳ Ｐゴシック" charset="0"/>
              </a:rPr>
              <a:t>less resistance, lower heat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Overloaded wire can set off a fire at home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 do we prevent this?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Put in a switch that would disconnect the circuit when overloaded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-304800" y="4495800"/>
            <a:ext cx="472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Fuse or circuit breakers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They open up the circuit when the current is over certain value</a:t>
            </a:r>
          </a:p>
        </p:txBody>
      </p:sp>
      <p:pic>
        <p:nvPicPr>
          <p:cNvPr id="303111" name="Picture 7" descr="FG25_01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6446838" y="5213350"/>
            <a:ext cx="1181100" cy="730250"/>
          </a:xfrm>
          <a:prstGeom prst="rightArrow">
            <a:avLst>
              <a:gd name="adj1" fmla="val 50000"/>
              <a:gd name="adj2" fmla="val 404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Overload</a:t>
            </a: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4953000" y="4343400"/>
            <a:ext cx="5334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14" name="Oval 10"/>
          <p:cNvSpPr>
            <a:spLocks noChangeArrowheads="1"/>
          </p:cNvSpPr>
          <p:nvPr/>
        </p:nvSpPr>
        <p:spPr bwMode="auto">
          <a:xfrm>
            <a:off x="7696200" y="4267200"/>
            <a:ext cx="609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EB4700-A61C-964C-94C4-E8E434C9CB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4130" name="Picture 2" descr="FG25_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72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18 – 11 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Will </a:t>
            </a:r>
            <a:r>
              <a:rPr lang="en-US" sz="3200" b="1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fuse blow?: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Determine the total current drawn by all the devices in the circuit in the figure.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81000" y="2711450"/>
            <a:ext cx="556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total current is the sum of current drawn by individual device. 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1905000" y="3505200"/>
            <a:ext cx="1503363" cy="850900"/>
          </a:xfrm>
          <a:prstGeom prst="rightArrow">
            <a:avLst>
              <a:gd name="adj1" fmla="val 50000"/>
              <a:gd name="adj2" fmla="val 4417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I</a:t>
            </a:r>
          </a:p>
        </p:txBody>
      </p:sp>
      <p:graphicFrame>
        <p:nvGraphicFramePr>
          <p:cNvPr id="304135" name="Object 2"/>
          <p:cNvGraphicFramePr>
            <a:graphicFrameLocks noChangeAspect="1"/>
          </p:cNvGraphicFramePr>
          <p:nvPr/>
        </p:nvGraphicFramePr>
        <p:xfrm>
          <a:off x="533400" y="3657600"/>
          <a:ext cx="12509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3" name="Equation" r:id="rId4" imgW="431640" imgH="164880" progId="Equation.DSMT4">
                  <p:embed/>
                </p:oleObj>
              </mc:Choice>
              <mc:Fallback>
                <p:oleObj name="Equation" r:id="rId4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12509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Bulb  </a:t>
            </a:r>
          </a:p>
        </p:txBody>
      </p:sp>
      <p:graphicFrame>
        <p:nvGraphicFramePr>
          <p:cNvPr id="304137" name="Object 3"/>
          <p:cNvGraphicFramePr>
            <a:graphicFrameLocks noChangeAspect="1"/>
          </p:cNvGraphicFramePr>
          <p:nvPr/>
        </p:nvGraphicFramePr>
        <p:xfrm>
          <a:off x="3517900" y="3657600"/>
          <a:ext cx="14351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4"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657600"/>
                        <a:ext cx="14351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8" name="Object 4"/>
          <p:cNvGraphicFramePr>
            <a:graphicFrameLocks noChangeAspect="1"/>
          </p:cNvGraphicFramePr>
          <p:nvPr/>
        </p:nvGraphicFramePr>
        <p:xfrm>
          <a:off x="1371600" y="4384675"/>
          <a:ext cx="561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5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84675"/>
                        <a:ext cx="561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4773613" y="4267200"/>
            <a:ext cx="112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Heater  </a:t>
            </a:r>
          </a:p>
        </p:txBody>
      </p:sp>
      <p:graphicFrame>
        <p:nvGraphicFramePr>
          <p:cNvPr id="304140" name="Object 5"/>
          <p:cNvGraphicFramePr>
            <a:graphicFrameLocks noChangeAspect="1"/>
          </p:cNvGraphicFramePr>
          <p:nvPr/>
        </p:nvGraphicFramePr>
        <p:xfrm>
          <a:off x="5638800" y="4297363"/>
          <a:ext cx="628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6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7363"/>
                        <a:ext cx="6286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Stereo  </a:t>
            </a:r>
          </a:p>
        </p:txBody>
      </p:sp>
      <p:graphicFrame>
        <p:nvGraphicFramePr>
          <p:cNvPr id="304142" name="Object 6"/>
          <p:cNvGraphicFramePr>
            <a:graphicFrameLocks noChangeAspect="1"/>
          </p:cNvGraphicFramePr>
          <p:nvPr/>
        </p:nvGraphicFramePr>
        <p:xfrm>
          <a:off x="1373188" y="4876800"/>
          <a:ext cx="6080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7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876800"/>
                        <a:ext cx="6080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73613" y="4800600"/>
            <a:ext cx="112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Dryer  </a:t>
            </a:r>
          </a:p>
        </p:txBody>
      </p:sp>
      <p:graphicFrame>
        <p:nvGraphicFramePr>
          <p:cNvPr id="304144" name="Object 7"/>
          <p:cNvGraphicFramePr>
            <a:graphicFrameLocks noChangeAspect="1"/>
          </p:cNvGraphicFramePr>
          <p:nvPr/>
        </p:nvGraphicFramePr>
        <p:xfrm>
          <a:off x="5646738" y="4830763"/>
          <a:ext cx="6016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8" name="Equation" r:id="rId14" imgW="304560" imgH="203040" progId="Equation.DSMT4">
                  <p:embed/>
                </p:oleObj>
              </mc:Choice>
              <mc:Fallback>
                <p:oleObj name="Equation" r:id="rId14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4830763"/>
                        <a:ext cx="60166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457200" y="5334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Total current  </a:t>
            </a:r>
          </a:p>
        </p:txBody>
      </p:sp>
      <p:graphicFrame>
        <p:nvGraphicFramePr>
          <p:cNvPr id="304146" name="Object 8"/>
          <p:cNvGraphicFramePr>
            <a:graphicFrameLocks noChangeAspect="1"/>
          </p:cNvGraphicFramePr>
          <p:nvPr/>
        </p:nvGraphicFramePr>
        <p:xfrm>
          <a:off x="1600200" y="5724525"/>
          <a:ext cx="608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9" name="Equation" r:id="rId16" imgW="291960" imgH="203040" progId="Equation.DSMT4">
                  <p:embed/>
                </p:oleObj>
              </mc:Choice>
              <mc:Fallback>
                <p:oleObj name="Equation" r:id="rId16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24525"/>
                        <a:ext cx="608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7" name="Object 9"/>
          <p:cNvGraphicFramePr>
            <a:graphicFrameLocks noChangeAspect="1"/>
          </p:cNvGraphicFramePr>
          <p:nvPr/>
        </p:nvGraphicFramePr>
        <p:xfrm>
          <a:off x="2170113" y="5715000"/>
          <a:ext cx="24018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0" name="Equation" r:id="rId18" imgW="1155600" imgH="203040" progId="Equation.DSMT4">
                  <p:embed/>
                </p:oleObj>
              </mc:Choice>
              <mc:Fallback>
                <p:oleObj name="Equation" r:id="rId18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5715000"/>
                        <a:ext cx="24018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8" name="Object 10"/>
          <p:cNvGraphicFramePr>
            <a:graphicFrameLocks noChangeAspect="1"/>
          </p:cNvGraphicFramePr>
          <p:nvPr/>
        </p:nvGraphicFramePr>
        <p:xfrm>
          <a:off x="4556125" y="5732463"/>
          <a:ext cx="4435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1" name="Equation" r:id="rId20" imgW="2133360" imgH="164880" progId="Equation.DSMT4">
                  <p:embed/>
                </p:oleObj>
              </mc:Choice>
              <mc:Fallback>
                <p:oleObj name="Equation" r:id="rId20" imgW="2133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5732463"/>
                        <a:ext cx="44354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9" name="Object 11"/>
          <p:cNvGraphicFramePr>
            <a:graphicFrameLocks noChangeAspect="1"/>
          </p:cNvGraphicFramePr>
          <p:nvPr/>
        </p:nvGraphicFramePr>
        <p:xfrm>
          <a:off x="6251575" y="48307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2" name="Equation" r:id="rId22" imgW="1269720" imgH="203040" progId="Equation.DSMT4">
                  <p:embed/>
                </p:oleObj>
              </mc:Choice>
              <mc:Fallback>
                <p:oleObj name="Equation" r:id="rId22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48307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0" name="Object 12"/>
          <p:cNvGraphicFramePr>
            <a:graphicFrameLocks noChangeAspect="1"/>
          </p:cNvGraphicFramePr>
          <p:nvPr/>
        </p:nvGraphicFramePr>
        <p:xfrm>
          <a:off x="6248400" y="42973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3" name="Equation" r:id="rId24" imgW="1269720" imgH="203040" progId="Equation.DSMT4">
                  <p:embed/>
                </p:oleObj>
              </mc:Choice>
              <mc:Fallback>
                <p:oleObj name="Equation" r:id="rId24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973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1" name="Object 13"/>
          <p:cNvGraphicFramePr>
            <a:graphicFrameLocks noChangeAspect="1"/>
          </p:cNvGraphicFramePr>
          <p:nvPr/>
        </p:nvGraphicFramePr>
        <p:xfrm>
          <a:off x="2043113" y="4876800"/>
          <a:ext cx="237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4" name="Equation" r:id="rId26" imgW="1143000" imgH="203040" progId="Equation.DSMT4">
                  <p:embed/>
                </p:oleObj>
              </mc:Choice>
              <mc:Fallback>
                <p:oleObj name="Equation" r:id="rId26" imgW="114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876800"/>
                        <a:ext cx="237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2" name="Object 14"/>
          <p:cNvGraphicFramePr>
            <a:graphicFrameLocks noChangeAspect="1"/>
          </p:cNvGraphicFramePr>
          <p:nvPr/>
        </p:nvGraphicFramePr>
        <p:xfrm>
          <a:off x="1936750" y="4384675"/>
          <a:ext cx="21780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5" name="Equation" r:id="rId28" imgW="1130040" imgH="203040" progId="Equation.DSMT4">
                  <p:embed/>
                </p:oleObj>
              </mc:Choice>
              <mc:Fallback>
                <p:oleObj name="Equation" r:id="rId28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4384675"/>
                        <a:ext cx="21780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total power?  </a:t>
            </a:r>
          </a:p>
        </p:txBody>
      </p:sp>
      <p:graphicFrame>
        <p:nvGraphicFramePr>
          <p:cNvPr id="304154" name="Object 15"/>
          <p:cNvGraphicFramePr>
            <a:graphicFrameLocks noChangeAspect="1"/>
          </p:cNvGraphicFramePr>
          <p:nvPr/>
        </p:nvGraphicFramePr>
        <p:xfrm>
          <a:off x="3276600" y="6261100"/>
          <a:ext cx="4143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6" name="Equation" r:id="rId30" imgW="304560" imgH="203040" progId="Equation.DSMT4">
                  <p:embed/>
                </p:oleObj>
              </mc:Choice>
              <mc:Fallback>
                <p:oleObj name="Equation" r:id="rId3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61100"/>
                        <a:ext cx="414338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5" name="Object 16"/>
          <p:cNvGraphicFramePr>
            <a:graphicFrameLocks noChangeAspect="1"/>
          </p:cNvGraphicFramePr>
          <p:nvPr/>
        </p:nvGraphicFramePr>
        <p:xfrm>
          <a:off x="3878263" y="6261100"/>
          <a:ext cx="16192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7" name="Equation" r:id="rId32" imgW="1193760" imgH="203040" progId="Equation.DSMT4">
                  <p:embed/>
                </p:oleObj>
              </mc:Choice>
              <mc:Fallback>
                <p:oleObj name="Equation" r:id="rId32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6261100"/>
                        <a:ext cx="161925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6" name="Object 17"/>
          <p:cNvGraphicFramePr>
            <a:graphicFrameLocks noChangeAspect="1"/>
          </p:cNvGraphicFramePr>
          <p:nvPr/>
        </p:nvGraphicFramePr>
        <p:xfrm>
          <a:off x="5684838" y="6289675"/>
          <a:ext cx="33067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8" name="Equation" r:id="rId34" imgW="2438280" imgH="164880" progId="Equation.DSMT4">
                  <p:embed/>
                </p:oleObj>
              </mc:Choice>
              <mc:Fallback>
                <p:oleObj name="Equation" r:id="rId34" imgW="243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6289675"/>
                        <a:ext cx="3306762" cy="236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87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17843</TotalTime>
  <Words>2391</Words>
  <Application>Microsoft Macintosh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1442 – Section 001 Lecture #7</vt:lpstr>
      <vt:lpstr>Announcements</vt:lpstr>
      <vt:lpstr>Special Project #3</vt:lpstr>
      <vt:lpstr>How does an electric heater work?</vt:lpstr>
      <vt:lpstr>Electric Power</vt:lpstr>
      <vt:lpstr>Electric Power</vt:lpstr>
      <vt:lpstr>Example 18 – 8 </vt:lpstr>
      <vt:lpstr>Power in Household Circuits</vt:lpstr>
      <vt:lpstr>Example 18 – 11 </vt:lpstr>
      <vt:lpstr>Alternating Current</vt:lpstr>
      <vt:lpstr>Alternating Current</vt:lpstr>
      <vt:lpstr>Alternating Current</vt:lpstr>
      <vt:lpstr>Power Delivered by Alternating Current</vt:lpstr>
      <vt:lpstr>Power Delivered by Alternating Current</vt:lpstr>
      <vt:lpstr>Example 18 – 12 </vt:lpstr>
      <vt:lpstr>Microscopic View of Electric Current</vt:lpstr>
      <vt:lpstr>Microscopic View of Electric Current</vt:lpstr>
      <vt:lpstr>Microscopic View of Electric Current</vt:lpstr>
      <vt:lpstr> Ohm’s Law in Microscopic 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807</cp:revision>
  <dcterms:created xsi:type="dcterms:W3CDTF">2012-01-19T04:21:20Z</dcterms:created>
  <dcterms:modified xsi:type="dcterms:W3CDTF">2013-06-13T19:37:19Z</dcterms:modified>
</cp:coreProperties>
</file>