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embeddings/oleObject11.bin" ContentType="application/vnd.openxmlformats-officedocument.oleObject"/>
  <Override PartName="/ppt/embeddings/oleObject12.bin" ContentType="application/vnd.openxmlformats-officedocument.oleObject"/>
  <Override PartName="/ppt/embeddings/oleObject13.bin" ContentType="application/vnd.openxmlformats-officedocument.oleObject"/>
  <Override PartName="/ppt/embeddings/oleObject14.bin" ContentType="application/vnd.openxmlformats-officedocument.oleObject"/>
  <Override PartName="/ppt/embeddings/oleObject15.bin" ContentType="application/vnd.openxmlformats-officedocument.oleObject"/>
  <Override PartName="/ppt/embeddings/oleObject16.bin" ContentType="application/vnd.openxmlformats-officedocument.oleObject"/>
  <Override PartName="/ppt/embeddings/oleObject17.bin" ContentType="application/vnd.openxmlformats-officedocument.oleObject"/>
  <Override PartName="/ppt/embeddings/oleObject18.bin" ContentType="application/vnd.openxmlformats-officedocument.oleObject"/>
  <Override PartName="/ppt/embeddings/oleObject19.bin" ContentType="application/vnd.openxmlformats-officedocument.oleObject"/>
  <Override PartName="/ppt/embeddings/oleObject20.bin" ContentType="application/vnd.openxmlformats-officedocument.oleObject"/>
  <Override PartName="/ppt/embeddings/oleObject21.bin" ContentType="application/vnd.openxmlformats-officedocument.oleObject"/>
  <Override PartName="/ppt/embeddings/oleObject22.bin" ContentType="application/vnd.openxmlformats-officedocument.oleObject"/>
  <Override PartName="/ppt/embeddings/oleObject23.bin" ContentType="application/vnd.openxmlformats-officedocument.oleObject"/>
  <Override PartName="/ppt/embeddings/oleObject24.bin" ContentType="application/vnd.openxmlformats-officedocument.oleObject"/>
  <Override PartName="/ppt/embeddings/oleObject25.bin" ContentType="application/vnd.openxmlformats-officedocument.oleObject"/>
  <Override PartName="/ppt/embeddings/oleObject26.bin" ContentType="application/vnd.openxmlformats-officedocument.oleObject"/>
  <Override PartName="/ppt/embeddings/oleObject27.bin" ContentType="application/vnd.openxmlformats-officedocument.oleObject"/>
  <Override PartName="/ppt/embeddings/oleObject28.bin" ContentType="application/vnd.openxmlformats-officedocument.oleObject"/>
  <Override PartName="/ppt/embeddings/oleObject29.bin" ContentType="application/vnd.openxmlformats-officedocument.oleObject"/>
  <Override PartName="/ppt/embeddings/oleObject30.bin" ContentType="application/vnd.openxmlformats-officedocument.oleObject"/>
  <Override PartName="/ppt/embeddings/oleObject31.bin" ContentType="application/vnd.openxmlformats-officedocument.oleObject"/>
  <Override PartName="/ppt/embeddings/oleObject32.bin" ContentType="application/vnd.openxmlformats-officedocument.oleObject"/>
  <Override PartName="/ppt/embeddings/oleObject33.bin" ContentType="application/vnd.openxmlformats-officedocument.oleObject"/>
  <Override PartName="/ppt/embeddings/oleObject34.bin" ContentType="application/vnd.openxmlformats-officedocument.oleObject"/>
  <Override PartName="/ppt/embeddings/oleObject35.bin" ContentType="application/vnd.openxmlformats-officedocument.oleObject"/>
  <Override PartName="/ppt/embeddings/oleObject36.bin" ContentType="application/vnd.openxmlformats-officedocument.oleObject"/>
  <Override PartName="/ppt/embeddings/oleObject37.bin" ContentType="application/vnd.openxmlformats-officedocument.oleObject"/>
  <Override PartName="/ppt/embeddings/oleObject38.bin" ContentType="application/vnd.openxmlformats-officedocument.oleObject"/>
  <Override PartName="/ppt/embeddings/oleObject39.bin" ContentType="application/vnd.openxmlformats-officedocument.oleObject"/>
  <Override PartName="/ppt/embeddings/oleObject40.bin" ContentType="application/vnd.openxmlformats-officedocument.oleObject"/>
  <Override PartName="/ppt/embeddings/oleObject41.bin" ContentType="application/vnd.openxmlformats-officedocument.oleObject"/>
  <Override PartName="/ppt/embeddings/oleObject42.bin" ContentType="application/vnd.openxmlformats-officedocument.oleObject"/>
  <Override PartName="/ppt/embeddings/oleObject43.bin" ContentType="application/vnd.openxmlformats-officedocument.oleObject"/>
  <Override PartName="/ppt/embeddings/oleObject44.bin" ContentType="application/vnd.openxmlformats-officedocument.oleObject"/>
  <Override PartName="/ppt/embeddings/oleObject45.bin" ContentType="application/vnd.openxmlformats-officedocument.oleObject"/>
  <Override PartName="/ppt/embeddings/oleObject46.bin" ContentType="application/vnd.openxmlformats-officedocument.oleObject"/>
  <Override PartName="/ppt/embeddings/oleObject47.bin" ContentType="application/vnd.openxmlformats-officedocument.oleObject"/>
  <Override PartName="/ppt/embeddings/oleObject48.bin" ContentType="application/vnd.openxmlformats-officedocument.oleObject"/>
  <Override PartName="/ppt/embeddings/oleObject49.bin" ContentType="application/vnd.openxmlformats-officedocument.oleObject"/>
  <Override PartName="/ppt/embeddings/oleObject50.bin" ContentType="application/vnd.openxmlformats-officedocument.oleObject"/>
  <Override PartName="/ppt/embeddings/oleObject51.bin" ContentType="application/vnd.openxmlformats-officedocument.oleObject"/>
  <Override PartName="/ppt/embeddings/oleObject52.bin" ContentType="application/vnd.openxmlformats-officedocument.oleObject"/>
  <Override PartName="/ppt/embeddings/oleObject53.bin" ContentType="application/vnd.openxmlformats-officedocument.oleObject"/>
  <Override PartName="/ppt/embeddings/oleObject54.bin" ContentType="application/vnd.openxmlformats-officedocument.oleObject"/>
  <Override PartName="/ppt/embeddings/oleObject55.bin" ContentType="application/vnd.openxmlformats-officedocument.oleObject"/>
  <Override PartName="/ppt/embeddings/oleObject56.bin" ContentType="application/vnd.openxmlformats-officedocument.oleObject"/>
  <Override PartName="/ppt/embeddings/oleObject57.bin" ContentType="application/vnd.openxmlformats-officedocument.oleObject"/>
  <Override PartName="/ppt/embeddings/oleObject58.bin" ContentType="application/vnd.openxmlformats-officedocument.oleObject"/>
  <Override PartName="/ppt/embeddings/oleObject59.bin" ContentType="application/vnd.openxmlformats-officedocument.oleObject"/>
  <Override PartName="/ppt/embeddings/oleObject60.bin" ContentType="application/vnd.openxmlformats-officedocument.oleObject"/>
  <Override PartName="/ppt/embeddings/oleObject61.bin" ContentType="application/vnd.openxmlformats-officedocument.oleObject"/>
  <Override PartName="/ppt/embeddings/oleObject62.bin" ContentType="application/vnd.openxmlformats-officedocument.oleObject"/>
  <Override PartName="/ppt/embeddings/oleObject63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409" r:id="rId3"/>
    <p:sldId id="550" r:id="rId4"/>
    <p:sldId id="534" r:id="rId5"/>
    <p:sldId id="535" r:id="rId6"/>
    <p:sldId id="537" r:id="rId7"/>
    <p:sldId id="538" r:id="rId8"/>
    <p:sldId id="539" r:id="rId9"/>
    <p:sldId id="540" r:id="rId10"/>
    <p:sldId id="541" r:id="rId11"/>
    <p:sldId id="542" r:id="rId12"/>
    <p:sldId id="543" r:id="rId13"/>
    <p:sldId id="544" r:id="rId14"/>
    <p:sldId id="545" r:id="rId15"/>
    <p:sldId id="546" r:id="rId16"/>
    <p:sldId id="547" r:id="rId17"/>
  </p:sldIdLst>
  <p:sldSz cx="9144000" cy="6858000" type="screen4x3"/>
  <p:notesSz cx="6877050" cy="9163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0033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ED"/>
    <a:srgbClr val="99FFCC"/>
    <a:srgbClr val="FFFFCC"/>
    <a:srgbClr val="CC6600"/>
    <a:srgbClr val="FF0066"/>
    <a:srgbClr val="CC00CC"/>
    <a:srgbClr val="003300"/>
    <a:srgbClr val="66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2" y="-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45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interSettings" Target="printerSettings/printerSettings1.bin"/><Relationship Id="rId21" Type="http://schemas.openxmlformats.org/officeDocument/2006/relationships/presProps" Target="presProps.xml"/><Relationship Id="rId22" Type="http://schemas.openxmlformats.org/officeDocument/2006/relationships/viewProps" Target="viewProps.xml"/><Relationship Id="rId23" Type="http://schemas.openxmlformats.org/officeDocument/2006/relationships/theme" Target="theme/theme1.xml"/><Relationship Id="rId2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Relationship Id="rId2" Type="http://schemas.openxmlformats.org/officeDocument/2006/relationships/image" Target="../media/image4.wmf"/><Relationship Id="rId3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1" Type="http://schemas.openxmlformats.org/officeDocument/2006/relationships/image" Target="../media/image21.wmf"/><Relationship Id="rId12" Type="http://schemas.openxmlformats.org/officeDocument/2006/relationships/image" Target="../media/image22.wmf"/><Relationship Id="rId13" Type="http://schemas.openxmlformats.org/officeDocument/2006/relationships/image" Target="../media/image23.wmf"/><Relationship Id="rId14" Type="http://schemas.openxmlformats.org/officeDocument/2006/relationships/image" Target="../media/image24.wmf"/><Relationship Id="rId15" Type="http://schemas.openxmlformats.org/officeDocument/2006/relationships/image" Target="../media/image25.wmf"/><Relationship Id="rId16" Type="http://schemas.openxmlformats.org/officeDocument/2006/relationships/image" Target="../media/image26.wmf"/><Relationship Id="rId1" Type="http://schemas.openxmlformats.org/officeDocument/2006/relationships/image" Target="../media/image12.wmf"/><Relationship Id="rId2" Type="http://schemas.openxmlformats.org/officeDocument/2006/relationships/image" Target="../media/image7.wmf"/><Relationship Id="rId3" Type="http://schemas.openxmlformats.org/officeDocument/2006/relationships/image" Target="../media/image13.wmf"/><Relationship Id="rId4" Type="http://schemas.openxmlformats.org/officeDocument/2006/relationships/image" Target="../media/image14.wmf"/><Relationship Id="rId5" Type="http://schemas.openxmlformats.org/officeDocument/2006/relationships/image" Target="../media/image15.wmf"/><Relationship Id="rId6" Type="http://schemas.openxmlformats.org/officeDocument/2006/relationships/image" Target="../media/image16.wmf"/><Relationship Id="rId7" Type="http://schemas.openxmlformats.org/officeDocument/2006/relationships/image" Target="../media/image17.wmf"/><Relationship Id="rId8" Type="http://schemas.openxmlformats.org/officeDocument/2006/relationships/image" Target="../media/image18.wmf"/><Relationship Id="rId9" Type="http://schemas.openxmlformats.org/officeDocument/2006/relationships/image" Target="../media/image19.wmf"/><Relationship Id="rId10" Type="http://schemas.openxmlformats.org/officeDocument/2006/relationships/image" Target="../media/image20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Relationship Id="rId2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11" Type="http://schemas.openxmlformats.org/officeDocument/2006/relationships/image" Target="../media/image41.wmf"/><Relationship Id="rId12" Type="http://schemas.openxmlformats.org/officeDocument/2006/relationships/image" Target="../media/image42.wmf"/><Relationship Id="rId13" Type="http://schemas.openxmlformats.org/officeDocument/2006/relationships/image" Target="../media/image43.wmf"/><Relationship Id="rId14" Type="http://schemas.openxmlformats.org/officeDocument/2006/relationships/image" Target="../media/image44.wmf"/><Relationship Id="rId15" Type="http://schemas.openxmlformats.org/officeDocument/2006/relationships/image" Target="../media/image45.wmf"/><Relationship Id="rId1" Type="http://schemas.openxmlformats.org/officeDocument/2006/relationships/image" Target="../media/image31.wmf"/><Relationship Id="rId2" Type="http://schemas.openxmlformats.org/officeDocument/2006/relationships/image" Target="../media/image32.wmf"/><Relationship Id="rId3" Type="http://schemas.openxmlformats.org/officeDocument/2006/relationships/image" Target="../media/image33.wmf"/><Relationship Id="rId4" Type="http://schemas.openxmlformats.org/officeDocument/2006/relationships/image" Target="../media/image34.wmf"/><Relationship Id="rId5" Type="http://schemas.openxmlformats.org/officeDocument/2006/relationships/image" Target="../media/image35.wmf"/><Relationship Id="rId6" Type="http://schemas.openxmlformats.org/officeDocument/2006/relationships/image" Target="../media/image36.wmf"/><Relationship Id="rId7" Type="http://schemas.openxmlformats.org/officeDocument/2006/relationships/image" Target="../media/image37.wmf"/><Relationship Id="rId8" Type="http://schemas.openxmlformats.org/officeDocument/2006/relationships/image" Target="../media/image38.wmf"/><Relationship Id="rId9" Type="http://schemas.openxmlformats.org/officeDocument/2006/relationships/image" Target="../media/image39.wmf"/><Relationship Id="rId10" Type="http://schemas.openxmlformats.org/officeDocument/2006/relationships/image" Target="../media/image40.wmf"/></Relationships>
</file>

<file path=ppt/drawings/_rels/vmlDrawing9.vml.rels><?xml version="1.0" encoding="UTF-8" standalone="yes"?>
<Relationships xmlns="http://schemas.openxmlformats.org/package/2006/relationships"><Relationship Id="rId11" Type="http://schemas.openxmlformats.org/officeDocument/2006/relationships/image" Target="../media/image57.wmf"/><Relationship Id="rId12" Type="http://schemas.openxmlformats.org/officeDocument/2006/relationships/image" Target="../media/image58.wmf"/><Relationship Id="rId13" Type="http://schemas.openxmlformats.org/officeDocument/2006/relationships/image" Target="../media/image59.wmf"/><Relationship Id="rId14" Type="http://schemas.openxmlformats.org/officeDocument/2006/relationships/image" Target="../media/image60.wmf"/><Relationship Id="rId15" Type="http://schemas.openxmlformats.org/officeDocument/2006/relationships/image" Target="../media/image61.wmf"/><Relationship Id="rId16" Type="http://schemas.openxmlformats.org/officeDocument/2006/relationships/image" Target="../media/image62.wmf"/><Relationship Id="rId17" Type="http://schemas.openxmlformats.org/officeDocument/2006/relationships/image" Target="../media/image63.wmf"/><Relationship Id="rId18" Type="http://schemas.openxmlformats.org/officeDocument/2006/relationships/image" Target="../media/image64.wmf"/><Relationship Id="rId1" Type="http://schemas.openxmlformats.org/officeDocument/2006/relationships/image" Target="../media/image47.wmf"/><Relationship Id="rId2" Type="http://schemas.openxmlformats.org/officeDocument/2006/relationships/image" Target="../media/image48.wmf"/><Relationship Id="rId3" Type="http://schemas.openxmlformats.org/officeDocument/2006/relationships/image" Target="../media/image49.wmf"/><Relationship Id="rId4" Type="http://schemas.openxmlformats.org/officeDocument/2006/relationships/image" Target="../media/image50.wmf"/><Relationship Id="rId5" Type="http://schemas.openxmlformats.org/officeDocument/2006/relationships/image" Target="../media/image51.wmf"/><Relationship Id="rId6" Type="http://schemas.openxmlformats.org/officeDocument/2006/relationships/image" Target="../media/image52.emf"/><Relationship Id="rId7" Type="http://schemas.openxmlformats.org/officeDocument/2006/relationships/image" Target="../media/image53.wmf"/><Relationship Id="rId8" Type="http://schemas.openxmlformats.org/officeDocument/2006/relationships/image" Target="../media/image54.wmf"/><Relationship Id="rId9" Type="http://schemas.openxmlformats.org/officeDocument/2006/relationships/image" Target="../media/image55.wmf"/><Relationship Id="rId10" Type="http://schemas.openxmlformats.org/officeDocument/2006/relationships/image" Target="../media/image5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EBEBBD9D-2B36-914F-A6CA-7434B00079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479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973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7313" y="0"/>
            <a:ext cx="2979737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87388"/>
            <a:ext cx="4579938" cy="3435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352925"/>
            <a:ext cx="5041900" cy="412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04263"/>
            <a:ext cx="2979738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defTabSz="915988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7313" y="8704263"/>
            <a:ext cx="2979737" cy="45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50" tIns="45825" rIns="91650" bIns="45825" numCol="1" anchor="b" anchorCtr="0" compatLnSpc="1">
            <a:prstTxWarp prst="textNoShape">
              <a:avLst/>
            </a:prstTxWarp>
          </a:bodyPr>
          <a:lstStyle>
            <a:lvl1pPr algn="r" defTabSz="915988">
              <a:defRPr sz="1200"/>
            </a:lvl1pPr>
          </a:lstStyle>
          <a:p>
            <a:pPr>
              <a:defRPr/>
            </a:pPr>
            <a:fld id="{118042F0-41D0-5340-90E3-DBE3BE5AF9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7770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UTA_color_sea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71800"/>
            <a:ext cx="6400800" cy="2590800"/>
          </a:xfrm>
        </p:spPr>
        <p:txBody>
          <a:bodyPr/>
          <a:lstStyle>
            <a:lvl1pPr marL="0" indent="0"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C2E354-380E-2541-86AC-273DB71358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1AF11F0-DDFA-B44C-AACA-04940859F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60B4D4B-3DEF-AE4B-B9BB-BFC0E5F213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858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858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378816-F0BE-954B-ACE6-3B377C21A1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EF3D8A4-74EF-534D-976E-1FB9C4B72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BF8B38-6A2B-A24F-8E1A-CFFE728496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A743A56-7F86-D14E-A381-3C37627AF2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D4FE25A-1989-A448-A1B9-194EB93C7C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AF47E9-2323-F64D-AFF2-9AFE5BE481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690B60E-95F4-9C41-AEA5-2E2E6ABCCA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327105-656C-8345-B353-0B5F787303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3F747FB-9F93-7A4A-823E-4285093B0C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rgbClr val="FF0066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solidFill>
                  <a:srgbClr val="003300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A50021"/>
                </a:solidFill>
                <a:latin typeface="+mn-lt"/>
              </a:defRPr>
            </a:lvl1pPr>
          </a:lstStyle>
          <a:p>
            <a:pPr>
              <a:defRPr/>
            </a:pPr>
            <a:fld id="{48A22D27-E16E-9440-8890-E1A3510F77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7" descr="UTA_color_seal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124200" y="6253163"/>
            <a:ext cx="457200" cy="45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A50021"/>
          </a:solidFill>
          <a:latin typeface="Arial Narrow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accent2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0066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3300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CC00CC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0066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18.bin"/><Relationship Id="rId21" Type="http://schemas.openxmlformats.org/officeDocument/2006/relationships/image" Target="../media/image19.wmf"/><Relationship Id="rId22" Type="http://schemas.openxmlformats.org/officeDocument/2006/relationships/oleObject" Target="../embeddings/oleObject19.bin"/><Relationship Id="rId23" Type="http://schemas.openxmlformats.org/officeDocument/2006/relationships/image" Target="../media/image20.wmf"/><Relationship Id="rId24" Type="http://schemas.openxmlformats.org/officeDocument/2006/relationships/oleObject" Target="../embeddings/oleObject20.bin"/><Relationship Id="rId25" Type="http://schemas.openxmlformats.org/officeDocument/2006/relationships/image" Target="../media/image21.wmf"/><Relationship Id="rId26" Type="http://schemas.openxmlformats.org/officeDocument/2006/relationships/oleObject" Target="../embeddings/oleObject21.bin"/><Relationship Id="rId27" Type="http://schemas.openxmlformats.org/officeDocument/2006/relationships/image" Target="../media/image22.wmf"/><Relationship Id="rId28" Type="http://schemas.openxmlformats.org/officeDocument/2006/relationships/oleObject" Target="../embeddings/oleObject22.bin"/><Relationship Id="rId29" Type="http://schemas.openxmlformats.org/officeDocument/2006/relationships/image" Target="../media/image23.wmf"/><Relationship Id="rId1" Type="http://schemas.openxmlformats.org/officeDocument/2006/relationships/vmlDrawing" Target="../drawings/vmlDrawing6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10.bin"/><Relationship Id="rId4" Type="http://schemas.openxmlformats.org/officeDocument/2006/relationships/image" Target="../media/image12.wmf"/><Relationship Id="rId5" Type="http://schemas.openxmlformats.org/officeDocument/2006/relationships/image" Target="../media/image27.jpeg"/><Relationship Id="rId30" Type="http://schemas.openxmlformats.org/officeDocument/2006/relationships/oleObject" Target="../embeddings/oleObject23.bin"/><Relationship Id="rId31" Type="http://schemas.openxmlformats.org/officeDocument/2006/relationships/image" Target="../media/image24.wmf"/><Relationship Id="rId32" Type="http://schemas.openxmlformats.org/officeDocument/2006/relationships/oleObject" Target="../embeddings/oleObject24.bin"/><Relationship Id="rId9" Type="http://schemas.openxmlformats.org/officeDocument/2006/relationships/image" Target="../media/image13.wmf"/><Relationship Id="rId6" Type="http://schemas.openxmlformats.org/officeDocument/2006/relationships/oleObject" Target="../embeddings/oleObject11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12.bin"/><Relationship Id="rId33" Type="http://schemas.openxmlformats.org/officeDocument/2006/relationships/image" Target="../media/image25.wmf"/><Relationship Id="rId34" Type="http://schemas.openxmlformats.org/officeDocument/2006/relationships/oleObject" Target="../embeddings/oleObject25.bin"/><Relationship Id="rId35" Type="http://schemas.openxmlformats.org/officeDocument/2006/relationships/image" Target="../media/image26.wmf"/><Relationship Id="rId10" Type="http://schemas.openxmlformats.org/officeDocument/2006/relationships/oleObject" Target="../embeddings/oleObject13.bin"/><Relationship Id="rId11" Type="http://schemas.openxmlformats.org/officeDocument/2006/relationships/image" Target="../media/image14.wmf"/><Relationship Id="rId12" Type="http://schemas.openxmlformats.org/officeDocument/2006/relationships/oleObject" Target="../embeddings/oleObject14.bin"/><Relationship Id="rId13" Type="http://schemas.openxmlformats.org/officeDocument/2006/relationships/image" Target="../media/image15.wmf"/><Relationship Id="rId14" Type="http://schemas.openxmlformats.org/officeDocument/2006/relationships/oleObject" Target="../embeddings/oleObject15.bin"/><Relationship Id="rId15" Type="http://schemas.openxmlformats.org/officeDocument/2006/relationships/image" Target="../media/image16.wmf"/><Relationship Id="rId16" Type="http://schemas.openxmlformats.org/officeDocument/2006/relationships/oleObject" Target="../embeddings/oleObject16.bin"/><Relationship Id="rId17" Type="http://schemas.openxmlformats.org/officeDocument/2006/relationships/image" Target="../media/image17.wmf"/><Relationship Id="rId18" Type="http://schemas.openxmlformats.org/officeDocument/2006/relationships/oleObject" Target="../embeddings/oleObject17.bin"/><Relationship Id="rId19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4" Type="http://schemas.openxmlformats.org/officeDocument/2006/relationships/image" Target="../media/image6.wmf"/><Relationship Id="rId5" Type="http://schemas.openxmlformats.org/officeDocument/2006/relationships/oleObject" Target="../embeddings/oleObject27.bin"/><Relationship Id="rId6" Type="http://schemas.openxmlformats.org/officeDocument/2006/relationships/image" Target="../media/image28.wmf"/><Relationship Id="rId7" Type="http://schemas.openxmlformats.org/officeDocument/2006/relationships/image" Target="../media/image29.jpeg"/><Relationship Id="rId8" Type="http://schemas.openxmlformats.org/officeDocument/2006/relationships/image" Target="../media/image30.jpeg"/><Relationship Id="rId1" Type="http://schemas.openxmlformats.org/officeDocument/2006/relationships/vmlDrawing" Target="../drawings/vmlDrawing7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36.bin"/><Relationship Id="rId21" Type="http://schemas.openxmlformats.org/officeDocument/2006/relationships/image" Target="../media/image39.wmf"/><Relationship Id="rId22" Type="http://schemas.openxmlformats.org/officeDocument/2006/relationships/oleObject" Target="../embeddings/oleObject37.bin"/><Relationship Id="rId23" Type="http://schemas.openxmlformats.org/officeDocument/2006/relationships/image" Target="../media/image40.wmf"/><Relationship Id="rId24" Type="http://schemas.openxmlformats.org/officeDocument/2006/relationships/oleObject" Target="../embeddings/oleObject38.bin"/><Relationship Id="rId25" Type="http://schemas.openxmlformats.org/officeDocument/2006/relationships/image" Target="../media/image41.wmf"/><Relationship Id="rId26" Type="http://schemas.openxmlformats.org/officeDocument/2006/relationships/oleObject" Target="../embeddings/oleObject39.bin"/><Relationship Id="rId27" Type="http://schemas.openxmlformats.org/officeDocument/2006/relationships/image" Target="../media/image42.wmf"/><Relationship Id="rId28" Type="http://schemas.openxmlformats.org/officeDocument/2006/relationships/oleObject" Target="../embeddings/oleObject40.bin"/><Relationship Id="rId29" Type="http://schemas.openxmlformats.org/officeDocument/2006/relationships/image" Target="../media/image43.wmf"/><Relationship Id="rId1" Type="http://schemas.openxmlformats.org/officeDocument/2006/relationships/vmlDrawing" Target="../drawings/vmlDrawing8.vml"/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oleObject28.bin"/><Relationship Id="rId4" Type="http://schemas.openxmlformats.org/officeDocument/2006/relationships/image" Target="../media/image31.wmf"/><Relationship Id="rId5" Type="http://schemas.openxmlformats.org/officeDocument/2006/relationships/oleObject" Target="../embeddings/oleObject29.bin"/><Relationship Id="rId30" Type="http://schemas.openxmlformats.org/officeDocument/2006/relationships/oleObject" Target="../embeddings/oleObject41.bin"/><Relationship Id="rId31" Type="http://schemas.openxmlformats.org/officeDocument/2006/relationships/image" Target="../media/image44.wmf"/><Relationship Id="rId32" Type="http://schemas.openxmlformats.org/officeDocument/2006/relationships/oleObject" Target="../embeddings/oleObject42.bin"/><Relationship Id="rId9" Type="http://schemas.openxmlformats.org/officeDocument/2006/relationships/image" Target="../media/image46.jpeg"/><Relationship Id="rId6" Type="http://schemas.openxmlformats.org/officeDocument/2006/relationships/image" Target="../media/image32.wmf"/><Relationship Id="rId7" Type="http://schemas.openxmlformats.org/officeDocument/2006/relationships/oleObject" Target="../embeddings/oleObject30.bin"/><Relationship Id="rId8" Type="http://schemas.openxmlformats.org/officeDocument/2006/relationships/image" Target="../media/image33.wmf"/><Relationship Id="rId33" Type="http://schemas.openxmlformats.org/officeDocument/2006/relationships/image" Target="../media/image45.wmf"/><Relationship Id="rId10" Type="http://schemas.openxmlformats.org/officeDocument/2006/relationships/oleObject" Target="../embeddings/oleObject31.bin"/><Relationship Id="rId11" Type="http://schemas.openxmlformats.org/officeDocument/2006/relationships/image" Target="../media/image34.wmf"/><Relationship Id="rId12" Type="http://schemas.openxmlformats.org/officeDocument/2006/relationships/oleObject" Target="../embeddings/oleObject32.bin"/><Relationship Id="rId13" Type="http://schemas.openxmlformats.org/officeDocument/2006/relationships/image" Target="../media/image35.wmf"/><Relationship Id="rId14" Type="http://schemas.openxmlformats.org/officeDocument/2006/relationships/oleObject" Target="../embeddings/oleObject33.bin"/><Relationship Id="rId15" Type="http://schemas.openxmlformats.org/officeDocument/2006/relationships/image" Target="../media/image36.wmf"/><Relationship Id="rId16" Type="http://schemas.openxmlformats.org/officeDocument/2006/relationships/oleObject" Target="../embeddings/oleObject34.bin"/><Relationship Id="rId17" Type="http://schemas.openxmlformats.org/officeDocument/2006/relationships/image" Target="../media/image37.wmf"/><Relationship Id="rId18" Type="http://schemas.openxmlformats.org/officeDocument/2006/relationships/oleObject" Target="../embeddings/oleObject35.bin"/><Relationship Id="rId19" Type="http://schemas.openxmlformats.org/officeDocument/2006/relationships/image" Target="../media/image38.wmf"/></Relationships>
</file>

<file path=ppt/slides/_rels/slide13.xml.rels><?xml version="1.0" encoding="UTF-8" standalone="yes"?>
<Relationships xmlns="http://schemas.openxmlformats.org/package/2006/relationships"><Relationship Id="rId20" Type="http://schemas.openxmlformats.org/officeDocument/2006/relationships/oleObject" Target="../embeddings/oleObject51.bin"/><Relationship Id="rId21" Type="http://schemas.openxmlformats.org/officeDocument/2006/relationships/image" Target="../media/image55.wmf"/><Relationship Id="rId22" Type="http://schemas.openxmlformats.org/officeDocument/2006/relationships/oleObject" Target="../embeddings/oleObject52.bin"/><Relationship Id="rId23" Type="http://schemas.openxmlformats.org/officeDocument/2006/relationships/image" Target="../media/image56.wmf"/><Relationship Id="rId24" Type="http://schemas.openxmlformats.org/officeDocument/2006/relationships/oleObject" Target="../embeddings/oleObject53.bin"/><Relationship Id="rId25" Type="http://schemas.openxmlformats.org/officeDocument/2006/relationships/image" Target="../media/image57.wmf"/><Relationship Id="rId26" Type="http://schemas.openxmlformats.org/officeDocument/2006/relationships/oleObject" Target="../embeddings/oleObject54.bin"/><Relationship Id="rId27" Type="http://schemas.openxmlformats.org/officeDocument/2006/relationships/image" Target="../media/image58.wmf"/><Relationship Id="rId28" Type="http://schemas.openxmlformats.org/officeDocument/2006/relationships/oleObject" Target="../embeddings/oleObject55.bin"/><Relationship Id="rId29" Type="http://schemas.openxmlformats.org/officeDocument/2006/relationships/image" Target="../media/image59.wmf"/><Relationship Id="rId1" Type="http://schemas.openxmlformats.org/officeDocument/2006/relationships/vmlDrawing" Target="../drawings/vmlDrawing9.vm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65.jpeg"/><Relationship Id="rId4" Type="http://schemas.openxmlformats.org/officeDocument/2006/relationships/oleObject" Target="../embeddings/oleObject43.bin"/><Relationship Id="rId5" Type="http://schemas.openxmlformats.org/officeDocument/2006/relationships/image" Target="../media/image47.wmf"/><Relationship Id="rId30" Type="http://schemas.openxmlformats.org/officeDocument/2006/relationships/oleObject" Target="../embeddings/oleObject56.bin"/><Relationship Id="rId31" Type="http://schemas.openxmlformats.org/officeDocument/2006/relationships/image" Target="../media/image60.wmf"/><Relationship Id="rId32" Type="http://schemas.openxmlformats.org/officeDocument/2006/relationships/oleObject" Target="../embeddings/oleObject57.bin"/><Relationship Id="rId9" Type="http://schemas.openxmlformats.org/officeDocument/2006/relationships/image" Target="../media/image49.wmf"/><Relationship Id="rId6" Type="http://schemas.openxmlformats.org/officeDocument/2006/relationships/oleObject" Target="../embeddings/oleObject44.bin"/><Relationship Id="rId7" Type="http://schemas.openxmlformats.org/officeDocument/2006/relationships/image" Target="../media/image48.wmf"/><Relationship Id="rId8" Type="http://schemas.openxmlformats.org/officeDocument/2006/relationships/oleObject" Target="../embeddings/oleObject45.bin"/><Relationship Id="rId33" Type="http://schemas.openxmlformats.org/officeDocument/2006/relationships/image" Target="../media/image61.wmf"/><Relationship Id="rId34" Type="http://schemas.openxmlformats.org/officeDocument/2006/relationships/oleObject" Target="../embeddings/oleObject58.bin"/><Relationship Id="rId35" Type="http://schemas.openxmlformats.org/officeDocument/2006/relationships/image" Target="../media/image62.wmf"/><Relationship Id="rId36" Type="http://schemas.openxmlformats.org/officeDocument/2006/relationships/oleObject" Target="../embeddings/oleObject59.bin"/><Relationship Id="rId10" Type="http://schemas.openxmlformats.org/officeDocument/2006/relationships/oleObject" Target="../embeddings/oleObject46.bin"/><Relationship Id="rId11" Type="http://schemas.openxmlformats.org/officeDocument/2006/relationships/image" Target="../media/image50.wmf"/><Relationship Id="rId12" Type="http://schemas.openxmlformats.org/officeDocument/2006/relationships/oleObject" Target="../embeddings/oleObject47.bin"/><Relationship Id="rId13" Type="http://schemas.openxmlformats.org/officeDocument/2006/relationships/image" Target="../media/image51.wmf"/><Relationship Id="rId14" Type="http://schemas.openxmlformats.org/officeDocument/2006/relationships/oleObject" Target="../embeddings/oleObject48.bin"/><Relationship Id="rId15" Type="http://schemas.openxmlformats.org/officeDocument/2006/relationships/image" Target="../media/image52.emf"/><Relationship Id="rId16" Type="http://schemas.openxmlformats.org/officeDocument/2006/relationships/oleObject" Target="../embeddings/oleObject49.bin"/><Relationship Id="rId17" Type="http://schemas.openxmlformats.org/officeDocument/2006/relationships/image" Target="../media/image53.wmf"/><Relationship Id="rId18" Type="http://schemas.openxmlformats.org/officeDocument/2006/relationships/oleObject" Target="../embeddings/oleObject50.bin"/><Relationship Id="rId19" Type="http://schemas.openxmlformats.org/officeDocument/2006/relationships/image" Target="../media/image54.wmf"/><Relationship Id="rId37" Type="http://schemas.openxmlformats.org/officeDocument/2006/relationships/image" Target="../media/image63.wmf"/><Relationship Id="rId38" Type="http://schemas.openxmlformats.org/officeDocument/2006/relationships/oleObject" Target="../embeddings/oleObject60.bin"/><Relationship Id="rId39" Type="http://schemas.openxmlformats.org/officeDocument/2006/relationships/image" Target="../media/image6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6.jpeg"/><Relationship Id="rId4" Type="http://schemas.openxmlformats.org/officeDocument/2006/relationships/oleObject" Target="../embeddings/oleObject61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10.vml"/><Relationship Id="rId2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2.bin"/><Relationship Id="rId4" Type="http://schemas.openxmlformats.org/officeDocument/2006/relationships/image" Target="../media/image6.wmf"/><Relationship Id="rId5" Type="http://schemas.openxmlformats.org/officeDocument/2006/relationships/image" Target="../media/image67.jpeg"/><Relationship Id="rId1" Type="http://schemas.openxmlformats.org/officeDocument/2006/relationships/vmlDrawing" Target="../drawings/vmlDrawing11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3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12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w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4" Type="http://schemas.openxmlformats.org/officeDocument/2006/relationships/oleObject" Target="../embeddings/oleObject5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6.bin"/><Relationship Id="rId7" Type="http://schemas.openxmlformats.org/officeDocument/2006/relationships/image" Target="../media/image7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oleObject" Target="../embeddings/oleObject7.bin"/><Relationship Id="rId5" Type="http://schemas.openxmlformats.org/officeDocument/2006/relationships/image" Target="../media/image6.wmf"/><Relationship Id="rId6" Type="http://schemas.openxmlformats.org/officeDocument/2006/relationships/image" Target="../media/image11.jpeg"/><Relationship Id="rId7" Type="http://schemas.openxmlformats.org/officeDocument/2006/relationships/oleObject" Target="../embeddings/oleObject8.bin"/><Relationship Id="rId8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4" Type="http://schemas.openxmlformats.org/officeDocument/2006/relationships/oleObject" Target="../embeddings/oleObject9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43847-E468-3B48-8FC1-FD3FEF669FA4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1741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838200"/>
          </a:xfrm>
        </p:spPr>
        <p:txBody>
          <a:bodyPr/>
          <a:lstStyle/>
          <a:p>
            <a:pPr eaLnBrk="1" hangingPunct="1"/>
            <a:r>
              <a:rPr lang="en-US" dirty="0"/>
              <a:t>PHYS </a:t>
            </a:r>
            <a:r>
              <a:rPr lang="en-US" dirty="0" smtClean="0"/>
              <a:t>1442 </a:t>
            </a:r>
            <a:r>
              <a:rPr lang="en-US" dirty="0"/>
              <a:t>– Section </a:t>
            </a:r>
            <a:r>
              <a:rPr lang="en-US" dirty="0" smtClean="0"/>
              <a:t>001</a:t>
            </a:r>
            <a:br>
              <a:rPr lang="en-US" dirty="0" smtClean="0"/>
            </a:br>
            <a:r>
              <a:rPr lang="en-US" dirty="0"/>
              <a:t>Lecture </a:t>
            </a:r>
            <a:r>
              <a:rPr lang="en-US" dirty="0" smtClean="0"/>
              <a:t>#8</a:t>
            </a:r>
            <a:endParaRPr lang="en-US" dirty="0"/>
          </a:p>
        </p:txBody>
      </p:sp>
      <p:sp>
        <p:nvSpPr>
          <p:cNvPr id="17414" name="Text Box 4"/>
          <p:cNvSpPr txBox="1">
            <a:spLocks noChangeArrowheads="1"/>
          </p:cNvSpPr>
          <p:nvPr/>
        </p:nvSpPr>
        <p:spPr bwMode="auto">
          <a:xfrm>
            <a:off x="3151499" y="1311275"/>
            <a:ext cx="284418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Monday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,</a:t>
            </a:r>
            <a:r>
              <a:rPr lang="en-US" dirty="0" smtClean="0">
                <a:solidFill>
                  <a:schemeClr val="accent2"/>
                </a:solidFill>
                <a:latin typeface="Monotype Corsiva" charset="0"/>
              </a:rPr>
              <a:t> June 17, 2013</a:t>
            </a:r>
          </a:p>
          <a:p>
            <a:pPr algn="ctr"/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Dr.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Jae</a:t>
            </a:r>
            <a:r>
              <a:rPr lang="en-US" dirty="0">
                <a:solidFill>
                  <a:schemeClr val="accent2"/>
                </a:solidFill>
                <a:latin typeface="Monotype Corsiva" charset="0"/>
              </a:rPr>
              <a:t>hoon </a:t>
            </a:r>
            <a:r>
              <a:rPr lang="en-US" b="1" dirty="0">
                <a:solidFill>
                  <a:srgbClr val="FF0066"/>
                </a:solidFill>
                <a:latin typeface="Monotype Corsiva" charset="0"/>
              </a:rPr>
              <a:t>Yu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1714500" y="2057400"/>
            <a:ext cx="6210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Chapter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18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Superconductivity</a:t>
            </a: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Electric Hazards</a:t>
            </a:r>
            <a:endParaRPr lang="en-US" sz="2000" dirty="0">
              <a:solidFill>
                <a:srgbClr val="660066"/>
              </a:solidFill>
              <a:latin typeface="Arial Narrow" charset="0"/>
            </a:endParaRPr>
          </a:p>
          <a:p>
            <a:pPr marL="609600" indent="-609600">
              <a:spcBef>
                <a:spcPct val="20000"/>
              </a:spcBef>
              <a:buFontTx/>
              <a:buChar char="•"/>
            </a:pPr>
            <a:r>
              <a:rPr lang="en-US" dirty="0" smtClean="0">
                <a:solidFill>
                  <a:schemeClr val="accent2"/>
                </a:solidFill>
                <a:latin typeface="Arial Narrow" charset="0"/>
              </a:rPr>
              <a:t>Chapter 19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1066800" lvl="1" indent="-609600">
              <a:spcBef>
                <a:spcPts val="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EMF and Terminal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Voltage</a:t>
            </a:r>
          </a:p>
          <a:p>
            <a:pPr marL="1066800" lvl="1" indent="-609600">
              <a:spcBef>
                <a:spcPts val="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Resistors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in Series and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Parallel</a:t>
            </a:r>
            <a:endParaRPr lang="en-US" sz="2800" dirty="0">
              <a:solidFill>
                <a:srgbClr val="660066"/>
              </a:solidFill>
              <a:latin typeface="Arial Narrow" charset="0"/>
            </a:endParaRP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Energy losses in Resistors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Kirchhoff’s 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Rules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EMFs in Series and Parallel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Capacitors in Series and Parallel</a:t>
            </a:r>
          </a:p>
          <a:p>
            <a:pPr marL="1066800" lvl="1" indent="-609600">
              <a:spcBef>
                <a:spcPct val="20000"/>
              </a:spcBef>
              <a:buClr>
                <a:srgbClr val="800000"/>
              </a:buClr>
              <a:buFont typeface="Lucida Grande" charset="0"/>
              <a:buChar char="-"/>
            </a:pP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RC Circuit</a:t>
            </a:r>
          </a:p>
          <a:p>
            <a:pPr lvl="1">
              <a:spcBef>
                <a:spcPct val="20000"/>
              </a:spcBef>
              <a:buClr>
                <a:srgbClr val="800000"/>
              </a:buClr>
            </a:pPr>
            <a:endParaRPr lang="en-US" sz="2000" dirty="0">
              <a:solidFill>
                <a:srgbClr val="660066"/>
              </a:solidFill>
              <a:latin typeface="Arial Narrow" charset="0"/>
            </a:endParaRPr>
          </a:p>
          <a:p>
            <a:pPr marL="990600" lvl="1" indent="-533400">
              <a:spcBef>
                <a:spcPct val="20000"/>
              </a:spcBef>
              <a:buFontTx/>
              <a:buChar char="–"/>
            </a:pPr>
            <a:endParaRPr lang="en-US" dirty="0">
              <a:solidFill>
                <a:srgbClr val="660066"/>
              </a:solidFill>
              <a:latin typeface="Arial Narrow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7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357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42DBE8E-18BE-9945-AC2D-83E490F4E5F8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10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3573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19 – 1 </a:t>
            </a:r>
          </a:p>
        </p:txBody>
      </p:sp>
      <p:sp>
        <p:nvSpPr>
          <p:cNvPr id="321539" name="Text Box 3"/>
          <p:cNvSpPr txBox="1">
            <a:spLocks noChangeArrowheads="1"/>
          </p:cNvSpPr>
          <p:nvPr/>
        </p:nvSpPr>
        <p:spPr bwMode="auto">
          <a:xfrm>
            <a:off x="228600" y="536575"/>
            <a:ext cx="65532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Battery with internal resistance.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A 65.0-</a:t>
            </a:r>
            <a:r>
              <a:rPr lang="en-US" dirty="0">
                <a:solidFill>
                  <a:schemeClr val="accent2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resistor is connected to the terminals of a battery whose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is 12.0V and whose internal resistance is 0.5-</a:t>
            </a:r>
            <a:r>
              <a:rPr lang="en-US" dirty="0">
                <a:solidFill>
                  <a:schemeClr val="accent2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.  Calculate (a) the current in the circuit, (b) the terminal voltage of the battery, </a:t>
            </a:r>
            <a:r>
              <a:rPr lang="en-US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, and (c) the power dissipated in the resistor R and in the battery</a:t>
            </a:r>
            <a:r>
              <a:rPr lang="ja-JP" altLang="en-US" dirty="0">
                <a:solidFill>
                  <a:schemeClr val="accent2"/>
                </a:solidFill>
                <a:latin typeface="Arial Narrow" charset="0"/>
              </a:rPr>
              <a:t>’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s internal resistor. </a:t>
            </a:r>
          </a:p>
        </p:txBody>
      </p:sp>
      <p:sp>
        <p:nvSpPr>
          <p:cNvPr id="321540" name="Text Box 4"/>
          <p:cNvSpPr txBox="1">
            <a:spLocks noChangeArrowheads="1"/>
          </p:cNvSpPr>
          <p:nvPr/>
        </p:nvSpPr>
        <p:spPr bwMode="auto">
          <a:xfrm>
            <a:off x="304800" y="2833688"/>
            <a:ext cx="1371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(a) Since </a:t>
            </a:r>
          </a:p>
        </p:txBody>
      </p:sp>
      <p:graphicFrame>
        <p:nvGraphicFramePr>
          <p:cNvPr id="321541" name="Object 2"/>
          <p:cNvGraphicFramePr>
            <a:graphicFrameLocks noChangeAspect="1"/>
          </p:cNvGraphicFramePr>
          <p:nvPr/>
        </p:nvGraphicFramePr>
        <p:xfrm>
          <a:off x="4495800" y="2930525"/>
          <a:ext cx="730250" cy="42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2" name="Equation" r:id="rId3" imgW="330120" imgH="203040" progId="Equation.DSMT4">
                  <p:embed/>
                </p:oleObj>
              </mc:Choice>
              <mc:Fallback>
                <p:oleObj name="Equation" r:id="rId3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2930525"/>
                        <a:ext cx="730250" cy="422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1542" name="Picture 6" descr="FG26_00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1000"/>
            <a:ext cx="2514600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1543" name="Object 3"/>
          <p:cNvGraphicFramePr>
            <a:graphicFrameLocks noChangeAspect="1"/>
          </p:cNvGraphicFramePr>
          <p:nvPr/>
        </p:nvGraphicFramePr>
        <p:xfrm>
          <a:off x="1446213" y="2892425"/>
          <a:ext cx="1296987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3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6213" y="2892425"/>
                        <a:ext cx="1296987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4" name="Text Box 8"/>
          <p:cNvSpPr txBox="1">
            <a:spLocks noChangeArrowheads="1"/>
          </p:cNvSpPr>
          <p:nvPr/>
        </p:nvSpPr>
        <p:spPr bwMode="auto">
          <a:xfrm>
            <a:off x="3048000" y="2895600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We obtain </a:t>
            </a:r>
          </a:p>
        </p:txBody>
      </p:sp>
      <p:graphicFrame>
        <p:nvGraphicFramePr>
          <p:cNvPr id="321545" name="Object 4"/>
          <p:cNvGraphicFramePr>
            <a:graphicFrameLocks noChangeAspect="1"/>
          </p:cNvGraphicFramePr>
          <p:nvPr/>
        </p:nvGraphicFramePr>
        <p:xfrm>
          <a:off x="2209800" y="3581400"/>
          <a:ext cx="554038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4" name="Equation" r:id="rId8" imgW="228600" imgH="152280" progId="Equation.DSMT4">
                  <p:embed/>
                </p:oleObj>
              </mc:Choice>
              <mc:Fallback>
                <p:oleObj name="Equation" r:id="rId8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9800" y="3581400"/>
                        <a:ext cx="554038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6" name="AutoShape 10"/>
          <p:cNvSpPr>
            <a:spLocks noChangeArrowheads="1"/>
          </p:cNvSpPr>
          <p:nvPr/>
        </p:nvSpPr>
        <p:spPr bwMode="auto">
          <a:xfrm>
            <a:off x="593725" y="3505200"/>
            <a:ext cx="1168400" cy="609600"/>
          </a:xfrm>
          <a:prstGeom prst="rightArrow">
            <a:avLst>
              <a:gd name="adj1" fmla="val 50000"/>
              <a:gd name="adj2" fmla="val 47917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Solve for </a:t>
            </a:r>
            <a:r>
              <a:rPr lang="en-US" sz="1600" b="1">
                <a:solidFill>
                  <a:srgbClr val="CC0000"/>
                </a:solidFill>
                <a:latin typeface="Monotype Corsiva" charset="0"/>
              </a:rPr>
              <a:t>I</a:t>
            </a:r>
          </a:p>
        </p:txBody>
      </p:sp>
      <p:sp>
        <p:nvSpPr>
          <p:cNvPr id="321547" name="Text Box 11"/>
          <p:cNvSpPr txBox="1">
            <a:spLocks noChangeArrowheads="1"/>
          </p:cNvSpPr>
          <p:nvPr/>
        </p:nvSpPr>
        <p:spPr bwMode="auto">
          <a:xfrm>
            <a:off x="381000" y="44958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(b) The terminal voltage V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ab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is</a:t>
            </a:r>
          </a:p>
        </p:txBody>
      </p:sp>
      <p:graphicFrame>
        <p:nvGraphicFramePr>
          <p:cNvPr id="321548" name="Object 5"/>
          <p:cNvGraphicFramePr>
            <a:graphicFrameLocks noChangeAspect="1"/>
          </p:cNvGraphicFramePr>
          <p:nvPr/>
        </p:nvGraphicFramePr>
        <p:xfrm>
          <a:off x="3962400" y="4495800"/>
          <a:ext cx="623888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5" name="Equation" r:id="rId10" imgW="330120" imgH="203040" progId="Equation.DSMT4">
                  <p:embed/>
                </p:oleObj>
              </mc:Choice>
              <mc:Fallback>
                <p:oleObj name="Equation" r:id="rId10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62400" y="4495800"/>
                        <a:ext cx="623888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381000" y="5121275"/>
            <a:ext cx="29718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(c) The power dissipated in R and r are</a:t>
            </a:r>
          </a:p>
        </p:txBody>
      </p:sp>
      <p:graphicFrame>
        <p:nvGraphicFramePr>
          <p:cNvPr id="321550" name="Object 6"/>
          <p:cNvGraphicFramePr>
            <a:graphicFrameLocks noChangeAspect="1"/>
          </p:cNvGraphicFramePr>
          <p:nvPr/>
        </p:nvGraphicFramePr>
        <p:xfrm>
          <a:off x="3709988" y="5176838"/>
          <a:ext cx="481012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6" name="Equation" r:id="rId12" imgW="253800" imgH="152280" progId="Equation.DSMT4">
                  <p:embed/>
                </p:oleObj>
              </mc:Choice>
              <mc:Fallback>
                <p:oleObj name="Equation" r:id="rId12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9988" y="5176838"/>
                        <a:ext cx="481012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1" name="Object 7"/>
          <p:cNvGraphicFramePr>
            <a:graphicFrameLocks noChangeAspect="1"/>
          </p:cNvGraphicFramePr>
          <p:nvPr/>
        </p:nvGraphicFramePr>
        <p:xfrm>
          <a:off x="3786188" y="5711825"/>
          <a:ext cx="481012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7" name="Equation" r:id="rId14" imgW="253800" imgH="152280" progId="Equation.DSMT4">
                  <p:embed/>
                </p:oleObj>
              </mc:Choice>
              <mc:Fallback>
                <p:oleObj name="Equation" r:id="rId14" imgW="2538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86188" y="5711825"/>
                        <a:ext cx="481012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2" name="Object 8"/>
          <p:cNvGraphicFramePr>
            <a:graphicFrameLocks noChangeAspect="1"/>
          </p:cNvGraphicFramePr>
          <p:nvPr/>
        </p:nvGraphicFramePr>
        <p:xfrm>
          <a:off x="5221288" y="2959100"/>
          <a:ext cx="646112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8" name="Equation" r:id="rId16" imgW="291960" imgH="152280" progId="Equation.DSMT4">
                  <p:embed/>
                </p:oleObj>
              </mc:Choice>
              <mc:Fallback>
                <p:oleObj name="Equation" r:id="rId16" imgW="29196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1288" y="2959100"/>
                        <a:ext cx="646112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3" name="Object 9"/>
          <p:cNvGraphicFramePr>
            <a:graphicFrameLocks noChangeAspect="1"/>
          </p:cNvGraphicFramePr>
          <p:nvPr/>
        </p:nvGraphicFramePr>
        <p:xfrm>
          <a:off x="5791200" y="2933700"/>
          <a:ext cx="81438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39" name="Equation" r:id="rId18" imgW="368280" imgH="164880" progId="Equation.DSMT4">
                  <p:embed/>
                </p:oleObj>
              </mc:Choice>
              <mc:Fallback>
                <p:oleObj name="Equation" r:id="rId18" imgW="3682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2933700"/>
                        <a:ext cx="81438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4" name="Object 10"/>
          <p:cNvGraphicFramePr>
            <a:graphicFrameLocks noChangeAspect="1"/>
          </p:cNvGraphicFramePr>
          <p:nvPr/>
        </p:nvGraphicFramePr>
        <p:xfrm>
          <a:off x="2641600" y="3352800"/>
          <a:ext cx="11684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0" name="Equation" r:id="rId20" imgW="482400" imgH="368280" progId="Equation.DSMT4">
                  <p:embed/>
                </p:oleObj>
              </mc:Choice>
              <mc:Fallback>
                <p:oleObj name="Equation" r:id="rId20" imgW="482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41600" y="3352800"/>
                        <a:ext cx="11684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5" name="Object 11"/>
          <p:cNvGraphicFramePr>
            <a:graphicFrameLocks noChangeAspect="1"/>
          </p:cNvGraphicFramePr>
          <p:nvPr/>
        </p:nvGraphicFramePr>
        <p:xfrm>
          <a:off x="3733800" y="3352800"/>
          <a:ext cx="33528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1" name="Equation" r:id="rId22" imgW="1384200" imgH="368280" progId="Equation.DSMT4">
                  <p:embed/>
                </p:oleObj>
              </mc:Choice>
              <mc:Fallback>
                <p:oleObj name="Equation" r:id="rId22" imgW="13842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33800" y="3352800"/>
                        <a:ext cx="33528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6" name="Object 12"/>
          <p:cNvGraphicFramePr>
            <a:graphicFrameLocks noChangeAspect="1"/>
          </p:cNvGraphicFramePr>
          <p:nvPr/>
        </p:nvGraphicFramePr>
        <p:xfrm>
          <a:off x="4648200" y="4495800"/>
          <a:ext cx="912813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2" name="Equation" r:id="rId24" imgW="482400" imgH="164880" progId="Equation.DSMT4">
                  <p:embed/>
                </p:oleObj>
              </mc:Choice>
              <mc:Fallback>
                <p:oleObj name="Equation" r:id="rId24" imgW="48240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495800"/>
                        <a:ext cx="912813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7" name="Object 13"/>
          <p:cNvGraphicFramePr>
            <a:graphicFrameLocks noChangeAspect="1"/>
          </p:cNvGraphicFramePr>
          <p:nvPr/>
        </p:nvGraphicFramePr>
        <p:xfrm>
          <a:off x="5486400" y="4495800"/>
          <a:ext cx="32908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3" name="Equation" r:id="rId26" imgW="1739880" imgH="164880" progId="Equation.DSMT4">
                  <p:embed/>
                </p:oleObj>
              </mc:Choice>
              <mc:Fallback>
                <p:oleObj name="Equation" r:id="rId26" imgW="173988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86400" y="4495800"/>
                        <a:ext cx="32908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8" name="Object 14"/>
          <p:cNvGraphicFramePr>
            <a:graphicFrameLocks noChangeAspect="1"/>
          </p:cNvGraphicFramePr>
          <p:nvPr/>
        </p:nvGraphicFramePr>
        <p:xfrm>
          <a:off x="4191000" y="5105400"/>
          <a:ext cx="719138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4" name="Equation" r:id="rId28" imgW="380880" imgH="190440" progId="Equation.DSMT4">
                  <p:embed/>
                </p:oleObj>
              </mc:Choice>
              <mc:Fallback>
                <p:oleObj name="Equation" r:id="rId28" imgW="38088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105400"/>
                        <a:ext cx="719138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59" name="Object 15"/>
          <p:cNvGraphicFramePr>
            <a:graphicFrameLocks noChangeAspect="1"/>
          </p:cNvGraphicFramePr>
          <p:nvPr/>
        </p:nvGraphicFramePr>
        <p:xfrm>
          <a:off x="4876800" y="5029200"/>
          <a:ext cx="2954338" cy="576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5" name="Equation" r:id="rId30" imgW="1562040" imgH="253800" progId="Equation.DSMT4">
                  <p:embed/>
                </p:oleObj>
              </mc:Choice>
              <mc:Fallback>
                <p:oleObj name="Equation" r:id="rId30" imgW="156204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029200"/>
                        <a:ext cx="2954338" cy="576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0" name="Object 16"/>
          <p:cNvGraphicFramePr>
            <a:graphicFrameLocks noChangeAspect="1"/>
          </p:cNvGraphicFramePr>
          <p:nvPr/>
        </p:nvGraphicFramePr>
        <p:xfrm>
          <a:off x="4227513" y="5638800"/>
          <a:ext cx="649287" cy="430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6" name="Equation" r:id="rId32" imgW="342720" imgH="190440" progId="Equation.DSMT4">
                  <p:embed/>
                </p:oleObj>
              </mc:Choice>
              <mc:Fallback>
                <p:oleObj name="Equation" r:id="rId32" imgW="342720" imgH="1904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27513" y="5638800"/>
                        <a:ext cx="649287" cy="430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1561" name="Object 17"/>
          <p:cNvGraphicFramePr>
            <a:graphicFrameLocks noChangeAspect="1"/>
          </p:cNvGraphicFramePr>
          <p:nvPr/>
        </p:nvGraphicFramePr>
        <p:xfrm>
          <a:off x="4876800" y="5597525"/>
          <a:ext cx="2833688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147" name="Equation" r:id="rId34" imgW="1498320" imgH="253800" progId="Equation.DSMT4">
                  <p:embed/>
                </p:oleObj>
              </mc:Choice>
              <mc:Fallback>
                <p:oleObj name="Equation" r:id="rId34" imgW="149832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597525"/>
                        <a:ext cx="2833688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26"/>
          <p:cNvGrpSpPr>
            <a:grpSpLocks/>
          </p:cNvGrpSpPr>
          <p:nvPr/>
        </p:nvGrpSpPr>
        <p:grpSpPr bwMode="auto">
          <a:xfrm>
            <a:off x="7086600" y="1524000"/>
            <a:ext cx="1936750" cy="2085975"/>
            <a:chOff x="4464" y="960"/>
            <a:chExt cx="1220" cy="1314"/>
          </a:xfrm>
        </p:grpSpPr>
        <p:sp>
          <p:nvSpPr>
            <p:cNvPr id="23583" name="Rectangle 27"/>
            <p:cNvSpPr>
              <a:spLocks noChangeArrowheads="1"/>
            </p:cNvSpPr>
            <p:nvPr/>
          </p:nvSpPr>
          <p:spPr bwMode="auto">
            <a:xfrm>
              <a:off x="4464" y="960"/>
              <a:ext cx="1008" cy="864"/>
            </a:xfrm>
            <a:prstGeom prst="rect">
              <a:avLst/>
            </a:prstGeom>
            <a:noFill/>
            <a:ln w="12700">
              <a:solidFill>
                <a:srgbClr val="CC0000"/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3584" name="Text Box 28"/>
            <p:cNvSpPr txBox="1">
              <a:spLocks noChangeArrowheads="1"/>
            </p:cNvSpPr>
            <p:nvPr/>
          </p:nvSpPr>
          <p:spPr bwMode="auto">
            <a:xfrm>
              <a:off x="4800" y="2006"/>
              <a:ext cx="884" cy="268"/>
            </a:xfrm>
            <a:prstGeom prst="rect">
              <a:avLst/>
            </a:prstGeom>
            <a:solidFill>
              <a:srgbClr val="FFFF66"/>
            </a:solidFill>
            <a:ln w="28575">
              <a:solidFill>
                <a:srgbClr val="CC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  <a:cs typeface="ＭＳ Ｐゴシック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charset="0"/>
                  <a:ea typeface="ＭＳ Ｐゴシック" charset="0"/>
                </a:defRPr>
              </a:lvl9pPr>
            </a:lstStyle>
            <a:p>
              <a:pPr eaLnBrk="1" hangingPunct="1"/>
              <a:r>
                <a:rPr lang="en-US" sz="2000">
                  <a:solidFill>
                    <a:srgbClr val="CC0000"/>
                  </a:solidFill>
                  <a:latin typeface="Arial Narrow" charset="0"/>
                </a:rPr>
                <a:t>What is this?</a:t>
              </a:r>
            </a:p>
          </p:txBody>
        </p:sp>
        <p:cxnSp>
          <p:nvCxnSpPr>
            <p:cNvPr id="23585" name="AutoShape 29"/>
            <p:cNvCxnSpPr>
              <a:cxnSpLocks noChangeShapeType="1"/>
              <a:stCxn id="23584" idx="0"/>
              <a:endCxn id="23583" idx="2"/>
            </p:cNvCxnSpPr>
            <p:nvPr/>
          </p:nvCxnSpPr>
          <p:spPr bwMode="auto">
            <a:xfrm flipH="1" flipV="1">
              <a:off x="4968" y="1824"/>
              <a:ext cx="274" cy="173"/>
            </a:xfrm>
            <a:prstGeom prst="straightConnector1">
              <a:avLst/>
            </a:prstGeom>
            <a:noFill/>
            <a:ln w="28575">
              <a:solidFill>
                <a:srgbClr val="CC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21566" name="Text Box 30"/>
          <p:cNvSpPr txBox="1">
            <a:spLocks noChangeArrowheads="1"/>
          </p:cNvSpPr>
          <p:nvPr/>
        </p:nvSpPr>
        <p:spPr bwMode="auto">
          <a:xfrm>
            <a:off x="7620000" y="3676650"/>
            <a:ext cx="1371600" cy="609600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solidFill>
                  <a:srgbClr val="CC0000"/>
                </a:solidFill>
                <a:latin typeface="Arial Narrow" charset="0"/>
              </a:rPr>
              <a:t>A battery or a source of  emf.</a:t>
            </a:r>
          </a:p>
        </p:txBody>
      </p:sp>
    </p:spTree>
    <p:extLst>
      <p:ext uri="{BB962C8B-B14F-4D97-AF65-F5344CB8AC3E}">
        <p14:creationId xmlns:p14="http://schemas.microsoft.com/office/powerpoint/2010/main" val="1656605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458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FE158433-47A8-9D41-91FB-4D36F64555A5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11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5562600" cy="1828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Resisters are in parallel when two or more resisters are connected in separate branches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Most the house and building wirings are arranged this way.</a:t>
            </a:r>
          </a:p>
        </p:txBody>
      </p:sp>
      <p:sp>
        <p:nvSpPr>
          <p:cNvPr id="24584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Resisters in Parallel</a:t>
            </a: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56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3" name="Rectangle 5"/>
          <p:cNvSpPr>
            <a:spLocks noChangeArrowheads="1"/>
          </p:cNvSpPr>
          <p:nvPr/>
        </p:nvSpPr>
        <p:spPr bwMode="auto">
          <a:xfrm>
            <a:off x="304800" y="2133600"/>
            <a:ext cx="86868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ts val="72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quantity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same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the resisters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circuit connected in parallel?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voltage is the same across all the resisters.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The total current that leaves the battery, is however, split through the branches.</a:t>
            </a:r>
          </a:p>
          <a:p>
            <a:pPr marL="342900" indent="-342900">
              <a:spcBef>
                <a:spcPts val="72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current that passes through every element is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342900" indent="-342900">
              <a:spcBef>
                <a:spcPts val="72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Since the total current is I, we obtain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I=V/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+I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=V(1/R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)</a:t>
            </a:r>
          </a:p>
          <a:p>
            <a:pPr marL="742950" lvl="1" indent="-285750">
              <a:spcBef>
                <a:spcPts val="72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Thus, 1/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+1/R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</a:p>
        </p:txBody>
      </p:sp>
      <p:graphicFrame>
        <p:nvGraphicFramePr>
          <p:cNvPr id="324614" name="Object 3"/>
          <p:cNvGraphicFramePr>
            <a:graphicFrameLocks noChangeAspect="1"/>
          </p:cNvGraphicFramePr>
          <p:nvPr/>
        </p:nvGraphicFramePr>
        <p:xfrm>
          <a:off x="5876925" y="5353050"/>
          <a:ext cx="1514475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057" name="Equation" r:id="rId5" imgW="736560" imgH="419040" progId="Equation.DSMT4">
                  <p:embed/>
                </p:oleObj>
              </mc:Choice>
              <mc:Fallback>
                <p:oleObj name="Equation" r:id="rId5" imgW="73656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76925" y="5353050"/>
                        <a:ext cx="1514475" cy="8191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7696200" y="5410200"/>
            <a:ext cx="11430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parallel</a:t>
            </a:r>
          </a:p>
        </p:txBody>
      </p:sp>
      <p:sp>
        <p:nvSpPr>
          <p:cNvPr id="324616" name="Text Box 8"/>
          <p:cNvSpPr txBox="1">
            <a:spLocks noChangeArrowheads="1"/>
          </p:cNvSpPr>
          <p:nvPr/>
        </p:nvSpPr>
        <p:spPr bwMode="auto">
          <a:xfrm>
            <a:off x="76200" y="6324600"/>
            <a:ext cx="9007475" cy="369888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parallel, the total resistance decreases and the current increases.</a:t>
            </a:r>
          </a:p>
        </p:txBody>
      </p:sp>
      <p:pic>
        <p:nvPicPr>
          <p:cNvPr id="324617" name="Picture 9" descr="FG26_004B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457200"/>
            <a:ext cx="22860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4618" name="Picture 10" descr="FG26_004A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533400"/>
            <a:ext cx="20574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1677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7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5618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E284C564-E33F-D44F-A9A0-11C69D8346CB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562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19 – 2 </a:t>
            </a:r>
          </a:p>
        </p:txBody>
      </p:sp>
      <p:sp>
        <p:nvSpPr>
          <p:cNvPr id="326659" name="Text Box 3"/>
          <p:cNvSpPr txBox="1">
            <a:spLocks noChangeArrowheads="1"/>
          </p:cNvSpPr>
          <p:nvPr/>
        </p:nvSpPr>
        <p:spPr bwMode="auto">
          <a:xfrm>
            <a:off x="152400" y="762000"/>
            <a:ext cx="6096000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>
                <a:solidFill>
                  <a:schemeClr val="accent2"/>
                </a:solidFill>
                <a:latin typeface="Arial Narrow" charset="0"/>
              </a:rPr>
              <a:t>Series or parallel? </a:t>
            </a:r>
            <a:r>
              <a:rPr lang="en-US">
                <a:solidFill>
                  <a:schemeClr val="accent2"/>
                </a:solidFill>
                <a:latin typeface="Arial Narrow" charset="0"/>
              </a:rPr>
              <a:t>(a) The light bulbs in the figure are identical and have identical resistance R.  Which configuration produces more light? (b) Which way do you think the headlights of a car are wired? </a:t>
            </a:r>
          </a:p>
        </p:txBody>
      </p:sp>
      <p:sp>
        <p:nvSpPr>
          <p:cNvPr id="326660" name="Text Box 4"/>
          <p:cNvSpPr txBox="1">
            <a:spLocks noChangeArrowheads="1"/>
          </p:cNvSpPr>
          <p:nvPr/>
        </p:nvSpPr>
        <p:spPr bwMode="auto">
          <a:xfrm>
            <a:off x="304800" y="24384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(a) What are the equivalent resistances for the two cases? </a:t>
            </a:r>
          </a:p>
        </p:txBody>
      </p:sp>
      <p:sp>
        <p:nvSpPr>
          <p:cNvPr id="326661" name="AutoShape 5"/>
          <p:cNvSpPr>
            <a:spLocks noChangeArrowheads="1"/>
          </p:cNvSpPr>
          <p:nvPr/>
        </p:nvSpPr>
        <p:spPr bwMode="auto">
          <a:xfrm>
            <a:off x="817563" y="2971800"/>
            <a:ext cx="782637" cy="609600"/>
          </a:xfrm>
          <a:prstGeom prst="rightArrow">
            <a:avLst>
              <a:gd name="adj1" fmla="val 50000"/>
              <a:gd name="adj2" fmla="val 32096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Series</a:t>
            </a:r>
          </a:p>
        </p:txBody>
      </p:sp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457200" y="36576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The bulbs get brighter when the total power transformed is larger.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381000" y="4191000"/>
            <a:ext cx="914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series</a:t>
            </a:r>
          </a:p>
        </p:txBody>
      </p:sp>
      <p:graphicFrame>
        <p:nvGraphicFramePr>
          <p:cNvPr id="326664" name="Object 2"/>
          <p:cNvGraphicFramePr>
            <a:graphicFrameLocks noChangeAspect="1"/>
          </p:cNvGraphicFramePr>
          <p:nvPr/>
        </p:nvGraphicFramePr>
        <p:xfrm>
          <a:off x="1447800" y="4210050"/>
          <a:ext cx="577850" cy="461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2" name="Equation" r:id="rId3" imgW="304560" imgH="203040" progId="Equation.DSMT4">
                  <p:embed/>
                </p:oleObj>
              </mc:Choice>
              <mc:Fallback>
                <p:oleObj name="Equation" r:id="rId3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210050"/>
                        <a:ext cx="577850" cy="4619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5" name="Object 3"/>
          <p:cNvGraphicFramePr>
            <a:graphicFrameLocks noChangeAspect="1"/>
          </p:cNvGraphicFramePr>
          <p:nvPr/>
        </p:nvGraphicFramePr>
        <p:xfrm>
          <a:off x="1752600" y="3048000"/>
          <a:ext cx="830263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3" name="Equation" r:id="rId5" imgW="342720" imgH="228600" progId="Equation.DSMT4">
                  <p:embed/>
                </p:oleObj>
              </mc:Choice>
              <mc:Fallback>
                <p:oleObj name="Equation" r:id="rId5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048000"/>
                        <a:ext cx="830263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66" name="Object 4"/>
          <p:cNvGraphicFramePr>
            <a:graphicFrameLocks noChangeAspect="1"/>
          </p:cNvGraphicFramePr>
          <p:nvPr/>
        </p:nvGraphicFramePr>
        <p:xfrm>
          <a:off x="2057400" y="426720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4" name="Equation" r:id="rId7" imgW="317160" imgH="164880" progId="Equation.DSMT4">
                  <p:embed/>
                </p:oleObj>
              </mc:Choice>
              <mc:Fallback>
                <p:oleObj name="Equation" r:id="rId7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26720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6667" name="Picture 11" descr="FG26_00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8400" y="533400"/>
            <a:ext cx="2895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6668" name="AutoShape 12"/>
          <p:cNvSpPr>
            <a:spLocks noChangeArrowheads="1"/>
          </p:cNvSpPr>
          <p:nvPr/>
        </p:nvSpPr>
        <p:spPr bwMode="auto">
          <a:xfrm>
            <a:off x="3962400" y="2895600"/>
            <a:ext cx="889000" cy="609600"/>
          </a:xfrm>
          <a:prstGeom prst="rightArrow">
            <a:avLst>
              <a:gd name="adj1" fmla="val 50000"/>
              <a:gd name="adj2" fmla="val 36458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69" name="Object 5"/>
          <p:cNvGraphicFramePr>
            <a:graphicFrameLocks noChangeAspect="1"/>
          </p:cNvGraphicFramePr>
          <p:nvPr/>
        </p:nvGraphicFramePr>
        <p:xfrm>
          <a:off x="5053013" y="2755900"/>
          <a:ext cx="890587" cy="952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5" name="Equation" r:id="rId10" imgW="368280" imgH="419040" progId="Equation.DSMT4">
                  <p:embed/>
                </p:oleObj>
              </mc:Choice>
              <mc:Fallback>
                <p:oleObj name="Equation" r:id="rId10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53013" y="2755900"/>
                        <a:ext cx="890587" cy="952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0" name="Object 6"/>
          <p:cNvGraphicFramePr>
            <a:graphicFrameLocks noChangeAspect="1"/>
          </p:cNvGraphicFramePr>
          <p:nvPr/>
        </p:nvGraphicFramePr>
        <p:xfrm>
          <a:off x="7162800" y="3048000"/>
          <a:ext cx="828675" cy="519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6" name="Equation" r:id="rId12" imgW="342720" imgH="228600" progId="Equation.DSMT4">
                  <p:embed/>
                </p:oleObj>
              </mc:Choice>
              <mc:Fallback>
                <p:oleObj name="Equation" r:id="rId12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048000"/>
                        <a:ext cx="828675" cy="519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1" name="AutoShape 15"/>
          <p:cNvSpPr>
            <a:spLocks noChangeArrowheads="1"/>
          </p:cNvSpPr>
          <p:nvPr/>
        </p:nvSpPr>
        <p:spPr bwMode="auto">
          <a:xfrm>
            <a:off x="6613525" y="2895600"/>
            <a:ext cx="457200" cy="609600"/>
          </a:xfrm>
          <a:prstGeom prst="rightArrow">
            <a:avLst>
              <a:gd name="adj1" fmla="val 50000"/>
              <a:gd name="adj2" fmla="val 25000"/>
            </a:avLst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600" b="1">
                <a:solidFill>
                  <a:srgbClr val="CC0000"/>
                </a:solidFill>
                <a:latin typeface="Arial Narrow" charset="0"/>
              </a:rPr>
              <a:t>So</a:t>
            </a:r>
          </a:p>
        </p:txBody>
      </p:sp>
      <p:graphicFrame>
        <p:nvGraphicFramePr>
          <p:cNvPr id="326672" name="Object 7"/>
          <p:cNvGraphicFramePr>
            <a:graphicFrameLocks noChangeAspect="1"/>
          </p:cNvGraphicFramePr>
          <p:nvPr/>
        </p:nvGraphicFramePr>
        <p:xfrm>
          <a:off x="5943600" y="4197350"/>
          <a:ext cx="59848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7" name="Equation" r:id="rId14" imgW="317160" imgH="164880" progId="Equation.DSMT4">
                  <p:embed/>
                </p:oleObj>
              </mc:Choice>
              <mc:Fallback>
                <p:oleObj name="Equation" r:id="rId14" imgW="31716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4197350"/>
                        <a:ext cx="59848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3" name="Object 8"/>
          <p:cNvGraphicFramePr>
            <a:graphicFrameLocks noChangeAspect="1"/>
          </p:cNvGraphicFramePr>
          <p:nvPr/>
        </p:nvGraphicFramePr>
        <p:xfrm>
          <a:off x="5334000" y="4186238"/>
          <a:ext cx="577850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8" name="Equation" r:id="rId16" imgW="304560" imgH="203040" progId="Equation.DSMT4">
                  <p:embed/>
                </p:oleObj>
              </mc:Choice>
              <mc:Fallback>
                <p:oleObj name="Equation" r:id="rId16" imgW="3045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4186238"/>
                        <a:ext cx="577850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74" name="Text Box 18"/>
          <p:cNvSpPr txBox="1">
            <a:spLocks noChangeArrowheads="1"/>
          </p:cNvSpPr>
          <p:nvPr/>
        </p:nvSpPr>
        <p:spPr bwMode="auto">
          <a:xfrm>
            <a:off x="4267200" y="4191000"/>
            <a:ext cx="1066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parallel</a:t>
            </a:r>
          </a:p>
        </p:txBody>
      </p:sp>
      <p:graphicFrame>
        <p:nvGraphicFramePr>
          <p:cNvPr id="326675" name="Object 9"/>
          <p:cNvGraphicFramePr>
            <a:graphicFrameLocks noChangeAspect="1"/>
          </p:cNvGraphicFramePr>
          <p:nvPr/>
        </p:nvGraphicFramePr>
        <p:xfrm>
          <a:off x="2590800" y="3962400"/>
          <a:ext cx="695325" cy="1008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09" name="Equation" r:id="rId18" imgW="368280" imgH="444240" progId="Equation.DSMT4">
                  <p:embed/>
                </p:oleObj>
              </mc:Choice>
              <mc:Fallback>
                <p:oleObj name="Equation" r:id="rId18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3962400"/>
                        <a:ext cx="695325" cy="1008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6" name="Object 10"/>
          <p:cNvGraphicFramePr>
            <a:graphicFrameLocks noChangeAspect="1"/>
          </p:cNvGraphicFramePr>
          <p:nvPr/>
        </p:nvGraphicFramePr>
        <p:xfrm>
          <a:off x="3278188" y="3962400"/>
          <a:ext cx="455612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0" name="Equation" r:id="rId20" imgW="241200" imgH="393480" progId="Equation.DSMT4">
                  <p:embed/>
                </p:oleObj>
              </mc:Choice>
              <mc:Fallback>
                <p:oleObj name="Equation" r:id="rId20" imgW="24120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8188" y="3962400"/>
                        <a:ext cx="455612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7" name="Object 11"/>
          <p:cNvGraphicFramePr>
            <a:graphicFrameLocks noChangeAspect="1"/>
          </p:cNvGraphicFramePr>
          <p:nvPr/>
        </p:nvGraphicFramePr>
        <p:xfrm>
          <a:off x="6477000" y="3944938"/>
          <a:ext cx="695325" cy="1008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1" name="Equation" r:id="rId22" imgW="368280" imgH="444240" progId="Equation.DSMT4">
                  <p:embed/>
                </p:oleObj>
              </mc:Choice>
              <mc:Fallback>
                <p:oleObj name="Equation" r:id="rId22" imgW="368280" imgH="4442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3944938"/>
                        <a:ext cx="695325" cy="10080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8" name="Object 12"/>
          <p:cNvGraphicFramePr>
            <a:graphicFrameLocks noChangeAspect="1"/>
          </p:cNvGraphicFramePr>
          <p:nvPr/>
        </p:nvGraphicFramePr>
        <p:xfrm>
          <a:off x="7162800" y="3962400"/>
          <a:ext cx="792163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2" name="Equation" r:id="rId24" imgW="419040" imgH="393480" progId="Equation.DSMT4">
                  <p:embed/>
                </p:oleObj>
              </mc:Choice>
              <mc:Fallback>
                <p:oleObj name="Equation" r:id="rId24" imgW="41904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2800" y="3962400"/>
                        <a:ext cx="792163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79" name="Object 13"/>
          <p:cNvGraphicFramePr>
            <a:graphicFrameLocks noChangeAspect="1"/>
          </p:cNvGraphicFramePr>
          <p:nvPr/>
        </p:nvGraphicFramePr>
        <p:xfrm>
          <a:off x="7926388" y="4191000"/>
          <a:ext cx="455612" cy="46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3" name="Equation" r:id="rId26" imgW="241200" imgH="203040" progId="Equation.DSMT4">
                  <p:embed/>
                </p:oleObj>
              </mc:Choice>
              <mc:Fallback>
                <p:oleObj name="Equation" r:id="rId26" imgW="2412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26388" y="4191000"/>
                        <a:ext cx="455612" cy="46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6680" name="Text Box 24"/>
          <p:cNvSpPr txBox="1">
            <a:spLocks noChangeArrowheads="1"/>
          </p:cNvSpPr>
          <p:nvPr/>
        </p:nvSpPr>
        <p:spPr bwMode="auto">
          <a:xfrm>
            <a:off x="457200" y="4876800"/>
            <a:ext cx="5029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So parallel circuit provides brighter lighting.</a:t>
            </a:r>
          </a:p>
        </p:txBody>
      </p:sp>
      <p:sp>
        <p:nvSpPr>
          <p:cNvPr id="326681" name="Text Box 25"/>
          <p:cNvSpPr txBox="1">
            <a:spLocks noChangeArrowheads="1"/>
          </p:cNvSpPr>
          <p:nvPr/>
        </p:nvSpPr>
        <p:spPr bwMode="auto">
          <a:xfrm>
            <a:off x="381000" y="5257800"/>
            <a:ext cx="85344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CC00CC"/>
                </a:solidFill>
                <a:latin typeface="Arial Narrow" charset="0"/>
              </a:rPr>
              <a:t>(b) </a:t>
            </a:r>
            <a:r>
              <a:rPr lang="en-US" dirty="0" smtClean="0">
                <a:solidFill>
                  <a:srgbClr val="CC00CC"/>
                </a:solidFill>
                <a:latin typeface="Arial Narrow" charset="0"/>
              </a:rPr>
              <a:t>Car’s 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headlights are in parallel to provide brighter lighting and also to prevent both lights going out at the same time when one burns out. </a:t>
            </a:r>
          </a:p>
        </p:txBody>
      </p:sp>
      <p:sp>
        <p:nvSpPr>
          <p:cNvPr id="326682" name="Text Box 26"/>
          <p:cNvSpPr txBox="1">
            <a:spLocks noChangeArrowheads="1"/>
          </p:cNvSpPr>
          <p:nvPr/>
        </p:nvSpPr>
        <p:spPr bwMode="auto">
          <a:xfrm>
            <a:off x="228600" y="6172200"/>
            <a:ext cx="4419600" cy="457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00"/>
                </a:solidFill>
                <a:latin typeface="Arial Narrow" charset="0"/>
              </a:rPr>
              <a:t>So what is bad about parallel circuits?</a:t>
            </a:r>
          </a:p>
        </p:txBody>
      </p:sp>
      <p:sp>
        <p:nvSpPr>
          <p:cNvPr id="326683" name="Text Box 27"/>
          <p:cNvSpPr txBox="1">
            <a:spLocks noChangeArrowheads="1"/>
          </p:cNvSpPr>
          <p:nvPr/>
        </p:nvSpPr>
        <p:spPr bwMode="auto">
          <a:xfrm>
            <a:off x="4876800" y="6172200"/>
            <a:ext cx="4038600" cy="4572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00"/>
                </a:solidFill>
                <a:latin typeface="Arial Narrow" charset="0"/>
              </a:rPr>
              <a:t>Uses more energy in a given time.</a:t>
            </a:r>
          </a:p>
        </p:txBody>
      </p:sp>
      <p:graphicFrame>
        <p:nvGraphicFramePr>
          <p:cNvPr id="326684" name="Object 14"/>
          <p:cNvGraphicFramePr>
            <a:graphicFrameLocks noChangeAspect="1"/>
          </p:cNvGraphicFramePr>
          <p:nvPr/>
        </p:nvGraphicFramePr>
        <p:xfrm>
          <a:off x="2600325" y="3082925"/>
          <a:ext cx="523875" cy="34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4" name="Equation" r:id="rId28" imgW="215640" imgH="152280" progId="Equation.DSMT4">
                  <p:embed/>
                </p:oleObj>
              </mc:Choice>
              <mc:Fallback>
                <p:oleObj name="Equation" r:id="rId28" imgW="21564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00325" y="3082925"/>
                        <a:ext cx="523875" cy="34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5" name="Object 15"/>
          <p:cNvGraphicFramePr>
            <a:graphicFrameLocks noChangeAspect="1"/>
          </p:cNvGraphicFramePr>
          <p:nvPr/>
        </p:nvGraphicFramePr>
        <p:xfrm>
          <a:off x="5943600" y="2743200"/>
          <a:ext cx="400050" cy="836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5" name="Equation" r:id="rId30" imgW="164880" imgH="368280" progId="Equation.DSMT4">
                  <p:embed/>
                </p:oleObj>
              </mc:Choice>
              <mc:Fallback>
                <p:oleObj name="Equation" r:id="rId30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743200"/>
                        <a:ext cx="400050" cy="8366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6686" name="Object 16"/>
          <p:cNvGraphicFramePr>
            <a:graphicFrameLocks noChangeAspect="1"/>
          </p:cNvGraphicFramePr>
          <p:nvPr/>
        </p:nvGraphicFramePr>
        <p:xfrm>
          <a:off x="7981950" y="2820988"/>
          <a:ext cx="400050" cy="8366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916" name="Equation" r:id="rId32" imgW="164880" imgH="368280" progId="Equation.DSMT4">
                  <p:embed/>
                </p:oleObj>
              </mc:Choice>
              <mc:Fallback>
                <p:oleObj name="Equation" r:id="rId32" imgW="164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1950" y="2820988"/>
                        <a:ext cx="400050" cy="8366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5991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4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664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3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4F2EB33-89F9-384E-89EE-0B167611F1E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13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248400" y="228600"/>
            <a:ext cx="3581400" cy="4724400"/>
            <a:chOff x="3504" y="0"/>
            <a:chExt cx="1920" cy="1488"/>
          </a:xfrm>
        </p:grpSpPr>
        <p:pic>
          <p:nvPicPr>
            <p:cNvPr id="26660" name="Picture 3" descr="FG26_008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04" y="0"/>
              <a:ext cx="192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6661" name="Rectangle 4"/>
            <p:cNvSpPr>
              <a:spLocks noChangeArrowheads="1"/>
            </p:cNvSpPr>
            <p:nvPr/>
          </p:nvSpPr>
          <p:spPr bwMode="auto">
            <a:xfrm>
              <a:off x="3792" y="672"/>
              <a:ext cx="1344" cy="81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6648" name="Rectangle 5"/>
          <p:cNvSpPr>
            <a:spLocks noGrp="1" noChangeArrowheads="1"/>
          </p:cNvSpPr>
          <p:nvPr>
            <p:ph type="title"/>
          </p:nvPr>
        </p:nvSpPr>
        <p:spPr>
          <a:xfrm>
            <a:off x="228600" y="-76200"/>
            <a:ext cx="8686800" cy="7620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Example 19 – 5 </a:t>
            </a:r>
          </a:p>
        </p:txBody>
      </p:sp>
      <p:sp>
        <p:nvSpPr>
          <p:cNvPr id="327686" name="Text Box 6"/>
          <p:cNvSpPr txBox="1">
            <a:spLocks noChangeArrowheads="1"/>
          </p:cNvSpPr>
          <p:nvPr/>
        </p:nvSpPr>
        <p:spPr bwMode="auto">
          <a:xfrm>
            <a:off x="152400" y="609600"/>
            <a:ext cx="68580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en-US" b="1" dirty="0">
                <a:solidFill>
                  <a:schemeClr val="accent2"/>
                </a:solidFill>
                <a:latin typeface="Arial Narrow" charset="0"/>
              </a:rPr>
              <a:t>Current in one branch. 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What is the current flowing through the 500-</a:t>
            </a:r>
            <a:r>
              <a:rPr lang="en-US" dirty="0">
                <a:solidFill>
                  <a:schemeClr val="accent2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 resister in the figure?</a:t>
            </a:r>
          </a:p>
        </p:txBody>
      </p:sp>
      <p:sp>
        <p:nvSpPr>
          <p:cNvPr id="327687" name="Text Box 7"/>
          <p:cNvSpPr txBox="1">
            <a:spLocks noChangeArrowheads="1"/>
          </p:cNvSpPr>
          <p:nvPr/>
        </p:nvSpPr>
        <p:spPr bwMode="auto">
          <a:xfrm>
            <a:off x="228600" y="1447800"/>
            <a:ext cx="3581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What do we need to find first? </a:t>
            </a:r>
          </a:p>
        </p:txBody>
      </p:sp>
      <p:sp>
        <p:nvSpPr>
          <p:cNvPr id="327688" name="Text Box 8"/>
          <p:cNvSpPr txBox="1">
            <a:spLocks noChangeArrowheads="1"/>
          </p:cNvSpPr>
          <p:nvPr/>
        </p:nvSpPr>
        <p:spPr bwMode="auto">
          <a:xfrm>
            <a:off x="457200" y="3581400"/>
            <a:ext cx="4343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Thus the total current in the circuit is</a:t>
            </a:r>
          </a:p>
        </p:txBody>
      </p:sp>
      <p:graphicFrame>
        <p:nvGraphicFramePr>
          <p:cNvPr id="327689" name="Object 2"/>
          <p:cNvGraphicFramePr>
            <a:graphicFrameLocks noChangeAspect="1"/>
          </p:cNvGraphicFramePr>
          <p:nvPr/>
        </p:nvGraphicFramePr>
        <p:xfrm>
          <a:off x="4710113" y="2449513"/>
          <a:ext cx="623887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2" name="Equation" r:id="rId4" imgW="342720" imgH="406080" progId="Equation.DSMT4">
                  <p:embed/>
                </p:oleObj>
              </mc:Choice>
              <mc:Fallback>
                <p:oleObj name="Equation" r:id="rId4" imgW="34272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0113" y="2449513"/>
                        <a:ext cx="623887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690" name="Object 3"/>
          <p:cNvGraphicFramePr>
            <a:graphicFrameLocks noChangeAspect="1"/>
          </p:cNvGraphicFramePr>
          <p:nvPr/>
        </p:nvGraphicFramePr>
        <p:xfrm>
          <a:off x="4724400" y="3733800"/>
          <a:ext cx="390525" cy="269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3" name="Equation" r:id="rId6" imgW="228600" imgH="152280" progId="Equation.DSMT4">
                  <p:embed/>
                </p:oleObj>
              </mc:Choice>
              <mc:Fallback>
                <p:oleObj name="Equation" r:id="rId6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3733800"/>
                        <a:ext cx="390525" cy="269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1" name="Text Box 11"/>
          <p:cNvSpPr txBox="1">
            <a:spLocks noChangeArrowheads="1"/>
          </p:cNvSpPr>
          <p:nvPr/>
        </p:nvSpPr>
        <p:spPr bwMode="auto">
          <a:xfrm>
            <a:off x="3810000" y="1295400"/>
            <a:ext cx="3048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We need to find the total current.</a:t>
            </a:r>
          </a:p>
        </p:txBody>
      </p:sp>
      <p:sp>
        <p:nvSpPr>
          <p:cNvPr id="327692" name="Text Box 12"/>
          <p:cNvSpPr txBox="1">
            <a:spLocks noChangeArrowheads="1"/>
          </p:cNvSpPr>
          <p:nvPr/>
        </p:nvSpPr>
        <p:spPr bwMode="auto">
          <a:xfrm>
            <a:off x="304800" y="2057400"/>
            <a:ext cx="685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To do that we need to compute the equivalent resistance. </a:t>
            </a:r>
          </a:p>
        </p:txBody>
      </p:sp>
      <p:sp>
        <p:nvSpPr>
          <p:cNvPr id="327693" name="Text Box 13"/>
          <p:cNvSpPr txBox="1">
            <a:spLocks noChangeArrowheads="1"/>
          </p:cNvSpPr>
          <p:nvPr/>
        </p:nvSpPr>
        <p:spPr bwMode="auto">
          <a:xfrm>
            <a:off x="457200" y="2590800"/>
            <a:ext cx="4114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small parallel branch is: </a:t>
            </a:r>
          </a:p>
        </p:txBody>
      </p:sp>
      <p:graphicFrame>
        <p:nvGraphicFramePr>
          <p:cNvPr id="327694" name="Object 4"/>
          <p:cNvGraphicFramePr>
            <a:graphicFrameLocks noChangeAspect="1"/>
          </p:cNvGraphicFramePr>
          <p:nvPr/>
        </p:nvGraphicFramePr>
        <p:xfrm>
          <a:off x="7543800" y="2578100"/>
          <a:ext cx="577850" cy="347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4" name="Equation" r:id="rId8" imgW="317160" imgH="203040" progId="Equation.DSMT4">
                  <p:embed/>
                </p:oleObj>
              </mc:Choice>
              <mc:Fallback>
                <p:oleObj name="Equation" r:id="rId8" imgW="31716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3800" y="2578100"/>
                        <a:ext cx="577850" cy="347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5" name="Text Box 15"/>
          <p:cNvSpPr txBox="1">
            <a:spLocks noChangeArrowheads="1"/>
          </p:cNvSpPr>
          <p:nvPr/>
        </p:nvSpPr>
        <p:spPr bwMode="auto">
          <a:xfrm>
            <a:off x="457200" y="30480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R</a:t>
            </a:r>
            <a:r>
              <a:rPr lang="en-US" baseline="-25000">
                <a:solidFill>
                  <a:srgbClr val="CC00CC"/>
                </a:solidFill>
                <a:latin typeface="Arial Narrow" charset="0"/>
              </a:rPr>
              <a:t>eq</a:t>
            </a:r>
            <a:r>
              <a:rPr lang="en-US">
                <a:solidFill>
                  <a:srgbClr val="CC00CC"/>
                </a:solidFill>
                <a:latin typeface="Arial Narrow" charset="0"/>
              </a:rPr>
              <a:t> of the circuit is: </a:t>
            </a:r>
          </a:p>
        </p:txBody>
      </p:sp>
      <p:graphicFrame>
        <p:nvGraphicFramePr>
          <p:cNvPr id="327696" name="Object 5"/>
          <p:cNvGraphicFramePr>
            <a:graphicFrameLocks noChangeAspect="1"/>
          </p:cNvGraphicFramePr>
          <p:nvPr/>
        </p:nvGraphicFramePr>
        <p:xfrm>
          <a:off x="2971800" y="3133725"/>
          <a:ext cx="622300" cy="39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5" name="Equation" r:id="rId10" imgW="342720" imgH="228600" progId="Equation.DSMT4">
                  <p:embed/>
                </p:oleObj>
              </mc:Choice>
              <mc:Fallback>
                <p:oleObj name="Equation" r:id="rId10" imgW="34272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133725"/>
                        <a:ext cx="622300" cy="39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7" name="Text Box 17"/>
          <p:cNvSpPr txBox="1">
            <a:spLocks noChangeArrowheads="1"/>
          </p:cNvSpPr>
          <p:nvPr/>
        </p:nvSpPr>
        <p:spPr bwMode="auto">
          <a:xfrm>
            <a:off x="457200" y="4191000"/>
            <a:ext cx="541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CC00CC"/>
                </a:solidFill>
                <a:latin typeface="Arial Narrow" charset="0"/>
              </a:rPr>
              <a:t>The voltage drop across the parallel branch is</a:t>
            </a:r>
          </a:p>
        </p:txBody>
      </p:sp>
      <p:graphicFrame>
        <p:nvGraphicFramePr>
          <p:cNvPr id="327698" name="Object 6"/>
          <p:cNvGraphicFramePr>
            <a:graphicFrameLocks noChangeAspect="1"/>
          </p:cNvGraphicFramePr>
          <p:nvPr/>
        </p:nvGraphicFramePr>
        <p:xfrm>
          <a:off x="5737225" y="4278313"/>
          <a:ext cx="5111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6" name="Equation" r:id="rId12" imgW="330120" imgH="203040" progId="Equation.DSMT4">
                  <p:embed/>
                </p:oleObj>
              </mc:Choice>
              <mc:Fallback>
                <p:oleObj name="Equation" r:id="rId12" imgW="3301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37225" y="4278313"/>
                        <a:ext cx="5111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699" name="Text Box 19"/>
          <p:cNvSpPr txBox="1">
            <a:spLocks noChangeArrowheads="1"/>
          </p:cNvSpPr>
          <p:nvPr/>
        </p:nvSpPr>
        <p:spPr bwMode="auto">
          <a:xfrm>
            <a:off x="457200" y="4724400"/>
            <a:ext cx="6477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CC00CC"/>
                </a:solidFill>
                <a:latin typeface="Arial Narrow" charset="0"/>
              </a:rPr>
              <a:t>The current flowing across 500-</a:t>
            </a:r>
            <a:r>
              <a:rPr lang="en-US" dirty="0">
                <a:solidFill>
                  <a:srgbClr val="CC00CC"/>
                </a:solidFill>
                <a:latin typeface="Symbol" charset="2"/>
                <a:cs typeface="Symbol" charset="2"/>
              </a:rPr>
              <a:t>Ω</a:t>
            </a:r>
            <a:r>
              <a:rPr lang="en-US" dirty="0">
                <a:solidFill>
                  <a:srgbClr val="CC00CC"/>
                </a:solidFill>
                <a:latin typeface="Arial Narrow" charset="0"/>
              </a:rPr>
              <a:t> resister is therefore</a:t>
            </a:r>
          </a:p>
        </p:txBody>
      </p:sp>
      <p:graphicFrame>
        <p:nvGraphicFramePr>
          <p:cNvPr id="327700" name="Object 7"/>
          <p:cNvGraphicFramePr>
            <a:graphicFrameLocks noChangeAspect="1"/>
          </p:cNvGraphicFramePr>
          <p:nvPr/>
        </p:nvGraphicFramePr>
        <p:xfrm>
          <a:off x="2398713" y="5289550"/>
          <a:ext cx="592137" cy="442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7" name="Equation" r:id="rId14" imgW="368300" imgH="228600" progId="Equation.DSMT4">
                  <p:embed/>
                </p:oleObj>
              </mc:Choice>
              <mc:Fallback>
                <p:oleObj name="Equation" r:id="rId14" imgW="3683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8713" y="5289550"/>
                        <a:ext cx="592137" cy="442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1" name="Text Box 21"/>
          <p:cNvSpPr txBox="1">
            <a:spLocks noChangeArrowheads="1"/>
          </p:cNvSpPr>
          <p:nvPr/>
        </p:nvSpPr>
        <p:spPr bwMode="auto">
          <a:xfrm>
            <a:off x="457200" y="5881688"/>
            <a:ext cx="4572000" cy="369887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What is the current flowing thru 700-</a:t>
            </a:r>
            <a:r>
              <a:rPr lang="en-US" sz="1800" b="1" dirty="0">
                <a:solidFill>
                  <a:srgbClr val="CC0000"/>
                </a:solidFill>
                <a:latin typeface="Symbol" charset="2"/>
                <a:cs typeface="Symbol" charset="2"/>
              </a:rPr>
              <a:t>Ω</a:t>
            </a:r>
            <a:r>
              <a:rPr lang="en-US" sz="1800" b="1" dirty="0">
                <a:solidFill>
                  <a:srgbClr val="CC0000"/>
                </a:solidFill>
                <a:latin typeface="Arial Narrow" charset="0"/>
              </a:rPr>
              <a:t> resister?</a:t>
            </a:r>
          </a:p>
        </p:txBody>
      </p:sp>
      <p:graphicFrame>
        <p:nvGraphicFramePr>
          <p:cNvPr id="327702" name="Object 8"/>
          <p:cNvGraphicFramePr>
            <a:graphicFrameLocks noChangeAspect="1"/>
          </p:cNvGraphicFramePr>
          <p:nvPr/>
        </p:nvGraphicFramePr>
        <p:xfrm>
          <a:off x="5275263" y="5846763"/>
          <a:ext cx="592137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8" name="Equation" r:id="rId16" imgW="368280" imgH="203040" progId="Equation.DSMT4">
                  <p:embed/>
                </p:oleObj>
              </mc:Choice>
              <mc:Fallback>
                <p:oleObj name="Equation" r:id="rId1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5263" y="5846763"/>
                        <a:ext cx="592137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3" name="Object 9"/>
          <p:cNvGraphicFramePr>
            <a:graphicFrameLocks noChangeAspect="1"/>
          </p:cNvGraphicFramePr>
          <p:nvPr/>
        </p:nvGraphicFramePr>
        <p:xfrm>
          <a:off x="3086100" y="5154613"/>
          <a:ext cx="5715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19" name="Equation" r:id="rId18" imgW="355320" imgH="368280" progId="Equation.DSMT4">
                  <p:embed/>
                </p:oleObj>
              </mc:Choice>
              <mc:Fallback>
                <p:oleObj name="Equation" r:id="rId18" imgW="3553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5154613"/>
                        <a:ext cx="571500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4" name="Object 10"/>
          <p:cNvGraphicFramePr>
            <a:graphicFrameLocks noChangeAspect="1"/>
          </p:cNvGraphicFramePr>
          <p:nvPr/>
        </p:nvGraphicFramePr>
        <p:xfrm>
          <a:off x="3657600" y="5154613"/>
          <a:ext cx="2614613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0" name="Equation" r:id="rId20" imgW="1625400" imgH="368280" progId="Equation.DSMT4">
                  <p:embed/>
                </p:oleObj>
              </mc:Choice>
              <mc:Fallback>
                <p:oleObj name="Equation" r:id="rId20" imgW="1625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5154613"/>
                        <a:ext cx="2614613" cy="712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5" name="Object 11"/>
          <p:cNvGraphicFramePr>
            <a:graphicFrameLocks noChangeAspect="1"/>
          </p:cNvGraphicFramePr>
          <p:nvPr/>
        </p:nvGraphicFramePr>
        <p:xfrm>
          <a:off x="5867400" y="5854700"/>
          <a:ext cx="919163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1" name="Equation" r:id="rId22" imgW="571320" imgH="203040" progId="Equation.DSMT4">
                  <p:embed/>
                </p:oleObj>
              </mc:Choice>
              <mc:Fallback>
                <p:oleObj name="Equation" r:id="rId22" imgW="5713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5854700"/>
                        <a:ext cx="919163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6" name="Object 12"/>
          <p:cNvGraphicFramePr>
            <a:graphicFrameLocks noChangeAspect="1"/>
          </p:cNvGraphicFramePr>
          <p:nvPr/>
        </p:nvGraphicFramePr>
        <p:xfrm>
          <a:off x="6811963" y="5867400"/>
          <a:ext cx="1798637" cy="32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2" name="Equation" r:id="rId24" imgW="1117440" imgH="164880" progId="Equation.DSMT4">
                  <p:embed/>
                </p:oleObj>
              </mc:Choice>
              <mc:Fallback>
                <p:oleObj name="Equation" r:id="rId24" imgW="1117440" imgH="164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11963" y="5867400"/>
                        <a:ext cx="1798637" cy="320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7707" name="Oval 27"/>
          <p:cNvSpPr>
            <a:spLocks noChangeArrowheads="1"/>
          </p:cNvSpPr>
          <p:nvPr/>
        </p:nvSpPr>
        <p:spPr bwMode="auto">
          <a:xfrm>
            <a:off x="7848600" y="228600"/>
            <a:ext cx="990600" cy="685800"/>
          </a:xfrm>
          <a:prstGeom prst="ellipse">
            <a:avLst/>
          </a:prstGeom>
          <a:noFill/>
          <a:ln w="12700">
            <a:solidFill>
              <a:srgbClr val="CC0000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327708" name="Object 13"/>
          <p:cNvGraphicFramePr>
            <a:graphicFrameLocks noChangeAspect="1"/>
          </p:cNvGraphicFramePr>
          <p:nvPr/>
        </p:nvGraphicFramePr>
        <p:xfrm>
          <a:off x="5257800" y="2438400"/>
          <a:ext cx="1985963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3" name="Equation" r:id="rId26" imgW="1091880" imgH="368280" progId="Equation.DSMT4">
                  <p:embed/>
                </p:oleObj>
              </mc:Choice>
              <mc:Fallback>
                <p:oleObj name="Equation" r:id="rId26" imgW="109188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7800" y="2438400"/>
                        <a:ext cx="1985963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09" name="Object 14"/>
          <p:cNvGraphicFramePr>
            <a:graphicFrameLocks noChangeAspect="1"/>
          </p:cNvGraphicFramePr>
          <p:nvPr/>
        </p:nvGraphicFramePr>
        <p:xfrm>
          <a:off x="8062913" y="2438400"/>
          <a:ext cx="623887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4" name="Equation" r:id="rId28" imgW="342720" imgH="368280" progId="Equation.DSMT4">
                  <p:embed/>
                </p:oleObj>
              </mc:Choice>
              <mc:Fallback>
                <p:oleObj name="Equation" r:id="rId28" imgW="34272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62913" y="2438400"/>
                        <a:ext cx="623887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0" name="Object 15"/>
          <p:cNvGraphicFramePr>
            <a:graphicFrameLocks noChangeAspect="1"/>
          </p:cNvGraphicFramePr>
          <p:nvPr/>
        </p:nvGraphicFramePr>
        <p:xfrm>
          <a:off x="3581400" y="3027363"/>
          <a:ext cx="3348038" cy="63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5" name="Equation" r:id="rId30" imgW="1841400" imgH="368280" progId="Equation.DSMT4">
                  <p:embed/>
                </p:oleObj>
              </mc:Choice>
              <mc:Fallback>
                <p:oleObj name="Equation" r:id="rId30" imgW="184140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3027363"/>
                        <a:ext cx="3348038" cy="630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1" name="Object 16"/>
          <p:cNvGraphicFramePr>
            <a:graphicFrameLocks noChangeAspect="1"/>
          </p:cNvGraphicFramePr>
          <p:nvPr/>
        </p:nvGraphicFramePr>
        <p:xfrm>
          <a:off x="5105400" y="3505200"/>
          <a:ext cx="630238" cy="74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6" name="Equation" r:id="rId32" imgW="368280" imgH="419040" progId="Equation.DSMT4">
                  <p:embed/>
                </p:oleObj>
              </mc:Choice>
              <mc:Fallback>
                <p:oleObj name="Equation" r:id="rId32" imgW="368280" imgH="419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3505200"/>
                        <a:ext cx="630238" cy="74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2" name="Object 17"/>
          <p:cNvGraphicFramePr>
            <a:graphicFrameLocks noChangeAspect="1"/>
          </p:cNvGraphicFramePr>
          <p:nvPr/>
        </p:nvGraphicFramePr>
        <p:xfrm>
          <a:off x="5715000" y="3505200"/>
          <a:ext cx="1258888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7" name="Equation" r:id="rId34" imgW="736560" imgH="368280" progId="Equation.DSMT4">
                  <p:embed/>
                </p:oleObj>
              </mc:Choice>
              <mc:Fallback>
                <p:oleObj name="Equation" r:id="rId34" imgW="7365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3505200"/>
                        <a:ext cx="1258888" cy="650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3" name="Object 18"/>
          <p:cNvGraphicFramePr>
            <a:graphicFrameLocks noChangeAspect="1"/>
          </p:cNvGraphicFramePr>
          <p:nvPr/>
        </p:nvGraphicFramePr>
        <p:xfrm>
          <a:off x="6288088" y="4278313"/>
          <a:ext cx="569912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8" name="Equation" r:id="rId36" imgW="368280" imgH="203040" progId="Equation.DSMT4">
                  <p:embed/>
                </p:oleObj>
              </mc:Choice>
              <mc:Fallback>
                <p:oleObj name="Equation" r:id="rId36" imgW="3682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8088" y="4278313"/>
                        <a:ext cx="569912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7714" name="Object 19"/>
          <p:cNvGraphicFramePr>
            <a:graphicFrameLocks noChangeAspect="1"/>
          </p:cNvGraphicFramePr>
          <p:nvPr/>
        </p:nvGraphicFramePr>
        <p:xfrm>
          <a:off x="6892925" y="4203700"/>
          <a:ext cx="2022475" cy="36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1729" name="Equation" r:id="rId38" imgW="1307880" imgH="203040" progId="Equation.DSMT4">
                  <p:embed/>
                </p:oleObj>
              </mc:Choice>
              <mc:Fallback>
                <p:oleObj name="Equation" r:id="rId38" imgW="13078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2925" y="4203700"/>
                        <a:ext cx="2022475" cy="368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CC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8016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765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B16850DE-3282-8440-A716-51518BB982E7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8706" name="Picture 2" descr="FG26_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495300"/>
            <a:ext cx="335280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5715000" cy="2362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Some circuits are very complicated to analyze using the simple combinations of resisters</a:t>
            </a:r>
          </a:p>
          <a:p>
            <a:pPr lvl="1">
              <a:lnSpc>
                <a:spcPct val="90000"/>
              </a:lnSpc>
            </a:pPr>
            <a:r>
              <a:rPr lang="en-US">
                <a:latin typeface="Arial Narrow" charset="0"/>
                <a:ea typeface="ＭＳ Ｐゴシック" charset="0"/>
              </a:rPr>
              <a:t>G. R. Kirchhoff devised two rules to deal with complicated circuits.</a:t>
            </a:r>
          </a:p>
        </p:txBody>
      </p:sp>
      <p:sp>
        <p:nvSpPr>
          <p:cNvPr id="27656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Rules – 1</a:t>
            </a:r>
            <a:r>
              <a:rPr lang="en-US" baseline="30000" dirty="0">
                <a:latin typeface="Arial Narrow" charset="0"/>
                <a:ea typeface="ＭＳ Ｐゴシック" charset="0"/>
                <a:cs typeface="ＭＳ Ｐゴシック" charset="0"/>
              </a:rPr>
              <a:t>st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Rule</a:t>
            </a: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987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8710" name="Rectangle 6"/>
          <p:cNvSpPr>
            <a:spLocks noChangeArrowheads="1"/>
          </p:cNvSpPr>
          <p:nvPr/>
        </p:nvSpPr>
        <p:spPr bwMode="auto">
          <a:xfrm>
            <a:off x="304800" y="2667000"/>
            <a:ext cx="85344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 smtClean="0">
                <a:solidFill>
                  <a:schemeClr val="accent2"/>
                </a:solidFill>
                <a:latin typeface="Arial Narrow" charset="0"/>
              </a:rPr>
              <a:t>Kirchhoff’s 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rules are based on conservation of charge and energy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sz="2800" dirty="0" smtClean="0">
                <a:solidFill>
                  <a:srgbClr val="660066"/>
                </a:solidFill>
                <a:latin typeface="Arial Narrow" charset="0"/>
              </a:rPr>
              <a:t>Kirchhoff’s 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sz="2800" baseline="30000" dirty="0">
                <a:solidFill>
                  <a:srgbClr val="660066"/>
                </a:solidFill>
                <a:latin typeface="Arial Narrow" charset="0"/>
              </a:rPr>
              <a:t>st</a:t>
            </a:r>
            <a:r>
              <a:rPr lang="en-US" sz="2800" dirty="0">
                <a:solidFill>
                  <a:srgbClr val="660066"/>
                </a:solidFill>
                <a:latin typeface="Arial Narrow" charset="0"/>
              </a:rPr>
              <a:t> rule: Junction rule, charge conservation.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</a:rPr>
              <a:t>At any junction point, the sum of all currents entering the junction must equal to the sum of all currents leaving the junction.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</a:rPr>
              <a:t>In other words, what goes in must come out.</a:t>
            </a:r>
          </a:p>
          <a:p>
            <a:pPr marL="1143000" lvl="2" indent="-228600"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rgbClr val="003300"/>
                </a:solidFill>
                <a:latin typeface="Arial Narrow" charset="0"/>
              </a:rPr>
              <a:t>At junction </a:t>
            </a:r>
            <a:r>
              <a:rPr lang="en-US" dirty="0">
                <a:solidFill>
                  <a:srgbClr val="003300"/>
                </a:solidFill>
                <a:latin typeface="Monotype Corsiva" charset="0"/>
              </a:rPr>
              <a:t>a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in the figure,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comes into the junction while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and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leaves: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 =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003300"/>
                </a:solidFill>
                <a:latin typeface="Arial Narrow" charset="0"/>
              </a:rPr>
              <a:t>+ I</a:t>
            </a:r>
            <a:r>
              <a:rPr lang="en-US" baseline="-25000" dirty="0">
                <a:solidFill>
                  <a:srgbClr val="003300"/>
                </a:solidFill>
                <a:latin typeface="Arial Narrow" charset="0"/>
              </a:rPr>
              <a:t>2</a:t>
            </a:r>
            <a:endParaRPr lang="en-US" dirty="0">
              <a:solidFill>
                <a:srgbClr val="003300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8990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8676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C2794C4E-8B8E-A941-91B7-574A1EC1608C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2867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Rules – 2</a:t>
            </a:r>
            <a:r>
              <a:rPr lang="en-US" baseline="30000" dirty="0">
                <a:latin typeface="Arial Narrow" charset="0"/>
                <a:ea typeface="ＭＳ Ｐゴシック" charset="0"/>
                <a:cs typeface="ＭＳ Ｐゴシック" charset="0"/>
              </a:rPr>
              <a:t>nd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Rule</a:t>
            </a: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0898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29732" name="Picture 4" descr="FG26_0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685800"/>
            <a:ext cx="441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973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09600" y="914400"/>
            <a:ext cx="5791200" cy="1752600"/>
          </a:xfrm>
        </p:spPr>
        <p:txBody>
          <a:bodyPr/>
          <a:lstStyle/>
          <a:p>
            <a:r>
              <a:rPr lang="en-US" sz="2800" dirty="0" err="1" smtClean="0">
                <a:latin typeface="Arial Narrow" charset="0"/>
                <a:ea typeface="ＭＳ Ｐゴシック" charset="0"/>
                <a:cs typeface="ＭＳ Ｐゴシック" charset="0"/>
              </a:rPr>
              <a:t>Kirchoff’s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nd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rule: Loop rule, uses conservation of energy.</a:t>
            </a:r>
          </a:p>
          <a:p>
            <a:pPr lvl="1"/>
            <a:r>
              <a:rPr lang="en-US" sz="2400" dirty="0">
                <a:latin typeface="Arial Narrow" charset="0"/>
                <a:ea typeface="ＭＳ Ｐゴシック" charset="0"/>
              </a:rPr>
              <a:t>The sum of the changes in potential around any closed path of a circuit must be zero.</a:t>
            </a:r>
          </a:p>
        </p:txBody>
      </p:sp>
      <p:sp>
        <p:nvSpPr>
          <p:cNvPr id="329734" name="Rectangle 6"/>
          <p:cNvSpPr>
            <a:spLocks noChangeArrowheads="1"/>
          </p:cNvSpPr>
          <p:nvPr/>
        </p:nvSpPr>
        <p:spPr bwMode="auto">
          <a:xfrm>
            <a:off x="304800" y="2743200"/>
            <a:ext cx="88392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dirty="0">
                <a:solidFill>
                  <a:schemeClr val="accent2"/>
                </a:solidFill>
                <a:latin typeface="Arial Narrow" charset="0"/>
              </a:rPr>
              <a:t>The current in the circuit in the figure is </a:t>
            </a:r>
            <a:r>
              <a:rPr lang="en-US" b="1" dirty="0">
                <a:solidFill>
                  <a:schemeClr val="accent2"/>
                </a:solidFill>
                <a:latin typeface="Monotype Corsiva" charset="0"/>
              </a:rPr>
              <a:t>I</a:t>
            </a:r>
            <a:r>
              <a:rPr lang="en-US" dirty="0">
                <a:solidFill>
                  <a:schemeClr val="accent2"/>
                </a:solidFill>
                <a:latin typeface="Arial Narrow" charset="0"/>
              </a:rPr>
              <a:t>=12/690=0.017A. 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Point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is the highest potential point while point d is the lowest potential.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When the test charge starts at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returns to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the total potential change is 0.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Between point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no potential change since there is no source of potential or any </a:t>
            </a:r>
            <a:r>
              <a:rPr lang="en-US" sz="2000" dirty="0" smtClean="0">
                <a:solidFill>
                  <a:srgbClr val="660066"/>
                </a:solidFill>
                <a:latin typeface="Arial Narrow" charset="0"/>
              </a:rPr>
              <a:t>resistance to drop potential.</a:t>
            </a:r>
            <a:endParaRPr lang="en-US" sz="2000" dirty="0">
              <a:solidFill>
                <a:srgbClr val="660066"/>
              </a:solidFill>
              <a:latin typeface="Arial Narrow" charset="0"/>
            </a:endParaRP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a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there is a 400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cs typeface="Symbol" charset="2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resistance, causing IR=0.017*400 =6.8V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b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, there is a 290</a:t>
            </a:r>
            <a:r>
              <a:rPr lang="en-US" sz="2000" dirty="0">
                <a:solidFill>
                  <a:srgbClr val="660066"/>
                </a:solidFill>
                <a:latin typeface="Symbol" charset="2"/>
                <a:cs typeface="Symbol" charset="2"/>
              </a:rPr>
              <a:t>Ω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resistance, causing IR=0.017*290 =5.2V drop.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Since these are voltage drops, we use negative sign for these, -6.8V and -5.2V.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No change between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c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and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while from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d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to </a:t>
            </a:r>
            <a:r>
              <a:rPr lang="en-US" sz="2000" dirty="0">
                <a:solidFill>
                  <a:srgbClr val="660066"/>
                </a:solidFill>
                <a:latin typeface="Monotype Corsiva" charset="0"/>
              </a:rPr>
              <a:t>e</a:t>
            </a: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 there is +12V change.</a:t>
            </a:r>
          </a:p>
          <a:p>
            <a:pPr marL="742950" lvl="1" indent="-28575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US" sz="2000" dirty="0">
                <a:solidFill>
                  <a:srgbClr val="660066"/>
                </a:solidFill>
                <a:latin typeface="Arial Narrow" charset="0"/>
              </a:rPr>
              <a:t>Thus the total change of the voltage through the loop is: -6.8V-5.2V+12V=0V.</a:t>
            </a:r>
          </a:p>
        </p:txBody>
      </p:sp>
    </p:spTree>
    <p:extLst>
      <p:ext uri="{BB962C8B-B14F-4D97-AF65-F5344CB8AC3E}">
        <p14:creationId xmlns:p14="http://schemas.microsoft.com/office/powerpoint/2010/main" val="212732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970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8491F2ED-77B5-4045-960D-D762EDE76FB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16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307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533400"/>
            <a:ext cx="8534400" cy="5638800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Determine the flow of currents at the junctions.</a:t>
            </a:r>
          </a:p>
          <a:p>
            <a:pPr marL="990600" lvl="1" indent="-533400">
              <a:buFontTx/>
              <a:buChar char="•"/>
            </a:pPr>
            <a:r>
              <a:rPr lang="en-US" sz="2400" dirty="0">
                <a:latin typeface="Arial Narrow" charset="0"/>
                <a:ea typeface="ＭＳ Ｐゴシック" charset="0"/>
              </a:rPr>
              <a:t>It does not matter which direction of the current you choose.</a:t>
            </a:r>
          </a:p>
          <a:p>
            <a:pPr marL="990600" lvl="1" indent="-533400">
              <a:buFontTx/>
              <a:buChar char="•"/>
            </a:pPr>
            <a:r>
              <a:rPr lang="en-US" sz="2400" dirty="0">
                <a:latin typeface="Arial Narrow" charset="0"/>
                <a:ea typeface="ＭＳ Ｐゴシック" charset="0"/>
              </a:rPr>
              <a:t>If the value of the current after completing the calculations are negative, you just flip the direction of the current flow.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Write down the current equation based on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st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rule at various junctions.</a:t>
            </a:r>
          </a:p>
          <a:p>
            <a:pPr marL="990600" lvl="1" indent="-533400">
              <a:buFontTx/>
              <a:buChar char="•"/>
            </a:pPr>
            <a:r>
              <a:rPr lang="en-US" sz="2400" dirty="0">
                <a:latin typeface="Arial Narrow" charset="0"/>
                <a:ea typeface="ＭＳ Ｐゴシック" charset="0"/>
              </a:rPr>
              <a:t>Be sure to see if any of them are the same.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Choose independent closed loops in the circuit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Write down the potential in each interval of the junctions, keeping the signs properly.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Write down the potential equations for each loop.</a:t>
            </a:r>
          </a:p>
          <a:p>
            <a:pPr marL="609600" indent="-609600">
              <a:buFontTx/>
              <a:buAutoNum type="arabicPeriod"/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Solve the equations for unknowns.</a:t>
            </a:r>
          </a:p>
        </p:txBody>
      </p:sp>
      <p:sp>
        <p:nvSpPr>
          <p:cNvPr id="29703" name="Rectangle 3"/>
          <p:cNvSpPr>
            <a:spLocks noGrp="1" noChangeArrowheads="1"/>
          </p:cNvSpPr>
          <p:nvPr>
            <p:ph type="title"/>
          </p:nvPr>
        </p:nvSpPr>
        <p:spPr>
          <a:xfrm>
            <a:off x="838200" y="0"/>
            <a:ext cx="7239000" cy="6096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 Using </a:t>
            </a:r>
            <a:r>
              <a:rPr lang="en-US" dirty="0" smtClean="0">
                <a:latin typeface="Arial Narrow" charset="0"/>
                <a:ea typeface="ＭＳ Ｐゴシック" charset="0"/>
                <a:cs typeface="ＭＳ Ｐゴシック" charset="0"/>
              </a:rPr>
              <a:t>Kirchhoff’s </a:t>
            </a:r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Rules</a:t>
            </a: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192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7765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69E5A06-31D5-AF47-8D83-B0D4AB7E3FC1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2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685800"/>
          </a:xfrm>
        </p:spPr>
        <p:txBody>
          <a:bodyPr/>
          <a:lstStyle/>
          <a:p>
            <a:r>
              <a:rPr lang="en-US" dirty="0">
                <a:latin typeface="Arial Narrow" charset="0"/>
                <a:ea typeface="ＭＳ Ｐゴシック" charset="0"/>
                <a:cs typeface="ＭＳ Ｐゴシック" charset="0"/>
              </a:rPr>
              <a:t>Announcements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Mid-term exam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This Wednesday, June 19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Comprehensive exam</a:t>
            </a:r>
          </a:p>
          <a:p>
            <a:pPr lvl="2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Covers CH16.1 – what we finish tomorrow, Tuesday, June 18 plus Appendices A1 – A8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Quest payment of $25 each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Deadline is June 28.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If not paid, your homework access will be disabled.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Will have a mid-term grade discussion 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Between 2 – 3:30 pm this Friday, June 21</a:t>
            </a:r>
          </a:p>
          <a:p>
            <a:pPr lvl="1">
              <a:lnSpc>
                <a:spcPct val="90000"/>
              </a:lnSpc>
            </a:pPr>
            <a:r>
              <a:rPr lang="en-US" dirty="0" smtClean="0">
                <a:latin typeface="Arial Narrow" charset="0"/>
                <a:ea typeface="ＭＳ Ｐゴシック" charset="0"/>
              </a:rPr>
              <a:t>In Dr. Yu’s office (CPB342)</a:t>
            </a:r>
          </a:p>
        </p:txBody>
      </p:sp>
    </p:spTree>
    <p:extLst>
      <p:ext uri="{BB962C8B-B14F-4D97-AF65-F5344CB8AC3E}">
        <p14:creationId xmlns:p14="http://schemas.microsoft.com/office/powerpoint/2010/main" val="27289947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Monday, June 17,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PHYS 1442-001, Summer 2013               Dr. Jaehoon Yu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AF082-A4C6-FF4F-9EDB-A3A6DC4698BE}" type="slidenum">
              <a:rPr lang="en-US"/>
              <a:pPr/>
              <a:t>3</a:t>
            </a:fld>
            <a:endParaRPr lang="en-US"/>
          </a:p>
        </p:txBody>
      </p:sp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152400"/>
            <a:ext cx="7772400" cy="609600"/>
          </a:xfrm>
        </p:spPr>
        <p:txBody>
          <a:bodyPr/>
          <a:lstStyle/>
          <a:p>
            <a:r>
              <a:rPr lang="en-US" dirty="0" smtClean="0"/>
              <a:t>Special Project #3</a:t>
            </a:r>
            <a:endParaRPr lang="en-US" dirty="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915400" cy="5257800"/>
          </a:xfrm>
        </p:spPr>
        <p:txBody>
          <a:bodyPr/>
          <a:lstStyle/>
          <a:p>
            <a:r>
              <a:rPr lang="en-US" sz="2800" dirty="0" smtClean="0"/>
              <a:t>Make a list of the power consumption and the resistance of all electric and electronic devices at your home and compiled them in a table. (5 points total for the first 10 items and 0.25 points each additional item.)</a:t>
            </a:r>
          </a:p>
          <a:p>
            <a:r>
              <a:rPr lang="en-US" sz="2800" dirty="0" smtClean="0"/>
              <a:t>Estimate the cost of electricity for each of the items on the table using your own electric cost per kWh (if you don’t find your own, use $0.12/kWh) and put them in the relevant column.  (2 points total for the first 10 items and 0.1 points each additional items)</a:t>
            </a:r>
          </a:p>
          <a:p>
            <a:r>
              <a:rPr lang="en-US" sz="2800" dirty="0" smtClean="0"/>
              <a:t>Estimate the the total amount of energy in Joules and the total electricity cost per day, per month and per year for your home.  (6 points)</a:t>
            </a:r>
          </a:p>
          <a:p>
            <a:r>
              <a:rPr lang="en-US" sz="2800" dirty="0" smtClean="0"/>
              <a:t>Due: Beginning of the class Thursday, June 20 </a:t>
            </a:r>
          </a:p>
        </p:txBody>
      </p:sp>
    </p:spTree>
    <p:extLst>
      <p:ext uri="{BB962C8B-B14F-4D97-AF65-F5344CB8AC3E}">
        <p14:creationId xmlns:p14="http://schemas.microsoft.com/office/powerpoint/2010/main" val="2651766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52227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D30853E1-7D9E-5240-8D6F-EEB4DAE2B770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4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At the temperature near absolute 0K, resistivity of certain material becomes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0</a:t>
            </a:r>
            <a:r>
              <a:rPr lang="en-US" sz="2800" dirty="0" smtClean="0">
                <a:latin typeface="Symbol" charset="2"/>
                <a:ea typeface="Lucida Grande"/>
                <a:cs typeface="Symbol" charset="2"/>
              </a:rPr>
              <a:t>Ω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  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This state is called the </a:t>
            </a:r>
            <a:r>
              <a:rPr lang="ja-JP" altLang="en-US" sz="2400" dirty="0">
                <a:latin typeface="Arial Narrow" charset="0"/>
                <a:ea typeface="ＭＳ Ｐゴシック" charset="0"/>
              </a:rPr>
              <a:t>“</a:t>
            </a:r>
            <a:r>
              <a:rPr lang="en-US" sz="2400" dirty="0">
                <a:latin typeface="Arial Narrow" charset="0"/>
                <a:ea typeface="ＭＳ Ｐゴシック" charset="0"/>
              </a:rPr>
              <a:t>superconducting</a:t>
            </a:r>
            <a:r>
              <a:rPr lang="ja-JP" altLang="en-US" sz="2400" dirty="0">
                <a:latin typeface="Arial Narrow" charset="0"/>
                <a:ea typeface="ＭＳ Ｐゴシック" charset="0"/>
              </a:rPr>
              <a:t>”</a:t>
            </a:r>
            <a:r>
              <a:rPr lang="en-US" sz="2400" dirty="0">
                <a:latin typeface="Arial Narrow" charset="0"/>
                <a:ea typeface="ＭＳ Ｐゴシック" charset="0"/>
              </a:rPr>
              <a:t> state.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Observed in 1911 by H. K. </a:t>
            </a:r>
            <a:r>
              <a:rPr lang="en-US" sz="2400" dirty="0" err="1">
                <a:latin typeface="Arial Narrow" charset="0"/>
                <a:ea typeface="ＭＳ Ｐゴシック" charset="0"/>
              </a:rPr>
              <a:t>Onnes</a:t>
            </a:r>
            <a:r>
              <a:rPr lang="en-US" sz="2400" dirty="0">
                <a:latin typeface="Arial Narrow" charset="0"/>
                <a:ea typeface="ＭＳ Ｐゴシック" charset="0"/>
              </a:rPr>
              <a:t> when he cooled mercury to 4.2K (-269</a:t>
            </a:r>
            <a:r>
              <a:rPr lang="en-US" sz="2400" baseline="30000" dirty="0">
                <a:latin typeface="Arial Narrow" charset="0"/>
                <a:ea typeface="ＭＳ Ｐゴシック" charset="0"/>
              </a:rPr>
              <a:t>o</a:t>
            </a:r>
            <a:r>
              <a:rPr lang="en-US" sz="2400" dirty="0">
                <a:latin typeface="Arial Narrow" charset="0"/>
                <a:ea typeface="ＭＳ Ｐゴシック" charset="0"/>
              </a:rPr>
              <a:t>C).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Resistance of mercury suddenly dropped to </a:t>
            </a:r>
            <a:r>
              <a:rPr lang="en-US" sz="2000" dirty="0" smtClean="0">
                <a:latin typeface="Symbol" charset="2"/>
                <a:ea typeface="ＭＳ Ｐゴシック" charset="0"/>
                <a:cs typeface="Symbol" charset="2"/>
              </a:rPr>
              <a:t>0</a:t>
            </a:r>
            <a:r>
              <a:rPr lang="en-US" sz="2000" dirty="0" smtClean="0">
                <a:latin typeface="Lucida Grande"/>
                <a:ea typeface="Lucida Grande"/>
                <a:cs typeface="Lucida Grande"/>
              </a:rPr>
              <a:t>Ω</a:t>
            </a:r>
            <a:r>
              <a:rPr lang="en-US" sz="2000" dirty="0" smtClean="0">
                <a:latin typeface="Arial Narrow" charset="0"/>
                <a:ea typeface="ＭＳ Ｐゴシック" charset="0"/>
              </a:rPr>
              <a:t>.</a:t>
            </a:r>
            <a:endParaRPr lang="en-US" sz="20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In general superconducting materials become superconducting below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at the </a:t>
            </a:r>
            <a:r>
              <a:rPr lang="en-US" sz="2400" dirty="0">
                <a:latin typeface="Arial Narrow" charset="0"/>
                <a:ea typeface="ＭＳ Ｐゴシック" charset="0"/>
              </a:rPr>
              <a:t>transition </a:t>
            </a:r>
            <a:r>
              <a:rPr lang="en-US" sz="2400" dirty="0" smtClean="0">
                <a:latin typeface="Arial Narrow" charset="0"/>
                <a:ea typeface="ＭＳ Ｐゴシック" charset="0"/>
              </a:rPr>
              <a:t>temperature or critical temperature.</a:t>
            </a:r>
            <a:endParaRPr lang="en-US" sz="2400" dirty="0">
              <a:latin typeface="Arial Narrow" charset="0"/>
              <a:ea typeface="ＭＳ Ｐゴシック" charset="0"/>
            </a:endParaRP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The highest temperature superconductivity seen is 160K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First observation above the boiling temperature of liquid nitrogen is in 1987 at 90k observed from a compound of yttrium, barium, copper and oxygen.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Since much smaller amount of material can carry just as much current more efficiently, superconductivity can make electric cars more practical, computers faster, and capacitors store higher energy</a:t>
            </a:r>
          </a:p>
        </p:txBody>
      </p:sp>
      <p:sp>
        <p:nvSpPr>
          <p:cNvPr id="52230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 Superconductivity</a:t>
            </a:r>
          </a:p>
        </p:txBody>
      </p:sp>
      <p:pic>
        <p:nvPicPr>
          <p:cNvPr id="317444" name="Picture 4" descr="FG25_02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7200" y="2743200"/>
            <a:ext cx="10668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70099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3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53254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2D255CFF-8D8B-024B-8458-59CF5A397659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5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763000" cy="5715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How does one feel shock by electricity?  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Electric current stimulates nerves and muscles, and we feel a shock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The severity of the shock depends on the amount of current, how long it acts and through what part of the body it passes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Electric current heats tissues and can cause burns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Currents above 70mA on a torso for a second or more is fatal, causing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the heart 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to function irregularly, </a:t>
            </a:r>
            <a:r>
              <a:rPr lang="ja-JP" alt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“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ventricular fibrillation</a:t>
            </a:r>
            <a:r>
              <a:rPr lang="ja-JP" altLang="en-US" sz="2800" dirty="0">
                <a:latin typeface="Arial Narrow" charset="0"/>
                <a:ea typeface="ＭＳ Ｐゴシック" charset="0"/>
                <a:cs typeface="ＭＳ Ｐゴシック" charset="0"/>
              </a:rPr>
              <a:t>”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 dry human body between two points on opposite side of the body is about 10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4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to 10</a:t>
            </a:r>
            <a:r>
              <a:rPr lang="en-US" sz="2800" baseline="30000" dirty="0">
                <a:latin typeface="Arial Narrow" charset="0"/>
                <a:ea typeface="ＭＳ Ｐゴシック" charset="0"/>
                <a:cs typeface="ＭＳ Ｐゴシック" charset="0"/>
              </a:rPr>
              <a:t>6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800" dirty="0" err="1" smtClean="0">
                <a:latin typeface="Symbol" charset="0"/>
                <a:ea typeface="ＭＳ Ｐゴシック" charset="0"/>
                <a:cs typeface="ＭＳ Ｐゴシック" charset="0"/>
              </a:rPr>
              <a:t>Ω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When wet, it could be 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10</a:t>
            </a:r>
            <a:r>
              <a:rPr lang="en-US" sz="2800" baseline="30000" dirty="0" smtClean="0">
                <a:latin typeface="Arial Narrow" charset="0"/>
                <a:ea typeface="ＭＳ Ｐゴシック" charset="0"/>
                <a:cs typeface="ＭＳ Ｐゴシック" charset="0"/>
              </a:rPr>
              <a:t>3</a:t>
            </a:r>
            <a:r>
              <a:rPr lang="en-US" sz="2800" dirty="0" smtClean="0">
                <a:latin typeface="Symbol" charset="0"/>
                <a:ea typeface="ＭＳ Ｐゴシック" charset="0"/>
                <a:cs typeface="ＭＳ Ｐゴシック" charset="0"/>
              </a:rPr>
              <a:t>Ω</a:t>
            </a:r>
            <a:r>
              <a:rPr lang="en-US" sz="2800" dirty="0" smtClean="0">
                <a:latin typeface="Arial Narrow" charset="0"/>
                <a:ea typeface="ＭＳ Ｐゴシック" charset="0"/>
                <a:cs typeface="ＭＳ Ｐゴシック" charset="0"/>
              </a:rPr>
              <a:t>.</a:t>
            </a:r>
            <a:endParaRPr lang="en-US" sz="2800" dirty="0">
              <a:latin typeface="Arial Narrow" charset="0"/>
              <a:ea typeface="ＭＳ Ｐゴシック" charset="0"/>
              <a:cs typeface="ＭＳ Ｐゴシック" charset="0"/>
            </a:endParaRP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A person in good contact with the ground who touches 120V DC line with wet hands can get the current: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Could be lethal  </a:t>
            </a:r>
          </a:p>
        </p:txBody>
      </p:sp>
      <p:sp>
        <p:nvSpPr>
          <p:cNvPr id="53257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 Electric Hazards: Leakage Currents</a:t>
            </a:r>
          </a:p>
        </p:txBody>
      </p:sp>
      <p:graphicFrame>
        <p:nvGraphicFramePr>
          <p:cNvPr id="318468" name="Object 2"/>
          <p:cNvGraphicFramePr>
            <a:graphicFrameLocks noChangeAspect="1"/>
          </p:cNvGraphicFramePr>
          <p:nvPr/>
        </p:nvGraphicFramePr>
        <p:xfrm>
          <a:off x="6248400" y="5562600"/>
          <a:ext cx="417513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34" name="Equation" r:id="rId3" imgW="228600" imgH="152280" progId="Equation.DSMT4">
                  <p:embed/>
                </p:oleObj>
              </mc:Choice>
              <mc:Fallback>
                <p:oleObj name="Equation" r:id="rId3" imgW="22860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5562600"/>
                        <a:ext cx="417513" cy="333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69" name="Object 3"/>
          <p:cNvGraphicFramePr>
            <a:graphicFrameLocks noChangeAspect="1"/>
          </p:cNvGraphicFramePr>
          <p:nvPr/>
        </p:nvGraphicFramePr>
        <p:xfrm>
          <a:off x="6705600" y="5334000"/>
          <a:ext cx="509588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35" name="Equation" r:id="rId5" imgW="279360" imgH="368280" progId="Equation.DSMT4">
                  <p:embed/>
                </p:oleObj>
              </mc:Choice>
              <mc:Fallback>
                <p:oleObj name="Equation" r:id="rId5" imgW="2793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05600" y="5334000"/>
                        <a:ext cx="509588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8470" name="Object 4"/>
          <p:cNvGraphicFramePr>
            <a:graphicFrameLocks noChangeAspect="1"/>
          </p:cNvGraphicFramePr>
          <p:nvPr/>
        </p:nvGraphicFramePr>
        <p:xfrm>
          <a:off x="7158038" y="5334000"/>
          <a:ext cx="1757362" cy="80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9036" name="Equation" r:id="rId7" imgW="965160" imgH="368280" progId="Equation.DSMT4">
                  <p:embed/>
                </p:oleObj>
              </mc:Choice>
              <mc:Fallback>
                <p:oleObj name="Equation" r:id="rId7" imgW="965160" imgH="368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58038" y="5334000"/>
                        <a:ext cx="1757362" cy="803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99FFCC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28575">
                            <a:solidFill>
                              <a:srgbClr val="FF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82492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19460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7F4152CC-80FF-FF46-B246-81C8595AC810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6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6106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What do we need to have current in an electric circuit?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A device that provides a potential difference, such as a battery or a generator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They normally convert some types of energy into electric energy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These devices are called source of the electromotive force (</a:t>
            </a:r>
            <a:r>
              <a:rPr lang="en-US" sz="2000" dirty="0" err="1">
                <a:latin typeface="Arial Narrow" charset="0"/>
                <a:ea typeface="ＭＳ Ｐゴシック" charset="0"/>
              </a:rPr>
              <a:t>emf</a:t>
            </a:r>
            <a:r>
              <a:rPr lang="en-US" sz="2000" dirty="0">
                <a:latin typeface="Arial Narrow" charset="0"/>
                <a:ea typeface="ＭＳ Ｐゴシック" charset="0"/>
              </a:rPr>
              <a:t>)</a:t>
            </a:r>
          </a:p>
          <a:p>
            <a:pPr lvl="3">
              <a:lnSpc>
                <a:spcPct val="90000"/>
              </a:lnSpc>
            </a:pPr>
            <a:r>
              <a:rPr lang="en-US" sz="1800" dirty="0" err="1">
                <a:latin typeface="Arial Narrow" charset="0"/>
                <a:ea typeface="ＭＳ Ｐゴシック" charset="0"/>
              </a:rPr>
              <a:t>emf</a:t>
            </a:r>
            <a:r>
              <a:rPr lang="en-US" sz="1800" dirty="0">
                <a:latin typeface="Arial Narrow" charset="0"/>
                <a:ea typeface="ＭＳ Ｐゴシック" charset="0"/>
              </a:rPr>
              <a:t> does NOT refer to a real </a:t>
            </a:r>
            <a:r>
              <a:rPr lang="ja-JP" altLang="en-US" sz="1800" dirty="0">
                <a:latin typeface="Arial Narrow" charset="0"/>
                <a:ea typeface="ＭＳ Ｐゴシック" charset="0"/>
              </a:rPr>
              <a:t>“</a:t>
            </a:r>
            <a:r>
              <a:rPr lang="en-US" sz="1800" dirty="0">
                <a:latin typeface="Arial Narrow" charset="0"/>
                <a:ea typeface="ＭＳ Ｐゴシック" charset="0"/>
              </a:rPr>
              <a:t>force</a:t>
            </a:r>
            <a:r>
              <a:rPr lang="ja-JP" altLang="en-US" sz="1800" dirty="0">
                <a:latin typeface="Arial Narrow" charset="0"/>
                <a:ea typeface="ＭＳ Ｐゴシック" charset="0"/>
              </a:rPr>
              <a:t>”</a:t>
            </a:r>
            <a:r>
              <a:rPr lang="en-US" sz="1800" dirty="0">
                <a:latin typeface="Arial Narrow" charset="0"/>
                <a:ea typeface="ＭＳ Ｐゴシック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Potential difference between terminals of an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emf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source, when no current flows to an external circuit, is called the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emf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(</a:t>
            </a:r>
            <a:r>
              <a:rPr lang="en-US" sz="2800" dirty="0" err="1">
                <a:latin typeface="Symbol" charset="2"/>
                <a:ea typeface="ＭＳ Ｐゴシック" charset="0"/>
                <a:cs typeface="Symbol" charset="2"/>
              </a:rPr>
              <a:t>ε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) of the source.  What is the unit of the </a:t>
            </a:r>
            <a:r>
              <a:rPr lang="en-US" sz="2800" dirty="0" err="1">
                <a:latin typeface="Arial Narrow" charset="0"/>
                <a:ea typeface="ＭＳ Ｐゴシック" charset="0"/>
                <a:cs typeface="ＭＳ Ｐゴシック" charset="0"/>
              </a:rPr>
              <a:t>emf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?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Battery itself has some </a:t>
            </a:r>
            <a:r>
              <a:rPr lang="en-US" sz="2800" b="1" dirty="0">
                <a:solidFill>
                  <a:srgbClr val="CC0000"/>
                </a:solidFill>
                <a:latin typeface="Arial Narrow" charset="0"/>
                <a:ea typeface="ＭＳ Ｐゴシック" charset="0"/>
                <a:cs typeface="ＭＳ Ｐゴシック" charset="0"/>
              </a:rPr>
              <a:t>internal resistance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 (</a:t>
            </a:r>
            <a:r>
              <a:rPr lang="en-US" sz="2800" dirty="0">
                <a:latin typeface="Monotype Corsiva" charset="0"/>
                <a:ea typeface="ＭＳ Ｐゴシック" charset="0"/>
                <a:cs typeface="ＭＳ Ｐゴシック" charset="0"/>
              </a:rPr>
              <a:t>r</a:t>
            </a: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) due to the flow of charges in the electrolyte</a:t>
            </a:r>
          </a:p>
          <a:p>
            <a:pPr lvl="1">
              <a:lnSpc>
                <a:spcPct val="9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Why does the headlight dim when you start the car?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latin typeface="Arial Narrow" charset="0"/>
                <a:ea typeface="ＭＳ Ｐゴシック" charset="0"/>
              </a:rPr>
              <a:t>The starter needs a large amount of current but the battery cannot provide charge fast enough to supply current to both the starter and the headlight</a:t>
            </a:r>
          </a:p>
        </p:txBody>
      </p:sp>
      <p:sp>
        <p:nvSpPr>
          <p:cNvPr id="19463" name="Rectangle 3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9144000" cy="609600"/>
          </a:xfrm>
        </p:spPr>
        <p:txBody>
          <a:bodyPr/>
          <a:lstStyle/>
          <a:p>
            <a:r>
              <a:rPr lang="en-US" sz="4000">
                <a:latin typeface="Arial Narrow" charset="0"/>
                <a:ea typeface="ＭＳ Ｐゴシック" charset="0"/>
                <a:cs typeface="ＭＳ Ｐゴシック" charset="0"/>
              </a:rPr>
              <a:t> EMF and Terminal Voltage</a:t>
            </a:r>
          </a:p>
        </p:txBody>
      </p:sp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1682" name="Equation" r:id="rId3" imgW="914400" imgH="190080" progId="Equation.DSMT4">
                  <p:embed/>
                </p:oleObj>
              </mc:Choice>
              <mc:Fallback>
                <p:oleObj name="Equation" r:id="rId3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5943600" y="3657600"/>
            <a:ext cx="3524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>
                <a:solidFill>
                  <a:srgbClr val="800000"/>
                </a:solidFill>
                <a:latin typeface="Arial Narrow" charset="0"/>
                <a:cs typeface="Arial Narrow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9058157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048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6550725F-3081-8B40-80EE-54764EF29186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7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0514" name="Picture 2" descr="FG26_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33400"/>
            <a:ext cx="190500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14400"/>
            <a:ext cx="6705600" cy="12192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Since the internal resistance is inside the battery, we can never separate them out.</a:t>
            </a:r>
          </a:p>
        </p:txBody>
      </p:sp>
      <p:sp>
        <p:nvSpPr>
          <p:cNvPr id="20489" name="Rectangle 4"/>
          <p:cNvSpPr>
            <a:spLocks noGrp="1" noChangeArrowheads="1"/>
          </p:cNvSpPr>
          <p:nvPr>
            <p:ph type="title"/>
          </p:nvPr>
        </p:nvSpPr>
        <p:spPr>
          <a:xfrm>
            <a:off x="-76200" y="15240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EMF and Terminal Voltage</a:t>
            </a: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960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04800" y="1981200"/>
            <a:ext cx="8534400" cy="3733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So the terminal voltage difference is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-V</a:t>
            </a:r>
            <a:r>
              <a:rPr lang="en-US" sz="3200" baseline="-25000" dirty="0">
                <a:solidFill>
                  <a:schemeClr val="accent2"/>
                </a:solidFill>
                <a:latin typeface="Arial Narrow" charset="0"/>
              </a:rPr>
              <a:t>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When no current is drawn from the battery, the terminal voltage equals the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emf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 which is determined by the chemical reaction; </a:t>
            </a:r>
            <a:r>
              <a:rPr lang="en-US" sz="3200" dirty="0" err="1">
                <a:solidFill>
                  <a:schemeClr val="accent2"/>
                </a:solidFill>
                <a:latin typeface="Arial Narrow" charset="0"/>
              </a:rPr>
              <a:t>V</a:t>
            </a:r>
            <a:r>
              <a:rPr lang="en-US" sz="3200" baseline="-25000" dirty="0" err="1">
                <a:solidFill>
                  <a:schemeClr val="accent2"/>
                </a:solidFill>
                <a:latin typeface="Arial Narrow" charset="0"/>
              </a:rPr>
              <a:t>ab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</a:rPr>
              <a:t>= </a:t>
            </a:r>
            <a:r>
              <a:rPr lang="en-US" sz="3200" dirty="0" err="1">
                <a:solidFill>
                  <a:schemeClr val="accent2"/>
                </a:solidFill>
                <a:latin typeface="Symbol" charset="2"/>
                <a:cs typeface="Symbol" charset="2"/>
              </a:rPr>
              <a:t>ε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.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However when the current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  <a:ea typeface="Lucida Grande" charset="0"/>
                <a:cs typeface="Lucida Grande" charset="0"/>
              </a:rPr>
              <a:t>I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 flows naturally from the battery, there is an internal drop in voltage which is equal to </a:t>
            </a:r>
            <a:r>
              <a:rPr lang="en-US" sz="3200" dirty="0">
                <a:solidFill>
                  <a:schemeClr val="accent2"/>
                </a:solidFill>
                <a:latin typeface="Monotype Corsiva" charset="0"/>
                <a:ea typeface="Lucida Grande" charset="0"/>
                <a:cs typeface="Lucida Grande" charset="0"/>
              </a:rPr>
              <a:t>Ir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.  Thus the actual </a:t>
            </a:r>
            <a:r>
              <a:rPr lang="en-US" sz="3200" b="1" dirty="0">
                <a:solidFill>
                  <a:srgbClr val="A50021"/>
                </a:solidFill>
                <a:latin typeface="Arial Narrow" charset="0"/>
                <a:ea typeface="Lucida Grande" charset="0"/>
                <a:cs typeface="Lucida Grande" charset="0"/>
              </a:rPr>
              <a:t>delivered</a:t>
            </a:r>
            <a:r>
              <a:rPr lang="en-US" sz="3200" dirty="0">
                <a:solidFill>
                  <a:schemeClr val="accent2"/>
                </a:solidFill>
                <a:latin typeface="Arial Narrow" charset="0"/>
                <a:ea typeface="Lucida Grande" charset="0"/>
                <a:cs typeface="Lucida Grande" charset="0"/>
              </a:rPr>
              <a:t> terminal voltage of a battery in a circuit is                     . </a:t>
            </a:r>
          </a:p>
        </p:txBody>
      </p:sp>
      <p:graphicFrame>
        <p:nvGraphicFramePr>
          <p:cNvPr id="320519" name="Object 3"/>
          <p:cNvGraphicFramePr>
            <a:graphicFrameLocks noChangeAspect="1"/>
          </p:cNvGraphicFramePr>
          <p:nvPr/>
        </p:nvGraphicFramePr>
        <p:xfrm>
          <a:off x="5638800" y="5638800"/>
          <a:ext cx="1754188" cy="62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2961" name="Equation" r:id="rId6" imgW="685800" imgH="203040" progId="Equation.DSMT4">
                  <p:embed/>
                </p:oleObj>
              </mc:Choice>
              <mc:Fallback>
                <p:oleObj name="Equation" r:id="rId6" imgW="68580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5638800"/>
                        <a:ext cx="1754188" cy="62230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8721962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150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2DBCCC4-D264-8243-82B6-E1D61F45DAF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8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2562" name="Picture 2" descr="FG26_0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304800"/>
            <a:ext cx="35814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5486400" cy="2286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>
                <a:latin typeface="Arial Narrow" charset="0"/>
                <a:ea typeface="ＭＳ Ｐゴシック" charset="0"/>
                <a:cs typeface="ＭＳ Ｐゴシック" charset="0"/>
              </a:rPr>
              <a:t>Resisters are in series when two or more resisters are connected end to end</a:t>
            </a:r>
          </a:p>
          <a:p>
            <a:pPr lvl="1">
              <a:lnSpc>
                <a:spcPct val="80000"/>
              </a:lnSpc>
            </a:pPr>
            <a:r>
              <a:rPr lang="en-US" sz="2400" dirty="0">
                <a:latin typeface="Arial Narrow" charset="0"/>
                <a:ea typeface="ＭＳ Ｐゴシック" charset="0"/>
              </a:rPr>
              <a:t>These resisters represent simple resisters in circuit or electrical devices, such as light bulbs, heaters, dryers, </a:t>
            </a:r>
            <a:r>
              <a:rPr lang="en-US" sz="2400" dirty="0" err="1">
                <a:latin typeface="Arial Narrow" charset="0"/>
                <a:ea typeface="ＭＳ Ｐゴシック" charset="0"/>
              </a:rPr>
              <a:t>etc</a:t>
            </a:r>
            <a:endParaRPr lang="en-US" sz="2400" dirty="0">
              <a:latin typeface="Arial Narrow" charset="0"/>
              <a:ea typeface="ＭＳ Ｐゴシック" charset="0"/>
            </a:endParaRPr>
          </a:p>
        </p:txBody>
      </p:sp>
      <p:sp>
        <p:nvSpPr>
          <p:cNvPr id="21513" name="Rectangle 4"/>
          <p:cNvSpPr>
            <a:spLocks noGrp="1" noChangeArrowheads="1"/>
          </p:cNvSpPr>
          <p:nvPr>
            <p:ph type="title"/>
          </p:nvPr>
        </p:nvSpPr>
        <p:spPr>
          <a:xfrm>
            <a:off x="838200" y="7620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Resisters in Series</a:t>
            </a: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-7620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8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6" name="Rectangle 6"/>
          <p:cNvSpPr>
            <a:spLocks noChangeArrowheads="1"/>
          </p:cNvSpPr>
          <p:nvPr/>
        </p:nvSpPr>
        <p:spPr bwMode="auto">
          <a:xfrm>
            <a:off x="304800" y="2590800"/>
            <a:ext cx="85344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What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quantity is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the same </a:t>
            </a:r>
            <a:r>
              <a:rPr lang="en-US" sz="2800" dirty="0" smtClean="0">
                <a:solidFill>
                  <a:schemeClr val="accent2"/>
                </a:solidFill>
                <a:latin typeface="Arial Narrow" charset="0"/>
              </a:rPr>
              <a:t>for resisters in </a:t>
            </a: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a circuit connected in series?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Current is the same through all the elements in series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Potential difference across every element in the circuit is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,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 and 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endParaRPr lang="en-US" dirty="0">
              <a:solidFill>
                <a:srgbClr val="660066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 dirty="0">
                <a:solidFill>
                  <a:schemeClr val="accent2"/>
                </a:solidFill>
                <a:latin typeface="Arial Narrow" charset="0"/>
              </a:rPr>
              <a:t> Since the total potential difference is V,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V=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IR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=I(R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 dirty="0">
                <a:solidFill>
                  <a:srgbClr val="660066"/>
                </a:solidFill>
                <a:latin typeface="Arial Narrow" charset="0"/>
              </a:rPr>
              <a:t>Thus, </a:t>
            </a:r>
            <a:r>
              <a:rPr lang="en-US" dirty="0" err="1">
                <a:solidFill>
                  <a:srgbClr val="660066"/>
                </a:solidFill>
                <a:latin typeface="Arial Narrow" charset="0"/>
              </a:rPr>
              <a:t>R</a:t>
            </a:r>
            <a:r>
              <a:rPr lang="en-US" baseline="-25000" dirty="0" err="1">
                <a:solidFill>
                  <a:srgbClr val="660066"/>
                </a:solidFill>
                <a:latin typeface="Arial Narrow" charset="0"/>
              </a:rPr>
              <a:t>eq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=R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 dirty="0">
                <a:solidFill>
                  <a:srgbClr val="660066"/>
                </a:solidFill>
                <a:latin typeface="Arial Narrow" charset="0"/>
              </a:rPr>
              <a:t>+R</a:t>
            </a:r>
            <a:r>
              <a:rPr lang="en-US" baseline="-25000" dirty="0">
                <a:solidFill>
                  <a:srgbClr val="660066"/>
                </a:solidFill>
                <a:latin typeface="Arial Narrow" charset="0"/>
              </a:rPr>
              <a:t>3</a:t>
            </a:r>
          </a:p>
        </p:txBody>
      </p:sp>
      <p:pic>
        <p:nvPicPr>
          <p:cNvPr id="322567" name="Picture 7" descr="FG26_003B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1752600"/>
            <a:ext cx="33528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2256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9894912"/>
              </p:ext>
            </p:extLst>
          </p:nvPr>
        </p:nvGraphicFramePr>
        <p:xfrm>
          <a:off x="5562600" y="5454650"/>
          <a:ext cx="18288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3985" name="Equation" r:id="rId7" imgW="685800" imgH="342720" progId="Equation.DSMT4">
                  <p:embed/>
                </p:oleObj>
              </mc:Choice>
              <mc:Fallback>
                <p:oleObj name="Equation" r:id="rId7" imgW="685800" imgH="3427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454650"/>
                        <a:ext cx="1828800" cy="869950"/>
                      </a:xfrm>
                      <a:prstGeom prst="rect">
                        <a:avLst/>
                      </a:prstGeom>
                      <a:solidFill>
                        <a:srgbClr val="99FFCC"/>
                      </a:solidFill>
                      <a:ln w="28575">
                        <a:solidFill>
                          <a:srgbClr val="CC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2569" name="Text Box 9"/>
          <p:cNvSpPr txBox="1">
            <a:spLocks noChangeArrowheads="1"/>
          </p:cNvSpPr>
          <p:nvPr/>
        </p:nvSpPr>
        <p:spPr bwMode="auto">
          <a:xfrm>
            <a:off x="7696200" y="5502275"/>
            <a:ext cx="1066800" cy="669925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Resisters in series</a:t>
            </a:r>
          </a:p>
        </p:txBody>
      </p:sp>
      <p:sp>
        <p:nvSpPr>
          <p:cNvPr id="322570" name="Text Box 10"/>
          <p:cNvSpPr txBox="1">
            <a:spLocks noChangeArrowheads="1"/>
          </p:cNvSpPr>
          <p:nvPr/>
        </p:nvSpPr>
        <p:spPr bwMode="auto">
          <a:xfrm>
            <a:off x="152400" y="6400800"/>
            <a:ext cx="8839200" cy="369332"/>
          </a:xfrm>
          <a:prstGeom prst="rect">
            <a:avLst/>
          </a:prstGeom>
          <a:solidFill>
            <a:srgbClr val="FFFF66"/>
          </a:solidFill>
          <a:ln w="28575">
            <a:solidFill>
              <a:srgbClr val="CC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 b="1">
                <a:solidFill>
                  <a:srgbClr val="CC0000"/>
                </a:solidFill>
                <a:latin typeface="Arial Narrow" charset="0"/>
              </a:rPr>
              <a:t>When resisters are connected in series, the total resistance increases and the current decreases.</a:t>
            </a:r>
          </a:p>
        </p:txBody>
      </p:sp>
    </p:spTree>
    <p:extLst>
      <p:ext uri="{BB962C8B-B14F-4D97-AF65-F5344CB8AC3E}">
        <p14:creationId xmlns:p14="http://schemas.microsoft.com/office/powerpoint/2010/main" val="14270406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 smtClean="0">
                <a:solidFill>
                  <a:srgbClr val="FF0066"/>
                </a:solidFill>
                <a:latin typeface="Arial Narrow" charset="0"/>
              </a:rPr>
              <a:t>Monday, June 17, 2013</a:t>
            </a:r>
            <a:endParaRPr lang="en-US" sz="1400">
              <a:solidFill>
                <a:srgbClr val="FF0066"/>
              </a:solidFill>
              <a:latin typeface="Arial Narrow" charset="0"/>
            </a:endParaRPr>
          </a:p>
        </p:txBody>
      </p:sp>
      <p:sp>
        <p:nvSpPr>
          <p:cNvPr id="2253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r>
              <a:rPr lang="nl-NL" sz="1400" smtClean="0">
                <a:solidFill>
                  <a:srgbClr val="003300"/>
                </a:solidFill>
                <a:latin typeface="Arial Narrow" charset="0"/>
              </a:rPr>
              <a:t>PHYS 1442-001, Summer 2013               Dr. Jaehoon Yu</a:t>
            </a:r>
            <a:endParaRPr lang="en-US" sz="1400">
              <a:solidFill>
                <a:srgbClr val="003300"/>
              </a:solidFill>
              <a:latin typeface="Arial Narrow" charset="0"/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 hangingPunct="1"/>
            <a:fld id="{17AF9F86-2A90-1940-B15C-F3B453F8B8C2}" type="slidenum">
              <a:rPr lang="en-US" sz="1400">
                <a:solidFill>
                  <a:srgbClr val="A50021"/>
                </a:solidFill>
                <a:latin typeface="Arial Narrow" charset="0"/>
              </a:rPr>
              <a:pPr eaLnBrk="1" hangingPunct="1"/>
              <a:t>9</a:t>
            </a:fld>
            <a:endParaRPr lang="en-US" sz="1400">
              <a:solidFill>
                <a:srgbClr val="A50021"/>
              </a:solidFill>
              <a:latin typeface="Arial Narrow" charset="0"/>
            </a:endParaRPr>
          </a:p>
        </p:txBody>
      </p:sp>
      <p:pic>
        <p:nvPicPr>
          <p:cNvPr id="323586" name="Picture 2" descr="FG26_003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990600"/>
            <a:ext cx="640080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762000"/>
            <a:ext cx="5486400" cy="6858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Why is it true that </a:t>
            </a:r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V=V</a:t>
            </a:r>
            <a:r>
              <a:rPr lang="en-US" sz="2800" baseline="-25000">
                <a:latin typeface="Arial Narrow" charset="0"/>
                <a:ea typeface="ＭＳ Ｐゴシック" charset="0"/>
                <a:cs typeface="ＭＳ Ｐゴシック" charset="0"/>
              </a:rPr>
              <a:t>1</a:t>
            </a:r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+V</a:t>
            </a:r>
            <a:r>
              <a:rPr lang="en-US" sz="2800" baseline="-25000">
                <a:latin typeface="Arial Narrow" charset="0"/>
                <a:ea typeface="ＭＳ Ｐゴシック" charset="0"/>
                <a:cs typeface="ＭＳ Ｐゴシック" charset="0"/>
              </a:rPr>
              <a:t>2</a:t>
            </a:r>
            <a:r>
              <a:rPr lang="en-US" sz="2800">
                <a:latin typeface="Arial Narrow" charset="0"/>
                <a:ea typeface="ＭＳ Ｐゴシック" charset="0"/>
                <a:cs typeface="ＭＳ Ｐゴシック" charset="0"/>
              </a:rPr>
              <a:t>+V</a:t>
            </a:r>
            <a:r>
              <a:rPr lang="en-US" sz="2800" baseline="-25000">
                <a:latin typeface="Arial Narrow" charset="0"/>
                <a:ea typeface="ＭＳ Ｐゴシック" charset="0"/>
                <a:cs typeface="ＭＳ Ｐゴシック" charset="0"/>
              </a:rPr>
              <a:t>3</a:t>
            </a:r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?</a:t>
            </a:r>
          </a:p>
        </p:txBody>
      </p:sp>
      <p:sp>
        <p:nvSpPr>
          <p:cNvPr id="22536" name="Rectangle 4"/>
          <p:cNvSpPr>
            <a:spLocks noGrp="1" noChangeArrowheads="1"/>
          </p:cNvSpPr>
          <p:nvPr>
            <p:ph type="title"/>
          </p:nvPr>
        </p:nvSpPr>
        <p:spPr>
          <a:xfrm>
            <a:off x="914400" y="152400"/>
            <a:ext cx="7239000" cy="609600"/>
          </a:xfrm>
        </p:spPr>
        <p:txBody>
          <a:bodyPr/>
          <a:lstStyle/>
          <a:p>
            <a:r>
              <a:rPr lang="en-US">
                <a:latin typeface="Arial Narrow" charset="0"/>
                <a:ea typeface="ＭＳ Ｐゴシック" charset="0"/>
                <a:cs typeface="ＭＳ Ｐゴシック" charset="0"/>
              </a:rPr>
              <a:t> Energy Losses in Resisters</a:t>
            </a: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0" y="0"/>
          <a:ext cx="914400" cy="190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754" name="Equation" r:id="rId4" imgW="914400" imgH="190080" progId="Equation.DSMT4">
                  <p:embed/>
                </p:oleObj>
              </mc:Choice>
              <mc:Fallback>
                <p:oleObj name="Equation" r:id="rId4" imgW="914400" imgH="190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" cy="190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8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3590" name="Rectangle 6"/>
          <p:cNvSpPr>
            <a:spLocks noChangeArrowheads="1"/>
          </p:cNvSpPr>
          <p:nvPr/>
        </p:nvSpPr>
        <p:spPr bwMode="auto">
          <a:xfrm>
            <a:off x="609600" y="3048000"/>
            <a:ext cx="8229600" cy="350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What is the potential energy loss when charge q passes through the resister R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1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, R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2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 and R</a:t>
            </a:r>
            <a:r>
              <a:rPr lang="en-US" sz="2800" baseline="-25000">
                <a:solidFill>
                  <a:schemeClr val="accent2"/>
                </a:solidFill>
                <a:latin typeface="Arial Narrow" charset="0"/>
              </a:rPr>
              <a:t>3</a:t>
            </a:r>
            <a:r>
              <a:rPr lang="en-US" sz="2800">
                <a:solidFill>
                  <a:schemeClr val="accent2"/>
                </a:solidFill>
                <a:latin typeface="Arial Narrow" charset="0"/>
              </a:rPr>
              <a:t>?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,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,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800">
                <a:solidFill>
                  <a:schemeClr val="accent2"/>
                </a:solidFill>
                <a:latin typeface="Arial Narrow" charset="0"/>
              </a:rPr>
              <a:t>Since the total energy loss should be the same as the energy provided to the system, we obtain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 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U=qV=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</a:t>
            </a:r>
            <a:r>
              <a:rPr lang="en-US">
                <a:solidFill>
                  <a:srgbClr val="660066"/>
                </a:solidFill>
                <a:latin typeface="Symbol" charset="0"/>
              </a:rPr>
              <a:t>Δ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U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=q(V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)</a:t>
            </a:r>
          </a:p>
          <a:p>
            <a:pPr marL="742950" lvl="1" indent="-285750">
              <a:spcBef>
                <a:spcPct val="20000"/>
              </a:spcBef>
              <a:buFontTx/>
              <a:buChar char="–"/>
            </a:pPr>
            <a:r>
              <a:rPr lang="en-US">
                <a:solidFill>
                  <a:srgbClr val="660066"/>
                </a:solidFill>
                <a:latin typeface="Arial Narrow" charset="0"/>
              </a:rPr>
              <a:t>Thus, V=V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1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2</a:t>
            </a:r>
            <a:r>
              <a:rPr lang="en-US">
                <a:solidFill>
                  <a:srgbClr val="660066"/>
                </a:solidFill>
                <a:latin typeface="Arial Narrow" charset="0"/>
              </a:rPr>
              <a:t>+V</a:t>
            </a:r>
            <a:r>
              <a:rPr lang="en-US" baseline="-25000">
                <a:solidFill>
                  <a:srgbClr val="660066"/>
                </a:solidFill>
                <a:latin typeface="Arial Narrow" charset="0"/>
              </a:rPr>
              <a:t>3</a:t>
            </a:r>
            <a:endParaRPr lang="en-US">
              <a:solidFill>
                <a:srgbClr val="660066"/>
              </a:solidFill>
              <a:latin typeface="Arial Narrow" charset="0"/>
            </a:endParaRPr>
          </a:p>
          <a:p>
            <a:pPr marL="342900" indent="-342900">
              <a:spcBef>
                <a:spcPct val="20000"/>
              </a:spcBef>
              <a:buFontTx/>
              <a:buChar char="•"/>
            </a:pPr>
            <a:endParaRPr lang="en-US" sz="2800" baseline="-25000">
              <a:solidFill>
                <a:schemeClr val="accent2"/>
              </a:solidFill>
              <a:latin typeface="Arial Narrow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0785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hys1443-spring0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00"/>
      </a:hlink>
      <a:folHlink>
        <a:srgbClr val="B2B2B2"/>
      </a:folHlink>
    </a:clrScheme>
    <a:fontScheme name="phys1443-spring02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phys1443-spring0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hys1443-spring0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hys1443-spring0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D:\UTA\Classes\1443 Spring 2002\phys1443-spring02.pot</Template>
  <TotalTime>18773</TotalTime>
  <Words>2268</Words>
  <Application>Microsoft Macintosh PowerPoint</Application>
  <PresentationFormat>On-screen Show (4:3)</PresentationFormat>
  <Paragraphs>208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phys1443-spring02</vt:lpstr>
      <vt:lpstr>Equation</vt:lpstr>
      <vt:lpstr>PHYS 1442 – Section 001 Lecture #8</vt:lpstr>
      <vt:lpstr>Announcements</vt:lpstr>
      <vt:lpstr>Special Project #3</vt:lpstr>
      <vt:lpstr> Superconductivity</vt:lpstr>
      <vt:lpstr> Electric Hazards: Leakage Currents</vt:lpstr>
      <vt:lpstr> EMF and Terminal Voltage</vt:lpstr>
      <vt:lpstr> EMF and Terminal Voltage</vt:lpstr>
      <vt:lpstr> Resisters in Series</vt:lpstr>
      <vt:lpstr> Energy Losses in Resisters</vt:lpstr>
      <vt:lpstr>Example 19 – 1 </vt:lpstr>
      <vt:lpstr> Resisters in Parallel</vt:lpstr>
      <vt:lpstr>Example 19 – 2 </vt:lpstr>
      <vt:lpstr>Example 19 – 5 </vt:lpstr>
      <vt:lpstr> Kirchhoff’s Rules – 1st Rule</vt:lpstr>
      <vt:lpstr> Kirchhoff’s Rules – 2nd Rule</vt:lpstr>
      <vt:lpstr> Using Kirchhoff’s Rules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1443 – Section 501 Lecture #1</dc:title>
  <dc:creator>Jae Yu</dc:creator>
  <cp:lastModifiedBy>Jae Yu</cp:lastModifiedBy>
  <cp:revision>867</cp:revision>
  <dcterms:created xsi:type="dcterms:W3CDTF">2012-01-19T04:21:20Z</dcterms:created>
  <dcterms:modified xsi:type="dcterms:W3CDTF">2013-06-17T18:28:33Z</dcterms:modified>
</cp:coreProperties>
</file>