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9" r:id="rId3"/>
    <p:sldId id="550" r:id="rId4"/>
    <p:sldId id="534" r:id="rId5"/>
    <p:sldId id="535" r:id="rId6"/>
    <p:sldId id="537" r:id="rId7"/>
    <p:sldId id="538" r:id="rId8"/>
    <p:sldId id="539" r:id="rId9"/>
    <p:sldId id="540" r:id="rId10"/>
    <p:sldId id="541" r:id="rId11"/>
    <p:sldId id="542" r:id="rId12"/>
    <p:sldId id="543" r:id="rId13"/>
    <p:sldId id="544" r:id="rId14"/>
    <p:sldId id="545" r:id="rId15"/>
    <p:sldId id="546" r:id="rId16"/>
    <p:sldId id="547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ED"/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wmf"/><Relationship Id="rId12" Type="http://schemas.openxmlformats.org/officeDocument/2006/relationships/image" Target="../media/image22.wmf"/><Relationship Id="rId13" Type="http://schemas.openxmlformats.org/officeDocument/2006/relationships/image" Target="../media/image23.wmf"/><Relationship Id="rId14" Type="http://schemas.openxmlformats.org/officeDocument/2006/relationships/image" Target="../media/image24.wmf"/><Relationship Id="rId15" Type="http://schemas.openxmlformats.org/officeDocument/2006/relationships/image" Target="../media/image25.wmf"/><Relationship Id="rId16" Type="http://schemas.openxmlformats.org/officeDocument/2006/relationships/image" Target="../media/image26.wmf"/><Relationship Id="rId1" Type="http://schemas.openxmlformats.org/officeDocument/2006/relationships/image" Target="../media/image12.wmf"/><Relationship Id="rId2" Type="http://schemas.openxmlformats.org/officeDocument/2006/relationships/image" Target="../media/image7.wmf"/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6" Type="http://schemas.openxmlformats.org/officeDocument/2006/relationships/image" Target="../media/image16.wmf"/><Relationship Id="rId7" Type="http://schemas.openxmlformats.org/officeDocument/2006/relationships/image" Target="../media/image17.wmf"/><Relationship Id="rId8" Type="http://schemas.openxmlformats.org/officeDocument/2006/relationships/image" Target="../media/image18.wmf"/><Relationship Id="rId9" Type="http://schemas.openxmlformats.org/officeDocument/2006/relationships/image" Target="../media/image19.wmf"/><Relationship Id="rId10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1.wmf"/><Relationship Id="rId12" Type="http://schemas.openxmlformats.org/officeDocument/2006/relationships/image" Target="../media/image42.wmf"/><Relationship Id="rId13" Type="http://schemas.openxmlformats.org/officeDocument/2006/relationships/image" Target="../media/image43.wmf"/><Relationship Id="rId14" Type="http://schemas.openxmlformats.org/officeDocument/2006/relationships/image" Target="../media/image44.wmf"/><Relationship Id="rId15" Type="http://schemas.openxmlformats.org/officeDocument/2006/relationships/image" Target="../media/image45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9" Type="http://schemas.openxmlformats.org/officeDocument/2006/relationships/image" Target="../media/image39.wmf"/><Relationship Id="rId10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7.wmf"/><Relationship Id="rId12" Type="http://schemas.openxmlformats.org/officeDocument/2006/relationships/image" Target="../media/image58.wmf"/><Relationship Id="rId13" Type="http://schemas.openxmlformats.org/officeDocument/2006/relationships/image" Target="../media/image59.wmf"/><Relationship Id="rId14" Type="http://schemas.openxmlformats.org/officeDocument/2006/relationships/image" Target="../media/image60.wmf"/><Relationship Id="rId15" Type="http://schemas.openxmlformats.org/officeDocument/2006/relationships/image" Target="../media/image61.wmf"/><Relationship Id="rId16" Type="http://schemas.openxmlformats.org/officeDocument/2006/relationships/image" Target="../media/image62.wmf"/><Relationship Id="rId17" Type="http://schemas.openxmlformats.org/officeDocument/2006/relationships/image" Target="../media/image63.wmf"/><Relationship Id="rId18" Type="http://schemas.openxmlformats.org/officeDocument/2006/relationships/image" Target="../media/image64.wmf"/><Relationship Id="rId1" Type="http://schemas.openxmlformats.org/officeDocument/2006/relationships/image" Target="../media/image47.wmf"/><Relationship Id="rId2" Type="http://schemas.openxmlformats.org/officeDocument/2006/relationships/image" Target="../media/image48.wmf"/><Relationship Id="rId3" Type="http://schemas.openxmlformats.org/officeDocument/2006/relationships/image" Target="../media/image49.wmf"/><Relationship Id="rId4" Type="http://schemas.openxmlformats.org/officeDocument/2006/relationships/image" Target="../media/image50.wmf"/><Relationship Id="rId5" Type="http://schemas.openxmlformats.org/officeDocument/2006/relationships/image" Target="../media/image51.wmf"/><Relationship Id="rId6" Type="http://schemas.openxmlformats.org/officeDocument/2006/relationships/image" Target="../media/image52.emf"/><Relationship Id="rId7" Type="http://schemas.openxmlformats.org/officeDocument/2006/relationships/image" Target="../media/image53.wmf"/><Relationship Id="rId8" Type="http://schemas.openxmlformats.org/officeDocument/2006/relationships/image" Target="../media/image54.wmf"/><Relationship Id="rId9" Type="http://schemas.openxmlformats.org/officeDocument/2006/relationships/image" Target="../media/image55.wmf"/><Relationship Id="rId10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7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77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18.bin"/><Relationship Id="rId21" Type="http://schemas.openxmlformats.org/officeDocument/2006/relationships/image" Target="../media/image19.wmf"/><Relationship Id="rId22" Type="http://schemas.openxmlformats.org/officeDocument/2006/relationships/oleObject" Target="../embeddings/oleObject19.bin"/><Relationship Id="rId23" Type="http://schemas.openxmlformats.org/officeDocument/2006/relationships/image" Target="../media/image20.wmf"/><Relationship Id="rId24" Type="http://schemas.openxmlformats.org/officeDocument/2006/relationships/oleObject" Target="../embeddings/oleObject20.bin"/><Relationship Id="rId25" Type="http://schemas.openxmlformats.org/officeDocument/2006/relationships/image" Target="../media/image21.wmf"/><Relationship Id="rId26" Type="http://schemas.openxmlformats.org/officeDocument/2006/relationships/oleObject" Target="../embeddings/oleObject21.bin"/><Relationship Id="rId27" Type="http://schemas.openxmlformats.org/officeDocument/2006/relationships/image" Target="../media/image22.wmf"/><Relationship Id="rId28" Type="http://schemas.openxmlformats.org/officeDocument/2006/relationships/oleObject" Target="../embeddings/oleObject22.bin"/><Relationship Id="rId29" Type="http://schemas.openxmlformats.org/officeDocument/2006/relationships/image" Target="../media/image2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12.wmf"/><Relationship Id="rId5" Type="http://schemas.openxmlformats.org/officeDocument/2006/relationships/image" Target="../media/image27.jpeg"/><Relationship Id="rId30" Type="http://schemas.openxmlformats.org/officeDocument/2006/relationships/oleObject" Target="../embeddings/oleObject23.bin"/><Relationship Id="rId31" Type="http://schemas.openxmlformats.org/officeDocument/2006/relationships/image" Target="../media/image24.wmf"/><Relationship Id="rId32" Type="http://schemas.openxmlformats.org/officeDocument/2006/relationships/oleObject" Target="../embeddings/oleObject24.bin"/><Relationship Id="rId9" Type="http://schemas.openxmlformats.org/officeDocument/2006/relationships/image" Target="../media/image13.w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12.bin"/><Relationship Id="rId33" Type="http://schemas.openxmlformats.org/officeDocument/2006/relationships/image" Target="../media/image25.wmf"/><Relationship Id="rId34" Type="http://schemas.openxmlformats.org/officeDocument/2006/relationships/oleObject" Target="../embeddings/oleObject25.bin"/><Relationship Id="rId35" Type="http://schemas.openxmlformats.org/officeDocument/2006/relationships/image" Target="../media/image26.wmf"/><Relationship Id="rId10" Type="http://schemas.openxmlformats.org/officeDocument/2006/relationships/oleObject" Target="../embeddings/oleObject13.bin"/><Relationship Id="rId11" Type="http://schemas.openxmlformats.org/officeDocument/2006/relationships/image" Target="../media/image14.wmf"/><Relationship Id="rId12" Type="http://schemas.openxmlformats.org/officeDocument/2006/relationships/oleObject" Target="../embeddings/oleObject14.bin"/><Relationship Id="rId13" Type="http://schemas.openxmlformats.org/officeDocument/2006/relationships/image" Target="../media/image15.wmf"/><Relationship Id="rId14" Type="http://schemas.openxmlformats.org/officeDocument/2006/relationships/oleObject" Target="../embeddings/oleObject15.bin"/><Relationship Id="rId15" Type="http://schemas.openxmlformats.org/officeDocument/2006/relationships/image" Target="../media/image16.wmf"/><Relationship Id="rId16" Type="http://schemas.openxmlformats.org/officeDocument/2006/relationships/oleObject" Target="../embeddings/oleObject16.bin"/><Relationship Id="rId17" Type="http://schemas.openxmlformats.org/officeDocument/2006/relationships/image" Target="../media/image17.wmf"/><Relationship Id="rId18" Type="http://schemas.openxmlformats.org/officeDocument/2006/relationships/oleObject" Target="../embeddings/oleObject17.bin"/><Relationship Id="rId19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7.bin"/><Relationship Id="rId6" Type="http://schemas.openxmlformats.org/officeDocument/2006/relationships/image" Target="../media/image28.wmf"/><Relationship Id="rId7" Type="http://schemas.openxmlformats.org/officeDocument/2006/relationships/image" Target="../media/image29.jpeg"/><Relationship Id="rId8" Type="http://schemas.openxmlformats.org/officeDocument/2006/relationships/image" Target="../media/image30.jpe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6.bin"/><Relationship Id="rId21" Type="http://schemas.openxmlformats.org/officeDocument/2006/relationships/image" Target="../media/image39.wmf"/><Relationship Id="rId22" Type="http://schemas.openxmlformats.org/officeDocument/2006/relationships/oleObject" Target="../embeddings/oleObject37.bin"/><Relationship Id="rId23" Type="http://schemas.openxmlformats.org/officeDocument/2006/relationships/image" Target="../media/image40.wmf"/><Relationship Id="rId24" Type="http://schemas.openxmlformats.org/officeDocument/2006/relationships/oleObject" Target="../embeddings/oleObject38.bin"/><Relationship Id="rId25" Type="http://schemas.openxmlformats.org/officeDocument/2006/relationships/image" Target="../media/image41.wmf"/><Relationship Id="rId26" Type="http://schemas.openxmlformats.org/officeDocument/2006/relationships/oleObject" Target="../embeddings/oleObject39.bin"/><Relationship Id="rId27" Type="http://schemas.openxmlformats.org/officeDocument/2006/relationships/image" Target="../media/image42.wmf"/><Relationship Id="rId28" Type="http://schemas.openxmlformats.org/officeDocument/2006/relationships/oleObject" Target="../embeddings/oleObject40.bin"/><Relationship Id="rId29" Type="http://schemas.openxmlformats.org/officeDocument/2006/relationships/image" Target="../media/image43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Relationship Id="rId4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30" Type="http://schemas.openxmlformats.org/officeDocument/2006/relationships/oleObject" Target="../embeddings/oleObject41.bin"/><Relationship Id="rId31" Type="http://schemas.openxmlformats.org/officeDocument/2006/relationships/image" Target="../media/image44.wmf"/><Relationship Id="rId32" Type="http://schemas.openxmlformats.org/officeDocument/2006/relationships/oleObject" Target="../embeddings/oleObject42.bin"/><Relationship Id="rId9" Type="http://schemas.openxmlformats.org/officeDocument/2006/relationships/image" Target="../media/image46.jpeg"/><Relationship Id="rId6" Type="http://schemas.openxmlformats.org/officeDocument/2006/relationships/image" Target="../media/image32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33.wmf"/><Relationship Id="rId33" Type="http://schemas.openxmlformats.org/officeDocument/2006/relationships/image" Target="../media/image45.wmf"/><Relationship Id="rId10" Type="http://schemas.openxmlformats.org/officeDocument/2006/relationships/oleObject" Target="../embeddings/oleObject31.bin"/><Relationship Id="rId11" Type="http://schemas.openxmlformats.org/officeDocument/2006/relationships/image" Target="../media/image34.wmf"/><Relationship Id="rId12" Type="http://schemas.openxmlformats.org/officeDocument/2006/relationships/oleObject" Target="../embeddings/oleObject32.bin"/><Relationship Id="rId13" Type="http://schemas.openxmlformats.org/officeDocument/2006/relationships/image" Target="../media/image35.wmf"/><Relationship Id="rId14" Type="http://schemas.openxmlformats.org/officeDocument/2006/relationships/oleObject" Target="../embeddings/oleObject33.bin"/><Relationship Id="rId15" Type="http://schemas.openxmlformats.org/officeDocument/2006/relationships/image" Target="../media/image36.wmf"/><Relationship Id="rId16" Type="http://schemas.openxmlformats.org/officeDocument/2006/relationships/oleObject" Target="../embeddings/oleObject34.bin"/><Relationship Id="rId17" Type="http://schemas.openxmlformats.org/officeDocument/2006/relationships/image" Target="../media/image37.wmf"/><Relationship Id="rId18" Type="http://schemas.openxmlformats.org/officeDocument/2006/relationships/oleObject" Target="../embeddings/oleObject35.bin"/><Relationship Id="rId19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51.bin"/><Relationship Id="rId21" Type="http://schemas.openxmlformats.org/officeDocument/2006/relationships/image" Target="../media/image55.wmf"/><Relationship Id="rId22" Type="http://schemas.openxmlformats.org/officeDocument/2006/relationships/oleObject" Target="../embeddings/oleObject52.bin"/><Relationship Id="rId23" Type="http://schemas.openxmlformats.org/officeDocument/2006/relationships/image" Target="../media/image56.wmf"/><Relationship Id="rId24" Type="http://schemas.openxmlformats.org/officeDocument/2006/relationships/oleObject" Target="../embeddings/oleObject53.bin"/><Relationship Id="rId25" Type="http://schemas.openxmlformats.org/officeDocument/2006/relationships/image" Target="../media/image57.wmf"/><Relationship Id="rId26" Type="http://schemas.openxmlformats.org/officeDocument/2006/relationships/oleObject" Target="../embeddings/oleObject54.bin"/><Relationship Id="rId27" Type="http://schemas.openxmlformats.org/officeDocument/2006/relationships/image" Target="../media/image58.wmf"/><Relationship Id="rId28" Type="http://schemas.openxmlformats.org/officeDocument/2006/relationships/oleObject" Target="../embeddings/oleObject55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5.jpeg"/><Relationship Id="rId4" Type="http://schemas.openxmlformats.org/officeDocument/2006/relationships/oleObject" Target="../embeddings/oleObject43.bin"/><Relationship Id="rId5" Type="http://schemas.openxmlformats.org/officeDocument/2006/relationships/image" Target="../media/image47.wmf"/><Relationship Id="rId30" Type="http://schemas.openxmlformats.org/officeDocument/2006/relationships/oleObject" Target="../embeddings/oleObject56.bin"/><Relationship Id="rId31" Type="http://schemas.openxmlformats.org/officeDocument/2006/relationships/image" Target="../media/image60.wmf"/><Relationship Id="rId32" Type="http://schemas.openxmlformats.org/officeDocument/2006/relationships/oleObject" Target="../embeddings/oleObject57.bin"/><Relationship Id="rId9" Type="http://schemas.openxmlformats.org/officeDocument/2006/relationships/image" Target="../media/image49.wmf"/><Relationship Id="rId6" Type="http://schemas.openxmlformats.org/officeDocument/2006/relationships/oleObject" Target="../embeddings/oleObject44.bin"/><Relationship Id="rId7" Type="http://schemas.openxmlformats.org/officeDocument/2006/relationships/image" Target="../media/image48.wmf"/><Relationship Id="rId8" Type="http://schemas.openxmlformats.org/officeDocument/2006/relationships/oleObject" Target="../embeddings/oleObject45.bin"/><Relationship Id="rId33" Type="http://schemas.openxmlformats.org/officeDocument/2006/relationships/image" Target="../media/image61.wmf"/><Relationship Id="rId34" Type="http://schemas.openxmlformats.org/officeDocument/2006/relationships/oleObject" Target="../embeddings/oleObject58.bin"/><Relationship Id="rId35" Type="http://schemas.openxmlformats.org/officeDocument/2006/relationships/image" Target="../media/image62.wmf"/><Relationship Id="rId36" Type="http://schemas.openxmlformats.org/officeDocument/2006/relationships/oleObject" Target="../embeddings/oleObject59.bin"/><Relationship Id="rId10" Type="http://schemas.openxmlformats.org/officeDocument/2006/relationships/oleObject" Target="../embeddings/oleObject46.bin"/><Relationship Id="rId11" Type="http://schemas.openxmlformats.org/officeDocument/2006/relationships/image" Target="../media/image50.wmf"/><Relationship Id="rId12" Type="http://schemas.openxmlformats.org/officeDocument/2006/relationships/oleObject" Target="../embeddings/oleObject47.bin"/><Relationship Id="rId13" Type="http://schemas.openxmlformats.org/officeDocument/2006/relationships/image" Target="../media/image51.wmf"/><Relationship Id="rId14" Type="http://schemas.openxmlformats.org/officeDocument/2006/relationships/oleObject" Target="../embeddings/oleObject48.bin"/><Relationship Id="rId15" Type="http://schemas.openxmlformats.org/officeDocument/2006/relationships/image" Target="../media/image52.emf"/><Relationship Id="rId16" Type="http://schemas.openxmlformats.org/officeDocument/2006/relationships/oleObject" Target="../embeddings/oleObject49.bin"/><Relationship Id="rId17" Type="http://schemas.openxmlformats.org/officeDocument/2006/relationships/image" Target="../media/image53.wmf"/><Relationship Id="rId18" Type="http://schemas.openxmlformats.org/officeDocument/2006/relationships/oleObject" Target="../embeddings/oleObject50.bin"/><Relationship Id="rId19" Type="http://schemas.openxmlformats.org/officeDocument/2006/relationships/image" Target="../media/image54.wmf"/><Relationship Id="rId37" Type="http://schemas.openxmlformats.org/officeDocument/2006/relationships/image" Target="../media/image63.wmf"/><Relationship Id="rId38" Type="http://schemas.openxmlformats.org/officeDocument/2006/relationships/oleObject" Target="../embeddings/oleObject60.bin"/><Relationship Id="rId39" Type="http://schemas.openxmlformats.org/officeDocument/2006/relationships/image" Target="../media/image6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4" Type="http://schemas.openxmlformats.org/officeDocument/2006/relationships/oleObject" Target="../embeddings/oleObject61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6.wmf"/><Relationship Id="rId5" Type="http://schemas.openxmlformats.org/officeDocument/2006/relationships/image" Target="../media/image67.jpeg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6" Type="http://schemas.openxmlformats.org/officeDocument/2006/relationships/image" Target="../media/image11.jpeg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</a:t>
            </a:r>
            <a:r>
              <a:rPr lang="en-US" dirty="0" smtClean="0"/>
              <a:t>1442 </a:t>
            </a:r>
            <a:r>
              <a:rPr lang="en-US" dirty="0"/>
              <a:t>– Section </a:t>
            </a:r>
            <a:r>
              <a:rPr lang="en-US" dirty="0" smtClean="0"/>
              <a:t>001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151499" y="1311275"/>
            <a:ext cx="2844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17, 2013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14500" y="2057400"/>
            <a:ext cx="6210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Chapter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18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Superconductivity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Electric Hazards</a:t>
            </a:r>
            <a:endParaRPr lang="en-US" sz="2000" dirty="0">
              <a:solidFill>
                <a:srgbClr val="660066"/>
              </a:solidFill>
              <a:latin typeface="Arial Narrow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Chapter 19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1066800" lvl="1" indent="-609600">
              <a:spcBef>
                <a:spcPts val="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EMF and Terminal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Voltage</a:t>
            </a:r>
          </a:p>
          <a:p>
            <a:pPr marL="1066800" lvl="1" indent="-609600">
              <a:spcBef>
                <a:spcPts val="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Resistors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in Series and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Parallel</a:t>
            </a:r>
            <a:endParaRPr lang="en-US" sz="2800" dirty="0">
              <a:solidFill>
                <a:srgbClr val="660066"/>
              </a:solidFill>
              <a:latin typeface="Arial Narrow" charset="0"/>
            </a:endParaRP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Energy losses in Resistors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Kirchhoff’s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Rules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EMFs in Series and Parallel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Capacitors in Series and Parallel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RC Circuit</a:t>
            </a:r>
          </a:p>
          <a:p>
            <a:pPr lvl="1">
              <a:spcBef>
                <a:spcPct val="20000"/>
              </a:spcBef>
              <a:buClr>
                <a:srgbClr val="800000"/>
              </a:buClr>
            </a:pPr>
            <a:endParaRPr lang="en-US" sz="2000" dirty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35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42DBE8E-18BE-9945-AC2D-83E490F4E5F8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35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19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65.0-</a:t>
            </a:r>
            <a:r>
              <a:rPr lang="en-US" dirty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0.5-</a:t>
            </a:r>
            <a:r>
              <a:rPr lang="en-US" dirty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(a) the current in the circuit, (b)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(c) the power dissipated in the resistor R and in the battery</a:t>
            </a:r>
            <a:r>
              <a:rPr lang="ja-JP" altLang="en-US" dirty="0">
                <a:solidFill>
                  <a:schemeClr val="accent2"/>
                </a:solidFill>
                <a:latin typeface="Arial Narrow" charset="0"/>
              </a:rPr>
              <a:t>’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2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84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30525"/>
                        <a:ext cx="730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1543" name="Object 3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85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892425"/>
                        <a:ext cx="1296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4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86" name="Equation" r:id="rId8" imgW="228600" imgH="152280" progId="Equation.DSMT4">
                  <p:embed/>
                </p:oleObj>
              </mc:Choice>
              <mc:Fallback>
                <p:oleObj name="Equation" r:id="rId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5540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5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87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6238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6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88" name="Equation" r:id="rId12" imgW="253800" imgH="152280" progId="Equation.DSMT4">
                  <p:embed/>
                </p:oleObj>
              </mc:Choice>
              <mc:Fallback>
                <p:oleObj name="Equation" r:id="rId12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5176838"/>
                        <a:ext cx="4810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1" name="Object 7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89" name="Equation" r:id="rId14" imgW="253800" imgH="152280" progId="Equation.DSMT4">
                  <p:embed/>
                </p:oleObj>
              </mc:Choice>
              <mc:Fallback>
                <p:oleObj name="Equation" r:id="rId1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711825"/>
                        <a:ext cx="48101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2" name="Object 8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0" name="Equation" r:id="rId16" imgW="291960" imgH="152280" progId="Equation.DSMT4">
                  <p:embed/>
                </p:oleObj>
              </mc:Choice>
              <mc:Fallback>
                <p:oleObj name="Equation" r:id="rId16" imgW="2919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59100"/>
                        <a:ext cx="6461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3" name="Object 9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1" name="Equation" r:id="rId18" imgW="368280" imgH="164880" progId="Equation.DSMT4">
                  <p:embed/>
                </p:oleObj>
              </mc:Choice>
              <mc:Fallback>
                <p:oleObj name="Equation" r:id="rId18" imgW="368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33700"/>
                        <a:ext cx="814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4" name="Object 10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2" name="Equation" r:id="rId20" imgW="482400" imgH="368280" progId="Equation.DSMT4">
                  <p:embed/>
                </p:oleObj>
              </mc:Choice>
              <mc:Fallback>
                <p:oleObj name="Equation" r:id="rId20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3352800"/>
                        <a:ext cx="116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1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3" name="Equation" r:id="rId22" imgW="1384200" imgH="368280" progId="Equation.DSMT4">
                  <p:embed/>
                </p:oleObj>
              </mc:Choice>
              <mc:Fallback>
                <p:oleObj name="Equation" r:id="rId22" imgW="13842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6" name="Object 12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4" name="Equation" r:id="rId24" imgW="482400" imgH="164880" progId="Equation.DSMT4">
                  <p:embed/>
                </p:oleObj>
              </mc:Choice>
              <mc:Fallback>
                <p:oleObj name="Equation" r:id="rId24" imgW="482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912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7" name="Object 13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5" name="Equation" r:id="rId26" imgW="1739880" imgH="164880" progId="Equation.DSMT4">
                  <p:embed/>
                </p:oleObj>
              </mc:Choice>
              <mc:Fallback>
                <p:oleObj name="Equation" r:id="rId26" imgW="1739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95800"/>
                        <a:ext cx="32908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8" name="Object 14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6" name="Equation" r:id="rId28" imgW="380880" imgH="190440" progId="Equation.DSMT4">
                  <p:embed/>
                </p:oleObj>
              </mc:Choice>
              <mc:Fallback>
                <p:oleObj name="Equation" r:id="rId28" imgW="380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05400"/>
                        <a:ext cx="7191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9" name="Object 15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7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2954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0" name="Object 16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8" name="Equation" r:id="rId32" imgW="342720" imgH="190440" progId="Equation.DSMT4">
                  <p:embed/>
                </p:oleObj>
              </mc:Choice>
              <mc:Fallback>
                <p:oleObj name="Equation" r:id="rId32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638800"/>
                        <a:ext cx="6492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1" name="Object 17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99" name="Equation" r:id="rId34" imgW="1498320" imgH="253800" progId="Equation.DSMT4">
                  <p:embed/>
                </p:oleObj>
              </mc:Choice>
              <mc:Fallback>
                <p:oleObj name="Equation" r:id="rId34" imgW="1498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97525"/>
                        <a:ext cx="2833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2358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8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23585" name="AutoShape 29"/>
            <p:cNvCxnSpPr>
              <a:cxnSpLocks noChangeShapeType="1"/>
              <a:stCxn id="23584" idx="0"/>
              <a:endCxn id="2358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60960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CC0000"/>
                </a:solidFill>
                <a:latin typeface="Arial Narrow" charset="0"/>
              </a:rPr>
              <a:t>A battery or a source of  emf.</a:t>
            </a:r>
          </a:p>
        </p:txBody>
      </p:sp>
    </p:spTree>
    <p:extLst>
      <p:ext uri="{BB962C8B-B14F-4D97-AF65-F5344CB8AC3E}">
        <p14:creationId xmlns:p14="http://schemas.microsoft.com/office/powerpoint/2010/main" val="1656605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/>
      <p:bldP spid="321540" grpId="0"/>
      <p:bldP spid="321544" grpId="0"/>
      <p:bldP spid="321546" grpId="0" animBg="1"/>
      <p:bldP spid="321547" grpId="0"/>
      <p:bldP spid="321549" grpId="0"/>
      <p:bldP spid="3215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E158433-47A8-9D41-91FB-4D36F64555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Resisters are in parallel when two or more resisters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Most the house and building wirings are arranged this way.</a:t>
            </a:r>
          </a:p>
        </p:txBody>
      </p:sp>
      <p:sp>
        <p:nvSpPr>
          <p:cNvPr id="24584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Resisters in Parallel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5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04800" y="2133600"/>
            <a:ext cx="8686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72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quantity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same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the resisters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circuit connected in parallel?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voltage is the same across all the resisters.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total current that leaves the battery, is however, split through the branches.</a:t>
            </a:r>
          </a:p>
          <a:p>
            <a:pPr marL="342900" indent="-342900">
              <a:spcBef>
                <a:spcPts val="72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342900" indent="-342900">
              <a:spcBef>
                <a:spcPts val="72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I=V/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=V(1/R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)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Thus, 1/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</a:p>
        </p:txBody>
      </p:sp>
      <p:graphicFrame>
        <p:nvGraphicFramePr>
          <p:cNvPr id="324614" name="Object 3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51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53050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24600"/>
            <a:ext cx="9007475" cy="3698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2286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334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16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0" grpId="0" build="p"/>
      <p:bldP spid="324613" grpId="0" build="p"/>
      <p:bldP spid="324615" grpId="0" animBg="1"/>
      <p:bldP spid="3246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56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284C564-E33F-D44F-A9A0-11C69D8346C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562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19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2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7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10050"/>
                        <a:ext cx="5778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3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8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8302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4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9" name="Equation" r:id="rId7" imgW="317160" imgH="164880" progId="Equation.DSMT4">
                  <p:embed/>
                </p:oleObj>
              </mc:Choice>
              <mc:Fallback>
                <p:oleObj name="Equation" r:id="rId7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5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0" name="Equation" r:id="rId10" imgW="368280" imgH="419040" progId="Equation.DSMT4">
                  <p:embed/>
                </p:oleObj>
              </mc:Choice>
              <mc:Fallback>
                <p:oleObj name="Equation" r:id="rId10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55900"/>
                        <a:ext cx="890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0" name="Object 6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1"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0"/>
                        <a:ext cx="828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7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2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9735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3" name="Object 8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3" name="Equation" r:id="rId16" imgW="304560" imgH="203040" progId="Equation.DSMT4">
                  <p:embed/>
                </p:oleObj>
              </mc:Choice>
              <mc:Fallback>
                <p:oleObj name="Equation" r:id="rId16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86238"/>
                        <a:ext cx="5778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4" name="Equation" r:id="rId18" imgW="368280" imgH="444240" progId="Equation.DSMT4">
                  <p:embed/>
                </p:oleObj>
              </mc:Choice>
              <mc:Fallback>
                <p:oleObj name="Equation" r:id="rId18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6953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6" name="Object 1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5" name="Equation" r:id="rId20" imgW="241200" imgH="393480" progId="Equation.DSMT4">
                  <p:embed/>
                </p:oleObj>
              </mc:Choice>
              <mc:Fallback>
                <p:oleObj name="Equation" r:id="rId20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962400"/>
                        <a:ext cx="45561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7" name="Object 1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6" name="Equation" r:id="rId22" imgW="368280" imgH="444240" progId="Equation.DSMT4">
                  <p:embed/>
                </p:oleObj>
              </mc:Choice>
              <mc:Fallback>
                <p:oleObj name="Equation" r:id="rId22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4938"/>
                        <a:ext cx="6953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8" name="Object 1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7" name="Equation" r:id="rId24" imgW="419040" imgH="393480" progId="Equation.DSMT4">
                  <p:embed/>
                </p:oleObj>
              </mc:Choice>
              <mc:Fallback>
                <p:oleObj name="Equation" r:id="rId24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962400"/>
                        <a:ext cx="7921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9" name="Object 1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8" name="Equation" r:id="rId26" imgW="241200" imgH="203040" progId="Equation.DSMT4">
                  <p:embed/>
                </p:oleObj>
              </mc:Choice>
              <mc:Fallback>
                <p:oleObj name="Equation" r:id="rId26" imgW="241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191000"/>
                        <a:ext cx="4556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CC00CC"/>
                </a:solidFill>
                <a:latin typeface="Arial Narrow" charset="0"/>
              </a:rPr>
              <a:t>(b)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Car’s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14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9" name="Equation" r:id="rId28" imgW="215640" imgH="152280" progId="Equation.DSMT4">
                  <p:embed/>
                </p:oleObj>
              </mc:Choice>
              <mc:Fallback>
                <p:oleObj name="Equation" r:id="rId28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082925"/>
                        <a:ext cx="5238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5" name="Object 15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70" name="Equation" r:id="rId30" imgW="164880" imgH="368280" progId="Equation.DSMT4">
                  <p:embed/>
                </p:oleObj>
              </mc:Choice>
              <mc:Fallback>
                <p:oleObj name="Equation" r:id="rId30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743200"/>
                        <a:ext cx="4000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6" name="Object 16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71" name="Equation" r:id="rId32" imgW="164880" imgH="368280" progId="Equation.DSMT4">
                  <p:embed/>
                </p:oleObj>
              </mc:Choice>
              <mc:Fallback>
                <p:oleObj name="Equation" r:id="rId32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820988"/>
                        <a:ext cx="400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99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/>
      <p:bldP spid="326660" grpId="0"/>
      <p:bldP spid="326661" grpId="0" animBg="1"/>
      <p:bldP spid="326662" grpId="0"/>
      <p:bldP spid="326663" grpId="0"/>
      <p:bldP spid="326668" grpId="0" animBg="1"/>
      <p:bldP spid="326671" grpId="0" animBg="1"/>
      <p:bldP spid="326674" grpId="0"/>
      <p:bldP spid="326680" grpId="0"/>
      <p:bldP spid="326681" grpId="0"/>
      <p:bldP spid="326682" grpId="0" animBg="1"/>
      <p:bldP spid="3266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66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4F2EB33-89F9-384E-89EE-0B167611F1E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26660" name="Picture 3" descr="FG26_0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61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19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500-</a:t>
            </a:r>
            <a:r>
              <a:rPr lang="en-US" dirty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resister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2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58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3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59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0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5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1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6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2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500-</a:t>
            </a:r>
            <a:r>
              <a:rPr lang="en-US" dirty="0">
                <a:solidFill>
                  <a:srgbClr val="CC00CC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resister is therefore</a:t>
            </a:r>
          </a:p>
        </p:txBody>
      </p:sp>
      <p:graphicFrame>
        <p:nvGraphicFramePr>
          <p:cNvPr id="327700" name="Object 7"/>
          <p:cNvGraphicFramePr>
            <a:graphicFrameLocks noChangeAspect="1"/>
          </p:cNvGraphicFramePr>
          <p:nvPr/>
        </p:nvGraphicFramePr>
        <p:xfrm>
          <a:off x="2398713" y="5289550"/>
          <a:ext cx="59213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3" name="Equation" r:id="rId14" imgW="368300" imgH="228600" progId="Equation.DSMT4">
                  <p:embed/>
                </p:oleObj>
              </mc:Choice>
              <mc:Fallback>
                <p:oleObj name="Equation" r:id="rId14" imgW="368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5289550"/>
                        <a:ext cx="592137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572000" cy="36988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thru 700-</a:t>
            </a:r>
            <a:r>
              <a:rPr lang="en-US" sz="1800" b="1" dirty="0">
                <a:solidFill>
                  <a:srgbClr val="CC0000"/>
                </a:solidFill>
                <a:latin typeface="Symbol" charset="2"/>
                <a:cs typeface="Symbol" charset="2"/>
              </a:rPr>
              <a:t>Ω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resister?</a:t>
            </a:r>
          </a:p>
        </p:txBody>
      </p:sp>
      <p:graphicFrame>
        <p:nvGraphicFramePr>
          <p:cNvPr id="327702" name="Object 8"/>
          <p:cNvGraphicFramePr>
            <a:graphicFrameLocks noChangeAspect="1"/>
          </p:cNvGraphicFramePr>
          <p:nvPr/>
        </p:nvGraphicFramePr>
        <p:xfrm>
          <a:off x="52752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4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9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5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10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6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11"/>
          <p:cNvGraphicFramePr>
            <a:graphicFrameLocks noChangeAspect="1"/>
          </p:cNvGraphicFramePr>
          <p:nvPr/>
        </p:nvGraphicFramePr>
        <p:xfrm>
          <a:off x="58674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7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12"/>
          <p:cNvGraphicFramePr>
            <a:graphicFrameLocks noChangeAspect="1"/>
          </p:cNvGraphicFramePr>
          <p:nvPr/>
        </p:nvGraphicFramePr>
        <p:xfrm>
          <a:off x="68119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8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08" name="Object 13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69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14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70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15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71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16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72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17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73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18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74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19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75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801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6" grpId="0"/>
      <p:bldP spid="327687" grpId="0"/>
      <p:bldP spid="327688" grpId="0"/>
      <p:bldP spid="327691" grpId="0"/>
      <p:bldP spid="327692" grpId="0"/>
      <p:bldP spid="327693" grpId="0"/>
      <p:bldP spid="327695" grpId="0"/>
      <p:bldP spid="327697" grpId="0"/>
      <p:bldP spid="327699" grpId="0"/>
      <p:bldP spid="327701" grpId="0" animBg="1"/>
      <p:bldP spid="3277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16850DE-3282-8440-A716-51518BB982E7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Some circuits are very complicated to analyze using the simple combinations of resisters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 Narrow" charset="0"/>
                <a:ea typeface="ＭＳ Ｐゴシック" charset="0"/>
              </a:rPr>
              <a:t>G. R. Kirchhoff devised two rules to deal with complicated circuits.</a:t>
            </a:r>
          </a:p>
        </p:txBody>
      </p:sp>
      <p:sp>
        <p:nvSpPr>
          <p:cNvPr id="2765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Rules – 1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st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Rule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7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534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Kirchhoff’s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rules are based on conservation of charge and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Kirchhoff’s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</a:rPr>
              <a:t> rule: Junction rule, charge conservation.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</a:rPr>
              <a:t>At any junction point, the sum of all currents entering the junction must equal 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9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  <p:bldP spid="3287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2794C4E-8B8E-A941-91B7-574A1EC1608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Rules – 2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nd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Rule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9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85800"/>
            <a:ext cx="441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5791200" cy="1752600"/>
          </a:xfrm>
        </p:spPr>
        <p:txBody>
          <a:bodyPr/>
          <a:lstStyle/>
          <a:p>
            <a:r>
              <a:rPr lang="en-US" sz="28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Kirchoff’s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nd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rule: Loop rule, uses conservation of energy.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The sum of the changes in potential around 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is </a:t>
            </a:r>
            <a:r>
              <a:rPr lang="en-US" b="1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=12/690=0.017A.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Point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is the highest potential point while point d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When the test charge starts at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returns to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Between point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no potential change since there is no source of potential or any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resistance to drop potential.</a:t>
            </a:r>
            <a:endParaRPr lang="en-US" sz="2000" dirty="0">
              <a:solidFill>
                <a:srgbClr val="660066"/>
              </a:solidFill>
              <a:latin typeface="Arial Narrow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there is a 400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cs typeface="Symbol" charset="2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resistance, causing IR=0.017*400 =6.8V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there is a 290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cs typeface="Symbol" charset="2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resistance, causing IR=0.017*290 =5.2V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No change 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while from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to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Thus the total change of the voltage through the loop is: -6.8V-5.2V+12V=0V.</a:t>
            </a:r>
          </a:p>
        </p:txBody>
      </p:sp>
      <p:sp>
        <p:nvSpPr>
          <p:cNvPr id="11" name="Process 10"/>
          <p:cNvSpPr>
            <a:spLocks noChangeArrowheads="1"/>
          </p:cNvSpPr>
          <p:nvPr/>
        </p:nvSpPr>
        <p:spPr bwMode="auto">
          <a:xfrm>
            <a:off x="6400800" y="1524000"/>
            <a:ext cx="639763" cy="822325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Process 11"/>
          <p:cNvSpPr>
            <a:spLocks noChangeArrowheads="1"/>
          </p:cNvSpPr>
          <p:nvPr/>
        </p:nvSpPr>
        <p:spPr bwMode="auto">
          <a:xfrm>
            <a:off x="7010400" y="1600200"/>
            <a:ext cx="381000" cy="731838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Process 12"/>
          <p:cNvSpPr>
            <a:spLocks noChangeArrowheads="1"/>
          </p:cNvSpPr>
          <p:nvPr/>
        </p:nvSpPr>
        <p:spPr bwMode="auto">
          <a:xfrm>
            <a:off x="7391400" y="1824038"/>
            <a:ext cx="533400" cy="461962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Process 13"/>
          <p:cNvSpPr>
            <a:spLocks noChangeArrowheads="1"/>
          </p:cNvSpPr>
          <p:nvPr/>
        </p:nvSpPr>
        <p:spPr bwMode="auto">
          <a:xfrm>
            <a:off x="7924800" y="1824038"/>
            <a:ext cx="381000" cy="549275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Process 14"/>
          <p:cNvSpPr>
            <a:spLocks noChangeArrowheads="1"/>
          </p:cNvSpPr>
          <p:nvPr/>
        </p:nvSpPr>
        <p:spPr bwMode="auto">
          <a:xfrm>
            <a:off x="8305800" y="1524000"/>
            <a:ext cx="609600" cy="822325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Process 15"/>
          <p:cNvSpPr>
            <a:spLocks noChangeArrowheads="1"/>
          </p:cNvSpPr>
          <p:nvPr/>
        </p:nvSpPr>
        <p:spPr bwMode="auto">
          <a:xfrm>
            <a:off x="6400800" y="2362200"/>
            <a:ext cx="2743200" cy="304800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2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3" grpId="0" build="p"/>
      <p:bldP spid="329734" grpId="0" build="p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491F2ED-77B5-4045-960D-D762EDE76FB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534400" cy="5638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Determine the flow of currents at the junctions.</a:t>
            </a:r>
          </a:p>
          <a:p>
            <a:pPr marL="990600" lvl="1" indent="-533400">
              <a:buFontTx/>
              <a:buChar char="•"/>
            </a:pPr>
            <a:r>
              <a:rPr lang="en-US" sz="2400" dirty="0">
                <a:latin typeface="Arial Narrow" charset="0"/>
                <a:ea typeface="ＭＳ Ｐゴシック" charset="0"/>
              </a:rPr>
              <a:t>It does not matter which direction of the current you choose.</a:t>
            </a:r>
          </a:p>
          <a:p>
            <a:pPr marL="990600" lvl="1" indent="-533400">
              <a:buFontTx/>
              <a:buChar char="•"/>
            </a:pPr>
            <a:r>
              <a:rPr lang="en-US" sz="2400" dirty="0">
                <a:latin typeface="Arial Narrow" charset="0"/>
                <a:ea typeface="ＭＳ Ｐゴシック" charset="0"/>
              </a:rPr>
              <a:t>If the value of the current after completing the calculations are negative, you just flip the direction of the current flow.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Write down the current equation based on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st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rule at various junctions.</a:t>
            </a:r>
          </a:p>
          <a:p>
            <a:pPr marL="990600" lvl="1" indent="-533400">
              <a:buFontTx/>
              <a:buChar char="•"/>
            </a:pPr>
            <a:r>
              <a:rPr lang="en-US" sz="2400" dirty="0">
                <a:latin typeface="Arial Narrow" charset="0"/>
                <a:ea typeface="ＭＳ Ｐゴシック" charset="0"/>
              </a:rPr>
              <a:t>Be sure to see if any of them are the same.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Choose independent closed loops in the circuit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Write down the potential in each interval of the junctions, keeping the signs properly.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Write down the potential equations for each loop.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Solve the equations for unknowns.</a:t>
            </a:r>
          </a:p>
        </p:txBody>
      </p:sp>
      <p:sp>
        <p:nvSpPr>
          <p:cNvPr id="29703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Using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Rules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1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776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0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0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0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Mid-term exam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This Wednesday, June 19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Comprehensive exam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Covers CH16.1 – what we finish tomorrow, Tuesday, June 18 plus Appendices A1 – A8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Quest payment of $25 each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Deadline is June 28.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If not paid, your homework access will be disabled.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Will have a mid-term grade discussion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Between 2 – 3:30 pm this Friday, June 21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In Dr. Yu’s office (CPB342)</a:t>
            </a:r>
          </a:p>
        </p:txBody>
      </p:sp>
    </p:spTree>
    <p:extLst>
      <p:ext uri="{BB962C8B-B14F-4D97-AF65-F5344CB8AC3E}">
        <p14:creationId xmlns:p14="http://schemas.microsoft.com/office/powerpoint/2010/main" val="272899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Special Project #3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257800"/>
          </a:xfrm>
        </p:spPr>
        <p:txBody>
          <a:bodyPr/>
          <a:lstStyle/>
          <a:p>
            <a:r>
              <a:rPr lang="en-US" sz="2800" dirty="0" smtClean="0"/>
              <a:t>Make a list of the power consumption and the resistance of all electric and electronic devices at your home and compiled them in a table. (5 points total for the first 10 items and 0.25 points each additional item.)</a:t>
            </a:r>
          </a:p>
          <a:p>
            <a:r>
              <a:rPr lang="en-US" sz="2800" dirty="0" smtClean="0"/>
              <a:t>Estimate the cost of electricity for each of the items on the table using your own electric cost per kWh (if you don’t find your own, use $0.12/kWh) and put them in the relevant column.  (2 points total for the first 10 items and 0.1 points each additional items)</a:t>
            </a:r>
          </a:p>
          <a:p>
            <a:r>
              <a:rPr lang="en-US" sz="2800" dirty="0" smtClean="0"/>
              <a:t>Estimate the the total amount of energy in Joules and the total electricity cost per day, per month and per year for your home.  (6 points)</a:t>
            </a:r>
          </a:p>
          <a:p>
            <a:r>
              <a:rPr lang="en-US" sz="2800" dirty="0" smtClean="0"/>
              <a:t>Due: Beginning of the class Thursday, June 20 </a:t>
            </a:r>
          </a:p>
        </p:txBody>
      </p:sp>
    </p:spTree>
    <p:extLst>
      <p:ext uri="{BB962C8B-B14F-4D97-AF65-F5344CB8AC3E}">
        <p14:creationId xmlns:p14="http://schemas.microsoft.com/office/powerpoint/2010/main" val="265176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30853E1-7D9E-5240-8D6F-EEB4DAE2B770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At the temperature near absolute 0K, resistivity of certain material becomes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0</a:t>
            </a:r>
            <a:r>
              <a:rPr lang="en-US" sz="2800" dirty="0" smtClean="0">
                <a:latin typeface="Symbol" charset="2"/>
                <a:ea typeface="Lucida Grande"/>
                <a:cs typeface="Symbol" charset="2"/>
              </a:rPr>
              <a:t>Ω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  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This state is called the </a:t>
            </a:r>
            <a:r>
              <a:rPr lang="ja-JP" altLang="en-US" sz="2400" dirty="0">
                <a:latin typeface="Arial Narrow" charset="0"/>
                <a:ea typeface="ＭＳ Ｐゴシック" charset="0"/>
              </a:rPr>
              <a:t>“</a:t>
            </a:r>
            <a:r>
              <a:rPr lang="en-US" sz="2400" dirty="0">
                <a:latin typeface="Arial Narrow" charset="0"/>
                <a:ea typeface="ＭＳ Ｐゴシック" charset="0"/>
              </a:rPr>
              <a:t>superconducting</a:t>
            </a:r>
            <a:r>
              <a:rPr lang="ja-JP" altLang="en-US" sz="2400" dirty="0">
                <a:latin typeface="Arial Narrow" charset="0"/>
                <a:ea typeface="ＭＳ Ｐゴシック" charset="0"/>
              </a:rPr>
              <a:t>”</a:t>
            </a:r>
            <a:r>
              <a:rPr lang="en-US" sz="2400" dirty="0">
                <a:latin typeface="Arial Narrow" charset="0"/>
                <a:ea typeface="ＭＳ Ｐゴシック" charset="0"/>
              </a:rPr>
              <a:t> state.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Observed in 1911 by H. K. </a:t>
            </a:r>
            <a:r>
              <a:rPr lang="en-US" sz="2400" dirty="0" err="1">
                <a:latin typeface="Arial Narrow" charset="0"/>
                <a:ea typeface="ＭＳ Ｐゴシック" charset="0"/>
              </a:rPr>
              <a:t>Onnes</a:t>
            </a:r>
            <a:r>
              <a:rPr lang="en-US" sz="2400" dirty="0">
                <a:latin typeface="Arial Narrow" charset="0"/>
                <a:ea typeface="ＭＳ Ｐゴシック" charset="0"/>
              </a:rPr>
              <a:t> when he cooled mercury to 4.2K (-269</a:t>
            </a:r>
            <a:r>
              <a:rPr lang="en-US" sz="2400" baseline="30000" dirty="0">
                <a:latin typeface="Arial Narrow" charset="0"/>
                <a:ea typeface="ＭＳ Ｐゴシック" charset="0"/>
              </a:rPr>
              <a:t>o</a:t>
            </a:r>
            <a:r>
              <a:rPr lang="en-US" sz="2400" dirty="0">
                <a:latin typeface="Arial Narrow" charset="0"/>
                <a:ea typeface="ＭＳ Ｐゴシック" charset="0"/>
              </a:rPr>
              <a:t>C).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Resistance of mercury suddenly dropped to </a:t>
            </a:r>
            <a:r>
              <a:rPr lang="en-US" sz="2000" dirty="0" smtClean="0">
                <a:latin typeface="Symbol" charset="2"/>
                <a:ea typeface="ＭＳ Ｐゴシック" charset="0"/>
                <a:cs typeface="Symbol" charset="2"/>
              </a:rPr>
              <a:t>0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Ω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.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In general superconducting materials become superconducting below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at the </a:t>
            </a:r>
            <a:r>
              <a:rPr lang="en-US" sz="2400" dirty="0">
                <a:latin typeface="Arial Narrow" charset="0"/>
                <a:ea typeface="ＭＳ Ｐゴシック" charset="0"/>
              </a:rPr>
              <a:t>transition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temperature or critical temperature.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The highest temperature superconductivity seen is 160K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First observation above the boiling temperature of liquid nitrogen is in 1987 at 90k observed from a compound of yttrium, barium, copper and oxygen.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Since much smaller amount of material can carry just as much current more efficiently, superconductivity can make electric cars more practical, computers faster, and capacitors store higher energy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 Superconductivity</a:t>
            </a:r>
          </a:p>
        </p:txBody>
      </p:sp>
      <p:pic>
        <p:nvPicPr>
          <p:cNvPr id="317444" name="Picture 4" descr="FG25_0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743200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00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D255CFF-8D8B-024B-8458-59CF5A397659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Electric current heats tissues and can cause burns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Currents above 70mA on a torso for a second or more is fatal, causing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the heart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to function irregularly, </a:t>
            </a:r>
            <a:r>
              <a:rPr lang="ja-JP" alt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ventricular fibrillation</a:t>
            </a:r>
            <a:r>
              <a:rPr lang="ja-JP" alt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”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 dry human body between two points on opposite side of the body is about 10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4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10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6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latin typeface="Symbol" charset="0"/>
                <a:ea typeface="ＭＳ Ｐゴシック" charset="0"/>
                <a:cs typeface="ＭＳ Ｐゴシック" charset="0"/>
              </a:rPr>
              <a:t>Ω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When wet, it could be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10</a:t>
            </a:r>
            <a:r>
              <a:rPr lang="en-US" sz="2800" baseline="30000" dirty="0" smtClean="0">
                <a:latin typeface="Arial Narrow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2800" dirty="0" smtClean="0">
                <a:latin typeface="Symbol" charset="0"/>
                <a:ea typeface="ＭＳ Ｐゴシック" charset="0"/>
                <a:cs typeface="ＭＳ Ｐゴシック" charset="0"/>
              </a:rPr>
              <a:t>Ω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Could be lethal  </a:t>
            </a:r>
          </a:p>
        </p:txBody>
      </p:sp>
      <p:sp>
        <p:nvSpPr>
          <p:cNvPr id="5325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 Electric Hazards: Leakage Currents</a:t>
            </a:r>
          </a:p>
        </p:txBody>
      </p:sp>
      <p:graphicFrame>
        <p:nvGraphicFramePr>
          <p:cNvPr id="318468" name="Object 2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25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417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3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26" name="Equation" r:id="rId5" imgW="279360" imgH="368280" progId="Equation.DSMT4">
                  <p:embed/>
                </p:oleObj>
              </mc:Choice>
              <mc:Fallback>
                <p:oleObj name="Equation" r:id="rId5" imgW="279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5095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4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27" name="Equation" r:id="rId7" imgW="965160" imgH="368280" progId="Equation.DSMT4">
                  <p:embed/>
                </p:oleObj>
              </mc:Choice>
              <mc:Fallback>
                <p:oleObj name="Equation" r:id="rId7" imgW="965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334000"/>
                        <a:ext cx="17573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824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F4152CC-80FF-FF46-B246-81C8595AC810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What do we need to have current in an electric circuit?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A device that provides a potential difference, such as a battery or a generator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They normally convert some types of energy into electric energy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These devices are called source of the electromotive force (</a:t>
            </a:r>
            <a:r>
              <a:rPr lang="en-US" sz="2000" dirty="0" err="1">
                <a:latin typeface="Arial Narrow" charset="0"/>
                <a:ea typeface="ＭＳ Ｐゴシック" charset="0"/>
              </a:rPr>
              <a:t>emf</a:t>
            </a:r>
            <a:r>
              <a:rPr lang="en-US" sz="2000" dirty="0">
                <a:latin typeface="Arial Narrow" charset="0"/>
                <a:ea typeface="ＭＳ Ｐゴシック" charset="0"/>
              </a:rPr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 err="1">
                <a:latin typeface="Arial Narrow" charset="0"/>
                <a:ea typeface="ＭＳ Ｐゴシック" charset="0"/>
              </a:rPr>
              <a:t>emf</a:t>
            </a:r>
            <a:r>
              <a:rPr lang="en-US" sz="1800" dirty="0">
                <a:latin typeface="Arial Narrow" charset="0"/>
                <a:ea typeface="ＭＳ Ｐゴシック" charset="0"/>
              </a:rPr>
              <a:t> does NOT refer to a real </a:t>
            </a:r>
            <a:r>
              <a:rPr lang="ja-JP" altLang="en-US" sz="1800" dirty="0">
                <a:latin typeface="Arial Narrow" charset="0"/>
                <a:ea typeface="ＭＳ Ｐゴシック" charset="0"/>
              </a:rPr>
              <a:t>“</a:t>
            </a:r>
            <a:r>
              <a:rPr lang="en-US" sz="1800" dirty="0">
                <a:latin typeface="Arial Narrow" charset="0"/>
                <a:ea typeface="ＭＳ Ｐゴシック" charset="0"/>
              </a:rPr>
              <a:t>force</a:t>
            </a:r>
            <a:r>
              <a:rPr lang="ja-JP" altLang="en-US" sz="1800" dirty="0">
                <a:latin typeface="Arial Narrow" charset="0"/>
                <a:ea typeface="ＭＳ Ｐゴシック" charset="0"/>
              </a:rPr>
              <a:t>”</a:t>
            </a:r>
            <a:r>
              <a:rPr lang="en-US" sz="1800" dirty="0">
                <a:latin typeface="Arial Narrow" charset="0"/>
                <a:ea typeface="ＭＳ Ｐゴシック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Potential difference between terminals of an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emf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source, when no current flows to an external circuit, is called the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emf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 err="1">
                <a:latin typeface="Symbol" charset="2"/>
                <a:ea typeface="ＭＳ Ｐゴシック" charset="0"/>
                <a:cs typeface="Symbol" charset="2"/>
              </a:rPr>
              <a:t>ε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) of the source.  What is the unit of the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emf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Battery itself has some </a:t>
            </a:r>
            <a:r>
              <a:rPr lang="en-US" sz="2800" b="1" dirty="0">
                <a:solidFill>
                  <a:srgbClr val="CC00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internal resistance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) due to the flow of charges in the electrolyte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Why does the headlight dim when you start the car?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The starter needs a large amount of current but the battery cannot provide charge fast enough to supply current to both the starter and the headlight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 EMF and Terminal Voltage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7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43600" y="3657600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  <a:cs typeface="Arial Narrow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905815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9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9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9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550725F-3081-8B40-80EE-54764EF2918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0514" name="Picture 2" descr="FG26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3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05600" cy="1219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Since the internal resistance is inside the battery, we can never separate them out.</a:t>
            </a:r>
          </a:p>
        </p:txBody>
      </p:sp>
      <p:sp>
        <p:nvSpPr>
          <p:cNvPr id="20489" name="Rectangle 4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EMF and Terminal Voltage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5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the terminal voltage difference is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no current is drawn from the battery, the terminal voltage equals the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which is determined by the chemical reaction;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 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  <a:cs typeface="Symbol" charset="2"/>
              </a:rPr>
              <a:t>ε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However when the current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  <a:ea typeface="Lucida Grande" charset="0"/>
                <a:cs typeface="Lucida Grande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 flows naturally from the battery, there is an internal drop in voltage which is equal to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  <a:ea typeface="Lucida Grande" charset="0"/>
                <a:cs typeface="Lucida Grande" charset="0"/>
              </a:rPr>
              <a:t>Ir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.  Thus the actual </a:t>
            </a:r>
            <a:r>
              <a:rPr lang="en-US" sz="3200" b="1" dirty="0">
                <a:solidFill>
                  <a:srgbClr val="A50021"/>
                </a:solidFill>
                <a:latin typeface="Arial Narrow" charset="0"/>
                <a:ea typeface="Lucida Grande" charset="0"/>
                <a:cs typeface="Lucida Grande" charset="0"/>
              </a:rPr>
              <a:t>delivered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 terminal voltage of a battery in a circuit is                     . </a:t>
            </a:r>
          </a:p>
        </p:txBody>
      </p:sp>
      <p:graphicFrame>
        <p:nvGraphicFramePr>
          <p:cNvPr id="320519" name="Object 3"/>
          <p:cNvGraphicFramePr>
            <a:graphicFrameLocks noChangeAspect="1"/>
          </p:cNvGraphicFramePr>
          <p:nvPr/>
        </p:nvGraphicFramePr>
        <p:xfrm>
          <a:off x="5638800" y="5638800"/>
          <a:ext cx="17541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55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638800"/>
                        <a:ext cx="1754188" cy="6223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19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0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  <p:bldP spid="3205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DBCCC4-D264-8243-82B6-E1D61F45DAF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04800"/>
            <a:ext cx="3581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Resisters are in series when two or more resisters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These resisters represent simple resisters in circuit or electrical devices, such as light bulbs, heaters, dryers, </a:t>
            </a:r>
            <a:r>
              <a:rPr lang="en-US" sz="2400" dirty="0" err="1">
                <a:latin typeface="Arial Narrow" charset="0"/>
                <a:ea typeface="ＭＳ Ｐゴシック" charset="0"/>
              </a:rPr>
              <a:t>etc</a:t>
            </a:r>
            <a:endParaRPr lang="en-US" sz="2400" dirty="0">
              <a:latin typeface="Arial Narrow" charset="0"/>
              <a:ea typeface="ＭＳ Ｐゴシック" charset="0"/>
            </a:endParaRPr>
          </a:p>
        </p:txBody>
      </p:sp>
      <p:sp>
        <p:nvSpPr>
          <p:cNvPr id="21513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Resisters in Series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7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5908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quantity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same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resisters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circuit connected in series?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 and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V=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IR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=I(R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Thus,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335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25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894912"/>
              </p:ext>
            </p:extLst>
          </p:nvPr>
        </p:nvGraphicFramePr>
        <p:xfrm>
          <a:off x="5562600" y="5454650"/>
          <a:ext cx="18288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79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454650"/>
                        <a:ext cx="1828800" cy="8699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502275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152400" y="6400800"/>
            <a:ext cx="883920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series, the total resistance increases and the current decreases.</a:t>
            </a:r>
          </a:p>
        </p:txBody>
      </p:sp>
    </p:spTree>
    <p:extLst>
      <p:ext uri="{BB962C8B-B14F-4D97-AF65-F5344CB8AC3E}">
        <p14:creationId xmlns:p14="http://schemas.microsoft.com/office/powerpoint/2010/main" val="1427040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  <p:bldP spid="322566" grpId="0" build="p"/>
      <p:bldP spid="322569" grpId="0" animBg="1"/>
      <p:bldP spid="3225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7AF9F86-2A90-1940-B15C-F3B453F8B8C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Why is it true that </a:t>
            </a: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V=V</a:t>
            </a:r>
            <a:r>
              <a:rPr lang="en-US" sz="2800" baseline="-25000">
                <a:latin typeface="Arial Narrow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+V</a:t>
            </a:r>
            <a:r>
              <a:rPr lang="en-US" sz="2800" baseline="-2500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+V</a:t>
            </a:r>
            <a:r>
              <a:rPr lang="en-US" sz="2800" baseline="-25000">
                <a:latin typeface="Arial Narrow" charset="0"/>
                <a:ea typeface="ＭＳ Ｐゴシック" charset="0"/>
                <a:cs typeface="ＭＳ Ｐゴシック" charset="0"/>
              </a:rPr>
              <a:t>3</a:t>
            </a:r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22536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Energy Losses in Resisters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75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the potential energy loss when charge q passes through the resister R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3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,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,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the total energy loss should be the same as the energy 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U=qV=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=q(V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Thus, V=V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endParaRPr lang="en-US">
              <a:solidFill>
                <a:srgbClr val="660066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8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  <p:bldP spid="323590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18772</TotalTime>
  <Words>2268</Words>
  <Application>Microsoft Macintosh PowerPoint</Application>
  <PresentationFormat>On-screen Show (4:3)</PresentationFormat>
  <Paragraphs>208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1442 – Section 001 Lecture #8</vt:lpstr>
      <vt:lpstr>Announcements</vt:lpstr>
      <vt:lpstr>Special Project #3</vt:lpstr>
      <vt:lpstr> Superconductivity</vt:lpstr>
      <vt:lpstr> Electric Hazards: Leakage Currents</vt:lpstr>
      <vt:lpstr> EMF and Terminal Voltage</vt:lpstr>
      <vt:lpstr> EMF and Terminal Voltage</vt:lpstr>
      <vt:lpstr> Resisters in Series</vt:lpstr>
      <vt:lpstr> Energy Losses in Resisters</vt:lpstr>
      <vt:lpstr>Example 19 – 1 </vt:lpstr>
      <vt:lpstr> Resisters in Parallel</vt:lpstr>
      <vt:lpstr>Example 19 – 2 </vt:lpstr>
      <vt:lpstr>Example 19 – 5 </vt:lpstr>
      <vt:lpstr> Kirchhoff’s Rules – 1st Rule</vt:lpstr>
      <vt:lpstr> Kirchhoff’s Rules – 2nd Rule</vt:lpstr>
      <vt:lpstr> Using Kirchhoff’s Rules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865</cp:revision>
  <dcterms:created xsi:type="dcterms:W3CDTF">2012-01-19T04:21:20Z</dcterms:created>
  <dcterms:modified xsi:type="dcterms:W3CDTF">2013-06-17T18:26:54Z</dcterms:modified>
</cp:coreProperties>
</file>