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9" r:id="rId3"/>
    <p:sldId id="550" r:id="rId4"/>
    <p:sldId id="534" r:id="rId5"/>
    <p:sldId id="535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ED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image" Target="../media/image22.wmf"/><Relationship Id="rId13" Type="http://schemas.openxmlformats.org/officeDocument/2006/relationships/image" Target="../media/image23.wmf"/><Relationship Id="rId14" Type="http://schemas.openxmlformats.org/officeDocument/2006/relationships/image" Target="../media/image24.wmf"/><Relationship Id="rId15" Type="http://schemas.openxmlformats.org/officeDocument/2006/relationships/image" Target="../media/image25.wmf"/><Relationship Id="rId16" Type="http://schemas.openxmlformats.org/officeDocument/2006/relationships/image" Target="../media/image26.wmf"/><Relationship Id="rId1" Type="http://schemas.openxmlformats.org/officeDocument/2006/relationships/image" Target="../media/image12.wmf"/><Relationship Id="rId2" Type="http://schemas.openxmlformats.org/officeDocument/2006/relationships/image" Target="../media/image7.wmf"/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5" Type="http://schemas.openxmlformats.org/officeDocument/2006/relationships/image" Target="../media/image15.wmf"/><Relationship Id="rId6" Type="http://schemas.openxmlformats.org/officeDocument/2006/relationships/image" Target="../media/image16.wmf"/><Relationship Id="rId7" Type="http://schemas.openxmlformats.org/officeDocument/2006/relationships/image" Target="../media/image17.wmf"/><Relationship Id="rId8" Type="http://schemas.openxmlformats.org/officeDocument/2006/relationships/image" Target="../media/image18.wmf"/><Relationship Id="rId9" Type="http://schemas.openxmlformats.org/officeDocument/2006/relationships/image" Target="../media/image19.wmf"/><Relationship Id="rId10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1.wmf"/><Relationship Id="rId12" Type="http://schemas.openxmlformats.org/officeDocument/2006/relationships/image" Target="../media/image42.wmf"/><Relationship Id="rId13" Type="http://schemas.openxmlformats.org/officeDocument/2006/relationships/image" Target="../media/image43.wmf"/><Relationship Id="rId14" Type="http://schemas.openxmlformats.org/officeDocument/2006/relationships/image" Target="../media/image44.wmf"/><Relationship Id="rId15" Type="http://schemas.openxmlformats.org/officeDocument/2006/relationships/image" Target="../media/image45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6" Type="http://schemas.openxmlformats.org/officeDocument/2006/relationships/image" Target="../media/image36.wmf"/><Relationship Id="rId7" Type="http://schemas.openxmlformats.org/officeDocument/2006/relationships/image" Target="../media/image37.wmf"/><Relationship Id="rId8" Type="http://schemas.openxmlformats.org/officeDocument/2006/relationships/image" Target="../media/image38.wmf"/><Relationship Id="rId9" Type="http://schemas.openxmlformats.org/officeDocument/2006/relationships/image" Target="../media/image39.wmf"/><Relationship Id="rId10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7.wmf"/><Relationship Id="rId12" Type="http://schemas.openxmlformats.org/officeDocument/2006/relationships/image" Target="../media/image58.wmf"/><Relationship Id="rId13" Type="http://schemas.openxmlformats.org/officeDocument/2006/relationships/image" Target="../media/image59.wmf"/><Relationship Id="rId14" Type="http://schemas.openxmlformats.org/officeDocument/2006/relationships/image" Target="../media/image60.wmf"/><Relationship Id="rId15" Type="http://schemas.openxmlformats.org/officeDocument/2006/relationships/image" Target="../media/image61.wmf"/><Relationship Id="rId16" Type="http://schemas.openxmlformats.org/officeDocument/2006/relationships/image" Target="../media/image62.wmf"/><Relationship Id="rId17" Type="http://schemas.openxmlformats.org/officeDocument/2006/relationships/image" Target="../media/image63.wmf"/><Relationship Id="rId18" Type="http://schemas.openxmlformats.org/officeDocument/2006/relationships/image" Target="../media/image64.wmf"/><Relationship Id="rId1" Type="http://schemas.openxmlformats.org/officeDocument/2006/relationships/image" Target="../media/image47.wmf"/><Relationship Id="rId2" Type="http://schemas.openxmlformats.org/officeDocument/2006/relationships/image" Target="../media/image48.wmf"/><Relationship Id="rId3" Type="http://schemas.openxmlformats.org/officeDocument/2006/relationships/image" Target="../media/image49.wmf"/><Relationship Id="rId4" Type="http://schemas.openxmlformats.org/officeDocument/2006/relationships/image" Target="../media/image50.wmf"/><Relationship Id="rId5" Type="http://schemas.openxmlformats.org/officeDocument/2006/relationships/image" Target="../media/image51.wmf"/><Relationship Id="rId6" Type="http://schemas.openxmlformats.org/officeDocument/2006/relationships/image" Target="../media/image52.emf"/><Relationship Id="rId7" Type="http://schemas.openxmlformats.org/officeDocument/2006/relationships/image" Target="../media/image53.wmf"/><Relationship Id="rId8" Type="http://schemas.openxmlformats.org/officeDocument/2006/relationships/image" Target="../media/image54.wmf"/><Relationship Id="rId9" Type="http://schemas.openxmlformats.org/officeDocument/2006/relationships/image" Target="../media/image55.wmf"/><Relationship Id="rId10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18.bin"/><Relationship Id="rId21" Type="http://schemas.openxmlformats.org/officeDocument/2006/relationships/image" Target="../media/image19.wmf"/><Relationship Id="rId22" Type="http://schemas.openxmlformats.org/officeDocument/2006/relationships/oleObject" Target="../embeddings/oleObject19.bin"/><Relationship Id="rId23" Type="http://schemas.openxmlformats.org/officeDocument/2006/relationships/image" Target="../media/image20.wmf"/><Relationship Id="rId24" Type="http://schemas.openxmlformats.org/officeDocument/2006/relationships/oleObject" Target="../embeddings/oleObject20.bin"/><Relationship Id="rId25" Type="http://schemas.openxmlformats.org/officeDocument/2006/relationships/image" Target="../media/image21.wmf"/><Relationship Id="rId26" Type="http://schemas.openxmlformats.org/officeDocument/2006/relationships/oleObject" Target="../embeddings/oleObject21.bin"/><Relationship Id="rId27" Type="http://schemas.openxmlformats.org/officeDocument/2006/relationships/image" Target="../media/image22.wmf"/><Relationship Id="rId28" Type="http://schemas.openxmlformats.org/officeDocument/2006/relationships/oleObject" Target="../embeddings/oleObject22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2.wmf"/><Relationship Id="rId5" Type="http://schemas.openxmlformats.org/officeDocument/2006/relationships/image" Target="../media/image27.jpeg"/><Relationship Id="rId30" Type="http://schemas.openxmlformats.org/officeDocument/2006/relationships/oleObject" Target="../embeddings/oleObject23.bin"/><Relationship Id="rId31" Type="http://schemas.openxmlformats.org/officeDocument/2006/relationships/image" Target="../media/image24.wmf"/><Relationship Id="rId32" Type="http://schemas.openxmlformats.org/officeDocument/2006/relationships/oleObject" Target="../embeddings/oleObject24.bin"/><Relationship Id="rId9" Type="http://schemas.openxmlformats.org/officeDocument/2006/relationships/image" Target="../media/image13.wmf"/><Relationship Id="rId6" Type="http://schemas.openxmlformats.org/officeDocument/2006/relationships/oleObject" Target="../embeddings/oleObject11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12.bin"/><Relationship Id="rId33" Type="http://schemas.openxmlformats.org/officeDocument/2006/relationships/image" Target="../media/image25.wmf"/><Relationship Id="rId34" Type="http://schemas.openxmlformats.org/officeDocument/2006/relationships/oleObject" Target="../embeddings/oleObject25.bin"/><Relationship Id="rId35" Type="http://schemas.openxmlformats.org/officeDocument/2006/relationships/image" Target="../media/image26.wmf"/><Relationship Id="rId10" Type="http://schemas.openxmlformats.org/officeDocument/2006/relationships/oleObject" Target="../embeddings/oleObject13.bin"/><Relationship Id="rId11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3" Type="http://schemas.openxmlformats.org/officeDocument/2006/relationships/image" Target="../media/image15.wmf"/><Relationship Id="rId14" Type="http://schemas.openxmlformats.org/officeDocument/2006/relationships/oleObject" Target="../embeddings/oleObject15.bin"/><Relationship Id="rId15" Type="http://schemas.openxmlformats.org/officeDocument/2006/relationships/image" Target="../media/image16.wmf"/><Relationship Id="rId16" Type="http://schemas.openxmlformats.org/officeDocument/2006/relationships/oleObject" Target="../embeddings/oleObject16.bin"/><Relationship Id="rId17" Type="http://schemas.openxmlformats.org/officeDocument/2006/relationships/image" Target="../media/image17.wmf"/><Relationship Id="rId18" Type="http://schemas.openxmlformats.org/officeDocument/2006/relationships/oleObject" Target="../embeddings/oleObject17.bin"/><Relationship Id="rId1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28.wmf"/><Relationship Id="rId7" Type="http://schemas.openxmlformats.org/officeDocument/2006/relationships/image" Target="../media/image29.jpeg"/><Relationship Id="rId8" Type="http://schemas.openxmlformats.org/officeDocument/2006/relationships/image" Target="../media/image30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36.bin"/><Relationship Id="rId21" Type="http://schemas.openxmlformats.org/officeDocument/2006/relationships/image" Target="../media/image39.wmf"/><Relationship Id="rId22" Type="http://schemas.openxmlformats.org/officeDocument/2006/relationships/oleObject" Target="../embeddings/oleObject37.bin"/><Relationship Id="rId23" Type="http://schemas.openxmlformats.org/officeDocument/2006/relationships/image" Target="../media/image40.wmf"/><Relationship Id="rId24" Type="http://schemas.openxmlformats.org/officeDocument/2006/relationships/oleObject" Target="../embeddings/oleObject38.bin"/><Relationship Id="rId25" Type="http://schemas.openxmlformats.org/officeDocument/2006/relationships/image" Target="../media/image41.wmf"/><Relationship Id="rId26" Type="http://schemas.openxmlformats.org/officeDocument/2006/relationships/oleObject" Target="../embeddings/oleObject39.bin"/><Relationship Id="rId27" Type="http://schemas.openxmlformats.org/officeDocument/2006/relationships/image" Target="../media/image42.wmf"/><Relationship Id="rId28" Type="http://schemas.openxmlformats.org/officeDocument/2006/relationships/oleObject" Target="../embeddings/oleObject40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8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30" Type="http://schemas.openxmlformats.org/officeDocument/2006/relationships/oleObject" Target="../embeddings/oleObject41.bin"/><Relationship Id="rId31" Type="http://schemas.openxmlformats.org/officeDocument/2006/relationships/image" Target="../media/image44.wmf"/><Relationship Id="rId32" Type="http://schemas.openxmlformats.org/officeDocument/2006/relationships/oleObject" Target="../embeddings/oleObject42.bin"/><Relationship Id="rId9" Type="http://schemas.openxmlformats.org/officeDocument/2006/relationships/image" Target="../media/image46.jpeg"/><Relationship Id="rId6" Type="http://schemas.openxmlformats.org/officeDocument/2006/relationships/image" Target="../media/image32.wmf"/><Relationship Id="rId7" Type="http://schemas.openxmlformats.org/officeDocument/2006/relationships/oleObject" Target="../embeddings/oleObject30.bin"/><Relationship Id="rId8" Type="http://schemas.openxmlformats.org/officeDocument/2006/relationships/image" Target="../media/image33.wmf"/><Relationship Id="rId33" Type="http://schemas.openxmlformats.org/officeDocument/2006/relationships/image" Target="../media/image45.wmf"/><Relationship Id="rId10" Type="http://schemas.openxmlformats.org/officeDocument/2006/relationships/oleObject" Target="../embeddings/oleObject31.bin"/><Relationship Id="rId11" Type="http://schemas.openxmlformats.org/officeDocument/2006/relationships/image" Target="../media/image34.wmf"/><Relationship Id="rId12" Type="http://schemas.openxmlformats.org/officeDocument/2006/relationships/oleObject" Target="../embeddings/oleObject32.bin"/><Relationship Id="rId13" Type="http://schemas.openxmlformats.org/officeDocument/2006/relationships/image" Target="../media/image35.wmf"/><Relationship Id="rId14" Type="http://schemas.openxmlformats.org/officeDocument/2006/relationships/oleObject" Target="../embeddings/oleObject33.bin"/><Relationship Id="rId15" Type="http://schemas.openxmlformats.org/officeDocument/2006/relationships/image" Target="../media/image36.wmf"/><Relationship Id="rId16" Type="http://schemas.openxmlformats.org/officeDocument/2006/relationships/oleObject" Target="../embeddings/oleObject34.bin"/><Relationship Id="rId17" Type="http://schemas.openxmlformats.org/officeDocument/2006/relationships/image" Target="../media/image37.wmf"/><Relationship Id="rId18" Type="http://schemas.openxmlformats.org/officeDocument/2006/relationships/oleObject" Target="../embeddings/oleObject35.bin"/><Relationship Id="rId1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oleObject" Target="../embeddings/oleObject51.bin"/><Relationship Id="rId21" Type="http://schemas.openxmlformats.org/officeDocument/2006/relationships/image" Target="../media/image55.wmf"/><Relationship Id="rId22" Type="http://schemas.openxmlformats.org/officeDocument/2006/relationships/oleObject" Target="../embeddings/oleObject52.bin"/><Relationship Id="rId23" Type="http://schemas.openxmlformats.org/officeDocument/2006/relationships/image" Target="../media/image56.wmf"/><Relationship Id="rId24" Type="http://schemas.openxmlformats.org/officeDocument/2006/relationships/oleObject" Target="../embeddings/oleObject53.bin"/><Relationship Id="rId25" Type="http://schemas.openxmlformats.org/officeDocument/2006/relationships/image" Target="../media/image57.wmf"/><Relationship Id="rId26" Type="http://schemas.openxmlformats.org/officeDocument/2006/relationships/oleObject" Target="../embeddings/oleObject54.bin"/><Relationship Id="rId27" Type="http://schemas.openxmlformats.org/officeDocument/2006/relationships/image" Target="../media/image58.wmf"/><Relationship Id="rId28" Type="http://schemas.openxmlformats.org/officeDocument/2006/relationships/oleObject" Target="../embeddings/oleObject55.bin"/><Relationship Id="rId29" Type="http://schemas.openxmlformats.org/officeDocument/2006/relationships/image" Target="../media/image5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5.jpeg"/><Relationship Id="rId4" Type="http://schemas.openxmlformats.org/officeDocument/2006/relationships/oleObject" Target="../embeddings/oleObject43.bin"/><Relationship Id="rId5" Type="http://schemas.openxmlformats.org/officeDocument/2006/relationships/image" Target="../media/image47.wmf"/><Relationship Id="rId30" Type="http://schemas.openxmlformats.org/officeDocument/2006/relationships/oleObject" Target="../embeddings/oleObject56.bin"/><Relationship Id="rId31" Type="http://schemas.openxmlformats.org/officeDocument/2006/relationships/image" Target="../media/image60.wmf"/><Relationship Id="rId32" Type="http://schemas.openxmlformats.org/officeDocument/2006/relationships/oleObject" Target="../embeddings/oleObject57.bin"/><Relationship Id="rId9" Type="http://schemas.openxmlformats.org/officeDocument/2006/relationships/image" Target="../media/image49.wmf"/><Relationship Id="rId6" Type="http://schemas.openxmlformats.org/officeDocument/2006/relationships/oleObject" Target="../embeddings/oleObject44.bin"/><Relationship Id="rId7" Type="http://schemas.openxmlformats.org/officeDocument/2006/relationships/image" Target="../media/image48.wmf"/><Relationship Id="rId8" Type="http://schemas.openxmlformats.org/officeDocument/2006/relationships/oleObject" Target="../embeddings/oleObject45.bin"/><Relationship Id="rId33" Type="http://schemas.openxmlformats.org/officeDocument/2006/relationships/image" Target="../media/image61.wmf"/><Relationship Id="rId34" Type="http://schemas.openxmlformats.org/officeDocument/2006/relationships/oleObject" Target="../embeddings/oleObject58.bin"/><Relationship Id="rId35" Type="http://schemas.openxmlformats.org/officeDocument/2006/relationships/image" Target="../media/image62.wmf"/><Relationship Id="rId36" Type="http://schemas.openxmlformats.org/officeDocument/2006/relationships/oleObject" Target="../embeddings/oleObject59.bin"/><Relationship Id="rId10" Type="http://schemas.openxmlformats.org/officeDocument/2006/relationships/oleObject" Target="../embeddings/oleObject46.bin"/><Relationship Id="rId11" Type="http://schemas.openxmlformats.org/officeDocument/2006/relationships/image" Target="../media/image50.wmf"/><Relationship Id="rId12" Type="http://schemas.openxmlformats.org/officeDocument/2006/relationships/oleObject" Target="../embeddings/oleObject47.bin"/><Relationship Id="rId13" Type="http://schemas.openxmlformats.org/officeDocument/2006/relationships/image" Target="../media/image51.wmf"/><Relationship Id="rId14" Type="http://schemas.openxmlformats.org/officeDocument/2006/relationships/oleObject" Target="../embeddings/oleObject48.bin"/><Relationship Id="rId15" Type="http://schemas.openxmlformats.org/officeDocument/2006/relationships/image" Target="../media/image52.emf"/><Relationship Id="rId16" Type="http://schemas.openxmlformats.org/officeDocument/2006/relationships/oleObject" Target="../embeddings/oleObject49.bin"/><Relationship Id="rId17" Type="http://schemas.openxmlformats.org/officeDocument/2006/relationships/image" Target="../media/image53.wmf"/><Relationship Id="rId18" Type="http://schemas.openxmlformats.org/officeDocument/2006/relationships/oleObject" Target="../embeddings/oleObject50.bin"/><Relationship Id="rId19" Type="http://schemas.openxmlformats.org/officeDocument/2006/relationships/image" Target="../media/image54.wmf"/><Relationship Id="rId37" Type="http://schemas.openxmlformats.org/officeDocument/2006/relationships/image" Target="../media/image63.wmf"/><Relationship Id="rId38" Type="http://schemas.openxmlformats.org/officeDocument/2006/relationships/oleObject" Target="../embeddings/oleObject60.bin"/><Relationship Id="rId39" Type="http://schemas.openxmlformats.org/officeDocument/2006/relationships/image" Target="../media/image6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4" Type="http://schemas.openxmlformats.org/officeDocument/2006/relationships/oleObject" Target="../embeddings/oleObject6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4" Type="http://schemas.openxmlformats.org/officeDocument/2006/relationships/image" Target="../media/image6.wmf"/><Relationship Id="rId5" Type="http://schemas.openxmlformats.org/officeDocument/2006/relationships/image" Target="../media/image67.jpe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6" Type="http://schemas.openxmlformats.org/officeDocument/2006/relationships/image" Target="../media/image11.jpeg"/><Relationship Id="rId7" Type="http://schemas.openxmlformats.org/officeDocument/2006/relationships/oleObject" Target="../embeddings/oleObject8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oleObject" Target="../embeddings/oleObject9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</a:t>
            </a:r>
            <a:r>
              <a:rPr lang="en-US" dirty="0" smtClean="0"/>
              <a:t>1442 </a:t>
            </a:r>
            <a:r>
              <a:rPr lang="en-US" dirty="0"/>
              <a:t>– Section </a:t>
            </a:r>
            <a:r>
              <a:rPr lang="en-US" dirty="0" smtClean="0"/>
              <a:t>001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51499" y="1311275"/>
            <a:ext cx="28441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Monday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June 17, 2013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057400"/>
            <a:ext cx="621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18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Superconductivity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Electric Hazards</a:t>
            </a: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Chapter 19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1066800" lvl="1" indent="-609600">
              <a:spcBef>
                <a:spcPts val="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EMF and Terminal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Voltage</a:t>
            </a:r>
          </a:p>
          <a:p>
            <a:pPr marL="1066800" lvl="1" indent="-609600">
              <a:spcBef>
                <a:spcPts val="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Resistors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in Series and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Parallel</a:t>
            </a:r>
            <a:endParaRPr lang="en-US" sz="2800" dirty="0">
              <a:solidFill>
                <a:srgbClr val="660066"/>
              </a:solidFill>
              <a:latin typeface="Arial Narrow" charset="0"/>
            </a:endParaRP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Energy losses in Resistors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Kirchhoff’s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Rules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EMFs in Series and Parallel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Capacitors in Series and Parallel</a:t>
            </a:r>
          </a:p>
          <a:p>
            <a:pPr marL="1066800" lvl="1" indent="-609600">
              <a:spcBef>
                <a:spcPct val="20000"/>
              </a:spcBef>
              <a:buClr>
                <a:srgbClr val="800000"/>
              </a:buClr>
              <a:buFont typeface="Lucida Grande" charset="0"/>
              <a:buChar char="-"/>
            </a:pP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RC Circuit</a:t>
            </a:r>
          </a:p>
          <a:p>
            <a:pPr lvl="1">
              <a:spcBef>
                <a:spcPct val="20000"/>
              </a:spcBef>
              <a:buClr>
                <a:srgbClr val="800000"/>
              </a:buClr>
            </a:pP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35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42DBE8E-18BE-9945-AC2D-83E490F4E5F8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357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1 </a:t>
            </a:r>
          </a:p>
        </p:txBody>
      </p:sp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28600" y="536575"/>
            <a:ext cx="6553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Battery with internal resistance.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65.0-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resistor is connected to the terminals of a battery whose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12.0V and whose internal resistance is 0.5-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 Calculate (a) the current in the circuit, (b) the terminal voltage of the battery,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(c) the power dissipated in the resistor R and in the battery</a:t>
            </a:r>
            <a:r>
              <a:rPr lang="ja-JP" altLang="en-US" dirty="0">
                <a:solidFill>
                  <a:schemeClr val="accent2"/>
                </a:solidFill>
                <a:latin typeface="Arial Narrow" charset="0"/>
              </a:rPr>
              <a:t>’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s internal resistor. 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3368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(a) Since </a:t>
            </a:r>
          </a:p>
        </p:txBody>
      </p:sp>
      <p:graphicFrame>
        <p:nvGraphicFramePr>
          <p:cNvPr id="321541" name="Object 2"/>
          <p:cNvGraphicFramePr>
            <a:graphicFrameLocks noChangeAspect="1"/>
          </p:cNvGraphicFramePr>
          <p:nvPr/>
        </p:nvGraphicFramePr>
        <p:xfrm>
          <a:off x="4495800" y="2930525"/>
          <a:ext cx="7302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4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930525"/>
                        <a:ext cx="7302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1542" name="Picture 6" descr="FG26_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514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1543" name="Object 3"/>
          <p:cNvGraphicFramePr>
            <a:graphicFrameLocks noChangeAspect="1"/>
          </p:cNvGraphicFramePr>
          <p:nvPr/>
        </p:nvGraphicFramePr>
        <p:xfrm>
          <a:off x="1446213" y="2892425"/>
          <a:ext cx="12969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5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892425"/>
                        <a:ext cx="12969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3048000" y="2895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</a:p>
        </p:txBody>
      </p:sp>
      <p:graphicFrame>
        <p:nvGraphicFramePr>
          <p:cNvPr id="321545" name="Object 4"/>
          <p:cNvGraphicFramePr>
            <a:graphicFrameLocks noChangeAspect="1"/>
          </p:cNvGraphicFramePr>
          <p:nvPr/>
        </p:nvGraphicFramePr>
        <p:xfrm>
          <a:off x="2209800" y="3581400"/>
          <a:ext cx="55403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6" name="Equation" r:id="rId8" imgW="228600" imgH="152280" progId="Equation.DSMT4">
                  <p:embed/>
                </p:oleObj>
              </mc:Choice>
              <mc:Fallback>
                <p:oleObj name="Equation" r:id="rId8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81400"/>
                        <a:ext cx="554038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6" name="AutoShape 10"/>
          <p:cNvSpPr>
            <a:spLocks noChangeArrowheads="1"/>
          </p:cNvSpPr>
          <p:nvPr/>
        </p:nvSpPr>
        <p:spPr bwMode="auto">
          <a:xfrm>
            <a:off x="593725" y="3505200"/>
            <a:ext cx="1168400" cy="609600"/>
          </a:xfrm>
          <a:prstGeom prst="rightArrow">
            <a:avLst>
              <a:gd name="adj1" fmla="val 50000"/>
              <a:gd name="adj2" fmla="val 47917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Solve for </a:t>
            </a:r>
            <a:r>
              <a:rPr lang="en-US" sz="1600" b="1">
                <a:solidFill>
                  <a:srgbClr val="CC0000"/>
                </a:solidFill>
                <a:latin typeface="Monotype Corsiva" charset="0"/>
              </a:rPr>
              <a:t>I</a:t>
            </a:r>
          </a:p>
        </p:txBody>
      </p:sp>
      <p:sp>
        <p:nvSpPr>
          <p:cNvPr id="321547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(b) The terminal voltage V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ab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is</a:t>
            </a:r>
          </a:p>
        </p:txBody>
      </p:sp>
      <p:graphicFrame>
        <p:nvGraphicFramePr>
          <p:cNvPr id="321548" name="Object 5"/>
          <p:cNvGraphicFramePr>
            <a:graphicFrameLocks noChangeAspect="1"/>
          </p:cNvGraphicFramePr>
          <p:nvPr/>
        </p:nvGraphicFramePr>
        <p:xfrm>
          <a:off x="3962400" y="4495800"/>
          <a:ext cx="6238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7" name="Equation" r:id="rId10" imgW="330120" imgH="203040" progId="Equation.DSMT4">
                  <p:embed/>
                </p:oleObj>
              </mc:Choice>
              <mc:Fallback>
                <p:oleObj name="Equation" r:id="rId10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95800"/>
                        <a:ext cx="6238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49" name="Text Box 13"/>
          <p:cNvSpPr txBox="1">
            <a:spLocks noChangeArrowheads="1"/>
          </p:cNvSpPr>
          <p:nvPr/>
        </p:nvSpPr>
        <p:spPr bwMode="auto">
          <a:xfrm>
            <a:off x="381000" y="5121275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(c) The power dissipated in R and r are</a:t>
            </a:r>
          </a:p>
        </p:txBody>
      </p:sp>
      <p:graphicFrame>
        <p:nvGraphicFramePr>
          <p:cNvPr id="321550" name="Object 6"/>
          <p:cNvGraphicFramePr>
            <a:graphicFrameLocks noChangeAspect="1"/>
          </p:cNvGraphicFramePr>
          <p:nvPr/>
        </p:nvGraphicFramePr>
        <p:xfrm>
          <a:off x="3709988" y="5176838"/>
          <a:ext cx="4810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8" name="Equation" r:id="rId12" imgW="253800" imgH="152280" progId="Equation.DSMT4">
                  <p:embed/>
                </p:oleObj>
              </mc:Choice>
              <mc:Fallback>
                <p:oleObj name="Equation" r:id="rId12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5176838"/>
                        <a:ext cx="4810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1" name="Object 7"/>
          <p:cNvGraphicFramePr>
            <a:graphicFrameLocks noChangeAspect="1"/>
          </p:cNvGraphicFramePr>
          <p:nvPr/>
        </p:nvGraphicFramePr>
        <p:xfrm>
          <a:off x="3786188" y="5711825"/>
          <a:ext cx="48101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89" name="Equation" r:id="rId14" imgW="253800" imgH="152280" progId="Equation.DSMT4">
                  <p:embed/>
                </p:oleObj>
              </mc:Choice>
              <mc:Fallback>
                <p:oleObj name="Equation" r:id="rId14" imgW="2538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5711825"/>
                        <a:ext cx="481012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2" name="Object 8"/>
          <p:cNvGraphicFramePr>
            <a:graphicFrameLocks noChangeAspect="1"/>
          </p:cNvGraphicFramePr>
          <p:nvPr/>
        </p:nvGraphicFramePr>
        <p:xfrm>
          <a:off x="5221288" y="2959100"/>
          <a:ext cx="6461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0" name="Equation" r:id="rId16" imgW="291960" imgH="152280" progId="Equation.DSMT4">
                  <p:embed/>
                </p:oleObj>
              </mc:Choice>
              <mc:Fallback>
                <p:oleObj name="Equation" r:id="rId16" imgW="291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959100"/>
                        <a:ext cx="64611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3" name="Object 9"/>
          <p:cNvGraphicFramePr>
            <a:graphicFrameLocks noChangeAspect="1"/>
          </p:cNvGraphicFramePr>
          <p:nvPr/>
        </p:nvGraphicFramePr>
        <p:xfrm>
          <a:off x="5791200" y="2933700"/>
          <a:ext cx="81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1" name="Equation" r:id="rId18" imgW="368280" imgH="164880" progId="Equation.DSMT4">
                  <p:embed/>
                </p:oleObj>
              </mc:Choice>
              <mc:Fallback>
                <p:oleObj name="Equation" r:id="rId18" imgW="3682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933700"/>
                        <a:ext cx="8143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4" name="Object 10"/>
          <p:cNvGraphicFramePr>
            <a:graphicFrameLocks noChangeAspect="1"/>
          </p:cNvGraphicFramePr>
          <p:nvPr/>
        </p:nvGraphicFramePr>
        <p:xfrm>
          <a:off x="2641600" y="3352800"/>
          <a:ext cx="1168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2" name="Equation" r:id="rId20" imgW="482400" imgH="368280" progId="Equation.DSMT4">
                  <p:embed/>
                </p:oleObj>
              </mc:Choice>
              <mc:Fallback>
                <p:oleObj name="Equation" r:id="rId20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3352800"/>
                        <a:ext cx="1168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5" name="Object 11"/>
          <p:cNvGraphicFramePr>
            <a:graphicFrameLocks noChangeAspect="1"/>
          </p:cNvGraphicFramePr>
          <p:nvPr/>
        </p:nvGraphicFramePr>
        <p:xfrm>
          <a:off x="3733800" y="3352800"/>
          <a:ext cx="3352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3" name="Equation" r:id="rId22" imgW="1384200" imgH="368280" progId="Equation.DSMT4">
                  <p:embed/>
                </p:oleObj>
              </mc:Choice>
              <mc:Fallback>
                <p:oleObj name="Equation" r:id="rId22" imgW="13842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52800"/>
                        <a:ext cx="3352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6" name="Object 12"/>
          <p:cNvGraphicFramePr>
            <a:graphicFrameLocks noChangeAspect="1"/>
          </p:cNvGraphicFramePr>
          <p:nvPr/>
        </p:nvGraphicFramePr>
        <p:xfrm>
          <a:off x="4648200" y="4495800"/>
          <a:ext cx="9128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4" name="Equation" r:id="rId24" imgW="482400" imgH="164880" progId="Equation.DSMT4">
                  <p:embed/>
                </p:oleObj>
              </mc:Choice>
              <mc:Fallback>
                <p:oleObj name="Equation" r:id="rId24" imgW="482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495800"/>
                        <a:ext cx="9128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7" name="Object 13"/>
          <p:cNvGraphicFramePr>
            <a:graphicFrameLocks noChangeAspect="1"/>
          </p:cNvGraphicFramePr>
          <p:nvPr/>
        </p:nvGraphicFramePr>
        <p:xfrm>
          <a:off x="5486400" y="4495800"/>
          <a:ext cx="32908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5" name="Equation" r:id="rId26" imgW="1739880" imgH="164880" progId="Equation.DSMT4">
                  <p:embed/>
                </p:oleObj>
              </mc:Choice>
              <mc:Fallback>
                <p:oleObj name="Equation" r:id="rId26" imgW="17398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95800"/>
                        <a:ext cx="32908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8" name="Object 14"/>
          <p:cNvGraphicFramePr>
            <a:graphicFrameLocks noChangeAspect="1"/>
          </p:cNvGraphicFramePr>
          <p:nvPr/>
        </p:nvGraphicFramePr>
        <p:xfrm>
          <a:off x="4191000" y="5105400"/>
          <a:ext cx="7191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6" name="Equation" r:id="rId28" imgW="380880" imgH="190440" progId="Equation.DSMT4">
                  <p:embed/>
                </p:oleObj>
              </mc:Choice>
              <mc:Fallback>
                <p:oleObj name="Equation" r:id="rId2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105400"/>
                        <a:ext cx="7191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59" name="Object 15"/>
          <p:cNvGraphicFramePr>
            <a:graphicFrameLocks noChangeAspect="1"/>
          </p:cNvGraphicFramePr>
          <p:nvPr/>
        </p:nvGraphicFramePr>
        <p:xfrm>
          <a:off x="4876800" y="5029200"/>
          <a:ext cx="29543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7" name="Equation" r:id="rId30" imgW="1562040" imgH="253800" progId="Equation.DSMT4">
                  <p:embed/>
                </p:oleObj>
              </mc:Choice>
              <mc:Fallback>
                <p:oleObj name="Equation" r:id="rId30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29543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0" name="Object 16"/>
          <p:cNvGraphicFramePr>
            <a:graphicFrameLocks noChangeAspect="1"/>
          </p:cNvGraphicFramePr>
          <p:nvPr/>
        </p:nvGraphicFramePr>
        <p:xfrm>
          <a:off x="4227513" y="5638800"/>
          <a:ext cx="6492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8" name="Equation" r:id="rId32" imgW="342720" imgH="190440" progId="Equation.DSMT4">
                  <p:embed/>
                </p:oleObj>
              </mc:Choice>
              <mc:Fallback>
                <p:oleObj name="Equation" r:id="rId32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638800"/>
                        <a:ext cx="6492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61" name="Object 17"/>
          <p:cNvGraphicFramePr>
            <a:graphicFrameLocks noChangeAspect="1"/>
          </p:cNvGraphicFramePr>
          <p:nvPr/>
        </p:nvGraphicFramePr>
        <p:xfrm>
          <a:off x="4876800" y="5597525"/>
          <a:ext cx="283368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99" name="Equation" r:id="rId34" imgW="1498320" imgH="253800" progId="Equation.DSMT4">
                  <p:embed/>
                </p:oleObj>
              </mc:Choice>
              <mc:Fallback>
                <p:oleObj name="Equation" r:id="rId34" imgW="1498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97525"/>
                        <a:ext cx="283368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086600" y="1524000"/>
            <a:ext cx="1936750" cy="2085975"/>
            <a:chOff x="4464" y="960"/>
            <a:chExt cx="1220" cy="1314"/>
          </a:xfrm>
        </p:grpSpPr>
        <p:sp>
          <p:nvSpPr>
            <p:cNvPr id="23583" name="Rectangle 27"/>
            <p:cNvSpPr>
              <a:spLocks noChangeArrowheads="1"/>
            </p:cNvSpPr>
            <p:nvPr/>
          </p:nvSpPr>
          <p:spPr bwMode="auto">
            <a:xfrm>
              <a:off x="4464" y="960"/>
              <a:ext cx="1008" cy="864"/>
            </a:xfrm>
            <a:prstGeom prst="rect">
              <a:avLst/>
            </a:prstGeom>
            <a:noFill/>
            <a:ln w="12700">
              <a:solidFill>
                <a:srgbClr val="CC000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3584" name="Text Box 28"/>
            <p:cNvSpPr txBox="1">
              <a:spLocks noChangeArrowheads="1"/>
            </p:cNvSpPr>
            <p:nvPr/>
          </p:nvSpPr>
          <p:spPr bwMode="auto">
            <a:xfrm>
              <a:off x="4800" y="2006"/>
              <a:ext cx="884" cy="268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23585" name="AutoShape 29"/>
            <p:cNvCxnSpPr>
              <a:cxnSpLocks noChangeShapeType="1"/>
              <a:stCxn id="23584" idx="0"/>
              <a:endCxn id="23583" idx="2"/>
            </p:cNvCxnSpPr>
            <p:nvPr/>
          </p:nvCxnSpPr>
          <p:spPr bwMode="auto">
            <a:xfrm flipH="1" flipV="1">
              <a:off x="4968" y="1824"/>
              <a:ext cx="274" cy="173"/>
            </a:xfrm>
            <a:prstGeom prst="straightConnector1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1566" name="Text Box 30"/>
          <p:cNvSpPr txBox="1">
            <a:spLocks noChangeArrowheads="1"/>
          </p:cNvSpPr>
          <p:nvPr/>
        </p:nvSpPr>
        <p:spPr bwMode="auto">
          <a:xfrm>
            <a:off x="7620000" y="3676650"/>
            <a:ext cx="1371600" cy="60960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CC0000"/>
                </a:solidFill>
                <a:latin typeface="Arial Narrow" charset="0"/>
              </a:rPr>
              <a:t>A battery or a source of  emf.</a:t>
            </a:r>
          </a:p>
        </p:txBody>
      </p:sp>
    </p:spTree>
    <p:extLst>
      <p:ext uri="{BB962C8B-B14F-4D97-AF65-F5344CB8AC3E}">
        <p14:creationId xmlns:p14="http://schemas.microsoft.com/office/powerpoint/2010/main" val="165660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/>
      <p:bldP spid="321540" grpId="0"/>
      <p:bldP spid="321544" grpId="0"/>
      <p:bldP spid="321546" grpId="0" animBg="1"/>
      <p:bldP spid="321547" grpId="0"/>
      <p:bldP spid="321549" grpId="0"/>
      <p:bldP spid="3215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E158433-47A8-9D41-91FB-4D36F64555A5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5562600" cy="182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Resisters are in parallel when two or more resisters are connected in separate branches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Most the house and building wirings are arranged this way.</a:t>
            </a:r>
          </a:p>
        </p:txBody>
      </p:sp>
      <p:sp>
        <p:nvSpPr>
          <p:cNvPr id="24584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Resisters in Parallel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304800" y="2133600"/>
            <a:ext cx="8686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quantity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same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the resisters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circuit connected in parallel?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voltage is the same across all the resisters.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total current that leaves the battery, is however, split through the branches.</a:t>
            </a:r>
          </a:p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current that passes through every element is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ts val="72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the total current is I, we obtain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I=V/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+I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=V(1/R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ts val="72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1/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+1/R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</a:p>
        </p:txBody>
      </p:sp>
      <p:graphicFrame>
        <p:nvGraphicFramePr>
          <p:cNvPr id="324614" name="Object 3"/>
          <p:cNvGraphicFramePr>
            <a:graphicFrameLocks noChangeAspect="1"/>
          </p:cNvGraphicFramePr>
          <p:nvPr/>
        </p:nvGraphicFramePr>
        <p:xfrm>
          <a:off x="5876925" y="5353050"/>
          <a:ext cx="15144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51" name="Equation" r:id="rId5" imgW="736560" imgH="419040" progId="Equation.DSMT4">
                  <p:embed/>
                </p:oleObj>
              </mc:Choice>
              <mc:Fallback>
                <p:oleObj name="Equation" r:id="rId5" imgW="736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53050"/>
                        <a:ext cx="1514475" cy="8191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7696200" y="5410200"/>
            <a:ext cx="11430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parallel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76200" y="6324600"/>
            <a:ext cx="9007475" cy="3698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parallel, the total resistance decreases and the current increases.</a:t>
            </a:r>
          </a:p>
        </p:txBody>
      </p:sp>
      <p:pic>
        <p:nvPicPr>
          <p:cNvPr id="324617" name="Picture 9" descr="FG26_004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618" name="Picture 10" descr="FG26_004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2057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16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4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4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4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4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4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4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24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24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0" grpId="0" build="p"/>
      <p:bldP spid="324613" grpId="0" build="p"/>
      <p:bldP spid="324615" grpId="0" animBg="1"/>
      <p:bldP spid="3246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56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284C564-E33F-D44F-A9A0-11C69D8346C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56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2 </a:t>
            </a:r>
          </a:p>
        </p:txBody>
      </p:sp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6096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Series or parallel?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The light bulbs in the figure are identical and have identical resistance R.  Which configuration produces more light? (b) Which way do you think the headlights of a car are wired? </a:t>
            </a:r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(a) What are the equivalent resistances for the two cases? </a:t>
            </a:r>
          </a:p>
        </p:txBody>
      </p:sp>
      <p:sp>
        <p:nvSpPr>
          <p:cNvPr id="326661" name="AutoShape 5"/>
          <p:cNvSpPr>
            <a:spLocks noChangeArrowheads="1"/>
          </p:cNvSpPr>
          <p:nvPr/>
        </p:nvSpPr>
        <p:spPr bwMode="auto">
          <a:xfrm>
            <a:off x="817563" y="2971800"/>
            <a:ext cx="782637" cy="609600"/>
          </a:xfrm>
          <a:prstGeom prst="rightArrow">
            <a:avLst>
              <a:gd name="adj1" fmla="val 50000"/>
              <a:gd name="adj2" fmla="val 3209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Series</a:t>
            </a:r>
          </a:p>
        </p:txBody>
      </p:sp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457200" y="36576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The bulbs get brighter when the total power transformed is larger.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381000" y="4191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series</a:t>
            </a:r>
          </a:p>
        </p:txBody>
      </p:sp>
      <p:graphicFrame>
        <p:nvGraphicFramePr>
          <p:cNvPr id="326664" name="Object 2"/>
          <p:cNvGraphicFramePr>
            <a:graphicFrameLocks noChangeAspect="1"/>
          </p:cNvGraphicFramePr>
          <p:nvPr/>
        </p:nvGraphicFramePr>
        <p:xfrm>
          <a:off x="1447800" y="4210050"/>
          <a:ext cx="577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7" name="Equation" r:id="rId3" imgW="304560" imgH="203040" progId="Equation.DSMT4">
                  <p:embed/>
                </p:oleObj>
              </mc:Choice>
              <mc:Fallback>
                <p:oleObj name="Equation" r:id="rId3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10050"/>
                        <a:ext cx="577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5" name="Object 3"/>
          <p:cNvGraphicFramePr>
            <a:graphicFrameLocks noChangeAspect="1"/>
          </p:cNvGraphicFramePr>
          <p:nvPr/>
        </p:nvGraphicFramePr>
        <p:xfrm>
          <a:off x="1752600" y="3048000"/>
          <a:ext cx="8302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8" name="Equation" r:id="rId5" imgW="342720" imgH="228600" progId="Equation.DSMT4">
                  <p:embed/>
                </p:oleObj>
              </mc:Choice>
              <mc:Fallback>
                <p:oleObj name="Equation" r:id="rId5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048000"/>
                        <a:ext cx="83026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66" name="Object 4"/>
          <p:cNvGraphicFramePr>
            <a:graphicFrameLocks noChangeAspect="1"/>
          </p:cNvGraphicFramePr>
          <p:nvPr/>
        </p:nvGraphicFramePr>
        <p:xfrm>
          <a:off x="2057400" y="426720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9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6667" name="Picture 11" descr="FG26_00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2895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6668" name="AutoShape 12"/>
          <p:cNvSpPr>
            <a:spLocks noChangeArrowheads="1"/>
          </p:cNvSpPr>
          <p:nvPr/>
        </p:nvSpPr>
        <p:spPr bwMode="auto">
          <a:xfrm>
            <a:off x="3962400" y="2895600"/>
            <a:ext cx="889000" cy="609600"/>
          </a:xfrm>
          <a:prstGeom prst="rightArrow">
            <a:avLst>
              <a:gd name="adj1" fmla="val 50000"/>
              <a:gd name="adj2" fmla="val 36458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69" name="Object 5"/>
          <p:cNvGraphicFramePr>
            <a:graphicFrameLocks noChangeAspect="1"/>
          </p:cNvGraphicFramePr>
          <p:nvPr/>
        </p:nvGraphicFramePr>
        <p:xfrm>
          <a:off x="5053013" y="2755900"/>
          <a:ext cx="8905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0" name="Equation" r:id="rId10" imgW="368280" imgH="419040" progId="Equation.DSMT4">
                  <p:embed/>
                </p:oleObj>
              </mc:Choice>
              <mc:Fallback>
                <p:oleObj name="Equation" r:id="rId10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2755900"/>
                        <a:ext cx="8905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0" name="Object 6"/>
          <p:cNvGraphicFramePr>
            <a:graphicFrameLocks noChangeAspect="1"/>
          </p:cNvGraphicFramePr>
          <p:nvPr/>
        </p:nvGraphicFramePr>
        <p:xfrm>
          <a:off x="7162800" y="3048000"/>
          <a:ext cx="828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1" name="Equation" r:id="rId12" imgW="342720" imgH="228600" progId="Equation.DSMT4">
                  <p:embed/>
                </p:oleObj>
              </mc:Choice>
              <mc:Fallback>
                <p:oleObj name="Equation" r:id="rId12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048000"/>
                        <a:ext cx="8286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1" name="AutoShape 15"/>
          <p:cNvSpPr>
            <a:spLocks noChangeArrowheads="1"/>
          </p:cNvSpPr>
          <p:nvPr/>
        </p:nvSpPr>
        <p:spPr bwMode="auto">
          <a:xfrm>
            <a:off x="6613525" y="28956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</a:t>
            </a:r>
          </a:p>
        </p:txBody>
      </p:sp>
      <p:graphicFrame>
        <p:nvGraphicFramePr>
          <p:cNvPr id="326672" name="Object 7"/>
          <p:cNvGraphicFramePr>
            <a:graphicFrameLocks noChangeAspect="1"/>
          </p:cNvGraphicFramePr>
          <p:nvPr/>
        </p:nvGraphicFramePr>
        <p:xfrm>
          <a:off x="5943600" y="4197350"/>
          <a:ext cx="59848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2" name="Equation" r:id="rId14" imgW="317160" imgH="164880" progId="Equation.DSMT4">
                  <p:embed/>
                </p:oleObj>
              </mc:Choice>
              <mc:Fallback>
                <p:oleObj name="Equation" r:id="rId14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7350"/>
                        <a:ext cx="598488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3" name="Object 8"/>
          <p:cNvGraphicFramePr>
            <a:graphicFrameLocks noChangeAspect="1"/>
          </p:cNvGraphicFramePr>
          <p:nvPr/>
        </p:nvGraphicFramePr>
        <p:xfrm>
          <a:off x="5334000" y="4186238"/>
          <a:ext cx="5778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3" name="Equation" r:id="rId16" imgW="304560" imgH="203040" progId="Equation.DSMT4">
                  <p:embed/>
                </p:oleObj>
              </mc:Choice>
              <mc:Fallback>
                <p:oleObj name="Equation" r:id="rId16" imgW="304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86238"/>
                        <a:ext cx="5778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74" name="Text Box 18"/>
          <p:cNvSpPr txBox="1">
            <a:spLocks noChangeArrowheads="1"/>
          </p:cNvSpPr>
          <p:nvPr/>
        </p:nvSpPr>
        <p:spPr bwMode="auto">
          <a:xfrm>
            <a:off x="4267200" y="4191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parallel</a:t>
            </a:r>
          </a:p>
        </p:txBody>
      </p:sp>
      <p:graphicFrame>
        <p:nvGraphicFramePr>
          <p:cNvPr id="326675" name="Object 9"/>
          <p:cNvGraphicFramePr>
            <a:graphicFrameLocks noChangeAspect="1"/>
          </p:cNvGraphicFramePr>
          <p:nvPr/>
        </p:nvGraphicFramePr>
        <p:xfrm>
          <a:off x="2590800" y="3962400"/>
          <a:ext cx="6953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4" name="Equation" r:id="rId18" imgW="368280" imgH="444240" progId="Equation.DSMT4">
                  <p:embed/>
                </p:oleObj>
              </mc:Choice>
              <mc:Fallback>
                <p:oleObj name="Equation" r:id="rId18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62400"/>
                        <a:ext cx="6953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6" name="Object 10"/>
          <p:cNvGraphicFramePr>
            <a:graphicFrameLocks noChangeAspect="1"/>
          </p:cNvGraphicFramePr>
          <p:nvPr/>
        </p:nvGraphicFramePr>
        <p:xfrm>
          <a:off x="3278188" y="3962400"/>
          <a:ext cx="455612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5" name="Equation" r:id="rId20" imgW="241200" imgH="393480" progId="Equation.DSMT4">
                  <p:embed/>
                </p:oleObj>
              </mc:Choice>
              <mc:Fallback>
                <p:oleObj name="Equation" r:id="rId20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3962400"/>
                        <a:ext cx="455612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7" name="Object 11"/>
          <p:cNvGraphicFramePr>
            <a:graphicFrameLocks noChangeAspect="1"/>
          </p:cNvGraphicFramePr>
          <p:nvPr/>
        </p:nvGraphicFramePr>
        <p:xfrm>
          <a:off x="6477000" y="3944938"/>
          <a:ext cx="695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6" name="Equation" r:id="rId22" imgW="368280" imgH="444240" progId="Equation.DSMT4">
                  <p:embed/>
                </p:oleObj>
              </mc:Choice>
              <mc:Fallback>
                <p:oleObj name="Equation" r:id="rId22" imgW="3682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4938"/>
                        <a:ext cx="695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8" name="Object 12"/>
          <p:cNvGraphicFramePr>
            <a:graphicFrameLocks noChangeAspect="1"/>
          </p:cNvGraphicFramePr>
          <p:nvPr/>
        </p:nvGraphicFramePr>
        <p:xfrm>
          <a:off x="7162800" y="3962400"/>
          <a:ext cx="7921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7" name="Equation" r:id="rId24" imgW="419040" imgH="393480" progId="Equation.DSMT4">
                  <p:embed/>
                </p:oleObj>
              </mc:Choice>
              <mc:Fallback>
                <p:oleObj name="Equation" r:id="rId24" imgW="419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962400"/>
                        <a:ext cx="7921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79" name="Object 13"/>
          <p:cNvGraphicFramePr>
            <a:graphicFrameLocks noChangeAspect="1"/>
          </p:cNvGraphicFramePr>
          <p:nvPr/>
        </p:nvGraphicFramePr>
        <p:xfrm>
          <a:off x="7926388" y="4191000"/>
          <a:ext cx="455612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8" name="Equation" r:id="rId26" imgW="241200" imgH="203040" progId="Equation.DSMT4">
                  <p:embed/>
                </p:oleObj>
              </mc:Choice>
              <mc:Fallback>
                <p:oleObj name="Equation" r:id="rId26" imgW="2412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4191000"/>
                        <a:ext cx="455612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457200" y="48768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So parallel circuit provides brighter lighting.</a:t>
            </a:r>
          </a:p>
        </p:txBody>
      </p:sp>
      <p:sp>
        <p:nvSpPr>
          <p:cNvPr id="326681" name="Text Box 25"/>
          <p:cNvSpPr txBox="1">
            <a:spLocks noChangeArrowheads="1"/>
          </p:cNvSpPr>
          <p:nvPr/>
        </p:nvSpPr>
        <p:spPr bwMode="auto">
          <a:xfrm>
            <a:off x="381000" y="52578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00CC"/>
                </a:solidFill>
                <a:latin typeface="Arial Narrow" charset="0"/>
              </a:rPr>
              <a:t>(b)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Car’s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headlights are in parallel to provide brighter lighting and also to prevent both lights going out at the same time when one burns out. </a:t>
            </a: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228600" y="6172200"/>
            <a:ext cx="44196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  <a:latin typeface="Arial Narrow" charset="0"/>
              </a:rPr>
              <a:t>So what is bad about parallel circuits?</a:t>
            </a:r>
          </a:p>
        </p:txBody>
      </p:sp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4876800" y="6172200"/>
            <a:ext cx="4038600" cy="4572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  <a:latin typeface="Arial Narrow" charset="0"/>
              </a:rPr>
              <a:t>Uses more energy in a given time.</a:t>
            </a:r>
          </a:p>
        </p:txBody>
      </p:sp>
      <p:graphicFrame>
        <p:nvGraphicFramePr>
          <p:cNvPr id="326684" name="Object 14"/>
          <p:cNvGraphicFramePr>
            <a:graphicFrameLocks noChangeAspect="1"/>
          </p:cNvGraphicFramePr>
          <p:nvPr/>
        </p:nvGraphicFramePr>
        <p:xfrm>
          <a:off x="2600325" y="3082925"/>
          <a:ext cx="5238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69" name="Equation" r:id="rId28" imgW="215640" imgH="152280" progId="Equation.DSMT4">
                  <p:embed/>
                </p:oleObj>
              </mc:Choice>
              <mc:Fallback>
                <p:oleObj name="Equation" r:id="rId28" imgW="2156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082925"/>
                        <a:ext cx="5238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5" name="Object 15"/>
          <p:cNvGraphicFramePr>
            <a:graphicFrameLocks noChangeAspect="1"/>
          </p:cNvGraphicFramePr>
          <p:nvPr/>
        </p:nvGraphicFramePr>
        <p:xfrm>
          <a:off x="5943600" y="2743200"/>
          <a:ext cx="4000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0" name="Equation" r:id="rId30" imgW="164880" imgH="368280" progId="Equation.DSMT4">
                  <p:embed/>
                </p:oleObj>
              </mc:Choice>
              <mc:Fallback>
                <p:oleObj name="Equation" r:id="rId30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43200"/>
                        <a:ext cx="40005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6686" name="Object 16"/>
          <p:cNvGraphicFramePr>
            <a:graphicFrameLocks noChangeAspect="1"/>
          </p:cNvGraphicFramePr>
          <p:nvPr/>
        </p:nvGraphicFramePr>
        <p:xfrm>
          <a:off x="7981950" y="2820988"/>
          <a:ext cx="400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1" name="Equation" r:id="rId32" imgW="164880" imgH="368280" progId="Equation.DSMT4">
                  <p:embed/>
                </p:oleObj>
              </mc:Choice>
              <mc:Fallback>
                <p:oleObj name="Equation" r:id="rId32" imgW="164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2820988"/>
                        <a:ext cx="40005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599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2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/>
      <p:bldP spid="326660" grpId="0"/>
      <p:bldP spid="326661" grpId="0" animBg="1"/>
      <p:bldP spid="326662" grpId="0"/>
      <p:bldP spid="326663" grpId="0"/>
      <p:bldP spid="326668" grpId="0" animBg="1"/>
      <p:bldP spid="326671" grpId="0" animBg="1"/>
      <p:bldP spid="326674" grpId="0"/>
      <p:bldP spid="326680" grpId="0"/>
      <p:bldP spid="326681" grpId="0"/>
      <p:bldP spid="326682" grpId="0" animBg="1"/>
      <p:bldP spid="3266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66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4F2EB33-89F9-384E-89EE-0B167611F1E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48400" y="228600"/>
            <a:ext cx="3581400" cy="4724400"/>
            <a:chOff x="3504" y="0"/>
            <a:chExt cx="1920" cy="1488"/>
          </a:xfrm>
        </p:grpSpPr>
        <p:pic>
          <p:nvPicPr>
            <p:cNvPr id="26660" name="Picture 3" descr="FG26_0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0"/>
              <a:ext cx="1920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61" name="Rectangle 4"/>
            <p:cNvSpPr>
              <a:spLocks noChangeArrowheads="1"/>
            </p:cNvSpPr>
            <p:nvPr/>
          </p:nvSpPr>
          <p:spPr bwMode="auto">
            <a:xfrm>
              <a:off x="3792" y="672"/>
              <a:ext cx="1344" cy="8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6648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19 – 5 </a:t>
            </a:r>
          </a:p>
        </p:txBody>
      </p:sp>
      <p:sp>
        <p:nvSpPr>
          <p:cNvPr id="327686" name="Text Box 6"/>
          <p:cNvSpPr txBox="1">
            <a:spLocks noChangeArrowheads="1"/>
          </p:cNvSpPr>
          <p:nvPr/>
        </p:nvSpPr>
        <p:spPr bwMode="auto">
          <a:xfrm>
            <a:off x="152400" y="6096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Current in one branch.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is the current flowing through the 500-</a:t>
            </a:r>
            <a:r>
              <a:rPr lang="en-US" dirty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resister in the figure?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What do we need to find first? </a:t>
            </a:r>
          </a:p>
        </p:txBody>
      </p:sp>
      <p:sp>
        <p:nvSpPr>
          <p:cNvPr id="327688" name="Text Box 8"/>
          <p:cNvSpPr txBox="1">
            <a:spLocks noChangeArrowheads="1"/>
          </p:cNvSpPr>
          <p:nvPr/>
        </p:nvSpPr>
        <p:spPr bwMode="auto">
          <a:xfrm>
            <a:off x="457200" y="35814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Thus the total current in the circuit is</a:t>
            </a:r>
          </a:p>
        </p:txBody>
      </p:sp>
      <p:graphicFrame>
        <p:nvGraphicFramePr>
          <p:cNvPr id="327689" name="Object 2"/>
          <p:cNvGraphicFramePr>
            <a:graphicFrameLocks noChangeAspect="1"/>
          </p:cNvGraphicFramePr>
          <p:nvPr/>
        </p:nvGraphicFramePr>
        <p:xfrm>
          <a:off x="4710113" y="2449513"/>
          <a:ext cx="623887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58" name="Equation" r:id="rId4" imgW="342720" imgH="406080" progId="Equation.DSMT4">
                  <p:embed/>
                </p:oleObj>
              </mc:Choice>
              <mc:Fallback>
                <p:oleObj name="Equation" r:id="rId4" imgW="342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449513"/>
                        <a:ext cx="623887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690" name="Object 3"/>
          <p:cNvGraphicFramePr>
            <a:graphicFrameLocks noChangeAspect="1"/>
          </p:cNvGraphicFramePr>
          <p:nvPr/>
        </p:nvGraphicFramePr>
        <p:xfrm>
          <a:off x="4724400" y="3733800"/>
          <a:ext cx="390525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59" name="Equation" r:id="rId6" imgW="228600" imgH="152280" progId="Equation.DSMT4">
                  <p:embed/>
                </p:oleObj>
              </mc:Choice>
              <mc:Fallback>
                <p:oleObj name="Equation" r:id="rId6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33800"/>
                        <a:ext cx="390525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1" name="Text Box 11"/>
          <p:cNvSpPr txBox="1">
            <a:spLocks noChangeArrowheads="1"/>
          </p:cNvSpPr>
          <p:nvPr/>
        </p:nvSpPr>
        <p:spPr bwMode="auto">
          <a:xfrm>
            <a:off x="3810000" y="12954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We need to find the total current.</a:t>
            </a:r>
          </a:p>
        </p:txBody>
      </p:sp>
      <p:sp>
        <p:nvSpPr>
          <p:cNvPr id="32769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To do that we need to compute the equivalent resistance. </a:t>
            </a:r>
          </a:p>
        </p:txBody>
      </p:sp>
      <p:sp>
        <p:nvSpPr>
          <p:cNvPr id="327693" name="Text Box 13"/>
          <p:cNvSpPr txBox="1">
            <a:spLocks noChangeArrowheads="1"/>
          </p:cNvSpPr>
          <p:nvPr/>
        </p:nvSpPr>
        <p:spPr bwMode="auto">
          <a:xfrm>
            <a:off x="457200" y="25908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small parallel branch is: </a:t>
            </a:r>
          </a:p>
        </p:txBody>
      </p:sp>
      <p:graphicFrame>
        <p:nvGraphicFramePr>
          <p:cNvPr id="327694" name="Object 4"/>
          <p:cNvGraphicFramePr>
            <a:graphicFrameLocks noChangeAspect="1"/>
          </p:cNvGraphicFramePr>
          <p:nvPr/>
        </p:nvGraphicFramePr>
        <p:xfrm>
          <a:off x="7543800" y="2578100"/>
          <a:ext cx="57785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0" name="Equation" r:id="rId8" imgW="317160" imgH="203040" progId="Equation.DSMT4">
                  <p:embed/>
                </p:oleObj>
              </mc:Choice>
              <mc:Fallback>
                <p:oleObj name="Equation" r:id="rId8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578100"/>
                        <a:ext cx="57785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5" name="Text Box 15"/>
          <p:cNvSpPr txBox="1">
            <a:spLocks noChangeArrowheads="1"/>
          </p:cNvSpPr>
          <p:nvPr/>
        </p:nvSpPr>
        <p:spPr bwMode="auto">
          <a:xfrm>
            <a:off x="457200" y="3048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-25000">
                <a:solidFill>
                  <a:srgbClr val="CC00CC"/>
                </a:solidFill>
                <a:latin typeface="Arial Narrow" charset="0"/>
              </a:rPr>
              <a:t>eq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 of the circuit is: </a:t>
            </a:r>
          </a:p>
        </p:txBody>
      </p:sp>
      <p:graphicFrame>
        <p:nvGraphicFramePr>
          <p:cNvPr id="327696" name="Object 5"/>
          <p:cNvGraphicFramePr>
            <a:graphicFrameLocks noChangeAspect="1"/>
          </p:cNvGraphicFramePr>
          <p:nvPr/>
        </p:nvGraphicFramePr>
        <p:xfrm>
          <a:off x="2971800" y="3133725"/>
          <a:ext cx="6223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1" name="Equation" r:id="rId10" imgW="342720" imgH="228600" progId="Equation.DSMT4">
                  <p:embed/>
                </p:oleObj>
              </mc:Choice>
              <mc:Fallback>
                <p:oleObj name="Equation" r:id="rId10" imgW="342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33725"/>
                        <a:ext cx="6223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457200" y="4191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CC"/>
                </a:solidFill>
                <a:latin typeface="Arial Narrow" charset="0"/>
              </a:rPr>
              <a:t>The voltage drop across the parallel branch is</a:t>
            </a:r>
          </a:p>
        </p:txBody>
      </p:sp>
      <p:graphicFrame>
        <p:nvGraphicFramePr>
          <p:cNvPr id="327698" name="Object 6"/>
          <p:cNvGraphicFramePr>
            <a:graphicFrameLocks noChangeAspect="1"/>
          </p:cNvGraphicFramePr>
          <p:nvPr/>
        </p:nvGraphicFramePr>
        <p:xfrm>
          <a:off x="5737225" y="4278313"/>
          <a:ext cx="51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2" name="Equation" r:id="rId12" imgW="330120" imgH="203040" progId="Equation.DSMT4">
                  <p:embed/>
                </p:oleObj>
              </mc:Choice>
              <mc:Fallback>
                <p:oleObj name="Equation" r:id="rId12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4278313"/>
                        <a:ext cx="51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699" name="Text Box 19"/>
          <p:cNvSpPr txBox="1">
            <a:spLocks noChangeArrowheads="1"/>
          </p:cNvSpPr>
          <p:nvPr/>
        </p:nvSpPr>
        <p:spPr bwMode="auto">
          <a:xfrm>
            <a:off x="457200" y="47244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CC00CC"/>
                </a:solidFill>
                <a:latin typeface="Arial Narrow" charset="0"/>
              </a:rPr>
              <a:t>The current flowing across 500-</a:t>
            </a:r>
            <a:r>
              <a:rPr lang="en-US" dirty="0">
                <a:solidFill>
                  <a:srgbClr val="CC00CC"/>
                </a:solidFill>
                <a:latin typeface="Symbol" charset="2"/>
                <a:cs typeface="Symbol" charset="2"/>
              </a:rPr>
              <a:t>Ω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 resister is therefore</a:t>
            </a:r>
          </a:p>
        </p:txBody>
      </p:sp>
      <p:graphicFrame>
        <p:nvGraphicFramePr>
          <p:cNvPr id="327700" name="Object 7"/>
          <p:cNvGraphicFramePr>
            <a:graphicFrameLocks noChangeAspect="1"/>
          </p:cNvGraphicFramePr>
          <p:nvPr/>
        </p:nvGraphicFramePr>
        <p:xfrm>
          <a:off x="2398713" y="5289550"/>
          <a:ext cx="5921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3" name="Equation" r:id="rId14" imgW="368300" imgH="228600" progId="Equation.DSMT4">
                  <p:embed/>
                </p:oleObj>
              </mc:Choice>
              <mc:Fallback>
                <p:oleObj name="Equation" r:id="rId14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5289550"/>
                        <a:ext cx="59213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1" name="Text Box 21"/>
          <p:cNvSpPr txBox="1">
            <a:spLocks noChangeArrowheads="1"/>
          </p:cNvSpPr>
          <p:nvPr/>
        </p:nvSpPr>
        <p:spPr bwMode="auto">
          <a:xfrm>
            <a:off x="457200" y="5881688"/>
            <a:ext cx="4572000" cy="369887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is the current flowing thru 700-</a:t>
            </a:r>
            <a:r>
              <a:rPr lang="en-US" sz="1800" b="1" dirty="0">
                <a:solidFill>
                  <a:srgbClr val="CC0000"/>
                </a:solidFill>
                <a:latin typeface="Symbol" charset="2"/>
                <a:cs typeface="Symbol" charset="2"/>
              </a:rPr>
              <a:t>Ω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resister?</a:t>
            </a:r>
          </a:p>
        </p:txBody>
      </p:sp>
      <p:graphicFrame>
        <p:nvGraphicFramePr>
          <p:cNvPr id="327702" name="Object 8"/>
          <p:cNvGraphicFramePr>
            <a:graphicFrameLocks noChangeAspect="1"/>
          </p:cNvGraphicFramePr>
          <p:nvPr/>
        </p:nvGraphicFramePr>
        <p:xfrm>
          <a:off x="5275263" y="5846763"/>
          <a:ext cx="5921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4" name="Equation" r:id="rId16" imgW="368280" imgH="203040" progId="Equation.DSMT4">
                  <p:embed/>
                </p:oleObj>
              </mc:Choice>
              <mc:Fallback>
                <p:oleObj name="Equation" r:id="rId1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5846763"/>
                        <a:ext cx="5921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3" name="Object 9"/>
          <p:cNvGraphicFramePr>
            <a:graphicFrameLocks noChangeAspect="1"/>
          </p:cNvGraphicFramePr>
          <p:nvPr/>
        </p:nvGraphicFramePr>
        <p:xfrm>
          <a:off x="3086100" y="5154613"/>
          <a:ext cx="5715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5" name="Equation" r:id="rId18" imgW="355320" imgH="368280" progId="Equation.DSMT4">
                  <p:embed/>
                </p:oleObj>
              </mc:Choice>
              <mc:Fallback>
                <p:oleObj name="Equation" r:id="rId18" imgW="3553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5154613"/>
                        <a:ext cx="5715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4" name="Object 10"/>
          <p:cNvGraphicFramePr>
            <a:graphicFrameLocks noChangeAspect="1"/>
          </p:cNvGraphicFramePr>
          <p:nvPr/>
        </p:nvGraphicFramePr>
        <p:xfrm>
          <a:off x="3657600" y="5154613"/>
          <a:ext cx="261461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6" name="Equation" r:id="rId20" imgW="1625400" imgH="368280" progId="Equation.DSMT4">
                  <p:embed/>
                </p:oleObj>
              </mc:Choice>
              <mc:Fallback>
                <p:oleObj name="Equation" r:id="rId20" imgW="1625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154613"/>
                        <a:ext cx="261461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5" name="Object 11"/>
          <p:cNvGraphicFramePr>
            <a:graphicFrameLocks noChangeAspect="1"/>
          </p:cNvGraphicFramePr>
          <p:nvPr/>
        </p:nvGraphicFramePr>
        <p:xfrm>
          <a:off x="5867400" y="5854700"/>
          <a:ext cx="919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7" name="Equation" r:id="rId22" imgW="571320" imgH="203040" progId="Equation.DSMT4">
                  <p:embed/>
                </p:oleObj>
              </mc:Choice>
              <mc:Fallback>
                <p:oleObj name="Equation" r:id="rId22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854700"/>
                        <a:ext cx="919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6" name="Object 12"/>
          <p:cNvGraphicFramePr>
            <a:graphicFrameLocks noChangeAspect="1"/>
          </p:cNvGraphicFramePr>
          <p:nvPr/>
        </p:nvGraphicFramePr>
        <p:xfrm>
          <a:off x="6811963" y="5867400"/>
          <a:ext cx="17986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8" name="Equation" r:id="rId24" imgW="1117440" imgH="164880" progId="Equation.DSMT4">
                  <p:embed/>
                </p:oleObj>
              </mc:Choice>
              <mc:Fallback>
                <p:oleObj name="Equation" r:id="rId24" imgW="11174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963" y="5867400"/>
                        <a:ext cx="17986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07" name="Oval 27"/>
          <p:cNvSpPr>
            <a:spLocks noChangeArrowheads="1"/>
          </p:cNvSpPr>
          <p:nvPr/>
        </p:nvSpPr>
        <p:spPr bwMode="auto">
          <a:xfrm>
            <a:off x="7848600" y="228600"/>
            <a:ext cx="990600" cy="685800"/>
          </a:xfrm>
          <a:prstGeom prst="ellipse">
            <a:avLst/>
          </a:prstGeom>
          <a:noFill/>
          <a:ln w="12700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8" name="Object 13"/>
          <p:cNvGraphicFramePr>
            <a:graphicFrameLocks noChangeAspect="1"/>
          </p:cNvGraphicFramePr>
          <p:nvPr/>
        </p:nvGraphicFramePr>
        <p:xfrm>
          <a:off x="5257800" y="2438400"/>
          <a:ext cx="19859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9" name="Equation" r:id="rId26" imgW="1091880" imgH="368280" progId="Equation.DSMT4">
                  <p:embed/>
                </p:oleObj>
              </mc:Choice>
              <mc:Fallback>
                <p:oleObj name="Equation" r:id="rId26" imgW="1091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438400"/>
                        <a:ext cx="19859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9" name="Object 14"/>
          <p:cNvGraphicFramePr>
            <a:graphicFrameLocks noChangeAspect="1"/>
          </p:cNvGraphicFramePr>
          <p:nvPr/>
        </p:nvGraphicFramePr>
        <p:xfrm>
          <a:off x="8062913" y="2438400"/>
          <a:ext cx="6238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0" name="Equation" r:id="rId28" imgW="342720" imgH="368280" progId="Equation.DSMT4">
                  <p:embed/>
                </p:oleObj>
              </mc:Choice>
              <mc:Fallback>
                <p:oleObj name="Equation" r:id="rId28" imgW="3427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2913" y="2438400"/>
                        <a:ext cx="623887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0" name="Object 15"/>
          <p:cNvGraphicFramePr>
            <a:graphicFrameLocks noChangeAspect="1"/>
          </p:cNvGraphicFramePr>
          <p:nvPr/>
        </p:nvGraphicFramePr>
        <p:xfrm>
          <a:off x="3581400" y="3027363"/>
          <a:ext cx="33480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1" name="Equation" r:id="rId30" imgW="1841400" imgH="368280" progId="Equation.DSMT4">
                  <p:embed/>
                </p:oleObj>
              </mc:Choice>
              <mc:Fallback>
                <p:oleObj name="Equation" r:id="rId30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027363"/>
                        <a:ext cx="33480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1" name="Object 16"/>
          <p:cNvGraphicFramePr>
            <a:graphicFrameLocks noChangeAspect="1"/>
          </p:cNvGraphicFramePr>
          <p:nvPr/>
        </p:nvGraphicFramePr>
        <p:xfrm>
          <a:off x="5105400" y="3505200"/>
          <a:ext cx="6302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2" name="Equation" r:id="rId32" imgW="368280" imgH="419040" progId="Equation.DSMT4">
                  <p:embed/>
                </p:oleObj>
              </mc:Choice>
              <mc:Fallback>
                <p:oleObj name="Equation" r:id="rId32" imgW="368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6302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2" name="Object 17"/>
          <p:cNvGraphicFramePr>
            <a:graphicFrameLocks noChangeAspect="1"/>
          </p:cNvGraphicFramePr>
          <p:nvPr/>
        </p:nvGraphicFramePr>
        <p:xfrm>
          <a:off x="5715000" y="3505200"/>
          <a:ext cx="12588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3" name="Equation" r:id="rId34" imgW="736560" imgH="368280" progId="Equation.DSMT4">
                  <p:embed/>
                </p:oleObj>
              </mc:Choice>
              <mc:Fallback>
                <p:oleObj name="Equation" r:id="rId34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505200"/>
                        <a:ext cx="1258888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3" name="Object 18"/>
          <p:cNvGraphicFramePr>
            <a:graphicFrameLocks noChangeAspect="1"/>
          </p:cNvGraphicFramePr>
          <p:nvPr/>
        </p:nvGraphicFramePr>
        <p:xfrm>
          <a:off x="6288088" y="4278313"/>
          <a:ext cx="5699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4" name="Equation" r:id="rId36" imgW="368280" imgH="203040" progId="Equation.DSMT4">
                  <p:embed/>
                </p:oleObj>
              </mc:Choice>
              <mc:Fallback>
                <p:oleObj name="Equation" r:id="rId36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278313"/>
                        <a:ext cx="5699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4" name="Object 19"/>
          <p:cNvGraphicFramePr>
            <a:graphicFrameLocks noChangeAspect="1"/>
          </p:cNvGraphicFramePr>
          <p:nvPr/>
        </p:nvGraphicFramePr>
        <p:xfrm>
          <a:off x="6892925" y="4203700"/>
          <a:ext cx="20224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75" name="Equation" r:id="rId38" imgW="1307880" imgH="203040" progId="Equation.DSMT4">
                  <p:embed/>
                </p:oleObj>
              </mc:Choice>
              <mc:Fallback>
                <p:oleObj name="Equation" r:id="rId38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925" y="4203700"/>
                        <a:ext cx="20224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01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2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2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32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3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3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2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6" grpId="0"/>
      <p:bldP spid="327687" grpId="0"/>
      <p:bldP spid="327688" grpId="0"/>
      <p:bldP spid="327691" grpId="0"/>
      <p:bldP spid="327692" grpId="0"/>
      <p:bldP spid="327693" grpId="0"/>
      <p:bldP spid="327695" grpId="0"/>
      <p:bldP spid="327697" grpId="0"/>
      <p:bldP spid="327699" grpId="0"/>
      <p:bldP spid="327701" grpId="0" animBg="1"/>
      <p:bldP spid="3277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16850DE-3282-8440-A716-51518BB982E7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8706" name="Picture 2" descr="FG26_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95300"/>
            <a:ext cx="3352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5715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 circuits are very complicated to analyze using the simple combinations of resisters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G. R. Kirchhoff devised two rules to deal with complicated circuits.</a:t>
            </a:r>
          </a:p>
        </p:txBody>
      </p:sp>
      <p:sp>
        <p:nvSpPr>
          <p:cNvPr id="2765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 – 1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st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Rule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7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710" name="Rectangle 6"/>
          <p:cNvSpPr>
            <a:spLocks noChangeArrowheads="1"/>
          </p:cNvSpPr>
          <p:nvPr/>
        </p:nvSpPr>
        <p:spPr bwMode="auto">
          <a:xfrm>
            <a:off x="304800" y="2667000"/>
            <a:ext cx="8534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Kirchhoff’s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rules are based on conservation of charge and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Kirchhoff’s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sz="2800" baseline="30000" dirty="0">
                <a:solidFill>
                  <a:srgbClr val="660066"/>
                </a:solidFill>
                <a:latin typeface="Arial Narrow" charset="0"/>
              </a:rPr>
              <a:t>st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</a:rPr>
              <a:t> rule: Junction rule, charge conservation.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At any junction point, the sum of all currents entering the junction must equal to the sum of all currents leaving the junction.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In other words, what goes in must come out.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</a:rPr>
              <a:t>At junction </a:t>
            </a:r>
            <a:r>
              <a:rPr lang="en-US" dirty="0">
                <a:solidFill>
                  <a:srgbClr val="003300"/>
                </a:solidFill>
                <a:latin typeface="Monotype Corsiva" charset="0"/>
              </a:rPr>
              <a:t>a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in the figure,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comes into the junction while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and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leaves: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 =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+ I</a:t>
            </a:r>
            <a:r>
              <a:rPr lang="en-US" baseline="-25000" dirty="0">
                <a:solidFill>
                  <a:srgbClr val="003300"/>
                </a:solidFill>
                <a:latin typeface="Arial Narrow" charset="0"/>
              </a:rPr>
              <a:t>2</a:t>
            </a:r>
            <a:endParaRPr lang="en-US" dirty="0">
              <a:solidFill>
                <a:srgbClr val="003300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90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8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8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8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8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8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7" grpId="0" build="p"/>
      <p:bldP spid="3287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2794C4E-8B8E-A941-91B7-574A1EC1608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 – 2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Rule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9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9732" name="Picture 4" descr="FG26_0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85800"/>
            <a:ext cx="441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5791200" cy="1752600"/>
          </a:xfrm>
        </p:spPr>
        <p:txBody>
          <a:bodyPr/>
          <a:lstStyle/>
          <a:p>
            <a:r>
              <a:rPr lang="en-US" sz="28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Kirchoff’s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rule: Loop rule, uses conservation of energy.</a:t>
            </a:r>
          </a:p>
          <a:p>
            <a:pPr lvl="1"/>
            <a:r>
              <a:rPr lang="en-US" sz="2400" dirty="0">
                <a:latin typeface="Arial Narrow" charset="0"/>
                <a:ea typeface="ＭＳ Ｐゴシック" charset="0"/>
              </a:rPr>
              <a:t>The sum of the changes in potential around any closed path of a circuit must be zero.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304800" y="2743200"/>
            <a:ext cx="8839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current in the circuit in the figure is </a:t>
            </a:r>
            <a:r>
              <a:rPr lang="en-US" b="1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=12/690=0.017A.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Point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is the highest potential point while point d is the lowest potential.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When the test charge starts at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returns to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 total potential change is 0.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point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no potential change since there is no source of potential or any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</a:rPr>
              <a:t>resistance to drop potential.</a:t>
            </a:r>
            <a:endParaRPr lang="en-US" sz="2000" dirty="0">
              <a:solidFill>
                <a:srgbClr val="660066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a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there is a 400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cs typeface="Symbol" charset="2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resistance, causing IR=0.017*400 =6.8V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b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, there is a 290</a:t>
            </a:r>
            <a:r>
              <a:rPr lang="en-US" sz="2000" dirty="0">
                <a:solidFill>
                  <a:srgbClr val="660066"/>
                </a:solidFill>
                <a:latin typeface="Symbol" charset="2"/>
                <a:cs typeface="Symbol" charset="2"/>
              </a:rPr>
              <a:t>Ω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resistance, causing IR=0.017*290 =5.2V drop.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Since these are voltage drops, we use negative sign for these, -6.8V and -5.2V.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No change between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c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and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while from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d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to </a:t>
            </a:r>
            <a:r>
              <a:rPr lang="en-US" sz="2000" dirty="0">
                <a:solidFill>
                  <a:srgbClr val="660066"/>
                </a:solidFill>
                <a:latin typeface="Monotype Corsiva" charset="0"/>
              </a:rPr>
              <a:t>e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 there is +12V change.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Thus the total change of the voltage through the loop is: -6.8V-5.2V+12V=0V.</a:t>
            </a:r>
          </a:p>
        </p:txBody>
      </p:sp>
      <p:sp>
        <p:nvSpPr>
          <p:cNvPr id="11" name="Process 10"/>
          <p:cNvSpPr>
            <a:spLocks noChangeArrowheads="1"/>
          </p:cNvSpPr>
          <p:nvPr/>
        </p:nvSpPr>
        <p:spPr bwMode="auto">
          <a:xfrm>
            <a:off x="6400800" y="1524000"/>
            <a:ext cx="639763" cy="822325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Process 11"/>
          <p:cNvSpPr>
            <a:spLocks noChangeArrowheads="1"/>
          </p:cNvSpPr>
          <p:nvPr/>
        </p:nvSpPr>
        <p:spPr bwMode="auto">
          <a:xfrm>
            <a:off x="7010400" y="1600200"/>
            <a:ext cx="381000" cy="731838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Process 12"/>
          <p:cNvSpPr>
            <a:spLocks noChangeArrowheads="1"/>
          </p:cNvSpPr>
          <p:nvPr/>
        </p:nvSpPr>
        <p:spPr bwMode="auto">
          <a:xfrm>
            <a:off x="7391400" y="1824038"/>
            <a:ext cx="533400" cy="461962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Process 13"/>
          <p:cNvSpPr>
            <a:spLocks noChangeArrowheads="1"/>
          </p:cNvSpPr>
          <p:nvPr/>
        </p:nvSpPr>
        <p:spPr bwMode="auto">
          <a:xfrm>
            <a:off x="7924800" y="1824038"/>
            <a:ext cx="381000" cy="549275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Process 14"/>
          <p:cNvSpPr>
            <a:spLocks noChangeArrowheads="1"/>
          </p:cNvSpPr>
          <p:nvPr/>
        </p:nvSpPr>
        <p:spPr bwMode="auto">
          <a:xfrm>
            <a:off x="8305800" y="1524000"/>
            <a:ext cx="609600" cy="822325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" name="Process 15"/>
          <p:cNvSpPr>
            <a:spLocks noChangeArrowheads="1"/>
          </p:cNvSpPr>
          <p:nvPr/>
        </p:nvSpPr>
        <p:spPr bwMode="auto">
          <a:xfrm>
            <a:off x="6400800" y="2362200"/>
            <a:ext cx="2743200" cy="304800"/>
          </a:xfrm>
          <a:prstGeom prst="flowChartProcess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2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9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9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97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97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97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97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97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297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3" grpId="0" build="p"/>
      <p:bldP spid="329734" grpId="0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491F2ED-77B5-4045-960D-D762EDE76FB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534400" cy="5638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Determine the flow of currents at the junctions.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It does not matter which direction of the current you choose.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If the value of the current after completing the calculations are negative, you just flip the direction of the current flow.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current equation based on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rule at various junctions.</a:t>
            </a:r>
          </a:p>
          <a:p>
            <a:pPr marL="990600" lvl="1" indent="-533400">
              <a:buFontTx/>
              <a:buChar char="•"/>
            </a:pPr>
            <a:r>
              <a:rPr lang="en-US" sz="2400" dirty="0">
                <a:latin typeface="Arial Narrow" charset="0"/>
                <a:ea typeface="ＭＳ Ｐゴシック" charset="0"/>
              </a:rPr>
              <a:t>Be sure to see if any of them are the same.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Choose independent closed loops in the circuit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potential in each interval of the junctions, keeping the signs properly.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Write down the potential equations for each loop.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Solve the equations for unknowns.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609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Using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Kirchhoff’s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Rules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91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577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0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0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0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Mid-term exam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This Wednesday, June 19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Comprehensive exam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Covers CH16.1 – what we finish tomorrow, Tuesday, June 18 plus Appendices A1 – A8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Quest payment of $25 each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Deadline is June 28.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If not paid, your homework access will be disabled.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Will have a mid-term grade discussion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Between 2 – 3:30 pm this Friday, June 21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In Dr. Yu’s office (CPB342)</a:t>
            </a:r>
          </a:p>
        </p:txBody>
      </p:sp>
    </p:spTree>
    <p:extLst>
      <p:ext uri="{BB962C8B-B14F-4D97-AF65-F5344CB8AC3E}">
        <p14:creationId xmlns:p14="http://schemas.microsoft.com/office/powerpoint/2010/main" val="272899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Monday, June 17,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257800"/>
          </a:xfrm>
        </p:spPr>
        <p:txBody>
          <a:bodyPr/>
          <a:lstStyle/>
          <a:p>
            <a:r>
              <a:rPr lang="en-US" sz="2800" dirty="0" smtClean="0"/>
              <a:t>Make a list of the power consumption and the resistance of all electric and electronic devices at your home and compiled them in a table. (5 points total for the first 10 items and 0.25 points each additional item.)</a:t>
            </a:r>
          </a:p>
          <a:p>
            <a:r>
              <a:rPr lang="en-US" sz="2800" dirty="0" smtClean="0"/>
              <a:t>Estimate the cost of electricity for each of the items on the table using your own electric cost per kWh (if you don’t find your own, use $0.12/kWh) and put them in the relevant column.  (2 points total for the first 10 items and 0.1 points each additional items)</a:t>
            </a:r>
          </a:p>
          <a:p>
            <a:r>
              <a:rPr lang="en-US" sz="2800" dirty="0" smtClean="0"/>
              <a:t>Estimate the the total amount of energy in Joules and the total electricity cost per day, per month and per year for your home.  (6 points)</a:t>
            </a:r>
          </a:p>
          <a:p>
            <a:r>
              <a:rPr lang="en-US" sz="2800" dirty="0" smtClean="0"/>
              <a:t>Due: Beginning of the class Thursday, June 20 </a:t>
            </a:r>
          </a:p>
        </p:txBody>
      </p:sp>
    </p:spTree>
    <p:extLst>
      <p:ext uri="{BB962C8B-B14F-4D97-AF65-F5344CB8AC3E}">
        <p14:creationId xmlns:p14="http://schemas.microsoft.com/office/powerpoint/2010/main" val="265176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30853E1-7D9E-5240-8D6F-EEB4DAE2B770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At the temperature near absolute 0K, resistivity of certain material becomes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800" dirty="0" smtClean="0">
                <a:latin typeface="Symbol" charset="2"/>
                <a:ea typeface="Lucida Grande"/>
                <a:cs typeface="Symbol" charset="2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  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This state is called the </a:t>
            </a:r>
            <a:r>
              <a:rPr lang="ja-JP" altLang="en-US" sz="2400" dirty="0">
                <a:latin typeface="Arial Narrow" charset="0"/>
                <a:ea typeface="ＭＳ Ｐゴシック" charset="0"/>
              </a:rPr>
              <a:t>“</a:t>
            </a:r>
            <a:r>
              <a:rPr lang="en-US" sz="2400" dirty="0">
                <a:latin typeface="Arial Narrow" charset="0"/>
                <a:ea typeface="ＭＳ Ｐゴシック" charset="0"/>
              </a:rPr>
              <a:t>superconducting</a:t>
            </a:r>
            <a:r>
              <a:rPr lang="ja-JP" altLang="en-US" sz="2400" dirty="0">
                <a:latin typeface="Arial Narrow" charset="0"/>
                <a:ea typeface="ＭＳ Ｐゴシック" charset="0"/>
              </a:rPr>
              <a:t>”</a:t>
            </a:r>
            <a:r>
              <a:rPr lang="en-US" sz="2400" dirty="0">
                <a:latin typeface="Arial Narrow" charset="0"/>
                <a:ea typeface="ＭＳ Ｐゴシック" charset="0"/>
              </a:rPr>
              <a:t> state.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Observed in 1911 by H. K. </a:t>
            </a:r>
            <a:r>
              <a:rPr lang="en-US" sz="2400" dirty="0" err="1">
                <a:latin typeface="Arial Narrow" charset="0"/>
                <a:ea typeface="ＭＳ Ｐゴシック" charset="0"/>
              </a:rPr>
              <a:t>Onnes</a:t>
            </a:r>
            <a:r>
              <a:rPr lang="en-US" sz="2400" dirty="0">
                <a:latin typeface="Arial Narrow" charset="0"/>
                <a:ea typeface="ＭＳ Ｐゴシック" charset="0"/>
              </a:rPr>
              <a:t> when he cooled mercury to 4.2K (-269</a:t>
            </a:r>
            <a:r>
              <a:rPr lang="en-US" sz="2400" baseline="30000" dirty="0">
                <a:latin typeface="Arial Narrow" charset="0"/>
                <a:ea typeface="ＭＳ Ｐゴシック" charset="0"/>
              </a:rPr>
              <a:t>o</a:t>
            </a:r>
            <a:r>
              <a:rPr lang="en-US" sz="2400" dirty="0">
                <a:latin typeface="Arial Narrow" charset="0"/>
                <a:ea typeface="ＭＳ Ｐゴシック" charset="0"/>
              </a:rPr>
              <a:t>C).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Resistance of mercury suddenly dropped to </a:t>
            </a:r>
            <a:r>
              <a:rPr lang="en-US" sz="2000" dirty="0" smtClean="0">
                <a:latin typeface="Symbol" charset="2"/>
                <a:ea typeface="ＭＳ Ｐゴシック" charset="0"/>
                <a:cs typeface="Symbol" charset="2"/>
              </a:rPr>
              <a:t>0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Ω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.</a:t>
            </a:r>
            <a:endParaRPr lang="en-US" sz="2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In general superconducting materials become superconducting below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at the </a:t>
            </a:r>
            <a:r>
              <a:rPr lang="en-US" sz="2400" dirty="0">
                <a:latin typeface="Arial Narrow" charset="0"/>
                <a:ea typeface="ＭＳ Ｐゴシック" charset="0"/>
              </a:rPr>
              <a:t>transition </a:t>
            </a:r>
            <a:r>
              <a:rPr lang="en-US" sz="2400" dirty="0" smtClean="0">
                <a:latin typeface="Arial Narrow" charset="0"/>
                <a:ea typeface="ＭＳ Ｐゴシック" charset="0"/>
              </a:rPr>
              <a:t>temperature or critical temperature.</a:t>
            </a:r>
            <a:endParaRPr lang="en-US" sz="24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 highest temperature superconductivity seen is 160K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First observation above the boiling temperature of liquid nitrogen is in 1987 at 90k observed from a compound of yttrium, barium, copper and oxygen.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Since much smaller amount of material can carry just as much current more efficiently, superconductivity can make electric cars more practical, computers faster, and capacitors store higher energy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Superconductivity</a:t>
            </a:r>
          </a:p>
        </p:txBody>
      </p:sp>
      <p:pic>
        <p:nvPicPr>
          <p:cNvPr id="317444" name="Picture 4" descr="FG25_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7432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00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532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2D255CFF-8D8B-024B-8458-59CF5A397659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How does one feel shock by electricity? 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Electric current stimulates nerves and muscles, and we feel a shock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 severity of the shock depends on the amount of current, how long it acts and through what part of the body it passes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Electric current heats tissues and can cause burns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Currents above 70mA on a torso for a second or more is fatal, causing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the heart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to function irregularly, </a:t>
            </a:r>
            <a:r>
              <a:rPr lang="ja-JP" alt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ventricular fibrillation</a:t>
            </a:r>
            <a:r>
              <a:rPr lang="ja-JP" altLang="en-US" sz="2800" dirty="0">
                <a:latin typeface="Arial Narrow" charset="0"/>
                <a:ea typeface="ＭＳ Ｐゴシック" charset="0"/>
                <a:cs typeface="ＭＳ Ｐゴシック" charset="0"/>
              </a:rPr>
              <a:t>”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dry human body between two points on opposite side of the body is about 10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to 10</a:t>
            </a:r>
            <a:r>
              <a:rPr lang="en-US" sz="2800" baseline="30000" dirty="0">
                <a:latin typeface="Arial Narrow" charset="0"/>
                <a:ea typeface="ＭＳ Ｐゴシック" charset="0"/>
                <a:cs typeface="ＭＳ Ｐゴシック" charset="0"/>
              </a:rPr>
              <a:t>6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 smtClean="0">
                <a:latin typeface="Symbol" charset="0"/>
                <a:ea typeface="ＭＳ Ｐゴシック" charset="0"/>
                <a:cs typeface="ＭＳ Ｐゴシック" charset="0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When wet, it could be 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800" baseline="30000" dirty="0" smtClean="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800" dirty="0" smtClean="0">
                <a:latin typeface="Symbol" charset="0"/>
                <a:ea typeface="ＭＳ Ｐゴシック" charset="0"/>
                <a:cs typeface="ＭＳ Ｐゴシック" charset="0"/>
              </a:rPr>
              <a:t>Ω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 person in good contact with the ground who touches 120V DC line with wet hands can get the current: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Could be lethal  </a:t>
            </a:r>
          </a:p>
        </p:txBody>
      </p:sp>
      <p:sp>
        <p:nvSpPr>
          <p:cNvPr id="5325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Electric Hazards: Leakage Currents</a:t>
            </a:r>
          </a:p>
        </p:txBody>
      </p:sp>
      <p:graphicFrame>
        <p:nvGraphicFramePr>
          <p:cNvPr id="318468" name="Object 2"/>
          <p:cNvGraphicFramePr>
            <a:graphicFrameLocks noChangeAspect="1"/>
          </p:cNvGraphicFramePr>
          <p:nvPr/>
        </p:nvGraphicFramePr>
        <p:xfrm>
          <a:off x="6248400" y="5562600"/>
          <a:ext cx="4175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25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562600"/>
                        <a:ext cx="4175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3"/>
          <p:cNvGraphicFramePr>
            <a:graphicFrameLocks noChangeAspect="1"/>
          </p:cNvGraphicFramePr>
          <p:nvPr/>
        </p:nvGraphicFramePr>
        <p:xfrm>
          <a:off x="6705600" y="5334000"/>
          <a:ext cx="5095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26" name="Equation" r:id="rId5" imgW="279360" imgH="368280" progId="Equation.DSMT4">
                  <p:embed/>
                </p:oleObj>
              </mc:Choice>
              <mc:Fallback>
                <p:oleObj name="Equation" r:id="rId5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334000"/>
                        <a:ext cx="5095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4"/>
          <p:cNvGraphicFramePr>
            <a:graphicFrameLocks noChangeAspect="1"/>
          </p:cNvGraphicFramePr>
          <p:nvPr/>
        </p:nvGraphicFramePr>
        <p:xfrm>
          <a:off x="7158038" y="5334000"/>
          <a:ext cx="175736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27" name="Equation" r:id="rId7" imgW="965160" imgH="368280" progId="Equation.DSMT4">
                  <p:embed/>
                </p:oleObj>
              </mc:Choice>
              <mc:Fallback>
                <p:oleObj name="Equation" r:id="rId7" imgW="9651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38" y="5334000"/>
                        <a:ext cx="175736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24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8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8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8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8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8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8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8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F4152CC-80FF-FF46-B246-81C8595AC810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What do we need to have current in an electric circuit?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A device that provides a potential difference, such as a battery or a generator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They normally convert some types of energy into electric energy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These devices are called source of the electromotive force (</a:t>
            </a:r>
            <a:r>
              <a:rPr lang="en-US" sz="2000" dirty="0" err="1">
                <a:latin typeface="Arial Narrow" charset="0"/>
                <a:ea typeface="ＭＳ Ｐゴシック" charset="0"/>
              </a:rPr>
              <a:t>emf</a:t>
            </a:r>
            <a:r>
              <a:rPr lang="en-US" sz="2000" dirty="0">
                <a:latin typeface="Arial Narrow" charset="0"/>
                <a:ea typeface="ＭＳ Ｐゴシック" charset="0"/>
              </a:rPr>
              <a:t>)</a:t>
            </a:r>
          </a:p>
          <a:p>
            <a:pPr lvl="3">
              <a:lnSpc>
                <a:spcPct val="90000"/>
              </a:lnSpc>
            </a:pPr>
            <a:r>
              <a:rPr lang="en-US" sz="1800" dirty="0" err="1">
                <a:latin typeface="Arial Narrow" charset="0"/>
                <a:ea typeface="ＭＳ Ｐゴシック" charset="0"/>
              </a:rPr>
              <a:t>emf</a:t>
            </a:r>
            <a:r>
              <a:rPr lang="en-US" sz="1800" dirty="0">
                <a:latin typeface="Arial Narrow" charset="0"/>
                <a:ea typeface="ＭＳ Ｐゴシック" charset="0"/>
              </a:rPr>
              <a:t> does NOT refer to a real </a:t>
            </a:r>
            <a:r>
              <a:rPr lang="ja-JP" altLang="en-US" sz="1800" dirty="0">
                <a:latin typeface="Arial Narrow" charset="0"/>
                <a:ea typeface="ＭＳ Ｐゴシック" charset="0"/>
              </a:rPr>
              <a:t>“</a:t>
            </a:r>
            <a:r>
              <a:rPr lang="en-US" sz="1800" dirty="0">
                <a:latin typeface="Arial Narrow" charset="0"/>
                <a:ea typeface="ＭＳ Ｐゴシック" charset="0"/>
              </a:rPr>
              <a:t>force</a:t>
            </a:r>
            <a:r>
              <a:rPr lang="ja-JP" altLang="en-US" sz="1800" dirty="0">
                <a:latin typeface="Arial Narrow" charset="0"/>
                <a:ea typeface="ＭＳ Ｐゴシック" charset="0"/>
              </a:rPr>
              <a:t>”</a:t>
            </a:r>
            <a:r>
              <a:rPr lang="en-US" sz="1800" dirty="0">
                <a:latin typeface="Arial Narrow" charset="0"/>
                <a:ea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Potential difference between terminals of an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source, when no current flows to an external circuit, is called the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 err="1">
                <a:latin typeface="Symbol" charset="2"/>
                <a:ea typeface="ＭＳ Ｐゴシック" charset="0"/>
                <a:cs typeface="Symbol" charset="2"/>
              </a:rPr>
              <a:t>ε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of the source.  What is the unit of the </a:t>
            </a:r>
            <a:r>
              <a:rPr lang="en-US" sz="2800" dirty="0" err="1">
                <a:latin typeface="Arial Narrow" charset="0"/>
                <a:ea typeface="ＭＳ Ｐゴシック" charset="0"/>
                <a:cs typeface="ＭＳ Ｐゴシック" charset="0"/>
              </a:rPr>
              <a:t>emf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Battery itself has some </a:t>
            </a:r>
            <a:r>
              <a:rPr lang="en-US" sz="2800" b="1" dirty="0">
                <a:solidFill>
                  <a:srgbClr val="CC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internal resistance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) due to the flow of charges in the electrolyte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Why does the headlight dim when you start the car?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</a:rPr>
              <a:t>The starter needs a large amount of current but the battery cannot provide charge fast enough to supply current to both the starter and the headlight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 EMF and Terminal Voltage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7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943600" y="3657600"/>
            <a:ext cx="35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  <a:cs typeface="Arial Narrow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90581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9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9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550725F-3081-8B40-80EE-54764EF29186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0514" name="Picture 2" descr="FG26_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6705600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the internal resistance is inside the battery, we can never separate them out.</a:t>
            </a:r>
          </a:p>
        </p:txBody>
      </p:sp>
      <p:sp>
        <p:nvSpPr>
          <p:cNvPr id="20489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EMF and Terminal Voltage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54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04800" y="1981200"/>
            <a:ext cx="8534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the terminal voltage difference is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When no current is drawn from the battery, the terminal voltage equals the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emf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which is determined by the chemical reaction;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3200" baseline="-25000" dirty="0" err="1">
                <a:solidFill>
                  <a:schemeClr val="accent2"/>
                </a:solidFill>
                <a:latin typeface="Arial Narrow" charset="0"/>
              </a:rPr>
              <a:t>ab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= </a:t>
            </a:r>
            <a:r>
              <a:rPr lang="en-US" sz="3200" dirty="0" err="1">
                <a:solidFill>
                  <a:schemeClr val="accent2"/>
                </a:solidFill>
                <a:latin typeface="Symbol" charset="2"/>
                <a:cs typeface="Symbol" charset="2"/>
              </a:rPr>
              <a:t>ε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However when the current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  <a:ea typeface="Lucida Grande" charset="0"/>
                <a:cs typeface="Lucida Grande" charset="0"/>
              </a:rPr>
              <a:t>I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 flows naturally from the battery, there is an internal drop in voltage which is equal to 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  <a:ea typeface="Lucida Grande" charset="0"/>
                <a:cs typeface="Lucida Grande" charset="0"/>
              </a:rPr>
              <a:t>Ir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.  Thus the actual </a:t>
            </a:r>
            <a:r>
              <a:rPr lang="en-US" sz="3200" b="1" dirty="0">
                <a:solidFill>
                  <a:srgbClr val="A50021"/>
                </a:solidFill>
                <a:latin typeface="Arial Narrow" charset="0"/>
                <a:ea typeface="Lucida Grande" charset="0"/>
                <a:cs typeface="Lucida Grande" charset="0"/>
              </a:rPr>
              <a:t>delivered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  <a:ea typeface="Lucida Grande" charset="0"/>
                <a:cs typeface="Lucida Grande" charset="0"/>
              </a:rPr>
              <a:t> terminal voltage of a battery in a circuit is                     . </a:t>
            </a:r>
          </a:p>
        </p:txBody>
      </p:sp>
      <p:graphicFrame>
        <p:nvGraphicFramePr>
          <p:cNvPr id="320519" name="Object 3"/>
          <p:cNvGraphicFramePr>
            <a:graphicFrameLocks noChangeAspect="1"/>
          </p:cNvGraphicFramePr>
          <p:nvPr/>
        </p:nvGraphicFramePr>
        <p:xfrm>
          <a:off x="5638800" y="5638800"/>
          <a:ext cx="17541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55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638800"/>
                        <a:ext cx="1754188" cy="6223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19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0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  <p:bldP spid="3205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2DBCCC4-D264-8243-82B6-E1D61F45DAF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2562" name="Picture 2" descr="FG26_0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4800"/>
            <a:ext cx="3581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5486400" cy="2286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Resisters are in series when two or more resisters are connected end to end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 Narrow" charset="0"/>
                <a:ea typeface="ＭＳ Ｐゴシック" charset="0"/>
              </a:rPr>
              <a:t>These resisters represent simple resisters in circuit or electrical devices, such as light bulbs, heaters, dryers, </a:t>
            </a:r>
            <a:r>
              <a:rPr lang="en-US" sz="2400" dirty="0" err="1">
                <a:latin typeface="Arial Narrow" charset="0"/>
                <a:ea typeface="ＭＳ Ｐゴシック" charset="0"/>
              </a:rPr>
              <a:t>etc</a:t>
            </a:r>
            <a:endParaRPr lang="en-US" sz="2400" dirty="0">
              <a:latin typeface="Arial Narrow" charset="0"/>
              <a:ea typeface="ＭＳ Ｐゴシック" charset="0"/>
            </a:endParaRPr>
          </a:p>
        </p:txBody>
      </p:sp>
      <p:sp>
        <p:nvSpPr>
          <p:cNvPr id="21513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Resisters in Series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78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6" name="Rectangle 6"/>
          <p:cNvSpPr>
            <a:spLocks noChangeArrowheads="1"/>
          </p:cNvSpPr>
          <p:nvPr/>
        </p:nvSpPr>
        <p:spPr bwMode="auto">
          <a:xfrm>
            <a:off x="304800" y="2590800"/>
            <a:ext cx="8534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quantity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same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for resisters in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circuit connected in series?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Current is the same through all the elements in series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across every element in the circuit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 and 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Since the total potential difference is V,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V=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IR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=I(R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R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eq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+R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</a:rPr>
              <a:t>3</a:t>
            </a:r>
          </a:p>
        </p:txBody>
      </p:sp>
      <p:pic>
        <p:nvPicPr>
          <p:cNvPr id="322567" name="Picture 7" descr="FG26_003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52600"/>
            <a:ext cx="335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25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894912"/>
              </p:ext>
            </p:extLst>
          </p:nvPr>
        </p:nvGraphicFramePr>
        <p:xfrm>
          <a:off x="5562600" y="5454650"/>
          <a:ext cx="1828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979" name="Equation" r:id="rId7" imgW="685800" imgH="342720" progId="Equation.DSMT4">
                  <p:embed/>
                </p:oleObj>
              </mc:Choice>
              <mc:Fallback>
                <p:oleObj name="Equation" r:id="rId7" imgW="685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454650"/>
                        <a:ext cx="1828800" cy="86995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9" name="Text Box 9"/>
          <p:cNvSpPr txBox="1">
            <a:spLocks noChangeArrowheads="1"/>
          </p:cNvSpPr>
          <p:nvPr/>
        </p:nvSpPr>
        <p:spPr bwMode="auto">
          <a:xfrm>
            <a:off x="7696200" y="5502275"/>
            <a:ext cx="10668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Resisters in series</a:t>
            </a:r>
          </a:p>
        </p:txBody>
      </p:sp>
      <p:sp>
        <p:nvSpPr>
          <p:cNvPr id="322570" name="Text Box 10"/>
          <p:cNvSpPr txBox="1">
            <a:spLocks noChangeArrowheads="1"/>
          </p:cNvSpPr>
          <p:nvPr/>
        </p:nvSpPr>
        <p:spPr bwMode="auto">
          <a:xfrm>
            <a:off x="152400" y="6400800"/>
            <a:ext cx="883920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When resisters are connected in series, the total resistance increases and the current decreases.</a:t>
            </a:r>
          </a:p>
        </p:txBody>
      </p:sp>
    </p:spTree>
    <p:extLst>
      <p:ext uri="{BB962C8B-B14F-4D97-AF65-F5344CB8AC3E}">
        <p14:creationId xmlns:p14="http://schemas.microsoft.com/office/powerpoint/2010/main" val="142704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2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225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2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2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25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25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25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22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  <p:bldP spid="322566" grpId="0" build="p"/>
      <p:bldP spid="322569" grpId="0" animBg="1"/>
      <p:bldP spid="32257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Monday, June 17,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7AF9F86-2A90-1940-B15C-F3B453F8B8C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323586" name="Picture 2" descr="FG26_0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400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5486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is it true that 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V=V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+V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+V</a:t>
            </a:r>
            <a:r>
              <a:rPr lang="en-US" sz="2800" baseline="-25000">
                <a:latin typeface="Arial Narrow" charset="0"/>
                <a:ea typeface="ＭＳ Ｐゴシック" charset="0"/>
                <a:cs typeface="ＭＳ Ｐゴシック" charset="0"/>
              </a:rPr>
              <a:t>3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?</a:t>
            </a:r>
          </a:p>
        </p:txBody>
      </p:sp>
      <p:sp>
        <p:nvSpPr>
          <p:cNvPr id="2253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Energy Losses in Resisters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75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What is the potential energy loss when charge q passes through the resister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,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sz="2800" baseline="-25000">
                <a:solidFill>
                  <a:schemeClr val="accent2"/>
                </a:solidFill>
                <a:latin typeface="Arial Narrow" charset="0"/>
              </a:rPr>
              <a:t>3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,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,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Since the total energy loss should be the same as the energy provided to the system, we obtain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 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U=qV=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</a:t>
            </a:r>
            <a:r>
              <a:rPr lang="en-US">
                <a:solidFill>
                  <a:srgbClr val="660066"/>
                </a:solidFill>
                <a:latin typeface="Symbol" charset="0"/>
              </a:rPr>
              <a:t>Δ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U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=q(V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660066"/>
                </a:solidFill>
                <a:latin typeface="Arial Narrow" charset="0"/>
              </a:rPr>
              <a:t>Thus, V=V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1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660066"/>
                </a:solidFill>
                <a:latin typeface="Arial Narrow" charset="0"/>
              </a:rPr>
              <a:t>+V</a:t>
            </a:r>
            <a:r>
              <a:rPr lang="en-US" baseline="-25000">
                <a:solidFill>
                  <a:srgbClr val="660066"/>
                </a:solidFill>
                <a:latin typeface="Arial Narrow" charset="0"/>
              </a:rPr>
              <a:t>3</a:t>
            </a:r>
            <a:endParaRPr lang="en-US">
              <a:solidFill>
                <a:srgbClr val="660066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aseline="-25000">
              <a:solidFill>
                <a:schemeClr val="accent2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3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3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3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3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23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  <p:bldP spid="323590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18772</TotalTime>
  <Words>2268</Words>
  <Application>Microsoft Macintosh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1442 – Section 001 Lecture #8</vt:lpstr>
      <vt:lpstr>Announcements</vt:lpstr>
      <vt:lpstr>Special Project #3</vt:lpstr>
      <vt:lpstr> Superconductivity</vt:lpstr>
      <vt:lpstr> Electric Hazards: Leakage Currents</vt:lpstr>
      <vt:lpstr> EMF and Terminal Voltage</vt:lpstr>
      <vt:lpstr> EMF and Terminal Voltage</vt:lpstr>
      <vt:lpstr> Resisters in Series</vt:lpstr>
      <vt:lpstr> Energy Losses in Resisters</vt:lpstr>
      <vt:lpstr>Example 19 – 1 </vt:lpstr>
      <vt:lpstr> Resisters in Parallel</vt:lpstr>
      <vt:lpstr>Example 19 – 2 </vt:lpstr>
      <vt:lpstr>Example 19 – 5 </vt:lpstr>
      <vt:lpstr> Kirchhoff’s Rules – 1st Rule</vt:lpstr>
      <vt:lpstr> Kirchhoff’s Rules – 2nd Rule</vt:lpstr>
      <vt:lpstr> Using Kirchhoff’s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865</cp:revision>
  <dcterms:created xsi:type="dcterms:W3CDTF">2012-01-19T04:21:20Z</dcterms:created>
  <dcterms:modified xsi:type="dcterms:W3CDTF">2013-06-17T18:26:54Z</dcterms:modified>
</cp:coreProperties>
</file>