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notesSlides/notesSlide1.xml" ContentType="application/vnd.openxmlformats-officedocument.presentationml.notesSlide+xml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09" r:id="rId3"/>
    <p:sldId id="550" r:id="rId4"/>
    <p:sldId id="579" r:id="rId5"/>
    <p:sldId id="545" r:id="rId6"/>
    <p:sldId id="546" r:id="rId7"/>
    <p:sldId id="547" r:id="rId8"/>
    <p:sldId id="548" r:id="rId9"/>
    <p:sldId id="549" r:id="rId10"/>
    <p:sldId id="551" r:id="rId11"/>
    <p:sldId id="552" r:id="rId12"/>
    <p:sldId id="553" r:id="rId13"/>
    <p:sldId id="554" r:id="rId14"/>
    <p:sldId id="555" r:id="rId15"/>
    <p:sldId id="556" r:id="rId16"/>
    <p:sldId id="557" r:id="rId17"/>
    <p:sldId id="558" r:id="rId18"/>
    <p:sldId id="560" r:id="rId19"/>
    <p:sldId id="561" r:id="rId20"/>
    <p:sldId id="562" r:id="rId21"/>
    <p:sldId id="563" r:id="rId22"/>
    <p:sldId id="564" r:id="rId23"/>
    <p:sldId id="565" r:id="rId24"/>
    <p:sldId id="566" r:id="rId25"/>
    <p:sldId id="567" r:id="rId26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ED"/>
    <a:srgbClr val="99FFCC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4" Type="http://schemas.openxmlformats.org/officeDocument/2006/relationships/image" Target="../media/image54.wmf"/><Relationship Id="rId5" Type="http://schemas.openxmlformats.org/officeDocument/2006/relationships/image" Target="../media/image55.wmf"/><Relationship Id="rId1" Type="http://schemas.openxmlformats.org/officeDocument/2006/relationships/image" Target="../media/image3.wmf"/><Relationship Id="rId2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4" Type="http://schemas.openxmlformats.org/officeDocument/2006/relationships/image" Target="../media/image61.wmf"/><Relationship Id="rId5" Type="http://schemas.openxmlformats.org/officeDocument/2006/relationships/image" Target="../media/image62.wmf"/><Relationship Id="rId6" Type="http://schemas.openxmlformats.org/officeDocument/2006/relationships/image" Target="../media/image63.emf"/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4" Type="http://schemas.openxmlformats.org/officeDocument/2006/relationships/image" Target="../media/image65.emf"/><Relationship Id="rId5" Type="http://schemas.openxmlformats.org/officeDocument/2006/relationships/image" Target="../media/image66.wmf"/><Relationship Id="rId6" Type="http://schemas.openxmlformats.org/officeDocument/2006/relationships/image" Target="../media/image67.emf"/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4" Type="http://schemas.openxmlformats.org/officeDocument/2006/relationships/image" Target="../media/image70.wmf"/><Relationship Id="rId5" Type="http://schemas.openxmlformats.org/officeDocument/2006/relationships/image" Target="../media/image71.emf"/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wmf"/><Relationship Id="rId6" Type="http://schemas.openxmlformats.org/officeDocument/2006/relationships/image" Target="../media/image77.wmf"/><Relationship Id="rId7" Type="http://schemas.openxmlformats.org/officeDocument/2006/relationships/image" Target="../media/image78.emf"/><Relationship Id="rId8" Type="http://schemas.openxmlformats.org/officeDocument/2006/relationships/image" Target="../media/image79.emf"/><Relationship Id="rId9" Type="http://schemas.openxmlformats.org/officeDocument/2006/relationships/image" Target="../media/image80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wmf"/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20" Type="http://schemas.openxmlformats.org/officeDocument/2006/relationships/image" Target="../media/image37.wmf"/><Relationship Id="rId10" Type="http://schemas.openxmlformats.org/officeDocument/2006/relationships/image" Target="../media/image27.wmf"/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emf"/><Relationship Id="rId15" Type="http://schemas.openxmlformats.org/officeDocument/2006/relationships/image" Target="../media/image32.wmf"/><Relationship Id="rId16" Type="http://schemas.openxmlformats.org/officeDocument/2006/relationships/image" Target="../media/image33.wmf"/><Relationship Id="rId17" Type="http://schemas.openxmlformats.org/officeDocument/2006/relationships/image" Target="../media/image34.emf"/><Relationship Id="rId18" Type="http://schemas.openxmlformats.org/officeDocument/2006/relationships/image" Target="../media/image35.wmf"/><Relationship Id="rId19" Type="http://schemas.openxmlformats.org/officeDocument/2006/relationships/image" Target="../media/image3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4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79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770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773A89A-9014-9A43-8A57-143461002E53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6.wmf"/><Relationship Id="rId12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4" Type="http://schemas.openxmlformats.org/officeDocument/2006/relationships/oleObject" Target="../embeddings/oleObject45.bin"/><Relationship Id="rId15" Type="http://schemas.openxmlformats.org/officeDocument/2006/relationships/image" Target="../media/image48.wmf"/><Relationship Id="rId16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18" Type="http://schemas.openxmlformats.org/officeDocument/2006/relationships/oleObject" Target="../embeddings/oleObject47.bin"/><Relationship Id="rId19" Type="http://schemas.openxmlformats.org/officeDocument/2006/relationships/image" Target="../media/image50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1.jpeg"/><Relationship Id="rId4" Type="http://schemas.openxmlformats.org/officeDocument/2006/relationships/oleObject" Target="../embeddings/oleObject40.bin"/><Relationship Id="rId5" Type="http://schemas.openxmlformats.org/officeDocument/2006/relationships/image" Target="../media/image43.w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44.wmf"/><Relationship Id="rId8" Type="http://schemas.openxmlformats.org/officeDocument/2006/relationships/oleObject" Target="../embeddings/oleObject42.bin"/><Relationship Id="rId9" Type="http://schemas.openxmlformats.org/officeDocument/2006/relationships/image" Target="../media/image45.wmf"/><Relationship Id="rId10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8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52.w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53.w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5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4" Type="http://schemas.openxmlformats.org/officeDocument/2006/relationships/image" Target="../media/image3.wmf"/><Relationship Id="rId5" Type="http://schemas.openxmlformats.org/officeDocument/2006/relationships/image" Target="../media/image58.jpeg"/><Relationship Id="rId6" Type="http://schemas.openxmlformats.org/officeDocument/2006/relationships/image" Target="../media/image59.jpeg"/><Relationship Id="rId7" Type="http://schemas.openxmlformats.org/officeDocument/2006/relationships/oleObject" Target="../embeddings/oleObject55.bin"/><Relationship Id="rId8" Type="http://schemas.openxmlformats.org/officeDocument/2006/relationships/image" Target="../media/image57.wmf"/><Relationship Id="rId9" Type="http://schemas.openxmlformats.org/officeDocument/2006/relationships/oleObject" Target="../embeddings/oleObject56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1.wmf"/><Relationship Id="rId12" Type="http://schemas.openxmlformats.org/officeDocument/2006/relationships/oleObject" Target="../embeddings/oleObject62.bin"/><Relationship Id="rId13" Type="http://schemas.openxmlformats.org/officeDocument/2006/relationships/image" Target="../media/image62.wmf"/><Relationship Id="rId14" Type="http://schemas.openxmlformats.org/officeDocument/2006/relationships/oleObject" Target="../embeddings/oleObject63.bin"/><Relationship Id="rId15" Type="http://schemas.openxmlformats.org/officeDocument/2006/relationships/image" Target="../media/image63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57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58.bin"/><Relationship Id="rId6" Type="http://schemas.openxmlformats.org/officeDocument/2006/relationships/image" Target="../media/image57.wmf"/><Relationship Id="rId7" Type="http://schemas.openxmlformats.org/officeDocument/2006/relationships/oleObject" Target="../embeddings/oleObject59.bin"/><Relationship Id="rId8" Type="http://schemas.openxmlformats.org/officeDocument/2006/relationships/oleObject" Target="../embeddings/oleObject60.bin"/><Relationship Id="rId9" Type="http://schemas.openxmlformats.org/officeDocument/2006/relationships/image" Target="../media/image60.wmf"/><Relationship Id="rId10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8.bin"/><Relationship Id="rId12" Type="http://schemas.openxmlformats.org/officeDocument/2006/relationships/image" Target="../media/image65.e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66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6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64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65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66.bin"/><Relationship Id="rId9" Type="http://schemas.openxmlformats.org/officeDocument/2006/relationships/oleObject" Target="../embeddings/oleObject67.bin"/><Relationship Id="rId10" Type="http://schemas.openxmlformats.org/officeDocument/2006/relationships/image" Target="../media/image6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75.bin"/><Relationship Id="rId12" Type="http://schemas.openxmlformats.org/officeDocument/2006/relationships/image" Target="../media/image70.wmf"/><Relationship Id="rId13" Type="http://schemas.openxmlformats.org/officeDocument/2006/relationships/oleObject" Target="../embeddings/oleObject76.bin"/><Relationship Id="rId14" Type="http://schemas.openxmlformats.org/officeDocument/2006/relationships/image" Target="../media/image7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7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73.bin"/><Relationship Id="rId9" Type="http://schemas.openxmlformats.org/officeDocument/2006/relationships/oleObject" Target="../embeddings/oleObject74.bin"/><Relationship Id="rId10" Type="http://schemas.openxmlformats.org/officeDocument/2006/relationships/image" Target="../media/image69.wmf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4.emf"/><Relationship Id="rId20" Type="http://schemas.openxmlformats.org/officeDocument/2006/relationships/oleObject" Target="../embeddings/oleObject85.bin"/><Relationship Id="rId21" Type="http://schemas.openxmlformats.org/officeDocument/2006/relationships/image" Target="../media/image80.emf"/><Relationship Id="rId10" Type="http://schemas.openxmlformats.org/officeDocument/2006/relationships/oleObject" Target="../embeddings/oleObject80.bin"/><Relationship Id="rId11" Type="http://schemas.openxmlformats.org/officeDocument/2006/relationships/image" Target="../media/image75.emf"/><Relationship Id="rId12" Type="http://schemas.openxmlformats.org/officeDocument/2006/relationships/oleObject" Target="../embeddings/oleObject81.bin"/><Relationship Id="rId13" Type="http://schemas.openxmlformats.org/officeDocument/2006/relationships/image" Target="../media/image76.wmf"/><Relationship Id="rId14" Type="http://schemas.openxmlformats.org/officeDocument/2006/relationships/oleObject" Target="../embeddings/oleObject82.bin"/><Relationship Id="rId15" Type="http://schemas.openxmlformats.org/officeDocument/2006/relationships/image" Target="../media/image77.wmf"/><Relationship Id="rId16" Type="http://schemas.openxmlformats.org/officeDocument/2006/relationships/oleObject" Target="../embeddings/oleObject83.bin"/><Relationship Id="rId17" Type="http://schemas.openxmlformats.org/officeDocument/2006/relationships/image" Target="../media/image78.emf"/><Relationship Id="rId18" Type="http://schemas.openxmlformats.org/officeDocument/2006/relationships/oleObject" Target="../embeddings/oleObject84.bin"/><Relationship Id="rId19" Type="http://schemas.openxmlformats.org/officeDocument/2006/relationships/image" Target="../media/image7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8.jpeg"/><Relationship Id="rId4" Type="http://schemas.openxmlformats.org/officeDocument/2006/relationships/oleObject" Target="../embeddings/oleObject77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78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7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4" Type="http://schemas.openxmlformats.org/officeDocument/2006/relationships/oleObject" Target="../embeddings/oleObject86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87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88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4" Type="http://schemas.openxmlformats.org/officeDocument/2006/relationships/oleObject" Target="../embeddings/oleObject89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91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92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93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9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oleObject" Target="../embeddings/oleObject95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96.bin"/><Relationship Id="rId7" Type="http://schemas.openxmlformats.org/officeDocument/2006/relationships/image" Target="../media/image57.wmf"/><Relationship Id="rId8" Type="http://schemas.openxmlformats.org/officeDocument/2006/relationships/oleObject" Target="../embeddings/oleObject97.bin"/><Relationship Id="rId9" Type="http://schemas.openxmlformats.org/officeDocument/2006/relationships/image" Target="../media/image85.jpeg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4.w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15.w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16.e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17.emf"/><Relationship Id="rId28" Type="http://schemas.openxmlformats.org/officeDocument/2006/relationships/oleObject" Target="../embeddings/oleObject16.bin"/><Relationship Id="rId29" Type="http://schemas.openxmlformats.org/officeDocument/2006/relationships/image" Target="../media/image18.w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5.bin"/><Relationship Id="rId21" Type="http://schemas.openxmlformats.org/officeDocument/2006/relationships/image" Target="../media/image6.wmf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7.wmf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8.wmf"/><Relationship Id="rId26" Type="http://schemas.openxmlformats.org/officeDocument/2006/relationships/oleObject" Target="../embeddings/oleObject28.bin"/><Relationship Id="rId27" Type="http://schemas.openxmlformats.org/officeDocument/2006/relationships/image" Target="../media/image29.wmf"/><Relationship Id="rId28" Type="http://schemas.openxmlformats.org/officeDocument/2006/relationships/oleObject" Target="../embeddings/oleObject29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5" Type="http://schemas.openxmlformats.org/officeDocument/2006/relationships/image" Target="../media/image4.jpeg"/><Relationship Id="rId30" Type="http://schemas.openxmlformats.org/officeDocument/2006/relationships/oleObject" Target="../embeddings/oleObject30.bin"/><Relationship Id="rId31" Type="http://schemas.openxmlformats.org/officeDocument/2006/relationships/image" Target="../media/image31.emf"/><Relationship Id="rId32" Type="http://schemas.openxmlformats.org/officeDocument/2006/relationships/oleObject" Target="../embeddings/oleObject31.bin"/><Relationship Id="rId9" Type="http://schemas.openxmlformats.org/officeDocument/2006/relationships/image" Target="../media/image2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9.bin"/><Relationship Id="rId33" Type="http://schemas.openxmlformats.org/officeDocument/2006/relationships/image" Target="../media/image32.wmf"/><Relationship Id="rId34" Type="http://schemas.openxmlformats.org/officeDocument/2006/relationships/oleObject" Target="../embeddings/oleObject32.bin"/><Relationship Id="rId35" Type="http://schemas.openxmlformats.org/officeDocument/2006/relationships/image" Target="../media/image33.wmf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6.wmf"/><Relationship Id="rId37" Type="http://schemas.openxmlformats.org/officeDocument/2006/relationships/image" Target="../media/image34.emf"/><Relationship Id="rId38" Type="http://schemas.openxmlformats.org/officeDocument/2006/relationships/oleObject" Target="../embeddings/oleObject34.bin"/><Relationship Id="rId39" Type="http://schemas.openxmlformats.org/officeDocument/2006/relationships/image" Target="../media/image35.wmf"/><Relationship Id="rId40" Type="http://schemas.openxmlformats.org/officeDocument/2006/relationships/oleObject" Target="../embeddings/oleObject35.bin"/><Relationship Id="rId41" Type="http://schemas.openxmlformats.org/officeDocument/2006/relationships/image" Target="../media/image36.wmf"/><Relationship Id="rId42" Type="http://schemas.openxmlformats.org/officeDocument/2006/relationships/oleObject" Target="../embeddings/oleObject36.bin"/><Relationship Id="rId43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</a:t>
            </a:r>
            <a:r>
              <a:rPr lang="en-US" dirty="0" smtClean="0"/>
              <a:t>1442 </a:t>
            </a:r>
            <a:r>
              <a:rPr lang="en-US" dirty="0"/>
              <a:t>– Section </a:t>
            </a:r>
            <a:r>
              <a:rPr lang="en-US" dirty="0" smtClean="0"/>
              <a:t>001</a:t>
            </a:r>
            <a:br>
              <a:rPr lang="en-US" dirty="0" smtClean="0"/>
            </a:br>
            <a:r>
              <a:rPr lang="en-US" dirty="0"/>
              <a:t>Lecture </a:t>
            </a:r>
            <a:r>
              <a:rPr lang="en-US" dirty="0" smtClean="0"/>
              <a:t>#9</a:t>
            </a:r>
            <a:endParaRPr lang="en-US" dirty="0"/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163822" y="1311275"/>
            <a:ext cx="28195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Tuesday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June 18, 2013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057400"/>
            <a:ext cx="62103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Chapter 19</a:t>
            </a:r>
            <a:endParaRPr lang="en-US" sz="2800" dirty="0">
              <a:solidFill>
                <a:srgbClr val="660066"/>
              </a:solidFill>
              <a:latin typeface="Arial Narrow" charset="0"/>
            </a:endParaRP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Kirchhoff’s </a:t>
            </a:r>
            <a:r>
              <a:rPr lang="en-US" dirty="0">
                <a:solidFill>
                  <a:srgbClr val="660066"/>
                </a:solidFill>
                <a:latin typeface="Arial Narrow" charset="0"/>
              </a:rPr>
              <a:t>Rules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EMFs in Series and Parallel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Capacitors in Series and Parallel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 smtClean="0">
                <a:solidFill>
                  <a:srgbClr val="660066"/>
                </a:solidFill>
                <a:latin typeface="Arial Narrow" charset="0"/>
              </a:rPr>
              <a:t>RC Circuit</a:t>
            </a:r>
          </a:p>
          <a:p>
            <a:pPr marL="533400" indent="-533400">
              <a:spcBef>
                <a:spcPct val="20000"/>
              </a:spcBef>
              <a:buFont typeface="Arial"/>
              <a:buChar char="•"/>
            </a:pPr>
            <a:r>
              <a:rPr lang="en-US" sz="2800" dirty="0" smtClean="0">
                <a:solidFill>
                  <a:srgbClr val="000090"/>
                </a:solidFill>
                <a:latin typeface="Arial Narrow" charset="0"/>
              </a:rPr>
              <a:t>Chapter 20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Magnets and Magnetic Field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Electric Current and Magnetism</a:t>
            </a:r>
          </a:p>
          <a:p>
            <a:pPr marL="1066800" lvl="1" indent="-609600">
              <a:spcBef>
                <a:spcPct val="20000"/>
              </a:spcBef>
              <a:buClr>
                <a:srgbClr val="800000"/>
              </a:buClr>
              <a:buFont typeface="Lucida Grande" charset="0"/>
              <a:buChar char="-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Magnetic Forces on Electric Current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57053" y="6243935"/>
            <a:ext cx="755131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#5,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Monday, June 24!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E28C0DC5-45A8-3243-B57C-D2BB3B56C3D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When two or more sources of </a:t>
            </a:r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emf’s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>
                <a:latin typeface="Arial Narrow" charset="0"/>
                <a:ea typeface="ＭＳ Ｐゴシック" charset="0"/>
              </a:rPr>
              <a:t>V</a:t>
            </a:r>
            <a:r>
              <a:rPr lang="en-US" sz="2000" baseline="-25000" dirty="0" err="1">
                <a:latin typeface="Arial Narrow" charset="0"/>
                <a:ea typeface="ＭＳ Ｐゴシック" charset="0"/>
              </a:rPr>
              <a:t>ac</a:t>
            </a:r>
            <a:r>
              <a:rPr lang="en-US" sz="2000" dirty="0">
                <a:latin typeface="Arial Narrow" charset="0"/>
                <a:ea typeface="ＭＳ Ｐゴシック" charset="0"/>
              </a:rPr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If the batteries are arranged in an opposite direction, the total voltage is the difference between them</a:t>
            </a:r>
          </a:p>
        </p:txBody>
      </p:sp>
      <p:sp>
        <p:nvSpPr>
          <p:cNvPr id="1946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latin typeface="Arial Narrow" charset="0"/>
                <a:ea typeface="ＭＳ Ｐゴシック" charset="0"/>
                <a:cs typeface="ＭＳ Ｐゴシック" charset="0"/>
              </a:rPr>
              <a:t>EMF’s </a:t>
            </a:r>
            <a:r>
              <a:rPr lang="en-US" sz="3600" dirty="0">
                <a:latin typeface="Arial Narrow" charset="0"/>
                <a:ea typeface="ＭＳ Ｐゴシック" charset="0"/>
                <a:cs typeface="ＭＳ Ｐゴシック" charset="0"/>
              </a:rPr>
              <a:t>in Series and Parallel: Charging a Battery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Some battery are rechargeable since their chemical reactions are reversible but most the batteries can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772400" y="2590800"/>
            <a:ext cx="1295400" cy="15875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Arial Narrow" charset="0"/>
              </a:rPr>
              <a:t>Parallel arrangements (c) are used only to increase currents.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19600" y="4081463"/>
            <a:ext cx="2743200" cy="338137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  <a:latin typeface="Arial Narrow" charset="0"/>
              </a:rPr>
              <a:t>This is the way we jump start a car</a:t>
            </a:r>
          </a:p>
        </p:txBody>
      </p:sp>
    </p:spTree>
    <p:extLst>
      <p:ext uri="{BB962C8B-B14F-4D97-AF65-F5344CB8AC3E}">
        <p14:creationId xmlns:p14="http://schemas.microsoft.com/office/powerpoint/2010/main" val="271904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952124-F6E5-FA40-A32B-683E2151B2D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in Series or Parallel</a:t>
            </a:r>
          </a:p>
        </p:txBody>
      </p:sp>
      <p:sp>
        <p:nvSpPr>
          <p:cNvPr id="262147" name="Rectangle 3"/>
          <p:cNvSpPr>
            <a:spLocks noChangeArrowheads="1"/>
          </p:cNvSpPr>
          <p:nvPr/>
        </p:nvSpPr>
        <p:spPr bwMode="auto">
          <a:xfrm>
            <a:off x="304800" y="6858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are also used in many electric circuits.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So what is an electric circuit again?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A closed path of conductors, usually wires, connecting capacitors, resisters and other electrical devices, in which 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charges can flow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And includes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</a:rPr>
              <a:t>a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source </a:t>
            </a:r>
            <a:r>
              <a:rPr lang="en-US" sz="2000" dirty="0" smtClean="0">
                <a:solidFill>
                  <a:srgbClr val="003300"/>
                </a:solidFill>
                <a:latin typeface="Arial Narrow" charset="0"/>
              </a:rPr>
              <a:t>of potential such </a:t>
            </a:r>
            <a:r>
              <a:rPr lang="en-US" sz="2000" dirty="0">
                <a:solidFill>
                  <a:srgbClr val="003300"/>
                </a:solidFill>
                <a:latin typeface="Arial Narrow" charset="0"/>
              </a:rPr>
              <a:t>as a battery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Capacitors can be connected in various ways.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</a:rPr>
              <a:t>In parallel		and 	      in Series       or in combination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pic>
        <p:nvPicPr>
          <p:cNvPr id="262148" name="Picture 4" descr="FG2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44196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2149" name="Picture 5" descr="FG24_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91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1600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25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28464E5-C2DF-9B46-982B-6827A3FF1B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63170" name="Picture 2" descr="FG24_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4419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in Parallel</a:t>
            </a:r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228600" y="762000"/>
            <a:ext cx="5943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Parallel arrangement provides the </a:t>
            </a:r>
            <a:r>
              <a:rPr lang="en-US" sz="2800" b="1" u="sng">
                <a:solidFill>
                  <a:srgbClr val="FF0000"/>
                </a:solidFill>
                <a:latin typeface="Arial Narrow" charset="0"/>
              </a:rPr>
              <a:t>same voltage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 across all the capacitors.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Left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a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 and right hand plates are at V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So each capacitor plate acquires charges given by the formula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</a:rPr>
              <a:t>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V,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V, and Q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=C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V</a:t>
            </a:r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152400" y="3810000"/>
            <a:ext cx="8991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The total charge Q that must leave the battery is then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Q=Q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+Q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=V(C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Q=C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eq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V= V(C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+C</a:t>
            </a:r>
            <a:r>
              <a:rPr lang="en-US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equivalent capacitance in parallel is </a:t>
            </a:r>
          </a:p>
        </p:txBody>
      </p:sp>
      <p:graphicFrame>
        <p:nvGraphicFramePr>
          <p:cNvPr id="2631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732006"/>
              </p:ext>
            </p:extLst>
          </p:nvPr>
        </p:nvGraphicFramePr>
        <p:xfrm>
          <a:off x="6586538" y="5767388"/>
          <a:ext cx="1901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969" name="Equation" r:id="rId4" imgW="1041400" imgH="254000" progId="Equation.DSMT4">
                  <p:embed/>
                </p:oleObj>
              </mc:Choice>
              <mc:Fallback>
                <p:oleObj name="Equation" r:id="rId4" imgW="1041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5767388"/>
                        <a:ext cx="1901825" cy="4651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898525" y="6324600"/>
            <a:ext cx="2682875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3794125" y="6324600"/>
            <a:ext cx="3416300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increases!!!</a:t>
            </a:r>
          </a:p>
        </p:txBody>
      </p:sp>
    </p:spTree>
    <p:extLst>
      <p:ext uri="{BB962C8B-B14F-4D97-AF65-F5344CB8AC3E}">
        <p14:creationId xmlns:p14="http://schemas.microsoft.com/office/powerpoint/2010/main" val="1218797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200" name="Picture 8" descr="FG24_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33400"/>
            <a:ext cx="3200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4DD769-3A1D-0C42-BB1D-2E0A20292D7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5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89154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Capacitors in Series</a:t>
            </a:r>
          </a:p>
        </p:txBody>
      </p:sp>
      <p:sp>
        <p:nvSpPr>
          <p:cNvPr id="264195" name="Rectangle 3"/>
          <p:cNvSpPr>
            <a:spLocks noChangeArrowheads="1"/>
          </p:cNvSpPr>
          <p:nvPr/>
        </p:nvSpPr>
        <p:spPr bwMode="auto">
          <a:xfrm>
            <a:off x="76200" y="457200"/>
            <a:ext cx="6019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Series arrangement is more interesting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When a battery is connected, +Q flows to the left plate of 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 and –Q flows to the right plate of 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 inducing opposite sign charges on the other plates.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Since the capacitor in the middle was originally neutral, charges get induced to neutralize the induced charges</a:t>
            </a:r>
          </a:p>
        </p:txBody>
      </p:sp>
      <p:sp>
        <p:nvSpPr>
          <p:cNvPr id="264196" name="Rectangle 4"/>
          <p:cNvSpPr>
            <a:spLocks noChangeArrowheads="1"/>
          </p:cNvSpPr>
          <p:nvPr/>
        </p:nvSpPr>
        <p:spPr bwMode="auto">
          <a:xfrm>
            <a:off x="76200" y="2514600"/>
            <a:ext cx="899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So the charge on each capacitor is the same value, Q. (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</a:rPr>
              <a:t>Same charge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Consider that the three capacitors behave like an equivalent one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Q=C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eq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V </a:t>
            </a:r>
            <a:r>
              <a:rPr lang="en-US" sz="2000">
                <a:solidFill>
                  <a:srgbClr val="660066"/>
                </a:solidFill>
                <a:latin typeface="Arial Narrow" charset="0"/>
                <a:sym typeface="Wingdings" charset="0"/>
              </a:rPr>
              <a:t> V=Q/C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sym typeface="Wingdings" charset="0"/>
              </a:rPr>
              <a:t>eq</a:t>
            </a:r>
            <a:r>
              <a:rPr lang="en-US" sz="2000">
                <a:solidFill>
                  <a:srgbClr val="660066"/>
                </a:solidFill>
                <a:latin typeface="Arial Narrow" charset="0"/>
                <a:sym typeface="Wingdings" charset="0"/>
              </a:rPr>
              <a:t> </a:t>
            </a:r>
            <a:endParaRPr lang="en-US" sz="2000">
              <a:solidFill>
                <a:srgbClr val="660066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The total voltage V across the three capacitors in series must be equal to the sum of the voltages across each capacitor.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V=V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=(Q/C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2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+Q/C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</a:rPr>
              <a:t>3</a:t>
            </a:r>
            <a:r>
              <a:rPr lang="en-US" sz="2000">
                <a:solidFill>
                  <a:srgbClr val="660066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Putting all these together, we obtain: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 V=Q/C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eq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=Q(1/C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+1/C</a:t>
            </a:r>
            <a:r>
              <a:rPr lang="en-US" baseline="-2500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Thus the equivalent capacitance is </a:t>
            </a:r>
          </a:p>
        </p:txBody>
      </p:sp>
      <p:graphicFrame>
        <p:nvGraphicFramePr>
          <p:cNvPr id="26419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657254"/>
              </p:ext>
            </p:extLst>
          </p:nvPr>
        </p:nvGraphicFramePr>
        <p:xfrm>
          <a:off x="4625975" y="5453063"/>
          <a:ext cx="21082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993" name="Equation" r:id="rId4" imgW="1155700" imgH="444500" progId="Equation.DSMT4">
                  <p:embed/>
                </p:oleObj>
              </mc:Choice>
              <mc:Fallback>
                <p:oleObj name="Equation" r:id="rId4" imgW="11557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5975" y="5453063"/>
                        <a:ext cx="2108200" cy="8128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4198" name="Text Box 6"/>
          <p:cNvSpPr txBox="1">
            <a:spLocks noChangeArrowheads="1"/>
          </p:cNvSpPr>
          <p:nvPr/>
        </p:nvSpPr>
        <p:spPr bwMode="auto">
          <a:xfrm>
            <a:off x="609600" y="6324600"/>
            <a:ext cx="2682875" cy="4572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What is the net effect?</a:t>
            </a:r>
          </a:p>
        </p:txBody>
      </p:sp>
      <p:sp>
        <p:nvSpPr>
          <p:cNvPr id="264199" name="Text Box 7"/>
          <p:cNvSpPr txBox="1">
            <a:spLocks noChangeArrowheads="1"/>
          </p:cNvSpPr>
          <p:nvPr/>
        </p:nvSpPr>
        <p:spPr bwMode="auto">
          <a:xfrm>
            <a:off x="3657600" y="6324600"/>
            <a:ext cx="5367338" cy="495300"/>
          </a:xfrm>
          <a:prstGeom prst="rect">
            <a:avLst/>
          </a:prstGeom>
          <a:solidFill>
            <a:srgbClr val="FFFF66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Arial Narrow" charset="0"/>
              </a:rPr>
              <a:t>The capacitance smaller than the smallest C!!!</a:t>
            </a:r>
          </a:p>
        </p:txBody>
      </p:sp>
    </p:spTree>
    <p:extLst>
      <p:ext uri="{BB962C8B-B14F-4D97-AF65-F5344CB8AC3E}">
        <p14:creationId xmlns:p14="http://schemas.microsoft.com/office/powerpoint/2010/main" val="844290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45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472402-5091-CE4B-B26C-AA653D815C9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265218" name="Picture 2" descr="FG24_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152400"/>
            <a:ext cx="27289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19 – 10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228600" y="762000"/>
            <a:ext cx="5791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Equivalent Capacitor: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Determine the capacitance of a single capacitor that will have the same effect as the combination shown in the figure.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Assume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1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=C</a:t>
            </a:r>
            <a:r>
              <a:rPr lang="en-US" sz="2800" baseline="-25000" dirty="0">
                <a:solidFill>
                  <a:schemeClr val="accent2"/>
                </a:solidFill>
                <a:latin typeface="Arial Narrow" charset="0"/>
              </a:rPr>
              <a:t>3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=C.</a:t>
            </a:r>
          </a:p>
        </p:txBody>
      </p:sp>
      <p:sp>
        <p:nvSpPr>
          <p:cNvPr id="265221" name="Text Box 5"/>
          <p:cNvSpPr txBox="1">
            <a:spLocks noChangeArrowheads="1"/>
          </p:cNvSpPr>
          <p:nvPr/>
        </p:nvSpPr>
        <p:spPr bwMode="auto">
          <a:xfrm>
            <a:off x="609600" y="2681288"/>
            <a:ext cx="3581400" cy="54768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0000"/>
                </a:solidFill>
                <a:latin typeface="Arial Narrow" charset="0"/>
              </a:rPr>
              <a:t>We should do these first!!   </a:t>
            </a: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457200" y="44958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Now the equivalent capacitor is in series with C</a:t>
            </a:r>
            <a:r>
              <a:rPr lang="en-US" sz="2800" baseline="-25000">
                <a:solidFill>
                  <a:srgbClr val="CC00CC"/>
                </a:solidFill>
                <a:latin typeface="Arial Narrow" charset="0"/>
              </a:rPr>
              <a:t>1</a:t>
            </a:r>
            <a:r>
              <a:rPr lang="en-US" sz="2800">
                <a:solidFill>
                  <a:srgbClr val="CC00CC"/>
                </a:solidFill>
                <a:latin typeface="Arial Narrow" charset="0"/>
              </a:rPr>
              <a:t>.      </a:t>
            </a:r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6781800" y="152400"/>
            <a:ext cx="1295400" cy="2819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533400" y="32766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How?   </a:t>
            </a: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676400" y="3276600"/>
            <a:ext cx="716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CC00CC"/>
                </a:solidFill>
                <a:latin typeface="Arial Narrow" charset="0"/>
              </a:rPr>
              <a:t>These are in parallel so the equivalent capacitance is:   </a:t>
            </a:r>
          </a:p>
        </p:txBody>
      </p:sp>
      <p:graphicFrame>
        <p:nvGraphicFramePr>
          <p:cNvPr id="265226" name="Object 2"/>
          <p:cNvGraphicFramePr>
            <a:graphicFrameLocks noChangeAspect="1"/>
          </p:cNvGraphicFramePr>
          <p:nvPr/>
        </p:nvGraphicFramePr>
        <p:xfrm>
          <a:off x="855663" y="3865563"/>
          <a:ext cx="1049337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5" name="Equation" r:id="rId4" imgW="380880" imgH="228600" progId="Equation.DSMT4">
                  <p:embed/>
                </p:oleObj>
              </mc:Choice>
              <mc:Fallback>
                <p:oleObj name="Equation" r:id="rId4" imgW="380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663" y="3865563"/>
                        <a:ext cx="1049337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5227" name="AutoShape 11"/>
          <p:cNvCxnSpPr>
            <a:cxnSpLocks noChangeShapeType="1"/>
            <a:stCxn id="265221" idx="3"/>
            <a:endCxn id="265223" idx="3"/>
          </p:cNvCxnSpPr>
          <p:nvPr/>
        </p:nvCxnSpPr>
        <p:spPr bwMode="auto">
          <a:xfrm flipV="1">
            <a:off x="4205288" y="2573338"/>
            <a:ext cx="2765425" cy="382587"/>
          </a:xfrm>
          <a:prstGeom prst="curvedConnector4">
            <a:avLst>
              <a:gd name="adj1" fmla="val 50630"/>
              <a:gd name="adj2" fmla="val -31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65228" name="Object 3"/>
          <p:cNvGraphicFramePr>
            <a:graphicFrameLocks noChangeAspect="1"/>
          </p:cNvGraphicFramePr>
          <p:nvPr/>
        </p:nvGraphicFramePr>
        <p:xfrm>
          <a:off x="457200" y="5027613"/>
          <a:ext cx="938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6" name="Equation" r:id="rId6" imgW="380880" imgH="419040" progId="Equation.DSMT4">
                  <p:embed/>
                </p:oleObj>
              </mc:Choice>
              <mc:Fallback>
                <p:oleObj name="Equation" r:id="rId6" imgW="3808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027613"/>
                        <a:ext cx="938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29" name="Object 4"/>
          <p:cNvGraphicFramePr>
            <a:graphicFrameLocks noChangeAspect="1"/>
          </p:cNvGraphicFramePr>
          <p:nvPr/>
        </p:nvGraphicFramePr>
        <p:xfrm>
          <a:off x="7154863" y="5029200"/>
          <a:ext cx="1531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7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4863" y="5029200"/>
                        <a:ext cx="1531937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5230" name="AutoShape 14"/>
          <p:cNvSpPr>
            <a:spLocks noChangeArrowheads="1"/>
          </p:cNvSpPr>
          <p:nvPr/>
        </p:nvSpPr>
        <p:spPr bwMode="auto">
          <a:xfrm>
            <a:off x="5387975" y="5137150"/>
            <a:ext cx="1647825" cy="730250"/>
          </a:xfrm>
          <a:prstGeom prst="rightArrow">
            <a:avLst>
              <a:gd name="adj1" fmla="val 50000"/>
              <a:gd name="adj2" fmla="val 5641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Arial Narrow" charset="0"/>
              </a:rPr>
              <a:t>Solve for C</a:t>
            </a:r>
            <a:r>
              <a:rPr lang="en-US" sz="2000" b="1" baseline="-25000">
                <a:solidFill>
                  <a:srgbClr val="FF0000"/>
                </a:solidFill>
                <a:latin typeface="Arial Narrow" charset="0"/>
              </a:rPr>
              <a:t>eq</a:t>
            </a:r>
          </a:p>
        </p:txBody>
      </p:sp>
      <p:graphicFrame>
        <p:nvGraphicFramePr>
          <p:cNvPr id="265231" name="Object 5"/>
          <p:cNvGraphicFramePr>
            <a:graphicFrameLocks noChangeAspect="1"/>
          </p:cNvGraphicFramePr>
          <p:nvPr/>
        </p:nvGraphicFramePr>
        <p:xfrm>
          <a:off x="1981200" y="3859213"/>
          <a:ext cx="160655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8" name="Equation" r:id="rId10" imgW="583920" imgH="203040" progId="Equation.DSMT4">
                  <p:embed/>
                </p:oleObj>
              </mc:Choice>
              <mc:Fallback>
                <p:oleObj name="Equation" r:id="rId10" imgW="583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859213"/>
                        <a:ext cx="160655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2" name="Object 6"/>
          <p:cNvGraphicFramePr>
            <a:graphicFrameLocks noChangeAspect="1"/>
          </p:cNvGraphicFramePr>
          <p:nvPr/>
        </p:nvGraphicFramePr>
        <p:xfrm>
          <a:off x="3581400" y="3886200"/>
          <a:ext cx="5937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99" name="Equation" r:id="rId12" imgW="215640" imgH="164880" progId="Equation.DSMT4">
                  <p:embed/>
                </p:oleObj>
              </mc:Choice>
              <mc:Fallback>
                <p:oleObj name="Equation" r:id="rId12" imgW="215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86200"/>
                        <a:ext cx="5937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3" name="Object 7"/>
          <p:cNvGraphicFramePr>
            <a:graphicFrameLocks noChangeAspect="1"/>
          </p:cNvGraphicFramePr>
          <p:nvPr/>
        </p:nvGraphicFramePr>
        <p:xfrm>
          <a:off x="1371600" y="5029200"/>
          <a:ext cx="1816100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0" name="Equation" r:id="rId14" imgW="736560" imgH="419040" progId="Equation.DSMT4">
                  <p:embed/>
                </p:oleObj>
              </mc:Choice>
              <mc:Fallback>
                <p:oleObj name="Equation" r:id="rId14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029200"/>
                        <a:ext cx="1816100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4" name="Object 8"/>
          <p:cNvGraphicFramePr>
            <a:graphicFrameLocks noChangeAspect="1"/>
          </p:cNvGraphicFramePr>
          <p:nvPr/>
        </p:nvGraphicFramePr>
        <p:xfrm>
          <a:off x="3124200" y="5029200"/>
          <a:ext cx="150177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1" name="Equation" r:id="rId16" imgW="609480" imgH="368280" progId="Equation.DSMT4">
                  <p:embed/>
                </p:oleObj>
              </mc:Choice>
              <mc:Fallback>
                <p:oleObj name="Equation" r:id="rId16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1501775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5235" name="Object 9"/>
          <p:cNvGraphicFramePr>
            <a:graphicFrameLocks noChangeAspect="1"/>
          </p:cNvGraphicFramePr>
          <p:nvPr/>
        </p:nvGraphicFramePr>
        <p:xfrm>
          <a:off x="4586288" y="5029200"/>
          <a:ext cx="5953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02" name="Equation" r:id="rId18" imgW="241200" imgH="368280" progId="Equation.DSMT4">
                  <p:embed/>
                </p:oleObj>
              </mc:Choice>
              <mc:Fallback>
                <p:oleObj name="Equation" r:id="rId18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6288" y="5029200"/>
                        <a:ext cx="5953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6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56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A65887D-8717-8C4A-985A-5D2D8A88E93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22325" y="1066800"/>
            <a:ext cx="5562600" cy="6858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Parallel Capacitor arrangements</a:t>
            </a:r>
          </a:p>
        </p:txBody>
      </p:sp>
      <p:sp>
        <p:nvSpPr>
          <p:cNvPr id="25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Resister and Capacitor Arrangements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7" name="Object 3"/>
          <p:cNvGraphicFramePr>
            <a:graphicFrameLocks noChangeAspect="1"/>
          </p:cNvGraphicFramePr>
          <p:nvPr/>
        </p:nvGraphicFramePr>
        <p:xfrm>
          <a:off x="6384925" y="1066800"/>
          <a:ext cx="1436688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38" name="Equation" r:id="rId5" imgW="698400" imgH="342720" progId="Equation.DSMT4">
                  <p:embed/>
                </p:oleObj>
              </mc:Choice>
              <mc:Fallback>
                <p:oleObj name="Equation" r:id="rId5" imgW="6984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1066800"/>
                        <a:ext cx="1436688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5638" name="Object 4"/>
          <p:cNvGraphicFramePr>
            <a:graphicFrameLocks noChangeAspect="1"/>
          </p:cNvGraphicFramePr>
          <p:nvPr/>
        </p:nvGraphicFramePr>
        <p:xfrm>
          <a:off x="6384925" y="2262188"/>
          <a:ext cx="15144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39" name="Equation" r:id="rId7" imgW="736560" imgH="419040" progId="Equation.DSMT4">
                  <p:embed/>
                </p:oleObj>
              </mc:Choice>
              <mc:Fallback>
                <p:oleObj name="Equation" r:id="rId7" imgW="736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2262188"/>
                        <a:ext cx="15144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39" name="Rectangle 7"/>
          <p:cNvSpPr>
            <a:spLocks noChangeArrowheads="1"/>
          </p:cNvSpPr>
          <p:nvPr/>
        </p:nvSpPr>
        <p:spPr bwMode="auto">
          <a:xfrm>
            <a:off x="822325" y="23622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Parallel Resister arrangements</a:t>
            </a:r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822325" y="36576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Capacitor arrangements</a:t>
            </a:r>
          </a:p>
        </p:txBody>
      </p:sp>
      <p:graphicFrame>
        <p:nvGraphicFramePr>
          <p:cNvPr id="325641" name="Object 5"/>
          <p:cNvGraphicFramePr>
            <a:graphicFrameLocks noChangeAspect="1"/>
          </p:cNvGraphicFramePr>
          <p:nvPr/>
        </p:nvGraphicFramePr>
        <p:xfrm>
          <a:off x="6384925" y="3606800"/>
          <a:ext cx="15398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40" name="Equation" r:id="rId9" imgW="749160" imgH="419040" progId="Equation.DSMT4">
                  <p:embed/>
                </p:oleObj>
              </mc:Choice>
              <mc:Fallback>
                <p:oleObj name="Equation" r:id="rId9" imgW="749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3606800"/>
                        <a:ext cx="1539875" cy="8191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822325" y="4953000"/>
            <a:ext cx="5562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Series Resister arrangements</a:t>
            </a:r>
          </a:p>
        </p:txBody>
      </p:sp>
      <p:graphicFrame>
        <p:nvGraphicFramePr>
          <p:cNvPr id="325643" name="Object 6"/>
          <p:cNvGraphicFramePr>
            <a:graphicFrameLocks noChangeAspect="1"/>
          </p:cNvGraphicFramePr>
          <p:nvPr/>
        </p:nvGraphicFramePr>
        <p:xfrm>
          <a:off x="6384925" y="4953000"/>
          <a:ext cx="14097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741" name="Equation" r:id="rId11" imgW="685800" imgH="342720" progId="Equation.DSMT4">
                  <p:embed/>
                </p:oleObj>
              </mc:Choice>
              <mc:Fallback>
                <p:oleObj name="Equation" r:id="rId11" imgW="6858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925" y="4953000"/>
                        <a:ext cx="1409700" cy="6699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229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EA72DC6-CEB7-9746-AD12-B7B843C7EDF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4582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Timing of traffic light color change</a:t>
            </a:r>
          </a:p>
          <a:p>
            <a:pPr lvl="2">
              <a:lnSpc>
                <a:spcPct val="80000"/>
              </a:lnSpc>
            </a:pPr>
            <a:r>
              <a:rPr lang="en-US" sz="1800" dirty="0">
                <a:latin typeface="Arial Narrow" charset="0"/>
                <a:ea typeface="ＭＳ Ｐゴシック" charset="0"/>
              </a:rPr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There should be a source of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000" dirty="0">
                <a:latin typeface="Arial Narrow" charset="0"/>
                <a:ea typeface="ＭＳ Ｐゴシック" charset="0"/>
              </a:rPr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Electrons flows out of negative terminal of the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000" dirty="0">
                <a:latin typeface="Arial Narrow" charset="0"/>
                <a:ea typeface="ＭＳ Ｐゴシック" charset="0"/>
              </a:rPr>
              <a:t> source, through the resister R and accumulates on the upper plate of the capacitor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electrons from the bottom plate of the capacitor flow into the positive terminal of the battery, leaving only positive charge on the bottom plate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current reduces gradually to 0 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until </a:t>
            </a:r>
            <a:r>
              <a:rPr lang="en-US" sz="2000" dirty="0">
                <a:latin typeface="Arial Narrow" charset="0"/>
                <a:ea typeface="ＭＳ Ｐゴシック" charset="0"/>
              </a:rPr>
              <a:t>the voltage across the capacitor is the same as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000" dirty="0">
                <a:latin typeface="Arial Narrow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The charge on the capacitor increases </a:t>
            </a:r>
            <a:r>
              <a:rPr lang="en-US" sz="2000" dirty="0" err="1" smtClean="0">
                <a:latin typeface="Arial Narrow" charset="0"/>
                <a:ea typeface="ＭＳ Ｐゴシック" charset="0"/>
              </a:rPr>
              <a:t>unil</a:t>
            </a:r>
            <a:r>
              <a:rPr lang="en-US" sz="2000" dirty="0" smtClean="0">
                <a:latin typeface="Arial Narrow" charset="0"/>
                <a:ea typeface="ＭＳ Ｐゴシック" charset="0"/>
              </a:rPr>
              <a:t> </a:t>
            </a:r>
            <a:r>
              <a:rPr lang="en-US" sz="2000" dirty="0">
                <a:latin typeface="Arial Narrow" charset="0"/>
                <a:ea typeface="ＭＳ Ｐゴシック" charset="0"/>
              </a:rPr>
              <a:t>it reaches to its maximum, </a:t>
            </a:r>
            <a:r>
              <a:rPr lang="en-US" sz="2000" dirty="0" err="1">
                <a:latin typeface="Arial Narrow" charset="0"/>
                <a:ea typeface="ＭＳ Ｐゴシック" charset="0"/>
              </a:rPr>
              <a:t>C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sz="2400" dirty="0">
                <a:latin typeface="Monotype Corsiva" charset="0"/>
                <a:ea typeface="ＭＳ Ｐゴシック" charset="0"/>
              </a:rPr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What happens when the battery in the circuit is replaced with a wire?  </a:t>
            </a:r>
          </a:p>
        </p:txBody>
      </p:sp>
      <p:sp>
        <p:nvSpPr>
          <p:cNvPr id="2663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RC Circuits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06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467600" y="6073775"/>
            <a:ext cx="1219200" cy="7080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0000"/>
                </a:solidFill>
                <a:latin typeface="Arial Narrow" charset="0"/>
              </a:rPr>
              <a:t>Capacitor discharges</a:t>
            </a:r>
          </a:p>
        </p:txBody>
      </p:sp>
    </p:spTree>
    <p:extLst>
      <p:ext uri="{BB962C8B-B14F-4D97-AF65-F5344CB8AC3E}">
        <p14:creationId xmlns:p14="http://schemas.microsoft.com/office/powerpoint/2010/main" val="714293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458EA2-FEB9-134C-B54C-1CB31193AB4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How does all this look like in graphs?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Charge and the current on the capacitor as a function of time</a:t>
            </a: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endParaRPr lang="en-US" sz="2400" dirty="0">
              <a:latin typeface="Arial Narrow" charset="0"/>
              <a:ea typeface="ＭＳ Ｐゴシック" charset="0"/>
            </a:endParaRP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From energy conservation (</a:t>
            </a:r>
            <a:r>
              <a:rPr lang="en-US" sz="2400" dirty="0" smtClean="0">
                <a:latin typeface="Arial Narrow" charset="0"/>
                <a:ea typeface="ＭＳ Ｐゴシック" charset="0"/>
              </a:rPr>
              <a:t>Kirchhoff’s </a:t>
            </a:r>
            <a:r>
              <a:rPr lang="en-US" sz="2400" dirty="0">
                <a:latin typeface="Arial Narrow" charset="0"/>
                <a:ea typeface="ＭＳ Ｐゴシック" charset="0"/>
              </a:rPr>
              <a:t>2</a:t>
            </a:r>
            <a:r>
              <a:rPr lang="en-US" sz="2400" baseline="30000" dirty="0">
                <a:latin typeface="Arial Narrow" charset="0"/>
                <a:ea typeface="ＭＳ Ｐゴシック" charset="0"/>
              </a:rPr>
              <a:t>nd</a:t>
            </a:r>
            <a:r>
              <a:rPr lang="en-US" sz="2400" dirty="0">
                <a:latin typeface="Arial Narrow" charset="0"/>
                <a:ea typeface="ＭＳ Ｐゴシック" charset="0"/>
              </a:rPr>
              <a:t> rule), the </a:t>
            </a:r>
            <a:r>
              <a:rPr lang="en-US" sz="2400" dirty="0" err="1">
                <a:latin typeface="Arial Narrow" charset="0"/>
                <a:ea typeface="ＭＳ Ｐゴシック" charset="0"/>
              </a:rPr>
              <a:t>emf</a:t>
            </a:r>
            <a:r>
              <a:rPr lang="en-US" sz="2400" dirty="0">
                <a:latin typeface="Arial Narrow" charset="0"/>
                <a:ea typeface="ＭＳ Ｐゴシック" charset="0"/>
              </a:rPr>
              <a:t> </a:t>
            </a:r>
            <a:r>
              <a:rPr lang="en-US" sz="2400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Monotype Corsiva" charset="0"/>
                <a:ea typeface="ＭＳ Ｐゴシック" charset="0"/>
              </a:rPr>
              <a:t> </a:t>
            </a:r>
            <a:r>
              <a:rPr lang="en-US" sz="2400" dirty="0">
                <a:latin typeface="Arial Narrow" charset="0"/>
                <a:ea typeface="ＭＳ Ｐゴシック" charset="0"/>
              </a:rPr>
              <a:t>must be equal to the voltage drop across the capacitor and the resister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Monotype Corsiva" charset="0"/>
                <a:ea typeface="ＭＳ Ｐゴシック" charset="0"/>
              </a:rPr>
              <a:t>=IR+Q/C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dirty="0">
                <a:latin typeface="Monotype Corsiva" charset="0"/>
                <a:ea typeface="ＭＳ Ｐゴシック" charset="0"/>
              </a:rPr>
              <a:t>R</a:t>
            </a:r>
            <a:r>
              <a:rPr lang="en-US" dirty="0">
                <a:latin typeface="Arial Narrow" charset="0"/>
                <a:ea typeface="ＭＳ Ｐゴシック" charset="0"/>
              </a:rPr>
              <a:t> includes all resistance in the circuit, including the internal resistance of the battery, </a:t>
            </a:r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 is the current in the circuit at any instant, and Q is the charge of the capacitor at that same instance.</a:t>
            </a:r>
          </a:p>
        </p:txBody>
      </p:sp>
      <p:sp>
        <p:nvSpPr>
          <p:cNvPr id="2765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RC Circuits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5877" name="Picture 5" descr="FG26_018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5878" name="Picture 6" descr="FG26_018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200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8" name="Equation" r:id="rId7" imgW="114120" imgH="164880" progId="Equation.DSMT4">
                  <p:embed/>
                </p:oleObj>
              </mc:Choice>
              <mc:Fallback>
                <p:oleObj name="Equation" r:id="rId7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439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5264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4BD9BCA-B859-DB4E-A1E9-C2B58872690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915400" cy="5715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Charge                         and voltage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What can we see from the above equations?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Q and V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</a:rPr>
              <a:t> increase from 0 at t=0 to maximum value </a:t>
            </a:r>
            <a:r>
              <a:rPr lang="en-US" dirty="0" err="1">
                <a:latin typeface="Arial Narrow" charset="0"/>
                <a:ea typeface="ＭＳ Ｐゴシック" charset="0"/>
              </a:rPr>
              <a:t>Q</a:t>
            </a:r>
            <a:r>
              <a:rPr lang="en-US" baseline="-25000" dirty="0" err="1">
                <a:latin typeface="Arial Narrow" charset="0"/>
                <a:ea typeface="ＭＳ Ｐゴシック" charset="0"/>
              </a:rPr>
              <a:t>max</a:t>
            </a:r>
            <a:r>
              <a:rPr lang="en-US" dirty="0">
                <a:latin typeface="Arial Narrow" charset="0"/>
                <a:ea typeface="ＭＳ Ｐゴシック" charset="0"/>
              </a:rPr>
              <a:t>=</a:t>
            </a:r>
            <a:r>
              <a:rPr lang="en-US" dirty="0" err="1">
                <a:latin typeface="Arial Narrow" charset="0"/>
                <a:ea typeface="ＭＳ Ｐゴシック" charset="0"/>
              </a:rPr>
              <a:t>C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Arial Narrow" charset="0"/>
                <a:ea typeface="ＭＳ Ｐゴシック" charset="0"/>
              </a:rPr>
              <a:t> and V</a:t>
            </a:r>
            <a:r>
              <a:rPr lang="en-US" baseline="-25000" dirty="0">
                <a:latin typeface="Arial Narrow" charset="0"/>
                <a:ea typeface="ＭＳ Ｐゴシック" charset="0"/>
              </a:rPr>
              <a:t>C</a:t>
            </a:r>
            <a:r>
              <a:rPr lang="en-US" dirty="0">
                <a:latin typeface="Arial Narrow" charset="0"/>
                <a:ea typeface="ＭＳ Ｐゴシック" charset="0"/>
              </a:rPr>
              <a:t>= </a:t>
            </a:r>
            <a:r>
              <a:rPr lang="en-US" dirty="0" err="1">
                <a:latin typeface="Symbol" charset="2"/>
                <a:ea typeface="ＭＳ Ｐゴシック" charset="0"/>
                <a:cs typeface="Symbol" charset="2"/>
              </a:rPr>
              <a:t>ε</a:t>
            </a:r>
            <a:r>
              <a:rPr lang="en-US" dirty="0">
                <a:latin typeface="Arial Narrow" charset="0"/>
                <a:ea typeface="ＭＳ Ｐゴシック" charset="0"/>
              </a:rPr>
              <a:t>.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In how much time?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quantity RC is called the time constant,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τ</a:t>
            </a:r>
            <a:r>
              <a:rPr lang="en-US" dirty="0" smtClean="0">
                <a:latin typeface="Arial Narrow" charset="0"/>
                <a:ea typeface="ＭＳ Ｐゴシック" charset="0"/>
              </a:rPr>
              <a:t>, </a:t>
            </a:r>
            <a:r>
              <a:rPr lang="en-US" dirty="0">
                <a:latin typeface="Arial Narrow" charset="0"/>
                <a:ea typeface="ＭＳ Ｐゴシック" charset="0"/>
              </a:rPr>
              <a:t>of the circuit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 </a:t>
            </a:r>
            <a:r>
              <a:rPr lang="en-US" dirty="0" err="1" smtClean="0">
                <a:latin typeface="Symbol" charset="2"/>
                <a:ea typeface="Lucida Grande"/>
                <a:cs typeface="Symbol" charset="2"/>
              </a:rPr>
              <a:t>τ</a:t>
            </a:r>
            <a:r>
              <a:rPr lang="en-US" dirty="0" smtClean="0">
                <a:latin typeface="Symbol" charset="0"/>
                <a:ea typeface="ＭＳ Ｐゴシック" charset="0"/>
              </a:rPr>
              <a:t>=</a:t>
            </a:r>
            <a:r>
              <a:rPr lang="en-US" dirty="0">
                <a:latin typeface="Arial Narrow" charset="0"/>
                <a:ea typeface="ＭＳ Ｐゴシック" charset="0"/>
              </a:rPr>
              <a:t>RC, What is the unit?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What is the physical meaning?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The time required for the capacitor to reach (1-e</a:t>
            </a:r>
            <a:r>
              <a:rPr lang="en-US" baseline="30000" dirty="0">
                <a:latin typeface="Arial Narrow" charset="0"/>
                <a:ea typeface="ＭＳ Ｐゴシック" charset="0"/>
              </a:rPr>
              <a:t>-1</a:t>
            </a:r>
            <a:r>
              <a:rPr lang="en-US" dirty="0">
                <a:latin typeface="Arial Narrow" charset="0"/>
                <a:ea typeface="ＭＳ Ｐゴシック" charset="0"/>
              </a:rPr>
              <a:t>)=0.63 or 63% of </a:t>
            </a:r>
            <a:r>
              <a:rPr lang="en-US" dirty="0" smtClean="0">
                <a:latin typeface="Arial Narrow" charset="0"/>
                <a:ea typeface="ＭＳ Ｐゴシック" charset="0"/>
              </a:rPr>
              <a:t>its </a:t>
            </a:r>
            <a:r>
              <a:rPr lang="en-US" dirty="0">
                <a:latin typeface="Arial Narrow" charset="0"/>
                <a:ea typeface="ＭＳ Ｐゴシック" charset="0"/>
              </a:rPr>
              <a:t>full charge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The current is </a:t>
            </a:r>
          </a:p>
        </p:txBody>
      </p:sp>
      <p:sp>
        <p:nvSpPr>
          <p:cNvPr id="29710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Analysis of RC Circuits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5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0" name="Equation" r:id="rId5" imgW="114120" imgH="164880" progId="Equation.DSMT4">
                  <p:embed/>
                </p:oleObj>
              </mc:Choice>
              <mc:Fallback>
                <p:oleObj name="Equation" r:id="rId5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5"/>
          <p:cNvGraphicFramePr>
            <a:graphicFrameLocks noChangeAspect="1"/>
          </p:cNvGraphicFramePr>
          <p:nvPr/>
        </p:nvGraphicFramePr>
        <p:xfrm>
          <a:off x="1798638" y="762000"/>
          <a:ext cx="223996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2" name="Equation" r:id="rId8" imgW="1091880" imgH="279360" progId="Equation.DSMT4">
                  <p:embed/>
                </p:oleObj>
              </mc:Choice>
              <mc:Fallback>
                <p:oleObj name="Equation" r:id="rId8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762000"/>
                        <a:ext cx="223996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6"/>
          <p:cNvGraphicFramePr>
            <a:graphicFrameLocks noChangeAspect="1"/>
          </p:cNvGraphicFramePr>
          <p:nvPr/>
        </p:nvGraphicFramePr>
        <p:xfrm>
          <a:off x="5865813" y="762000"/>
          <a:ext cx="213518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3" name="Equation" r:id="rId10" imgW="1041120" imgH="279360" progId="Equation.DSMT4">
                  <p:embed/>
                </p:oleObj>
              </mc:Choice>
              <mc:Fallback>
                <p:oleObj name="Equation" r:id="rId10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5813" y="762000"/>
                        <a:ext cx="2135187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7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4" name="Equation" r:id="rId12" imgW="228600" imgH="152280" progId="Equation.DSMT4">
                  <p:embed/>
                </p:oleObj>
              </mc:Choice>
              <mc:Fallback>
                <p:oleObj name="Equation" r:id="rId12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967870"/>
              </p:ext>
            </p:extLst>
          </p:nvPr>
        </p:nvGraphicFramePr>
        <p:xfrm>
          <a:off x="3327400" y="5549900"/>
          <a:ext cx="1016000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765" name="Equation" r:id="rId14" imgW="495300" imgH="381000" progId="Equation.DSMT4">
                  <p:embed/>
                </p:oleObj>
              </mc:Choice>
              <mc:Fallback>
                <p:oleObj name="Equation" r:id="rId14" imgW="495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5549900"/>
                        <a:ext cx="1016000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666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A968B8-6D52-0D4F-B6B8-61F662E7BF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0737" name="Picture 3" descr="FG26_0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The rate at which the charge leaves the capacitor equals the negative of the current flows through the resistor</a:t>
            </a:r>
          </a:p>
          <a:p>
            <a:pPr lvl="2"/>
            <a:r>
              <a:rPr lang="en-US" dirty="0">
                <a:latin typeface="Monotype Corsiva" charset="0"/>
                <a:ea typeface="ＭＳ Ｐゴシック" charset="0"/>
              </a:rPr>
              <a:t>I</a:t>
            </a:r>
            <a:r>
              <a:rPr lang="en-US" dirty="0">
                <a:latin typeface="Arial Narrow" charset="0"/>
                <a:ea typeface="ＭＳ Ｐゴシック" charset="0"/>
              </a:rPr>
              <a:t>= -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latin typeface="Arial Narrow" charset="0"/>
                <a:ea typeface="ＭＳ Ｐゴシック" charset="0"/>
              </a:rPr>
              <a:t>Q/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err="1" smtClean="0">
                <a:latin typeface="Arial Narrow" charset="0"/>
                <a:ea typeface="ＭＳ Ｐゴシック" charset="0"/>
              </a:rPr>
              <a:t>t</a:t>
            </a:r>
            <a:r>
              <a:rPr lang="en-US" dirty="0">
                <a:latin typeface="Arial Narrow" charset="0"/>
                <a:ea typeface="ＭＳ Ｐゴシック" charset="0"/>
              </a:rPr>
              <a:t>.   Why negative?</a:t>
            </a:r>
          </a:p>
          <a:p>
            <a:pPr lvl="2"/>
            <a:r>
              <a:rPr lang="en-US" dirty="0">
                <a:latin typeface="Arial Narrow" charset="0"/>
                <a:ea typeface="ＭＳ Ｐゴシック" charset="0"/>
              </a:rPr>
              <a:t>Since the current is leaving the capacitor </a:t>
            </a:r>
          </a:p>
          <a:p>
            <a:pPr lvl="1"/>
            <a:r>
              <a:rPr lang="en-US" dirty="0">
                <a:latin typeface="Arial Narrow" charset="0"/>
                <a:ea typeface="ＭＳ Ｐゴシック" charset="0"/>
              </a:rPr>
              <a:t>Thus the voltage equation becomes a differential equation</a:t>
            </a:r>
          </a:p>
        </p:txBody>
      </p:sp>
      <p:sp>
        <p:nvSpPr>
          <p:cNvPr id="30734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Discharging RC Circuits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6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0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620096"/>
              </p:ext>
            </p:extLst>
          </p:nvPr>
        </p:nvGraphicFramePr>
        <p:xfrm>
          <a:off x="1101725" y="5326063"/>
          <a:ext cx="11969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2" name="Equation" r:id="rId9" imgW="584200" imgH="381000" progId="Equation.DSMT4">
                  <p:embed/>
                </p:oleObj>
              </mc:Choice>
              <mc:Fallback>
                <p:oleObj name="Equation" r:id="rId9" imgW="584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326063"/>
                        <a:ext cx="11969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161630"/>
              </p:ext>
            </p:extLst>
          </p:nvPr>
        </p:nvGraphicFramePr>
        <p:xfrm>
          <a:off x="5156200" y="5334000"/>
          <a:ext cx="781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3" name="Equation" r:id="rId11" imgW="381000" imgH="406400" progId="Equation.DSMT4">
                  <p:embed/>
                </p:oleObj>
              </mc:Choice>
              <mc:Fallback>
                <p:oleObj name="Equation" r:id="rId11" imgW="3810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5334000"/>
                        <a:ext cx="781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7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4" name="Equation" r:id="rId13" imgW="177480" imgH="368280" progId="Equation.DSMT4">
                  <p:embed/>
                </p:oleObj>
              </mc:Choice>
              <mc:Fallback>
                <p:oleObj name="Equation" r:id="rId13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79135"/>
              </p:ext>
            </p:extLst>
          </p:nvPr>
        </p:nvGraphicFramePr>
        <p:xfrm>
          <a:off x="5949950" y="5327650"/>
          <a:ext cx="7556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75" name="Equation" r:id="rId15" imgW="368300" imgH="381000" progId="Equation.DSMT4">
                  <p:embed/>
                </p:oleObj>
              </mc:Choice>
              <mc:Fallback>
                <p:oleObj name="Equation" r:id="rId15" imgW="3683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27650"/>
                        <a:ext cx="75565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377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382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Quiz results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Class average: 58.1/95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Equivalent to 61.2/100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>
                <a:latin typeface="Arial Narrow" charset="0"/>
                <a:ea typeface="ＭＳ Ｐゴシック" charset="0"/>
              </a:rPr>
              <a:t>Previous result 51.7/100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Top score: 87/95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Arial Narrow" charset="0"/>
                <a:ea typeface="ＭＳ Ｐゴシック" charset="0"/>
              </a:rPr>
              <a:t>Mid-term exam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Tomorrow, Wednesday, June 19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Comprehensive exam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Arial Narrow" charset="0"/>
                <a:ea typeface="ＭＳ Ｐゴシック" charset="0"/>
              </a:rPr>
              <a:t>Covers CH16.1 – what we finish today (CH20.1?) plus Appendices A1 – A8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</a:rPr>
              <a:t>M</a:t>
            </a:r>
            <a:r>
              <a:rPr lang="en-US" sz="2800" dirty="0" smtClean="0">
                <a:latin typeface="Arial Narrow" charset="0"/>
                <a:ea typeface="ＭＳ Ｐゴシック" charset="0"/>
              </a:rPr>
              <a:t>id-term grade discussion 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Between 2 – 3:30 pm this Friday, June 21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Arial Narrow" charset="0"/>
                <a:ea typeface="ＭＳ Ｐゴシック" charset="0"/>
              </a:rPr>
              <a:t>In Dr. Yu’s office (CPB342)</a:t>
            </a:r>
          </a:p>
        </p:txBody>
      </p:sp>
    </p:spTree>
    <p:extLst>
      <p:ext uri="{BB962C8B-B14F-4D97-AF65-F5344CB8AC3E}">
        <p14:creationId xmlns:p14="http://schemas.microsoft.com/office/powerpoint/2010/main" val="272899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181600" y="609600"/>
            <a:ext cx="3733800" cy="2819400"/>
            <a:chOff x="5994400" y="1524000"/>
            <a:chExt cx="3149600" cy="2362200"/>
          </a:xfrm>
        </p:grpSpPr>
        <p:pic>
          <p:nvPicPr>
            <p:cNvPr id="31763" name="Picture 22" descr="FG26_019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400" y="1524000"/>
              <a:ext cx="3149600" cy="236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4" name="Rectangle 23"/>
            <p:cNvSpPr>
              <a:spLocks noChangeArrowheads="1"/>
            </p:cNvSpPr>
            <p:nvPr/>
          </p:nvSpPr>
          <p:spPr bwMode="auto">
            <a:xfrm>
              <a:off x="6019800" y="2133600"/>
              <a:ext cx="914400" cy="1219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317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4BCE546-91D3-EF4B-B83B-2B48D5BA158B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What happens when an RC circuit discharges from its original charge of Q</a:t>
            </a:r>
            <a:r>
              <a:rPr lang="en-US" baseline="-25000" dirty="0" smtClean="0">
                <a:latin typeface="Arial Narrow" charset="0"/>
                <a:ea typeface="ＭＳ Ｐゴシック" charset="0"/>
              </a:rPr>
              <a:t>0</a:t>
            </a:r>
            <a:r>
              <a:rPr lang="en-US" dirty="0" smtClean="0">
                <a:latin typeface="Arial Narrow" charset="0"/>
                <a:ea typeface="ＭＳ Ｐゴシック" charset="0"/>
              </a:rPr>
              <a:t>?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Charge at any given time t is 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 Narrow" charset="0"/>
                <a:ea typeface="ＭＳ Ｐゴシック" charset="0"/>
              </a:rPr>
              <a:t>What </a:t>
            </a:r>
            <a:r>
              <a:rPr lang="en-US" dirty="0">
                <a:latin typeface="Arial Narrow" charset="0"/>
                <a:ea typeface="ＭＳ Ｐゴシック" charset="0"/>
              </a:rPr>
              <a:t>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It decreases exponentially with time at a time constant RC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>
              <a:latin typeface="Arial Narrow" charset="0"/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 Narrow" charset="0"/>
                <a:ea typeface="ＭＳ Ｐゴシック" charset="0"/>
              </a:rPr>
              <a:t>The voltage is:</a:t>
            </a:r>
          </a:p>
        </p:txBody>
      </p:sp>
      <p:sp>
        <p:nvSpPr>
          <p:cNvPr id="3176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Discharging RC Circuits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8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83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8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663114"/>
              </p:ext>
            </p:extLst>
          </p:nvPr>
        </p:nvGraphicFramePr>
        <p:xfrm>
          <a:off x="49530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85" name="Equation" r:id="rId9" imgW="914400" imgH="241200" progId="Equation.DSMT4">
                  <p:embed/>
                </p:oleObj>
              </mc:Choice>
              <mc:Fallback>
                <p:oleObj name="Equation" r:id="rId9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5194440"/>
              </p:ext>
            </p:extLst>
          </p:nvPr>
        </p:nvGraphicFramePr>
        <p:xfrm>
          <a:off x="3044825" y="472440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86" name="Equation" r:id="rId11" imgW="838080" imgH="241200" progId="Equation.DSMT4">
                  <p:embed/>
                </p:oleObj>
              </mc:Choice>
              <mc:Fallback>
                <p:oleObj name="Equation" r:id="rId11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825" y="472440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3033713" y="5638800"/>
          <a:ext cx="19954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887" name="Equation" r:id="rId13" imgW="876300" imgH="266700" progId="Equation.DSMT4">
                  <p:embed/>
                </p:oleObj>
              </mc:Choice>
              <mc:Fallback>
                <p:oleObj name="Equation" r:id="rId13" imgW="87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713" y="5638800"/>
                        <a:ext cx="1995487" cy="60960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753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6731000" y="-1066800"/>
            <a:ext cx="5537200" cy="3657600"/>
            <a:chOff x="288" y="405"/>
            <a:chExt cx="5232" cy="3600"/>
          </a:xfrm>
        </p:grpSpPr>
        <p:pic>
          <p:nvPicPr>
            <p:cNvPr id="32791" name="Picture 3" descr="FG26_0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405"/>
              <a:ext cx="4800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2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78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278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F968CEC-5D69-594F-9819-2B8BA800A3E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19 – 12  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If a charged capacitor C=35</a:t>
            </a:r>
            <a:r>
              <a:rPr lang="en-US" sz="2000" dirty="0">
                <a:solidFill>
                  <a:schemeClr val="accent2"/>
                </a:solidFill>
                <a:latin typeface="Symbol" charset="2"/>
                <a:cs typeface="Symbol" charset="2"/>
              </a:rPr>
              <a:t>μ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F is connected to a resistance R=120</a:t>
            </a:r>
            <a:r>
              <a:rPr lang="en-US" sz="2000" dirty="0">
                <a:solidFill>
                  <a:schemeClr val="accent2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  <a:ea typeface="Lucida Grande" charset="0"/>
                <a:cs typeface="Lucida Grande" charset="0"/>
              </a:rPr>
              <a:t> as in the figure, how much time will elapse until the voltage falls to 10% of its original (maximum) value?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9080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Since we are looking for the time it takes for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=10% of V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</a:t>
            </a:r>
          </a:p>
        </p:txBody>
      </p:sp>
      <p:graphicFrame>
        <p:nvGraphicFramePr>
          <p:cNvPr id="345098" name="Object 2"/>
          <p:cNvGraphicFramePr>
            <a:graphicFrameLocks noChangeAspect="1"/>
          </p:cNvGraphicFramePr>
          <p:nvPr/>
        </p:nvGraphicFramePr>
        <p:xfrm>
          <a:off x="381000" y="3124200"/>
          <a:ext cx="1993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1" name="Equation" r:id="rId4" imgW="876300" imgH="266700" progId="Equation.DSMT4">
                  <p:embed/>
                </p:oleObj>
              </mc:Choice>
              <mc:Fallback>
                <p:oleObj name="Equation" r:id="rId4" imgW="87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124200"/>
                        <a:ext cx="1993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3"/>
          <p:cNvGraphicFramePr>
            <a:graphicFrameLocks noChangeAspect="1"/>
          </p:cNvGraphicFramePr>
          <p:nvPr/>
        </p:nvGraphicFramePr>
        <p:xfrm>
          <a:off x="3810000" y="3124200"/>
          <a:ext cx="220980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2" name="Equation" r:id="rId6" imgW="914400" imgH="254000" progId="Equation.DSMT4">
                  <p:embed/>
                </p:oleObj>
              </mc:Choice>
              <mc:Fallback>
                <p:oleObj name="Equation" r:id="rId6" imgW="9144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220980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4"/>
          <p:cNvGraphicFramePr>
            <a:graphicFrameLocks noChangeAspect="1"/>
          </p:cNvGraphicFramePr>
          <p:nvPr/>
        </p:nvGraphicFramePr>
        <p:xfrm>
          <a:off x="2295525" y="3919538"/>
          <a:ext cx="402907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3" name="Equation" r:id="rId8" imgW="1752600" imgH="215900" progId="Equation.DSMT4">
                  <p:embed/>
                </p:oleObj>
              </mc:Choice>
              <mc:Fallback>
                <p:oleObj name="Equation" r:id="rId8" imgW="17526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3919538"/>
                        <a:ext cx="4029075" cy="500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5"/>
          <p:cNvGraphicFramePr>
            <a:graphicFrameLocks noChangeAspect="1"/>
          </p:cNvGraphicFramePr>
          <p:nvPr/>
        </p:nvGraphicFramePr>
        <p:xfrm>
          <a:off x="1905000" y="4975225"/>
          <a:ext cx="5191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4" name="Equation" r:id="rId10" imgW="203200" imgH="139700" progId="Equation.DSMT4">
                  <p:embed/>
                </p:oleObj>
              </mc:Choice>
              <mc:Fallback>
                <p:oleObj name="Equation" r:id="rId10" imgW="2032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75225"/>
                        <a:ext cx="5191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516188" y="3124200"/>
            <a:ext cx="1065212" cy="673100"/>
          </a:xfrm>
          <a:prstGeom prst="rightArrow">
            <a:avLst>
              <a:gd name="adj1" fmla="val 50000"/>
              <a:gd name="adj2" fmla="val 40853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0.1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V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57200" y="3886200"/>
            <a:ext cx="1722438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4800600"/>
            <a:ext cx="1412875" cy="795338"/>
          </a:xfrm>
          <a:prstGeom prst="rightArrow">
            <a:avLst>
              <a:gd name="adj1" fmla="val 50000"/>
              <a:gd name="adj2" fmla="val 50250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t</a:t>
            </a:r>
          </a:p>
        </p:txBody>
      </p:sp>
      <p:graphicFrame>
        <p:nvGraphicFramePr>
          <p:cNvPr id="38" name="Object 6"/>
          <p:cNvGraphicFramePr>
            <a:graphicFrameLocks noChangeAspect="1"/>
          </p:cNvGraphicFramePr>
          <p:nvPr/>
        </p:nvGraphicFramePr>
        <p:xfrm>
          <a:off x="2259013" y="2379663"/>
          <a:ext cx="484187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5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2379663"/>
                        <a:ext cx="484187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609600" y="2209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40" name="Text Box 18"/>
          <p:cNvSpPr txBox="1">
            <a:spLocks noChangeArrowheads="1"/>
          </p:cNvSpPr>
          <p:nvPr/>
        </p:nvSpPr>
        <p:spPr bwMode="auto">
          <a:xfrm>
            <a:off x="228600" y="17526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What is the RC time of this circuit?</a:t>
            </a:r>
          </a:p>
        </p:txBody>
      </p:sp>
      <p:graphicFrame>
        <p:nvGraphicFramePr>
          <p:cNvPr id="41" name="Object 7"/>
          <p:cNvGraphicFramePr>
            <a:graphicFrameLocks noChangeAspect="1"/>
          </p:cNvGraphicFramePr>
          <p:nvPr/>
        </p:nvGraphicFramePr>
        <p:xfrm>
          <a:off x="2701925" y="2290763"/>
          <a:ext cx="727075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6" name="Equation" r:id="rId14" imgW="342720" imgH="164880" progId="Equation.DSMT4">
                  <p:embed/>
                </p:oleObj>
              </mc:Choice>
              <mc:Fallback>
                <p:oleObj name="Equation" r:id="rId14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1925" y="2290763"/>
                        <a:ext cx="727075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8"/>
          <p:cNvGraphicFramePr>
            <a:graphicFrameLocks noChangeAspect="1"/>
          </p:cNvGraphicFramePr>
          <p:nvPr/>
        </p:nvGraphicFramePr>
        <p:xfrm>
          <a:off x="3429000" y="2176463"/>
          <a:ext cx="271621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7" name="Equation" r:id="rId16" imgW="1282700" imgH="215900" progId="Equation.DSMT4">
                  <p:embed/>
                </p:oleObj>
              </mc:Choice>
              <mc:Fallback>
                <p:oleObj name="Equation" r:id="rId16" imgW="1282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76463"/>
                        <a:ext cx="2716213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362200" y="4908550"/>
          <a:ext cx="17478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8" name="Equation" r:id="rId18" imgW="685800" imgH="254000" progId="Equation.DSMT4">
                  <p:embed/>
                </p:oleObj>
              </mc:Choice>
              <mc:Fallback>
                <p:oleObj name="Equation" r:id="rId18" imgW="6858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908550"/>
                        <a:ext cx="174783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4038600" y="4876800"/>
          <a:ext cx="4794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929" name="Equation" r:id="rId20" imgW="1879600" imgH="266700" progId="Equation.DSMT4">
                  <p:embed/>
                </p:oleObj>
              </mc:Choice>
              <mc:Fallback>
                <p:oleObj name="Equation" r:id="rId20" imgW="18796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876800"/>
                        <a:ext cx="4794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0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37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AC3332B-0304-E343-A4F5-69ECFE95973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3807" name="Picture 3" descr="FG26_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8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3809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3805" name="Picture 7" descr="FG26_0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6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What do you think the charging and discharging characteristics of RC circuits can be used for?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To produce voltage pulses at a regular frequency</a:t>
            </a:r>
          </a:p>
          <a:p>
            <a:pPr lvl="1"/>
            <a:r>
              <a:rPr lang="en-US">
                <a:latin typeface="Arial Narrow" charset="0"/>
                <a:ea typeface="ＭＳ Ｐゴシック" charset="0"/>
              </a:rPr>
              <a:t> How?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The capacitor charges up to a particular voltage and discharges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A simple way of doing this is to use breakdown of voltage in a gas filled tube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The discharge occurs when the voltage breaks down at V</a:t>
            </a:r>
            <a:r>
              <a:rPr lang="en-US" baseline="-25000">
                <a:latin typeface="Arial Narrow" charset="0"/>
                <a:ea typeface="ＭＳ Ｐゴシック" charset="0"/>
              </a:rPr>
              <a:t>0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After the completion of discharge, the tube no longer conducts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Then the voltage is at V</a:t>
            </a:r>
            <a:r>
              <a:rPr lang="en-US" baseline="-25000">
                <a:latin typeface="Arial Narrow" charset="0"/>
                <a:ea typeface="ＭＳ Ｐゴシック" charset="0"/>
              </a:rPr>
              <a:t>0</a:t>
            </a:r>
            <a:r>
              <a:rPr lang="ja-JP" altLang="en-US">
                <a:latin typeface="Arial Narrow" charset="0"/>
                <a:ea typeface="ＭＳ Ｐゴシック" charset="0"/>
              </a:rPr>
              <a:t>’</a:t>
            </a:r>
            <a:r>
              <a:rPr lang="en-US">
                <a:latin typeface="Arial Narrow" charset="0"/>
                <a:ea typeface="ＭＳ Ｐゴシック" charset="0"/>
              </a:rPr>
              <a:t> and it starts charging up</a:t>
            </a:r>
          </a:p>
          <a:p>
            <a:pPr lvl="3"/>
            <a:r>
              <a:rPr lang="en-US">
                <a:latin typeface="Arial Narrow" charset="0"/>
                <a:ea typeface="ＭＳ Ｐゴシック" charset="0"/>
              </a:rPr>
              <a:t>How do you think the voltage as a function of time look?</a:t>
            </a:r>
          </a:p>
          <a:p>
            <a:pPr lvl="4"/>
            <a:r>
              <a:rPr lang="en-US">
                <a:latin typeface="Arial Narrow" charset="0"/>
                <a:ea typeface="ＭＳ Ｐゴシック" charset="0"/>
              </a:rPr>
              <a:t>A sawtooth shape</a:t>
            </a:r>
          </a:p>
          <a:p>
            <a:pPr lvl="2"/>
            <a:r>
              <a:rPr lang="en-US">
                <a:latin typeface="Arial Narrow" charset="0"/>
                <a:ea typeface="ＭＳ Ｐゴシック" charset="0"/>
              </a:rPr>
              <a:t>Pace maker, intermittent windshield wiper, etc</a:t>
            </a:r>
          </a:p>
        </p:txBody>
      </p:sp>
      <p:sp>
        <p:nvSpPr>
          <p:cNvPr id="33803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Application of RC Circuits</a:t>
            </a:r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2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58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9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4" name="Picture 8" descr="FG27_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35052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469AE28-7EF9-2148-9B83-20E21176872F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Magnetism</a:t>
            </a: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47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48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64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09600"/>
            <a:ext cx="8229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are magnets?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Objects with two poles, north and south poles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The pole that points to geographical north is the north pole and the other is the south pole</a:t>
            </a:r>
          </a:p>
          <a:p>
            <a:pPr lvl="3">
              <a:lnSpc>
                <a:spcPct val="90000"/>
              </a:lnSpc>
            </a:pPr>
            <a:r>
              <a:rPr lang="en-US" sz="1800">
                <a:latin typeface="Arial Narrow" charset="0"/>
                <a:ea typeface="ＭＳ Ｐゴシック" charset="0"/>
              </a:rPr>
              <a:t>Principle of compass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These are called magnets due to the name of the region, Magnesia, where rocks that attract each other were found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What happens when two magnets are brought to each other?</a:t>
            </a:r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762000" y="3886200"/>
            <a:ext cx="5105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They exert force onto each other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What kind?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</a:rPr>
              <a:t>Both repulsive and attractive forces depending on the configurations</a:t>
            </a:r>
            <a:endParaRPr lang="en-US">
              <a:solidFill>
                <a:srgbClr val="660066"/>
              </a:solidFill>
              <a:latin typeface="Arial Narrow" charset="0"/>
              <a:sym typeface="Wingdings" charset="0"/>
            </a:endParaRPr>
          </a:p>
          <a:p>
            <a:pPr marL="1143000" lvl="2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sym typeface="Wingdings" charset="0"/>
              </a:rPr>
              <a:t>Like poles repel each other while the unlike poles attract</a:t>
            </a:r>
            <a:r>
              <a:rPr lang="en-US" sz="2000">
                <a:solidFill>
                  <a:srgbClr val="003300"/>
                </a:solidFill>
                <a:latin typeface="Arial Narrow" charset="0"/>
              </a:rPr>
              <a:t> </a:t>
            </a:r>
          </a:p>
        </p:txBody>
      </p:sp>
      <p:sp>
        <p:nvSpPr>
          <p:cNvPr id="18445" name="Rectangle 10"/>
          <p:cNvSpPr>
            <a:spLocks noChangeArrowheads="1"/>
          </p:cNvSpPr>
          <p:nvPr/>
        </p:nvSpPr>
        <p:spPr bwMode="auto">
          <a:xfrm>
            <a:off x="6934200" y="52578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6" name="Rectangle 11"/>
          <p:cNvSpPr>
            <a:spLocks noChangeArrowheads="1"/>
          </p:cNvSpPr>
          <p:nvPr/>
        </p:nvSpPr>
        <p:spPr bwMode="auto">
          <a:xfrm>
            <a:off x="6934200" y="6324600"/>
            <a:ext cx="1066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8447" name="Rectangle 14"/>
          <p:cNvSpPr>
            <a:spLocks noChangeArrowheads="1"/>
          </p:cNvSpPr>
          <p:nvPr/>
        </p:nvSpPr>
        <p:spPr bwMode="auto">
          <a:xfrm>
            <a:off x="5638800" y="3657600"/>
            <a:ext cx="3429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9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13DE583-171B-F840-9682-FBAFC4C1291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48162" name="Picture 2" descr="FG27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288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Magnetism</a:t>
            </a: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2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4582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So the magnet poles are the same as the electric charge?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No.  Why not?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While the electric charges (positive and negative) can be isolated the magnet poles cannot be isolated.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So what happens when a magnet is cut?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If a magnet is cut, two magnets are made.</a:t>
            </a:r>
          </a:p>
          <a:p>
            <a:pPr lvl="2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The more they get cut, the more magnets are made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Single pole magnets are called the monopole but it has not been seen yet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Ferromagnetic materials: Materials that show strong magnetic effects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</a:rPr>
              <a:t>Iron, cobalt, nickel, gadolinium and certain alloys</a:t>
            </a:r>
          </a:p>
          <a:p>
            <a:pPr>
              <a:lnSpc>
                <a:spcPct val="90000"/>
              </a:lnSpc>
            </a:pPr>
            <a:r>
              <a:rPr lang="en-US" sz="2800">
                <a:latin typeface="Arial Narrow" charset="0"/>
                <a:ea typeface="ＭＳ Ｐゴシック" charset="0"/>
                <a:cs typeface="ＭＳ Ｐゴシック" charset="0"/>
              </a:rPr>
              <a:t>Other materials show very weak magnetic effects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477000" y="1981200"/>
            <a:ext cx="2514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553200" y="2514600"/>
            <a:ext cx="2514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00800" y="2971800"/>
            <a:ext cx="2667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65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04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3736BF-E553-2C44-B414-336D2197164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533400" y="3429000"/>
            <a:ext cx="60960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 direction of the magnetic field is tangent to a line at any point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 direction of the field is the direction the north pole of a compass would point to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The number of lines per unit area is proportional to the strength of the magnetic field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Magnetic field lines continue inside the magnet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</a:rPr>
              <a:t>Since magnets always have both the poles, magnetic field lines form closed loops unlike electric field lines</a:t>
            </a:r>
          </a:p>
        </p:txBody>
      </p:sp>
      <p:pic>
        <p:nvPicPr>
          <p:cNvPr id="349187" name="Picture 3" descr="FG27_0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718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 Magnetic Field</a:t>
            </a:r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95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96" name="Equation" r:id="rId6" imgW="114120" imgH="164880" progId="Equation.DSMT4">
                  <p:embed/>
                </p:oleObj>
              </mc:Choice>
              <mc:Fallback>
                <p:oleObj name="Equation" r:id="rId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69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304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Just like the electric field that surrounds electric charge, a magnetic field surrounds a magnet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What does this mean?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Magnetic force is also a field force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The force one magnet exerts onto another can be viewed as the interaction between the magnet and the magnetic field produced by the other magnet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Arial Narrow" charset="0"/>
                <a:ea typeface="ＭＳ Ｐゴシック" charset="0"/>
              </a:rPr>
              <a:t>What kind of quantity is the magnetic field?  Vector or Scalar?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Arial Narrow" charset="0"/>
                <a:ea typeface="ＭＳ Ｐゴシック" charset="0"/>
                <a:cs typeface="ＭＳ Ｐゴシック" charset="0"/>
              </a:rPr>
              <a:t>So one can draw magnetic field lines, too.</a:t>
            </a:r>
          </a:p>
        </p:txBody>
      </p:sp>
      <p:sp>
        <p:nvSpPr>
          <p:cNvPr id="349193" name="Text Box 9"/>
          <p:cNvSpPr txBox="1">
            <a:spLocks noChangeArrowheads="1"/>
          </p:cNvSpPr>
          <p:nvPr/>
        </p:nvSpPr>
        <p:spPr bwMode="auto">
          <a:xfrm>
            <a:off x="7239000" y="2682875"/>
            <a:ext cx="730250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Vector</a:t>
            </a:r>
          </a:p>
        </p:txBody>
      </p:sp>
      <p:pic>
        <p:nvPicPr>
          <p:cNvPr id="349194" name="Picture 10" descr="FG27_003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876800"/>
            <a:ext cx="2514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477000" y="4876800"/>
            <a:ext cx="2667000" cy="1646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0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3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Special Project #3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305800" cy="5257800"/>
          </a:xfrm>
        </p:spPr>
        <p:txBody>
          <a:bodyPr/>
          <a:lstStyle/>
          <a:p>
            <a:r>
              <a:rPr lang="en-US" sz="24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4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4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400" dirty="0" smtClean="0"/>
              <a:t>Due: Beginning of the class Thursday, June 20</a:t>
            </a:r>
          </a:p>
          <a:p>
            <a:pPr lvl="1"/>
            <a:r>
              <a:rPr lang="en-US" sz="2000" dirty="0" smtClean="0"/>
              <a:t>Print the entire width of the table to be contained in one page!!</a:t>
            </a:r>
          </a:p>
        </p:txBody>
      </p:sp>
    </p:spTree>
    <p:extLst>
      <p:ext uri="{BB962C8B-B14F-4D97-AF65-F5344CB8AC3E}">
        <p14:creationId xmlns:p14="http://schemas.microsoft.com/office/powerpoint/2010/main" val="265176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609600"/>
          </a:xfrm>
        </p:spPr>
        <p:txBody>
          <a:bodyPr/>
          <a:lstStyle/>
          <a:p>
            <a:r>
              <a:rPr lang="en-US" dirty="0" smtClean="0"/>
              <a:t>Spread Sheet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June 18,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1442-001, Summer 2013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Screen Shot 2013-06-18 at 9.51.3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4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16850DE-3282-8440-A716-51518BB982E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Some circuits are very complicated to analyze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Arial Narrow" charset="0"/>
                <a:ea typeface="ＭＳ Ｐゴシック" charset="0"/>
              </a:rPr>
              <a:t>G. R. Kirchhoff devised two rules to deal with complicated circuits.</a:t>
            </a:r>
          </a:p>
        </p:txBody>
      </p:sp>
      <p:sp>
        <p:nvSpPr>
          <p:cNvPr id="27656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Rules – 1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Rule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95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53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Kirchhoff’s </a:t>
            </a: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rules are based on 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 smtClean="0">
                <a:solidFill>
                  <a:srgbClr val="660066"/>
                </a:solidFill>
                <a:latin typeface="Arial Narrow" charset="0"/>
              </a:rPr>
              <a:t>Kirchhoff’s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</a:rPr>
              <a:t> rule: Junction rule, charge conservation.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At any junction point, the sum of all currents entering the junction must equal 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9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2794C4E-8B8E-A941-91B7-574A1EC1608C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Rules – 2</a:t>
            </a:r>
            <a:r>
              <a:rPr lang="en-US" baseline="30000" dirty="0">
                <a:latin typeface="Arial Narrow" charset="0"/>
                <a:ea typeface="ＭＳ Ｐゴシック" charset="0"/>
                <a:cs typeface="ＭＳ Ｐゴシック" charset="0"/>
              </a:rPr>
              <a:t>nd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Rule</a:t>
            </a:r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7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858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5791200" cy="1752600"/>
          </a:xfrm>
        </p:spPr>
        <p:txBody>
          <a:bodyPr/>
          <a:lstStyle/>
          <a:p>
            <a:r>
              <a:rPr lang="en-US" sz="2800" dirty="0" err="1" smtClean="0">
                <a:latin typeface="Arial Narrow" charset="0"/>
                <a:ea typeface="ＭＳ Ｐゴシック" charset="0"/>
                <a:cs typeface="ＭＳ Ｐゴシック" charset="0"/>
              </a:rPr>
              <a:t>Kirchoff’s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2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nd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rule: Loop rule, uses conservation of energy.</a:t>
            </a:r>
          </a:p>
          <a:p>
            <a:pPr lvl="1"/>
            <a:r>
              <a:rPr lang="en-US" sz="2400" dirty="0">
                <a:latin typeface="Arial Narrow" charset="0"/>
                <a:ea typeface="ＭＳ Ｐゴシック" charset="0"/>
              </a:rPr>
              <a:t>The sum of the changes in potential around 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is </a:t>
            </a:r>
            <a:r>
              <a:rPr lang="en-US" b="1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=12/690=0.017A.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Point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is the highest potential point while point d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When the test charge starts at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returns to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Between point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no potential change since there is no source of potential or any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</a:rPr>
              <a:t>resistance to drop potential.</a:t>
            </a:r>
            <a:endParaRPr lang="en-US" sz="2000" dirty="0">
              <a:solidFill>
                <a:srgbClr val="660066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there is a 400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, there is a 290</a:t>
            </a:r>
            <a:r>
              <a:rPr lang="en-US" sz="2000" dirty="0">
                <a:solidFill>
                  <a:srgbClr val="660066"/>
                </a:solidFill>
                <a:latin typeface="Symbol" charset="2"/>
                <a:cs typeface="Symbol" charset="2"/>
              </a:rPr>
              <a:t>Ω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No change 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while from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to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Thus the total change of the voltage through the loop is: -6.8V-5.2V+12V=0V.</a:t>
            </a:r>
          </a:p>
        </p:txBody>
      </p:sp>
    </p:spTree>
    <p:extLst>
      <p:ext uri="{BB962C8B-B14F-4D97-AF65-F5344CB8AC3E}">
        <p14:creationId xmlns:p14="http://schemas.microsoft.com/office/powerpoint/2010/main" val="2127326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491F2ED-77B5-4045-960D-D762EDE76FB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638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Determine the flow of currents at the junctions.</a:t>
            </a:r>
          </a:p>
          <a:p>
            <a:pPr marL="990600" lvl="1" indent="-533400">
              <a:buFontTx/>
              <a:buChar char="•"/>
            </a:pPr>
            <a:r>
              <a:rPr lang="en-US" sz="2400" dirty="0">
                <a:latin typeface="Arial Narrow" charset="0"/>
                <a:ea typeface="ＭＳ Ｐゴシック" charset="0"/>
              </a:rPr>
              <a:t>It does not matter which direction of the current you choose.</a:t>
            </a:r>
          </a:p>
          <a:p>
            <a:pPr marL="990600" lvl="1" indent="-533400">
              <a:buFontTx/>
              <a:buChar char="•"/>
            </a:pPr>
            <a:r>
              <a:rPr lang="en-US" sz="2400" dirty="0">
                <a:latin typeface="Arial Narrow" charset="0"/>
                <a:ea typeface="ＭＳ Ｐゴシック" charset="0"/>
              </a:rPr>
              <a:t>If the value of the current after completing the calculations are negative, you just flip the direction of the current flow.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Write down the current equation based on </a:t>
            </a:r>
            <a:r>
              <a:rPr lang="en-US" sz="2800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1</a:t>
            </a:r>
            <a:r>
              <a:rPr lang="en-US" sz="2800" baseline="30000" dirty="0">
                <a:latin typeface="Arial Narrow" charset="0"/>
                <a:ea typeface="ＭＳ Ｐゴシック" charset="0"/>
                <a:cs typeface="ＭＳ Ｐゴシック" charset="0"/>
              </a:rPr>
              <a:t>st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rule at various junctions.</a:t>
            </a:r>
          </a:p>
          <a:p>
            <a:pPr marL="990600" lvl="1" indent="-533400">
              <a:buFontTx/>
              <a:buChar char="•"/>
            </a:pPr>
            <a:r>
              <a:rPr lang="en-US" sz="2400" dirty="0">
                <a:latin typeface="Arial Narrow" charset="0"/>
                <a:ea typeface="ＭＳ Ｐゴシック" charset="0"/>
              </a:rPr>
              <a:t>Be sure to see if any of them are the same.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Choose independent closed loops in the circuit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Write down the potential in each interval of the junctions, keeping the signs properly.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Write down the potential equations for each loop.</a:t>
            </a:r>
          </a:p>
          <a:p>
            <a:pPr marL="609600" indent="-609600">
              <a:buFontTx/>
              <a:buAutoNum type="arabicPeriod"/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Solve the equations for unknowns.</a:t>
            </a:r>
          </a:p>
        </p:txBody>
      </p:sp>
      <p:sp>
        <p:nvSpPr>
          <p:cNvPr id="29703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 Using </a:t>
            </a:r>
            <a:r>
              <a:rPr lang="en-US" dirty="0" smtClean="0">
                <a:latin typeface="Arial Narrow" charset="0"/>
                <a:ea typeface="ＭＳ Ｐゴシック" charset="0"/>
                <a:cs typeface="ＭＳ Ｐゴシック" charset="0"/>
              </a:rPr>
              <a:t>Kirchhoff’s </a:t>
            </a: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Rules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99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776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07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0ECD71C-9F25-2147-BE02-BC1D4EC3055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Example 19 – 8</a:t>
            </a: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Using </a:t>
            </a:r>
            <a:r>
              <a:rPr lang="en-US" b="1" dirty="0" smtClean="0">
                <a:solidFill>
                  <a:schemeClr val="accent2"/>
                </a:solidFill>
                <a:latin typeface="Arial Narrow" charset="0"/>
              </a:rPr>
              <a:t>Kirchhoff’s </a:t>
            </a:r>
            <a:r>
              <a:rPr lang="en-US" b="1" dirty="0">
                <a:solidFill>
                  <a:schemeClr val="accent2"/>
                </a:solidFill>
                <a:latin typeface="Arial Narrow" charset="0"/>
              </a:rPr>
              <a:t>rules.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arbitrarily 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This is the same for junction d as well, so no additional information.</a:t>
            </a:r>
          </a:p>
        </p:txBody>
      </p:sp>
      <p:graphicFrame>
        <p:nvGraphicFramePr>
          <p:cNvPr id="331782" name="Object 2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3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Using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Kirchhoff’s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junction rule at point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3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4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4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5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5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6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6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7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7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8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8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09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9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0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0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1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11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2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12"/>
          <p:cNvGraphicFramePr>
            <a:graphicFrameLocks noChangeAspect="1"/>
          </p:cNvGraphicFramePr>
          <p:nvPr/>
        </p:nvGraphicFramePr>
        <p:xfrm>
          <a:off x="5867400" y="4487863"/>
          <a:ext cx="7080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3" name="Equation" r:id="rId24" imgW="355600" imgH="228600" progId="Equation.DSMT4">
                  <p:embed/>
                </p:oleObj>
              </mc:Choice>
              <mc:Fallback>
                <p:oleObj name="Equation" r:id="rId24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487863"/>
                        <a:ext cx="7080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901982"/>
              </p:ext>
            </p:extLst>
          </p:nvPr>
        </p:nvGraphicFramePr>
        <p:xfrm>
          <a:off x="7419975" y="4487863"/>
          <a:ext cx="733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4" name="Equation" r:id="rId26" imgW="368300" imgH="228600" progId="Equation.DSMT4">
                  <p:embed/>
                </p:oleObj>
              </mc:Choice>
              <mc:Fallback>
                <p:oleObj name="Equation" r:id="rId26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487863"/>
                        <a:ext cx="7334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31800" name="Object 14"/>
          <p:cNvGraphicFramePr>
            <a:graphicFrameLocks noChangeAspect="1"/>
          </p:cNvGraphicFramePr>
          <p:nvPr/>
        </p:nvGraphicFramePr>
        <p:xfrm>
          <a:off x="2268538" y="5410200"/>
          <a:ext cx="558006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815" name="Equation" r:id="rId28" imgW="2552400" imgH="203040" progId="Equation.DSMT4">
                  <p:embed/>
                </p:oleObj>
              </mc:Choice>
              <mc:Fallback>
                <p:oleObj name="Equation" r:id="rId28" imgW="2552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5410200"/>
                        <a:ext cx="5580062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98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Tuesday, June 18, 2013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317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 smtClean="0">
                <a:solidFill>
                  <a:srgbClr val="003300"/>
                </a:solidFill>
                <a:latin typeface="Arial Narrow" charset="0"/>
              </a:rPr>
              <a:t>PHYS 1442-001, Summer 2013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BB0A8E8-45CB-3A47-AE18-7D111B8D203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Example 19 – 8, </a:t>
            </a:r>
            <a:r>
              <a:rPr lang="en-US" dirty="0" err="1" smtClean="0">
                <a:latin typeface="Arial Narrow" charset="0"/>
                <a:ea typeface="ＭＳ Ｐゴシック" charset="0"/>
                <a:cs typeface="ＭＳ Ｐゴシック" charset="0"/>
              </a:rPr>
              <a:t>cnt’d</a:t>
            </a:r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2"/>
          <p:cNvGraphicFramePr>
            <a:graphicFrameLocks noChangeAspect="1"/>
          </p:cNvGraphicFramePr>
          <p:nvPr/>
        </p:nvGraphicFramePr>
        <p:xfrm>
          <a:off x="46196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24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96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72" name="Picture 6" descr="FG26_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32807" name="Object 3"/>
          <p:cNvGraphicFramePr>
            <a:graphicFrameLocks noChangeAspect="1"/>
          </p:cNvGraphicFramePr>
          <p:nvPr/>
        </p:nvGraphicFramePr>
        <p:xfrm>
          <a:off x="5362575" y="2408238"/>
          <a:ext cx="103822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25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8"/>
                        <a:ext cx="103822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4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26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5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27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6"/>
          <p:cNvGraphicFramePr>
            <a:graphicFrameLocks noChangeAspect="1"/>
          </p:cNvGraphicFramePr>
          <p:nvPr/>
        </p:nvGraphicFramePr>
        <p:xfrm>
          <a:off x="29718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28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7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29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8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0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9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1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0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2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1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3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2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4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332820" name="Object 13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5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14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6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15"/>
          <p:cNvGraphicFramePr>
            <a:graphicFrameLocks noChangeAspect="1"/>
          </p:cNvGraphicFramePr>
          <p:nvPr/>
        </p:nvGraphicFramePr>
        <p:xfrm>
          <a:off x="36544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7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16"/>
          <p:cNvGraphicFramePr>
            <a:graphicFrameLocks noChangeAspect="1"/>
          </p:cNvGraphicFramePr>
          <p:nvPr/>
        </p:nvGraphicFramePr>
        <p:xfrm>
          <a:off x="5276850" y="1295400"/>
          <a:ext cx="8191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8" name="Equation" r:id="rId32" imgW="393480" imgH="203040" progId="Equation.DSMT4">
                  <p:embed/>
                </p:oleObj>
              </mc:Choice>
              <mc:Fallback>
                <p:oleObj name="Equation" r:id="rId32" imgW="393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295400"/>
                        <a:ext cx="8191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17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39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18"/>
          <p:cNvGraphicFramePr>
            <a:graphicFrameLocks noChangeAspect="1"/>
          </p:cNvGraphicFramePr>
          <p:nvPr/>
        </p:nvGraphicFramePr>
        <p:xfrm>
          <a:off x="2667000" y="1819275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0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19275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19"/>
          <p:cNvGraphicFramePr>
            <a:graphicFrameLocks noChangeAspect="1"/>
          </p:cNvGraphicFramePr>
          <p:nvPr/>
        </p:nvGraphicFramePr>
        <p:xfrm>
          <a:off x="4216400" y="1885950"/>
          <a:ext cx="7366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1" name="Equation" r:id="rId38" imgW="368280" imgH="203040" progId="Equation.DSMT4">
                  <p:embed/>
                </p:oleObj>
              </mc:Choice>
              <mc:Fallback>
                <p:oleObj name="Equation" r:id="rId38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1885950"/>
                        <a:ext cx="7366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0"/>
          <p:cNvGraphicFramePr>
            <a:graphicFrameLocks noChangeAspect="1"/>
          </p:cNvGraphicFramePr>
          <p:nvPr/>
        </p:nvGraphicFramePr>
        <p:xfrm>
          <a:off x="6419850" y="2408238"/>
          <a:ext cx="2190750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2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08238"/>
                        <a:ext cx="2190750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1"/>
          <p:cNvGraphicFramePr>
            <a:graphicFrameLocks noChangeAspect="1"/>
          </p:cNvGraphicFramePr>
          <p:nvPr/>
        </p:nvGraphicFramePr>
        <p:xfrm>
          <a:off x="8631238" y="2436813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043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238" y="2436813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9898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20383</TotalTime>
  <Words>3072</Words>
  <Application>Microsoft Macintosh PowerPoint</Application>
  <PresentationFormat>On-screen Show (4:3)</PresentationFormat>
  <Paragraphs>324</Paragraphs>
  <Slides>25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phys1443-spring02</vt:lpstr>
      <vt:lpstr>Equation</vt:lpstr>
      <vt:lpstr>PHYS 1442 – Section 001 Lecture #9</vt:lpstr>
      <vt:lpstr>Announcements</vt:lpstr>
      <vt:lpstr>Special Project #3</vt:lpstr>
      <vt:lpstr>Spread Sheet</vt:lpstr>
      <vt:lpstr> Kirchhoff’s Rules – 1st Rule</vt:lpstr>
      <vt:lpstr> Kirchhoff’s Rules – 2nd Rule</vt:lpstr>
      <vt:lpstr> Using Kirchhoff’s Rules</vt:lpstr>
      <vt:lpstr>Example 19 – 8</vt:lpstr>
      <vt:lpstr>Example 19 – 8, cnt’d</vt:lpstr>
      <vt:lpstr> EMF’s in Series and Parallel: Charging a Battery</vt:lpstr>
      <vt:lpstr>Capacitors in Series or Parallel</vt:lpstr>
      <vt:lpstr>Capacitors in Parallel</vt:lpstr>
      <vt:lpstr>Capacitors in Series</vt:lpstr>
      <vt:lpstr>Example 19 – 10</vt:lpstr>
      <vt:lpstr> Resister and Capacitor Arrangements</vt:lpstr>
      <vt:lpstr> RC Circuits</vt:lpstr>
      <vt:lpstr> RC Circuits</vt:lpstr>
      <vt:lpstr> Analysis of RC Circuits</vt:lpstr>
      <vt:lpstr> Discharging RC Circuits</vt:lpstr>
      <vt:lpstr> Discharging RC Circuits</vt:lpstr>
      <vt:lpstr>Ex. 19 – 12   </vt:lpstr>
      <vt:lpstr> Application of RC Circuits</vt:lpstr>
      <vt:lpstr> Magnetism</vt:lpstr>
      <vt:lpstr> Magnetism</vt:lpstr>
      <vt:lpstr> Magnetic Field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909</cp:revision>
  <cp:lastPrinted>2013-06-18T17:53:15Z</cp:lastPrinted>
  <dcterms:created xsi:type="dcterms:W3CDTF">2012-01-19T04:21:20Z</dcterms:created>
  <dcterms:modified xsi:type="dcterms:W3CDTF">2013-06-18T21:03:06Z</dcterms:modified>
</cp:coreProperties>
</file>