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1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09" r:id="rId3"/>
    <p:sldId id="550" r:id="rId4"/>
    <p:sldId id="579" r:id="rId5"/>
    <p:sldId id="545" r:id="rId6"/>
    <p:sldId id="546" r:id="rId7"/>
    <p:sldId id="547" r:id="rId8"/>
    <p:sldId id="548" r:id="rId9"/>
    <p:sldId id="549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ED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5" Type="http://schemas.openxmlformats.org/officeDocument/2006/relationships/image" Target="../media/image55.wmf"/><Relationship Id="rId1" Type="http://schemas.openxmlformats.org/officeDocument/2006/relationships/image" Target="../media/image3.wmf"/><Relationship Id="rId2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4" Type="http://schemas.openxmlformats.org/officeDocument/2006/relationships/image" Target="../media/image61.wmf"/><Relationship Id="rId5" Type="http://schemas.openxmlformats.org/officeDocument/2006/relationships/image" Target="../media/image62.wmf"/><Relationship Id="rId6" Type="http://schemas.openxmlformats.org/officeDocument/2006/relationships/image" Target="../media/image63.emf"/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wmf"/><Relationship Id="rId6" Type="http://schemas.openxmlformats.org/officeDocument/2006/relationships/image" Target="../media/image67.emf"/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5" Type="http://schemas.openxmlformats.org/officeDocument/2006/relationships/image" Target="../media/image71.emf"/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wmf"/><Relationship Id="rId6" Type="http://schemas.openxmlformats.org/officeDocument/2006/relationships/image" Target="../media/image77.wmf"/><Relationship Id="rId7" Type="http://schemas.openxmlformats.org/officeDocument/2006/relationships/image" Target="../media/image78.emf"/><Relationship Id="rId8" Type="http://schemas.openxmlformats.org/officeDocument/2006/relationships/image" Target="../media/image79.emf"/><Relationship Id="rId9" Type="http://schemas.openxmlformats.org/officeDocument/2006/relationships/image" Target="../media/image80.emf"/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3" Type="http://schemas.openxmlformats.org/officeDocument/2006/relationships/image" Target="../media/image18.wmf"/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2.wmf"/><Relationship Id="rId8" Type="http://schemas.openxmlformats.org/officeDocument/2006/relationships/image" Target="../media/image13.wmf"/><Relationship Id="rId9" Type="http://schemas.openxmlformats.org/officeDocument/2006/relationships/image" Target="../media/image14.wmf"/><Relationship Id="rId10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6.wmf"/><Relationship Id="rId20" Type="http://schemas.openxmlformats.org/officeDocument/2006/relationships/image" Target="../media/image37.wmf"/><Relationship Id="rId10" Type="http://schemas.openxmlformats.org/officeDocument/2006/relationships/image" Target="../media/image27.wmf"/><Relationship Id="rId11" Type="http://schemas.openxmlformats.org/officeDocument/2006/relationships/image" Target="../media/image28.wmf"/><Relationship Id="rId12" Type="http://schemas.openxmlformats.org/officeDocument/2006/relationships/image" Target="../media/image29.wmf"/><Relationship Id="rId13" Type="http://schemas.openxmlformats.org/officeDocument/2006/relationships/image" Target="../media/image30.wmf"/><Relationship Id="rId14" Type="http://schemas.openxmlformats.org/officeDocument/2006/relationships/image" Target="../media/image31.emf"/><Relationship Id="rId15" Type="http://schemas.openxmlformats.org/officeDocument/2006/relationships/image" Target="../media/image32.wmf"/><Relationship Id="rId16" Type="http://schemas.openxmlformats.org/officeDocument/2006/relationships/image" Target="../media/image33.wmf"/><Relationship Id="rId17" Type="http://schemas.openxmlformats.org/officeDocument/2006/relationships/image" Target="../media/image34.emf"/><Relationship Id="rId18" Type="http://schemas.openxmlformats.org/officeDocument/2006/relationships/image" Target="../media/image35.wmf"/><Relationship Id="rId19" Type="http://schemas.openxmlformats.org/officeDocument/2006/relationships/image" Target="../media/image36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5" Type="http://schemas.openxmlformats.org/officeDocument/2006/relationships/image" Target="../media/image47.wmf"/><Relationship Id="rId6" Type="http://schemas.openxmlformats.org/officeDocument/2006/relationships/image" Target="../media/image48.wmf"/><Relationship Id="rId7" Type="http://schemas.openxmlformats.org/officeDocument/2006/relationships/image" Target="../media/image49.wmf"/><Relationship Id="rId8" Type="http://schemas.openxmlformats.org/officeDocument/2006/relationships/image" Target="../media/image50.wmf"/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773A89A-9014-9A43-8A57-143461002E53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wmf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47.wmf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48.wmf"/><Relationship Id="rId16" Type="http://schemas.openxmlformats.org/officeDocument/2006/relationships/oleObject" Target="../embeddings/oleObject46.bin"/><Relationship Id="rId17" Type="http://schemas.openxmlformats.org/officeDocument/2006/relationships/image" Target="../media/image49.wmf"/><Relationship Id="rId18" Type="http://schemas.openxmlformats.org/officeDocument/2006/relationships/oleObject" Target="../embeddings/oleObject47.bin"/><Relationship Id="rId19" Type="http://schemas.openxmlformats.org/officeDocument/2006/relationships/image" Target="../media/image50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1.jpeg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4.w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45.wmf"/><Relationship Id="rId10" Type="http://schemas.openxmlformats.org/officeDocument/2006/relationships/oleObject" Target="../embeddings/oleObject43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5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52.w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53.w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oleObject" Target="../embeddings/oleObject53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3.wmf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7.wmf"/><Relationship Id="rId9" Type="http://schemas.openxmlformats.org/officeDocument/2006/relationships/oleObject" Target="../embeddings/oleObject56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wmf"/><Relationship Id="rId12" Type="http://schemas.openxmlformats.org/officeDocument/2006/relationships/oleObject" Target="../embeddings/oleObject62.bin"/><Relationship Id="rId13" Type="http://schemas.openxmlformats.org/officeDocument/2006/relationships/image" Target="../media/image62.wmf"/><Relationship Id="rId14" Type="http://schemas.openxmlformats.org/officeDocument/2006/relationships/oleObject" Target="../embeddings/oleObject63.bin"/><Relationship Id="rId15" Type="http://schemas.openxmlformats.org/officeDocument/2006/relationships/image" Target="../media/image6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57.wmf"/><Relationship Id="rId7" Type="http://schemas.openxmlformats.org/officeDocument/2006/relationships/oleObject" Target="../embeddings/oleObject59.bin"/><Relationship Id="rId8" Type="http://schemas.openxmlformats.org/officeDocument/2006/relationships/oleObject" Target="../embeddings/oleObject60.bin"/><Relationship Id="rId9" Type="http://schemas.openxmlformats.org/officeDocument/2006/relationships/image" Target="../media/image60.wmf"/><Relationship Id="rId10" Type="http://schemas.openxmlformats.org/officeDocument/2006/relationships/oleObject" Target="../embeddings/oleObject61.bin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8.bin"/><Relationship Id="rId12" Type="http://schemas.openxmlformats.org/officeDocument/2006/relationships/image" Target="../media/image65.emf"/><Relationship Id="rId13" Type="http://schemas.openxmlformats.org/officeDocument/2006/relationships/oleObject" Target="../embeddings/oleObject69.bin"/><Relationship Id="rId14" Type="http://schemas.openxmlformats.org/officeDocument/2006/relationships/image" Target="../media/image66.wmf"/><Relationship Id="rId15" Type="http://schemas.openxmlformats.org/officeDocument/2006/relationships/oleObject" Target="../embeddings/oleObject70.bin"/><Relationship Id="rId16" Type="http://schemas.openxmlformats.org/officeDocument/2006/relationships/image" Target="../media/image6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8.jpeg"/><Relationship Id="rId4" Type="http://schemas.openxmlformats.org/officeDocument/2006/relationships/oleObject" Target="../embeddings/oleObject64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65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6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5.bin"/><Relationship Id="rId12" Type="http://schemas.openxmlformats.org/officeDocument/2006/relationships/image" Target="../media/image70.wmf"/><Relationship Id="rId13" Type="http://schemas.openxmlformats.org/officeDocument/2006/relationships/oleObject" Target="../embeddings/oleObject76.bin"/><Relationship Id="rId14" Type="http://schemas.openxmlformats.org/officeDocument/2006/relationships/image" Target="../media/image7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8.jpeg"/><Relationship Id="rId4" Type="http://schemas.openxmlformats.org/officeDocument/2006/relationships/oleObject" Target="../embeddings/oleObject7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72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73.bin"/><Relationship Id="rId9" Type="http://schemas.openxmlformats.org/officeDocument/2006/relationships/oleObject" Target="../embeddings/oleObject74.bin"/><Relationship Id="rId10" Type="http://schemas.openxmlformats.org/officeDocument/2006/relationships/image" Target="../media/image69.w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emf"/><Relationship Id="rId20" Type="http://schemas.openxmlformats.org/officeDocument/2006/relationships/oleObject" Target="../embeddings/oleObject85.bin"/><Relationship Id="rId21" Type="http://schemas.openxmlformats.org/officeDocument/2006/relationships/image" Target="../media/image80.emf"/><Relationship Id="rId10" Type="http://schemas.openxmlformats.org/officeDocument/2006/relationships/oleObject" Target="../embeddings/oleObject80.bin"/><Relationship Id="rId11" Type="http://schemas.openxmlformats.org/officeDocument/2006/relationships/image" Target="../media/image75.emf"/><Relationship Id="rId12" Type="http://schemas.openxmlformats.org/officeDocument/2006/relationships/oleObject" Target="../embeddings/oleObject81.bin"/><Relationship Id="rId13" Type="http://schemas.openxmlformats.org/officeDocument/2006/relationships/image" Target="../media/image76.wmf"/><Relationship Id="rId14" Type="http://schemas.openxmlformats.org/officeDocument/2006/relationships/oleObject" Target="../embeddings/oleObject82.bin"/><Relationship Id="rId15" Type="http://schemas.openxmlformats.org/officeDocument/2006/relationships/image" Target="../media/image77.wmf"/><Relationship Id="rId16" Type="http://schemas.openxmlformats.org/officeDocument/2006/relationships/oleObject" Target="../embeddings/oleObject83.bin"/><Relationship Id="rId17" Type="http://schemas.openxmlformats.org/officeDocument/2006/relationships/image" Target="../media/image78.emf"/><Relationship Id="rId18" Type="http://schemas.openxmlformats.org/officeDocument/2006/relationships/oleObject" Target="../embeddings/oleObject84.bin"/><Relationship Id="rId19" Type="http://schemas.openxmlformats.org/officeDocument/2006/relationships/image" Target="../media/image7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8.jpeg"/><Relationship Id="rId4" Type="http://schemas.openxmlformats.org/officeDocument/2006/relationships/oleObject" Target="../embeddings/oleObject77.bin"/><Relationship Id="rId5" Type="http://schemas.openxmlformats.org/officeDocument/2006/relationships/image" Target="../media/image72.emf"/><Relationship Id="rId6" Type="http://schemas.openxmlformats.org/officeDocument/2006/relationships/oleObject" Target="../embeddings/oleObject78.bin"/><Relationship Id="rId7" Type="http://schemas.openxmlformats.org/officeDocument/2006/relationships/image" Target="../media/image73.emf"/><Relationship Id="rId8" Type="http://schemas.openxmlformats.org/officeDocument/2006/relationships/oleObject" Target="../embeddings/oleObject7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4" Type="http://schemas.openxmlformats.org/officeDocument/2006/relationships/oleObject" Target="../embeddings/oleObject86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87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88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4" Type="http://schemas.openxmlformats.org/officeDocument/2006/relationships/oleObject" Target="../embeddings/oleObject89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90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91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oleObject" Target="../embeddings/oleObject92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93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94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oleObject" Target="../embeddings/oleObject95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96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97.bin"/><Relationship Id="rId9" Type="http://schemas.openxmlformats.org/officeDocument/2006/relationships/image" Target="../media/image85.jpe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5" Type="http://schemas.openxmlformats.org/officeDocument/2006/relationships/image" Target="../media/image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20" Type="http://schemas.openxmlformats.org/officeDocument/2006/relationships/oleObject" Target="../embeddings/oleObject12.bin"/><Relationship Id="rId21" Type="http://schemas.openxmlformats.org/officeDocument/2006/relationships/image" Target="../media/image14.wmf"/><Relationship Id="rId22" Type="http://schemas.openxmlformats.org/officeDocument/2006/relationships/oleObject" Target="../embeddings/oleObject13.bin"/><Relationship Id="rId23" Type="http://schemas.openxmlformats.org/officeDocument/2006/relationships/image" Target="../media/image15.wmf"/><Relationship Id="rId24" Type="http://schemas.openxmlformats.org/officeDocument/2006/relationships/oleObject" Target="../embeddings/oleObject14.bin"/><Relationship Id="rId25" Type="http://schemas.openxmlformats.org/officeDocument/2006/relationships/image" Target="../media/image16.emf"/><Relationship Id="rId26" Type="http://schemas.openxmlformats.org/officeDocument/2006/relationships/oleObject" Target="../embeddings/oleObject15.bin"/><Relationship Id="rId27" Type="http://schemas.openxmlformats.org/officeDocument/2006/relationships/image" Target="../media/image17.emf"/><Relationship Id="rId28" Type="http://schemas.openxmlformats.org/officeDocument/2006/relationships/oleObject" Target="../embeddings/oleObject16.bin"/><Relationship Id="rId29" Type="http://schemas.openxmlformats.org/officeDocument/2006/relationships/image" Target="../media/image18.w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10.w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11.wmf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12.wmf"/><Relationship Id="rId18" Type="http://schemas.openxmlformats.org/officeDocument/2006/relationships/oleObject" Target="../embeddings/oleObject11.bin"/><Relationship Id="rId19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5.bin"/><Relationship Id="rId21" Type="http://schemas.openxmlformats.org/officeDocument/2006/relationships/image" Target="../media/image6.wmf"/><Relationship Id="rId22" Type="http://schemas.openxmlformats.org/officeDocument/2006/relationships/oleObject" Target="../embeddings/oleObject26.bin"/><Relationship Id="rId23" Type="http://schemas.openxmlformats.org/officeDocument/2006/relationships/image" Target="../media/image27.wmf"/><Relationship Id="rId24" Type="http://schemas.openxmlformats.org/officeDocument/2006/relationships/oleObject" Target="../embeddings/oleObject27.bin"/><Relationship Id="rId25" Type="http://schemas.openxmlformats.org/officeDocument/2006/relationships/image" Target="../media/image28.wmf"/><Relationship Id="rId26" Type="http://schemas.openxmlformats.org/officeDocument/2006/relationships/oleObject" Target="../embeddings/oleObject28.bin"/><Relationship Id="rId27" Type="http://schemas.openxmlformats.org/officeDocument/2006/relationships/image" Target="../media/image29.wmf"/><Relationship Id="rId28" Type="http://schemas.openxmlformats.org/officeDocument/2006/relationships/oleObject" Target="../embeddings/oleObject29.bin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9.wmf"/><Relationship Id="rId5" Type="http://schemas.openxmlformats.org/officeDocument/2006/relationships/image" Target="../media/image4.jpeg"/><Relationship Id="rId30" Type="http://schemas.openxmlformats.org/officeDocument/2006/relationships/oleObject" Target="../embeddings/oleObject30.bin"/><Relationship Id="rId31" Type="http://schemas.openxmlformats.org/officeDocument/2006/relationships/image" Target="../media/image31.emf"/><Relationship Id="rId32" Type="http://schemas.openxmlformats.org/officeDocument/2006/relationships/oleObject" Target="../embeddings/oleObject31.bin"/><Relationship Id="rId9" Type="http://schemas.openxmlformats.org/officeDocument/2006/relationships/image" Target="../media/image21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19.bin"/><Relationship Id="rId33" Type="http://schemas.openxmlformats.org/officeDocument/2006/relationships/image" Target="../media/image32.wmf"/><Relationship Id="rId34" Type="http://schemas.openxmlformats.org/officeDocument/2006/relationships/oleObject" Target="../embeddings/oleObject32.bin"/><Relationship Id="rId35" Type="http://schemas.openxmlformats.org/officeDocument/2006/relationships/image" Target="../media/image33.wmf"/><Relationship Id="rId36" Type="http://schemas.openxmlformats.org/officeDocument/2006/relationships/oleObject" Target="../embeddings/oleObject33.bin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22.w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3.w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4.wmf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25.wmf"/><Relationship Id="rId18" Type="http://schemas.openxmlformats.org/officeDocument/2006/relationships/oleObject" Target="../embeddings/oleObject24.bin"/><Relationship Id="rId19" Type="http://schemas.openxmlformats.org/officeDocument/2006/relationships/image" Target="../media/image26.wmf"/><Relationship Id="rId37" Type="http://schemas.openxmlformats.org/officeDocument/2006/relationships/image" Target="../media/image34.emf"/><Relationship Id="rId38" Type="http://schemas.openxmlformats.org/officeDocument/2006/relationships/oleObject" Target="../embeddings/oleObject34.bin"/><Relationship Id="rId39" Type="http://schemas.openxmlformats.org/officeDocument/2006/relationships/image" Target="../media/image35.wmf"/><Relationship Id="rId40" Type="http://schemas.openxmlformats.org/officeDocument/2006/relationships/oleObject" Target="../embeddings/oleObject35.bin"/><Relationship Id="rId41" Type="http://schemas.openxmlformats.org/officeDocument/2006/relationships/image" Target="../media/image36.wmf"/><Relationship Id="rId42" Type="http://schemas.openxmlformats.org/officeDocument/2006/relationships/oleObject" Target="../embeddings/oleObject36.bin"/><Relationship Id="rId43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#9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163822" y="1311275"/>
            <a:ext cx="2819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18,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057400"/>
            <a:ext cx="6210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Chapter 19</a:t>
            </a:r>
            <a:endParaRPr lang="en-US" sz="28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Kirchhoff’s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Rules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EMFs in Series and Parallel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Capacitors in Series and Parallel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RC Circuit</a:t>
            </a:r>
          </a:p>
          <a:p>
            <a:pPr marL="533400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  <a:latin typeface="Arial Narrow" charset="0"/>
              </a:rPr>
              <a:t>Chapter 20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Magnets and Magnetic Field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Current and Magnetism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Magnetic Forces on Electric Current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053" y="6243935"/>
            <a:ext cx="7551316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#5,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Monday, June 24!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1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28C0DC5-45A8-3243-B57C-D2BB3B56C3D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3826" name="Picture 2" descr="FG26_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0"/>
            <a:ext cx="3054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791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When two or more sources of </a:t>
            </a:r>
            <a:r>
              <a:rPr lang="en-US" sz="28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emf’s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such as batteries, are connected in series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The total voltage is the algebraic sum of their voltages, if their direction is the same</a:t>
            </a:r>
          </a:p>
          <a:p>
            <a:pPr lvl="2">
              <a:lnSpc>
                <a:spcPct val="90000"/>
              </a:lnSpc>
            </a:pPr>
            <a:r>
              <a:rPr lang="en-US" sz="2000" dirty="0" err="1">
                <a:latin typeface="Arial Narrow" charset="0"/>
                <a:ea typeface="ＭＳ Ｐゴシック" charset="0"/>
              </a:rPr>
              <a:t>V</a:t>
            </a:r>
            <a:r>
              <a:rPr lang="en-US" sz="2000" baseline="-25000" dirty="0" err="1">
                <a:latin typeface="Arial Narrow" charset="0"/>
                <a:ea typeface="ＭＳ Ｐゴシック" charset="0"/>
              </a:rPr>
              <a:t>ac</a:t>
            </a:r>
            <a:r>
              <a:rPr lang="en-US" sz="2000" dirty="0">
                <a:latin typeface="Arial Narrow" charset="0"/>
                <a:ea typeface="ＭＳ Ｐゴシック" charset="0"/>
              </a:rPr>
              <a:t>=1.5 + 1.5=3.0V in figure (a).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If the batteries are arranged in an opposite direction, the total voltage is the difference between them</a:t>
            </a:r>
          </a:p>
        </p:txBody>
      </p:sp>
      <p:sp>
        <p:nvSpPr>
          <p:cNvPr id="194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EMF’s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in Series and Parallel: Charging a Battery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228600" y="4038600"/>
            <a:ext cx="883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</a:rPr>
              <a:t>V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</a:rPr>
              <a:t>ac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=20 – 12=8.0V in figure (b)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</a:rPr>
              <a:t>Connecting batteries in opposite direction is wasteful.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</a:rPr>
              <a:t>This, however, is the way a battery charger works.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</a:rPr>
              <a:t>Since the 20V battery is at a higher voltage, it forces charges into 12V battery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</a:rPr>
              <a:t>Some battery are rechargeable since their chemical reactions are reversible but most the batteries can not reverse their chemical reactions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7772400" y="2590800"/>
            <a:ext cx="1295400" cy="15875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00"/>
                </a:solidFill>
                <a:latin typeface="Arial Narrow" charset="0"/>
              </a:rPr>
              <a:t>Parallel arrangements (c) are used only to increase currents.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419600" y="4081463"/>
            <a:ext cx="2743200" cy="33813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00"/>
                </a:solidFill>
                <a:latin typeface="Arial Narrow" charset="0"/>
              </a:rPr>
              <a:t>This is the way we jump start a car</a:t>
            </a:r>
          </a:p>
        </p:txBody>
      </p:sp>
    </p:spTree>
    <p:extLst>
      <p:ext uri="{BB962C8B-B14F-4D97-AF65-F5344CB8AC3E}">
        <p14:creationId xmlns:p14="http://schemas.microsoft.com/office/powerpoint/2010/main" val="271904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3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3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3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3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  <p:bldP spid="333830" grpId="0" build="p"/>
      <p:bldP spid="333831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952124-F6E5-FA40-A32B-683E2151B2D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Capacitors in Series or Parallel</a:t>
            </a:r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304800" y="6858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are also used in many electric circuits.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is an electric circuit again?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A closed path of conductors, usually wires, connecting capacitors, resisters and other electrical devices, in which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charges can flow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And includes 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</a:rPr>
              <a:t>a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source 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</a:rPr>
              <a:t>of potential such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as a battery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can be connected in various ways.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In parallel		and 	      in Series       or in combination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262148" name="Picture 4" descr="FG24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4419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49" name="Picture 5" descr="FG24_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60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28464E5-C2DF-9B46-982B-6827A3FF1B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63170" name="Picture 2" descr="FG24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441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Capacitors in Parallel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228600" y="762000"/>
            <a:ext cx="5943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Parallel arrangement provides the </a:t>
            </a:r>
            <a:r>
              <a:rPr lang="en-US" sz="2800" b="1" u="sng">
                <a:solidFill>
                  <a:srgbClr val="FF0000"/>
                </a:solidFill>
                <a:latin typeface="Arial Narrow" charset="0"/>
              </a:rPr>
              <a:t>same voltage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across all the capacitors.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Left hand plates are at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a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and right hand plates are at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So each capacitor plate acquires charges given by the formula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</a:rPr>
              <a:t>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V, 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V, and 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V</a:t>
            </a: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152400" y="3810000"/>
            <a:ext cx="8991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total charge Q that must leave the battery is then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Q=Q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+Q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+Q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=V(C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+C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+C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Q=C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V= V(C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+C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+C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equivalent capacitance in parallel is </a:t>
            </a:r>
          </a:p>
        </p:txBody>
      </p:sp>
      <p:graphicFrame>
        <p:nvGraphicFramePr>
          <p:cNvPr id="2631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732006"/>
              </p:ext>
            </p:extLst>
          </p:nvPr>
        </p:nvGraphicFramePr>
        <p:xfrm>
          <a:off x="6586538" y="5767388"/>
          <a:ext cx="19018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66" name="Equation" r:id="rId4" imgW="1041400" imgH="254000" progId="Equation.DSMT4">
                  <p:embed/>
                </p:oleObj>
              </mc:Choice>
              <mc:Fallback>
                <p:oleObj name="Equation" r:id="rId4" imgW="1041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5767388"/>
                        <a:ext cx="1901825" cy="465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898525" y="6324600"/>
            <a:ext cx="2682875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3794125" y="6324600"/>
            <a:ext cx="3416300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increases!!!</a:t>
            </a:r>
          </a:p>
        </p:txBody>
      </p:sp>
    </p:spTree>
    <p:extLst>
      <p:ext uri="{BB962C8B-B14F-4D97-AF65-F5344CB8AC3E}">
        <p14:creationId xmlns:p14="http://schemas.microsoft.com/office/powerpoint/2010/main" val="121879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3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3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3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3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3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3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3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3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build="p"/>
      <p:bldP spid="263173" grpId="0" build="p"/>
      <p:bldP spid="263175" grpId="0" animBg="1"/>
      <p:bldP spid="2631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200" name="Picture 8" descr="FG24_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320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04DD769-3A1D-0C42-BB1D-2E0A20292D7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Capacitors in Series</a:t>
            </a:r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76200" y="457200"/>
            <a:ext cx="601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Series arrangement is more interesting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When a battery is connected, +Q flows to the left plate of C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 and –Q flows to the right plate of C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 inducing opposite sign charges on the other plates.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Since the capacitor in the middle was originally neutral, charges get induced to neutralize the induced charges</a:t>
            </a: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76200" y="2514600"/>
            <a:ext cx="899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So the charge on each capacitor is the same value, Q. (</a:t>
            </a:r>
            <a:r>
              <a:rPr lang="en-US" sz="2000" b="1" u="sng">
                <a:solidFill>
                  <a:srgbClr val="FF0000"/>
                </a:solidFill>
                <a:latin typeface="Arial Narrow" charset="0"/>
              </a:rPr>
              <a:t>Same charge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Q=C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eq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V </a:t>
            </a:r>
            <a:r>
              <a:rPr lang="en-US" sz="2000">
                <a:solidFill>
                  <a:srgbClr val="660066"/>
                </a:solidFill>
                <a:latin typeface="Arial Narrow" charset="0"/>
                <a:sym typeface="Wingdings" charset="0"/>
              </a:rPr>
              <a:t> V=Q/C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  <a:sym typeface="Wingdings" charset="0"/>
              </a:rPr>
              <a:t>eq</a:t>
            </a:r>
            <a:r>
              <a:rPr lang="en-US" sz="2000">
                <a:solidFill>
                  <a:srgbClr val="660066"/>
                </a:solidFill>
                <a:latin typeface="Arial Narrow" charset="0"/>
                <a:sym typeface="Wingdings" charset="0"/>
              </a:rPr>
              <a:t> </a:t>
            </a:r>
            <a:endParaRPr lang="en-US" sz="2000">
              <a:solidFill>
                <a:srgbClr val="660066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total voltage V across the three capacitors in series must be equal to the sum of the voltages across each capacitor.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V=V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+V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+V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=(Q/C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+Q/C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+Q/C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Putting all these together, we obtain: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 V=Q/C</a:t>
            </a:r>
            <a:r>
              <a:rPr lang="en-US" baseline="-25000">
                <a:solidFill>
                  <a:schemeClr val="accent2"/>
                </a:solidFill>
                <a:latin typeface="Arial Narrow" charset="0"/>
              </a:rPr>
              <a:t>eq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=Q(1/C</a:t>
            </a:r>
            <a:r>
              <a:rPr lang="en-US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 the equivalent capacitance is </a:t>
            </a:r>
          </a:p>
        </p:txBody>
      </p:sp>
      <p:graphicFrame>
        <p:nvGraphicFramePr>
          <p:cNvPr id="26419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657254"/>
              </p:ext>
            </p:extLst>
          </p:nvPr>
        </p:nvGraphicFramePr>
        <p:xfrm>
          <a:off x="4625975" y="5453063"/>
          <a:ext cx="2108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90" name="Equation" r:id="rId4" imgW="1155700" imgH="444500" progId="Equation.DSMT4">
                  <p:embed/>
                </p:oleObj>
              </mc:Choice>
              <mc:Fallback>
                <p:oleObj name="Equation" r:id="rId4" imgW="1155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5453063"/>
                        <a:ext cx="2108200" cy="812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609600" y="6324600"/>
            <a:ext cx="2682875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3657600" y="6324600"/>
            <a:ext cx="5367338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smaller than the smallest C!!!</a:t>
            </a:r>
          </a:p>
        </p:txBody>
      </p:sp>
    </p:spTree>
    <p:extLst>
      <p:ext uri="{BB962C8B-B14F-4D97-AF65-F5344CB8AC3E}">
        <p14:creationId xmlns:p14="http://schemas.microsoft.com/office/powerpoint/2010/main" val="84429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4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4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4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4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4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4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4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/>
      <p:bldP spid="264196" grpId="0" build="p"/>
      <p:bldP spid="264198" grpId="0" animBg="1"/>
      <p:bldP spid="2641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472402-5091-CE4B-B26C-AA653D815C9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65218" name="Picture 2" descr="FG24_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152400"/>
            <a:ext cx="27289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19 – 10</a:t>
            </a: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5791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Equivalent Capacitor: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Determine the capacitance of a single capacitor that will have the same effect as the combination shown in the figure.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Assume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=C.</a:t>
            </a: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609600" y="2681288"/>
            <a:ext cx="3581400" cy="5476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 Narrow" charset="0"/>
              </a:rPr>
              <a:t>We should do these first!!   </a:t>
            </a:r>
          </a:p>
        </p:txBody>
      </p:sp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Now the equivalent capacitor is in series with C</a:t>
            </a:r>
            <a:r>
              <a:rPr lang="en-US" sz="2800" baseline="-2500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.      </a:t>
            </a:r>
          </a:p>
        </p:txBody>
      </p:sp>
      <p:sp>
        <p:nvSpPr>
          <p:cNvPr id="265223" name="Oval 7"/>
          <p:cNvSpPr>
            <a:spLocks noChangeArrowheads="1"/>
          </p:cNvSpPr>
          <p:nvPr/>
        </p:nvSpPr>
        <p:spPr bwMode="auto">
          <a:xfrm>
            <a:off x="6781800" y="152400"/>
            <a:ext cx="1295400" cy="2819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533400" y="32766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How?   </a:t>
            </a:r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1676400" y="32766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These are in parallel so the equivalent capacitance is:   </a:t>
            </a:r>
          </a:p>
        </p:txBody>
      </p:sp>
      <p:graphicFrame>
        <p:nvGraphicFramePr>
          <p:cNvPr id="265226" name="Object 2"/>
          <p:cNvGraphicFramePr>
            <a:graphicFrameLocks noChangeAspect="1"/>
          </p:cNvGraphicFramePr>
          <p:nvPr/>
        </p:nvGraphicFramePr>
        <p:xfrm>
          <a:off x="855663" y="3865563"/>
          <a:ext cx="1049337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1" name="Equation" r:id="rId4" imgW="380880" imgH="228600" progId="Equation.DSMT4">
                  <p:embed/>
                </p:oleObj>
              </mc:Choice>
              <mc:Fallback>
                <p:oleObj name="Equation" r:id="rId4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865563"/>
                        <a:ext cx="1049337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5227" name="AutoShape 11"/>
          <p:cNvCxnSpPr>
            <a:cxnSpLocks noChangeShapeType="1"/>
            <a:stCxn id="265221" idx="3"/>
            <a:endCxn id="265223" idx="3"/>
          </p:cNvCxnSpPr>
          <p:nvPr/>
        </p:nvCxnSpPr>
        <p:spPr bwMode="auto">
          <a:xfrm flipV="1">
            <a:off x="4205288" y="2573338"/>
            <a:ext cx="2765425" cy="382587"/>
          </a:xfrm>
          <a:prstGeom prst="curvedConnector4">
            <a:avLst>
              <a:gd name="adj1" fmla="val 50630"/>
              <a:gd name="adj2" fmla="val -31954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65228" name="Object 3"/>
          <p:cNvGraphicFramePr>
            <a:graphicFrameLocks noChangeAspect="1"/>
          </p:cNvGraphicFramePr>
          <p:nvPr/>
        </p:nvGraphicFramePr>
        <p:xfrm>
          <a:off x="457200" y="5027613"/>
          <a:ext cx="9382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2" name="Equation" r:id="rId6" imgW="380880" imgH="419040" progId="Equation.DSMT4">
                  <p:embed/>
                </p:oleObj>
              </mc:Choice>
              <mc:Fallback>
                <p:oleObj name="Equation" r:id="rId6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27613"/>
                        <a:ext cx="938213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9" name="Object 4"/>
          <p:cNvGraphicFramePr>
            <a:graphicFrameLocks noChangeAspect="1"/>
          </p:cNvGraphicFramePr>
          <p:nvPr/>
        </p:nvGraphicFramePr>
        <p:xfrm>
          <a:off x="7154863" y="5029200"/>
          <a:ext cx="15319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3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5029200"/>
                        <a:ext cx="15319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30" name="AutoShape 14"/>
          <p:cNvSpPr>
            <a:spLocks noChangeArrowheads="1"/>
          </p:cNvSpPr>
          <p:nvPr/>
        </p:nvSpPr>
        <p:spPr bwMode="auto">
          <a:xfrm>
            <a:off x="5387975" y="5137150"/>
            <a:ext cx="1647825" cy="730250"/>
          </a:xfrm>
          <a:prstGeom prst="rightArrow">
            <a:avLst>
              <a:gd name="adj1" fmla="val 50000"/>
              <a:gd name="adj2" fmla="val 5641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C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eq</a:t>
            </a:r>
          </a:p>
        </p:txBody>
      </p:sp>
      <p:graphicFrame>
        <p:nvGraphicFramePr>
          <p:cNvPr id="265231" name="Object 5"/>
          <p:cNvGraphicFramePr>
            <a:graphicFrameLocks noChangeAspect="1"/>
          </p:cNvGraphicFramePr>
          <p:nvPr/>
        </p:nvGraphicFramePr>
        <p:xfrm>
          <a:off x="1981200" y="3859213"/>
          <a:ext cx="16065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4" name="Equation" r:id="rId10" imgW="583920" imgH="203040" progId="Equation.DSMT4">
                  <p:embed/>
                </p:oleObj>
              </mc:Choice>
              <mc:Fallback>
                <p:oleObj name="Equation" r:id="rId10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59213"/>
                        <a:ext cx="16065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2" name="Object 6"/>
          <p:cNvGraphicFramePr>
            <a:graphicFrameLocks noChangeAspect="1"/>
          </p:cNvGraphicFramePr>
          <p:nvPr/>
        </p:nvGraphicFramePr>
        <p:xfrm>
          <a:off x="3581400" y="3886200"/>
          <a:ext cx="5937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5" name="Equation" r:id="rId12" imgW="215640" imgH="164880" progId="Equation.DSMT4">
                  <p:embed/>
                </p:oleObj>
              </mc:Choice>
              <mc:Fallback>
                <p:oleObj name="Equation" r:id="rId12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5937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3" name="Object 7"/>
          <p:cNvGraphicFramePr>
            <a:graphicFrameLocks noChangeAspect="1"/>
          </p:cNvGraphicFramePr>
          <p:nvPr/>
        </p:nvGraphicFramePr>
        <p:xfrm>
          <a:off x="1371600" y="5029200"/>
          <a:ext cx="18161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6" name="Equation" r:id="rId14" imgW="736560" imgH="419040" progId="Equation.DSMT4">
                  <p:embed/>
                </p:oleObj>
              </mc:Choice>
              <mc:Fallback>
                <p:oleObj name="Equation" r:id="rId14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9200"/>
                        <a:ext cx="18161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4" name="Object 8"/>
          <p:cNvGraphicFramePr>
            <a:graphicFrameLocks noChangeAspect="1"/>
          </p:cNvGraphicFramePr>
          <p:nvPr/>
        </p:nvGraphicFramePr>
        <p:xfrm>
          <a:off x="3124200" y="5029200"/>
          <a:ext cx="15017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7" name="Equation" r:id="rId16" imgW="609480" imgH="368280" progId="Equation.DSMT4">
                  <p:embed/>
                </p:oleObj>
              </mc:Choice>
              <mc:Fallback>
                <p:oleObj name="Equation" r:id="rId16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15017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5" name="Object 9"/>
          <p:cNvGraphicFramePr>
            <a:graphicFrameLocks noChangeAspect="1"/>
          </p:cNvGraphicFramePr>
          <p:nvPr/>
        </p:nvGraphicFramePr>
        <p:xfrm>
          <a:off x="4586288" y="5029200"/>
          <a:ext cx="5953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8" name="Equation" r:id="rId18" imgW="241200" imgH="368280" progId="Equation.DSMT4">
                  <p:embed/>
                </p:oleObj>
              </mc:Choice>
              <mc:Fallback>
                <p:oleObj name="Equation" r:id="rId18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029200"/>
                        <a:ext cx="5953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69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0" grpId="0"/>
      <p:bldP spid="265221" grpId="0" animBg="1"/>
      <p:bldP spid="265222" grpId="0"/>
      <p:bldP spid="265223" grpId="0" animBg="1"/>
      <p:bldP spid="265224" grpId="0"/>
      <p:bldP spid="265225" grpId="0"/>
      <p:bldP spid="2652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A65887D-8717-8C4A-985A-5D2D8A88E93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325" y="1066800"/>
            <a:ext cx="55626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Parallel Capacitor arrangements</a:t>
            </a:r>
          </a:p>
        </p:txBody>
      </p:sp>
      <p:sp>
        <p:nvSpPr>
          <p:cNvPr id="25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Resister and Capacitor Arrangements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2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7" name="Object 3"/>
          <p:cNvGraphicFramePr>
            <a:graphicFrameLocks noChangeAspect="1"/>
          </p:cNvGraphicFramePr>
          <p:nvPr/>
        </p:nvGraphicFramePr>
        <p:xfrm>
          <a:off x="6384925" y="1066800"/>
          <a:ext cx="14366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23" name="Equation" r:id="rId5" imgW="698400" imgH="342720" progId="Equation.DSMT4">
                  <p:embed/>
                </p:oleObj>
              </mc:Choice>
              <mc:Fallback>
                <p:oleObj name="Equation" r:id="rId5" imgW="6984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1066800"/>
                        <a:ext cx="1436688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8" name="Object 4"/>
          <p:cNvGraphicFramePr>
            <a:graphicFrameLocks noChangeAspect="1"/>
          </p:cNvGraphicFramePr>
          <p:nvPr/>
        </p:nvGraphicFramePr>
        <p:xfrm>
          <a:off x="6384925" y="2262188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24" name="Equation" r:id="rId7" imgW="736560" imgH="419040" progId="Equation.DSMT4">
                  <p:embed/>
                </p:oleObj>
              </mc:Choice>
              <mc:Fallback>
                <p:oleObj name="Equation" r:id="rId7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262188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822325" y="2362200"/>
            <a:ext cx="556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Parallel Resister arrangements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822325" y="3657600"/>
            <a:ext cx="556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Capacitor arrangements</a:t>
            </a:r>
          </a:p>
        </p:txBody>
      </p:sp>
      <p:graphicFrame>
        <p:nvGraphicFramePr>
          <p:cNvPr id="325641" name="Object 5"/>
          <p:cNvGraphicFramePr>
            <a:graphicFrameLocks noChangeAspect="1"/>
          </p:cNvGraphicFramePr>
          <p:nvPr/>
        </p:nvGraphicFramePr>
        <p:xfrm>
          <a:off x="6384925" y="3606800"/>
          <a:ext cx="15398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25" name="Equation" r:id="rId9" imgW="749160" imgH="419040" progId="Equation.DSMT4">
                  <p:embed/>
                </p:oleObj>
              </mc:Choice>
              <mc:Fallback>
                <p:oleObj name="Equation" r:id="rId9" imgW="749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606800"/>
                        <a:ext cx="15398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822325" y="4953000"/>
            <a:ext cx="556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Resister arrangements</a:t>
            </a:r>
          </a:p>
        </p:txBody>
      </p:sp>
      <p:graphicFrame>
        <p:nvGraphicFramePr>
          <p:cNvPr id="325643" name="Object 6"/>
          <p:cNvGraphicFramePr>
            <a:graphicFrameLocks noChangeAspect="1"/>
          </p:cNvGraphicFramePr>
          <p:nvPr/>
        </p:nvGraphicFramePr>
        <p:xfrm>
          <a:off x="6384925" y="4953000"/>
          <a:ext cx="14097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26" name="Equation" r:id="rId11" imgW="685800" imgH="342720" progId="Equation.DSMT4">
                  <p:embed/>
                </p:oleObj>
              </mc:Choice>
              <mc:Fallback>
                <p:oleObj name="Equation" r:id="rId11" imgW="685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4953000"/>
                        <a:ext cx="1409700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29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build="p"/>
      <p:bldP spid="325639" grpId="0" build="p"/>
      <p:bldP spid="325640" grpId="0" build="p"/>
      <p:bldP spid="32564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EA72DC6-CEB7-9746-AD12-B7B843C7EDF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4850" name="Picture 2" descr="FG26_01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4582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Circuits containing both resisters and capacitors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RC circuits are used commonly in everyday life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Control windshield wiper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Timing of traffic light color change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Camera flashes and heart pacemakers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How does an RC circuit look?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There should be a source of 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000" dirty="0">
                <a:latin typeface="Arial Narrow" charset="0"/>
                <a:ea typeface="ＭＳ Ｐゴシック" charset="0"/>
              </a:rPr>
              <a:t>, capacitors and resisters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What happens when the switch S is closed?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Current immediately starts flowing through the circuit.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Electrons flows out of negative terminal of the 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000" dirty="0">
                <a:latin typeface="Arial Narrow" charset="0"/>
                <a:ea typeface="ＭＳ Ｐゴシック" charset="0"/>
              </a:rPr>
              <a:t> source, through the resister R and accumulates on the upper plate of the capacitor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electrons from the bottom plate of the capacitor flow into the positive terminal of the battery, leaving only positive charge on the bottom plate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As the charge accumulates on the capacitor, the potential difference across it increases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current reduces gradually to 0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until </a:t>
            </a:r>
            <a:r>
              <a:rPr lang="en-US" sz="2000" dirty="0">
                <a:latin typeface="Arial Narrow" charset="0"/>
                <a:ea typeface="ＭＳ Ｐゴシック" charset="0"/>
              </a:rPr>
              <a:t>the voltage across the capacitor is the same as 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000" dirty="0">
                <a:latin typeface="Arial Narrow" charset="0"/>
                <a:ea typeface="ＭＳ Ｐゴシック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charge on the capacitor increases </a:t>
            </a:r>
            <a:r>
              <a:rPr lang="en-US" sz="2000" dirty="0" err="1" smtClean="0">
                <a:latin typeface="Arial Narrow" charset="0"/>
                <a:ea typeface="ＭＳ Ｐゴシック" charset="0"/>
              </a:rPr>
              <a:t>unil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sz="2000" dirty="0">
                <a:latin typeface="Arial Narrow" charset="0"/>
                <a:ea typeface="ＭＳ Ｐゴシック" charset="0"/>
              </a:rPr>
              <a:t>it reaches to its maximum, 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C</a:t>
            </a:r>
            <a:r>
              <a:rPr lang="en-US" dirty="0" err="1">
                <a:latin typeface="Symbol" charset="2"/>
                <a:ea typeface="ＭＳ Ｐゴシック" charset="0"/>
                <a:cs typeface="Symbol" charset="2"/>
              </a:rPr>
              <a:t>ε</a:t>
            </a:r>
            <a:r>
              <a:rPr lang="en-US" sz="2400" dirty="0">
                <a:latin typeface="Monotype Corsiva" charset="0"/>
                <a:ea typeface="ＭＳ Ｐゴシック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What happens when the battery in the circuit is replaced with a wire?  </a:t>
            </a:r>
          </a:p>
        </p:txBody>
      </p:sp>
      <p:sp>
        <p:nvSpPr>
          <p:cNvPr id="266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RC Circuits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6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467600" y="6073775"/>
            <a:ext cx="1219200" cy="7080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Capacitor discharges</a:t>
            </a:r>
          </a:p>
        </p:txBody>
      </p:sp>
    </p:spTree>
    <p:extLst>
      <p:ext uri="{BB962C8B-B14F-4D97-AF65-F5344CB8AC3E}">
        <p14:creationId xmlns:p14="http://schemas.microsoft.com/office/powerpoint/2010/main" val="71429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4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4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458EA2-FEB9-134C-B54C-1CB31193AB4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How does all this look like in graphs?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Charge and the current on the capacitor as a function of time</a:t>
            </a:r>
          </a:p>
          <a:p>
            <a:pPr lvl="1"/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From energy conservation (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Kirchhoff’s </a:t>
            </a:r>
            <a:r>
              <a:rPr lang="en-US" sz="2400" dirty="0">
                <a:latin typeface="Arial Narrow" charset="0"/>
                <a:ea typeface="ＭＳ Ｐゴシック" charset="0"/>
              </a:rPr>
              <a:t>2</a:t>
            </a:r>
            <a:r>
              <a:rPr lang="en-US" sz="2400" baseline="30000" dirty="0">
                <a:latin typeface="Arial Narrow" charset="0"/>
                <a:ea typeface="ＭＳ Ｐゴシック" charset="0"/>
              </a:rPr>
              <a:t>nd</a:t>
            </a:r>
            <a:r>
              <a:rPr lang="en-US" sz="2400" dirty="0">
                <a:latin typeface="Arial Narrow" charset="0"/>
                <a:ea typeface="ＭＳ Ｐゴシック" charset="0"/>
              </a:rPr>
              <a:t> rule), the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400" dirty="0">
                <a:latin typeface="Arial Narrow" charset="0"/>
                <a:ea typeface="ＭＳ Ｐゴシック" charset="0"/>
              </a:rPr>
              <a:t> </a:t>
            </a:r>
            <a:r>
              <a:rPr lang="en-US" sz="2400" dirty="0" err="1">
                <a:latin typeface="Symbol" charset="2"/>
                <a:ea typeface="ＭＳ Ｐゴシック" charset="0"/>
                <a:cs typeface="Symbol" charset="2"/>
              </a:rPr>
              <a:t>ε</a:t>
            </a:r>
            <a:r>
              <a:rPr lang="en-US" dirty="0">
                <a:latin typeface="Monotype Corsiva" charset="0"/>
                <a:ea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</a:rPr>
              <a:t>must be equal to the voltage drop across the capacitor and the resister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 </a:t>
            </a:r>
            <a:r>
              <a:rPr lang="en-US" dirty="0" err="1">
                <a:latin typeface="Symbol" charset="2"/>
                <a:ea typeface="ＭＳ Ｐゴシック" charset="0"/>
                <a:cs typeface="Symbol" charset="2"/>
              </a:rPr>
              <a:t>ε</a:t>
            </a:r>
            <a:r>
              <a:rPr lang="en-US" dirty="0">
                <a:latin typeface="Monotype Corsiva" charset="0"/>
                <a:ea typeface="ＭＳ Ｐゴシック" charset="0"/>
              </a:rPr>
              <a:t>=IR+Q/C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 </a:t>
            </a:r>
            <a:r>
              <a:rPr lang="en-US" dirty="0">
                <a:latin typeface="Monotype Corsiva" charset="0"/>
                <a:ea typeface="ＭＳ Ｐゴシック" charset="0"/>
              </a:rPr>
              <a:t>R</a:t>
            </a:r>
            <a:r>
              <a:rPr lang="en-US" dirty="0">
                <a:latin typeface="Arial Narrow" charset="0"/>
                <a:ea typeface="ＭＳ Ｐゴシック" charset="0"/>
              </a:rPr>
              <a:t> includes all resistance in the circuit, including the internal resistance of the battery, </a:t>
            </a:r>
            <a:r>
              <a:rPr lang="en-US" dirty="0">
                <a:latin typeface="Monotype Corsiva" charset="0"/>
                <a:ea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</a:rPr>
              <a:t> is the current in the circuit at any instant, and Q is the charge of the capacitor at that same instance.</a:t>
            </a:r>
          </a:p>
        </p:txBody>
      </p:sp>
      <p:sp>
        <p:nvSpPr>
          <p:cNvPr id="2765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RC Circuits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2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5877" name="Picture 5" descr="FG26_018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878" name="Picture 6" descr="FG26_018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20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29" name="Equation" r:id="rId7" imgW="114120" imgH="164880" progId="Equation.DSMT4">
                  <p:embed/>
                </p:oleObj>
              </mc:Choice>
              <mc:Fallback>
                <p:oleObj name="Equation" r:id="rId7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3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26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5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5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5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4BD9BCA-B859-DB4E-A1E9-C2B5887269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Charge                         and voltage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What can we see from the above equations?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Q and V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C</a:t>
            </a:r>
            <a:r>
              <a:rPr lang="en-US" dirty="0">
                <a:latin typeface="Arial Narrow" charset="0"/>
                <a:ea typeface="ＭＳ Ｐゴシック" charset="0"/>
              </a:rPr>
              <a:t> increase from 0 at t=0 to maximum value </a:t>
            </a:r>
            <a:r>
              <a:rPr lang="en-US" dirty="0" err="1">
                <a:latin typeface="Arial Narrow" charset="0"/>
                <a:ea typeface="ＭＳ Ｐゴシック" charset="0"/>
              </a:rPr>
              <a:t>Q</a:t>
            </a:r>
            <a:r>
              <a:rPr lang="en-US" baseline="-25000" dirty="0" err="1">
                <a:latin typeface="Arial Narrow" charset="0"/>
                <a:ea typeface="ＭＳ Ｐゴシック" charset="0"/>
              </a:rPr>
              <a:t>max</a:t>
            </a:r>
            <a:r>
              <a:rPr lang="en-US" dirty="0">
                <a:latin typeface="Arial Narrow" charset="0"/>
                <a:ea typeface="ＭＳ Ｐゴシック" charset="0"/>
              </a:rPr>
              <a:t>=</a:t>
            </a:r>
            <a:r>
              <a:rPr lang="en-US" dirty="0" err="1">
                <a:latin typeface="Arial Narrow" charset="0"/>
                <a:ea typeface="ＭＳ Ｐゴシック" charset="0"/>
              </a:rPr>
              <a:t>C</a:t>
            </a:r>
            <a:r>
              <a:rPr lang="en-US" dirty="0" err="1">
                <a:latin typeface="Symbol" charset="2"/>
                <a:ea typeface="ＭＳ Ｐゴシック" charset="0"/>
                <a:cs typeface="Symbol" charset="2"/>
              </a:rPr>
              <a:t>ε</a:t>
            </a:r>
            <a:r>
              <a:rPr lang="en-US" dirty="0">
                <a:latin typeface="Arial Narrow" charset="0"/>
                <a:ea typeface="ＭＳ Ｐゴシック" charset="0"/>
              </a:rPr>
              <a:t> and V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C</a:t>
            </a:r>
            <a:r>
              <a:rPr lang="en-US" dirty="0">
                <a:latin typeface="Arial Narrow" charset="0"/>
                <a:ea typeface="ＭＳ Ｐゴシック" charset="0"/>
              </a:rPr>
              <a:t>= </a:t>
            </a:r>
            <a:r>
              <a:rPr lang="en-US" dirty="0" err="1">
                <a:latin typeface="Symbol" charset="2"/>
                <a:ea typeface="ＭＳ Ｐゴシック" charset="0"/>
                <a:cs typeface="Symbol" charset="2"/>
              </a:rPr>
              <a:t>ε</a:t>
            </a:r>
            <a:r>
              <a:rPr lang="en-US" dirty="0">
                <a:latin typeface="Arial Narrow" charset="0"/>
                <a:ea typeface="ＭＳ Ｐゴシック" charset="0"/>
              </a:rPr>
              <a:t>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 how much time?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quantity RC is called the time constant, </a:t>
            </a:r>
            <a:r>
              <a:rPr lang="en-US" dirty="0" err="1" smtClean="0">
                <a:latin typeface="Symbol" charset="2"/>
                <a:ea typeface="Lucida Grande"/>
                <a:cs typeface="Symbol" charset="2"/>
              </a:rPr>
              <a:t>τ</a:t>
            </a:r>
            <a:r>
              <a:rPr lang="en-US" dirty="0" smtClean="0">
                <a:latin typeface="Arial Narrow" charset="0"/>
                <a:ea typeface="ＭＳ Ｐゴシック" charset="0"/>
              </a:rPr>
              <a:t>, </a:t>
            </a:r>
            <a:r>
              <a:rPr lang="en-US" dirty="0">
                <a:latin typeface="Arial Narrow" charset="0"/>
                <a:ea typeface="ＭＳ Ｐゴシック" charset="0"/>
              </a:rPr>
              <a:t>of the circuit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 </a:t>
            </a:r>
            <a:r>
              <a:rPr lang="en-US" dirty="0" err="1" smtClean="0">
                <a:latin typeface="Symbol" charset="2"/>
                <a:ea typeface="Lucida Grande"/>
                <a:cs typeface="Symbol" charset="2"/>
              </a:rPr>
              <a:t>τ</a:t>
            </a:r>
            <a:r>
              <a:rPr lang="en-US" dirty="0" smtClean="0">
                <a:latin typeface="Symbol" charset="0"/>
                <a:ea typeface="ＭＳ Ｐゴシック" charset="0"/>
              </a:rPr>
              <a:t>=</a:t>
            </a:r>
            <a:r>
              <a:rPr lang="en-US" dirty="0">
                <a:latin typeface="Arial Narrow" charset="0"/>
                <a:ea typeface="ＭＳ Ｐゴシック" charset="0"/>
              </a:rPr>
              <a:t>RC, What is the unit?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What is the physical meaning?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time required for the capacitor to reach (1-e</a:t>
            </a:r>
            <a:r>
              <a:rPr lang="en-US" baseline="30000" dirty="0">
                <a:latin typeface="Arial Narrow" charset="0"/>
                <a:ea typeface="ＭＳ Ｐゴシック" charset="0"/>
              </a:rPr>
              <a:t>-1</a:t>
            </a:r>
            <a:r>
              <a:rPr lang="en-US" dirty="0">
                <a:latin typeface="Arial Narrow" charset="0"/>
                <a:ea typeface="ＭＳ Ｐゴシック" charset="0"/>
              </a:rPr>
              <a:t>)=0.63 or 63% of </a:t>
            </a:r>
            <a:r>
              <a:rPr lang="en-US" dirty="0" smtClean="0">
                <a:latin typeface="Arial Narrow" charset="0"/>
                <a:ea typeface="ＭＳ Ｐゴシック" charset="0"/>
              </a:rPr>
              <a:t>its </a:t>
            </a:r>
            <a:r>
              <a:rPr lang="en-US" dirty="0">
                <a:latin typeface="Arial Narrow" charset="0"/>
                <a:ea typeface="ＭＳ Ｐゴシック" charset="0"/>
              </a:rPr>
              <a:t>full charge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current is </a:t>
            </a:r>
          </a:p>
        </p:txBody>
      </p:sp>
      <p:sp>
        <p:nvSpPr>
          <p:cNvPr id="2971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Analysis of RC Circuits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3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39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9" name="Object 5"/>
          <p:cNvGraphicFramePr>
            <a:graphicFrameLocks noChangeAspect="1"/>
          </p:cNvGraphicFramePr>
          <p:nvPr/>
        </p:nvGraphicFramePr>
        <p:xfrm>
          <a:off x="1798638" y="762000"/>
          <a:ext cx="22399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1" name="Equation" r:id="rId8" imgW="1091880" imgH="279360" progId="Equation.DSMT4">
                  <p:embed/>
                </p:oleObj>
              </mc:Choice>
              <mc:Fallback>
                <p:oleObj name="Equation" r:id="rId8" imgW="1091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762000"/>
                        <a:ext cx="22399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0" name="Object 6"/>
          <p:cNvGraphicFramePr>
            <a:graphicFrameLocks noChangeAspect="1"/>
          </p:cNvGraphicFramePr>
          <p:nvPr/>
        </p:nvGraphicFramePr>
        <p:xfrm>
          <a:off x="5865813" y="762000"/>
          <a:ext cx="213518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2" name="Equation" r:id="rId10" imgW="1041120" imgH="279360" progId="Equation.DSMT4">
                  <p:embed/>
                </p:oleObj>
              </mc:Choice>
              <mc:Fallback>
                <p:oleObj name="Equation" r:id="rId10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762000"/>
                        <a:ext cx="2135187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4391025" y="3857625"/>
            <a:ext cx="7143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Sec.</a:t>
            </a:r>
          </a:p>
        </p:txBody>
      </p:sp>
      <p:graphicFrame>
        <p:nvGraphicFramePr>
          <p:cNvPr id="341002" name="Object 7"/>
          <p:cNvGraphicFramePr>
            <a:graphicFrameLocks noChangeAspect="1"/>
          </p:cNvGraphicFramePr>
          <p:nvPr/>
        </p:nvGraphicFramePr>
        <p:xfrm>
          <a:off x="2808288" y="5784850"/>
          <a:ext cx="4683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3" name="Equation" r:id="rId12" imgW="228600" imgH="152280" progId="Equation.DSMT4">
                  <p:embed/>
                </p:oleObj>
              </mc:Choice>
              <mc:Fallback>
                <p:oleObj name="Equation" r:id="rId12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5784850"/>
                        <a:ext cx="46831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967870"/>
              </p:ext>
            </p:extLst>
          </p:nvPr>
        </p:nvGraphicFramePr>
        <p:xfrm>
          <a:off x="3327400" y="5549900"/>
          <a:ext cx="10160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44" name="Equation" r:id="rId14" imgW="495300" imgH="381000" progId="Equation.DSMT4">
                  <p:embed/>
                </p:oleObj>
              </mc:Choice>
              <mc:Fallback>
                <p:oleObj name="Equation" r:id="rId14" imgW="495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5549900"/>
                        <a:ext cx="10160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66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0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build="p"/>
      <p:bldP spid="3410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A968B8-6D52-0D4F-B6B8-61F662E7BF3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00" y="-457200"/>
            <a:ext cx="5334000" cy="3657600"/>
            <a:chOff x="480" y="480"/>
            <a:chExt cx="5040" cy="3600"/>
          </a:xfrm>
        </p:grpSpPr>
        <p:pic>
          <p:nvPicPr>
            <p:cNvPr id="30737" name="Picture 3" descr="FG26_0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80"/>
              <a:ext cx="4800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8" name="Rectangle 4"/>
            <p:cNvSpPr>
              <a:spLocks noChangeArrowheads="1"/>
            </p:cNvSpPr>
            <p:nvPr/>
          </p:nvSpPr>
          <p:spPr bwMode="auto">
            <a:xfrm>
              <a:off x="1968" y="816"/>
              <a:ext cx="3552" cy="2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458200" cy="3352800"/>
          </a:xfrm>
        </p:spPr>
        <p:txBody>
          <a:bodyPr/>
          <a:lstStyle/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rate at which the charge leaves the capacitor equals the negative of the current flows through the resistor</a:t>
            </a:r>
          </a:p>
          <a:p>
            <a:pPr lvl="2"/>
            <a:r>
              <a:rPr lang="en-US" dirty="0">
                <a:latin typeface="Monotype Corsiva" charset="0"/>
                <a:ea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</a:rPr>
              <a:t>= -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smtClean="0">
                <a:latin typeface="Arial Narrow" charset="0"/>
                <a:ea typeface="ＭＳ Ｐゴシック" charset="0"/>
              </a:rPr>
              <a:t>Q/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err="1" smtClean="0">
                <a:latin typeface="Arial Narrow" charset="0"/>
                <a:ea typeface="ＭＳ Ｐゴシック" charset="0"/>
              </a:rPr>
              <a:t>t</a:t>
            </a:r>
            <a:r>
              <a:rPr lang="en-US" dirty="0">
                <a:latin typeface="Arial Narrow" charset="0"/>
                <a:ea typeface="ＭＳ Ｐゴシック" charset="0"/>
              </a:rPr>
              <a:t>.   Why negative?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Since the current is leaving the capacitor 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Thus the voltage equation becomes a differential equation</a:t>
            </a:r>
          </a:p>
        </p:txBody>
      </p:sp>
      <p:sp>
        <p:nvSpPr>
          <p:cNvPr id="30734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Discharging RC Circuits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4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49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5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228600" y="685800"/>
            <a:ext cx="739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When a capacitor is already charged, it is allowed to discharge through a resistance 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When the switch S is closed, the voltage across the resistor at any instant equals that across the capacitor. Thus IR=Q/C.</a:t>
            </a:r>
          </a:p>
        </p:txBody>
      </p:sp>
      <p:graphicFrame>
        <p:nvGraphicFramePr>
          <p:cNvPr id="3430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620096"/>
              </p:ext>
            </p:extLst>
          </p:nvPr>
        </p:nvGraphicFramePr>
        <p:xfrm>
          <a:off x="1101725" y="5326063"/>
          <a:ext cx="11969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51" name="Equation" r:id="rId9" imgW="584200" imgH="381000" progId="Equation.DSMT4">
                  <p:embed/>
                </p:oleObj>
              </mc:Choice>
              <mc:Fallback>
                <p:oleObj name="Equation" r:id="rId9" imgW="5842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5326063"/>
                        <a:ext cx="11969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161630"/>
              </p:ext>
            </p:extLst>
          </p:nvPr>
        </p:nvGraphicFramePr>
        <p:xfrm>
          <a:off x="5156200" y="5334000"/>
          <a:ext cx="7810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52" name="Equation" r:id="rId11" imgW="381000" imgH="406400" progId="Equation.DSMT4">
                  <p:embed/>
                </p:oleObj>
              </mc:Choice>
              <mc:Fallback>
                <p:oleObj name="Equation" r:id="rId11" imgW="381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5334000"/>
                        <a:ext cx="7810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3" name="AutoShape 13"/>
          <p:cNvSpPr>
            <a:spLocks noChangeArrowheads="1"/>
          </p:cNvSpPr>
          <p:nvPr/>
        </p:nvSpPr>
        <p:spPr bwMode="auto">
          <a:xfrm>
            <a:off x="2998788" y="5426075"/>
            <a:ext cx="2105025" cy="730250"/>
          </a:xfrm>
          <a:prstGeom prst="rightArrow">
            <a:avLst>
              <a:gd name="adj1" fmla="val 50000"/>
              <a:gd name="adj2" fmla="val 7206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graphicFrame>
        <p:nvGraphicFramePr>
          <p:cNvPr id="343054" name="Object 7"/>
          <p:cNvGraphicFramePr>
            <a:graphicFrameLocks noChangeAspect="1"/>
          </p:cNvGraphicFramePr>
          <p:nvPr/>
        </p:nvGraphicFramePr>
        <p:xfrm>
          <a:off x="2301875" y="5334000"/>
          <a:ext cx="3651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53" name="Equation" r:id="rId13" imgW="177480" imgH="368280" progId="Equation.DSMT4">
                  <p:embed/>
                </p:oleObj>
              </mc:Choice>
              <mc:Fallback>
                <p:oleObj name="Equation" r:id="rId13" imgW="177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334000"/>
                        <a:ext cx="3651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79135"/>
              </p:ext>
            </p:extLst>
          </p:nvPr>
        </p:nvGraphicFramePr>
        <p:xfrm>
          <a:off x="5949950" y="5327650"/>
          <a:ext cx="7556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54" name="Equation" r:id="rId15" imgW="368300" imgH="381000" progId="Equation.DSMT4">
                  <p:embed/>
                </p:oleObj>
              </mc:Choice>
              <mc:Fallback>
                <p:oleObj name="Equation" r:id="rId15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5327650"/>
                        <a:ext cx="7556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37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3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3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5" grpId="0" build="p"/>
      <p:bldP spid="343050" grpId="0" build="p"/>
      <p:bldP spid="3430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</a:rPr>
              <a:t>Quiz results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Class average: 58.1/95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Equivalent to 61.2/100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Previous result 51.7/100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Top score: 87/95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</a:rPr>
              <a:t>Mid-term exam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Tomorrow, Wednesday, June 19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Comprehensive exam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Covers CH16.1 – what we finish today (CH20.1?) plus Appendices A1 – A8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</a:rPr>
              <a:t>M</a:t>
            </a:r>
            <a:r>
              <a:rPr lang="en-US" sz="2800" dirty="0" smtClean="0">
                <a:latin typeface="Arial Narrow" charset="0"/>
                <a:ea typeface="ＭＳ Ｐゴシック" charset="0"/>
              </a:rPr>
              <a:t>id-term grade discussion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Between 2 – 3:30 pm this Friday, June 21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In Dr. Yu’s office (CPB342)</a:t>
            </a:r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181600" y="609600"/>
            <a:ext cx="3733800" cy="2819400"/>
            <a:chOff x="5994400" y="1524000"/>
            <a:chExt cx="3149600" cy="2362200"/>
          </a:xfrm>
        </p:grpSpPr>
        <p:pic>
          <p:nvPicPr>
            <p:cNvPr id="31763" name="Picture 22" descr="FG26_019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400" y="1524000"/>
              <a:ext cx="31496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4" name="Rectangle 23"/>
            <p:cNvSpPr>
              <a:spLocks noChangeArrowheads="1"/>
            </p:cNvSpPr>
            <p:nvPr/>
          </p:nvSpPr>
          <p:spPr bwMode="auto">
            <a:xfrm>
              <a:off x="6019800" y="2133600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317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4BCE546-91D3-EF4B-B83B-2B48D5BA158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458200" cy="5715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What happens when an RC circuit discharges from its original charge of Q</a:t>
            </a:r>
            <a:r>
              <a:rPr lang="en-US" baseline="-25000" dirty="0" smtClean="0">
                <a:latin typeface="Arial Narrow" charset="0"/>
                <a:ea typeface="ＭＳ Ｐゴシック" charset="0"/>
              </a:rPr>
              <a:t>0</a:t>
            </a:r>
            <a:r>
              <a:rPr lang="en-US" dirty="0" smtClean="0">
                <a:latin typeface="Arial Narrow" charset="0"/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Charge at any given time t is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What </a:t>
            </a:r>
            <a:r>
              <a:rPr lang="en-US" dirty="0">
                <a:latin typeface="Arial Narrow" charset="0"/>
                <a:ea typeface="ＭＳ Ｐゴシック" charset="0"/>
              </a:rPr>
              <a:t>does this tell you about the charge on the capacitor?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It decreases exponentially with time at a time constant RC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Just like the case of charging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current is: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voltage is:</a:t>
            </a:r>
          </a:p>
        </p:txBody>
      </p:sp>
      <p:sp>
        <p:nvSpPr>
          <p:cNvPr id="3176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Discharging RC Circuits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6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65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6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63114"/>
              </p:ext>
            </p:extLst>
          </p:nvPr>
        </p:nvGraphicFramePr>
        <p:xfrm>
          <a:off x="4953000" y="2743200"/>
          <a:ext cx="2514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67" name="Equation" r:id="rId9" imgW="914400" imgH="241200" progId="Equation.DSMT4">
                  <p:embed/>
                </p:oleObj>
              </mc:Choice>
              <mc:Fallback>
                <p:oleObj name="Equation" r:id="rId9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43200"/>
                        <a:ext cx="2514600" cy="6667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94440"/>
              </p:ext>
            </p:extLst>
          </p:nvPr>
        </p:nvGraphicFramePr>
        <p:xfrm>
          <a:off x="3044825" y="4724400"/>
          <a:ext cx="1908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68" name="Equation" r:id="rId11" imgW="838080" imgH="241200" progId="Equation.DSMT4">
                  <p:embed/>
                </p:oleObj>
              </mc:Choice>
              <mc:Fallback>
                <p:oleObj name="Equation" r:id="rId11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4724400"/>
                        <a:ext cx="1908175" cy="5524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3033713" y="5638800"/>
          <a:ext cx="19954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69" name="Equation" r:id="rId13" imgW="876300" imgH="266700" progId="Equation.DSMT4">
                  <p:embed/>
                </p:oleObj>
              </mc:Choice>
              <mc:Fallback>
                <p:oleObj name="Equation" r:id="rId13" imgW="876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5638800"/>
                        <a:ext cx="1995487" cy="609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53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4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731000" y="-1066800"/>
            <a:ext cx="5537200" cy="3657600"/>
            <a:chOff x="288" y="405"/>
            <a:chExt cx="5232" cy="3600"/>
          </a:xfrm>
        </p:grpSpPr>
        <p:pic>
          <p:nvPicPr>
            <p:cNvPr id="32791" name="Picture 3" descr="FG26_0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5"/>
              <a:ext cx="4800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2" name="Rectangle 4"/>
            <p:cNvSpPr>
              <a:spLocks noChangeArrowheads="1"/>
            </p:cNvSpPr>
            <p:nvPr/>
          </p:nvSpPr>
          <p:spPr bwMode="auto">
            <a:xfrm>
              <a:off x="1968" y="816"/>
              <a:ext cx="3552" cy="2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7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968CEC-5D69-594F-9819-2B8BA800A3E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19 – 12   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Discharging RC circuit.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If a charged capacitor C=35</a:t>
            </a:r>
            <a:r>
              <a:rPr lang="en-US" sz="2000" dirty="0">
                <a:solidFill>
                  <a:schemeClr val="accent2"/>
                </a:solidFill>
                <a:latin typeface="Symbol" charset="2"/>
                <a:cs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Lucida Grande" charset="0"/>
                <a:cs typeface="Lucida Grande" charset="0"/>
              </a:rPr>
              <a:t>F is connected to a resistance R=120</a:t>
            </a:r>
            <a:r>
              <a:rPr lang="en-US" sz="2000" dirty="0">
                <a:solidFill>
                  <a:schemeClr val="accent2"/>
                </a:solidFill>
                <a:latin typeface="Symbol" charset="2"/>
                <a:cs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Lucida Grande" charset="0"/>
                <a:cs typeface="Lucida Grande" charset="0"/>
              </a:rPr>
              <a:t> as in the figure, how much time will elapse until the voltage falls to 10% of its original (maximum) value?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Since we are looking for the time it takes for V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c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=10% of V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we obtain</a:t>
            </a:r>
          </a:p>
        </p:txBody>
      </p:sp>
      <p:graphicFrame>
        <p:nvGraphicFramePr>
          <p:cNvPr id="345098" name="Object 2"/>
          <p:cNvGraphicFramePr>
            <a:graphicFrameLocks noChangeAspect="1"/>
          </p:cNvGraphicFramePr>
          <p:nvPr/>
        </p:nvGraphicFramePr>
        <p:xfrm>
          <a:off x="381000" y="3124200"/>
          <a:ext cx="1993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94" name="Equation" r:id="rId4" imgW="876300" imgH="266700" progId="Equation.DSMT4">
                  <p:embed/>
                </p:oleObj>
              </mc:Choice>
              <mc:Fallback>
                <p:oleObj name="Equation" r:id="rId4" imgW="876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24200"/>
                        <a:ext cx="1993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9" name="Object 3"/>
          <p:cNvGraphicFramePr>
            <a:graphicFrameLocks noChangeAspect="1"/>
          </p:cNvGraphicFramePr>
          <p:nvPr/>
        </p:nvGraphicFramePr>
        <p:xfrm>
          <a:off x="3810000" y="3124200"/>
          <a:ext cx="22098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95" name="Equation" r:id="rId6" imgW="914400" imgH="254000" progId="Equation.DSMT4">
                  <p:embed/>
                </p:oleObj>
              </mc:Choice>
              <mc:Fallback>
                <p:oleObj name="Equation" r:id="rId6" imgW="914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124200"/>
                        <a:ext cx="22098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0" name="Object 4"/>
          <p:cNvGraphicFramePr>
            <a:graphicFrameLocks noChangeAspect="1"/>
          </p:cNvGraphicFramePr>
          <p:nvPr/>
        </p:nvGraphicFramePr>
        <p:xfrm>
          <a:off x="2295525" y="3919538"/>
          <a:ext cx="40290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96" name="Equation" r:id="rId8" imgW="1752600" imgH="215900" progId="Equation.DSMT4">
                  <p:embed/>
                </p:oleObj>
              </mc:Choice>
              <mc:Fallback>
                <p:oleObj name="Equation" r:id="rId8" imgW="1752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3919538"/>
                        <a:ext cx="40290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1" name="Object 5"/>
          <p:cNvGraphicFramePr>
            <a:graphicFrameLocks noChangeAspect="1"/>
          </p:cNvGraphicFramePr>
          <p:nvPr/>
        </p:nvGraphicFramePr>
        <p:xfrm>
          <a:off x="1905000" y="4975225"/>
          <a:ext cx="5191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97" name="Equation" r:id="rId10" imgW="203200" imgH="139700" progId="Equation.DSMT4">
                  <p:embed/>
                </p:oleObj>
              </mc:Choice>
              <mc:Fallback>
                <p:oleObj name="Equation" r:id="rId10" imgW="2032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75225"/>
                        <a:ext cx="5191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02" name="AutoShape 14"/>
          <p:cNvSpPr>
            <a:spLocks noChangeArrowheads="1"/>
          </p:cNvSpPr>
          <p:nvPr/>
        </p:nvSpPr>
        <p:spPr bwMode="auto">
          <a:xfrm>
            <a:off x="2516188" y="3124200"/>
            <a:ext cx="1065212" cy="673100"/>
          </a:xfrm>
          <a:prstGeom prst="rightArrow">
            <a:avLst>
              <a:gd name="adj1" fmla="val 50000"/>
              <a:gd name="adj2" fmla="val 4085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0.1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V</a:t>
            </a:r>
            <a:r>
              <a:rPr lang="en-US" sz="1600" b="1" baseline="-25000">
                <a:solidFill>
                  <a:srgbClr val="CC0000"/>
                </a:solidFill>
                <a:latin typeface="Arial Narrow" charset="0"/>
              </a:rPr>
              <a:t>0</a:t>
            </a: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>
            <a:off x="457200" y="3886200"/>
            <a:ext cx="1722438" cy="609600"/>
          </a:xfrm>
          <a:prstGeom prst="rightArrow">
            <a:avLst>
              <a:gd name="adj1" fmla="val 50000"/>
              <a:gd name="adj2" fmla="val 7063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457200" y="4800600"/>
            <a:ext cx="1412875" cy="795338"/>
          </a:xfrm>
          <a:prstGeom prst="rightArrow">
            <a:avLst>
              <a:gd name="adj1" fmla="val 50000"/>
              <a:gd name="adj2" fmla="val 5025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Solve for t</a:t>
            </a:r>
          </a:p>
        </p:txBody>
      </p:sp>
      <p:graphicFrame>
        <p:nvGraphicFramePr>
          <p:cNvPr id="38" name="Object 6"/>
          <p:cNvGraphicFramePr>
            <a:graphicFrameLocks noChangeAspect="1"/>
          </p:cNvGraphicFramePr>
          <p:nvPr/>
        </p:nvGraphicFramePr>
        <p:xfrm>
          <a:off x="2259013" y="2379663"/>
          <a:ext cx="48418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98" name="Equation" r:id="rId12" imgW="228600" imgH="126720" progId="Equation.DSMT4">
                  <p:embed/>
                </p:oleObj>
              </mc:Choice>
              <mc:Fallback>
                <p:oleObj name="Equation" r:id="rId12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379663"/>
                        <a:ext cx="484187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609600" y="220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RC time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228600" y="17526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What is the RC time of this circuit?</a:t>
            </a:r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/>
        </p:nvGraphicFramePr>
        <p:xfrm>
          <a:off x="2701925" y="2290763"/>
          <a:ext cx="727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99" name="Equation" r:id="rId14" imgW="342720" imgH="164880" progId="Equation.DSMT4">
                  <p:embed/>
                </p:oleObj>
              </mc:Choice>
              <mc:Fallback>
                <p:oleObj name="Equation" r:id="rId14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2290763"/>
                        <a:ext cx="7270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3429000" y="2176463"/>
          <a:ext cx="27162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00" name="Equation" r:id="rId16" imgW="1282700" imgH="215900" progId="Equation.DSMT4">
                  <p:embed/>
                </p:oleObj>
              </mc:Choice>
              <mc:Fallback>
                <p:oleObj name="Equation" r:id="rId16" imgW="1282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76463"/>
                        <a:ext cx="271621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2362200" y="4908550"/>
          <a:ext cx="17478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01" name="Equation" r:id="rId18" imgW="685800" imgH="254000" progId="Equation.DSMT4">
                  <p:embed/>
                </p:oleObj>
              </mc:Choice>
              <mc:Fallback>
                <p:oleObj name="Equation" r:id="rId18" imgW="685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08550"/>
                        <a:ext cx="174783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4038600" y="4876800"/>
          <a:ext cx="4794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02" name="Equation" r:id="rId20" imgW="1879600" imgH="266700" progId="Equation.DSMT4">
                  <p:embed/>
                </p:oleObj>
              </mc:Choice>
              <mc:Fallback>
                <p:oleObj name="Equation" r:id="rId20" imgW="1879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876800"/>
                        <a:ext cx="47942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00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  <p:bldP spid="345093" grpId="0"/>
      <p:bldP spid="345102" grpId="0" animBg="1"/>
      <p:bldP spid="345103" grpId="0" animBg="1"/>
      <p:bldP spid="345104" grpId="0" animBg="1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AC3332B-0304-E343-A4F5-69ECFE95973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24600" y="3200400"/>
            <a:ext cx="3505200" cy="3200400"/>
            <a:chOff x="144" y="1248"/>
            <a:chExt cx="3888" cy="2928"/>
          </a:xfrm>
        </p:grpSpPr>
        <p:pic>
          <p:nvPicPr>
            <p:cNvPr id="33807" name="Picture 3" descr="FG26_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48"/>
              <a:ext cx="3888" cy="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8" name="Rectangle 4"/>
            <p:cNvSpPr>
              <a:spLocks noChangeArrowheads="1"/>
            </p:cNvSpPr>
            <p:nvPr/>
          </p:nvSpPr>
          <p:spPr bwMode="auto">
            <a:xfrm>
              <a:off x="1056" y="1248"/>
              <a:ext cx="2064" cy="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09" name="Rectangle 5"/>
            <p:cNvSpPr>
              <a:spLocks noChangeArrowheads="1"/>
            </p:cNvSpPr>
            <p:nvPr/>
          </p:nvSpPr>
          <p:spPr bwMode="auto">
            <a:xfrm>
              <a:off x="1872" y="3984"/>
              <a:ext cx="48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1371600"/>
            <a:ext cx="3124200" cy="3048000"/>
            <a:chOff x="480" y="1620"/>
            <a:chExt cx="3120" cy="2364"/>
          </a:xfrm>
        </p:grpSpPr>
        <p:pic>
          <p:nvPicPr>
            <p:cNvPr id="33805" name="Picture 7" descr="FG26_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20"/>
              <a:ext cx="31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208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61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do you think the charging and discharging characteristics of RC circuits can be used for?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To produce voltage pulses at a regular frequency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 How?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The capacitor charges up to a particular voltage and discharges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A simple way of doing this is to use breakdown of voltage in a gas filled tube</a:t>
            </a:r>
          </a:p>
          <a:p>
            <a:pPr lvl="3"/>
            <a:r>
              <a:rPr lang="en-US">
                <a:latin typeface="Arial Narrow" charset="0"/>
                <a:ea typeface="ＭＳ Ｐゴシック" charset="0"/>
              </a:rPr>
              <a:t>The discharge occurs when the voltage breaks down at V</a:t>
            </a:r>
            <a:r>
              <a:rPr lang="en-US" baseline="-25000">
                <a:latin typeface="Arial Narrow" charset="0"/>
                <a:ea typeface="ＭＳ Ｐゴシック" charset="0"/>
              </a:rPr>
              <a:t>0</a:t>
            </a:r>
          </a:p>
          <a:p>
            <a:pPr lvl="3"/>
            <a:r>
              <a:rPr lang="en-US">
                <a:latin typeface="Arial Narrow" charset="0"/>
                <a:ea typeface="ＭＳ Ｐゴシック" charset="0"/>
              </a:rPr>
              <a:t>After the completion of discharge, the tube no longer conducts</a:t>
            </a:r>
          </a:p>
          <a:p>
            <a:pPr lvl="3"/>
            <a:r>
              <a:rPr lang="en-US">
                <a:latin typeface="Arial Narrow" charset="0"/>
                <a:ea typeface="ＭＳ Ｐゴシック" charset="0"/>
              </a:rPr>
              <a:t>Then the voltage is at V</a:t>
            </a:r>
            <a:r>
              <a:rPr lang="en-US" baseline="-25000">
                <a:latin typeface="Arial Narrow" charset="0"/>
                <a:ea typeface="ＭＳ Ｐゴシック" charset="0"/>
              </a:rPr>
              <a:t>0</a:t>
            </a:r>
            <a:r>
              <a:rPr lang="ja-JP" altLang="en-US">
                <a:latin typeface="Arial Narrow" charset="0"/>
                <a:ea typeface="ＭＳ Ｐゴシック" charset="0"/>
              </a:rPr>
              <a:t>’</a:t>
            </a:r>
            <a:r>
              <a:rPr lang="en-US">
                <a:latin typeface="Arial Narrow" charset="0"/>
                <a:ea typeface="ＭＳ Ｐゴシック" charset="0"/>
              </a:rPr>
              <a:t> and it starts charging up</a:t>
            </a:r>
          </a:p>
          <a:p>
            <a:pPr lvl="3"/>
            <a:r>
              <a:rPr lang="en-US">
                <a:latin typeface="Arial Narrow" charset="0"/>
                <a:ea typeface="ＭＳ Ｐゴシック" charset="0"/>
              </a:rPr>
              <a:t>How do you think the voltage as a function of time look?</a:t>
            </a:r>
          </a:p>
          <a:p>
            <a:pPr lvl="4"/>
            <a:r>
              <a:rPr lang="en-US">
                <a:latin typeface="Arial Narrow" charset="0"/>
                <a:ea typeface="ＭＳ Ｐゴシック" charset="0"/>
              </a:rPr>
              <a:t>A sawtooth shape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Pace maker, intermittent windshield wiper, etc</a:t>
            </a:r>
          </a:p>
        </p:txBody>
      </p:sp>
      <p:sp>
        <p:nvSpPr>
          <p:cNvPr id="33803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Application of RC Circuits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7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73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7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8534400" y="1905000"/>
            <a:ext cx="609600" cy="685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9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6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6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6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6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6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6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6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6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6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1" grpId="0" build="p"/>
      <p:bldP spid="3461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4" name="Picture 8" descr="FG27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505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84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469AE28-7EF9-2148-9B83-20E21176872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Magnetism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3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39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4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229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What are magnets?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Objects with two poles, north and south poles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The pole that points to geographical north is the north pole and the other is the south pole</a:t>
            </a:r>
          </a:p>
          <a:p>
            <a:pPr lvl="3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Principle of compass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These are called magnets due to the name of the region, Magnesia, where rocks that attract each other were found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What happens when two magnets are brought to each other?</a:t>
            </a:r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762000" y="3886200"/>
            <a:ext cx="5105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They exert force onto each other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kind?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Both repulsive and attractive forces depending on the configurations</a:t>
            </a:r>
            <a:endParaRPr lang="en-US">
              <a:solidFill>
                <a:srgbClr val="660066"/>
              </a:solidFill>
              <a:latin typeface="Arial Narrow" charset="0"/>
              <a:sym typeface="Wingdings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sym typeface="Wingdings" charset="0"/>
              </a:rPr>
              <a:t>Like poles repel each other while the unlike poles attract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 </a:t>
            </a:r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5715000" y="3657600"/>
            <a:ext cx="32766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6934200" y="52578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6934200" y="63246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5638800" y="3657600"/>
            <a:ext cx="3429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715000" y="4587875"/>
            <a:ext cx="32766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791200" y="5562600"/>
            <a:ext cx="32766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9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7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7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7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7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7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7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7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47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2" grpId="0" build="p"/>
      <p:bldP spid="347143" grpId="0" build="p"/>
      <p:bldP spid="34714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3DE583-171B-F840-9682-FBAFC4C1291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8162" name="Picture 2" descr="FG27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880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Magnetism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6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63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6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458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So the magnet poles are the same as the electric charge?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No.  Why not?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While the electric charges (positive and negative) can be isolated the magnet poles cannot be isolated.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So what happens when a magnet is cut?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If a magnet is cut, two magnets are made.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The more they get cut, the more magnets are made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Single pole magnets are called the monopole but it has not been seen yet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Ferromagnetic materials: Materials that show strong magnetic effects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Iron, cobalt, nickel, gadolinium and certain alloys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Other materials show very weak magnetic effects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477000" y="1981200"/>
            <a:ext cx="2514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53200" y="2514600"/>
            <a:ext cx="2514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400800" y="2971800"/>
            <a:ext cx="2667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8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8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8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8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8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7" grpId="0" build="p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3736BF-E553-2C44-B414-336D2197164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533400" y="3429000"/>
            <a:ext cx="60960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The direction of the magnetic field is tangent to a line at any point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The direction of the field is the direction the north pole of a compass would point to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The number of lines per unit area is proportional to the strength of the magnetic field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Magnetic field lines continue inside the magnet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Since magnets always have both the poles, magnetic field lines form closed loops unlike electric field lines</a:t>
            </a:r>
          </a:p>
        </p:txBody>
      </p:sp>
      <p:pic>
        <p:nvPicPr>
          <p:cNvPr id="349187" name="Picture 3" descr="FG27_0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2514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Magnetic Field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8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87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8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Just like the electric field that surrounds electric charge, a magnetic field surrounds a magnet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What does this mean?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Magnetic force is also a field force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The force one magnet exerts onto another can be viewed as the interaction between the magnet and the magnetic field produced by the other magnet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What kind of quantity is the magnetic field?  Vector or Scalar?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So one can draw magnetic field lines, too.</a:t>
            </a:r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7239000" y="2682875"/>
            <a:ext cx="730250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Vector</a:t>
            </a:r>
          </a:p>
        </p:txBody>
      </p:sp>
      <p:pic>
        <p:nvPicPr>
          <p:cNvPr id="349194" name="Picture 10" descr="FG27_003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477000" y="4876800"/>
            <a:ext cx="2667000" cy="164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0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9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9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9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9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9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9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9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9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6" grpId="0" build="p"/>
      <p:bldP spid="349192" grpId="0" build="p"/>
      <p:bldP spid="34919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dirty="0" smtClean="0"/>
              <a:t>Special Project #3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257800"/>
          </a:xfrm>
        </p:spPr>
        <p:txBody>
          <a:bodyPr/>
          <a:lstStyle/>
          <a:p>
            <a:r>
              <a:rPr lang="en-US" sz="2400" dirty="0" smtClean="0"/>
              <a:t>Make a list of the power consumption and the resistance of all electric and electronic devices at your home and compiled them in a table. (5 points total for the first 10 items and 0.25 points each additional item.)</a:t>
            </a:r>
          </a:p>
          <a:p>
            <a:r>
              <a:rPr lang="en-US" sz="2400" dirty="0" smtClean="0"/>
              <a:t>Estimate the cost of electricity for each of the items on the table using your own electric cost per kWh (if you don’t find your own, use $0.12/kWh) and put them in the relevant column.  (2 points total for the first 10 items and 0.1 points each additional items)</a:t>
            </a:r>
          </a:p>
          <a:p>
            <a:r>
              <a:rPr lang="en-US" sz="2400" dirty="0" smtClean="0"/>
              <a:t>Estimate the the total amount of energy in Joules and the total electricity cost per day, per month and per year for your home.  (6 points)</a:t>
            </a:r>
          </a:p>
          <a:p>
            <a:r>
              <a:rPr lang="en-US" sz="2400" dirty="0" smtClean="0"/>
              <a:t>Due: Beginning of the class Thursday, June 20</a:t>
            </a:r>
          </a:p>
          <a:p>
            <a:pPr lvl="1"/>
            <a:r>
              <a:rPr lang="en-US" sz="2000" dirty="0" smtClean="0"/>
              <a:t>Print the entire width of the table to be contained in one page!!</a:t>
            </a:r>
          </a:p>
        </p:txBody>
      </p:sp>
    </p:spTree>
    <p:extLst>
      <p:ext uri="{BB962C8B-B14F-4D97-AF65-F5344CB8AC3E}">
        <p14:creationId xmlns:p14="http://schemas.microsoft.com/office/powerpoint/2010/main" val="265176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609600"/>
          </a:xfrm>
        </p:spPr>
        <p:txBody>
          <a:bodyPr/>
          <a:lstStyle/>
          <a:p>
            <a:r>
              <a:rPr lang="en-US" dirty="0" smtClean="0"/>
              <a:t>Spread Sheet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Screen Shot 2013-06-18 at 9.51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16850DE-3282-8440-A716-51518BB982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28706" name="Picture 2" descr="FG26_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5300"/>
            <a:ext cx="3352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5715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circuits are very complicated to analyze using the simple combinations of resisters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G. R. Kirchhoff devised two rules to deal with complicated circuits.</a:t>
            </a:r>
          </a:p>
        </p:txBody>
      </p:sp>
      <p:sp>
        <p:nvSpPr>
          <p:cNvPr id="2765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Kirchhoff’s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Rules – 1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st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Rule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4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304800" y="2667000"/>
            <a:ext cx="853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Kirchhoff’s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rules are based on conservation of charge and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Kirchhoff’s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 sz="2800" baseline="30000" dirty="0">
                <a:solidFill>
                  <a:srgbClr val="660066"/>
                </a:solidFill>
                <a:latin typeface="Arial Narrow" charset="0"/>
              </a:rPr>
              <a:t>st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 rule: Junction rule, charge conservation.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At any junction point, the sum of all currents entering the junction must equal to the sum of all currents leaving the junction.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In other words, what goes in must come out.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At junction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a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in the figure,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comes into the junction while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and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leaves: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=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+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2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9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8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8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8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8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/>
      <p:bldP spid="3287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794C4E-8B8E-A941-91B7-574A1EC1608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Kirchhoff’s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Rules – 2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nd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Rule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7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9732" name="Picture 4" descr="FG26_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5791200" cy="1752600"/>
          </a:xfrm>
        </p:spPr>
        <p:txBody>
          <a:bodyPr/>
          <a:lstStyle/>
          <a:p>
            <a:r>
              <a:rPr lang="en-US" sz="28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Kirchoff’s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aseline="30000" dirty="0">
                <a:latin typeface="Arial Narrow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rule: Loop rule, uses conservation of energy.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The sum of the changes in potential around any closed path of a circuit must be zero.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304800" y="2743200"/>
            <a:ext cx="8839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current in the circuit in the figure is </a:t>
            </a:r>
            <a:r>
              <a:rPr lang="en-US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=12/690=0.017A.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Point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is the highest potential point while point d is the lowest potential.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When the test charge starts at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and returns to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, the total potential change is 0.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Between point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, no potential change since there is no source of potential or any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resistance to drop potential.</a:t>
            </a:r>
            <a:endParaRPr lang="en-US" sz="2000" dirty="0">
              <a:solidFill>
                <a:srgbClr val="660066"/>
              </a:solidFill>
              <a:latin typeface="Arial Narrow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, there is a 400</a:t>
            </a:r>
            <a:r>
              <a:rPr lang="en-US" sz="2000" dirty="0">
                <a:solidFill>
                  <a:srgbClr val="660066"/>
                </a:solidFill>
                <a:latin typeface="Symbol" charset="2"/>
                <a:cs typeface="Symbol" charset="2"/>
              </a:rPr>
              <a:t>Ω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resistance, causing IR=0.017*400 =6.8V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, there is a 290</a:t>
            </a:r>
            <a:r>
              <a:rPr lang="en-US" sz="2000" dirty="0">
                <a:solidFill>
                  <a:srgbClr val="660066"/>
                </a:solidFill>
                <a:latin typeface="Symbol" charset="2"/>
                <a:cs typeface="Symbol" charset="2"/>
              </a:rPr>
              <a:t>Ω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resistance, causing IR=0.017*290 =5.2V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Since these are voltage drops, we use negative sign for these, -6.8V and -5.2V.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No change 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while from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to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there is +12V change.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Thus the total change of the voltage through the loop is: -6.8V-5.2V+12V=0V.</a:t>
            </a:r>
          </a:p>
        </p:txBody>
      </p:sp>
      <p:sp>
        <p:nvSpPr>
          <p:cNvPr id="11" name="Process 10"/>
          <p:cNvSpPr>
            <a:spLocks noChangeArrowheads="1"/>
          </p:cNvSpPr>
          <p:nvPr/>
        </p:nvSpPr>
        <p:spPr bwMode="auto">
          <a:xfrm>
            <a:off x="6400800" y="1524000"/>
            <a:ext cx="639763" cy="822325"/>
          </a:xfrm>
          <a:prstGeom prst="flowChartProcess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" name="Process 11"/>
          <p:cNvSpPr>
            <a:spLocks noChangeArrowheads="1"/>
          </p:cNvSpPr>
          <p:nvPr/>
        </p:nvSpPr>
        <p:spPr bwMode="auto">
          <a:xfrm>
            <a:off x="7010400" y="1600200"/>
            <a:ext cx="381000" cy="731838"/>
          </a:xfrm>
          <a:prstGeom prst="flowChartProcess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Process 12"/>
          <p:cNvSpPr>
            <a:spLocks noChangeArrowheads="1"/>
          </p:cNvSpPr>
          <p:nvPr/>
        </p:nvSpPr>
        <p:spPr bwMode="auto">
          <a:xfrm>
            <a:off x="7391400" y="1824038"/>
            <a:ext cx="533400" cy="461962"/>
          </a:xfrm>
          <a:prstGeom prst="flowChartProcess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Process 13"/>
          <p:cNvSpPr>
            <a:spLocks noChangeArrowheads="1"/>
          </p:cNvSpPr>
          <p:nvPr/>
        </p:nvSpPr>
        <p:spPr bwMode="auto">
          <a:xfrm>
            <a:off x="7924800" y="1824038"/>
            <a:ext cx="381000" cy="549275"/>
          </a:xfrm>
          <a:prstGeom prst="flowChartProcess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Process 14"/>
          <p:cNvSpPr>
            <a:spLocks noChangeArrowheads="1"/>
          </p:cNvSpPr>
          <p:nvPr/>
        </p:nvSpPr>
        <p:spPr bwMode="auto">
          <a:xfrm>
            <a:off x="8305800" y="1524000"/>
            <a:ext cx="609600" cy="822325"/>
          </a:xfrm>
          <a:prstGeom prst="flowChartProcess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Process 15"/>
          <p:cNvSpPr>
            <a:spLocks noChangeArrowheads="1"/>
          </p:cNvSpPr>
          <p:nvPr/>
        </p:nvSpPr>
        <p:spPr bwMode="auto">
          <a:xfrm>
            <a:off x="6400800" y="2362200"/>
            <a:ext cx="2743200" cy="304800"/>
          </a:xfrm>
          <a:prstGeom prst="flowChartProcess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2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9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9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9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9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9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9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9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9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build="p"/>
      <p:bldP spid="329734" grpId="0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91F2ED-77B5-4045-960D-D762EDE76FB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534400" cy="5638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Determine the flow of currents at the junctions.</a:t>
            </a:r>
          </a:p>
          <a:p>
            <a:pPr marL="990600" lvl="1" indent="-533400">
              <a:buFontTx/>
              <a:buChar char="•"/>
            </a:pPr>
            <a:r>
              <a:rPr lang="en-US" sz="2400" dirty="0">
                <a:latin typeface="Arial Narrow" charset="0"/>
                <a:ea typeface="ＭＳ Ｐゴシック" charset="0"/>
              </a:rPr>
              <a:t>It does not matter which direction of the current you choose.</a:t>
            </a:r>
          </a:p>
          <a:p>
            <a:pPr marL="990600" lvl="1" indent="-533400">
              <a:buFontTx/>
              <a:buChar char="•"/>
            </a:pPr>
            <a:r>
              <a:rPr lang="en-US" sz="2400" dirty="0">
                <a:latin typeface="Arial Narrow" charset="0"/>
                <a:ea typeface="ＭＳ Ｐゴシック" charset="0"/>
              </a:rPr>
              <a:t>If the value of the current after completing the calculations are negative, you just flip the direction of the current flow.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Write down the current equation based on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Kirchhoff’s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Arial Narrow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rule at various junctions.</a:t>
            </a:r>
          </a:p>
          <a:p>
            <a:pPr marL="990600" lvl="1" indent="-533400">
              <a:buFontTx/>
              <a:buChar char="•"/>
            </a:pPr>
            <a:r>
              <a:rPr lang="en-US" sz="2400" dirty="0">
                <a:latin typeface="Arial Narrow" charset="0"/>
                <a:ea typeface="ＭＳ Ｐゴシック" charset="0"/>
              </a:rPr>
              <a:t>Be sure to see if any of them are the same.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Choose independent closed loops in the circuit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Write down the potential in each interval of the junctions, keeping the signs properly.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Write down the potential equations for each loop.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Solve the equations for unknowns.</a:t>
            </a:r>
          </a:p>
        </p:txBody>
      </p:sp>
      <p:sp>
        <p:nvSpPr>
          <p:cNvPr id="2970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Using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Kirchhoff’s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Rules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9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77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0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ECD71C-9F25-2147-BE02-BC1D4EC3055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2514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19 – 8</a:t>
            </a: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Using </a:t>
            </a:r>
            <a:r>
              <a:rPr lang="en-US" b="1" dirty="0" smtClean="0">
                <a:solidFill>
                  <a:schemeClr val="accent2"/>
                </a:solidFill>
                <a:latin typeface="Arial Narrow" charset="0"/>
              </a:rPr>
              <a:t>Kirchhoff’s </a:t>
            </a: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rules.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baseline="-25000" dirty="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directions of the current through the circuit is not known a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priori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but since the current tends to move away from the positive terminal of a battery, we arbitrarily choose the direction of the currents as shown.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This is the same for junction d as well, so no additional information.</a:t>
            </a:r>
          </a:p>
        </p:txBody>
      </p:sp>
      <p:graphicFrame>
        <p:nvGraphicFramePr>
          <p:cNvPr id="331782" name="Object 2"/>
          <p:cNvGraphicFramePr>
            <a:graphicFrameLocks noChangeAspect="1"/>
          </p:cNvGraphicFramePr>
          <p:nvPr/>
        </p:nvGraphicFramePr>
        <p:xfrm>
          <a:off x="6324600" y="3048000"/>
          <a:ext cx="1828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64"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0"/>
                        <a:ext cx="1828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We have three unknowns so we need three equations. 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Using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Kirchhoff’s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junction rule at point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a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obtain 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1786" name="Object 3"/>
          <p:cNvGraphicFramePr>
            <a:graphicFrameLocks noChangeAspect="1"/>
          </p:cNvGraphicFramePr>
          <p:nvPr/>
        </p:nvGraphicFramePr>
        <p:xfrm>
          <a:off x="712788" y="4516438"/>
          <a:ext cx="6588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65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516438"/>
                        <a:ext cx="6588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8" name="Object 4"/>
          <p:cNvGraphicFramePr>
            <a:graphicFrameLocks noChangeAspect="1"/>
          </p:cNvGraphicFramePr>
          <p:nvPr/>
        </p:nvGraphicFramePr>
        <p:xfrm>
          <a:off x="1219200" y="5422900"/>
          <a:ext cx="1111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66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22900"/>
                        <a:ext cx="11112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9" name="Object 5"/>
          <p:cNvGraphicFramePr>
            <a:graphicFrameLocks noChangeAspect="1"/>
          </p:cNvGraphicFramePr>
          <p:nvPr/>
        </p:nvGraphicFramePr>
        <p:xfrm>
          <a:off x="2517775" y="4516438"/>
          <a:ext cx="682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67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516438"/>
                        <a:ext cx="6826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0" name="Object 6"/>
          <p:cNvGraphicFramePr>
            <a:graphicFrameLocks noChangeAspect="1"/>
          </p:cNvGraphicFramePr>
          <p:nvPr/>
        </p:nvGraphicFramePr>
        <p:xfrm>
          <a:off x="3746500" y="4516438"/>
          <a:ext cx="6588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68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516438"/>
                        <a:ext cx="6588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1" name="Object 7"/>
          <p:cNvGraphicFramePr>
            <a:graphicFrameLocks noChangeAspect="1"/>
          </p:cNvGraphicFramePr>
          <p:nvPr/>
        </p:nvGraphicFramePr>
        <p:xfrm>
          <a:off x="5257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69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2" name="Object 8"/>
          <p:cNvGraphicFramePr>
            <a:graphicFrameLocks noChangeAspect="1"/>
          </p:cNvGraphicFramePr>
          <p:nvPr/>
        </p:nvGraphicFramePr>
        <p:xfrm>
          <a:off x="6781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70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09600" y="4953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1794" name="Object 9"/>
          <p:cNvGraphicFramePr>
            <a:graphicFrameLocks noChangeAspect="1"/>
          </p:cNvGraphicFramePr>
          <p:nvPr/>
        </p:nvGraphicFramePr>
        <p:xfrm>
          <a:off x="1374775" y="4516438"/>
          <a:ext cx="7588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71" name="Equation" r:id="rId18" imgW="380880" imgH="203040" progId="Equation.DSMT4">
                  <p:embed/>
                </p:oleObj>
              </mc:Choice>
              <mc:Fallback>
                <p:oleObj name="Equation" r:id="rId18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516438"/>
                        <a:ext cx="7588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5" name="Object 10"/>
          <p:cNvGraphicFramePr>
            <a:graphicFrameLocks noChangeAspect="1"/>
          </p:cNvGraphicFramePr>
          <p:nvPr/>
        </p:nvGraphicFramePr>
        <p:xfrm>
          <a:off x="3200400" y="4560888"/>
          <a:ext cx="2270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72" name="Equation" r:id="rId20" imgW="114120" imgH="164880" progId="Equation.DSMT4">
                  <p:embed/>
                </p:oleObj>
              </mc:Choice>
              <mc:Fallback>
                <p:oleObj name="Equation" r:id="rId20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60888"/>
                        <a:ext cx="2270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6" name="Object 11"/>
          <p:cNvGraphicFramePr>
            <a:graphicFrameLocks noChangeAspect="1"/>
          </p:cNvGraphicFramePr>
          <p:nvPr/>
        </p:nvGraphicFramePr>
        <p:xfrm>
          <a:off x="4421188" y="4560888"/>
          <a:ext cx="5318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73" name="Equation" r:id="rId22" imgW="266400" imgH="164880" progId="Equation.DSMT4">
                  <p:embed/>
                </p:oleObj>
              </mc:Choice>
              <mc:Fallback>
                <p:oleObj name="Equation" r:id="rId2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4560888"/>
                        <a:ext cx="53181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7" name="Object 12"/>
          <p:cNvGraphicFramePr>
            <a:graphicFrameLocks noChangeAspect="1"/>
          </p:cNvGraphicFramePr>
          <p:nvPr/>
        </p:nvGraphicFramePr>
        <p:xfrm>
          <a:off x="5867400" y="4487863"/>
          <a:ext cx="7080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74" name="Equation" r:id="rId24" imgW="355600" imgH="228600" progId="Equation.DSMT4">
                  <p:embed/>
                </p:oleObj>
              </mc:Choice>
              <mc:Fallback>
                <p:oleObj name="Equation" r:id="rId24" imgW="3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487863"/>
                        <a:ext cx="7080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901982"/>
              </p:ext>
            </p:extLst>
          </p:nvPr>
        </p:nvGraphicFramePr>
        <p:xfrm>
          <a:off x="7419975" y="4487863"/>
          <a:ext cx="733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75" name="Equation" r:id="rId26" imgW="368300" imgH="228600" progId="Equation.DSMT4">
                  <p:embed/>
                </p:oleObj>
              </mc:Choice>
              <mc:Fallback>
                <p:oleObj name="Equation" r:id="rId26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4487863"/>
                        <a:ext cx="733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6553200" y="0"/>
            <a:ext cx="2438400" cy="9906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1800" name="Object 14"/>
          <p:cNvGraphicFramePr>
            <a:graphicFrameLocks noChangeAspect="1"/>
          </p:cNvGraphicFramePr>
          <p:nvPr/>
        </p:nvGraphicFramePr>
        <p:xfrm>
          <a:off x="2268538" y="5410200"/>
          <a:ext cx="55800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76" name="Equation" r:id="rId28" imgW="2552400" imgH="203040" progId="Equation.DSMT4">
                  <p:embed/>
                </p:oleObj>
              </mc:Choice>
              <mc:Fallback>
                <p:oleObj name="Equation" r:id="rId28" imgW="255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410200"/>
                        <a:ext cx="55800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8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/>
      <p:bldP spid="331780" grpId="0"/>
      <p:bldP spid="331781" grpId="0"/>
      <p:bldP spid="331783" grpId="0"/>
      <p:bldP spid="331784" grpId="0"/>
      <p:bldP spid="331785" grpId="0"/>
      <p:bldP spid="331793" grpId="0"/>
      <p:bldP spid="3317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B0A8E8-45CB-3A47-AE18-7D111B8D203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19 – 8,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So the three equations become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other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2805" name="Object 2"/>
          <p:cNvGraphicFramePr>
            <a:graphicFrameLocks noChangeAspect="1"/>
          </p:cNvGraphicFramePr>
          <p:nvPr/>
        </p:nvGraphicFramePr>
        <p:xfrm>
          <a:off x="4619625" y="1295400"/>
          <a:ext cx="714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64"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1295400"/>
                        <a:ext cx="7143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72" name="Picture 6" descr="FG26_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2807" name="Object 3"/>
          <p:cNvGraphicFramePr>
            <a:graphicFrameLocks noChangeAspect="1"/>
          </p:cNvGraphicFramePr>
          <p:nvPr/>
        </p:nvGraphicFramePr>
        <p:xfrm>
          <a:off x="5362575" y="2408238"/>
          <a:ext cx="10382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65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408238"/>
                        <a:ext cx="10382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8" name="Object 4"/>
          <p:cNvGraphicFramePr>
            <a:graphicFrameLocks noChangeAspect="1"/>
          </p:cNvGraphicFramePr>
          <p:nvPr/>
        </p:nvGraphicFramePr>
        <p:xfrm>
          <a:off x="304800" y="1257300"/>
          <a:ext cx="712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66" name="Equation" r:id="rId8" imgW="342720" imgH="228600" progId="Equation.DSMT4">
                  <p:embed/>
                </p:oleObj>
              </mc:Choice>
              <mc:Fallback>
                <p:oleObj name="Equation" r:id="rId8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57300"/>
                        <a:ext cx="7127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9" name="Object 5"/>
          <p:cNvGraphicFramePr>
            <a:graphicFrameLocks noChangeAspect="1"/>
          </p:cNvGraphicFramePr>
          <p:nvPr/>
        </p:nvGraphicFramePr>
        <p:xfrm>
          <a:off x="1546225" y="1257300"/>
          <a:ext cx="715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67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57300"/>
                        <a:ext cx="7159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0" name="Object 6"/>
          <p:cNvGraphicFramePr>
            <a:graphicFrameLocks noChangeAspect="1"/>
          </p:cNvGraphicFramePr>
          <p:nvPr/>
        </p:nvGraphicFramePr>
        <p:xfrm>
          <a:off x="2971800" y="1255713"/>
          <a:ext cx="68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68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55713"/>
                        <a:ext cx="685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1" name="Object 7"/>
          <p:cNvGraphicFramePr>
            <a:graphicFrameLocks noChangeAspect="1"/>
          </p:cNvGraphicFramePr>
          <p:nvPr/>
        </p:nvGraphicFramePr>
        <p:xfrm>
          <a:off x="3581400" y="1885950"/>
          <a:ext cx="660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69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85950"/>
                        <a:ext cx="660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2813" name="Object 8"/>
          <p:cNvGraphicFramePr>
            <a:graphicFrameLocks noChangeAspect="1"/>
          </p:cNvGraphicFramePr>
          <p:nvPr/>
        </p:nvGraphicFramePr>
        <p:xfrm>
          <a:off x="1960563" y="1851025"/>
          <a:ext cx="7064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70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1851025"/>
                        <a:ext cx="7064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4" name="Object 9"/>
          <p:cNvGraphicFramePr>
            <a:graphicFrameLocks noChangeAspect="1"/>
          </p:cNvGraphicFramePr>
          <p:nvPr/>
        </p:nvGraphicFramePr>
        <p:xfrm>
          <a:off x="469900" y="1866900"/>
          <a:ext cx="690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71"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866900"/>
                        <a:ext cx="690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5" name="Object 10"/>
          <p:cNvGraphicFramePr>
            <a:graphicFrameLocks noChangeAspect="1"/>
          </p:cNvGraphicFramePr>
          <p:nvPr/>
        </p:nvGraphicFramePr>
        <p:xfrm>
          <a:off x="4129088" y="2921000"/>
          <a:ext cx="13573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72" name="Equation" r:id="rId20" imgW="660240" imgH="203040" progId="Equation.DSMT4">
                  <p:embed/>
                </p:oleObj>
              </mc:Choice>
              <mc:Fallback>
                <p:oleObj name="Equation" r:id="rId20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921000"/>
                        <a:ext cx="13573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6" name="Object 11"/>
          <p:cNvGraphicFramePr>
            <a:graphicFrameLocks noChangeAspect="1"/>
          </p:cNvGraphicFramePr>
          <p:nvPr/>
        </p:nvGraphicFramePr>
        <p:xfrm>
          <a:off x="4102100" y="3352800"/>
          <a:ext cx="2298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73" name="Equation" r:id="rId22" imgW="1155600" imgH="203040" progId="Equation.DSMT4">
                  <p:embed/>
                </p:oleObj>
              </mc:Choice>
              <mc:Fallback>
                <p:oleObj name="Equation" r:id="rId22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352800"/>
                        <a:ext cx="22987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7" name="Object 12"/>
          <p:cNvGraphicFramePr>
            <a:graphicFrameLocks noChangeAspect="1"/>
          </p:cNvGraphicFramePr>
          <p:nvPr/>
        </p:nvGraphicFramePr>
        <p:xfrm>
          <a:off x="4103688" y="3810000"/>
          <a:ext cx="22399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74" name="Equation" r:id="rId24" imgW="1231560" imgH="203040" progId="Equation.DSMT4">
                  <p:embed/>
                </p:oleObj>
              </mc:Choice>
              <mc:Fallback>
                <p:oleObj name="Equation" r:id="rId24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810000"/>
                        <a:ext cx="22399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We can obtain the three current by solving  these equations 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rgbClr val="CC00CC"/>
                </a:solidFill>
                <a:latin typeface="Monotype Corsiva" charset="0"/>
              </a:rPr>
              <a:t>1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, I</a:t>
            </a:r>
            <a:r>
              <a:rPr lang="en-US" baseline="-25000">
                <a:solidFill>
                  <a:srgbClr val="CC00CC"/>
                </a:solidFill>
                <a:latin typeface="Monotype Corsiva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and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rgbClr val="CC00CC"/>
                </a:solidFill>
                <a:latin typeface="Monotype Corsiva" charset="0"/>
              </a:rPr>
              <a:t>3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53200" y="1219200"/>
            <a:ext cx="2590800" cy="11430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32820" name="Object 13"/>
          <p:cNvGraphicFramePr>
            <a:graphicFrameLocks noChangeAspect="1"/>
          </p:cNvGraphicFramePr>
          <p:nvPr/>
        </p:nvGraphicFramePr>
        <p:xfrm>
          <a:off x="1057275" y="1295400"/>
          <a:ext cx="238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75" name="Equation" r:id="rId26" imgW="114120" imgH="164880" progId="Equation.DSMT4">
                  <p:embed/>
                </p:oleObj>
              </mc:Choice>
              <mc:Fallback>
                <p:oleObj name="Equation" r:id="rId2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295400"/>
                        <a:ext cx="238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1" name="Object 14"/>
          <p:cNvGraphicFramePr>
            <a:graphicFrameLocks noChangeAspect="1"/>
          </p:cNvGraphicFramePr>
          <p:nvPr/>
        </p:nvGraphicFramePr>
        <p:xfrm>
          <a:off x="2185988" y="1295400"/>
          <a:ext cx="5572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76" name="Equation" r:id="rId28" imgW="266400" imgH="164880" progId="Equation.DSMT4">
                  <p:embed/>
                </p:oleObj>
              </mc:Choice>
              <mc:Fallback>
                <p:oleObj name="Equation" r:id="rId28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1295400"/>
                        <a:ext cx="5572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2" name="Object 15"/>
          <p:cNvGraphicFramePr>
            <a:graphicFrameLocks noChangeAspect="1"/>
          </p:cNvGraphicFramePr>
          <p:nvPr/>
        </p:nvGraphicFramePr>
        <p:xfrm>
          <a:off x="3654425" y="1225550"/>
          <a:ext cx="765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77" name="Equation" r:id="rId30" imgW="368300" imgH="228600" progId="Equation.DSMT4">
                  <p:embed/>
                </p:oleObj>
              </mc:Choice>
              <mc:Fallback>
                <p:oleObj name="Equation" r:id="rId30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5" y="1225550"/>
                        <a:ext cx="765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3" name="Object 16"/>
          <p:cNvGraphicFramePr>
            <a:graphicFrameLocks noChangeAspect="1"/>
          </p:cNvGraphicFramePr>
          <p:nvPr/>
        </p:nvGraphicFramePr>
        <p:xfrm>
          <a:off x="5276850" y="1295400"/>
          <a:ext cx="819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78" name="Equation" r:id="rId32" imgW="393480" imgH="203040" progId="Equation.DSMT4">
                  <p:embed/>
                </p:oleObj>
              </mc:Choice>
              <mc:Fallback>
                <p:oleObj name="Equation" r:id="rId32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295400"/>
                        <a:ext cx="8191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4" name="Object 17"/>
          <p:cNvGraphicFramePr>
            <a:graphicFrameLocks noChangeAspect="1"/>
          </p:cNvGraphicFramePr>
          <p:nvPr/>
        </p:nvGraphicFramePr>
        <p:xfrm>
          <a:off x="1120775" y="1905000"/>
          <a:ext cx="555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79" name="Equation" r:id="rId34" imgW="266400" imgH="164880" progId="Equation.DSMT4">
                  <p:embed/>
                </p:oleObj>
              </mc:Choice>
              <mc:Fallback>
                <p:oleObj name="Equation" r:id="rId3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1905000"/>
                        <a:ext cx="555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5" name="Object 18"/>
          <p:cNvGraphicFramePr>
            <a:graphicFrameLocks noChangeAspect="1"/>
          </p:cNvGraphicFramePr>
          <p:nvPr/>
        </p:nvGraphicFramePr>
        <p:xfrm>
          <a:off x="2667000" y="1819275"/>
          <a:ext cx="762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80" name="Equation" r:id="rId36" imgW="355600" imgH="228600" progId="Equation.DSMT4">
                  <p:embed/>
                </p:oleObj>
              </mc:Choice>
              <mc:Fallback>
                <p:oleObj name="Equation" r:id="rId36" imgW="3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19275"/>
                        <a:ext cx="762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6" name="Object 19"/>
          <p:cNvGraphicFramePr>
            <a:graphicFrameLocks noChangeAspect="1"/>
          </p:cNvGraphicFramePr>
          <p:nvPr/>
        </p:nvGraphicFramePr>
        <p:xfrm>
          <a:off x="4216400" y="1885950"/>
          <a:ext cx="736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81" name="Equation" r:id="rId38" imgW="368280" imgH="203040" progId="Equation.DSMT4">
                  <p:embed/>
                </p:oleObj>
              </mc:Choice>
              <mc:Fallback>
                <p:oleObj name="Equation" r:id="rId38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1885950"/>
                        <a:ext cx="7366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7" name="Object 20"/>
          <p:cNvGraphicFramePr>
            <a:graphicFrameLocks noChangeAspect="1"/>
          </p:cNvGraphicFramePr>
          <p:nvPr/>
        </p:nvGraphicFramePr>
        <p:xfrm>
          <a:off x="6419850" y="2408238"/>
          <a:ext cx="21907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82" name="Equation" r:id="rId40" imgW="1206360" imgH="203040" progId="Equation.DSMT4">
                  <p:embed/>
                </p:oleObj>
              </mc:Choice>
              <mc:Fallback>
                <p:oleObj name="Equation" r:id="rId40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408238"/>
                        <a:ext cx="21907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8" name="Object 21"/>
          <p:cNvGraphicFramePr>
            <a:graphicFrameLocks noChangeAspect="1"/>
          </p:cNvGraphicFramePr>
          <p:nvPr/>
        </p:nvGraphicFramePr>
        <p:xfrm>
          <a:off x="8631238" y="2436813"/>
          <a:ext cx="207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83" name="Equation" r:id="rId42" imgW="114120" imgH="164880" progId="Equation.DSMT4">
                  <p:embed/>
                </p:oleObj>
              </mc:Choice>
              <mc:Fallback>
                <p:oleObj name="Equation" r:id="rId42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1238" y="2436813"/>
                        <a:ext cx="207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89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  <p:bldP spid="332804" grpId="0"/>
      <p:bldP spid="332812" grpId="0"/>
      <p:bldP spid="332818" grpId="0"/>
      <p:bldP spid="332819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20191</TotalTime>
  <Words>3072</Words>
  <Application>Microsoft Macintosh PowerPoint</Application>
  <PresentationFormat>On-screen Show (4:3)</PresentationFormat>
  <Paragraphs>324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phys1443-spring02</vt:lpstr>
      <vt:lpstr>Equation</vt:lpstr>
      <vt:lpstr>PHYS 1442 – Section 001 Lecture #9</vt:lpstr>
      <vt:lpstr>Announcements</vt:lpstr>
      <vt:lpstr>Special Project #3</vt:lpstr>
      <vt:lpstr>Spread Sheet</vt:lpstr>
      <vt:lpstr> Kirchhoff’s Rules – 1st Rule</vt:lpstr>
      <vt:lpstr> Kirchhoff’s Rules – 2nd Rule</vt:lpstr>
      <vt:lpstr> Using Kirchhoff’s Rules</vt:lpstr>
      <vt:lpstr>Example 19 – 8</vt:lpstr>
      <vt:lpstr>Example 19 – 8, cnt’d</vt:lpstr>
      <vt:lpstr> EMF’s in Series and Parallel: Charging a Battery</vt:lpstr>
      <vt:lpstr>Capacitors in Series or Parallel</vt:lpstr>
      <vt:lpstr>Capacitors in Parallel</vt:lpstr>
      <vt:lpstr>Capacitors in Series</vt:lpstr>
      <vt:lpstr>Example 19 – 10</vt:lpstr>
      <vt:lpstr> Resister and Capacitor Arrangements</vt:lpstr>
      <vt:lpstr> RC Circuits</vt:lpstr>
      <vt:lpstr> RC Circuits</vt:lpstr>
      <vt:lpstr> Analysis of RC Circuits</vt:lpstr>
      <vt:lpstr> Discharging RC Circuits</vt:lpstr>
      <vt:lpstr> Discharging RC Circuits</vt:lpstr>
      <vt:lpstr>Ex. 19 – 12   </vt:lpstr>
      <vt:lpstr> Application of RC Circuits</vt:lpstr>
      <vt:lpstr> Magnetism</vt:lpstr>
      <vt:lpstr> Magnetism</vt:lpstr>
      <vt:lpstr> Magnetic Field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908</cp:revision>
  <dcterms:created xsi:type="dcterms:W3CDTF">2012-01-19T04:21:20Z</dcterms:created>
  <dcterms:modified xsi:type="dcterms:W3CDTF">2013-06-18T17:50:43Z</dcterms:modified>
</cp:coreProperties>
</file>