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embeddings/oleObject1.bin" ContentType="application/vnd.openxmlformats-officedocument.oleObject"/>
  <Override PartName="/ppt/embeddings/oleObject2.bin" ContentType="application/vnd.openxmlformats-officedocument.oleObject"/>
  <Override PartName="/ppt/embeddings/oleObject3.bin" ContentType="application/vnd.openxmlformats-officedocument.oleObject"/>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embeddings/oleObject10.bin" ContentType="application/vnd.openxmlformats-officedocument.oleObject"/>
  <Override PartName="/ppt/embeddings/oleObject11.bin" ContentType="application/vnd.openxmlformats-officedocument.oleObject"/>
  <Override PartName="/ppt/embeddings/oleObject12.bin" ContentType="application/vnd.openxmlformats-officedocument.oleObject"/>
  <Override PartName="/ppt/embeddings/oleObject13.bin" ContentType="application/vnd.openxmlformats-officedocument.oleObject"/>
  <Override PartName="/ppt/embeddings/oleObject14.bin" ContentType="application/vnd.openxmlformats-officedocument.oleObject"/>
  <Override PartName="/ppt/embeddings/oleObject15.bin" ContentType="application/vnd.openxmlformats-officedocument.oleObject"/>
  <Override PartName="/ppt/embeddings/oleObject16.bin" ContentType="application/vnd.openxmlformats-officedocument.oleObject"/>
  <Override PartName="/ppt/embeddings/oleObject17.bin" ContentType="application/vnd.openxmlformats-officedocument.oleObject"/>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embeddings/oleObject22.bin" ContentType="application/vnd.openxmlformats-officedocument.oleObject"/>
  <Override PartName="/ppt/embeddings/oleObject23.bin" ContentType="application/vnd.openxmlformats-officedocument.oleObject"/>
  <Override PartName="/ppt/embeddings/oleObject24.bin" ContentType="application/vnd.openxmlformats-officedocument.oleObject"/>
  <Override PartName="/ppt/embeddings/oleObject25.bin" ContentType="application/vnd.openxmlformats-officedocument.oleObject"/>
  <Override PartName="/ppt/embeddings/oleObject26.bin" ContentType="application/vnd.openxmlformats-officedocument.oleObject"/>
  <Override PartName="/ppt/embeddings/oleObject27.bin" ContentType="application/vnd.openxmlformats-officedocument.oleObject"/>
  <Override PartName="/ppt/embeddings/oleObject28.bin" ContentType="application/vnd.openxmlformats-officedocument.oleObject"/>
  <Override PartName="/ppt/embeddings/oleObject29.bin" ContentType="application/vnd.openxmlformats-officedocument.oleObject"/>
  <Override PartName="/ppt/embeddings/oleObject30.bin" ContentType="application/vnd.openxmlformats-officedocument.oleObject"/>
  <Override PartName="/ppt/embeddings/oleObject31.bin" ContentType="application/vnd.openxmlformats-officedocument.oleObject"/>
  <Override PartName="/ppt/embeddings/oleObject32.bin" ContentType="application/vnd.openxmlformats-officedocument.oleObject"/>
  <Override PartName="/ppt/embeddings/oleObject33.bin" ContentType="application/vnd.openxmlformats-officedocument.oleObject"/>
  <Override PartName="/ppt/embeddings/oleObject34.bin" ContentType="application/vnd.openxmlformats-officedocument.oleObject"/>
  <Override PartName="/ppt/embeddings/oleObject35.bin" ContentType="application/vnd.openxmlformats-officedocument.oleObject"/>
  <Override PartName="/ppt/embeddings/oleObject36.bin" ContentType="application/vnd.openxmlformats-officedocument.oleObject"/>
  <Override PartName="/ppt/embeddings/oleObject37.bin" ContentType="application/vnd.openxmlformats-officedocument.oleObject"/>
  <Override PartName="/ppt/embeddings/oleObject38.bin" ContentType="application/vnd.openxmlformats-officedocument.oleObject"/>
  <Override PartName="/ppt/embeddings/oleObject39.bin" ContentType="application/vnd.openxmlformats-officedocument.oleObject"/>
  <Override PartName="/ppt/embeddings/oleObject40.bin" ContentType="application/vnd.openxmlformats-officedocument.oleObject"/>
  <Override PartName="/ppt/embeddings/oleObject41.bin" ContentType="application/vnd.openxmlformats-officedocument.oleObject"/>
  <Override PartName="/ppt/embeddings/oleObject42.bin" ContentType="application/vnd.openxmlformats-officedocument.oleObject"/>
  <Override PartName="/ppt/embeddings/oleObject43.bin" ContentType="application/vnd.openxmlformats-officedocument.oleObject"/>
  <Override PartName="/ppt/embeddings/oleObject44.bin" ContentType="application/vnd.openxmlformats-officedocument.oleObject"/>
  <Override PartName="/ppt/embeddings/oleObject45.bin" ContentType="application/vnd.openxmlformats-officedocument.oleObject"/>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embeddings/oleObject50.bin" ContentType="application/vnd.openxmlformats-officedocument.oleObject"/>
  <Override PartName="/ppt/embeddings/oleObject51.bin" ContentType="application/vnd.openxmlformats-officedocument.oleObject"/>
  <Override PartName="/ppt/embeddings/oleObject52.bin" ContentType="application/vnd.openxmlformats-officedocument.oleObject"/>
  <Override PartName="/ppt/embeddings/oleObject53.bin" ContentType="application/vnd.openxmlformats-officedocument.oleObject"/>
  <Override PartName="/ppt/embeddings/oleObject54.bin" ContentType="application/vnd.openxmlformats-officedocument.oleObject"/>
  <Override PartName="/ppt/embeddings/oleObject55.bin" ContentType="application/vnd.openxmlformats-officedocument.oleObject"/>
  <Override PartName="/ppt/embeddings/oleObject56.bin" ContentType="application/vnd.openxmlformats-officedocument.oleObject"/>
  <Override PartName="/ppt/embeddings/oleObject57.bin" ContentType="application/vnd.openxmlformats-officedocument.oleObject"/>
  <Override PartName="/ppt/embeddings/oleObject58.bin" ContentType="application/vnd.openxmlformats-officedocument.oleObject"/>
  <Override PartName="/ppt/embeddings/oleObject59.bin" ContentType="application/vnd.openxmlformats-officedocument.oleObject"/>
  <Override PartName="/ppt/embeddings/oleObject60.bin" ContentType="application/vnd.openxmlformats-officedocument.oleObject"/>
  <Override PartName="/ppt/embeddings/oleObject61.bin" ContentType="application/vnd.openxmlformats-officedocument.oleObject"/>
  <Override PartName="/ppt/embeddings/oleObject62.bin" ContentType="application/vnd.openxmlformats-officedocument.oleObject"/>
  <Override PartName="/ppt/embeddings/oleObject63.bin" ContentType="application/vnd.openxmlformats-officedocument.oleObject"/>
  <Override PartName="/ppt/embeddings/oleObject64.bin" ContentType="application/vnd.openxmlformats-officedocument.oleObject"/>
  <Override PartName="/ppt/embeddings/oleObject65.bin" ContentType="application/vnd.openxmlformats-officedocument.oleObject"/>
  <Override PartName="/ppt/embeddings/oleObject66.bin" ContentType="application/vnd.openxmlformats-officedocument.oleObject"/>
  <Override PartName="/ppt/embeddings/oleObject67.bin" ContentType="application/vnd.openxmlformats-officedocument.oleObject"/>
  <Override PartName="/ppt/embeddings/oleObject68.bin" ContentType="application/vnd.openxmlformats-officedocument.oleObject"/>
  <Override PartName="/ppt/embeddings/oleObject69.bin" ContentType="application/vnd.openxmlformats-officedocument.oleObject"/>
  <Override PartName="/ppt/embeddings/oleObject70.bin" ContentType="application/vnd.openxmlformats-officedocument.oleObject"/>
  <Override PartName="/ppt/embeddings/oleObject71.bin" ContentType="application/vnd.openxmlformats-officedocument.oleObject"/>
  <Override PartName="/ppt/embeddings/oleObject72.bin" ContentType="application/vnd.openxmlformats-officedocument.oleObject"/>
  <Override PartName="/ppt/embeddings/oleObject73.bin" ContentType="application/vnd.openxmlformats-officedocument.oleObject"/>
  <Override PartName="/ppt/embeddings/oleObject74.bin" ContentType="application/vnd.openxmlformats-officedocument.oleObject"/>
  <Override PartName="/ppt/embeddings/oleObject75.bin" ContentType="application/vnd.openxmlformats-officedocument.oleObject"/>
  <Override PartName="/ppt/embeddings/oleObject76.bin" ContentType="application/vnd.openxmlformats-officedocument.oleObject"/>
  <Override PartName="/ppt/embeddings/oleObject77.bin" ContentType="application/vnd.openxmlformats-officedocument.oleObject"/>
  <Override PartName="/ppt/embeddings/oleObject78.bin" ContentType="application/vnd.openxmlformats-officedocument.oleObject"/>
  <Override PartName="/ppt/embeddings/oleObject79.bin" ContentType="application/vnd.openxmlformats-officedocument.oleObject"/>
  <Override PartName="/ppt/embeddings/oleObject80.bin" ContentType="application/vnd.openxmlformats-officedocument.oleObject"/>
  <Override PartName="/ppt/embeddings/oleObject81.bin" ContentType="application/vnd.openxmlformats-officedocument.oleObject"/>
  <Override PartName="/ppt/embeddings/oleObject82.bin" ContentType="application/vnd.openxmlformats-officedocument.oleObject"/>
  <Override PartName="/ppt/embeddings/oleObject83.bin" ContentType="application/vnd.openxmlformats-officedocument.oleObject"/>
  <Override PartName="/ppt/embeddings/oleObject84.bin" ContentType="application/vnd.openxmlformats-officedocument.oleObject"/>
  <Override PartName="/ppt/embeddings/oleObject85.bin" ContentType="application/vnd.openxmlformats-officedocument.oleObject"/>
  <Override PartName="/ppt/embeddings/oleObject86.bin" ContentType="application/vnd.openxmlformats-officedocument.oleObject"/>
  <Override PartName="/ppt/embeddings/oleObject87.bin" ContentType="application/vnd.openxmlformats-officedocument.oleObject"/>
  <Override PartName="/ppt/embeddings/oleObject88.bin" ContentType="application/vnd.openxmlformats-officedocument.oleObject"/>
  <Override PartName="/ppt/embeddings/oleObject89.bin" ContentType="application/vnd.openxmlformats-officedocument.oleObject"/>
  <Override PartName="/ppt/embeddings/oleObject90.bin" ContentType="application/vnd.openxmlformats-officedocument.oleObject"/>
  <Override PartName="/ppt/embeddings/oleObject91.bin" ContentType="application/vnd.openxmlformats-officedocument.oleObject"/>
  <Override PartName="/ppt/embeddings/oleObject92.bin" ContentType="application/vnd.openxmlformats-officedocument.oleObject"/>
  <Override PartName="/ppt/embeddings/oleObject93.bin" ContentType="application/vnd.openxmlformats-officedocument.oleObject"/>
  <Override PartName="/ppt/embeddings/oleObject94.bin" ContentType="application/vnd.openxmlformats-officedocument.oleObject"/>
  <Override PartName="/ppt/embeddings/oleObject95.bin" ContentType="application/vnd.openxmlformats-officedocument.oleObject"/>
  <Override PartName="/ppt/embeddings/oleObject96.bin" ContentType="application/vnd.openxmlformats-officedocument.oleObject"/>
  <Override PartName="/ppt/embeddings/oleObject97.bin" ContentType="application/vnd.openxmlformats-officedocument.oleObject"/>
  <Override PartName="/ppt/embeddings/oleObject98.bin" ContentType="application/vnd.openxmlformats-officedocument.oleObject"/>
  <Override PartName="/ppt/embeddings/oleObject99.bin" ContentType="application/vnd.openxmlformats-officedocument.oleObject"/>
  <Override PartName="/ppt/embeddings/oleObject100.bin" ContentType="application/vnd.openxmlformats-officedocument.oleObject"/>
  <Override PartName="/ppt/embeddings/oleObject101.bin" ContentType="application/vnd.openxmlformats-officedocument.oleObject"/>
  <Override PartName="/ppt/embeddings/oleObject102.bin" ContentType="application/vnd.openxmlformats-officedocument.oleObject"/>
  <Override PartName="/ppt/embeddings/oleObject103.bin" ContentType="application/vnd.openxmlformats-officedocument.oleObject"/>
  <Override PartName="/ppt/embeddings/oleObject104.bin" ContentType="application/vnd.openxmlformats-officedocument.oleObject"/>
  <Override PartName="/ppt/embeddings/oleObject105.bin" ContentType="application/vnd.openxmlformats-officedocument.oleObject"/>
  <Override PartName="/ppt/embeddings/oleObject106.bin" ContentType="application/vnd.openxmlformats-officedocument.oleObject"/>
  <Override PartName="/ppt/embeddings/oleObject107.bin" ContentType="application/vnd.openxmlformats-officedocument.oleObject"/>
  <Override PartName="/ppt/embeddings/oleObject108.bin" ContentType="application/vnd.openxmlformats-officedocument.oleObject"/>
  <Override PartName="/ppt/embeddings/oleObject109.bin" ContentType="application/vnd.openxmlformats-officedocument.oleObject"/>
  <Override PartName="/ppt/embeddings/oleObject110.bin" ContentType="application/vnd.openxmlformats-officedocument.oleObject"/>
  <Override PartName="/ppt/embeddings/oleObject111.bin" ContentType="application/vnd.openxmlformats-officedocument.oleObject"/>
  <Override PartName="/ppt/embeddings/oleObject112.bin" ContentType="application/vnd.openxmlformats-officedocument.oleObject"/>
  <Override PartName="/ppt/embeddings/oleObject113.bin" ContentType="application/vnd.openxmlformats-officedocument.oleObject"/>
  <Override PartName="/ppt/embeddings/oleObject114.bin" ContentType="application/vnd.openxmlformats-officedocument.oleObject"/>
  <Override PartName="/ppt/embeddings/oleObject115.bin" ContentType="application/vnd.openxmlformats-officedocument.oleObject"/>
  <Override PartName="/ppt/embeddings/oleObject116.bin" ContentType="application/vnd.openxmlformats-officedocument.oleObject"/>
  <Override PartName="/ppt/embeddings/oleObject117.bin" ContentType="application/vnd.openxmlformats-officedocument.oleObject"/>
  <Override PartName="/ppt/embeddings/oleObject118.bin" ContentType="application/vnd.openxmlformats-officedocument.oleObject"/>
  <Override PartName="/ppt/embeddings/oleObject119.bin" ContentType="application/vnd.openxmlformats-officedocument.oleObject"/>
  <Override PartName="/ppt/embeddings/oleObject120.bin" ContentType="application/vnd.openxmlformats-officedocument.oleObject"/>
  <Override PartName="/ppt/embeddings/oleObject121.bin" ContentType="application/vnd.openxmlformats-officedocument.oleObject"/>
  <Override PartName="/ppt/embeddings/oleObject122.bin" ContentType="application/vnd.openxmlformats-officedocument.oleObject"/>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409" r:id="rId3"/>
    <p:sldId id="568" r:id="rId4"/>
    <p:sldId id="569" r:id="rId5"/>
    <p:sldId id="570" r:id="rId6"/>
    <p:sldId id="571" r:id="rId7"/>
    <p:sldId id="572" r:id="rId8"/>
    <p:sldId id="573" r:id="rId9"/>
    <p:sldId id="574" r:id="rId10"/>
    <p:sldId id="575" r:id="rId11"/>
    <p:sldId id="576" r:id="rId12"/>
    <p:sldId id="577" r:id="rId13"/>
    <p:sldId id="578" r:id="rId14"/>
    <p:sldId id="579" r:id="rId15"/>
    <p:sldId id="580" r:id="rId16"/>
    <p:sldId id="581" r:id="rId17"/>
    <p:sldId id="582" r:id="rId18"/>
    <p:sldId id="583" r:id="rId19"/>
    <p:sldId id="584" r:id="rId20"/>
  </p:sldIdLst>
  <p:sldSz cx="9144000" cy="6858000" type="screen4x3"/>
  <p:notesSz cx="6877050" cy="9163050"/>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457200" rtl="0" eaLnBrk="1" latinLnBrk="0" hangingPunct="1">
      <a:defRPr sz="2400" kern="1200">
        <a:solidFill>
          <a:schemeClr val="tx1"/>
        </a:solidFill>
        <a:latin typeface="Times New Roman" charset="0"/>
        <a:ea typeface="+mn-ea"/>
        <a:cs typeface="+mn-cs"/>
      </a:defRPr>
    </a:lvl6pPr>
    <a:lvl7pPr marL="2743200" algn="l" defTabSz="457200" rtl="0" eaLnBrk="1" latinLnBrk="0" hangingPunct="1">
      <a:defRPr sz="2400" kern="1200">
        <a:solidFill>
          <a:schemeClr val="tx1"/>
        </a:solidFill>
        <a:latin typeface="Times New Roman" charset="0"/>
        <a:ea typeface="+mn-ea"/>
        <a:cs typeface="+mn-cs"/>
      </a:defRPr>
    </a:lvl7pPr>
    <a:lvl8pPr marL="3200400" algn="l" defTabSz="457200" rtl="0" eaLnBrk="1" latinLnBrk="0" hangingPunct="1">
      <a:defRPr sz="2400" kern="1200">
        <a:solidFill>
          <a:schemeClr val="tx1"/>
        </a:solidFill>
        <a:latin typeface="Times New Roman" charset="0"/>
        <a:ea typeface="+mn-ea"/>
        <a:cs typeface="+mn-cs"/>
      </a:defRPr>
    </a:lvl8pPr>
    <a:lvl9pPr marL="3657600" algn="l" defTabSz="457200" rtl="0" eaLnBrk="1" latinLnBrk="0" hangingPunct="1">
      <a:defRPr sz="2400" kern="1200">
        <a:solidFill>
          <a:schemeClr val="tx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0033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3ED"/>
    <a:srgbClr val="99FFCC"/>
    <a:srgbClr val="FFFFCC"/>
    <a:srgbClr val="CC6600"/>
    <a:srgbClr val="FF0066"/>
    <a:srgbClr val="CC00CC"/>
    <a:srgbClr val="003300"/>
    <a:srgbClr val="6600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varScale="1">
        <p:scale>
          <a:sx n="65" d="100"/>
          <a:sy n="65" d="100"/>
        </p:scale>
        <p:origin x="-9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458"/>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notesMaster" Target="notesMasters/notesMaster1.xml"/><Relationship Id="rId22" Type="http://schemas.openxmlformats.org/officeDocument/2006/relationships/handoutMaster" Target="handoutMasters/handout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4.emf"/><Relationship Id="rId2" Type="http://schemas.openxmlformats.org/officeDocument/2006/relationships/image" Target="../media/image55.emf"/><Relationship Id="rId3" Type="http://schemas.openxmlformats.org/officeDocument/2006/relationships/image" Target="../media/image56.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0.wmf"/><Relationship Id="rId4" Type="http://schemas.openxmlformats.org/officeDocument/2006/relationships/image" Target="../media/image61.wmf"/><Relationship Id="rId5" Type="http://schemas.openxmlformats.org/officeDocument/2006/relationships/image" Target="../media/image62.wmf"/><Relationship Id="rId6" Type="http://schemas.openxmlformats.org/officeDocument/2006/relationships/image" Target="../media/image63.wmf"/><Relationship Id="rId7" Type="http://schemas.openxmlformats.org/officeDocument/2006/relationships/image" Target="../media/image64.wmf"/><Relationship Id="rId1" Type="http://schemas.openxmlformats.org/officeDocument/2006/relationships/image" Target="../media/image58.emf"/><Relationship Id="rId2" Type="http://schemas.openxmlformats.org/officeDocument/2006/relationships/image" Target="../media/image5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6.emf"/><Relationship Id="rId4" Type="http://schemas.openxmlformats.org/officeDocument/2006/relationships/image" Target="../media/image67.emf"/><Relationship Id="rId5" Type="http://schemas.openxmlformats.org/officeDocument/2006/relationships/image" Target="../media/image68.wmf"/><Relationship Id="rId6" Type="http://schemas.openxmlformats.org/officeDocument/2006/relationships/image" Target="../media/image69.emf"/><Relationship Id="rId7" Type="http://schemas.openxmlformats.org/officeDocument/2006/relationships/image" Target="../media/image70.emf"/><Relationship Id="rId8" Type="http://schemas.openxmlformats.org/officeDocument/2006/relationships/image" Target="../media/image71.emf"/><Relationship Id="rId9" Type="http://schemas.openxmlformats.org/officeDocument/2006/relationships/image" Target="../media/image72.wmf"/><Relationship Id="rId1" Type="http://schemas.openxmlformats.org/officeDocument/2006/relationships/image" Target="../media/image2.wmf"/><Relationship Id="rId2" Type="http://schemas.openxmlformats.org/officeDocument/2006/relationships/image" Target="../media/image3.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3.wmf"/><Relationship Id="rId4" Type="http://schemas.openxmlformats.org/officeDocument/2006/relationships/image" Target="../media/image74.wmf"/><Relationship Id="rId5" Type="http://schemas.openxmlformats.org/officeDocument/2006/relationships/image" Target="../media/image75.wmf"/><Relationship Id="rId1" Type="http://schemas.openxmlformats.org/officeDocument/2006/relationships/image" Target="../media/image2.wmf"/><Relationship Id="rId2" Type="http://schemas.openxmlformats.org/officeDocument/2006/relationships/image" Target="../media/image3.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79.wmf"/><Relationship Id="rId4" Type="http://schemas.openxmlformats.org/officeDocument/2006/relationships/image" Target="../media/image80.wmf"/><Relationship Id="rId5" Type="http://schemas.openxmlformats.org/officeDocument/2006/relationships/image" Target="../media/image81.wmf"/><Relationship Id="rId1" Type="http://schemas.openxmlformats.org/officeDocument/2006/relationships/image" Target="../media/image77.wmf"/><Relationship Id="rId2" Type="http://schemas.openxmlformats.org/officeDocument/2006/relationships/image" Target="../media/image7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16.vml.rels><?xml version="1.0" encoding="UTF-8" standalone="yes"?>
<Relationships xmlns="http://schemas.openxmlformats.org/package/2006/relationships"><Relationship Id="rId11" Type="http://schemas.openxmlformats.org/officeDocument/2006/relationships/image" Target="../media/image93.wmf"/><Relationship Id="rId12" Type="http://schemas.openxmlformats.org/officeDocument/2006/relationships/image" Target="../media/image94.wmf"/><Relationship Id="rId13" Type="http://schemas.openxmlformats.org/officeDocument/2006/relationships/image" Target="../media/image95.wmf"/><Relationship Id="rId14" Type="http://schemas.openxmlformats.org/officeDocument/2006/relationships/image" Target="../media/image96.wmf"/><Relationship Id="rId1" Type="http://schemas.openxmlformats.org/officeDocument/2006/relationships/image" Target="../media/image83.wmf"/><Relationship Id="rId2" Type="http://schemas.openxmlformats.org/officeDocument/2006/relationships/image" Target="../media/image84.wmf"/><Relationship Id="rId3" Type="http://schemas.openxmlformats.org/officeDocument/2006/relationships/image" Target="../media/image85.wmf"/><Relationship Id="rId4" Type="http://schemas.openxmlformats.org/officeDocument/2006/relationships/image" Target="../media/image86.wmf"/><Relationship Id="rId5" Type="http://schemas.openxmlformats.org/officeDocument/2006/relationships/image" Target="../media/image87.wmf"/><Relationship Id="rId6" Type="http://schemas.openxmlformats.org/officeDocument/2006/relationships/image" Target="../media/image88.wmf"/><Relationship Id="rId7" Type="http://schemas.openxmlformats.org/officeDocument/2006/relationships/image" Target="../media/image89.wmf"/><Relationship Id="rId8" Type="http://schemas.openxmlformats.org/officeDocument/2006/relationships/image" Target="../media/image90.wmf"/><Relationship Id="rId9" Type="http://schemas.openxmlformats.org/officeDocument/2006/relationships/image" Target="../media/image91.wmf"/><Relationship Id="rId10" Type="http://schemas.openxmlformats.org/officeDocument/2006/relationships/image" Target="../media/image9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97.wmf"/><Relationship Id="rId4" Type="http://schemas.openxmlformats.org/officeDocument/2006/relationships/image" Target="../media/image98.emf"/><Relationship Id="rId5" Type="http://schemas.openxmlformats.org/officeDocument/2006/relationships/image" Target="../media/image99.emf"/><Relationship Id="rId6" Type="http://schemas.openxmlformats.org/officeDocument/2006/relationships/image" Target="../media/image100.wmf"/><Relationship Id="rId7" Type="http://schemas.openxmlformats.org/officeDocument/2006/relationships/image" Target="../media/image101.wmf"/><Relationship Id="rId8" Type="http://schemas.openxmlformats.org/officeDocument/2006/relationships/image" Target="../media/image102.wmf"/><Relationship Id="rId9" Type="http://schemas.openxmlformats.org/officeDocument/2006/relationships/image" Target="../media/image103.wmf"/><Relationship Id="rId1" Type="http://schemas.openxmlformats.org/officeDocument/2006/relationships/image" Target="../media/image2.wmf"/><Relationship Id="rId2"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wmf"/><Relationship Id="rId2" Type="http://schemas.openxmlformats.org/officeDocument/2006/relationships/image" Target="../media/image3.wmf"/><Relationship Id="rId3"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2.wmf"/><Relationship Id="rId4" Type="http://schemas.openxmlformats.org/officeDocument/2006/relationships/image" Target="../media/image13.wmf"/><Relationship Id="rId5" Type="http://schemas.openxmlformats.org/officeDocument/2006/relationships/image" Target="../media/image14.wmf"/><Relationship Id="rId6" Type="http://schemas.openxmlformats.org/officeDocument/2006/relationships/image" Target="../media/image15.wmf"/><Relationship Id="rId7" Type="http://schemas.openxmlformats.org/officeDocument/2006/relationships/image" Target="../media/image16.emf"/><Relationship Id="rId8" Type="http://schemas.openxmlformats.org/officeDocument/2006/relationships/image" Target="../media/image17.emf"/><Relationship Id="rId1" Type="http://schemas.openxmlformats.org/officeDocument/2006/relationships/image" Target="../media/image2.wmf"/><Relationship Id="rId2" Type="http://schemas.openxmlformats.org/officeDocument/2006/relationships/image" Target="../media/image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18.emf"/><Relationship Id="rId4" Type="http://schemas.openxmlformats.org/officeDocument/2006/relationships/image" Target="../media/image19.emf"/><Relationship Id="rId1" Type="http://schemas.openxmlformats.org/officeDocument/2006/relationships/image" Target="../media/image2.wmf"/><Relationship Id="rId2" Type="http://schemas.openxmlformats.org/officeDocument/2006/relationships/image" Target="../media/image3.wmf"/></Relationships>
</file>

<file path=ppt/drawings/_rels/vmlDrawing8.vml.rels><?xml version="1.0" encoding="UTF-8" standalone="yes"?>
<Relationships xmlns="http://schemas.openxmlformats.org/package/2006/relationships"><Relationship Id="rId11" Type="http://schemas.openxmlformats.org/officeDocument/2006/relationships/image" Target="../media/image30.wmf"/><Relationship Id="rId12" Type="http://schemas.openxmlformats.org/officeDocument/2006/relationships/image" Target="../media/image31.wmf"/><Relationship Id="rId13" Type="http://schemas.openxmlformats.org/officeDocument/2006/relationships/image" Target="../media/image32.wmf"/><Relationship Id="rId14" Type="http://schemas.openxmlformats.org/officeDocument/2006/relationships/image" Target="../media/image33.wmf"/><Relationship Id="rId1" Type="http://schemas.openxmlformats.org/officeDocument/2006/relationships/image" Target="../media/image20.wmf"/><Relationship Id="rId2" Type="http://schemas.openxmlformats.org/officeDocument/2006/relationships/image" Target="../media/image21.wmf"/><Relationship Id="rId3" Type="http://schemas.openxmlformats.org/officeDocument/2006/relationships/image" Target="../media/image22.wmf"/><Relationship Id="rId4" Type="http://schemas.openxmlformats.org/officeDocument/2006/relationships/image" Target="../media/image23.wmf"/><Relationship Id="rId5" Type="http://schemas.openxmlformats.org/officeDocument/2006/relationships/image" Target="../media/image24.wmf"/><Relationship Id="rId6" Type="http://schemas.openxmlformats.org/officeDocument/2006/relationships/image" Target="../media/image25.wmf"/><Relationship Id="rId7" Type="http://schemas.openxmlformats.org/officeDocument/2006/relationships/image" Target="../media/image26.wmf"/><Relationship Id="rId8" Type="http://schemas.openxmlformats.org/officeDocument/2006/relationships/image" Target="../media/image27.wmf"/><Relationship Id="rId9" Type="http://schemas.openxmlformats.org/officeDocument/2006/relationships/image" Target="../media/image28.wmf"/><Relationship Id="rId10" Type="http://schemas.openxmlformats.org/officeDocument/2006/relationships/image" Target="../media/image29.wmf"/></Relationships>
</file>

<file path=ppt/drawings/_rels/vmlDrawing9.vml.rels><?xml version="1.0" encoding="UTF-8" standalone="yes"?>
<Relationships xmlns="http://schemas.openxmlformats.org/package/2006/relationships"><Relationship Id="rId9" Type="http://schemas.openxmlformats.org/officeDocument/2006/relationships/image" Target="../media/image42.wmf"/><Relationship Id="rId20" Type="http://schemas.openxmlformats.org/officeDocument/2006/relationships/image" Target="../media/image53.emf"/><Relationship Id="rId10" Type="http://schemas.openxmlformats.org/officeDocument/2006/relationships/image" Target="../media/image43.emf"/><Relationship Id="rId11" Type="http://schemas.openxmlformats.org/officeDocument/2006/relationships/image" Target="../media/image44.emf"/><Relationship Id="rId12" Type="http://schemas.openxmlformats.org/officeDocument/2006/relationships/image" Target="../media/image45.emf"/><Relationship Id="rId13" Type="http://schemas.openxmlformats.org/officeDocument/2006/relationships/image" Target="../media/image46.wmf"/><Relationship Id="rId14" Type="http://schemas.openxmlformats.org/officeDocument/2006/relationships/image" Target="../media/image47.emf"/><Relationship Id="rId15" Type="http://schemas.openxmlformats.org/officeDocument/2006/relationships/image" Target="../media/image48.emf"/><Relationship Id="rId16" Type="http://schemas.openxmlformats.org/officeDocument/2006/relationships/image" Target="../media/image49.emf"/><Relationship Id="rId17" Type="http://schemas.openxmlformats.org/officeDocument/2006/relationships/image" Target="../media/image50.emf"/><Relationship Id="rId18" Type="http://schemas.openxmlformats.org/officeDocument/2006/relationships/image" Target="../media/image51.emf"/><Relationship Id="rId19" Type="http://schemas.openxmlformats.org/officeDocument/2006/relationships/image" Target="../media/image52.emf"/><Relationship Id="rId1" Type="http://schemas.openxmlformats.org/officeDocument/2006/relationships/image" Target="../media/image34.wmf"/><Relationship Id="rId2" Type="http://schemas.openxmlformats.org/officeDocument/2006/relationships/image" Target="../media/image35.emf"/><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emf"/><Relationship Id="rId6" Type="http://schemas.openxmlformats.org/officeDocument/2006/relationships/image" Target="../media/image39.emf"/><Relationship Id="rId7" Type="http://schemas.openxmlformats.org/officeDocument/2006/relationships/image" Target="../media/image40.emf"/><Relationship Id="rId8" Type="http://schemas.openxmlformats.org/officeDocument/2006/relationships/image" Target="../media/image4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33795" name="Rectangle 3"/>
          <p:cNvSpPr>
            <a:spLocks noGrp="1" noChangeArrowheads="1"/>
          </p:cNvSpPr>
          <p:nvPr>
            <p:ph type="dt" sz="quarter"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33796" name="Rectangle 4"/>
          <p:cNvSpPr>
            <a:spLocks noGrp="1" noChangeArrowheads="1"/>
          </p:cNvSpPr>
          <p:nvPr>
            <p:ph type="ftr" sz="quarter" idx="2"/>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33797" name="Rectangle 5"/>
          <p:cNvSpPr>
            <a:spLocks noGrp="1" noChangeArrowheads="1"/>
          </p:cNvSpPr>
          <p:nvPr>
            <p:ph type="sldNum" sz="quarter" idx="3"/>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EBEBBD9D-2B36-914F-A6CA-7434B00079ED}" type="slidenum">
              <a:rPr lang="en-US"/>
              <a:pPr>
                <a:defRPr/>
              </a:pPr>
              <a:t>‹#›</a:t>
            </a:fld>
            <a:endParaRPr lang="en-US"/>
          </a:p>
        </p:txBody>
      </p:sp>
    </p:spTree>
    <p:extLst>
      <p:ext uri="{BB962C8B-B14F-4D97-AF65-F5344CB8AC3E}">
        <p14:creationId xmlns:p14="http://schemas.microsoft.com/office/powerpoint/2010/main" val="34884798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9738"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defTabSz="915988">
              <a:defRPr sz="1200"/>
            </a:lvl1pPr>
          </a:lstStyle>
          <a:p>
            <a:pPr>
              <a:defRPr/>
            </a:pPr>
            <a:endParaRPr lang="en-US"/>
          </a:p>
        </p:txBody>
      </p:sp>
      <p:sp>
        <p:nvSpPr>
          <p:cNvPr id="6147" name="Rectangle 3"/>
          <p:cNvSpPr>
            <a:spLocks noGrp="1" noChangeArrowheads="1"/>
          </p:cNvSpPr>
          <p:nvPr>
            <p:ph type="dt" idx="1"/>
          </p:nvPr>
        </p:nvSpPr>
        <p:spPr bwMode="auto">
          <a:xfrm>
            <a:off x="3897313" y="0"/>
            <a:ext cx="2979737" cy="45878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lvl1pPr algn="r" defTabSz="915988">
              <a:defRPr sz="1200"/>
            </a:lvl1pPr>
          </a:lstStyle>
          <a:p>
            <a:pPr>
              <a:defRPr/>
            </a:pPr>
            <a:endParaRPr lang="en-US"/>
          </a:p>
        </p:txBody>
      </p:sp>
      <p:sp>
        <p:nvSpPr>
          <p:cNvPr id="16388" name="Rectangle 4"/>
          <p:cNvSpPr>
            <a:spLocks noGrp="1" noRot="1" noChangeAspect="1" noChangeArrowheads="1" noTextEdit="1"/>
          </p:cNvSpPr>
          <p:nvPr>
            <p:ph type="sldImg" idx="2"/>
          </p:nvPr>
        </p:nvSpPr>
        <p:spPr bwMode="auto">
          <a:xfrm>
            <a:off x="1149350" y="687388"/>
            <a:ext cx="4579938" cy="34353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7575" y="4352925"/>
            <a:ext cx="5041900" cy="4122738"/>
          </a:xfrm>
          <a:prstGeom prst="rect">
            <a:avLst/>
          </a:prstGeom>
          <a:noFill/>
          <a:ln w="9525">
            <a:noFill/>
            <a:miter lim="800000"/>
            <a:headEnd/>
            <a:tailEnd/>
          </a:ln>
          <a:effectLst/>
        </p:spPr>
        <p:txBody>
          <a:bodyPr vert="horz" wrap="square" lIns="91650" tIns="45825" rIns="91650" bIns="4582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704263"/>
            <a:ext cx="2979738"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defTabSz="915988">
              <a:defRPr sz="1200"/>
            </a:lvl1pPr>
          </a:lstStyle>
          <a:p>
            <a:pPr>
              <a:defRPr/>
            </a:pPr>
            <a:endParaRPr lang="en-US"/>
          </a:p>
        </p:txBody>
      </p:sp>
      <p:sp>
        <p:nvSpPr>
          <p:cNvPr id="6151" name="Rectangle 7"/>
          <p:cNvSpPr>
            <a:spLocks noGrp="1" noChangeArrowheads="1"/>
          </p:cNvSpPr>
          <p:nvPr>
            <p:ph type="sldNum" sz="quarter" idx="5"/>
          </p:nvPr>
        </p:nvSpPr>
        <p:spPr bwMode="auto">
          <a:xfrm>
            <a:off x="3897313" y="8704263"/>
            <a:ext cx="2979737" cy="458787"/>
          </a:xfrm>
          <a:prstGeom prst="rect">
            <a:avLst/>
          </a:prstGeom>
          <a:noFill/>
          <a:ln w="9525">
            <a:noFill/>
            <a:miter lim="800000"/>
            <a:headEnd/>
            <a:tailEnd/>
          </a:ln>
          <a:effectLst/>
        </p:spPr>
        <p:txBody>
          <a:bodyPr vert="horz" wrap="square" lIns="91650" tIns="45825" rIns="91650" bIns="45825" numCol="1" anchor="b" anchorCtr="0" compatLnSpc="1">
            <a:prstTxWarp prst="textNoShape">
              <a:avLst/>
            </a:prstTxWarp>
          </a:bodyPr>
          <a:lstStyle>
            <a:lvl1pPr algn="r" defTabSz="915988">
              <a:defRPr sz="1200"/>
            </a:lvl1pPr>
          </a:lstStyle>
          <a:p>
            <a:pPr>
              <a:defRPr/>
            </a:pPr>
            <a:fld id="{118042F0-41D0-5340-90E3-DBE3BE5AF95B}" type="slidenum">
              <a:rPr lang="en-US"/>
              <a:pPr>
                <a:defRPr/>
              </a:pPr>
              <a:t>‹#›</a:t>
            </a:fld>
            <a:endParaRPr lang="en-US"/>
          </a:p>
        </p:txBody>
      </p:sp>
    </p:spTree>
    <p:extLst>
      <p:ext uri="{BB962C8B-B14F-4D97-AF65-F5344CB8AC3E}">
        <p14:creationId xmlns:p14="http://schemas.microsoft.com/office/powerpoint/2010/main" val="3098777068"/>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7" descr="UTA_color_seal"/>
          <p:cNvPicPr>
            <a:picLocks noChangeAspect="1" noChangeArrowheads="1"/>
          </p:cNvPicPr>
          <p:nvPr/>
        </p:nvPicPr>
        <p:blipFill>
          <a:blip r:embed="rId2"/>
          <a:srcRect/>
          <a:stretch>
            <a:fillRect/>
          </a:stretch>
        </p:blipFill>
        <p:spPr bwMode="auto">
          <a:xfrm>
            <a:off x="3124200" y="6253163"/>
            <a:ext cx="457200" cy="452437"/>
          </a:xfrm>
          <a:prstGeom prst="rect">
            <a:avLst/>
          </a:prstGeom>
          <a:noFill/>
          <a:ln w="9525">
            <a:noFill/>
            <a:miter lim="800000"/>
            <a:headEnd/>
            <a:tailEnd/>
          </a:ln>
        </p:spPr>
      </p:pic>
      <p:sp>
        <p:nvSpPr>
          <p:cNvPr id="3074" name="Rectangle 2"/>
          <p:cNvSpPr>
            <a:spLocks noGrp="1" noChangeArrowheads="1"/>
          </p:cNvSpPr>
          <p:nvPr>
            <p:ph type="ctrTitle"/>
          </p:nvPr>
        </p:nvSpPr>
        <p:spPr>
          <a:xfrm>
            <a:off x="685800" y="1219200"/>
            <a:ext cx="7772400" cy="1143000"/>
          </a:xfrm>
        </p:spPr>
        <p:txBody>
          <a:bodyPr/>
          <a:lstStyle>
            <a:lvl1pPr>
              <a:defRPr/>
            </a:lvl1pPr>
          </a:lstStyle>
          <a:p>
            <a:r>
              <a:rPr lang="en-US"/>
              <a:t>Click to edit Master</a:t>
            </a:r>
          </a:p>
        </p:txBody>
      </p:sp>
      <p:sp>
        <p:nvSpPr>
          <p:cNvPr id="3075" name="Rectangle 3"/>
          <p:cNvSpPr>
            <a:spLocks noGrp="1" noChangeArrowheads="1"/>
          </p:cNvSpPr>
          <p:nvPr>
            <p:ph type="subTitle" idx="1"/>
          </p:nvPr>
        </p:nvSpPr>
        <p:spPr>
          <a:xfrm>
            <a:off x="1371600" y="2971800"/>
            <a:ext cx="6400800" cy="2590800"/>
          </a:xfrm>
        </p:spPr>
        <p:txBody>
          <a:bodyPr/>
          <a:lstStyle>
            <a:lvl1pPr marL="0" indent="0" algn="ctr">
              <a:defRPr/>
            </a:lvl1pPr>
          </a:lstStyle>
          <a:p>
            <a:r>
              <a:rPr lang="en-US"/>
              <a:t>Click to edit Master subtitle style</a:t>
            </a:r>
          </a:p>
        </p:txBody>
      </p:sp>
      <p:sp>
        <p:nvSpPr>
          <p:cNvPr id="5" name="Rectangle 4"/>
          <p:cNvSpPr>
            <a:spLocks noGrp="1" noChangeArrowheads="1"/>
          </p:cNvSpPr>
          <p:nvPr>
            <p:ph type="dt" sz="half" idx="10"/>
          </p:nvPr>
        </p:nvSpPr>
        <p:spPr/>
        <p:txBody>
          <a:bodyPr/>
          <a:lstStyle>
            <a:lvl1pPr>
              <a:defRPr smtClean="0"/>
            </a:lvl1pPr>
          </a:lstStyle>
          <a:p>
            <a:pPr>
              <a:defRPr/>
            </a:pPr>
            <a:r>
              <a:rPr lang="en-US" smtClean="0"/>
              <a:t>Monday, June 24, 2013</a:t>
            </a:r>
            <a:endParaRPr lang="en-US"/>
          </a:p>
        </p:txBody>
      </p:sp>
      <p:sp>
        <p:nvSpPr>
          <p:cNvPr id="6" name="Rectangle 5"/>
          <p:cNvSpPr>
            <a:spLocks noGrp="1" noChangeArrowheads="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Rectangle 6"/>
          <p:cNvSpPr>
            <a:spLocks noGrp="1" noChangeArrowheads="1"/>
          </p:cNvSpPr>
          <p:nvPr>
            <p:ph type="sldNum" sz="quarter" idx="12"/>
          </p:nvPr>
        </p:nvSpPr>
        <p:spPr/>
        <p:txBody>
          <a:bodyPr/>
          <a:lstStyle>
            <a:lvl1pPr>
              <a:defRPr/>
            </a:lvl1pPr>
          </a:lstStyle>
          <a:p>
            <a:pPr>
              <a:defRPr/>
            </a:pPr>
            <a:fld id="{32C2E354-380E-2541-86AC-273DB713589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11AF11F0-DDFA-B44C-AACA-04940859FE30}"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260B4D4B-3DEF-AE4B-B9BB-BFC0E5F21387}"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68378816-F0BE-954B-ACE6-3B377C21A19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BEF3D8A4-74EF-534D-976E-1FB9C4B7280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5" name="Footer Placeholder 4"/>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6" name="Slide Number Placeholder 5"/>
          <p:cNvSpPr>
            <a:spLocks noGrp="1"/>
          </p:cNvSpPr>
          <p:nvPr>
            <p:ph type="sldNum" sz="quarter" idx="12"/>
          </p:nvPr>
        </p:nvSpPr>
        <p:spPr/>
        <p:txBody>
          <a:bodyPr/>
          <a:lstStyle>
            <a:lvl1pPr>
              <a:defRPr smtClean="0"/>
            </a:lvl1pPr>
          </a:lstStyle>
          <a:p>
            <a:pPr>
              <a:defRPr/>
            </a:pPr>
            <a:fld id="{C1BF8B38-6A2B-A24F-8E1A-CFFE728496E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AA743A56-7F86-D14E-A381-3C37627AF226}"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8" name="Footer Placeholder 7"/>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9" name="Slide Number Placeholder 8"/>
          <p:cNvSpPr>
            <a:spLocks noGrp="1"/>
          </p:cNvSpPr>
          <p:nvPr>
            <p:ph type="sldNum" sz="quarter" idx="12"/>
          </p:nvPr>
        </p:nvSpPr>
        <p:spPr/>
        <p:txBody>
          <a:bodyPr/>
          <a:lstStyle>
            <a:lvl1pPr>
              <a:defRPr smtClean="0"/>
            </a:lvl1pPr>
          </a:lstStyle>
          <a:p>
            <a:pPr>
              <a:defRPr/>
            </a:pPr>
            <a:fld id="{CD4FE25A-1989-A448-A1B9-194EB93C7C3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4" name="Footer Placeholder 3"/>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EEAF47E9-2323-F64D-AFF2-9AFE5BE481E7}"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3" name="Footer Placeholder 2"/>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4" name="Slide Number Placeholder 3"/>
          <p:cNvSpPr>
            <a:spLocks noGrp="1"/>
          </p:cNvSpPr>
          <p:nvPr>
            <p:ph type="sldNum" sz="quarter" idx="12"/>
          </p:nvPr>
        </p:nvSpPr>
        <p:spPr/>
        <p:txBody>
          <a:bodyPr/>
          <a:lstStyle>
            <a:lvl1pPr>
              <a:defRPr smtClean="0"/>
            </a:lvl1pPr>
          </a:lstStyle>
          <a:p>
            <a:pPr>
              <a:defRPr/>
            </a:pPr>
            <a:fld id="{9690B60E-95F4-9C41-AEA5-2E2E6ABCCAAC}"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BB327105-656C-8345-B353-0B5F787303F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pPr>
              <a:defRPr/>
            </a:pPr>
            <a:r>
              <a:rPr lang="en-US" smtClean="0"/>
              <a:t>Monday, June 24, 2013</a:t>
            </a:r>
            <a:endParaRPr lang="en-US"/>
          </a:p>
        </p:txBody>
      </p:sp>
      <p:sp>
        <p:nvSpPr>
          <p:cNvPr id="6" name="Footer Placeholder 5"/>
          <p:cNvSpPr>
            <a:spLocks noGrp="1"/>
          </p:cNvSpPr>
          <p:nvPr>
            <p:ph type="ftr" sz="quarter" idx="11"/>
          </p:nvPr>
        </p:nvSpPr>
        <p:spPr/>
        <p:txBody>
          <a:bodyPr/>
          <a:lstStyle>
            <a:lvl1pPr>
              <a:defRPr smtClean="0"/>
            </a:lvl1pPr>
          </a:lstStyle>
          <a:p>
            <a:pPr>
              <a:defRPr/>
            </a:pPr>
            <a:r>
              <a:rPr lang="nl-NL" smtClean="0"/>
              <a:t>PHYS 1442-001, Summer 2013               Dr. Jaehoon Yu</a:t>
            </a:r>
            <a:endParaRPr lang="en-US"/>
          </a:p>
        </p:txBody>
      </p:sp>
      <p:sp>
        <p:nvSpPr>
          <p:cNvPr id="7" name="Slide Number Placeholder 6"/>
          <p:cNvSpPr>
            <a:spLocks noGrp="1"/>
          </p:cNvSpPr>
          <p:nvPr>
            <p:ph type="sldNum" sz="quarter" idx="12"/>
          </p:nvPr>
        </p:nvSpPr>
        <p:spPr/>
        <p:txBody>
          <a:bodyPr/>
          <a:lstStyle>
            <a:lvl1pPr>
              <a:defRPr smtClean="0"/>
            </a:lvl1pPr>
          </a:lstStyle>
          <a:p>
            <a:pPr>
              <a:defRPr/>
            </a:pPr>
            <a:fld id="{33F747FB-9F93-7A4A-823E-4285093B0C6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solidFill>
                  <a:srgbClr val="FF0066"/>
                </a:solidFill>
                <a:latin typeface="+mn-lt"/>
              </a:defRPr>
            </a:lvl1pPr>
          </a:lstStyle>
          <a:p>
            <a:pPr>
              <a:defRPr/>
            </a:pPr>
            <a:r>
              <a:rPr lang="en-US" smtClean="0"/>
              <a:t>Monday, June 24, 2013</a:t>
            </a: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solidFill>
                  <a:srgbClr val="003300"/>
                </a:solidFill>
                <a:latin typeface="+mn-lt"/>
              </a:defRPr>
            </a:lvl1pPr>
          </a:lstStyle>
          <a:p>
            <a:pPr>
              <a:defRPr/>
            </a:pPr>
            <a:r>
              <a:rPr lang="nl-NL" smtClean="0"/>
              <a:t>PHYS 1442-001, Summer 2013               Dr. Jaehoon Yu</a:t>
            </a: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a:solidFill>
                  <a:srgbClr val="A50021"/>
                </a:solidFill>
                <a:latin typeface="+mn-lt"/>
              </a:defRPr>
            </a:lvl1pPr>
          </a:lstStyle>
          <a:p>
            <a:pPr>
              <a:defRPr/>
            </a:pPr>
            <a:fld id="{48A22D27-E16E-9440-8890-E1A3510F7726}" type="slidenum">
              <a:rPr lang="en-US"/>
              <a:pPr>
                <a:defRPr/>
              </a:pPr>
              <a:t>‹#›</a:t>
            </a:fld>
            <a:endParaRPr lang="en-US"/>
          </a:p>
        </p:txBody>
      </p:sp>
      <p:pic>
        <p:nvPicPr>
          <p:cNvPr id="1031" name="Picture 7" descr="UTA_color_seal"/>
          <p:cNvPicPr>
            <a:picLocks noChangeAspect="1" noChangeArrowheads="1"/>
          </p:cNvPicPr>
          <p:nvPr/>
        </p:nvPicPr>
        <p:blipFill>
          <a:blip r:embed="rId14"/>
          <a:srcRect/>
          <a:stretch>
            <a:fillRect/>
          </a:stretch>
        </p:blipFill>
        <p:spPr bwMode="auto">
          <a:xfrm>
            <a:off x="3124200" y="6253163"/>
            <a:ext cx="457200" cy="4524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iming>
    <p:tnLst>
      <p:par>
        <p:cTn xmlns:p14="http://schemas.microsoft.com/office/powerpoint/2010/main" id="1" dur="indefinite" restart="never" nodeType="tmRoot"/>
      </p:par>
    </p:tnLst>
  </p:timing>
  <p:hf hdr="0"/>
  <p:txStyles>
    <p:titleStyle>
      <a:lvl1pPr algn="ctr" rtl="0" eaLnBrk="0" fontAlgn="base" hangingPunct="0">
        <a:spcBef>
          <a:spcPct val="0"/>
        </a:spcBef>
        <a:spcAft>
          <a:spcPct val="0"/>
        </a:spcAft>
        <a:defRPr sz="4400">
          <a:solidFill>
            <a:srgbClr val="A50021"/>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2pPr>
      <a:lvl3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3pPr>
      <a:lvl4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4pPr>
      <a:lvl5pPr algn="ctr" rtl="0" eaLnBrk="0" fontAlgn="base" hangingPunct="0">
        <a:spcBef>
          <a:spcPct val="0"/>
        </a:spcBef>
        <a:spcAft>
          <a:spcPct val="0"/>
        </a:spcAft>
        <a:defRPr sz="4400">
          <a:solidFill>
            <a:srgbClr val="A50021"/>
          </a:solidFill>
          <a:latin typeface="Arial Narrow" charset="0"/>
          <a:ea typeface="ＭＳ Ｐゴシック" charset="-128"/>
          <a:cs typeface="ＭＳ Ｐゴシック" charset="-128"/>
        </a:defRPr>
      </a:lvl5pPr>
      <a:lvl6pPr marL="457200" algn="ctr" rtl="0" fontAlgn="base">
        <a:spcBef>
          <a:spcPct val="0"/>
        </a:spcBef>
        <a:spcAft>
          <a:spcPct val="0"/>
        </a:spcAft>
        <a:defRPr sz="4400">
          <a:solidFill>
            <a:srgbClr val="A50021"/>
          </a:solidFill>
          <a:latin typeface="Arial Narrow" charset="0"/>
        </a:defRPr>
      </a:lvl6pPr>
      <a:lvl7pPr marL="914400" algn="ctr" rtl="0" fontAlgn="base">
        <a:spcBef>
          <a:spcPct val="0"/>
        </a:spcBef>
        <a:spcAft>
          <a:spcPct val="0"/>
        </a:spcAft>
        <a:defRPr sz="4400">
          <a:solidFill>
            <a:srgbClr val="A50021"/>
          </a:solidFill>
          <a:latin typeface="Arial Narrow" charset="0"/>
        </a:defRPr>
      </a:lvl7pPr>
      <a:lvl8pPr marL="1371600" algn="ctr" rtl="0" fontAlgn="base">
        <a:spcBef>
          <a:spcPct val="0"/>
        </a:spcBef>
        <a:spcAft>
          <a:spcPct val="0"/>
        </a:spcAft>
        <a:defRPr sz="4400">
          <a:solidFill>
            <a:srgbClr val="A50021"/>
          </a:solidFill>
          <a:latin typeface="Arial Narrow" charset="0"/>
        </a:defRPr>
      </a:lvl8pPr>
      <a:lvl9pPr marL="1828800" algn="ctr" rtl="0" fontAlgn="base">
        <a:spcBef>
          <a:spcPct val="0"/>
        </a:spcBef>
        <a:spcAft>
          <a:spcPct val="0"/>
        </a:spcAft>
        <a:defRPr sz="4400">
          <a:solidFill>
            <a:srgbClr val="A50021"/>
          </a:solidFill>
          <a:latin typeface="Arial Narrow" charset="0"/>
        </a:defRPr>
      </a:lvl9pPr>
    </p:titleStyle>
    <p:bodyStyle>
      <a:lvl1pPr marL="342900" indent="-342900" algn="l" rtl="0" eaLnBrk="0" fontAlgn="base" hangingPunct="0">
        <a:spcBef>
          <a:spcPct val="20000"/>
        </a:spcBef>
        <a:spcAft>
          <a:spcPct val="0"/>
        </a:spcAft>
        <a:buChar char="•"/>
        <a:defRPr sz="3200">
          <a:solidFill>
            <a:schemeClr val="accent2"/>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rgbClr val="660066"/>
          </a:solidFill>
          <a:latin typeface="+mn-lt"/>
          <a:ea typeface="ＭＳ Ｐゴシック" charset="-128"/>
        </a:defRPr>
      </a:lvl2pPr>
      <a:lvl3pPr marL="1143000" indent="-228600" algn="l" rtl="0" eaLnBrk="0" fontAlgn="base" hangingPunct="0">
        <a:spcBef>
          <a:spcPct val="20000"/>
        </a:spcBef>
        <a:spcAft>
          <a:spcPct val="0"/>
        </a:spcAft>
        <a:buChar char="•"/>
        <a:defRPr sz="2400">
          <a:solidFill>
            <a:srgbClr val="003300"/>
          </a:solidFill>
          <a:latin typeface="+mn-lt"/>
          <a:ea typeface="ＭＳ Ｐゴシック" charset="-128"/>
        </a:defRPr>
      </a:lvl3pPr>
      <a:lvl4pPr marL="1600200" indent="-228600" algn="l" rtl="0" eaLnBrk="0" fontAlgn="base" hangingPunct="0">
        <a:spcBef>
          <a:spcPct val="20000"/>
        </a:spcBef>
        <a:spcAft>
          <a:spcPct val="0"/>
        </a:spcAft>
        <a:buChar char="–"/>
        <a:defRPr sz="2000">
          <a:solidFill>
            <a:srgbClr val="CC00CC"/>
          </a:solidFill>
          <a:latin typeface="+mn-lt"/>
          <a:ea typeface="ＭＳ Ｐゴシック" charset="-128"/>
        </a:defRPr>
      </a:lvl4pPr>
      <a:lvl5pPr marL="2057400" indent="-228600" algn="l" rtl="0" eaLnBrk="0" fontAlgn="base" hangingPunct="0">
        <a:spcBef>
          <a:spcPct val="20000"/>
        </a:spcBef>
        <a:spcAft>
          <a:spcPct val="0"/>
        </a:spcAft>
        <a:buChar char="»"/>
        <a:defRPr sz="2000">
          <a:solidFill>
            <a:srgbClr val="FF0066"/>
          </a:solidFill>
          <a:latin typeface="+mn-lt"/>
          <a:ea typeface="ＭＳ Ｐゴシック" charset="-128"/>
        </a:defRPr>
      </a:lvl5pPr>
      <a:lvl6pPr marL="2514600" indent="-228600" algn="l" rtl="0" fontAlgn="base">
        <a:spcBef>
          <a:spcPct val="20000"/>
        </a:spcBef>
        <a:spcAft>
          <a:spcPct val="0"/>
        </a:spcAft>
        <a:buChar char="»"/>
        <a:defRPr sz="2000">
          <a:solidFill>
            <a:srgbClr val="FF0066"/>
          </a:solidFill>
          <a:latin typeface="+mn-lt"/>
          <a:ea typeface="ＭＳ Ｐゴシック" charset="-128"/>
        </a:defRPr>
      </a:lvl6pPr>
      <a:lvl7pPr marL="2971800" indent="-228600" algn="l" rtl="0" fontAlgn="base">
        <a:spcBef>
          <a:spcPct val="20000"/>
        </a:spcBef>
        <a:spcAft>
          <a:spcPct val="0"/>
        </a:spcAft>
        <a:buChar char="»"/>
        <a:defRPr sz="2000">
          <a:solidFill>
            <a:srgbClr val="FF0066"/>
          </a:solidFill>
          <a:latin typeface="+mn-lt"/>
          <a:ea typeface="ＭＳ Ｐゴシック" charset="-128"/>
        </a:defRPr>
      </a:lvl7pPr>
      <a:lvl8pPr marL="3429000" indent="-228600" algn="l" rtl="0" fontAlgn="base">
        <a:spcBef>
          <a:spcPct val="20000"/>
        </a:spcBef>
        <a:spcAft>
          <a:spcPct val="0"/>
        </a:spcAft>
        <a:buChar char="»"/>
        <a:defRPr sz="2000">
          <a:solidFill>
            <a:srgbClr val="FF0066"/>
          </a:solidFill>
          <a:latin typeface="+mn-lt"/>
          <a:ea typeface="ＭＳ Ｐゴシック" charset="-128"/>
        </a:defRPr>
      </a:lvl8pPr>
      <a:lvl9pPr marL="3886200" indent="-228600" algn="l" rtl="0" fontAlgn="base">
        <a:spcBef>
          <a:spcPct val="20000"/>
        </a:spcBef>
        <a:spcAft>
          <a:spcPct val="0"/>
        </a:spcAft>
        <a:buChar char="»"/>
        <a:defRPr sz="2000">
          <a:solidFill>
            <a:srgbClr val="FF0066"/>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oleObject" Target="../embeddings/oleObject34.bin"/><Relationship Id="rId20" Type="http://schemas.openxmlformats.org/officeDocument/2006/relationships/image" Target="../media/image28.wmf"/><Relationship Id="rId21" Type="http://schemas.openxmlformats.org/officeDocument/2006/relationships/oleObject" Target="../embeddings/oleObject40.bin"/><Relationship Id="rId22" Type="http://schemas.openxmlformats.org/officeDocument/2006/relationships/image" Target="../media/image29.wmf"/><Relationship Id="rId23" Type="http://schemas.openxmlformats.org/officeDocument/2006/relationships/oleObject" Target="../embeddings/oleObject41.bin"/><Relationship Id="rId24" Type="http://schemas.openxmlformats.org/officeDocument/2006/relationships/image" Target="../media/image30.wmf"/><Relationship Id="rId25" Type="http://schemas.openxmlformats.org/officeDocument/2006/relationships/oleObject" Target="../embeddings/oleObject42.bin"/><Relationship Id="rId26" Type="http://schemas.openxmlformats.org/officeDocument/2006/relationships/image" Target="../media/image31.wmf"/><Relationship Id="rId27" Type="http://schemas.openxmlformats.org/officeDocument/2006/relationships/oleObject" Target="../embeddings/oleObject43.bin"/><Relationship Id="rId28" Type="http://schemas.openxmlformats.org/officeDocument/2006/relationships/image" Target="../media/image32.wmf"/><Relationship Id="rId29" Type="http://schemas.openxmlformats.org/officeDocument/2006/relationships/oleObject" Target="../embeddings/oleObject44.bin"/><Relationship Id="rId30" Type="http://schemas.openxmlformats.org/officeDocument/2006/relationships/image" Target="../media/image33.wmf"/><Relationship Id="rId10" Type="http://schemas.openxmlformats.org/officeDocument/2006/relationships/image" Target="../media/image23.wmf"/><Relationship Id="rId11" Type="http://schemas.openxmlformats.org/officeDocument/2006/relationships/oleObject" Target="../embeddings/oleObject35.bin"/><Relationship Id="rId12" Type="http://schemas.openxmlformats.org/officeDocument/2006/relationships/image" Target="../media/image24.wmf"/><Relationship Id="rId13" Type="http://schemas.openxmlformats.org/officeDocument/2006/relationships/oleObject" Target="../embeddings/oleObject36.bin"/><Relationship Id="rId14" Type="http://schemas.openxmlformats.org/officeDocument/2006/relationships/image" Target="../media/image25.wmf"/><Relationship Id="rId15" Type="http://schemas.openxmlformats.org/officeDocument/2006/relationships/oleObject" Target="../embeddings/oleObject37.bin"/><Relationship Id="rId16" Type="http://schemas.openxmlformats.org/officeDocument/2006/relationships/image" Target="../media/image26.wmf"/><Relationship Id="rId17" Type="http://schemas.openxmlformats.org/officeDocument/2006/relationships/oleObject" Target="../embeddings/oleObject38.bin"/><Relationship Id="rId18" Type="http://schemas.openxmlformats.org/officeDocument/2006/relationships/image" Target="../media/image27.wmf"/><Relationship Id="rId19" Type="http://schemas.openxmlformats.org/officeDocument/2006/relationships/oleObject" Target="../embeddings/oleObject39.bin"/><Relationship Id="rId1" Type="http://schemas.openxmlformats.org/officeDocument/2006/relationships/vmlDrawing" Target="../drawings/vmlDrawing8.vml"/><Relationship Id="rId2" Type="http://schemas.openxmlformats.org/officeDocument/2006/relationships/slideLayout" Target="../slideLayouts/slideLayout2.xml"/><Relationship Id="rId3" Type="http://schemas.openxmlformats.org/officeDocument/2006/relationships/oleObject" Target="../embeddings/oleObject31.bin"/><Relationship Id="rId4" Type="http://schemas.openxmlformats.org/officeDocument/2006/relationships/image" Target="../media/image20.wmf"/><Relationship Id="rId5" Type="http://schemas.openxmlformats.org/officeDocument/2006/relationships/oleObject" Target="../embeddings/oleObject32.bin"/><Relationship Id="rId6" Type="http://schemas.openxmlformats.org/officeDocument/2006/relationships/image" Target="../media/image21.wmf"/><Relationship Id="rId7" Type="http://schemas.openxmlformats.org/officeDocument/2006/relationships/oleObject" Target="../embeddings/oleObject33.bin"/><Relationship Id="rId8" Type="http://schemas.openxmlformats.org/officeDocument/2006/relationships/image" Target="../media/image22.wmf"/></Relationships>
</file>

<file path=ppt/slides/_rels/slide11.xml.rels><?xml version="1.0" encoding="UTF-8" standalone="yes"?>
<Relationships xmlns="http://schemas.openxmlformats.org/package/2006/relationships"><Relationship Id="rId20" Type="http://schemas.openxmlformats.org/officeDocument/2006/relationships/image" Target="../media/image42.wmf"/><Relationship Id="rId21" Type="http://schemas.openxmlformats.org/officeDocument/2006/relationships/oleObject" Target="../embeddings/oleObject54.bin"/><Relationship Id="rId22" Type="http://schemas.openxmlformats.org/officeDocument/2006/relationships/image" Target="../media/image43.emf"/><Relationship Id="rId23" Type="http://schemas.openxmlformats.org/officeDocument/2006/relationships/oleObject" Target="../embeddings/oleObject55.bin"/><Relationship Id="rId24" Type="http://schemas.openxmlformats.org/officeDocument/2006/relationships/image" Target="../media/image44.emf"/><Relationship Id="rId25" Type="http://schemas.openxmlformats.org/officeDocument/2006/relationships/oleObject" Target="../embeddings/oleObject56.bin"/><Relationship Id="rId26" Type="http://schemas.openxmlformats.org/officeDocument/2006/relationships/image" Target="../media/image45.emf"/><Relationship Id="rId27" Type="http://schemas.openxmlformats.org/officeDocument/2006/relationships/oleObject" Target="../embeddings/oleObject57.bin"/><Relationship Id="rId28" Type="http://schemas.openxmlformats.org/officeDocument/2006/relationships/image" Target="../media/image46.wmf"/><Relationship Id="rId29" Type="http://schemas.openxmlformats.org/officeDocument/2006/relationships/oleObject" Target="../embeddings/oleObject58.bin"/><Relationship Id="rId1" Type="http://schemas.openxmlformats.org/officeDocument/2006/relationships/vmlDrawing" Target="../drawings/vmlDrawing9.vml"/><Relationship Id="rId2" Type="http://schemas.openxmlformats.org/officeDocument/2006/relationships/slideLayout" Target="../slideLayouts/slideLayout2.xml"/><Relationship Id="rId3" Type="http://schemas.openxmlformats.org/officeDocument/2006/relationships/oleObject" Target="../embeddings/oleObject45.bin"/><Relationship Id="rId4" Type="http://schemas.openxmlformats.org/officeDocument/2006/relationships/image" Target="../media/image34.wmf"/><Relationship Id="rId5" Type="http://schemas.openxmlformats.org/officeDocument/2006/relationships/oleObject" Target="../embeddings/oleObject46.bin"/><Relationship Id="rId30" Type="http://schemas.openxmlformats.org/officeDocument/2006/relationships/image" Target="../media/image47.emf"/><Relationship Id="rId31" Type="http://schemas.openxmlformats.org/officeDocument/2006/relationships/oleObject" Target="../embeddings/oleObject59.bin"/><Relationship Id="rId32" Type="http://schemas.openxmlformats.org/officeDocument/2006/relationships/image" Target="../media/image48.emf"/><Relationship Id="rId9" Type="http://schemas.openxmlformats.org/officeDocument/2006/relationships/oleObject" Target="../embeddings/oleObject48.bin"/><Relationship Id="rId6" Type="http://schemas.openxmlformats.org/officeDocument/2006/relationships/image" Target="../media/image35.emf"/><Relationship Id="rId7" Type="http://schemas.openxmlformats.org/officeDocument/2006/relationships/oleObject" Target="../embeddings/oleObject47.bin"/><Relationship Id="rId8" Type="http://schemas.openxmlformats.org/officeDocument/2006/relationships/image" Target="../media/image36.wmf"/><Relationship Id="rId33" Type="http://schemas.openxmlformats.org/officeDocument/2006/relationships/oleObject" Target="../embeddings/oleObject60.bin"/><Relationship Id="rId34" Type="http://schemas.openxmlformats.org/officeDocument/2006/relationships/image" Target="../media/image49.emf"/><Relationship Id="rId35" Type="http://schemas.openxmlformats.org/officeDocument/2006/relationships/oleObject" Target="../embeddings/oleObject61.bin"/><Relationship Id="rId36" Type="http://schemas.openxmlformats.org/officeDocument/2006/relationships/image" Target="../media/image50.emf"/><Relationship Id="rId10" Type="http://schemas.openxmlformats.org/officeDocument/2006/relationships/image" Target="../media/image37.wmf"/><Relationship Id="rId11" Type="http://schemas.openxmlformats.org/officeDocument/2006/relationships/oleObject" Target="../embeddings/oleObject49.bin"/><Relationship Id="rId12" Type="http://schemas.openxmlformats.org/officeDocument/2006/relationships/image" Target="../media/image38.emf"/><Relationship Id="rId13" Type="http://schemas.openxmlformats.org/officeDocument/2006/relationships/oleObject" Target="../embeddings/oleObject50.bin"/><Relationship Id="rId14" Type="http://schemas.openxmlformats.org/officeDocument/2006/relationships/image" Target="../media/image39.emf"/><Relationship Id="rId15" Type="http://schemas.openxmlformats.org/officeDocument/2006/relationships/oleObject" Target="../embeddings/oleObject51.bin"/><Relationship Id="rId16" Type="http://schemas.openxmlformats.org/officeDocument/2006/relationships/image" Target="../media/image40.emf"/><Relationship Id="rId17" Type="http://schemas.openxmlformats.org/officeDocument/2006/relationships/oleObject" Target="../embeddings/oleObject52.bin"/><Relationship Id="rId18" Type="http://schemas.openxmlformats.org/officeDocument/2006/relationships/image" Target="../media/image41.wmf"/><Relationship Id="rId19" Type="http://schemas.openxmlformats.org/officeDocument/2006/relationships/oleObject" Target="../embeddings/oleObject53.bin"/><Relationship Id="rId37" Type="http://schemas.openxmlformats.org/officeDocument/2006/relationships/oleObject" Target="../embeddings/oleObject62.bin"/><Relationship Id="rId38" Type="http://schemas.openxmlformats.org/officeDocument/2006/relationships/image" Target="../media/image51.emf"/><Relationship Id="rId39" Type="http://schemas.openxmlformats.org/officeDocument/2006/relationships/oleObject" Target="../embeddings/oleObject63.bin"/><Relationship Id="rId40" Type="http://schemas.openxmlformats.org/officeDocument/2006/relationships/image" Target="../media/image52.emf"/><Relationship Id="rId41" Type="http://schemas.openxmlformats.org/officeDocument/2006/relationships/oleObject" Target="../embeddings/oleObject64.bin"/><Relationship Id="rId42" Type="http://schemas.openxmlformats.org/officeDocument/2006/relationships/image" Target="../media/image53.e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65.bin"/><Relationship Id="rId4" Type="http://schemas.openxmlformats.org/officeDocument/2006/relationships/image" Target="../media/image54.emf"/><Relationship Id="rId5" Type="http://schemas.openxmlformats.org/officeDocument/2006/relationships/image" Target="../media/image57.jpeg"/><Relationship Id="rId6" Type="http://schemas.openxmlformats.org/officeDocument/2006/relationships/oleObject" Target="../embeddings/oleObject66.bin"/><Relationship Id="rId7" Type="http://schemas.openxmlformats.org/officeDocument/2006/relationships/image" Target="../media/image55.emf"/><Relationship Id="rId8" Type="http://schemas.openxmlformats.org/officeDocument/2006/relationships/oleObject" Target="../embeddings/oleObject67.bin"/><Relationship Id="rId9" Type="http://schemas.openxmlformats.org/officeDocument/2006/relationships/image" Target="../media/image56.emf"/><Relationship Id="rId1" Type="http://schemas.openxmlformats.org/officeDocument/2006/relationships/vmlDrawing" Target="../drawings/vmlDrawing10.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1" Type="http://schemas.openxmlformats.org/officeDocument/2006/relationships/image" Target="../media/image61.wmf"/><Relationship Id="rId12" Type="http://schemas.openxmlformats.org/officeDocument/2006/relationships/oleObject" Target="../embeddings/oleObject72.bin"/><Relationship Id="rId13" Type="http://schemas.openxmlformats.org/officeDocument/2006/relationships/image" Target="../media/image62.wmf"/><Relationship Id="rId14" Type="http://schemas.openxmlformats.org/officeDocument/2006/relationships/oleObject" Target="../embeddings/oleObject73.bin"/><Relationship Id="rId15" Type="http://schemas.openxmlformats.org/officeDocument/2006/relationships/image" Target="../media/image63.wmf"/><Relationship Id="rId16" Type="http://schemas.openxmlformats.org/officeDocument/2006/relationships/oleObject" Target="../embeddings/oleObject74.bin"/><Relationship Id="rId17" Type="http://schemas.openxmlformats.org/officeDocument/2006/relationships/image" Target="../media/image64.wmf"/><Relationship Id="rId1" Type="http://schemas.openxmlformats.org/officeDocument/2006/relationships/vmlDrawing" Target="../drawings/vmlDrawing11.vml"/><Relationship Id="rId2" Type="http://schemas.openxmlformats.org/officeDocument/2006/relationships/slideLayout" Target="../slideLayouts/slideLayout2.xml"/><Relationship Id="rId3" Type="http://schemas.openxmlformats.org/officeDocument/2006/relationships/image" Target="../media/image65.jpeg"/><Relationship Id="rId4" Type="http://schemas.openxmlformats.org/officeDocument/2006/relationships/oleObject" Target="../embeddings/oleObject68.bin"/><Relationship Id="rId5" Type="http://schemas.openxmlformats.org/officeDocument/2006/relationships/image" Target="../media/image58.emf"/><Relationship Id="rId6" Type="http://schemas.openxmlformats.org/officeDocument/2006/relationships/oleObject" Target="../embeddings/oleObject69.bin"/><Relationship Id="rId7" Type="http://schemas.openxmlformats.org/officeDocument/2006/relationships/image" Target="../media/image59.emf"/><Relationship Id="rId8" Type="http://schemas.openxmlformats.org/officeDocument/2006/relationships/oleObject" Target="../embeddings/oleObject70.bin"/><Relationship Id="rId9" Type="http://schemas.openxmlformats.org/officeDocument/2006/relationships/image" Target="../media/image60.wmf"/><Relationship Id="rId10" Type="http://schemas.openxmlformats.org/officeDocument/2006/relationships/oleObject" Target="../embeddings/oleObject71.bin"/></Relationships>
</file>

<file path=ppt/slides/_rels/slide14.xml.rels><?xml version="1.0" encoding="UTF-8" standalone="yes"?>
<Relationships xmlns="http://schemas.openxmlformats.org/package/2006/relationships"><Relationship Id="rId9" Type="http://schemas.openxmlformats.org/officeDocument/2006/relationships/image" Target="../media/image66.emf"/><Relationship Id="rId20" Type="http://schemas.openxmlformats.org/officeDocument/2006/relationships/oleObject" Target="../embeddings/oleObject84.bin"/><Relationship Id="rId21" Type="http://schemas.openxmlformats.org/officeDocument/2006/relationships/image" Target="../media/image72.wmf"/><Relationship Id="rId10" Type="http://schemas.openxmlformats.org/officeDocument/2006/relationships/oleObject" Target="../embeddings/oleObject79.bin"/><Relationship Id="rId11" Type="http://schemas.openxmlformats.org/officeDocument/2006/relationships/image" Target="../media/image67.emf"/><Relationship Id="rId12" Type="http://schemas.openxmlformats.org/officeDocument/2006/relationships/oleObject" Target="../embeddings/oleObject80.bin"/><Relationship Id="rId13" Type="http://schemas.openxmlformats.org/officeDocument/2006/relationships/image" Target="../media/image68.wmf"/><Relationship Id="rId14" Type="http://schemas.openxmlformats.org/officeDocument/2006/relationships/oleObject" Target="../embeddings/oleObject81.bin"/><Relationship Id="rId15" Type="http://schemas.openxmlformats.org/officeDocument/2006/relationships/image" Target="../media/image69.emf"/><Relationship Id="rId16" Type="http://schemas.openxmlformats.org/officeDocument/2006/relationships/oleObject" Target="../embeddings/oleObject82.bin"/><Relationship Id="rId17" Type="http://schemas.openxmlformats.org/officeDocument/2006/relationships/image" Target="../media/image70.emf"/><Relationship Id="rId18" Type="http://schemas.openxmlformats.org/officeDocument/2006/relationships/oleObject" Target="../embeddings/oleObject83.bin"/><Relationship Id="rId19" Type="http://schemas.openxmlformats.org/officeDocument/2006/relationships/image" Target="../media/image71.emf"/><Relationship Id="rId1" Type="http://schemas.openxmlformats.org/officeDocument/2006/relationships/vmlDrawing" Target="../drawings/vmlDrawing12.vml"/><Relationship Id="rId2" Type="http://schemas.openxmlformats.org/officeDocument/2006/relationships/slideLayout" Target="../slideLayouts/slideLayout2.xml"/><Relationship Id="rId3" Type="http://schemas.openxmlformats.org/officeDocument/2006/relationships/oleObject" Target="../embeddings/oleObject75.bin"/><Relationship Id="rId4" Type="http://schemas.openxmlformats.org/officeDocument/2006/relationships/image" Target="../media/image2.wmf"/><Relationship Id="rId5" Type="http://schemas.openxmlformats.org/officeDocument/2006/relationships/oleObject" Target="../embeddings/oleObject76.bin"/><Relationship Id="rId6" Type="http://schemas.openxmlformats.org/officeDocument/2006/relationships/image" Target="../media/image3.wmf"/><Relationship Id="rId7" Type="http://schemas.openxmlformats.org/officeDocument/2006/relationships/oleObject" Target="../embeddings/oleObject77.bin"/><Relationship Id="rId8" Type="http://schemas.openxmlformats.org/officeDocument/2006/relationships/oleObject" Target="../embeddings/oleObject78.bin"/></Relationships>
</file>

<file path=ppt/slides/_rels/slide15.xml.rels><?xml version="1.0" encoding="UTF-8" standalone="yes"?>
<Relationships xmlns="http://schemas.openxmlformats.org/package/2006/relationships"><Relationship Id="rId11" Type="http://schemas.openxmlformats.org/officeDocument/2006/relationships/oleObject" Target="../embeddings/oleObject89.bin"/><Relationship Id="rId12" Type="http://schemas.openxmlformats.org/officeDocument/2006/relationships/image" Target="../media/image74.wmf"/><Relationship Id="rId13" Type="http://schemas.openxmlformats.org/officeDocument/2006/relationships/oleObject" Target="../embeddings/oleObject90.bin"/><Relationship Id="rId14" Type="http://schemas.openxmlformats.org/officeDocument/2006/relationships/image" Target="../media/image75.wmf"/><Relationship Id="rId1" Type="http://schemas.openxmlformats.org/officeDocument/2006/relationships/vmlDrawing" Target="../drawings/vmlDrawing13.vml"/><Relationship Id="rId2" Type="http://schemas.openxmlformats.org/officeDocument/2006/relationships/slideLayout" Target="../slideLayouts/slideLayout2.xml"/><Relationship Id="rId3" Type="http://schemas.openxmlformats.org/officeDocument/2006/relationships/image" Target="../media/image76.jpeg"/><Relationship Id="rId4" Type="http://schemas.openxmlformats.org/officeDocument/2006/relationships/oleObject" Target="../embeddings/oleObject85.bin"/><Relationship Id="rId5" Type="http://schemas.openxmlformats.org/officeDocument/2006/relationships/image" Target="../media/image2.wmf"/><Relationship Id="rId6" Type="http://schemas.openxmlformats.org/officeDocument/2006/relationships/oleObject" Target="../embeddings/oleObject86.bin"/><Relationship Id="rId7" Type="http://schemas.openxmlformats.org/officeDocument/2006/relationships/image" Target="../media/image3.wmf"/><Relationship Id="rId8" Type="http://schemas.openxmlformats.org/officeDocument/2006/relationships/oleObject" Target="../embeddings/oleObject87.bin"/><Relationship Id="rId9" Type="http://schemas.openxmlformats.org/officeDocument/2006/relationships/oleObject" Target="../embeddings/oleObject88.bin"/><Relationship Id="rId10" Type="http://schemas.openxmlformats.org/officeDocument/2006/relationships/image" Target="../media/image73.wmf"/></Relationships>
</file>

<file path=ppt/slides/_rels/slide16.xml.rels><?xml version="1.0" encoding="UTF-8" standalone="yes"?>
<Relationships xmlns="http://schemas.openxmlformats.org/package/2006/relationships"><Relationship Id="rId11" Type="http://schemas.openxmlformats.org/officeDocument/2006/relationships/oleObject" Target="../embeddings/oleObject95.bin"/><Relationship Id="rId12" Type="http://schemas.openxmlformats.org/officeDocument/2006/relationships/image" Target="../media/image81.wmf"/><Relationship Id="rId1" Type="http://schemas.openxmlformats.org/officeDocument/2006/relationships/vmlDrawing" Target="../drawings/vmlDrawing14.vml"/><Relationship Id="rId2" Type="http://schemas.openxmlformats.org/officeDocument/2006/relationships/slideLayout" Target="../slideLayouts/slideLayout2.xml"/><Relationship Id="rId3" Type="http://schemas.openxmlformats.org/officeDocument/2006/relationships/oleObject" Target="../embeddings/oleObject91.bin"/><Relationship Id="rId4" Type="http://schemas.openxmlformats.org/officeDocument/2006/relationships/image" Target="../media/image77.wmf"/><Relationship Id="rId5" Type="http://schemas.openxmlformats.org/officeDocument/2006/relationships/oleObject" Target="../embeddings/oleObject92.bin"/><Relationship Id="rId6" Type="http://schemas.openxmlformats.org/officeDocument/2006/relationships/image" Target="../media/image78.wmf"/><Relationship Id="rId7" Type="http://schemas.openxmlformats.org/officeDocument/2006/relationships/oleObject" Target="../embeddings/oleObject93.bin"/><Relationship Id="rId8" Type="http://schemas.openxmlformats.org/officeDocument/2006/relationships/image" Target="../media/image79.wmf"/><Relationship Id="rId9" Type="http://schemas.openxmlformats.org/officeDocument/2006/relationships/oleObject" Target="../embeddings/oleObject94.bin"/><Relationship Id="rId10" Type="http://schemas.openxmlformats.org/officeDocument/2006/relationships/image" Target="../media/image80.wmf"/></Relationships>
</file>

<file path=ppt/slides/_rels/slide17.xml.rels><?xml version="1.0" encoding="UTF-8" standalone="yes"?>
<Relationships xmlns="http://schemas.openxmlformats.org/package/2006/relationships"><Relationship Id="rId3" Type="http://schemas.openxmlformats.org/officeDocument/2006/relationships/image" Target="../media/image82.jpeg"/><Relationship Id="rId4" Type="http://schemas.openxmlformats.org/officeDocument/2006/relationships/oleObject" Target="../embeddings/oleObject96.bin"/><Relationship Id="rId5" Type="http://schemas.openxmlformats.org/officeDocument/2006/relationships/image" Target="../media/image2.wmf"/><Relationship Id="rId6" Type="http://schemas.openxmlformats.org/officeDocument/2006/relationships/oleObject" Target="../embeddings/oleObject97.bin"/><Relationship Id="rId7" Type="http://schemas.openxmlformats.org/officeDocument/2006/relationships/image" Target="../media/image3.wmf"/><Relationship Id="rId8" Type="http://schemas.openxmlformats.org/officeDocument/2006/relationships/oleObject" Target="../embeddings/oleObject98.bin"/><Relationship Id="rId1" Type="http://schemas.openxmlformats.org/officeDocument/2006/relationships/vmlDrawing" Target="../drawings/vmlDrawing15.vml"/><Relationship Id="rId2"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9" Type="http://schemas.openxmlformats.org/officeDocument/2006/relationships/oleObject" Target="../embeddings/oleObject102.bin"/><Relationship Id="rId20" Type="http://schemas.openxmlformats.org/officeDocument/2006/relationships/image" Target="../media/image91.wmf"/><Relationship Id="rId21" Type="http://schemas.openxmlformats.org/officeDocument/2006/relationships/oleObject" Target="../embeddings/oleObject108.bin"/><Relationship Id="rId22" Type="http://schemas.openxmlformats.org/officeDocument/2006/relationships/image" Target="../media/image92.wmf"/><Relationship Id="rId23" Type="http://schemas.openxmlformats.org/officeDocument/2006/relationships/oleObject" Target="../embeddings/oleObject109.bin"/><Relationship Id="rId24" Type="http://schemas.openxmlformats.org/officeDocument/2006/relationships/image" Target="../media/image93.wmf"/><Relationship Id="rId25" Type="http://schemas.openxmlformats.org/officeDocument/2006/relationships/oleObject" Target="../embeddings/oleObject110.bin"/><Relationship Id="rId26" Type="http://schemas.openxmlformats.org/officeDocument/2006/relationships/image" Target="../media/image94.wmf"/><Relationship Id="rId27" Type="http://schemas.openxmlformats.org/officeDocument/2006/relationships/oleObject" Target="../embeddings/oleObject111.bin"/><Relationship Id="rId28" Type="http://schemas.openxmlformats.org/officeDocument/2006/relationships/image" Target="../media/image95.wmf"/><Relationship Id="rId29" Type="http://schemas.openxmlformats.org/officeDocument/2006/relationships/oleObject" Target="../embeddings/oleObject112.bin"/><Relationship Id="rId30" Type="http://schemas.openxmlformats.org/officeDocument/2006/relationships/image" Target="../media/image96.wmf"/><Relationship Id="rId10" Type="http://schemas.openxmlformats.org/officeDocument/2006/relationships/image" Target="../media/image86.wmf"/><Relationship Id="rId11" Type="http://schemas.openxmlformats.org/officeDocument/2006/relationships/oleObject" Target="../embeddings/oleObject103.bin"/><Relationship Id="rId12" Type="http://schemas.openxmlformats.org/officeDocument/2006/relationships/image" Target="../media/image87.wmf"/><Relationship Id="rId13" Type="http://schemas.openxmlformats.org/officeDocument/2006/relationships/oleObject" Target="../embeddings/oleObject104.bin"/><Relationship Id="rId14" Type="http://schemas.openxmlformats.org/officeDocument/2006/relationships/image" Target="../media/image88.wmf"/><Relationship Id="rId15" Type="http://schemas.openxmlformats.org/officeDocument/2006/relationships/oleObject" Target="../embeddings/oleObject105.bin"/><Relationship Id="rId16" Type="http://schemas.openxmlformats.org/officeDocument/2006/relationships/image" Target="../media/image89.wmf"/><Relationship Id="rId17" Type="http://schemas.openxmlformats.org/officeDocument/2006/relationships/oleObject" Target="../embeddings/oleObject106.bin"/><Relationship Id="rId18" Type="http://schemas.openxmlformats.org/officeDocument/2006/relationships/image" Target="../media/image90.wmf"/><Relationship Id="rId19" Type="http://schemas.openxmlformats.org/officeDocument/2006/relationships/oleObject" Target="../embeddings/oleObject107.bin"/><Relationship Id="rId1" Type="http://schemas.openxmlformats.org/officeDocument/2006/relationships/vmlDrawing" Target="../drawings/vmlDrawing16.vml"/><Relationship Id="rId2" Type="http://schemas.openxmlformats.org/officeDocument/2006/relationships/slideLayout" Target="../slideLayouts/slideLayout2.xml"/><Relationship Id="rId3" Type="http://schemas.openxmlformats.org/officeDocument/2006/relationships/oleObject" Target="../embeddings/oleObject99.bin"/><Relationship Id="rId4" Type="http://schemas.openxmlformats.org/officeDocument/2006/relationships/image" Target="../media/image83.wmf"/><Relationship Id="rId5" Type="http://schemas.openxmlformats.org/officeDocument/2006/relationships/oleObject" Target="../embeddings/oleObject100.bin"/><Relationship Id="rId6" Type="http://schemas.openxmlformats.org/officeDocument/2006/relationships/image" Target="../media/image84.wmf"/><Relationship Id="rId7" Type="http://schemas.openxmlformats.org/officeDocument/2006/relationships/oleObject" Target="../embeddings/oleObject101.bin"/><Relationship Id="rId8" Type="http://schemas.openxmlformats.org/officeDocument/2006/relationships/image" Target="../media/image85.wmf"/></Relationships>
</file>

<file path=ppt/slides/_rels/slide19.xml.rels><?xml version="1.0" encoding="UTF-8" standalone="yes"?>
<Relationships xmlns="http://schemas.openxmlformats.org/package/2006/relationships"><Relationship Id="rId9" Type="http://schemas.openxmlformats.org/officeDocument/2006/relationships/oleObject" Target="../embeddings/oleObject116.bin"/><Relationship Id="rId20" Type="http://schemas.openxmlformats.org/officeDocument/2006/relationships/image" Target="../media/image102.wmf"/><Relationship Id="rId21" Type="http://schemas.openxmlformats.org/officeDocument/2006/relationships/oleObject" Target="../embeddings/oleObject122.bin"/><Relationship Id="rId22" Type="http://schemas.openxmlformats.org/officeDocument/2006/relationships/image" Target="../media/image103.wmf"/><Relationship Id="rId10" Type="http://schemas.openxmlformats.org/officeDocument/2006/relationships/image" Target="../media/image97.wmf"/><Relationship Id="rId11" Type="http://schemas.openxmlformats.org/officeDocument/2006/relationships/oleObject" Target="../embeddings/oleObject117.bin"/><Relationship Id="rId12" Type="http://schemas.openxmlformats.org/officeDocument/2006/relationships/image" Target="../media/image98.emf"/><Relationship Id="rId13" Type="http://schemas.openxmlformats.org/officeDocument/2006/relationships/oleObject" Target="../embeddings/oleObject118.bin"/><Relationship Id="rId14" Type="http://schemas.openxmlformats.org/officeDocument/2006/relationships/image" Target="../media/image99.emf"/><Relationship Id="rId15" Type="http://schemas.openxmlformats.org/officeDocument/2006/relationships/oleObject" Target="../embeddings/oleObject119.bin"/><Relationship Id="rId16" Type="http://schemas.openxmlformats.org/officeDocument/2006/relationships/image" Target="../media/image100.wmf"/><Relationship Id="rId17" Type="http://schemas.openxmlformats.org/officeDocument/2006/relationships/oleObject" Target="../embeddings/oleObject120.bin"/><Relationship Id="rId18" Type="http://schemas.openxmlformats.org/officeDocument/2006/relationships/image" Target="../media/image101.wmf"/><Relationship Id="rId19" Type="http://schemas.openxmlformats.org/officeDocument/2006/relationships/oleObject" Target="../embeddings/oleObject121.bin"/><Relationship Id="rId1" Type="http://schemas.openxmlformats.org/officeDocument/2006/relationships/vmlDrawing" Target="../drawings/vmlDrawing17.vml"/><Relationship Id="rId2" Type="http://schemas.openxmlformats.org/officeDocument/2006/relationships/slideLayout" Target="../slideLayouts/slideLayout2.xml"/><Relationship Id="rId3" Type="http://schemas.openxmlformats.org/officeDocument/2006/relationships/image" Target="../media/image104.png"/><Relationship Id="rId4" Type="http://schemas.openxmlformats.org/officeDocument/2006/relationships/oleObject" Target="../embeddings/oleObject113.bin"/><Relationship Id="rId5" Type="http://schemas.openxmlformats.org/officeDocument/2006/relationships/image" Target="../media/image2.wmf"/><Relationship Id="rId6" Type="http://schemas.openxmlformats.org/officeDocument/2006/relationships/oleObject" Target="../embeddings/oleObject114.bin"/><Relationship Id="rId7" Type="http://schemas.openxmlformats.org/officeDocument/2006/relationships/image" Target="../media/image3.wmf"/><Relationship Id="rId8" Type="http://schemas.openxmlformats.org/officeDocument/2006/relationships/oleObject" Target="../embeddings/oleObject115.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oleObject" Target="../embeddings/oleObject1.bin"/><Relationship Id="rId5" Type="http://schemas.openxmlformats.org/officeDocument/2006/relationships/image" Target="../media/image2.wmf"/><Relationship Id="rId6" Type="http://schemas.openxmlformats.org/officeDocument/2006/relationships/oleObject" Target="../embeddings/oleObject2.bin"/><Relationship Id="rId7" Type="http://schemas.openxmlformats.org/officeDocument/2006/relationships/image" Target="../media/image3.wmf"/><Relationship Id="rId8" Type="http://schemas.openxmlformats.org/officeDocument/2006/relationships/oleObject" Target="../embeddings/oleObject3.bin"/><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oleObject" Target="../embeddings/oleObject4.bin"/><Relationship Id="rId5" Type="http://schemas.openxmlformats.org/officeDocument/2006/relationships/image" Target="../media/image2.wmf"/><Relationship Id="rId6" Type="http://schemas.openxmlformats.org/officeDocument/2006/relationships/oleObject" Target="../embeddings/oleObject5.bin"/><Relationship Id="rId7" Type="http://schemas.openxmlformats.org/officeDocument/2006/relationships/image" Target="../media/image3.wmf"/><Relationship Id="rId8" Type="http://schemas.openxmlformats.org/officeDocument/2006/relationships/oleObject" Target="../embeddings/oleObject6.bin"/><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oleObject" Target="../embeddings/oleObject7.bin"/><Relationship Id="rId6" Type="http://schemas.openxmlformats.org/officeDocument/2006/relationships/image" Target="../media/image2.wmf"/><Relationship Id="rId7" Type="http://schemas.openxmlformats.org/officeDocument/2006/relationships/oleObject" Target="../embeddings/oleObject8.bin"/><Relationship Id="rId8" Type="http://schemas.openxmlformats.org/officeDocument/2006/relationships/image" Target="../media/image3.wmf"/><Relationship Id="rId9" Type="http://schemas.openxmlformats.org/officeDocument/2006/relationships/oleObject" Target="../embeddings/oleObject9.bin"/><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oleObject" Target="../embeddings/oleObject10.bin"/><Relationship Id="rId5" Type="http://schemas.openxmlformats.org/officeDocument/2006/relationships/image" Target="../media/image2.wmf"/><Relationship Id="rId6" Type="http://schemas.openxmlformats.org/officeDocument/2006/relationships/oleObject" Target="../embeddings/oleObject11.bin"/><Relationship Id="rId7" Type="http://schemas.openxmlformats.org/officeDocument/2006/relationships/image" Target="../media/image3.wmf"/><Relationship Id="rId8" Type="http://schemas.openxmlformats.org/officeDocument/2006/relationships/oleObject" Target="../embeddings/oleObject12.bin"/><Relationship Id="rId9" Type="http://schemas.openxmlformats.org/officeDocument/2006/relationships/image" Target="../media/image9.jpeg"/><Relationship Id="rId10" Type="http://schemas.openxmlformats.org/officeDocument/2006/relationships/image" Target="../media/image10.jpe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13.bin"/><Relationship Id="rId4" Type="http://schemas.openxmlformats.org/officeDocument/2006/relationships/image" Target="../media/image2.wmf"/><Relationship Id="rId5" Type="http://schemas.openxmlformats.org/officeDocument/2006/relationships/oleObject" Target="../embeddings/oleObject14.bin"/><Relationship Id="rId6" Type="http://schemas.openxmlformats.org/officeDocument/2006/relationships/image" Target="../media/image3.wmf"/><Relationship Id="rId7" Type="http://schemas.openxmlformats.org/officeDocument/2006/relationships/oleObject" Target="../embeddings/oleObject15.bin"/><Relationship Id="rId8" Type="http://schemas.openxmlformats.org/officeDocument/2006/relationships/oleObject" Target="../embeddings/oleObject16.bin"/><Relationship Id="rId9" Type="http://schemas.openxmlformats.org/officeDocument/2006/relationships/image" Target="../media/image11.wmf"/><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1" Type="http://schemas.openxmlformats.org/officeDocument/2006/relationships/image" Target="../media/image13.wmf"/><Relationship Id="rId12" Type="http://schemas.openxmlformats.org/officeDocument/2006/relationships/oleObject" Target="../embeddings/oleObject22.bin"/><Relationship Id="rId13" Type="http://schemas.openxmlformats.org/officeDocument/2006/relationships/image" Target="../media/image14.wmf"/><Relationship Id="rId14" Type="http://schemas.openxmlformats.org/officeDocument/2006/relationships/oleObject" Target="../embeddings/oleObject23.bin"/><Relationship Id="rId15" Type="http://schemas.openxmlformats.org/officeDocument/2006/relationships/image" Target="../media/image15.wmf"/><Relationship Id="rId16" Type="http://schemas.openxmlformats.org/officeDocument/2006/relationships/oleObject" Target="../embeddings/oleObject24.bin"/><Relationship Id="rId17" Type="http://schemas.openxmlformats.org/officeDocument/2006/relationships/image" Target="../media/image16.emf"/><Relationship Id="rId18" Type="http://schemas.openxmlformats.org/officeDocument/2006/relationships/oleObject" Target="../embeddings/oleObject25.bin"/><Relationship Id="rId19" Type="http://schemas.openxmlformats.org/officeDocument/2006/relationships/image" Target="../media/image17.emf"/><Relationship Id="rId1" Type="http://schemas.openxmlformats.org/officeDocument/2006/relationships/vmlDrawing" Target="../drawings/vmlDrawing6.vml"/><Relationship Id="rId2" Type="http://schemas.openxmlformats.org/officeDocument/2006/relationships/slideLayout" Target="../slideLayouts/slideLayout2.xml"/><Relationship Id="rId3" Type="http://schemas.openxmlformats.org/officeDocument/2006/relationships/oleObject" Target="../embeddings/oleObject17.bin"/><Relationship Id="rId4" Type="http://schemas.openxmlformats.org/officeDocument/2006/relationships/image" Target="../media/image2.wmf"/><Relationship Id="rId5" Type="http://schemas.openxmlformats.org/officeDocument/2006/relationships/oleObject" Target="../embeddings/oleObject18.bin"/><Relationship Id="rId6" Type="http://schemas.openxmlformats.org/officeDocument/2006/relationships/image" Target="../media/image3.wmf"/><Relationship Id="rId7" Type="http://schemas.openxmlformats.org/officeDocument/2006/relationships/oleObject" Target="../embeddings/oleObject19.bin"/><Relationship Id="rId8" Type="http://schemas.openxmlformats.org/officeDocument/2006/relationships/oleObject" Target="../embeddings/oleObject20.bin"/><Relationship Id="rId9" Type="http://schemas.openxmlformats.org/officeDocument/2006/relationships/image" Target="../media/image12.wmf"/><Relationship Id="rId10" Type="http://schemas.openxmlformats.org/officeDocument/2006/relationships/oleObject" Target="../embeddings/oleObject21.bin"/></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26.bin"/><Relationship Id="rId4" Type="http://schemas.openxmlformats.org/officeDocument/2006/relationships/image" Target="../media/image2.wmf"/><Relationship Id="rId5" Type="http://schemas.openxmlformats.org/officeDocument/2006/relationships/oleObject" Target="../embeddings/oleObject27.bin"/><Relationship Id="rId6" Type="http://schemas.openxmlformats.org/officeDocument/2006/relationships/image" Target="../media/image3.wmf"/><Relationship Id="rId7" Type="http://schemas.openxmlformats.org/officeDocument/2006/relationships/oleObject" Target="../embeddings/oleObject28.bin"/><Relationship Id="rId8" Type="http://schemas.openxmlformats.org/officeDocument/2006/relationships/oleObject" Target="../embeddings/oleObject29.bin"/><Relationship Id="rId9" Type="http://schemas.openxmlformats.org/officeDocument/2006/relationships/image" Target="../media/image18.emf"/><Relationship Id="rId10" Type="http://schemas.openxmlformats.org/officeDocument/2006/relationships/oleObject" Target="../embeddings/oleObject30.bin"/><Relationship Id="rId11" Type="http://schemas.openxmlformats.org/officeDocument/2006/relationships/image" Target="../media/image19.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Rectangle 4"/>
          <p:cNvSpPr>
            <a:spLocks noGrp="1" noChangeArrowheads="1"/>
          </p:cNvSpPr>
          <p:nvPr>
            <p:ph type="dt" sz="quarter" idx="10"/>
          </p:nvPr>
        </p:nvSpPr>
        <p:spPr/>
        <p:txBody>
          <a:bodyPr/>
          <a:lstStyle/>
          <a:p>
            <a:pPr>
              <a:defRPr/>
            </a:pPr>
            <a:r>
              <a:rPr lang="en-US" smtClean="0"/>
              <a:t>Monday, June 24, 2013</a:t>
            </a:r>
            <a:endParaRPr lang="en-US"/>
          </a:p>
        </p:txBody>
      </p:sp>
      <p:sp>
        <p:nvSpPr>
          <p:cNvPr id="7" name="Rectangle 5"/>
          <p:cNvSpPr>
            <a:spLocks noGrp="1" noChangeArrowheads="1"/>
          </p:cNvSpPr>
          <p:nvPr>
            <p:ph type="ftr" sz="quarter" idx="11"/>
          </p:nvPr>
        </p:nvSpPr>
        <p:spPr/>
        <p:txBody>
          <a:bodyPr/>
          <a:lstStyle/>
          <a:p>
            <a:pPr>
              <a:defRPr/>
            </a:pPr>
            <a:r>
              <a:rPr lang="nl-NL" smtClean="0"/>
              <a:t>PHYS 1442-001, Summer 2013               Dr. Jaehoon Yu</a:t>
            </a:r>
            <a:endParaRPr lang="en-US"/>
          </a:p>
        </p:txBody>
      </p:sp>
      <p:sp>
        <p:nvSpPr>
          <p:cNvPr id="8" name="Rectangle 6"/>
          <p:cNvSpPr>
            <a:spLocks noGrp="1" noChangeArrowheads="1"/>
          </p:cNvSpPr>
          <p:nvPr>
            <p:ph type="sldNum" sz="quarter" idx="12"/>
          </p:nvPr>
        </p:nvSpPr>
        <p:spPr/>
        <p:txBody>
          <a:bodyPr/>
          <a:lstStyle/>
          <a:p>
            <a:pPr>
              <a:defRPr/>
            </a:pPr>
            <a:fld id="{7B543847-E468-3B48-8FC1-FD3FEF669FA4}" type="slidenum">
              <a:rPr lang="en-US"/>
              <a:pPr>
                <a:defRPr/>
              </a:pPr>
              <a:t>1</a:t>
            </a:fld>
            <a:endParaRPr lang="en-US"/>
          </a:p>
        </p:txBody>
      </p:sp>
      <p:sp>
        <p:nvSpPr>
          <p:cNvPr id="17413" name="Rectangle 2"/>
          <p:cNvSpPr>
            <a:spLocks noGrp="1" noChangeArrowheads="1"/>
          </p:cNvSpPr>
          <p:nvPr>
            <p:ph type="ctrTitle"/>
          </p:nvPr>
        </p:nvSpPr>
        <p:spPr>
          <a:xfrm>
            <a:off x="685800" y="228600"/>
            <a:ext cx="7772400" cy="838200"/>
          </a:xfrm>
        </p:spPr>
        <p:txBody>
          <a:bodyPr/>
          <a:lstStyle/>
          <a:p>
            <a:pPr eaLnBrk="1" hangingPunct="1"/>
            <a:r>
              <a:rPr lang="en-US" dirty="0"/>
              <a:t>PHYS </a:t>
            </a:r>
            <a:r>
              <a:rPr lang="en-US" dirty="0" smtClean="0"/>
              <a:t>1442 </a:t>
            </a:r>
            <a:r>
              <a:rPr lang="en-US" dirty="0"/>
              <a:t>– Section </a:t>
            </a:r>
            <a:r>
              <a:rPr lang="en-US" dirty="0" smtClean="0"/>
              <a:t>001</a:t>
            </a:r>
            <a:br>
              <a:rPr lang="en-US" dirty="0" smtClean="0"/>
            </a:br>
            <a:r>
              <a:rPr lang="en-US" dirty="0"/>
              <a:t>Lecture </a:t>
            </a:r>
            <a:r>
              <a:rPr lang="en-US" dirty="0" smtClean="0"/>
              <a:t>#10</a:t>
            </a:r>
            <a:endParaRPr lang="en-US" dirty="0"/>
          </a:p>
        </p:txBody>
      </p:sp>
      <p:sp>
        <p:nvSpPr>
          <p:cNvPr id="17414" name="Text Box 4"/>
          <p:cNvSpPr txBox="1">
            <a:spLocks noChangeArrowheads="1"/>
          </p:cNvSpPr>
          <p:nvPr/>
        </p:nvSpPr>
        <p:spPr bwMode="auto">
          <a:xfrm>
            <a:off x="3151499" y="1311275"/>
            <a:ext cx="2844182" cy="830997"/>
          </a:xfrm>
          <a:prstGeom prst="rect">
            <a:avLst/>
          </a:prstGeom>
          <a:noFill/>
          <a:ln w="9525">
            <a:noFill/>
            <a:miter lim="800000"/>
            <a:headEnd/>
            <a:tailEnd/>
          </a:ln>
        </p:spPr>
        <p:txBody>
          <a:bodyPr wrap="none">
            <a:prstTxWarp prst="textNoShape">
              <a:avLst/>
            </a:prstTxWarp>
            <a:spAutoFit/>
          </a:bodyPr>
          <a:lstStyle/>
          <a:p>
            <a:pPr algn="ctr"/>
            <a:r>
              <a:rPr lang="en-US" dirty="0" smtClean="0">
                <a:solidFill>
                  <a:schemeClr val="accent2"/>
                </a:solidFill>
                <a:latin typeface="Monotype Corsiva" charset="0"/>
              </a:rPr>
              <a:t>Monday</a:t>
            </a:r>
            <a:r>
              <a:rPr lang="en-US" dirty="0">
                <a:solidFill>
                  <a:schemeClr val="accent2"/>
                </a:solidFill>
                <a:latin typeface="Monotype Corsiva" charset="0"/>
              </a:rPr>
              <a:t>,</a:t>
            </a:r>
            <a:r>
              <a:rPr lang="en-US" dirty="0" smtClean="0">
                <a:solidFill>
                  <a:schemeClr val="accent2"/>
                </a:solidFill>
                <a:latin typeface="Monotype Corsiva" charset="0"/>
              </a:rPr>
              <a:t> June 24, 2013</a:t>
            </a:r>
          </a:p>
          <a:p>
            <a:pPr algn="ctr"/>
            <a:r>
              <a:rPr lang="en-US" dirty="0">
                <a:solidFill>
                  <a:schemeClr val="accent2"/>
                </a:solidFill>
                <a:latin typeface="Monotype Corsiva" charset="0"/>
              </a:rPr>
              <a:t>Dr. </a:t>
            </a:r>
            <a:r>
              <a:rPr lang="en-US" b="1" dirty="0">
                <a:solidFill>
                  <a:srgbClr val="FF0066"/>
                </a:solidFill>
                <a:latin typeface="Monotype Corsiva" charset="0"/>
              </a:rPr>
              <a:t>Jae</a:t>
            </a:r>
            <a:r>
              <a:rPr lang="en-US" dirty="0">
                <a:solidFill>
                  <a:schemeClr val="accent2"/>
                </a:solidFill>
                <a:latin typeface="Monotype Corsiva" charset="0"/>
              </a:rPr>
              <a:t>hoon </a:t>
            </a:r>
            <a:r>
              <a:rPr lang="en-US" b="1" dirty="0">
                <a:solidFill>
                  <a:srgbClr val="FF0066"/>
                </a:solidFill>
                <a:latin typeface="Monotype Corsiva" charset="0"/>
              </a:rPr>
              <a:t>Yu</a:t>
            </a:r>
          </a:p>
        </p:txBody>
      </p:sp>
      <p:sp>
        <p:nvSpPr>
          <p:cNvPr id="2058" name="Rectangle 10"/>
          <p:cNvSpPr>
            <a:spLocks noChangeArrowheads="1"/>
          </p:cNvSpPr>
          <p:nvPr/>
        </p:nvSpPr>
        <p:spPr bwMode="auto">
          <a:xfrm>
            <a:off x="1219200" y="2133600"/>
            <a:ext cx="7048500" cy="3886200"/>
          </a:xfrm>
          <a:prstGeom prst="rect">
            <a:avLst/>
          </a:prstGeom>
          <a:noFill/>
          <a:ln w="9525">
            <a:noFill/>
            <a:miter lim="800000"/>
            <a:headEnd/>
            <a:tailEnd/>
          </a:ln>
        </p:spPr>
        <p:txBody>
          <a:bodyPr>
            <a:prstTxWarp prst="textNoShape">
              <a:avLst/>
            </a:prstTxWarp>
          </a:bodyPr>
          <a:lstStyle/>
          <a:p>
            <a:pPr marL="609600" indent="-609600">
              <a:spcBef>
                <a:spcPct val="20000"/>
              </a:spcBef>
              <a:buFontTx/>
              <a:buChar char="•"/>
            </a:pPr>
            <a:r>
              <a:rPr lang="en-US" sz="3600" dirty="0" smtClean="0">
                <a:solidFill>
                  <a:schemeClr val="accent2"/>
                </a:solidFill>
                <a:latin typeface="Arial Narrow" charset="0"/>
              </a:rPr>
              <a:t>Chapter </a:t>
            </a:r>
            <a:r>
              <a:rPr lang="en-US" sz="3600" dirty="0" smtClean="0">
                <a:solidFill>
                  <a:srgbClr val="000090"/>
                </a:solidFill>
                <a:latin typeface="Arial Narrow" charset="0"/>
              </a:rPr>
              <a:t>20</a:t>
            </a:r>
          </a:p>
          <a:p>
            <a:pPr marL="1066800" lvl="1" indent="-609600">
              <a:spcBef>
                <a:spcPct val="20000"/>
              </a:spcBef>
              <a:buClr>
                <a:srgbClr val="800000"/>
              </a:buClr>
              <a:buFont typeface="Lucida Grande" charset="0"/>
              <a:buChar char="-"/>
            </a:pPr>
            <a:r>
              <a:rPr lang="en-US" sz="3200" dirty="0" smtClean="0">
                <a:solidFill>
                  <a:srgbClr val="660066"/>
                </a:solidFill>
                <a:latin typeface="Arial Narrow" charset="0"/>
              </a:rPr>
              <a:t>Electric </a:t>
            </a:r>
            <a:r>
              <a:rPr lang="en-US" sz="3200" dirty="0">
                <a:solidFill>
                  <a:srgbClr val="660066"/>
                </a:solidFill>
                <a:latin typeface="Arial Narrow" charset="0"/>
              </a:rPr>
              <a:t>Current and Magnetism</a:t>
            </a:r>
          </a:p>
          <a:p>
            <a:pPr marL="1066800" lvl="1" indent="-609600">
              <a:spcBef>
                <a:spcPct val="20000"/>
              </a:spcBef>
              <a:buClr>
                <a:srgbClr val="800000"/>
              </a:buClr>
              <a:buFont typeface="Lucida Grande" charset="0"/>
              <a:buChar char="-"/>
            </a:pPr>
            <a:r>
              <a:rPr lang="en-US" sz="3200" dirty="0">
                <a:solidFill>
                  <a:srgbClr val="660066"/>
                </a:solidFill>
                <a:latin typeface="Arial Narrow" charset="0"/>
              </a:rPr>
              <a:t>Magnetic Forces on Electric </a:t>
            </a:r>
            <a:r>
              <a:rPr lang="en-US" sz="3200" dirty="0" smtClean="0">
                <a:solidFill>
                  <a:srgbClr val="660066"/>
                </a:solidFill>
                <a:latin typeface="Arial Narrow" charset="0"/>
              </a:rPr>
              <a:t>Current</a:t>
            </a:r>
            <a:endParaRPr lang="en-US" sz="3200" dirty="0">
              <a:solidFill>
                <a:srgbClr val="660066"/>
              </a:solidFill>
              <a:latin typeface="Arial Narrow" charset="0"/>
            </a:endParaRPr>
          </a:p>
          <a:p>
            <a:pPr marL="1066800" lvl="1" indent="-609600">
              <a:spcBef>
                <a:spcPct val="20000"/>
              </a:spcBef>
              <a:buClr>
                <a:srgbClr val="800000"/>
              </a:buClr>
              <a:buFont typeface="Lucida Grande" charset="0"/>
              <a:buChar char="-"/>
            </a:pPr>
            <a:r>
              <a:rPr lang="en-US" sz="3200" dirty="0">
                <a:solidFill>
                  <a:srgbClr val="660066"/>
                </a:solidFill>
                <a:latin typeface="Arial Narrow" charset="0"/>
              </a:rPr>
              <a:t>Magnetic Forces on a Moving Charge</a:t>
            </a:r>
          </a:p>
          <a:p>
            <a:pPr marL="1066800" lvl="1" indent="-609600">
              <a:spcBef>
                <a:spcPct val="20000"/>
              </a:spcBef>
              <a:buClr>
                <a:srgbClr val="800000"/>
              </a:buClr>
              <a:buFont typeface="Lucida Grande" charset="0"/>
              <a:buChar char="-"/>
            </a:pPr>
            <a:r>
              <a:rPr lang="en-US" sz="3200" dirty="0">
                <a:solidFill>
                  <a:srgbClr val="660066"/>
                </a:solidFill>
                <a:latin typeface="Arial Narrow" charset="0"/>
              </a:rPr>
              <a:t>Charged Particle Path in a Magnetic </a:t>
            </a:r>
            <a:r>
              <a:rPr lang="en-US" sz="3200" dirty="0" smtClean="0">
                <a:solidFill>
                  <a:srgbClr val="660066"/>
                </a:solidFill>
                <a:latin typeface="Arial Narrow" charset="0"/>
              </a:rPr>
              <a:t>Field</a:t>
            </a:r>
          </a:p>
          <a:p>
            <a:pPr marL="1066800" lvl="1" indent="-609600">
              <a:spcBef>
                <a:spcPct val="20000"/>
              </a:spcBef>
              <a:buClr>
                <a:srgbClr val="800000"/>
              </a:buClr>
              <a:buFont typeface="Lucida Grande" charset="0"/>
              <a:buChar char="-"/>
            </a:pPr>
            <a:endParaRPr lang="en-US" sz="3200" dirty="0">
              <a:solidFill>
                <a:srgbClr val="660066"/>
              </a:solidFill>
              <a:latin typeface="Arial Narrow" charset="0"/>
            </a:endParaRPr>
          </a:p>
          <a:p>
            <a:pPr marL="1066800" lvl="1" indent="-609600">
              <a:spcBef>
                <a:spcPct val="20000"/>
              </a:spcBef>
              <a:buClr>
                <a:srgbClr val="800000"/>
              </a:buClr>
              <a:buFont typeface="Lucida Grande" charset="0"/>
              <a:buChar char="-"/>
            </a:pPr>
            <a:endParaRPr lang="en-US" sz="3200" dirty="0">
              <a:solidFill>
                <a:srgbClr val="660066"/>
              </a:solidFill>
              <a:latin typeface="Arial Narrow" charset="0"/>
            </a:endParaRPr>
          </a:p>
        </p:txBody>
      </p:sp>
      <p:sp>
        <p:nvSpPr>
          <p:cNvPr id="9" name="Text Box 16"/>
          <p:cNvSpPr txBox="1">
            <a:spLocks noChangeArrowheads="1"/>
          </p:cNvSpPr>
          <p:nvPr/>
        </p:nvSpPr>
        <p:spPr bwMode="auto">
          <a:xfrm>
            <a:off x="1525588" y="6096000"/>
            <a:ext cx="6078256" cy="461665"/>
          </a:xfrm>
          <a:prstGeom prst="rect">
            <a:avLst/>
          </a:prstGeom>
          <a:solidFill>
            <a:srgbClr val="99FF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dirty="0" smtClean="0">
                <a:solidFill>
                  <a:schemeClr val="accent2"/>
                </a:solidFill>
                <a:latin typeface="Arial Narrow" charset="0"/>
              </a:rPr>
              <a:t>Today’</a:t>
            </a:r>
            <a:r>
              <a:rPr lang="en-US" altLang="ja-JP" dirty="0" smtClean="0">
                <a:solidFill>
                  <a:schemeClr val="accent2"/>
                </a:solidFill>
                <a:latin typeface="Arial Narrow" charset="0"/>
              </a:rPr>
              <a:t>s </a:t>
            </a:r>
            <a:r>
              <a:rPr lang="en-US" altLang="ja-JP" dirty="0">
                <a:solidFill>
                  <a:schemeClr val="accent2"/>
                </a:solidFill>
                <a:latin typeface="Arial Narrow" charset="0"/>
              </a:rPr>
              <a:t>homework is </a:t>
            </a:r>
            <a:r>
              <a:rPr lang="en-US" altLang="ja-JP" dirty="0" smtClean="0">
                <a:solidFill>
                  <a:schemeClr val="accent2"/>
                </a:solidFill>
                <a:latin typeface="Arial Narrow" charset="0"/>
              </a:rPr>
              <a:t>#6, </a:t>
            </a:r>
            <a:r>
              <a:rPr lang="en-US" altLang="ja-JP" dirty="0">
                <a:solidFill>
                  <a:schemeClr val="accent2"/>
                </a:solidFill>
                <a:latin typeface="Arial Narrow" charset="0"/>
              </a:rPr>
              <a:t>due </a:t>
            </a:r>
            <a:r>
              <a:rPr lang="en-US" altLang="ja-JP" dirty="0" smtClean="0">
                <a:solidFill>
                  <a:schemeClr val="accent2"/>
                </a:solidFill>
                <a:latin typeface="Arial Narrow" charset="0"/>
              </a:rPr>
              <a:t>11pm</a:t>
            </a:r>
            <a:r>
              <a:rPr lang="en-US" altLang="ja-JP" dirty="0">
                <a:solidFill>
                  <a:schemeClr val="accent2"/>
                </a:solidFill>
                <a:latin typeface="Arial Narrow" charset="0"/>
              </a:rPr>
              <a:t>, </a:t>
            </a:r>
            <a:r>
              <a:rPr lang="en-US" altLang="ja-JP" dirty="0" smtClean="0">
                <a:solidFill>
                  <a:schemeClr val="accent2"/>
                </a:solidFill>
                <a:latin typeface="Arial Narrow" charset="0"/>
              </a:rPr>
              <a:t>Monday</a:t>
            </a:r>
            <a:r>
              <a:rPr lang="en-US" altLang="ja-JP" dirty="0">
                <a:solidFill>
                  <a:schemeClr val="accent2"/>
                </a:solidFill>
                <a:latin typeface="Arial Narrow" charset="0"/>
              </a:rPr>
              <a:t>, July </a:t>
            </a:r>
            <a:r>
              <a:rPr lang="en-US" altLang="ja-JP" dirty="0" smtClean="0">
                <a:solidFill>
                  <a:schemeClr val="accent2"/>
                </a:solidFill>
                <a:latin typeface="Arial Narrow" charset="0"/>
              </a:rPr>
              <a:t>1!</a:t>
            </a:r>
            <a:r>
              <a:rPr lang="en-US" altLang="ja-JP" dirty="0">
                <a:solidFill>
                  <a:schemeClr val="accent2"/>
                </a:solidFill>
                <a:latin typeface="Arial Narrow" charset="0"/>
              </a:rPr>
              <a:t>!</a:t>
            </a:r>
            <a:endParaRPr lang="en-US" dirty="0">
              <a:solidFill>
                <a:schemeClr val="accent2"/>
              </a:solidFill>
              <a:latin typeface="Arial Narrow" charset="0"/>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childTnLst>
                                    <p:set>
                                      <p:cBhvr>
                                        <p:cTn id="6" dur="1" fill="hold">
                                          <p:stCondLst>
                                            <p:cond delay="0"/>
                                          </p:stCondLst>
                                        </p:cTn>
                                        <p:tgtEl>
                                          <p:spTgt spid="2058">
                                            <p:txEl>
                                              <p:pRg st="0" end="0"/>
                                            </p:txEl>
                                          </p:spTgt>
                                        </p:tgtEl>
                                        <p:attrNameLst>
                                          <p:attrName>style.visibility</p:attrName>
                                        </p:attrNameLst>
                                      </p:cBhvr>
                                      <p:to>
                                        <p:strVal val="visible"/>
                                      </p:to>
                                    </p:set>
                                    <p:animEffect transition="in" filter="wipe(left)">
                                      <p:cBhvr>
                                        <p:cTn id="7" dur="500"/>
                                        <p:tgtEl>
                                          <p:spTgt spid="205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type="wd">
                                    <p:tmPct val="10000"/>
                                  </p:iterate>
                                  <p:childTnLst>
                                    <p:set>
                                      <p:cBhvr>
                                        <p:cTn id="11" dur="1" fill="hold">
                                          <p:stCondLst>
                                            <p:cond delay="0"/>
                                          </p:stCondLst>
                                        </p:cTn>
                                        <p:tgtEl>
                                          <p:spTgt spid="2058">
                                            <p:txEl>
                                              <p:pRg st="1" end="1"/>
                                            </p:txEl>
                                          </p:spTgt>
                                        </p:tgtEl>
                                        <p:attrNameLst>
                                          <p:attrName>style.visibility</p:attrName>
                                        </p:attrNameLst>
                                      </p:cBhvr>
                                      <p:to>
                                        <p:strVal val="visible"/>
                                      </p:to>
                                    </p:set>
                                    <p:animEffect transition="in" filter="wipe(left)">
                                      <p:cBhvr>
                                        <p:cTn id="12" dur="500"/>
                                        <p:tgtEl>
                                          <p:spTgt spid="205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type="wd">
                                    <p:tmPct val="10000"/>
                                  </p:iterate>
                                  <p:childTnLst>
                                    <p:set>
                                      <p:cBhvr>
                                        <p:cTn id="16" dur="1" fill="hold">
                                          <p:stCondLst>
                                            <p:cond delay="0"/>
                                          </p:stCondLst>
                                        </p:cTn>
                                        <p:tgtEl>
                                          <p:spTgt spid="2058">
                                            <p:txEl>
                                              <p:pRg st="2" end="2"/>
                                            </p:txEl>
                                          </p:spTgt>
                                        </p:tgtEl>
                                        <p:attrNameLst>
                                          <p:attrName>style.visibility</p:attrName>
                                        </p:attrNameLst>
                                      </p:cBhvr>
                                      <p:to>
                                        <p:strVal val="visible"/>
                                      </p:to>
                                    </p:set>
                                    <p:animEffect transition="in" filter="wipe(left)">
                                      <p:cBhvr>
                                        <p:cTn id="17" dur="500"/>
                                        <p:tgtEl>
                                          <p:spTgt spid="205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type="wd">
                                    <p:tmPct val="10000"/>
                                  </p:iterate>
                                  <p:childTnLst>
                                    <p:set>
                                      <p:cBhvr>
                                        <p:cTn id="21" dur="1" fill="hold">
                                          <p:stCondLst>
                                            <p:cond delay="0"/>
                                          </p:stCondLst>
                                        </p:cTn>
                                        <p:tgtEl>
                                          <p:spTgt spid="2058">
                                            <p:txEl>
                                              <p:pRg st="3" end="3"/>
                                            </p:txEl>
                                          </p:spTgt>
                                        </p:tgtEl>
                                        <p:attrNameLst>
                                          <p:attrName>style.visibility</p:attrName>
                                        </p:attrNameLst>
                                      </p:cBhvr>
                                      <p:to>
                                        <p:strVal val="visible"/>
                                      </p:to>
                                    </p:set>
                                    <p:animEffect transition="in" filter="wipe(left)">
                                      <p:cBhvr>
                                        <p:cTn id="22" dur="500"/>
                                        <p:tgtEl>
                                          <p:spTgt spid="205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iterate type="wd">
                                    <p:tmPct val="10000"/>
                                  </p:iterate>
                                  <p:childTnLst>
                                    <p:set>
                                      <p:cBhvr>
                                        <p:cTn id="26" dur="1" fill="hold">
                                          <p:stCondLst>
                                            <p:cond delay="0"/>
                                          </p:stCondLst>
                                        </p:cTn>
                                        <p:tgtEl>
                                          <p:spTgt spid="2058">
                                            <p:txEl>
                                              <p:pRg st="4" end="4"/>
                                            </p:txEl>
                                          </p:spTgt>
                                        </p:tgtEl>
                                        <p:attrNameLst>
                                          <p:attrName>style.visibility</p:attrName>
                                        </p:attrNameLst>
                                      </p:cBhvr>
                                      <p:to>
                                        <p:strVal val="visible"/>
                                      </p:to>
                                    </p:set>
                                    <p:animEffect transition="in" filter="wipe(left)">
                                      <p:cBhvr>
                                        <p:cTn id="27" dur="500"/>
                                        <p:tgtEl>
                                          <p:spTgt spid="2058">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1" presetClass="entr" presetSubtype="0" fill="hold" grpId="0" nodeType="clickEffect">
                                  <p:stCondLst>
                                    <p:cond delay="0"/>
                                  </p:stCondLst>
                                  <p:iterate type="lt">
                                    <p:tmPct val="5000"/>
                                  </p:iterate>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ppt_w</p:attrName>
                                        </p:attrNameLst>
                                      </p:cBhvr>
                                      <p:tavLst>
                                        <p:tav tm="0">
                                          <p:val>
                                            <p:fltVal val="0"/>
                                          </p:val>
                                        </p:tav>
                                        <p:tav tm="100000">
                                          <p:val>
                                            <p:strVal val="#ppt_w"/>
                                          </p:val>
                                        </p:tav>
                                      </p:tavLst>
                                    </p:anim>
                                    <p:anim calcmode="lin" valueType="num">
                                      <p:cBhvr>
                                        <p:cTn id="33" dur="1000" fill="hold"/>
                                        <p:tgtEl>
                                          <p:spTgt spid="9"/>
                                        </p:tgtEl>
                                        <p:attrNameLst>
                                          <p:attrName>ppt_h</p:attrName>
                                        </p:attrNameLst>
                                      </p:cBhvr>
                                      <p:tavLst>
                                        <p:tav tm="0">
                                          <p:val>
                                            <p:fltVal val="0"/>
                                          </p:val>
                                        </p:tav>
                                        <p:tav tm="100000">
                                          <p:val>
                                            <p:strVal val="#ppt_h"/>
                                          </p:val>
                                        </p:tav>
                                      </p:tavLst>
                                    </p:anim>
                                    <p:anim calcmode="lin" valueType="num">
                                      <p:cBhvr>
                                        <p:cTn id="34" dur="1000" fill="hold"/>
                                        <p:tgtEl>
                                          <p:spTgt spid="9"/>
                                        </p:tgtEl>
                                        <p:attrNameLst>
                                          <p:attrName>style.rotation</p:attrName>
                                        </p:attrNameLst>
                                      </p:cBhvr>
                                      <p:tavLst>
                                        <p:tav tm="0">
                                          <p:val>
                                            <p:fltVal val="90"/>
                                          </p:val>
                                        </p:tav>
                                        <p:tav tm="100000">
                                          <p:val>
                                            <p:fltVal val="0"/>
                                          </p:val>
                                        </p:tav>
                                      </p:tavLst>
                                    </p:anim>
                                    <p:animEffect transition="in" filter="fade">
                                      <p:cBhvr>
                                        <p:cTn id="3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8" grpId="1" build="allAtOnce"/>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8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868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DD2F34F6-4365-3D4D-8CE4-3EEA3F8FAE6D}" type="slidenum">
              <a:rPr lang="en-US" sz="1400">
                <a:solidFill>
                  <a:srgbClr val="A50021"/>
                </a:solidFill>
                <a:latin typeface="Arial Narrow" charset="0"/>
              </a:rPr>
              <a:pPr eaLnBrk="1" hangingPunct="1"/>
              <a:t>10</a:t>
            </a:fld>
            <a:endParaRPr lang="en-US" sz="1400">
              <a:solidFill>
                <a:srgbClr val="A50021"/>
              </a:solidFill>
              <a:latin typeface="Arial Narrow" charset="0"/>
            </a:endParaRPr>
          </a:p>
        </p:txBody>
      </p:sp>
      <p:sp>
        <p:nvSpPr>
          <p:cNvPr id="28691"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Properties of Vector Product</a:t>
            </a:r>
          </a:p>
        </p:txBody>
      </p:sp>
      <p:graphicFrame>
        <p:nvGraphicFramePr>
          <p:cNvPr id="391171" name="Object 2"/>
          <p:cNvGraphicFramePr>
            <a:graphicFrameLocks noChangeAspect="1"/>
          </p:cNvGraphicFramePr>
          <p:nvPr/>
        </p:nvGraphicFramePr>
        <p:xfrm>
          <a:off x="2646363" y="5486400"/>
          <a:ext cx="1163637" cy="741363"/>
        </p:xfrm>
        <a:graphic>
          <a:graphicData uri="http://schemas.openxmlformats.org/presentationml/2006/ole">
            <mc:AlternateContent xmlns:mc="http://schemas.openxmlformats.org/markup-compatibility/2006">
              <mc:Choice xmlns:v="urn:schemas-microsoft-com:vml" Requires="v">
                <p:oleObj spid="_x0000_s398179" name="Equation" r:id="rId3" imgW="558720" imgH="444240" progId="Equation.3">
                  <p:embed/>
                </p:oleObj>
              </mc:Choice>
              <mc:Fallback>
                <p:oleObj name="Equation" r:id="rId3" imgW="558720" imgH="4442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6363" y="5486400"/>
                        <a:ext cx="1163637"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1172" name="Text Box 4"/>
          <p:cNvSpPr txBox="1">
            <a:spLocks noChangeArrowheads="1"/>
          </p:cNvSpPr>
          <p:nvPr/>
        </p:nvSpPr>
        <p:spPr bwMode="auto">
          <a:xfrm>
            <a:off x="457200" y="762000"/>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u="sng">
                <a:solidFill>
                  <a:srgbClr val="003300"/>
                </a:solidFill>
                <a:latin typeface="Arial Narrow" charset="0"/>
              </a:rPr>
              <a:t>Vector Product is Non-commutative</a:t>
            </a:r>
          </a:p>
        </p:txBody>
      </p:sp>
      <p:sp>
        <p:nvSpPr>
          <p:cNvPr id="391173" name="Text Box 5"/>
          <p:cNvSpPr txBox="1">
            <a:spLocks noChangeArrowheads="1"/>
          </p:cNvSpPr>
          <p:nvPr/>
        </p:nvSpPr>
        <p:spPr bwMode="auto">
          <a:xfrm>
            <a:off x="4572000" y="762000"/>
            <a:ext cx="23622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333399"/>
                </a:solidFill>
                <a:latin typeface="Arial Narrow" charset="0"/>
              </a:rPr>
              <a:t>What does this mean?</a:t>
            </a:r>
          </a:p>
        </p:txBody>
      </p:sp>
      <p:sp>
        <p:nvSpPr>
          <p:cNvPr id="391174" name="Text Box 6"/>
          <p:cNvSpPr txBox="1">
            <a:spLocks noChangeArrowheads="1"/>
          </p:cNvSpPr>
          <p:nvPr/>
        </p:nvSpPr>
        <p:spPr bwMode="auto">
          <a:xfrm>
            <a:off x="457200" y="120332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If the order of operation changes the result changes</a:t>
            </a:r>
          </a:p>
        </p:txBody>
      </p:sp>
      <p:graphicFrame>
        <p:nvGraphicFramePr>
          <p:cNvPr id="391175" name="Object 3"/>
          <p:cNvGraphicFramePr>
            <a:graphicFrameLocks noChangeAspect="1"/>
          </p:cNvGraphicFramePr>
          <p:nvPr/>
        </p:nvGraphicFramePr>
        <p:xfrm>
          <a:off x="5541963" y="1219200"/>
          <a:ext cx="1773237" cy="360363"/>
        </p:xfrm>
        <a:graphic>
          <a:graphicData uri="http://schemas.openxmlformats.org/presentationml/2006/ole">
            <mc:AlternateContent xmlns:mc="http://schemas.openxmlformats.org/markup-compatibility/2006">
              <mc:Choice xmlns:v="urn:schemas-microsoft-com:vml" Requires="v">
                <p:oleObj spid="_x0000_s398180" name="Equation" r:id="rId5" imgW="850680" imgH="215640" progId="Equation.3">
                  <p:embed/>
                </p:oleObj>
              </mc:Choice>
              <mc:Fallback>
                <p:oleObj name="Equation" r:id="rId5" imgW="850680" imgH="215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1963" y="1219200"/>
                        <a:ext cx="1773237" cy="360363"/>
                      </a:xfrm>
                      <a:prstGeom prst="rect">
                        <a:avLst/>
                      </a:prstGeom>
                      <a:solidFill>
                        <a:srgbClr val="FFFF99"/>
                      </a:solidFill>
                      <a:ln>
                        <a:noFill/>
                      </a:ln>
                      <a:effectLst/>
                      <a:extLs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76" name="Object 4"/>
          <p:cNvGraphicFramePr>
            <a:graphicFrameLocks noChangeAspect="1"/>
          </p:cNvGraphicFramePr>
          <p:nvPr/>
        </p:nvGraphicFramePr>
        <p:xfrm>
          <a:off x="5584825" y="1676400"/>
          <a:ext cx="2035175" cy="533400"/>
        </p:xfrm>
        <a:graphic>
          <a:graphicData uri="http://schemas.openxmlformats.org/presentationml/2006/ole">
            <mc:AlternateContent xmlns:mc="http://schemas.openxmlformats.org/markup-compatibility/2006">
              <mc:Choice xmlns:v="urn:schemas-microsoft-com:vml" Requires="v">
                <p:oleObj spid="_x0000_s398181" name="Equation" r:id="rId7" imgW="939600" imgH="215640" progId="Equation.3">
                  <p:embed/>
                </p:oleObj>
              </mc:Choice>
              <mc:Fallback>
                <p:oleObj name="Equation" r:id="rId7" imgW="9396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84825" y="1676400"/>
                        <a:ext cx="2035175" cy="533400"/>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1177" name="Text Box 9"/>
          <p:cNvSpPr txBox="1">
            <a:spLocks noChangeArrowheads="1"/>
          </p:cNvSpPr>
          <p:nvPr/>
        </p:nvSpPr>
        <p:spPr bwMode="auto">
          <a:xfrm>
            <a:off x="457200" y="1584325"/>
            <a:ext cx="51054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FF0000"/>
                </a:solidFill>
                <a:latin typeface="Arial Narrow" charset="0"/>
              </a:rPr>
              <a:t>Following the right-hand rule, the direction changes</a:t>
            </a:r>
          </a:p>
        </p:txBody>
      </p:sp>
      <p:sp>
        <p:nvSpPr>
          <p:cNvPr id="391178" name="Text Box 10"/>
          <p:cNvSpPr txBox="1">
            <a:spLocks noChangeArrowheads="1"/>
          </p:cNvSpPr>
          <p:nvPr/>
        </p:nvSpPr>
        <p:spPr bwMode="auto">
          <a:xfrm>
            <a:off x="457200" y="1981200"/>
            <a:ext cx="4648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u="sng">
                <a:solidFill>
                  <a:srgbClr val="003300"/>
                </a:solidFill>
                <a:latin typeface="Arial Narrow" charset="0"/>
              </a:rPr>
              <a:t>Vector Product of two parallel vectors is 0.</a:t>
            </a:r>
          </a:p>
        </p:txBody>
      </p:sp>
      <p:graphicFrame>
        <p:nvGraphicFramePr>
          <p:cNvPr id="391179" name="Object 5"/>
          <p:cNvGraphicFramePr>
            <a:graphicFrameLocks noChangeAspect="1"/>
          </p:cNvGraphicFramePr>
          <p:nvPr/>
        </p:nvGraphicFramePr>
        <p:xfrm>
          <a:off x="685800" y="2438400"/>
          <a:ext cx="1344613" cy="500063"/>
        </p:xfrm>
        <a:graphic>
          <a:graphicData uri="http://schemas.openxmlformats.org/presentationml/2006/ole">
            <mc:AlternateContent xmlns:mc="http://schemas.openxmlformats.org/markup-compatibility/2006">
              <mc:Choice xmlns:v="urn:schemas-microsoft-com:vml" Requires="v">
                <p:oleObj spid="_x0000_s398182" name="Equation" r:id="rId9" imgW="711000" imgH="330120" progId="Equation.3">
                  <p:embed/>
                </p:oleObj>
              </mc:Choice>
              <mc:Fallback>
                <p:oleObj name="Equation" r:id="rId9" imgW="711000" imgH="33012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5800" y="2438400"/>
                        <a:ext cx="1344613" cy="500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80" name="Object 6"/>
          <p:cNvGraphicFramePr>
            <a:graphicFrameLocks noChangeAspect="1"/>
          </p:cNvGraphicFramePr>
          <p:nvPr/>
        </p:nvGraphicFramePr>
        <p:xfrm>
          <a:off x="6248400" y="2362200"/>
          <a:ext cx="1447800" cy="609600"/>
        </p:xfrm>
        <a:graphic>
          <a:graphicData uri="http://schemas.openxmlformats.org/presentationml/2006/ole">
            <mc:AlternateContent xmlns:mc="http://schemas.openxmlformats.org/markup-compatibility/2006">
              <mc:Choice xmlns:v="urn:schemas-microsoft-com:vml" Requires="v">
                <p:oleObj spid="_x0000_s398183" name="Equation" r:id="rId11" imgW="596880" imgH="228600" progId="Equation.3">
                  <p:embed/>
                </p:oleObj>
              </mc:Choice>
              <mc:Fallback>
                <p:oleObj name="Equation" r:id="rId11" imgW="596880" imgH="2286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48400" y="2362200"/>
                        <a:ext cx="1447800" cy="609600"/>
                      </a:xfrm>
                      <a:prstGeom prst="rect">
                        <a:avLst/>
                      </a:prstGeom>
                      <a:solidFill>
                        <a:srgbClr val="FFFF99"/>
                      </a:solidFill>
                      <a:ln w="28575">
                        <a:solidFill>
                          <a:srgbClr val="FF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1181" name="Text Box 13"/>
          <p:cNvSpPr txBox="1">
            <a:spLocks noChangeArrowheads="1"/>
          </p:cNvSpPr>
          <p:nvPr/>
        </p:nvSpPr>
        <p:spPr bwMode="auto">
          <a:xfrm>
            <a:off x="5334000" y="2498725"/>
            <a:ext cx="762000" cy="396875"/>
          </a:xfrm>
          <a:prstGeom prst="rect">
            <a:avLst/>
          </a:prstGeom>
          <a:solidFill>
            <a:srgbClr val="CCFFFF"/>
          </a:solidFill>
          <a:ln>
            <a:noFill/>
          </a:ln>
          <a:extLs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a:solidFill>
                  <a:srgbClr val="333399"/>
                </a:solidFill>
                <a:latin typeface="Arial Narrow" charset="0"/>
              </a:rPr>
              <a:t>Thus,</a:t>
            </a:r>
          </a:p>
        </p:txBody>
      </p:sp>
      <p:sp>
        <p:nvSpPr>
          <p:cNvPr id="391182" name="Text Box 14"/>
          <p:cNvSpPr txBox="1">
            <a:spLocks noChangeArrowheads="1"/>
          </p:cNvSpPr>
          <p:nvPr/>
        </p:nvSpPr>
        <p:spPr bwMode="auto">
          <a:xfrm>
            <a:off x="457200" y="3032125"/>
            <a:ext cx="4953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u="sng">
                <a:solidFill>
                  <a:srgbClr val="003300"/>
                </a:solidFill>
                <a:latin typeface="Arial Narrow" charset="0"/>
              </a:rPr>
              <a:t>If two vectors are perpendicular to each other</a:t>
            </a:r>
          </a:p>
        </p:txBody>
      </p:sp>
      <p:graphicFrame>
        <p:nvGraphicFramePr>
          <p:cNvPr id="391183" name="Object 7"/>
          <p:cNvGraphicFramePr>
            <a:graphicFrameLocks noChangeAspect="1"/>
          </p:cNvGraphicFramePr>
          <p:nvPr/>
        </p:nvGraphicFramePr>
        <p:xfrm>
          <a:off x="1066800" y="3408363"/>
          <a:ext cx="792163" cy="652462"/>
        </p:xfrm>
        <a:graphic>
          <a:graphicData uri="http://schemas.openxmlformats.org/presentationml/2006/ole">
            <mc:AlternateContent xmlns:mc="http://schemas.openxmlformats.org/markup-compatibility/2006">
              <mc:Choice xmlns:v="urn:schemas-microsoft-com:vml" Requires="v">
                <p:oleObj spid="_x0000_s398184" name="Equation" r:id="rId13" imgW="419040" imgH="330120" progId="Equation.3">
                  <p:embed/>
                </p:oleObj>
              </mc:Choice>
              <mc:Fallback>
                <p:oleObj name="Equation" r:id="rId13" imgW="419040" imgH="33012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6800" y="3408363"/>
                        <a:ext cx="792163" cy="652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1184" name="Text Box 16"/>
          <p:cNvSpPr txBox="1">
            <a:spLocks noChangeArrowheads="1"/>
          </p:cNvSpPr>
          <p:nvPr/>
        </p:nvSpPr>
        <p:spPr bwMode="auto">
          <a:xfrm>
            <a:off x="457200" y="4022725"/>
            <a:ext cx="4114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u="sng">
                <a:solidFill>
                  <a:srgbClr val="003300"/>
                </a:solidFill>
                <a:latin typeface="Arial Narrow" charset="0"/>
              </a:rPr>
              <a:t>Vector product follows distribution law</a:t>
            </a:r>
          </a:p>
        </p:txBody>
      </p:sp>
      <p:graphicFrame>
        <p:nvGraphicFramePr>
          <p:cNvPr id="391185" name="Object 8"/>
          <p:cNvGraphicFramePr>
            <a:graphicFrameLocks noChangeAspect="1"/>
          </p:cNvGraphicFramePr>
          <p:nvPr/>
        </p:nvGraphicFramePr>
        <p:xfrm>
          <a:off x="2727325" y="4487863"/>
          <a:ext cx="1616075" cy="609600"/>
        </p:xfrm>
        <a:graphic>
          <a:graphicData uri="http://schemas.openxmlformats.org/presentationml/2006/ole">
            <mc:AlternateContent xmlns:mc="http://schemas.openxmlformats.org/markup-compatibility/2006">
              <mc:Choice xmlns:v="urn:schemas-microsoft-com:vml" Requires="v">
                <p:oleObj spid="_x0000_s398185" name="Equation" r:id="rId15" imgW="685800" imgH="253800" progId="Equation.3">
                  <p:embed/>
                </p:oleObj>
              </mc:Choice>
              <mc:Fallback>
                <p:oleObj name="Equation" r:id="rId15" imgW="685800" imgH="2538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727325" y="4487863"/>
                        <a:ext cx="1616075" cy="6096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1186" name="Text Box 18"/>
          <p:cNvSpPr txBox="1">
            <a:spLocks noChangeArrowheads="1"/>
          </p:cNvSpPr>
          <p:nvPr/>
        </p:nvSpPr>
        <p:spPr bwMode="auto">
          <a:xfrm>
            <a:off x="381000" y="5029200"/>
            <a:ext cx="7239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u="sng">
                <a:solidFill>
                  <a:srgbClr val="003300"/>
                </a:solidFill>
                <a:latin typeface="Arial Narrow" charset="0"/>
              </a:rPr>
              <a:t>The derivative of a Vector product with respect to a scalar variable is </a:t>
            </a:r>
          </a:p>
        </p:txBody>
      </p:sp>
      <p:graphicFrame>
        <p:nvGraphicFramePr>
          <p:cNvPr id="391187" name="Object 9"/>
          <p:cNvGraphicFramePr>
            <a:graphicFrameLocks noChangeAspect="1"/>
          </p:cNvGraphicFramePr>
          <p:nvPr/>
        </p:nvGraphicFramePr>
        <p:xfrm>
          <a:off x="2057400" y="2438400"/>
          <a:ext cx="1439863" cy="500063"/>
        </p:xfrm>
        <a:graphic>
          <a:graphicData uri="http://schemas.openxmlformats.org/presentationml/2006/ole">
            <mc:AlternateContent xmlns:mc="http://schemas.openxmlformats.org/markup-compatibility/2006">
              <mc:Choice xmlns:v="urn:schemas-microsoft-com:vml" Requires="v">
                <p:oleObj spid="_x0000_s398186" name="Equation" r:id="rId17" imgW="761760" imgH="330120" progId="Equation.3">
                  <p:embed/>
                </p:oleObj>
              </mc:Choice>
              <mc:Fallback>
                <p:oleObj name="Equation" r:id="rId17" imgW="761760" imgH="3301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057400" y="2438400"/>
                        <a:ext cx="1439863" cy="500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88" name="Object 10"/>
          <p:cNvGraphicFramePr>
            <a:graphicFrameLocks noChangeAspect="1"/>
          </p:cNvGraphicFramePr>
          <p:nvPr/>
        </p:nvGraphicFramePr>
        <p:xfrm>
          <a:off x="3409950" y="2438400"/>
          <a:ext cx="1847850" cy="500063"/>
        </p:xfrm>
        <a:graphic>
          <a:graphicData uri="http://schemas.openxmlformats.org/presentationml/2006/ole">
            <mc:AlternateContent xmlns:mc="http://schemas.openxmlformats.org/markup-compatibility/2006">
              <mc:Choice xmlns:v="urn:schemas-microsoft-com:vml" Requires="v">
                <p:oleObj spid="_x0000_s398187" name="Equation" r:id="rId19" imgW="977760" imgH="330120" progId="Equation.3">
                  <p:embed/>
                </p:oleObj>
              </mc:Choice>
              <mc:Fallback>
                <p:oleObj name="Equation" r:id="rId19" imgW="977760" imgH="33012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09950" y="2438400"/>
                        <a:ext cx="1847850" cy="5000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89" name="Object 11"/>
          <p:cNvGraphicFramePr>
            <a:graphicFrameLocks noChangeAspect="1"/>
          </p:cNvGraphicFramePr>
          <p:nvPr/>
        </p:nvGraphicFramePr>
        <p:xfrm>
          <a:off x="1865313" y="3408363"/>
          <a:ext cx="1441450" cy="652462"/>
        </p:xfrm>
        <a:graphic>
          <a:graphicData uri="http://schemas.openxmlformats.org/presentationml/2006/ole">
            <mc:AlternateContent xmlns:mc="http://schemas.openxmlformats.org/markup-compatibility/2006">
              <mc:Choice xmlns:v="urn:schemas-microsoft-com:vml" Requires="v">
                <p:oleObj spid="_x0000_s398188" name="Equation" r:id="rId21" imgW="761760" imgH="330120" progId="Equation.3">
                  <p:embed/>
                </p:oleObj>
              </mc:Choice>
              <mc:Fallback>
                <p:oleObj name="Equation" r:id="rId21" imgW="761760" imgH="330120" progId="Equation.3">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865313" y="3408363"/>
                        <a:ext cx="1441450" cy="652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90" name="Object 12"/>
          <p:cNvGraphicFramePr>
            <a:graphicFrameLocks noChangeAspect="1"/>
          </p:cNvGraphicFramePr>
          <p:nvPr/>
        </p:nvGraphicFramePr>
        <p:xfrm>
          <a:off x="3313113" y="3408363"/>
          <a:ext cx="1633537" cy="652462"/>
        </p:xfrm>
        <a:graphic>
          <a:graphicData uri="http://schemas.openxmlformats.org/presentationml/2006/ole">
            <mc:AlternateContent xmlns:mc="http://schemas.openxmlformats.org/markup-compatibility/2006">
              <mc:Choice xmlns:v="urn:schemas-microsoft-com:vml" Requires="v">
                <p:oleObj spid="_x0000_s398189" name="Equation" r:id="rId23" imgW="863280" imgH="330120" progId="Equation.3">
                  <p:embed/>
                </p:oleObj>
              </mc:Choice>
              <mc:Fallback>
                <p:oleObj name="Equation" r:id="rId23" imgW="863280" imgH="330120" progId="Equation.3">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3313113" y="3408363"/>
                        <a:ext cx="1633537" cy="6524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91" name="Object 13"/>
          <p:cNvGraphicFramePr>
            <a:graphicFrameLocks noChangeAspect="1"/>
          </p:cNvGraphicFramePr>
          <p:nvPr/>
        </p:nvGraphicFramePr>
        <p:xfrm>
          <a:off x="4953000" y="3406775"/>
          <a:ext cx="1536700" cy="652463"/>
        </p:xfrm>
        <a:graphic>
          <a:graphicData uri="http://schemas.openxmlformats.org/presentationml/2006/ole">
            <mc:AlternateContent xmlns:mc="http://schemas.openxmlformats.org/markup-compatibility/2006">
              <mc:Choice xmlns:v="urn:schemas-microsoft-com:vml" Requires="v">
                <p:oleObj spid="_x0000_s398190" name="Equation" r:id="rId25" imgW="812520" imgH="330120" progId="Equation.3">
                  <p:embed/>
                </p:oleObj>
              </mc:Choice>
              <mc:Fallback>
                <p:oleObj name="Equation" r:id="rId25" imgW="812520" imgH="330120" progId="Equation.3">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4953000" y="3406775"/>
                        <a:ext cx="1536700" cy="6524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92" name="Object 14"/>
          <p:cNvGraphicFramePr>
            <a:graphicFrameLocks noChangeAspect="1"/>
          </p:cNvGraphicFramePr>
          <p:nvPr/>
        </p:nvGraphicFramePr>
        <p:xfrm>
          <a:off x="4419600" y="4518025"/>
          <a:ext cx="2244725" cy="549275"/>
        </p:xfrm>
        <a:graphic>
          <a:graphicData uri="http://schemas.openxmlformats.org/presentationml/2006/ole">
            <mc:AlternateContent xmlns:mc="http://schemas.openxmlformats.org/markup-compatibility/2006">
              <mc:Choice xmlns:v="urn:schemas-microsoft-com:vml" Requires="v">
                <p:oleObj spid="_x0000_s398191" name="Equation" r:id="rId27" imgW="952200" imgH="228600" progId="Equation.3">
                  <p:embed/>
                </p:oleObj>
              </mc:Choice>
              <mc:Fallback>
                <p:oleObj name="Equation" r:id="rId27" imgW="952200" imgH="2286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4419600" y="4518025"/>
                        <a:ext cx="2244725" cy="54927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1193" name="Object 15"/>
          <p:cNvGraphicFramePr>
            <a:graphicFrameLocks noChangeAspect="1"/>
          </p:cNvGraphicFramePr>
          <p:nvPr/>
        </p:nvGraphicFramePr>
        <p:xfrm>
          <a:off x="3810000" y="5486400"/>
          <a:ext cx="2487613" cy="741363"/>
        </p:xfrm>
        <a:graphic>
          <a:graphicData uri="http://schemas.openxmlformats.org/presentationml/2006/ole">
            <mc:AlternateContent xmlns:mc="http://schemas.openxmlformats.org/markup-compatibility/2006">
              <mc:Choice xmlns:v="urn:schemas-microsoft-com:vml" Requires="v">
                <p:oleObj spid="_x0000_s398192" name="Equation" r:id="rId29" imgW="1193760" imgH="444240" progId="Equation.DSMT4">
                  <p:embed/>
                </p:oleObj>
              </mc:Choice>
              <mc:Fallback>
                <p:oleObj name="Equation" r:id="rId29" imgW="1193760" imgH="44424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3810000" y="5486400"/>
                        <a:ext cx="2487613" cy="741363"/>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823513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91172">
                                            <p:txEl>
                                              <p:pRg st="0" end="0"/>
                                            </p:txEl>
                                          </p:spTgt>
                                        </p:tgtEl>
                                        <p:attrNameLst>
                                          <p:attrName>style.visibility</p:attrName>
                                        </p:attrNameLst>
                                      </p:cBhvr>
                                      <p:to>
                                        <p:strVal val="visible"/>
                                      </p:to>
                                    </p:set>
                                    <p:animEffect transition="in" filter="wipe(left)">
                                      <p:cBhvr>
                                        <p:cTn id="7" dur="500"/>
                                        <p:tgtEl>
                                          <p:spTgt spid="39117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91173"/>
                                        </p:tgtEl>
                                        <p:attrNameLst>
                                          <p:attrName>style.visibility</p:attrName>
                                        </p:attrNameLst>
                                      </p:cBhvr>
                                      <p:to>
                                        <p:strVal val="visible"/>
                                      </p:to>
                                    </p:set>
                                    <p:animEffect transition="in" filter="wipe(left)">
                                      <p:cBhvr>
                                        <p:cTn id="12" dur="500"/>
                                        <p:tgtEl>
                                          <p:spTgt spid="3911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91174">
                                            <p:txEl>
                                              <p:pRg st="0" end="0"/>
                                            </p:txEl>
                                          </p:spTgt>
                                        </p:tgtEl>
                                        <p:attrNameLst>
                                          <p:attrName>style.visibility</p:attrName>
                                        </p:attrNameLst>
                                      </p:cBhvr>
                                      <p:to>
                                        <p:strVal val="visible"/>
                                      </p:to>
                                    </p:set>
                                    <p:animEffect transition="in" filter="wipe(left)">
                                      <p:cBhvr>
                                        <p:cTn id="17" dur="500"/>
                                        <p:tgtEl>
                                          <p:spTgt spid="391174">
                                            <p:txEl>
                                              <p:pRg st="0" end="0"/>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1175"/>
                                        </p:tgtEl>
                                        <p:attrNameLst>
                                          <p:attrName>style.visibility</p:attrName>
                                        </p:attrNameLst>
                                      </p:cBhvr>
                                      <p:to>
                                        <p:strVal val="visible"/>
                                      </p:to>
                                    </p:set>
                                    <p:animEffect transition="in" filter="wipe(left)">
                                      <p:cBhvr>
                                        <p:cTn id="22" dur="500"/>
                                        <p:tgtEl>
                                          <p:spTgt spid="39117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91177">
                                            <p:txEl>
                                              <p:pRg st="0" end="0"/>
                                            </p:txEl>
                                          </p:spTgt>
                                        </p:tgtEl>
                                        <p:attrNameLst>
                                          <p:attrName>style.visibility</p:attrName>
                                        </p:attrNameLst>
                                      </p:cBhvr>
                                      <p:to>
                                        <p:strVal val="visible"/>
                                      </p:to>
                                    </p:set>
                                    <p:animEffect transition="in" filter="wipe(left)">
                                      <p:cBhvr>
                                        <p:cTn id="27" dur="500"/>
                                        <p:tgtEl>
                                          <p:spTgt spid="391177">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1176"/>
                                        </p:tgtEl>
                                        <p:attrNameLst>
                                          <p:attrName>style.visibility</p:attrName>
                                        </p:attrNameLst>
                                      </p:cBhvr>
                                      <p:to>
                                        <p:strVal val="visible"/>
                                      </p:to>
                                    </p:set>
                                    <p:animEffect transition="in" filter="wipe(left)">
                                      <p:cBhvr>
                                        <p:cTn id="32" dur="500"/>
                                        <p:tgtEl>
                                          <p:spTgt spid="39117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91178">
                                            <p:txEl>
                                              <p:pRg st="0" end="0"/>
                                            </p:txEl>
                                          </p:spTgt>
                                        </p:tgtEl>
                                        <p:attrNameLst>
                                          <p:attrName>style.visibility</p:attrName>
                                        </p:attrNameLst>
                                      </p:cBhvr>
                                      <p:to>
                                        <p:strVal val="visible"/>
                                      </p:to>
                                    </p:set>
                                    <p:animEffect transition="in" filter="wipe(left)">
                                      <p:cBhvr>
                                        <p:cTn id="37" dur="500"/>
                                        <p:tgtEl>
                                          <p:spTgt spid="391178">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1179"/>
                                        </p:tgtEl>
                                        <p:attrNameLst>
                                          <p:attrName>style.visibility</p:attrName>
                                        </p:attrNameLst>
                                      </p:cBhvr>
                                      <p:to>
                                        <p:strVal val="visible"/>
                                      </p:to>
                                    </p:set>
                                    <p:animEffect transition="in" filter="wipe(left)">
                                      <p:cBhvr>
                                        <p:cTn id="42" dur="500"/>
                                        <p:tgtEl>
                                          <p:spTgt spid="39117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1187"/>
                                        </p:tgtEl>
                                        <p:attrNameLst>
                                          <p:attrName>style.visibility</p:attrName>
                                        </p:attrNameLst>
                                      </p:cBhvr>
                                      <p:to>
                                        <p:strVal val="visible"/>
                                      </p:to>
                                    </p:set>
                                    <p:animEffect transition="in" filter="wipe(left)">
                                      <p:cBhvr>
                                        <p:cTn id="47" dur="500"/>
                                        <p:tgtEl>
                                          <p:spTgt spid="39118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1188"/>
                                        </p:tgtEl>
                                        <p:attrNameLst>
                                          <p:attrName>style.visibility</p:attrName>
                                        </p:attrNameLst>
                                      </p:cBhvr>
                                      <p:to>
                                        <p:strVal val="visible"/>
                                      </p:to>
                                    </p:set>
                                    <p:animEffect transition="in" filter="wipe(left)">
                                      <p:cBhvr>
                                        <p:cTn id="52" dur="500"/>
                                        <p:tgtEl>
                                          <p:spTgt spid="39118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91181"/>
                                        </p:tgtEl>
                                        <p:attrNameLst>
                                          <p:attrName>style.visibility</p:attrName>
                                        </p:attrNameLst>
                                      </p:cBhvr>
                                      <p:to>
                                        <p:strVal val="visible"/>
                                      </p:to>
                                    </p:set>
                                    <p:animEffect transition="in" filter="wipe(left)">
                                      <p:cBhvr>
                                        <p:cTn id="57" dur="500"/>
                                        <p:tgtEl>
                                          <p:spTgt spid="39118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1180"/>
                                        </p:tgtEl>
                                        <p:attrNameLst>
                                          <p:attrName>style.visibility</p:attrName>
                                        </p:attrNameLst>
                                      </p:cBhvr>
                                      <p:to>
                                        <p:strVal val="visible"/>
                                      </p:to>
                                    </p:set>
                                    <p:animEffect transition="in" filter="wipe(left)">
                                      <p:cBhvr>
                                        <p:cTn id="62" dur="500"/>
                                        <p:tgtEl>
                                          <p:spTgt spid="39118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1182">
                                            <p:txEl>
                                              <p:pRg st="0" end="0"/>
                                            </p:txEl>
                                          </p:spTgt>
                                        </p:tgtEl>
                                        <p:attrNameLst>
                                          <p:attrName>style.visibility</p:attrName>
                                        </p:attrNameLst>
                                      </p:cBhvr>
                                      <p:to>
                                        <p:strVal val="visible"/>
                                      </p:to>
                                    </p:set>
                                    <p:animEffect transition="in" filter="wipe(left)">
                                      <p:cBhvr>
                                        <p:cTn id="67" dur="500"/>
                                        <p:tgtEl>
                                          <p:spTgt spid="391182">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91183"/>
                                        </p:tgtEl>
                                        <p:attrNameLst>
                                          <p:attrName>style.visibility</p:attrName>
                                        </p:attrNameLst>
                                      </p:cBhvr>
                                      <p:to>
                                        <p:strVal val="visible"/>
                                      </p:to>
                                    </p:set>
                                    <p:animEffect transition="in" filter="wipe(left)">
                                      <p:cBhvr>
                                        <p:cTn id="72" dur="500"/>
                                        <p:tgtEl>
                                          <p:spTgt spid="391183"/>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1189"/>
                                        </p:tgtEl>
                                        <p:attrNameLst>
                                          <p:attrName>style.visibility</p:attrName>
                                        </p:attrNameLst>
                                      </p:cBhvr>
                                      <p:to>
                                        <p:strVal val="visible"/>
                                      </p:to>
                                    </p:set>
                                    <p:animEffect transition="in" filter="wipe(left)">
                                      <p:cBhvr>
                                        <p:cTn id="77" dur="500"/>
                                        <p:tgtEl>
                                          <p:spTgt spid="391189"/>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91190"/>
                                        </p:tgtEl>
                                        <p:attrNameLst>
                                          <p:attrName>style.visibility</p:attrName>
                                        </p:attrNameLst>
                                      </p:cBhvr>
                                      <p:to>
                                        <p:strVal val="visible"/>
                                      </p:to>
                                    </p:set>
                                    <p:animEffect transition="in" filter="wipe(left)">
                                      <p:cBhvr>
                                        <p:cTn id="82" dur="500"/>
                                        <p:tgtEl>
                                          <p:spTgt spid="39119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91191"/>
                                        </p:tgtEl>
                                        <p:attrNameLst>
                                          <p:attrName>style.visibility</p:attrName>
                                        </p:attrNameLst>
                                      </p:cBhvr>
                                      <p:to>
                                        <p:strVal val="visible"/>
                                      </p:to>
                                    </p:set>
                                    <p:animEffect transition="in" filter="wipe(left)">
                                      <p:cBhvr>
                                        <p:cTn id="87" dur="500"/>
                                        <p:tgtEl>
                                          <p:spTgt spid="39119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91184">
                                            <p:txEl>
                                              <p:pRg st="0" end="0"/>
                                            </p:txEl>
                                          </p:spTgt>
                                        </p:tgtEl>
                                        <p:attrNameLst>
                                          <p:attrName>style.visibility</p:attrName>
                                        </p:attrNameLst>
                                      </p:cBhvr>
                                      <p:to>
                                        <p:strVal val="visible"/>
                                      </p:to>
                                    </p:set>
                                    <p:animEffect transition="in" filter="wipe(left)">
                                      <p:cBhvr>
                                        <p:cTn id="92" dur="500"/>
                                        <p:tgtEl>
                                          <p:spTgt spid="391184">
                                            <p:txEl>
                                              <p:pRg st="0" end="0"/>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91185"/>
                                        </p:tgtEl>
                                        <p:attrNameLst>
                                          <p:attrName>style.visibility</p:attrName>
                                        </p:attrNameLst>
                                      </p:cBhvr>
                                      <p:to>
                                        <p:strVal val="visible"/>
                                      </p:to>
                                    </p:set>
                                    <p:animEffect transition="in" filter="wipe(left)">
                                      <p:cBhvr>
                                        <p:cTn id="97" dur="500"/>
                                        <p:tgtEl>
                                          <p:spTgt spid="39118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91192"/>
                                        </p:tgtEl>
                                        <p:attrNameLst>
                                          <p:attrName>style.visibility</p:attrName>
                                        </p:attrNameLst>
                                      </p:cBhvr>
                                      <p:to>
                                        <p:strVal val="visible"/>
                                      </p:to>
                                    </p:set>
                                    <p:animEffect transition="in" filter="wipe(left)">
                                      <p:cBhvr>
                                        <p:cTn id="102" dur="500"/>
                                        <p:tgtEl>
                                          <p:spTgt spid="39119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grpId="0" nodeType="clickEffect">
                                  <p:stCondLst>
                                    <p:cond delay="0"/>
                                  </p:stCondLst>
                                  <p:iterate type="wd">
                                    <p:tmPct val="10000"/>
                                  </p:iterate>
                                  <p:childTnLst>
                                    <p:set>
                                      <p:cBhvr>
                                        <p:cTn id="106" dur="1" fill="hold">
                                          <p:stCondLst>
                                            <p:cond delay="0"/>
                                          </p:stCondLst>
                                        </p:cTn>
                                        <p:tgtEl>
                                          <p:spTgt spid="391186">
                                            <p:txEl>
                                              <p:pRg st="0" end="0"/>
                                            </p:txEl>
                                          </p:spTgt>
                                        </p:tgtEl>
                                        <p:attrNameLst>
                                          <p:attrName>style.visibility</p:attrName>
                                        </p:attrNameLst>
                                      </p:cBhvr>
                                      <p:to>
                                        <p:strVal val="visible"/>
                                      </p:to>
                                    </p:set>
                                    <p:animEffect transition="in" filter="wipe(left)">
                                      <p:cBhvr>
                                        <p:cTn id="107" dur="500"/>
                                        <p:tgtEl>
                                          <p:spTgt spid="391186">
                                            <p:txEl>
                                              <p:pRg st="0" end="0"/>
                                            </p:txEl>
                                          </p:spTgt>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22" presetClass="entr" presetSubtype="8" fill="hold" nodeType="clickEffect">
                                  <p:stCondLst>
                                    <p:cond delay="0"/>
                                  </p:stCondLst>
                                  <p:childTnLst>
                                    <p:set>
                                      <p:cBhvr>
                                        <p:cTn id="111" dur="1" fill="hold">
                                          <p:stCondLst>
                                            <p:cond delay="0"/>
                                          </p:stCondLst>
                                        </p:cTn>
                                        <p:tgtEl>
                                          <p:spTgt spid="391171"/>
                                        </p:tgtEl>
                                        <p:attrNameLst>
                                          <p:attrName>style.visibility</p:attrName>
                                        </p:attrNameLst>
                                      </p:cBhvr>
                                      <p:to>
                                        <p:strVal val="visible"/>
                                      </p:to>
                                    </p:set>
                                    <p:animEffect transition="in" filter="wipe(left)">
                                      <p:cBhvr>
                                        <p:cTn id="112" dur="500"/>
                                        <p:tgtEl>
                                          <p:spTgt spid="391171"/>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22" presetClass="entr" presetSubtype="8" fill="hold" nodeType="clickEffect">
                                  <p:stCondLst>
                                    <p:cond delay="0"/>
                                  </p:stCondLst>
                                  <p:childTnLst>
                                    <p:set>
                                      <p:cBhvr>
                                        <p:cTn id="116" dur="1" fill="hold">
                                          <p:stCondLst>
                                            <p:cond delay="0"/>
                                          </p:stCondLst>
                                        </p:cTn>
                                        <p:tgtEl>
                                          <p:spTgt spid="391193"/>
                                        </p:tgtEl>
                                        <p:attrNameLst>
                                          <p:attrName>style.visibility</p:attrName>
                                        </p:attrNameLst>
                                      </p:cBhvr>
                                      <p:to>
                                        <p:strVal val="visible"/>
                                      </p:to>
                                    </p:set>
                                    <p:animEffect transition="in" filter="wipe(left)">
                                      <p:cBhvr>
                                        <p:cTn id="117" dur="500"/>
                                        <p:tgtEl>
                                          <p:spTgt spid="3911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1172" grpId="0" build="p" autoUpdateAnimBg="0"/>
      <p:bldP spid="391173" grpId="0" animBg="1" autoUpdateAnimBg="0"/>
      <p:bldP spid="391174" grpId="0" build="p" autoUpdateAnimBg="0"/>
      <p:bldP spid="391177" grpId="0" build="p" autoUpdateAnimBg="0"/>
      <p:bldP spid="391178" grpId="0" build="p" autoUpdateAnimBg="0"/>
      <p:bldP spid="391181" grpId="0" animBg="1" autoUpdateAnimBg="0"/>
      <p:bldP spid="391182" grpId="0" build="p" autoUpdateAnimBg="0"/>
      <p:bldP spid="391184" grpId="0" build="p" autoUpdateAnimBg="0"/>
      <p:bldP spid="391186"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71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971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8"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332F25C-15A6-9D42-8C39-9FEB5C72A722}" type="slidenum">
              <a:rPr lang="en-US" sz="1400">
                <a:solidFill>
                  <a:srgbClr val="A50021"/>
                </a:solidFill>
                <a:latin typeface="Arial Narrow" charset="0"/>
              </a:rPr>
              <a:pPr eaLnBrk="1" hangingPunct="1"/>
              <a:t>11</a:t>
            </a:fld>
            <a:endParaRPr lang="en-US" sz="1400">
              <a:solidFill>
                <a:srgbClr val="A50021"/>
              </a:solidFill>
              <a:latin typeface="Arial Narrow" charset="0"/>
            </a:endParaRPr>
          </a:p>
        </p:txBody>
      </p:sp>
      <p:sp>
        <p:nvSpPr>
          <p:cNvPr id="29721" name="Rectangle 2"/>
          <p:cNvSpPr>
            <a:spLocks noGrp="1" noChangeArrowheads="1"/>
          </p:cNvSpPr>
          <p:nvPr>
            <p:ph type="title"/>
          </p:nvPr>
        </p:nvSpPr>
        <p:spPr>
          <a:xfrm>
            <a:off x="685800" y="152400"/>
            <a:ext cx="8153400" cy="609600"/>
          </a:xfrm>
        </p:spPr>
        <p:txBody>
          <a:bodyPr/>
          <a:lstStyle/>
          <a:p>
            <a:r>
              <a:rPr lang="en-US">
                <a:latin typeface="Arial Narrow" charset="0"/>
                <a:ea typeface="ＭＳ Ｐゴシック" charset="0"/>
                <a:cs typeface="ＭＳ Ｐゴシック" charset="0"/>
              </a:rPr>
              <a:t>More Properties of Vector Product</a:t>
            </a:r>
          </a:p>
        </p:txBody>
      </p:sp>
      <p:grpSp>
        <p:nvGrpSpPr>
          <p:cNvPr id="2" name="Group 3"/>
          <p:cNvGrpSpPr>
            <a:grpSpLocks/>
          </p:cNvGrpSpPr>
          <p:nvPr/>
        </p:nvGrpSpPr>
        <p:grpSpPr bwMode="auto">
          <a:xfrm>
            <a:off x="619125" y="930275"/>
            <a:ext cx="3190875" cy="822325"/>
            <a:chOff x="390" y="586"/>
            <a:chExt cx="2010" cy="518"/>
          </a:xfrm>
        </p:grpSpPr>
        <p:sp>
          <p:nvSpPr>
            <p:cNvPr id="29724" name="Text Box 4"/>
            <p:cNvSpPr txBox="1">
              <a:spLocks noChangeArrowheads="1"/>
            </p:cNvSpPr>
            <p:nvPr/>
          </p:nvSpPr>
          <p:spPr bwMode="auto">
            <a:xfrm>
              <a:off x="390" y="586"/>
              <a:ext cx="201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a:solidFill>
                    <a:srgbClr val="FF0000"/>
                  </a:solidFill>
                  <a:latin typeface="Arial Narrow" charset="0"/>
                </a:rPr>
                <a:t>The relationship between unit vectors, </a:t>
              </a:r>
            </a:p>
          </p:txBody>
        </p:sp>
        <p:graphicFrame>
          <p:nvGraphicFramePr>
            <p:cNvPr id="29717" name="Object 21"/>
            <p:cNvGraphicFramePr>
              <a:graphicFrameLocks noChangeAspect="1"/>
            </p:cNvGraphicFramePr>
            <p:nvPr/>
          </p:nvGraphicFramePr>
          <p:xfrm>
            <a:off x="1359" y="819"/>
            <a:ext cx="737" cy="285"/>
          </p:xfrm>
          <a:graphic>
            <a:graphicData uri="http://schemas.openxmlformats.org/presentationml/2006/ole">
              <mc:AlternateContent xmlns:mc="http://schemas.openxmlformats.org/markup-compatibility/2006">
                <mc:Choice xmlns:v="urn:schemas-microsoft-com:vml" Requires="v">
                  <p:oleObj spid="_x0000_s400889" name="Equation" r:id="rId3" imgW="596880" imgH="253800" progId="Equation.DSMT4">
                    <p:embed/>
                  </p:oleObj>
                </mc:Choice>
                <mc:Fallback>
                  <p:oleObj name="Equation" r:id="rId3" imgW="596880" imgH="2538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59" y="819"/>
                          <a:ext cx="737" cy="285"/>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pSp>
      <p:graphicFrame>
        <p:nvGraphicFramePr>
          <p:cNvPr id="392198" name="Object 2"/>
          <p:cNvGraphicFramePr>
            <a:graphicFrameLocks noChangeAspect="1"/>
          </p:cNvGraphicFramePr>
          <p:nvPr>
            <p:extLst>
              <p:ext uri="{D42A27DB-BD31-4B8C-83A1-F6EECF244321}">
                <p14:modId xmlns:p14="http://schemas.microsoft.com/office/powerpoint/2010/main" val="1316503397"/>
              </p:ext>
            </p:extLst>
          </p:nvPr>
        </p:nvGraphicFramePr>
        <p:xfrm>
          <a:off x="4044950" y="1004888"/>
          <a:ext cx="3240088" cy="534987"/>
        </p:xfrm>
        <a:graphic>
          <a:graphicData uri="http://schemas.openxmlformats.org/presentationml/2006/ole">
            <mc:AlternateContent xmlns:mc="http://schemas.openxmlformats.org/markup-compatibility/2006">
              <mc:Choice xmlns:v="urn:schemas-microsoft-com:vml" Requires="v">
                <p:oleObj spid="_x0000_s400890" name="Equation" r:id="rId5" imgW="1168400" imgH="241300" progId="Equation.DSMT4">
                  <p:embed/>
                </p:oleObj>
              </mc:Choice>
              <mc:Fallback>
                <p:oleObj name="Equation" r:id="rId5" imgW="1168400" imgH="241300" progId="Equation.DSMT4">
                  <p:embed/>
                  <p:pic>
                    <p:nvPicPr>
                      <p:cNvPr id="0" name=""/>
                      <p:cNvPicPr>
                        <a:picLocks noChangeAspect="1" noChangeArrowheads="1"/>
                      </p:cNvPicPr>
                      <p:nvPr/>
                    </p:nvPicPr>
                    <p:blipFill>
                      <a:blip r:embed="rId6"/>
                      <a:srcRect/>
                      <a:stretch>
                        <a:fillRect/>
                      </a:stretch>
                    </p:blipFill>
                    <p:spPr bwMode="auto">
                      <a:xfrm>
                        <a:off x="4044950" y="1004888"/>
                        <a:ext cx="3240088" cy="5349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199" name="Object 3"/>
          <p:cNvGraphicFramePr>
            <a:graphicFrameLocks noChangeAspect="1"/>
          </p:cNvGraphicFramePr>
          <p:nvPr/>
        </p:nvGraphicFramePr>
        <p:xfrm>
          <a:off x="381000" y="4514850"/>
          <a:ext cx="1217613" cy="407988"/>
        </p:xfrm>
        <a:graphic>
          <a:graphicData uri="http://schemas.openxmlformats.org/presentationml/2006/ole">
            <mc:AlternateContent xmlns:mc="http://schemas.openxmlformats.org/markup-compatibility/2006">
              <mc:Choice xmlns:v="urn:schemas-microsoft-com:vml" Requires="v">
                <p:oleObj spid="_x0000_s400891" name="Equation" r:id="rId7" imgW="495000" imgH="215640" progId="Equation.3">
                  <p:embed/>
                </p:oleObj>
              </mc:Choice>
              <mc:Fallback>
                <p:oleObj name="Equation" r:id="rId7" imgW="495000" imgH="21564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1000" y="4514850"/>
                        <a:ext cx="1217613" cy="4079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92200" name="Text Box 8"/>
          <p:cNvSpPr txBox="1">
            <a:spLocks noChangeArrowheads="1"/>
          </p:cNvSpPr>
          <p:nvPr/>
        </p:nvSpPr>
        <p:spPr bwMode="auto">
          <a:xfrm>
            <a:off x="381000" y="3413125"/>
            <a:ext cx="845820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200">
                <a:solidFill>
                  <a:srgbClr val="FF0000"/>
                </a:solidFill>
                <a:latin typeface="Arial Narrow" charset="0"/>
              </a:rPr>
              <a:t>Vector product of two vectors can be expressed in the following determinant form </a:t>
            </a:r>
          </a:p>
        </p:txBody>
      </p:sp>
      <p:graphicFrame>
        <p:nvGraphicFramePr>
          <p:cNvPr id="392201" name="Object 4"/>
          <p:cNvGraphicFramePr>
            <a:graphicFrameLocks noChangeAspect="1"/>
          </p:cNvGraphicFramePr>
          <p:nvPr/>
        </p:nvGraphicFramePr>
        <p:xfrm>
          <a:off x="7178675" y="1066800"/>
          <a:ext cx="669925" cy="395288"/>
        </p:xfrm>
        <a:graphic>
          <a:graphicData uri="http://schemas.openxmlformats.org/presentationml/2006/ole">
            <mc:AlternateContent xmlns:mc="http://schemas.openxmlformats.org/markup-compatibility/2006">
              <mc:Choice xmlns:v="urn:schemas-microsoft-com:vml" Requires="v">
                <p:oleObj spid="_x0000_s400892" name="Equation" r:id="rId9" imgW="241200" imgH="177480" progId="Equation.3">
                  <p:embed/>
                </p:oleObj>
              </mc:Choice>
              <mc:Fallback>
                <p:oleObj name="Equation" r:id="rId9" imgW="241200" imgH="17748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178675" y="1066800"/>
                        <a:ext cx="669925" cy="39528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2" name="Object 5"/>
          <p:cNvGraphicFramePr>
            <a:graphicFrameLocks noChangeAspect="1"/>
          </p:cNvGraphicFramePr>
          <p:nvPr>
            <p:extLst>
              <p:ext uri="{D42A27DB-BD31-4B8C-83A1-F6EECF244321}">
                <p14:modId xmlns:p14="http://schemas.microsoft.com/office/powerpoint/2010/main" val="3565832417"/>
              </p:ext>
            </p:extLst>
          </p:nvPr>
        </p:nvGraphicFramePr>
        <p:xfrm>
          <a:off x="4079875" y="1614488"/>
          <a:ext cx="882650" cy="534987"/>
        </p:xfrm>
        <a:graphic>
          <a:graphicData uri="http://schemas.openxmlformats.org/presentationml/2006/ole">
            <mc:AlternateContent xmlns:mc="http://schemas.openxmlformats.org/markup-compatibility/2006">
              <mc:Choice xmlns:v="urn:schemas-microsoft-com:vml" Requires="v">
                <p:oleObj spid="_x0000_s400893" name="Equation" r:id="rId11" imgW="317500" imgH="241300" progId="Equation.DSMT4">
                  <p:embed/>
                </p:oleObj>
              </mc:Choice>
              <mc:Fallback>
                <p:oleObj name="Equation" r:id="rId11" imgW="317500" imgH="241300" progId="Equation.DSMT4">
                  <p:embed/>
                  <p:pic>
                    <p:nvPicPr>
                      <p:cNvPr id="0" name=""/>
                      <p:cNvPicPr>
                        <a:picLocks noChangeAspect="1" noChangeArrowheads="1"/>
                      </p:cNvPicPr>
                      <p:nvPr/>
                    </p:nvPicPr>
                    <p:blipFill>
                      <a:blip r:embed="rId12"/>
                      <a:srcRect/>
                      <a:stretch>
                        <a:fillRect/>
                      </a:stretch>
                    </p:blipFill>
                    <p:spPr bwMode="auto">
                      <a:xfrm>
                        <a:off x="4079875" y="1614488"/>
                        <a:ext cx="882650" cy="5349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3" name="Object 6"/>
          <p:cNvGraphicFramePr>
            <a:graphicFrameLocks noChangeAspect="1"/>
          </p:cNvGraphicFramePr>
          <p:nvPr>
            <p:extLst>
              <p:ext uri="{D42A27DB-BD31-4B8C-83A1-F6EECF244321}">
                <p14:modId xmlns:p14="http://schemas.microsoft.com/office/powerpoint/2010/main" val="44646554"/>
              </p:ext>
            </p:extLst>
          </p:nvPr>
        </p:nvGraphicFramePr>
        <p:xfrm>
          <a:off x="4894263" y="1614488"/>
          <a:ext cx="1479550" cy="534987"/>
        </p:xfrm>
        <a:graphic>
          <a:graphicData uri="http://schemas.openxmlformats.org/presentationml/2006/ole">
            <mc:AlternateContent xmlns:mc="http://schemas.openxmlformats.org/markup-compatibility/2006">
              <mc:Choice xmlns:v="urn:schemas-microsoft-com:vml" Requires="v">
                <p:oleObj spid="_x0000_s400894" name="Equation" r:id="rId13" imgW="533400" imgH="241300" progId="Equation.DSMT4">
                  <p:embed/>
                </p:oleObj>
              </mc:Choice>
              <mc:Fallback>
                <p:oleObj name="Equation" r:id="rId13" imgW="533400" imgH="241300" progId="Equation.DSMT4">
                  <p:embed/>
                  <p:pic>
                    <p:nvPicPr>
                      <p:cNvPr id="0" name=""/>
                      <p:cNvPicPr>
                        <a:picLocks noChangeAspect="1" noChangeArrowheads="1"/>
                      </p:cNvPicPr>
                      <p:nvPr/>
                    </p:nvPicPr>
                    <p:blipFill>
                      <a:blip r:embed="rId14"/>
                      <a:srcRect/>
                      <a:stretch>
                        <a:fillRect/>
                      </a:stretch>
                    </p:blipFill>
                    <p:spPr bwMode="auto">
                      <a:xfrm>
                        <a:off x="4894263" y="1614488"/>
                        <a:ext cx="1479550" cy="53498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4" name="Object 7"/>
          <p:cNvGraphicFramePr>
            <a:graphicFrameLocks noChangeAspect="1"/>
          </p:cNvGraphicFramePr>
          <p:nvPr>
            <p:extLst>
              <p:ext uri="{D42A27DB-BD31-4B8C-83A1-F6EECF244321}">
                <p14:modId xmlns:p14="http://schemas.microsoft.com/office/powerpoint/2010/main" val="3727125455"/>
              </p:ext>
            </p:extLst>
          </p:nvPr>
        </p:nvGraphicFramePr>
        <p:xfrm>
          <a:off x="6324600" y="1654175"/>
          <a:ext cx="669925" cy="452438"/>
        </p:xfrm>
        <a:graphic>
          <a:graphicData uri="http://schemas.openxmlformats.org/presentationml/2006/ole">
            <mc:AlternateContent xmlns:mc="http://schemas.openxmlformats.org/markup-compatibility/2006">
              <mc:Choice xmlns:v="urn:schemas-microsoft-com:vml" Requires="v">
                <p:oleObj spid="_x0000_s400895" name="Equation" r:id="rId15" imgW="241300" imgH="203200" progId="Equation.DSMT4">
                  <p:embed/>
                </p:oleObj>
              </mc:Choice>
              <mc:Fallback>
                <p:oleObj name="Equation" r:id="rId15" imgW="241300" imgH="203200" progId="Equation.DSMT4">
                  <p:embed/>
                  <p:pic>
                    <p:nvPicPr>
                      <p:cNvPr id="0" name=""/>
                      <p:cNvPicPr>
                        <a:picLocks noChangeAspect="1" noChangeArrowheads="1"/>
                      </p:cNvPicPr>
                      <p:nvPr/>
                    </p:nvPicPr>
                    <p:blipFill>
                      <a:blip r:embed="rId16"/>
                      <a:srcRect/>
                      <a:stretch>
                        <a:fillRect/>
                      </a:stretch>
                    </p:blipFill>
                    <p:spPr bwMode="auto">
                      <a:xfrm>
                        <a:off x="6324600" y="1654175"/>
                        <a:ext cx="669925" cy="452438"/>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5" name="Object 8"/>
          <p:cNvGraphicFramePr>
            <a:graphicFrameLocks noChangeAspect="1"/>
          </p:cNvGraphicFramePr>
          <p:nvPr/>
        </p:nvGraphicFramePr>
        <p:xfrm>
          <a:off x="4114800" y="2159000"/>
          <a:ext cx="915988" cy="565150"/>
        </p:xfrm>
        <a:graphic>
          <a:graphicData uri="http://schemas.openxmlformats.org/presentationml/2006/ole">
            <mc:AlternateContent xmlns:mc="http://schemas.openxmlformats.org/markup-compatibility/2006">
              <mc:Choice xmlns:v="urn:schemas-microsoft-com:vml" Requires="v">
                <p:oleObj spid="_x0000_s400896" name="Equation" r:id="rId17" imgW="330120" imgH="253800" progId="Equation.3">
                  <p:embed/>
                </p:oleObj>
              </mc:Choice>
              <mc:Fallback>
                <p:oleObj name="Equation" r:id="rId17" imgW="330120" imgH="25380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4114800" y="2159000"/>
                        <a:ext cx="915988" cy="565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6" name="Object 9"/>
          <p:cNvGraphicFramePr>
            <a:graphicFrameLocks noChangeAspect="1"/>
          </p:cNvGraphicFramePr>
          <p:nvPr/>
        </p:nvGraphicFramePr>
        <p:xfrm>
          <a:off x="4962525" y="2157413"/>
          <a:ext cx="1479550" cy="565150"/>
        </p:xfrm>
        <a:graphic>
          <a:graphicData uri="http://schemas.openxmlformats.org/presentationml/2006/ole">
            <mc:AlternateContent xmlns:mc="http://schemas.openxmlformats.org/markup-compatibility/2006">
              <mc:Choice xmlns:v="urn:schemas-microsoft-com:vml" Requires="v">
                <p:oleObj spid="_x0000_s400897" name="Equation" r:id="rId19" imgW="533160" imgH="253800" progId="Equation.3">
                  <p:embed/>
                </p:oleObj>
              </mc:Choice>
              <mc:Fallback>
                <p:oleObj name="Equation" r:id="rId19" imgW="533160" imgH="253800" progId="Equation.3">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962525" y="2157413"/>
                        <a:ext cx="1479550" cy="5651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7" name="Object 10"/>
          <p:cNvGraphicFramePr>
            <a:graphicFrameLocks noChangeAspect="1"/>
          </p:cNvGraphicFramePr>
          <p:nvPr>
            <p:extLst>
              <p:ext uri="{D42A27DB-BD31-4B8C-83A1-F6EECF244321}">
                <p14:modId xmlns:p14="http://schemas.microsoft.com/office/powerpoint/2010/main" val="2401242223"/>
              </p:ext>
            </p:extLst>
          </p:nvPr>
        </p:nvGraphicFramePr>
        <p:xfrm>
          <a:off x="6337300" y="2214563"/>
          <a:ext cx="633413" cy="450850"/>
        </p:xfrm>
        <a:graphic>
          <a:graphicData uri="http://schemas.openxmlformats.org/presentationml/2006/ole">
            <mc:AlternateContent xmlns:mc="http://schemas.openxmlformats.org/markup-compatibility/2006">
              <mc:Choice xmlns:v="urn:schemas-microsoft-com:vml" Requires="v">
                <p:oleObj spid="_x0000_s400898" name="Equation" r:id="rId21" imgW="228600" imgH="203200" progId="Equation.DSMT4">
                  <p:embed/>
                </p:oleObj>
              </mc:Choice>
              <mc:Fallback>
                <p:oleObj name="Equation" r:id="rId21" imgW="228600" imgH="203200" progId="Equation.DSMT4">
                  <p:embed/>
                  <p:pic>
                    <p:nvPicPr>
                      <p:cNvPr id="0" name=""/>
                      <p:cNvPicPr>
                        <a:picLocks noChangeAspect="1" noChangeArrowheads="1"/>
                      </p:cNvPicPr>
                      <p:nvPr/>
                    </p:nvPicPr>
                    <p:blipFill>
                      <a:blip r:embed="rId22"/>
                      <a:srcRect/>
                      <a:stretch>
                        <a:fillRect/>
                      </a:stretch>
                    </p:blipFill>
                    <p:spPr bwMode="auto">
                      <a:xfrm>
                        <a:off x="6337300" y="2214563"/>
                        <a:ext cx="633413" cy="45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8" name="Object 11"/>
          <p:cNvGraphicFramePr>
            <a:graphicFrameLocks noChangeAspect="1"/>
          </p:cNvGraphicFramePr>
          <p:nvPr>
            <p:extLst>
              <p:ext uri="{D42A27DB-BD31-4B8C-83A1-F6EECF244321}">
                <p14:modId xmlns:p14="http://schemas.microsoft.com/office/powerpoint/2010/main" val="3639183429"/>
              </p:ext>
            </p:extLst>
          </p:nvPr>
        </p:nvGraphicFramePr>
        <p:xfrm>
          <a:off x="4003675" y="2771775"/>
          <a:ext cx="882650" cy="450850"/>
        </p:xfrm>
        <a:graphic>
          <a:graphicData uri="http://schemas.openxmlformats.org/presentationml/2006/ole">
            <mc:AlternateContent xmlns:mc="http://schemas.openxmlformats.org/markup-compatibility/2006">
              <mc:Choice xmlns:v="urn:schemas-microsoft-com:vml" Requires="v">
                <p:oleObj spid="_x0000_s400899" name="Equation" r:id="rId23" imgW="317500" imgH="203200" progId="Equation.DSMT4">
                  <p:embed/>
                </p:oleObj>
              </mc:Choice>
              <mc:Fallback>
                <p:oleObj name="Equation" r:id="rId23" imgW="317500" imgH="203200" progId="Equation.DSMT4">
                  <p:embed/>
                  <p:pic>
                    <p:nvPicPr>
                      <p:cNvPr id="0" name=""/>
                      <p:cNvPicPr>
                        <a:picLocks noChangeAspect="1" noChangeArrowheads="1"/>
                      </p:cNvPicPr>
                      <p:nvPr/>
                    </p:nvPicPr>
                    <p:blipFill>
                      <a:blip r:embed="rId24"/>
                      <a:srcRect/>
                      <a:stretch>
                        <a:fillRect/>
                      </a:stretch>
                    </p:blipFill>
                    <p:spPr bwMode="auto">
                      <a:xfrm>
                        <a:off x="4003675" y="2771775"/>
                        <a:ext cx="882650" cy="45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09" name="Object 12"/>
          <p:cNvGraphicFramePr>
            <a:graphicFrameLocks noChangeAspect="1"/>
          </p:cNvGraphicFramePr>
          <p:nvPr>
            <p:extLst>
              <p:ext uri="{D42A27DB-BD31-4B8C-83A1-F6EECF244321}">
                <p14:modId xmlns:p14="http://schemas.microsoft.com/office/powerpoint/2010/main" val="2763798277"/>
              </p:ext>
            </p:extLst>
          </p:nvPr>
        </p:nvGraphicFramePr>
        <p:xfrm>
          <a:off x="4913313" y="2768600"/>
          <a:ext cx="1443037" cy="450850"/>
        </p:xfrm>
        <a:graphic>
          <a:graphicData uri="http://schemas.openxmlformats.org/presentationml/2006/ole">
            <mc:AlternateContent xmlns:mc="http://schemas.openxmlformats.org/markup-compatibility/2006">
              <mc:Choice xmlns:v="urn:schemas-microsoft-com:vml" Requires="v">
                <p:oleObj spid="_x0000_s400900" name="Equation" r:id="rId25" imgW="520700" imgH="203200" progId="Equation.DSMT4">
                  <p:embed/>
                </p:oleObj>
              </mc:Choice>
              <mc:Fallback>
                <p:oleObj name="Equation" r:id="rId25" imgW="520700" imgH="203200" progId="Equation.DSMT4">
                  <p:embed/>
                  <p:pic>
                    <p:nvPicPr>
                      <p:cNvPr id="0" name=""/>
                      <p:cNvPicPr>
                        <a:picLocks noChangeAspect="1" noChangeArrowheads="1"/>
                      </p:cNvPicPr>
                      <p:nvPr/>
                    </p:nvPicPr>
                    <p:blipFill>
                      <a:blip r:embed="rId26"/>
                      <a:srcRect/>
                      <a:stretch>
                        <a:fillRect/>
                      </a:stretch>
                    </p:blipFill>
                    <p:spPr bwMode="auto">
                      <a:xfrm>
                        <a:off x="4913313" y="2768600"/>
                        <a:ext cx="1443037" cy="4508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10" name="Object 13"/>
          <p:cNvGraphicFramePr>
            <a:graphicFrameLocks noChangeAspect="1"/>
          </p:cNvGraphicFramePr>
          <p:nvPr/>
        </p:nvGraphicFramePr>
        <p:xfrm>
          <a:off x="6343650" y="2713038"/>
          <a:ext cx="668338" cy="563562"/>
        </p:xfrm>
        <a:graphic>
          <a:graphicData uri="http://schemas.openxmlformats.org/presentationml/2006/ole">
            <mc:AlternateContent xmlns:mc="http://schemas.openxmlformats.org/markup-compatibility/2006">
              <mc:Choice xmlns:v="urn:schemas-microsoft-com:vml" Requires="v">
                <p:oleObj spid="_x0000_s400901" name="Equation" r:id="rId27" imgW="241200" imgH="253800" progId="Equation.3">
                  <p:embed/>
                </p:oleObj>
              </mc:Choice>
              <mc:Fallback>
                <p:oleObj name="Equation" r:id="rId27" imgW="241200" imgH="253800" progId="Equation.3">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6343650" y="2713038"/>
                        <a:ext cx="668338" cy="563562"/>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11" name="Object 14"/>
          <p:cNvGraphicFramePr>
            <a:graphicFrameLocks noChangeAspect="1"/>
          </p:cNvGraphicFramePr>
          <p:nvPr>
            <p:extLst>
              <p:ext uri="{D42A27DB-BD31-4B8C-83A1-F6EECF244321}">
                <p14:modId xmlns:p14="http://schemas.microsoft.com/office/powerpoint/2010/main" val="731739548"/>
              </p:ext>
            </p:extLst>
          </p:nvPr>
        </p:nvGraphicFramePr>
        <p:xfrm>
          <a:off x="1611231" y="4056063"/>
          <a:ext cx="2046369" cy="1354137"/>
        </p:xfrm>
        <a:graphic>
          <a:graphicData uri="http://schemas.openxmlformats.org/presentationml/2006/ole">
            <mc:AlternateContent xmlns:mc="http://schemas.openxmlformats.org/markup-compatibility/2006">
              <mc:Choice xmlns:v="urn:schemas-microsoft-com:vml" Requires="v">
                <p:oleObj spid="_x0000_s400902" name="Equation" r:id="rId29" imgW="1003300" imgH="863600" progId="Equation.DSMT4">
                  <p:embed/>
                </p:oleObj>
              </mc:Choice>
              <mc:Fallback>
                <p:oleObj name="Equation" r:id="rId29" imgW="1003300" imgH="863600" progId="Equation.DSMT4">
                  <p:embed/>
                  <p:pic>
                    <p:nvPicPr>
                      <p:cNvPr id="0" name=""/>
                      <p:cNvPicPr>
                        <a:picLocks noChangeAspect="1" noChangeArrowheads="1"/>
                      </p:cNvPicPr>
                      <p:nvPr/>
                    </p:nvPicPr>
                    <p:blipFill>
                      <a:blip r:embed="rId30"/>
                      <a:srcRect/>
                      <a:stretch>
                        <a:fillRect/>
                      </a:stretch>
                    </p:blipFill>
                    <p:spPr bwMode="auto">
                      <a:xfrm>
                        <a:off x="1611231" y="4056063"/>
                        <a:ext cx="2046369" cy="1354137"/>
                      </a:xfrm>
                      <a:prstGeom prst="rect">
                        <a:avLst/>
                      </a:prstGeom>
                      <a:noFill/>
                      <a:ln>
                        <a:noFill/>
                      </a:ln>
                      <a:effectLst/>
                    </p:spPr>
                  </p:pic>
                </p:oleObj>
              </mc:Fallback>
            </mc:AlternateContent>
          </a:graphicData>
        </a:graphic>
      </p:graphicFrame>
      <p:graphicFrame>
        <p:nvGraphicFramePr>
          <p:cNvPr id="392212" name="Object 15"/>
          <p:cNvGraphicFramePr>
            <a:graphicFrameLocks noChangeAspect="1"/>
          </p:cNvGraphicFramePr>
          <p:nvPr>
            <p:extLst>
              <p:ext uri="{D42A27DB-BD31-4B8C-83A1-F6EECF244321}">
                <p14:modId xmlns:p14="http://schemas.microsoft.com/office/powerpoint/2010/main" val="2763342215"/>
              </p:ext>
            </p:extLst>
          </p:nvPr>
        </p:nvGraphicFramePr>
        <p:xfrm>
          <a:off x="3678951" y="4297363"/>
          <a:ext cx="1655049" cy="884237"/>
        </p:xfrm>
        <a:graphic>
          <a:graphicData uri="http://schemas.openxmlformats.org/presentationml/2006/ole">
            <mc:AlternateContent xmlns:mc="http://schemas.openxmlformats.org/markup-compatibility/2006">
              <mc:Choice xmlns:v="urn:schemas-microsoft-com:vml" Requires="v">
                <p:oleObj spid="_x0000_s400903" name="Equation" r:id="rId31" imgW="876300" imgH="609600" progId="Equation.DSMT4">
                  <p:embed/>
                </p:oleObj>
              </mc:Choice>
              <mc:Fallback>
                <p:oleObj name="Equation" r:id="rId31" imgW="876300" imgH="609600" progId="Equation.DSMT4">
                  <p:embed/>
                  <p:pic>
                    <p:nvPicPr>
                      <p:cNvPr id="0" name=""/>
                      <p:cNvPicPr>
                        <a:picLocks noChangeAspect="1" noChangeArrowheads="1"/>
                      </p:cNvPicPr>
                      <p:nvPr/>
                    </p:nvPicPr>
                    <p:blipFill>
                      <a:blip r:embed="rId32"/>
                      <a:srcRect/>
                      <a:stretch>
                        <a:fillRect/>
                      </a:stretch>
                    </p:blipFill>
                    <p:spPr bwMode="auto">
                      <a:xfrm>
                        <a:off x="3678951" y="4297363"/>
                        <a:ext cx="1655049" cy="884237"/>
                      </a:xfrm>
                      <a:prstGeom prst="rect">
                        <a:avLst/>
                      </a:prstGeom>
                      <a:noFill/>
                      <a:ln>
                        <a:noFill/>
                      </a:ln>
                      <a:effectLst/>
                    </p:spPr>
                  </p:pic>
                </p:oleObj>
              </mc:Fallback>
            </mc:AlternateContent>
          </a:graphicData>
        </a:graphic>
      </p:graphicFrame>
      <p:graphicFrame>
        <p:nvGraphicFramePr>
          <p:cNvPr id="392213" name="Object 16"/>
          <p:cNvGraphicFramePr>
            <a:graphicFrameLocks noChangeAspect="1"/>
          </p:cNvGraphicFramePr>
          <p:nvPr>
            <p:extLst>
              <p:ext uri="{D42A27DB-BD31-4B8C-83A1-F6EECF244321}">
                <p14:modId xmlns:p14="http://schemas.microsoft.com/office/powerpoint/2010/main" val="1669030274"/>
              </p:ext>
            </p:extLst>
          </p:nvPr>
        </p:nvGraphicFramePr>
        <p:xfrm>
          <a:off x="5318021" y="4332288"/>
          <a:ext cx="1692379" cy="849312"/>
        </p:xfrm>
        <a:graphic>
          <a:graphicData uri="http://schemas.openxmlformats.org/presentationml/2006/ole">
            <mc:AlternateContent xmlns:mc="http://schemas.openxmlformats.org/markup-compatibility/2006">
              <mc:Choice xmlns:v="urn:schemas-microsoft-com:vml" Requires="v">
                <p:oleObj spid="_x0000_s400904" name="Equation" r:id="rId33" imgW="876300" imgH="571500" progId="Equation.DSMT4">
                  <p:embed/>
                </p:oleObj>
              </mc:Choice>
              <mc:Fallback>
                <p:oleObj name="Equation" r:id="rId33" imgW="876300" imgH="571500" progId="Equation.DSMT4">
                  <p:embed/>
                  <p:pic>
                    <p:nvPicPr>
                      <p:cNvPr id="0" name=""/>
                      <p:cNvPicPr>
                        <a:picLocks noChangeAspect="1" noChangeArrowheads="1"/>
                      </p:cNvPicPr>
                      <p:nvPr/>
                    </p:nvPicPr>
                    <p:blipFill>
                      <a:blip r:embed="rId34"/>
                      <a:srcRect/>
                      <a:stretch>
                        <a:fillRect/>
                      </a:stretch>
                    </p:blipFill>
                    <p:spPr bwMode="auto">
                      <a:xfrm>
                        <a:off x="5318021" y="4332288"/>
                        <a:ext cx="1692379" cy="849312"/>
                      </a:xfrm>
                      <a:prstGeom prst="rect">
                        <a:avLst/>
                      </a:prstGeom>
                      <a:noFill/>
                      <a:ln>
                        <a:noFill/>
                      </a:ln>
                      <a:effectLst/>
                    </p:spPr>
                  </p:pic>
                </p:oleObj>
              </mc:Fallback>
            </mc:AlternateContent>
          </a:graphicData>
        </a:graphic>
      </p:graphicFrame>
      <p:graphicFrame>
        <p:nvGraphicFramePr>
          <p:cNvPr id="392214" name="Object 17"/>
          <p:cNvGraphicFramePr>
            <a:graphicFrameLocks noChangeAspect="1"/>
          </p:cNvGraphicFramePr>
          <p:nvPr>
            <p:extLst>
              <p:ext uri="{D42A27DB-BD31-4B8C-83A1-F6EECF244321}">
                <p14:modId xmlns:p14="http://schemas.microsoft.com/office/powerpoint/2010/main" val="1549290518"/>
              </p:ext>
            </p:extLst>
          </p:nvPr>
        </p:nvGraphicFramePr>
        <p:xfrm>
          <a:off x="7085998" y="4297363"/>
          <a:ext cx="1677002" cy="884237"/>
        </p:xfrm>
        <a:graphic>
          <a:graphicData uri="http://schemas.openxmlformats.org/presentationml/2006/ole">
            <mc:AlternateContent xmlns:mc="http://schemas.openxmlformats.org/markup-compatibility/2006">
              <mc:Choice xmlns:v="urn:schemas-microsoft-com:vml" Requires="v">
                <p:oleObj spid="_x0000_s400905" name="Equation" r:id="rId35" imgW="889000" imgH="609600" progId="Equation.DSMT4">
                  <p:embed/>
                </p:oleObj>
              </mc:Choice>
              <mc:Fallback>
                <p:oleObj name="Equation" r:id="rId35" imgW="889000" imgH="609600" progId="Equation.DSMT4">
                  <p:embed/>
                  <p:pic>
                    <p:nvPicPr>
                      <p:cNvPr id="0" name=""/>
                      <p:cNvPicPr>
                        <a:picLocks noChangeAspect="1" noChangeArrowheads="1"/>
                      </p:cNvPicPr>
                      <p:nvPr/>
                    </p:nvPicPr>
                    <p:blipFill>
                      <a:blip r:embed="rId36"/>
                      <a:srcRect/>
                      <a:stretch>
                        <a:fillRect/>
                      </a:stretch>
                    </p:blipFill>
                    <p:spPr bwMode="auto">
                      <a:xfrm>
                        <a:off x="7085998" y="4297363"/>
                        <a:ext cx="1677002" cy="884237"/>
                      </a:xfrm>
                      <a:prstGeom prst="rect">
                        <a:avLst/>
                      </a:prstGeom>
                      <a:noFill/>
                      <a:ln>
                        <a:noFill/>
                      </a:ln>
                      <a:effectLst/>
                    </p:spPr>
                  </p:pic>
                </p:oleObj>
              </mc:Fallback>
            </mc:AlternateContent>
          </a:graphicData>
        </a:graphic>
      </p:graphicFrame>
      <p:graphicFrame>
        <p:nvGraphicFramePr>
          <p:cNvPr id="392215" name="Object 18"/>
          <p:cNvGraphicFramePr>
            <a:graphicFrameLocks noChangeAspect="1"/>
          </p:cNvGraphicFramePr>
          <p:nvPr>
            <p:extLst>
              <p:ext uri="{D42A27DB-BD31-4B8C-83A1-F6EECF244321}">
                <p14:modId xmlns:p14="http://schemas.microsoft.com/office/powerpoint/2010/main" val="2637357711"/>
              </p:ext>
            </p:extLst>
          </p:nvPr>
        </p:nvGraphicFramePr>
        <p:xfrm>
          <a:off x="593725" y="5695950"/>
          <a:ext cx="2743200" cy="527050"/>
        </p:xfrm>
        <a:graphic>
          <a:graphicData uri="http://schemas.openxmlformats.org/presentationml/2006/ole">
            <mc:AlternateContent xmlns:mc="http://schemas.openxmlformats.org/markup-compatibility/2006">
              <mc:Choice xmlns:v="urn:schemas-microsoft-com:vml" Requires="v">
                <p:oleObj spid="_x0000_s400906" name="Equation" r:id="rId37" imgW="1117600" imgH="279400" progId="Equation.DSMT4">
                  <p:embed/>
                </p:oleObj>
              </mc:Choice>
              <mc:Fallback>
                <p:oleObj name="Equation" r:id="rId37" imgW="1117600" imgH="279400" progId="Equation.DSMT4">
                  <p:embed/>
                  <p:pic>
                    <p:nvPicPr>
                      <p:cNvPr id="0" name=""/>
                      <p:cNvPicPr>
                        <a:picLocks noChangeAspect="1" noChangeArrowheads="1"/>
                      </p:cNvPicPr>
                      <p:nvPr/>
                    </p:nvPicPr>
                    <p:blipFill>
                      <a:blip r:embed="rId38"/>
                      <a:srcRect/>
                      <a:stretch>
                        <a:fillRect/>
                      </a:stretch>
                    </p:blipFill>
                    <p:spPr bwMode="auto">
                      <a:xfrm>
                        <a:off x="593725" y="5695950"/>
                        <a:ext cx="2743200" cy="5270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16" name="Object 19"/>
          <p:cNvGraphicFramePr>
            <a:graphicFrameLocks noChangeAspect="1"/>
          </p:cNvGraphicFramePr>
          <p:nvPr>
            <p:extLst>
              <p:ext uri="{D42A27DB-BD31-4B8C-83A1-F6EECF244321}">
                <p14:modId xmlns:p14="http://schemas.microsoft.com/office/powerpoint/2010/main" val="1755569644"/>
              </p:ext>
            </p:extLst>
          </p:nvPr>
        </p:nvGraphicFramePr>
        <p:xfrm>
          <a:off x="3214688" y="5707063"/>
          <a:ext cx="2620962" cy="503237"/>
        </p:xfrm>
        <a:graphic>
          <a:graphicData uri="http://schemas.openxmlformats.org/presentationml/2006/ole">
            <mc:AlternateContent xmlns:mc="http://schemas.openxmlformats.org/markup-compatibility/2006">
              <mc:Choice xmlns:v="urn:schemas-microsoft-com:vml" Requires="v">
                <p:oleObj spid="_x0000_s400907" name="Equation" r:id="rId39" imgW="1066800" imgH="266700" progId="Equation.DSMT4">
                  <p:embed/>
                </p:oleObj>
              </mc:Choice>
              <mc:Fallback>
                <p:oleObj name="Equation" r:id="rId39" imgW="1066800" imgH="266700" progId="Equation.DSMT4">
                  <p:embed/>
                  <p:pic>
                    <p:nvPicPr>
                      <p:cNvPr id="0" name=""/>
                      <p:cNvPicPr>
                        <a:picLocks noChangeAspect="1" noChangeArrowheads="1"/>
                      </p:cNvPicPr>
                      <p:nvPr/>
                    </p:nvPicPr>
                    <p:blipFill>
                      <a:blip r:embed="rId40"/>
                      <a:srcRect/>
                      <a:stretch>
                        <a:fillRect/>
                      </a:stretch>
                    </p:blipFill>
                    <p:spPr bwMode="auto">
                      <a:xfrm>
                        <a:off x="3214688" y="5707063"/>
                        <a:ext cx="2620962" cy="503237"/>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92217" name="Object 20"/>
          <p:cNvGraphicFramePr>
            <a:graphicFrameLocks noChangeAspect="1"/>
          </p:cNvGraphicFramePr>
          <p:nvPr>
            <p:extLst>
              <p:ext uri="{D42A27DB-BD31-4B8C-83A1-F6EECF244321}">
                <p14:modId xmlns:p14="http://schemas.microsoft.com/office/powerpoint/2010/main" val="2703808056"/>
              </p:ext>
            </p:extLst>
          </p:nvPr>
        </p:nvGraphicFramePr>
        <p:xfrm>
          <a:off x="5805488" y="5695950"/>
          <a:ext cx="2652712" cy="527050"/>
        </p:xfrm>
        <a:graphic>
          <a:graphicData uri="http://schemas.openxmlformats.org/presentationml/2006/ole">
            <mc:AlternateContent xmlns:mc="http://schemas.openxmlformats.org/markup-compatibility/2006">
              <mc:Choice xmlns:v="urn:schemas-microsoft-com:vml" Requires="v">
                <p:oleObj spid="_x0000_s400908" name="Equation" r:id="rId41" imgW="1079500" imgH="279400" progId="Equation.DSMT4">
                  <p:embed/>
                </p:oleObj>
              </mc:Choice>
              <mc:Fallback>
                <p:oleObj name="Equation" r:id="rId41" imgW="1079500" imgH="279400" progId="Equation.DSMT4">
                  <p:embed/>
                  <p:pic>
                    <p:nvPicPr>
                      <p:cNvPr id="0" name=""/>
                      <p:cNvPicPr>
                        <a:picLocks noChangeAspect="1" noChangeArrowheads="1"/>
                      </p:cNvPicPr>
                      <p:nvPr/>
                    </p:nvPicPr>
                    <p:blipFill>
                      <a:blip r:embed="rId42"/>
                      <a:srcRect/>
                      <a:stretch>
                        <a:fillRect/>
                      </a:stretch>
                    </p:blipFill>
                    <p:spPr bwMode="auto">
                      <a:xfrm>
                        <a:off x="5805488" y="5695950"/>
                        <a:ext cx="2652712" cy="527050"/>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28575">
                            <a:solidFill>
                              <a:srgbClr val="0033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0901720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iterate type="wd">
                                    <p:tmPct val="10000"/>
                                  </p:iterate>
                                  <p:childTnLst>
                                    <p:set>
                                      <p:cBhvr>
                                        <p:cTn id="11" dur="1" fill="hold">
                                          <p:stCondLst>
                                            <p:cond delay="0"/>
                                          </p:stCondLst>
                                        </p:cTn>
                                        <p:tgtEl>
                                          <p:spTgt spid="392198"/>
                                        </p:tgtEl>
                                        <p:attrNameLst>
                                          <p:attrName>style.visibility</p:attrName>
                                        </p:attrNameLst>
                                      </p:cBhvr>
                                      <p:to>
                                        <p:strVal val="visible"/>
                                      </p:to>
                                    </p:set>
                                    <p:animEffect transition="in" filter="wipe(left)">
                                      <p:cBhvr>
                                        <p:cTn id="12" dur="500"/>
                                        <p:tgtEl>
                                          <p:spTgt spid="39219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iterate type="wd">
                                    <p:tmPct val="10000"/>
                                  </p:iterate>
                                  <p:childTnLst>
                                    <p:set>
                                      <p:cBhvr>
                                        <p:cTn id="16" dur="1" fill="hold">
                                          <p:stCondLst>
                                            <p:cond delay="0"/>
                                          </p:stCondLst>
                                        </p:cTn>
                                        <p:tgtEl>
                                          <p:spTgt spid="392201"/>
                                        </p:tgtEl>
                                        <p:attrNameLst>
                                          <p:attrName>style.visibility</p:attrName>
                                        </p:attrNameLst>
                                      </p:cBhvr>
                                      <p:to>
                                        <p:strVal val="visible"/>
                                      </p:to>
                                    </p:set>
                                    <p:animEffect transition="in" filter="wipe(left)">
                                      <p:cBhvr>
                                        <p:cTn id="17" dur="500"/>
                                        <p:tgtEl>
                                          <p:spTgt spid="39220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iterate type="wd">
                                    <p:tmPct val="10000"/>
                                  </p:iterate>
                                  <p:childTnLst>
                                    <p:set>
                                      <p:cBhvr>
                                        <p:cTn id="21" dur="1" fill="hold">
                                          <p:stCondLst>
                                            <p:cond delay="0"/>
                                          </p:stCondLst>
                                        </p:cTn>
                                        <p:tgtEl>
                                          <p:spTgt spid="392202"/>
                                        </p:tgtEl>
                                        <p:attrNameLst>
                                          <p:attrName>style.visibility</p:attrName>
                                        </p:attrNameLst>
                                      </p:cBhvr>
                                      <p:to>
                                        <p:strVal val="visible"/>
                                      </p:to>
                                    </p:set>
                                    <p:animEffect transition="in" filter="wipe(left)">
                                      <p:cBhvr>
                                        <p:cTn id="22" dur="500"/>
                                        <p:tgtEl>
                                          <p:spTgt spid="39220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iterate type="wd">
                                    <p:tmPct val="10000"/>
                                  </p:iterate>
                                  <p:childTnLst>
                                    <p:set>
                                      <p:cBhvr>
                                        <p:cTn id="26" dur="1" fill="hold">
                                          <p:stCondLst>
                                            <p:cond delay="0"/>
                                          </p:stCondLst>
                                        </p:cTn>
                                        <p:tgtEl>
                                          <p:spTgt spid="392203"/>
                                        </p:tgtEl>
                                        <p:attrNameLst>
                                          <p:attrName>style.visibility</p:attrName>
                                        </p:attrNameLst>
                                      </p:cBhvr>
                                      <p:to>
                                        <p:strVal val="visible"/>
                                      </p:to>
                                    </p:set>
                                    <p:animEffect transition="in" filter="wipe(left)">
                                      <p:cBhvr>
                                        <p:cTn id="27" dur="500"/>
                                        <p:tgtEl>
                                          <p:spTgt spid="39220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iterate type="wd">
                                    <p:tmPct val="10000"/>
                                  </p:iterate>
                                  <p:childTnLst>
                                    <p:set>
                                      <p:cBhvr>
                                        <p:cTn id="31" dur="1" fill="hold">
                                          <p:stCondLst>
                                            <p:cond delay="0"/>
                                          </p:stCondLst>
                                        </p:cTn>
                                        <p:tgtEl>
                                          <p:spTgt spid="392204"/>
                                        </p:tgtEl>
                                        <p:attrNameLst>
                                          <p:attrName>style.visibility</p:attrName>
                                        </p:attrNameLst>
                                      </p:cBhvr>
                                      <p:to>
                                        <p:strVal val="visible"/>
                                      </p:to>
                                    </p:set>
                                    <p:animEffect transition="in" filter="wipe(left)">
                                      <p:cBhvr>
                                        <p:cTn id="32" dur="500"/>
                                        <p:tgtEl>
                                          <p:spTgt spid="39220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nodeType="clickEffect">
                                  <p:stCondLst>
                                    <p:cond delay="0"/>
                                  </p:stCondLst>
                                  <p:iterate type="wd">
                                    <p:tmPct val="10000"/>
                                  </p:iterate>
                                  <p:childTnLst>
                                    <p:set>
                                      <p:cBhvr>
                                        <p:cTn id="36" dur="1" fill="hold">
                                          <p:stCondLst>
                                            <p:cond delay="0"/>
                                          </p:stCondLst>
                                        </p:cTn>
                                        <p:tgtEl>
                                          <p:spTgt spid="392205"/>
                                        </p:tgtEl>
                                        <p:attrNameLst>
                                          <p:attrName>style.visibility</p:attrName>
                                        </p:attrNameLst>
                                      </p:cBhvr>
                                      <p:to>
                                        <p:strVal val="visible"/>
                                      </p:to>
                                    </p:set>
                                    <p:animEffect transition="in" filter="wipe(left)">
                                      <p:cBhvr>
                                        <p:cTn id="37" dur="500"/>
                                        <p:tgtEl>
                                          <p:spTgt spid="39220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iterate type="wd">
                                    <p:tmPct val="10000"/>
                                  </p:iterate>
                                  <p:childTnLst>
                                    <p:set>
                                      <p:cBhvr>
                                        <p:cTn id="41" dur="1" fill="hold">
                                          <p:stCondLst>
                                            <p:cond delay="0"/>
                                          </p:stCondLst>
                                        </p:cTn>
                                        <p:tgtEl>
                                          <p:spTgt spid="392206"/>
                                        </p:tgtEl>
                                        <p:attrNameLst>
                                          <p:attrName>style.visibility</p:attrName>
                                        </p:attrNameLst>
                                      </p:cBhvr>
                                      <p:to>
                                        <p:strVal val="visible"/>
                                      </p:to>
                                    </p:set>
                                    <p:animEffect transition="in" filter="wipe(left)">
                                      <p:cBhvr>
                                        <p:cTn id="42" dur="500"/>
                                        <p:tgtEl>
                                          <p:spTgt spid="39220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iterate type="wd">
                                    <p:tmPct val="10000"/>
                                  </p:iterate>
                                  <p:childTnLst>
                                    <p:set>
                                      <p:cBhvr>
                                        <p:cTn id="46" dur="1" fill="hold">
                                          <p:stCondLst>
                                            <p:cond delay="0"/>
                                          </p:stCondLst>
                                        </p:cTn>
                                        <p:tgtEl>
                                          <p:spTgt spid="392207"/>
                                        </p:tgtEl>
                                        <p:attrNameLst>
                                          <p:attrName>style.visibility</p:attrName>
                                        </p:attrNameLst>
                                      </p:cBhvr>
                                      <p:to>
                                        <p:strVal val="visible"/>
                                      </p:to>
                                    </p:set>
                                    <p:animEffect transition="in" filter="wipe(left)">
                                      <p:cBhvr>
                                        <p:cTn id="47" dur="500"/>
                                        <p:tgtEl>
                                          <p:spTgt spid="39220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iterate type="wd">
                                    <p:tmPct val="10000"/>
                                  </p:iterate>
                                  <p:childTnLst>
                                    <p:set>
                                      <p:cBhvr>
                                        <p:cTn id="51" dur="1" fill="hold">
                                          <p:stCondLst>
                                            <p:cond delay="0"/>
                                          </p:stCondLst>
                                        </p:cTn>
                                        <p:tgtEl>
                                          <p:spTgt spid="392208"/>
                                        </p:tgtEl>
                                        <p:attrNameLst>
                                          <p:attrName>style.visibility</p:attrName>
                                        </p:attrNameLst>
                                      </p:cBhvr>
                                      <p:to>
                                        <p:strVal val="visible"/>
                                      </p:to>
                                    </p:set>
                                    <p:animEffect transition="in" filter="wipe(left)">
                                      <p:cBhvr>
                                        <p:cTn id="52" dur="500"/>
                                        <p:tgtEl>
                                          <p:spTgt spid="39220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iterate type="wd">
                                    <p:tmPct val="10000"/>
                                  </p:iterate>
                                  <p:childTnLst>
                                    <p:set>
                                      <p:cBhvr>
                                        <p:cTn id="56" dur="1" fill="hold">
                                          <p:stCondLst>
                                            <p:cond delay="0"/>
                                          </p:stCondLst>
                                        </p:cTn>
                                        <p:tgtEl>
                                          <p:spTgt spid="392209"/>
                                        </p:tgtEl>
                                        <p:attrNameLst>
                                          <p:attrName>style.visibility</p:attrName>
                                        </p:attrNameLst>
                                      </p:cBhvr>
                                      <p:to>
                                        <p:strVal val="visible"/>
                                      </p:to>
                                    </p:set>
                                    <p:animEffect transition="in" filter="wipe(left)">
                                      <p:cBhvr>
                                        <p:cTn id="57" dur="500"/>
                                        <p:tgtEl>
                                          <p:spTgt spid="39220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iterate type="wd">
                                    <p:tmPct val="10000"/>
                                  </p:iterate>
                                  <p:childTnLst>
                                    <p:set>
                                      <p:cBhvr>
                                        <p:cTn id="61" dur="1" fill="hold">
                                          <p:stCondLst>
                                            <p:cond delay="0"/>
                                          </p:stCondLst>
                                        </p:cTn>
                                        <p:tgtEl>
                                          <p:spTgt spid="392210"/>
                                        </p:tgtEl>
                                        <p:attrNameLst>
                                          <p:attrName>style.visibility</p:attrName>
                                        </p:attrNameLst>
                                      </p:cBhvr>
                                      <p:to>
                                        <p:strVal val="visible"/>
                                      </p:to>
                                    </p:set>
                                    <p:animEffect transition="in" filter="wipe(left)">
                                      <p:cBhvr>
                                        <p:cTn id="62" dur="500"/>
                                        <p:tgtEl>
                                          <p:spTgt spid="39221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92200">
                                            <p:txEl>
                                              <p:pRg st="0" end="0"/>
                                            </p:txEl>
                                          </p:spTgt>
                                        </p:tgtEl>
                                        <p:attrNameLst>
                                          <p:attrName>style.visibility</p:attrName>
                                        </p:attrNameLst>
                                      </p:cBhvr>
                                      <p:to>
                                        <p:strVal val="visible"/>
                                      </p:to>
                                    </p:set>
                                    <p:animEffect transition="in" filter="wipe(left)">
                                      <p:cBhvr>
                                        <p:cTn id="67" dur="500"/>
                                        <p:tgtEl>
                                          <p:spTgt spid="392200">
                                            <p:txEl>
                                              <p:pRg st="0" end="0"/>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iterate type="wd">
                                    <p:tmPct val="10000"/>
                                  </p:iterate>
                                  <p:childTnLst>
                                    <p:set>
                                      <p:cBhvr>
                                        <p:cTn id="71" dur="1" fill="hold">
                                          <p:stCondLst>
                                            <p:cond delay="0"/>
                                          </p:stCondLst>
                                        </p:cTn>
                                        <p:tgtEl>
                                          <p:spTgt spid="392199"/>
                                        </p:tgtEl>
                                        <p:attrNameLst>
                                          <p:attrName>style.visibility</p:attrName>
                                        </p:attrNameLst>
                                      </p:cBhvr>
                                      <p:to>
                                        <p:strVal val="visible"/>
                                      </p:to>
                                    </p:set>
                                    <p:animEffect transition="in" filter="wipe(left)">
                                      <p:cBhvr>
                                        <p:cTn id="72" dur="500"/>
                                        <p:tgtEl>
                                          <p:spTgt spid="39219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iterate type="wd">
                                    <p:tmPct val="10000"/>
                                  </p:iterate>
                                  <p:childTnLst>
                                    <p:set>
                                      <p:cBhvr>
                                        <p:cTn id="76" dur="1" fill="hold">
                                          <p:stCondLst>
                                            <p:cond delay="0"/>
                                          </p:stCondLst>
                                        </p:cTn>
                                        <p:tgtEl>
                                          <p:spTgt spid="392211"/>
                                        </p:tgtEl>
                                        <p:attrNameLst>
                                          <p:attrName>style.visibility</p:attrName>
                                        </p:attrNameLst>
                                      </p:cBhvr>
                                      <p:to>
                                        <p:strVal val="visible"/>
                                      </p:to>
                                    </p:set>
                                    <p:animEffect transition="in" filter="wipe(left)">
                                      <p:cBhvr>
                                        <p:cTn id="77" dur="500"/>
                                        <p:tgtEl>
                                          <p:spTgt spid="392211"/>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iterate type="wd">
                                    <p:tmPct val="10000"/>
                                  </p:iterate>
                                  <p:childTnLst>
                                    <p:set>
                                      <p:cBhvr>
                                        <p:cTn id="81" dur="1" fill="hold">
                                          <p:stCondLst>
                                            <p:cond delay="0"/>
                                          </p:stCondLst>
                                        </p:cTn>
                                        <p:tgtEl>
                                          <p:spTgt spid="392212"/>
                                        </p:tgtEl>
                                        <p:attrNameLst>
                                          <p:attrName>style.visibility</p:attrName>
                                        </p:attrNameLst>
                                      </p:cBhvr>
                                      <p:to>
                                        <p:strVal val="visible"/>
                                      </p:to>
                                    </p:set>
                                    <p:animEffect transition="in" filter="wipe(left)">
                                      <p:cBhvr>
                                        <p:cTn id="82" dur="500"/>
                                        <p:tgtEl>
                                          <p:spTgt spid="39221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iterate type="wd">
                                    <p:tmPct val="10000"/>
                                  </p:iterate>
                                  <p:childTnLst>
                                    <p:set>
                                      <p:cBhvr>
                                        <p:cTn id="86" dur="1" fill="hold">
                                          <p:stCondLst>
                                            <p:cond delay="0"/>
                                          </p:stCondLst>
                                        </p:cTn>
                                        <p:tgtEl>
                                          <p:spTgt spid="392213"/>
                                        </p:tgtEl>
                                        <p:attrNameLst>
                                          <p:attrName>style.visibility</p:attrName>
                                        </p:attrNameLst>
                                      </p:cBhvr>
                                      <p:to>
                                        <p:strVal val="visible"/>
                                      </p:to>
                                    </p:set>
                                    <p:animEffect transition="in" filter="wipe(left)">
                                      <p:cBhvr>
                                        <p:cTn id="87" dur="500"/>
                                        <p:tgtEl>
                                          <p:spTgt spid="39221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iterate type="wd">
                                    <p:tmPct val="10000"/>
                                  </p:iterate>
                                  <p:childTnLst>
                                    <p:set>
                                      <p:cBhvr>
                                        <p:cTn id="91" dur="1" fill="hold">
                                          <p:stCondLst>
                                            <p:cond delay="0"/>
                                          </p:stCondLst>
                                        </p:cTn>
                                        <p:tgtEl>
                                          <p:spTgt spid="392214"/>
                                        </p:tgtEl>
                                        <p:attrNameLst>
                                          <p:attrName>style.visibility</p:attrName>
                                        </p:attrNameLst>
                                      </p:cBhvr>
                                      <p:to>
                                        <p:strVal val="visible"/>
                                      </p:to>
                                    </p:set>
                                    <p:animEffect transition="in" filter="wipe(left)">
                                      <p:cBhvr>
                                        <p:cTn id="92" dur="500"/>
                                        <p:tgtEl>
                                          <p:spTgt spid="392214"/>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iterate type="wd">
                                    <p:tmPct val="10000"/>
                                  </p:iterate>
                                  <p:childTnLst>
                                    <p:set>
                                      <p:cBhvr>
                                        <p:cTn id="96" dur="1" fill="hold">
                                          <p:stCondLst>
                                            <p:cond delay="0"/>
                                          </p:stCondLst>
                                        </p:cTn>
                                        <p:tgtEl>
                                          <p:spTgt spid="392215"/>
                                        </p:tgtEl>
                                        <p:attrNameLst>
                                          <p:attrName>style.visibility</p:attrName>
                                        </p:attrNameLst>
                                      </p:cBhvr>
                                      <p:to>
                                        <p:strVal val="visible"/>
                                      </p:to>
                                    </p:set>
                                    <p:animEffect transition="in" filter="wipe(left)">
                                      <p:cBhvr>
                                        <p:cTn id="97" dur="500"/>
                                        <p:tgtEl>
                                          <p:spTgt spid="392215"/>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nodeType="clickEffect">
                                  <p:stCondLst>
                                    <p:cond delay="0"/>
                                  </p:stCondLst>
                                  <p:iterate type="wd">
                                    <p:tmPct val="10000"/>
                                  </p:iterate>
                                  <p:childTnLst>
                                    <p:set>
                                      <p:cBhvr>
                                        <p:cTn id="101" dur="1" fill="hold">
                                          <p:stCondLst>
                                            <p:cond delay="0"/>
                                          </p:stCondLst>
                                        </p:cTn>
                                        <p:tgtEl>
                                          <p:spTgt spid="392216"/>
                                        </p:tgtEl>
                                        <p:attrNameLst>
                                          <p:attrName>style.visibility</p:attrName>
                                        </p:attrNameLst>
                                      </p:cBhvr>
                                      <p:to>
                                        <p:strVal val="visible"/>
                                      </p:to>
                                    </p:set>
                                    <p:animEffect transition="in" filter="wipe(left)">
                                      <p:cBhvr>
                                        <p:cTn id="102" dur="500"/>
                                        <p:tgtEl>
                                          <p:spTgt spid="392216"/>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22" presetClass="entr" presetSubtype="8" fill="hold" nodeType="clickEffect">
                                  <p:stCondLst>
                                    <p:cond delay="0"/>
                                  </p:stCondLst>
                                  <p:iterate type="wd">
                                    <p:tmPct val="10000"/>
                                  </p:iterate>
                                  <p:childTnLst>
                                    <p:set>
                                      <p:cBhvr>
                                        <p:cTn id="106" dur="1" fill="hold">
                                          <p:stCondLst>
                                            <p:cond delay="0"/>
                                          </p:stCondLst>
                                        </p:cTn>
                                        <p:tgtEl>
                                          <p:spTgt spid="392217"/>
                                        </p:tgtEl>
                                        <p:attrNameLst>
                                          <p:attrName>style.visibility</p:attrName>
                                        </p:attrNameLst>
                                      </p:cBhvr>
                                      <p:to>
                                        <p:strVal val="visible"/>
                                      </p:to>
                                    </p:set>
                                    <p:animEffect transition="in" filter="wipe(left)">
                                      <p:cBhvr>
                                        <p:cTn id="107" dur="500"/>
                                        <p:tgtEl>
                                          <p:spTgt spid="3922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2200" grpId="0" build="p"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3"/>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1 </a:t>
            </a:r>
          </a:p>
        </p:txBody>
      </p:sp>
      <p:sp>
        <p:nvSpPr>
          <p:cNvPr id="358404" name="Text Box 4"/>
          <p:cNvSpPr txBox="1">
            <a:spLocks noChangeArrowheads="1"/>
          </p:cNvSpPr>
          <p:nvPr/>
        </p:nvSpPr>
        <p:spPr bwMode="auto">
          <a:xfrm>
            <a:off x="228600" y="536575"/>
            <a:ext cx="65532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dirty="0">
                <a:solidFill>
                  <a:schemeClr val="accent2"/>
                </a:solidFill>
                <a:latin typeface="Arial Narrow" charset="0"/>
              </a:rPr>
              <a:t>Magnetic force on a current carrying wire. </a:t>
            </a:r>
            <a:r>
              <a:rPr lang="en-US" dirty="0">
                <a:solidFill>
                  <a:schemeClr val="accent2"/>
                </a:solidFill>
                <a:latin typeface="Arial Narrow" charset="0"/>
              </a:rPr>
              <a:t>A wire carrying a 30 A current </a:t>
            </a:r>
            <a:r>
              <a:rPr lang="en-US" dirty="0">
                <a:solidFill>
                  <a:schemeClr val="accent2"/>
                </a:solidFill>
                <a:latin typeface="Monotype Corsiva" charset="0"/>
              </a:rPr>
              <a:t>I</a:t>
            </a:r>
            <a:r>
              <a:rPr lang="en-US" dirty="0">
                <a:solidFill>
                  <a:schemeClr val="accent2"/>
                </a:solidFill>
                <a:latin typeface="Arial Narrow" charset="0"/>
              </a:rPr>
              <a:t>, has a length </a:t>
            </a:r>
            <a:r>
              <a:rPr lang="en-US" dirty="0">
                <a:solidFill>
                  <a:schemeClr val="accent2"/>
                </a:solidFill>
                <a:latin typeface="Monotype Corsiva" charset="0"/>
                <a:cs typeface="Monotype Corsiva" charset="0"/>
              </a:rPr>
              <a:t>l</a:t>
            </a:r>
            <a:r>
              <a:rPr lang="en-US" dirty="0">
                <a:solidFill>
                  <a:schemeClr val="accent2"/>
                </a:solidFill>
                <a:latin typeface="Arial Narrow" charset="0"/>
                <a:ea typeface="Monotype Corsiva" charset="0"/>
                <a:cs typeface="Monotype Corsiva" charset="0"/>
              </a:rPr>
              <a:t> = 12cm between the pole faces of a magnet at an angle </a:t>
            </a:r>
            <a:r>
              <a:rPr lang="en-US" dirty="0" err="1">
                <a:solidFill>
                  <a:schemeClr val="accent2"/>
                </a:solidFill>
                <a:latin typeface="Symbol" charset="2"/>
                <a:cs typeface="Symbol" charset="2"/>
              </a:rPr>
              <a:t>θ</a:t>
            </a:r>
            <a:r>
              <a:rPr lang="en-US" dirty="0">
                <a:solidFill>
                  <a:schemeClr val="accent2"/>
                </a:solidFill>
                <a:latin typeface="Arial Narrow" charset="0"/>
                <a:ea typeface="Lucida Grande" charset="0"/>
                <a:cs typeface="Lucida Grande" charset="0"/>
              </a:rPr>
              <a:t>=60</a:t>
            </a:r>
            <a:r>
              <a:rPr lang="en-US" baseline="30000" dirty="0">
                <a:solidFill>
                  <a:schemeClr val="accent2"/>
                </a:solidFill>
                <a:latin typeface="Arial Narrow" charset="0"/>
                <a:ea typeface="Lucida Grande" charset="0"/>
                <a:cs typeface="Lucida Grande" charset="0"/>
              </a:rPr>
              <a:t>o</a:t>
            </a:r>
            <a:r>
              <a:rPr lang="en-US" dirty="0">
                <a:solidFill>
                  <a:schemeClr val="accent2"/>
                </a:solidFill>
                <a:latin typeface="Arial Narrow" charset="0"/>
                <a:ea typeface="Lucida Grande" charset="0"/>
                <a:cs typeface="Lucida Grande" charset="0"/>
              </a:rPr>
              <a:t> as in the figure. The magnetic field is approximately uniform at 0.9T.  We ignore the field beyond the pole pieces.  What is the magnitude of the force on the wire? </a:t>
            </a:r>
          </a:p>
        </p:txBody>
      </p:sp>
      <p:graphicFrame>
        <p:nvGraphicFramePr>
          <p:cNvPr id="358409" name="Object 2"/>
          <p:cNvGraphicFramePr>
            <a:graphicFrameLocks noChangeAspect="1"/>
          </p:cNvGraphicFramePr>
          <p:nvPr/>
        </p:nvGraphicFramePr>
        <p:xfrm>
          <a:off x="4114800" y="3429000"/>
          <a:ext cx="1697038" cy="611188"/>
        </p:xfrm>
        <a:graphic>
          <a:graphicData uri="http://schemas.openxmlformats.org/presentationml/2006/ole">
            <mc:AlternateContent xmlns:mc="http://schemas.openxmlformats.org/markup-compatibility/2006">
              <mc:Choice xmlns:v="urn:schemas-microsoft-com:vml" Requires="v">
                <p:oleObj spid="_x0000_s317264" name="Equation" r:id="rId3" imgW="774700" imgH="279400" progId="Equation.DSMT4">
                  <p:embed/>
                </p:oleObj>
              </mc:Choice>
              <mc:Fallback>
                <p:oleObj name="Equation" r:id="rId3" imgW="774700" imgH="2794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429000"/>
                        <a:ext cx="1697038" cy="611188"/>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8415" name="Text Box 15"/>
          <p:cNvSpPr txBox="1">
            <a:spLocks noChangeArrowheads="1"/>
          </p:cNvSpPr>
          <p:nvPr/>
        </p:nvSpPr>
        <p:spPr bwMode="auto">
          <a:xfrm>
            <a:off x="457200" y="2895600"/>
            <a:ext cx="6629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Which formula should we use for this problem?</a:t>
            </a:r>
            <a:endParaRPr lang="en-US" sz="2800" baseline="-25000">
              <a:solidFill>
                <a:srgbClr val="CC00CC"/>
              </a:solidFill>
              <a:latin typeface="Arial Narrow" charset="0"/>
            </a:endParaRPr>
          </a:p>
        </p:txBody>
      </p:sp>
      <p:sp>
        <p:nvSpPr>
          <p:cNvPr id="358416" name="Text Box 16"/>
          <p:cNvSpPr txBox="1">
            <a:spLocks noChangeArrowheads="1"/>
          </p:cNvSpPr>
          <p:nvPr/>
        </p:nvSpPr>
        <p:spPr bwMode="auto">
          <a:xfrm>
            <a:off x="381000" y="4048125"/>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800">
                <a:solidFill>
                  <a:srgbClr val="CC00CC"/>
                </a:solidFill>
                <a:latin typeface="Arial Narrow" charset="0"/>
              </a:rPr>
              <a:t>The magnitude of the magnitude of the magnetic force is </a:t>
            </a:r>
            <a:endParaRPr lang="en-US" sz="2800" baseline="-25000">
              <a:solidFill>
                <a:srgbClr val="CC00CC"/>
              </a:solidFill>
              <a:latin typeface="Arial Narrow" charset="0"/>
            </a:endParaRPr>
          </a:p>
        </p:txBody>
      </p:sp>
      <p:pic>
        <p:nvPicPr>
          <p:cNvPr id="34" name="Picture 33" descr="FG27_013.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533400"/>
            <a:ext cx="24384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2" name="Object 3"/>
          <p:cNvGraphicFramePr>
            <a:graphicFrameLocks noChangeAspect="1"/>
          </p:cNvGraphicFramePr>
          <p:nvPr/>
        </p:nvGraphicFramePr>
        <p:xfrm>
          <a:off x="2895600" y="4667250"/>
          <a:ext cx="3338513" cy="666750"/>
        </p:xfrm>
        <a:graphic>
          <a:graphicData uri="http://schemas.openxmlformats.org/presentationml/2006/ole">
            <mc:AlternateContent xmlns:mc="http://schemas.openxmlformats.org/markup-compatibility/2006">
              <mc:Choice xmlns:v="urn:schemas-microsoft-com:vml" Requires="v">
                <p:oleObj spid="_x0000_s317265" name="Equation" r:id="rId6" imgW="1524000" imgH="304800" progId="Equation.DSMT4">
                  <p:embed/>
                </p:oleObj>
              </mc:Choice>
              <mc:Fallback>
                <p:oleObj name="Equation" r:id="rId6" imgW="1524000" imgH="3048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95600" y="4667250"/>
                        <a:ext cx="3338513" cy="666750"/>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 name="Object 4"/>
          <p:cNvGraphicFramePr>
            <a:graphicFrameLocks noChangeAspect="1"/>
          </p:cNvGraphicFramePr>
          <p:nvPr/>
        </p:nvGraphicFramePr>
        <p:xfrm>
          <a:off x="1543050" y="5511800"/>
          <a:ext cx="5619750" cy="584200"/>
        </p:xfrm>
        <a:graphic>
          <a:graphicData uri="http://schemas.openxmlformats.org/presentationml/2006/ole">
            <mc:AlternateContent xmlns:mc="http://schemas.openxmlformats.org/markup-compatibility/2006">
              <mc:Choice xmlns:v="urn:schemas-microsoft-com:vml" Requires="v">
                <p:oleObj spid="_x0000_s317266" name="Equation" r:id="rId8" imgW="2565400" imgH="266700" progId="Equation.DSMT4">
                  <p:embed/>
                </p:oleObj>
              </mc:Choice>
              <mc:Fallback>
                <p:oleObj name="Equation" r:id="rId8" imgW="2565400" imgH="2667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43050" y="5511800"/>
                        <a:ext cx="5619750" cy="584200"/>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0730" name="Date Placeholder 36"/>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38" name="Slide Number Placeholder 37"/>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B1CFE62-0715-9147-A8F6-9DD6F707009A}" type="slidenum">
              <a:rPr lang="en-US" sz="1400">
                <a:solidFill>
                  <a:srgbClr val="A50021"/>
                </a:solidFill>
                <a:latin typeface="Arial Narrow" charset="0"/>
              </a:rPr>
              <a:pPr eaLnBrk="1" hangingPunct="1"/>
              <a:t>12</a:t>
            </a:fld>
            <a:endParaRPr lang="en-US" sz="1400">
              <a:solidFill>
                <a:srgbClr val="A50021"/>
              </a:solidFill>
              <a:latin typeface="Arial Narrow" charset="0"/>
            </a:endParaRPr>
          </a:p>
        </p:txBody>
      </p:sp>
      <p:sp>
        <p:nvSpPr>
          <p:cNvPr id="30732" name="Footer Placeholder 38"/>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Tree>
    <p:extLst>
      <p:ext uri="{BB962C8B-B14F-4D97-AF65-F5344CB8AC3E}">
        <p14:creationId xmlns:p14="http://schemas.microsoft.com/office/powerpoint/2010/main" val="165534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8404"/>
                                        </p:tgtEl>
                                        <p:attrNameLst>
                                          <p:attrName>style.visibility</p:attrName>
                                        </p:attrNameLst>
                                      </p:cBhvr>
                                      <p:to>
                                        <p:strVal val="visible"/>
                                      </p:to>
                                    </p:set>
                                    <p:animEffect transition="in" filter="wipe(left)">
                                      <p:cBhvr>
                                        <p:cTn id="7" dur="500"/>
                                        <p:tgtEl>
                                          <p:spTgt spid="35840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58415"/>
                                        </p:tgtEl>
                                        <p:attrNameLst>
                                          <p:attrName>style.visibility</p:attrName>
                                        </p:attrNameLst>
                                      </p:cBhvr>
                                      <p:to>
                                        <p:strVal val="visible"/>
                                      </p:to>
                                    </p:set>
                                    <p:animEffect transition="in" filter="wipe(left)">
                                      <p:cBhvr>
                                        <p:cTn id="16" dur="500"/>
                                        <p:tgtEl>
                                          <p:spTgt spid="358415"/>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58409"/>
                                        </p:tgtEl>
                                        <p:attrNameLst>
                                          <p:attrName>style.visibility</p:attrName>
                                        </p:attrNameLst>
                                      </p:cBhvr>
                                      <p:to>
                                        <p:strVal val="visible"/>
                                      </p:to>
                                    </p:set>
                                    <p:animEffect transition="in" filter="wipe(left)">
                                      <p:cBhvr>
                                        <p:cTn id="21" dur="500"/>
                                        <p:tgtEl>
                                          <p:spTgt spid="3584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grpId="0" nodeType="clickEffect">
                                  <p:stCondLst>
                                    <p:cond delay="0"/>
                                  </p:stCondLst>
                                  <p:iterate type="wd">
                                    <p:tmPct val="10000"/>
                                  </p:iterate>
                                  <p:childTnLst>
                                    <p:set>
                                      <p:cBhvr>
                                        <p:cTn id="25" dur="1" fill="hold">
                                          <p:stCondLst>
                                            <p:cond delay="0"/>
                                          </p:stCondLst>
                                        </p:cTn>
                                        <p:tgtEl>
                                          <p:spTgt spid="358416"/>
                                        </p:tgtEl>
                                        <p:attrNameLst>
                                          <p:attrName>style.visibility</p:attrName>
                                        </p:attrNameLst>
                                      </p:cBhvr>
                                      <p:to>
                                        <p:strVal val="visible"/>
                                      </p:to>
                                    </p:set>
                                    <p:animEffect transition="in" filter="wipe(left)">
                                      <p:cBhvr>
                                        <p:cTn id="26" dur="500"/>
                                        <p:tgtEl>
                                          <p:spTgt spid="35841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wipe(left)">
                                      <p:cBhvr>
                                        <p:cTn id="31" dur="500"/>
                                        <p:tgtEl>
                                          <p:spTgt spid="2"/>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4" grpId="0"/>
      <p:bldP spid="358415" grpId="0"/>
      <p:bldP spid="3584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3175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EE8AF88-17A9-7B44-B3AF-E2E7491C79C7}" type="slidenum">
              <a:rPr lang="en-US" sz="1400">
                <a:solidFill>
                  <a:srgbClr val="A50021"/>
                </a:solidFill>
                <a:latin typeface="Arial Narrow" charset="0"/>
              </a:rPr>
              <a:pPr eaLnBrk="1" hangingPunct="1"/>
              <a:t>13</a:t>
            </a:fld>
            <a:endParaRPr lang="en-US" sz="1400">
              <a:solidFill>
                <a:srgbClr val="A50021"/>
              </a:solidFill>
              <a:latin typeface="Arial Narrow" charset="0"/>
            </a:endParaRPr>
          </a:p>
        </p:txBody>
      </p:sp>
      <p:pic>
        <p:nvPicPr>
          <p:cNvPr id="357378" name="Picture 2" descr="FG27_0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590550"/>
            <a:ext cx="3124200" cy="268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7" name="Rectangle 3"/>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2 </a:t>
            </a:r>
          </a:p>
        </p:txBody>
      </p:sp>
      <p:sp>
        <p:nvSpPr>
          <p:cNvPr id="357380" name="Text Box 4"/>
          <p:cNvSpPr txBox="1">
            <a:spLocks noChangeArrowheads="1"/>
          </p:cNvSpPr>
          <p:nvPr/>
        </p:nvSpPr>
        <p:spPr bwMode="auto">
          <a:xfrm>
            <a:off x="228600" y="536575"/>
            <a:ext cx="6781800" cy="314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000" b="1">
                <a:solidFill>
                  <a:schemeClr val="accent2"/>
                </a:solidFill>
                <a:latin typeface="Arial Narrow" charset="0"/>
              </a:rPr>
              <a:t>Measuring a magnetic field. </a:t>
            </a:r>
            <a:r>
              <a:rPr lang="en-US" sz="2000">
                <a:solidFill>
                  <a:schemeClr val="accent2"/>
                </a:solidFill>
                <a:latin typeface="Arial Narrow" charset="0"/>
              </a:rPr>
              <a:t>A rectangular loop of wire hangs vertically as shown in the figure.  A magnetic field </a:t>
            </a:r>
            <a:r>
              <a:rPr lang="en-US" sz="2000" b="1">
                <a:solidFill>
                  <a:schemeClr val="accent2"/>
                </a:solidFill>
                <a:latin typeface="Arial Narrow" charset="0"/>
              </a:rPr>
              <a:t>B</a:t>
            </a:r>
            <a:r>
              <a:rPr lang="en-US" sz="2000">
                <a:solidFill>
                  <a:schemeClr val="accent2"/>
                </a:solidFill>
                <a:latin typeface="Arial Narrow" charset="0"/>
              </a:rPr>
              <a:t> is directed horizontally perpendicular to the wire, and points out of the page.  The magnetic field </a:t>
            </a:r>
            <a:r>
              <a:rPr lang="en-US" sz="2000" b="1">
                <a:solidFill>
                  <a:schemeClr val="accent2"/>
                </a:solidFill>
                <a:latin typeface="Arial Narrow" charset="0"/>
              </a:rPr>
              <a:t>B</a:t>
            </a:r>
            <a:r>
              <a:rPr lang="en-US" sz="2000">
                <a:solidFill>
                  <a:schemeClr val="accent2"/>
                </a:solidFill>
                <a:latin typeface="Arial Narrow" charset="0"/>
              </a:rPr>
              <a:t> is very nearly uniform along the horizontal portion of wire </a:t>
            </a:r>
            <a:r>
              <a:rPr lang="en-US" sz="2000">
                <a:solidFill>
                  <a:schemeClr val="accent2"/>
                </a:solidFill>
                <a:latin typeface="Monotype Corsiva" charset="0"/>
              </a:rPr>
              <a:t>ab</a:t>
            </a:r>
            <a:r>
              <a:rPr lang="en-US" sz="2000">
                <a:solidFill>
                  <a:schemeClr val="accent2"/>
                </a:solidFill>
                <a:latin typeface="Arial Narrow" charset="0"/>
              </a:rPr>
              <a:t> (length </a:t>
            </a:r>
            <a:r>
              <a:rPr lang="en-US" sz="2000">
                <a:solidFill>
                  <a:schemeClr val="accent2"/>
                </a:solidFill>
                <a:latin typeface="Monotype Corsiva" charset="0"/>
              </a:rPr>
              <a:t>l</a:t>
            </a:r>
            <a:r>
              <a:rPr lang="en-US" sz="2000">
                <a:solidFill>
                  <a:schemeClr val="accent2"/>
                </a:solidFill>
                <a:latin typeface="Arial Narrow" charset="0"/>
              </a:rPr>
              <a:t>=10.0cm) which is near the center of a large magnet producing the field.  The top portion of the wire loop is free of the field.  The loop hangs from a balance which measures a downward force ( in addition to the gravitational force) of F=3.48x10</a:t>
            </a:r>
            <a:r>
              <a:rPr lang="en-US" sz="2000" baseline="30000">
                <a:solidFill>
                  <a:schemeClr val="accent2"/>
                </a:solidFill>
                <a:latin typeface="Arial Narrow" charset="0"/>
              </a:rPr>
              <a:t>-2</a:t>
            </a:r>
            <a:r>
              <a:rPr lang="en-US" sz="2000">
                <a:solidFill>
                  <a:schemeClr val="accent2"/>
                </a:solidFill>
                <a:latin typeface="Arial Narrow" charset="0"/>
              </a:rPr>
              <a:t>N when the wire carries a current I=0.245A.  What is the magnitude of the magnetic field B at the center of the magnet?  </a:t>
            </a:r>
          </a:p>
        </p:txBody>
      </p:sp>
      <p:sp>
        <p:nvSpPr>
          <p:cNvPr id="357381" name="Text Box 5"/>
          <p:cNvSpPr txBox="1">
            <a:spLocks noChangeArrowheads="1"/>
          </p:cNvSpPr>
          <p:nvPr/>
        </p:nvSpPr>
        <p:spPr bwMode="auto">
          <a:xfrm>
            <a:off x="304800" y="3733800"/>
            <a:ext cx="7239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Magnetic force exerted on the wire due to the uniform field is </a:t>
            </a:r>
            <a:endParaRPr lang="en-US" baseline="-25000">
              <a:solidFill>
                <a:srgbClr val="CC00CC"/>
              </a:solidFill>
              <a:latin typeface="Arial Narrow" charset="0"/>
            </a:endParaRPr>
          </a:p>
        </p:txBody>
      </p:sp>
      <p:sp>
        <p:nvSpPr>
          <p:cNvPr id="357382" name="Text Box 6"/>
          <p:cNvSpPr txBox="1">
            <a:spLocks noChangeArrowheads="1"/>
          </p:cNvSpPr>
          <p:nvPr/>
        </p:nvSpPr>
        <p:spPr bwMode="auto">
          <a:xfrm>
            <a:off x="381000" y="41910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Since  </a:t>
            </a:r>
          </a:p>
        </p:txBody>
      </p:sp>
      <p:sp>
        <p:nvSpPr>
          <p:cNvPr id="357383" name="Text Box 7"/>
          <p:cNvSpPr txBox="1">
            <a:spLocks noChangeArrowheads="1"/>
          </p:cNvSpPr>
          <p:nvPr/>
        </p:nvSpPr>
        <p:spPr bwMode="auto">
          <a:xfrm>
            <a:off x="2133600" y="4191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Magnitude of the force is </a:t>
            </a:r>
            <a:endParaRPr lang="en-US" baseline="-25000">
              <a:solidFill>
                <a:srgbClr val="CC00CC"/>
              </a:solidFill>
              <a:latin typeface="Arial Narrow" charset="0"/>
            </a:endParaRPr>
          </a:p>
        </p:txBody>
      </p:sp>
      <p:graphicFrame>
        <p:nvGraphicFramePr>
          <p:cNvPr id="357384" name="Object 2"/>
          <p:cNvGraphicFramePr>
            <a:graphicFrameLocks noChangeAspect="1"/>
          </p:cNvGraphicFramePr>
          <p:nvPr>
            <p:extLst>
              <p:ext uri="{D42A27DB-BD31-4B8C-83A1-F6EECF244321}">
                <p14:modId xmlns:p14="http://schemas.microsoft.com/office/powerpoint/2010/main" val="1843778753"/>
              </p:ext>
            </p:extLst>
          </p:nvPr>
        </p:nvGraphicFramePr>
        <p:xfrm>
          <a:off x="1258888" y="4243388"/>
          <a:ext cx="754062" cy="392112"/>
        </p:xfrm>
        <a:graphic>
          <a:graphicData uri="http://schemas.openxmlformats.org/presentationml/2006/ole">
            <mc:AlternateContent xmlns:mc="http://schemas.openxmlformats.org/markup-compatibility/2006">
              <mc:Choice xmlns:v="urn:schemas-microsoft-com:vml" Requires="v">
                <p:oleObj spid="_x0000_s364468" name="Equation" r:id="rId4" imgW="368300" imgH="190500" progId="Equation.DSMT4">
                  <p:embed/>
                </p:oleObj>
              </mc:Choice>
              <mc:Fallback>
                <p:oleObj name="Equation" r:id="rId4" imgW="368300" imgH="190500" progId="Equation.DSMT4">
                  <p:embed/>
                  <p:pic>
                    <p:nvPicPr>
                      <p:cNvPr id="0" name=""/>
                      <p:cNvPicPr>
                        <a:picLocks noChangeAspect="1" noChangeArrowheads="1"/>
                      </p:cNvPicPr>
                      <p:nvPr/>
                    </p:nvPicPr>
                    <p:blipFill>
                      <a:blip r:embed="rId5"/>
                      <a:srcRect/>
                      <a:stretch>
                        <a:fillRect/>
                      </a:stretch>
                    </p:blipFill>
                    <p:spPr bwMode="auto">
                      <a:xfrm>
                        <a:off x="1258888" y="4243388"/>
                        <a:ext cx="754062" cy="3921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385" name="Object 3"/>
          <p:cNvGraphicFramePr>
            <a:graphicFrameLocks noChangeAspect="1"/>
          </p:cNvGraphicFramePr>
          <p:nvPr>
            <p:extLst>
              <p:ext uri="{D42A27DB-BD31-4B8C-83A1-F6EECF244321}">
                <p14:modId xmlns:p14="http://schemas.microsoft.com/office/powerpoint/2010/main" val="3615395344"/>
              </p:ext>
            </p:extLst>
          </p:nvPr>
        </p:nvGraphicFramePr>
        <p:xfrm>
          <a:off x="7315200" y="3749675"/>
          <a:ext cx="1655763" cy="495300"/>
        </p:xfrm>
        <a:graphic>
          <a:graphicData uri="http://schemas.openxmlformats.org/presentationml/2006/ole">
            <mc:AlternateContent xmlns:mc="http://schemas.openxmlformats.org/markup-compatibility/2006">
              <mc:Choice xmlns:v="urn:schemas-microsoft-com:vml" Requires="v">
                <p:oleObj spid="_x0000_s364469" name="Equation" r:id="rId6" imgW="635000" imgH="190500" progId="Equation.DSMT4">
                  <p:embed/>
                </p:oleObj>
              </mc:Choice>
              <mc:Fallback>
                <p:oleObj name="Equation" r:id="rId6" imgW="635000" imgH="190500" progId="Equation.DSMT4">
                  <p:embed/>
                  <p:pic>
                    <p:nvPicPr>
                      <p:cNvPr id="0" name=""/>
                      <p:cNvPicPr>
                        <a:picLocks noChangeAspect="1" noChangeArrowheads="1"/>
                      </p:cNvPicPr>
                      <p:nvPr/>
                    </p:nvPicPr>
                    <p:blipFill>
                      <a:blip r:embed="rId7"/>
                      <a:srcRect/>
                      <a:stretch>
                        <a:fillRect/>
                      </a:stretch>
                    </p:blipFill>
                    <p:spPr bwMode="auto">
                      <a:xfrm>
                        <a:off x="7315200" y="3749675"/>
                        <a:ext cx="1655763" cy="495300"/>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386" name="Object 4"/>
          <p:cNvGraphicFramePr>
            <a:graphicFrameLocks noChangeAspect="1"/>
          </p:cNvGraphicFramePr>
          <p:nvPr/>
        </p:nvGraphicFramePr>
        <p:xfrm>
          <a:off x="5257800" y="4256088"/>
          <a:ext cx="1000125" cy="350837"/>
        </p:xfrm>
        <a:graphic>
          <a:graphicData uri="http://schemas.openxmlformats.org/presentationml/2006/ole">
            <mc:AlternateContent xmlns:mc="http://schemas.openxmlformats.org/markup-compatibility/2006">
              <mc:Choice xmlns:v="urn:schemas-microsoft-com:vml" Requires="v">
                <p:oleObj spid="_x0000_s364470" name="Equation" r:id="rId8" imgW="469800" imgH="164880" progId="Equation.DSMT4">
                  <p:embed/>
                </p:oleObj>
              </mc:Choice>
              <mc:Fallback>
                <p:oleObj name="Equation" r:id="rId8" imgW="46980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57800" y="4256088"/>
                        <a:ext cx="1000125" cy="3508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7387" name="AutoShape 11"/>
          <p:cNvSpPr>
            <a:spLocks noChangeArrowheads="1"/>
          </p:cNvSpPr>
          <p:nvPr/>
        </p:nvSpPr>
        <p:spPr bwMode="auto">
          <a:xfrm>
            <a:off x="631825" y="4876800"/>
            <a:ext cx="1692275" cy="730250"/>
          </a:xfrm>
          <a:prstGeom prst="rightArrow">
            <a:avLst>
              <a:gd name="adj1" fmla="val 50000"/>
              <a:gd name="adj2" fmla="val 57935"/>
            </a:avLst>
          </a:prstGeom>
          <a:solidFill>
            <a:srgbClr val="FFFF66"/>
          </a:solidFill>
          <a:ln w="28575">
            <a:solidFill>
              <a:srgbClr val="CC0000"/>
            </a:solidFill>
            <a:miter lim="800000"/>
            <a:headEnd/>
            <a:tailEnd/>
          </a:ln>
        </p:spPr>
        <p:txBody>
          <a:bodyPr wrap="none" anchor="ctr">
            <a:spAutoFit/>
          </a:bodyPr>
          <a:lstStyle/>
          <a:p>
            <a:pPr algn="ctr"/>
            <a:r>
              <a:rPr lang="en-US" sz="2000" b="1">
                <a:solidFill>
                  <a:srgbClr val="CC0000"/>
                </a:solidFill>
                <a:latin typeface="Arial Narrow" charset="0"/>
              </a:rPr>
              <a:t>Solving for B</a:t>
            </a:r>
          </a:p>
        </p:txBody>
      </p:sp>
      <p:graphicFrame>
        <p:nvGraphicFramePr>
          <p:cNvPr id="357388" name="Object 5"/>
          <p:cNvGraphicFramePr>
            <a:graphicFrameLocks noChangeAspect="1"/>
          </p:cNvGraphicFramePr>
          <p:nvPr/>
        </p:nvGraphicFramePr>
        <p:xfrm>
          <a:off x="2438400" y="5086350"/>
          <a:ext cx="541338" cy="323850"/>
        </p:xfrm>
        <a:graphic>
          <a:graphicData uri="http://schemas.openxmlformats.org/presentationml/2006/ole">
            <mc:AlternateContent xmlns:mc="http://schemas.openxmlformats.org/markup-compatibility/2006">
              <mc:Choice xmlns:v="urn:schemas-microsoft-com:vml" Requires="v">
                <p:oleObj spid="_x0000_s364471" name="Equation" r:id="rId10" imgW="253800" imgH="152280" progId="Equation.DSMT4">
                  <p:embed/>
                </p:oleObj>
              </mc:Choice>
              <mc:Fallback>
                <p:oleObj name="Equation" r:id="rId10" imgW="253800" imgH="15228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38400" y="5086350"/>
                        <a:ext cx="541338" cy="32385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389" name="Object 6"/>
          <p:cNvGraphicFramePr>
            <a:graphicFrameLocks noChangeAspect="1"/>
          </p:cNvGraphicFramePr>
          <p:nvPr/>
        </p:nvGraphicFramePr>
        <p:xfrm>
          <a:off x="2959100" y="4856163"/>
          <a:ext cx="622300" cy="782637"/>
        </p:xfrm>
        <a:graphic>
          <a:graphicData uri="http://schemas.openxmlformats.org/presentationml/2006/ole">
            <mc:AlternateContent xmlns:mc="http://schemas.openxmlformats.org/markup-compatibility/2006">
              <mc:Choice xmlns:v="urn:schemas-microsoft-com:vml" Requires="v">
                <p:oleObj spid="_x0000_s364472" name="Equation" r:id="rId12" imgW="291960" imgH="368280" progId="Equation.DSMT4">
                  <p:embed/>
                </p:oleObj>
              </mc:Choice>
              <mc:Fallback>
                <p:oleObj name="Equation" r:id="rId12" imgW="291960" imgH="368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959100" y="4856163"/>
                        <a:ext cx="622300" cy="7826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390" name="Object 7"/>
          <p:cNvGraphicFramePr>
            <a:graphicFrameLocks noChangeAspect="1"/>
          </p:cNvGraphicFramePr>
          <p:nvPr/>
        </p:nvGraphicFramePr>
        <p:xfrm>
          <a:off x="3551238" y="4800600"/>
          <a:ext cx="2163762" cy="836613"/>
        </p:xfrm>
        <a:graphic>
          <a:graphicData uri="http://schemas.openxmlformats.org/presentationml/2006/ole">
            <mc:AlternateContent xmlns:mc="http://schemas.openxmlformats.org/markup-compatibility/2006">
              <mc:Choice xmlns:v="urn:schemas-microsoft-com:vml" Requires="v">
                <p:oleObj spid="_x0000_s364473" name="Equation" r:id="rId14" imgW="1015920" imgH="393480" progId="Equation.DSMT4">
                  <p:embed/>
                </p:oleObj>
              </mc:Choice>
              <mc:Fallback>
                <p:oleObj name="Equation" r:id="rId14" imgW="1015920" imgH="39348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51238" y="4800600"/>
                        <a:ext cx="2163762" cy="8366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7391" name="Object 8"/>
          <p:cNvGraphicFramePr>
            <a:graphicFrameLocks noChangeAspect="1"/>
          </p:cNvGraphicFramePr>
          <p:nvPr/>
        </p:nvGraphicFramePr>
        <p:xfrm>
          <a:off x="5770563" y="5059363"/>
          <a:ext cx="782637" cy="350837"/>
        </p:xfrm>
        <a:graphic>
          <a:graphicData uri="http://schemas.openxmlformats.org/presentationml/2006/ole">
            <mc:AlternateContent xmlns:mc="http://schemas.openxmlformats.org/markup-compatibility/2006">
              <mc:Choice xmlns:v="urn:schemas-microsoft-com:vml" Requires="v">
                <p:oleObj spid="_x0000_s364474" name="Equation" r:id="rId16" imgW="368280" imgH="164880" progId="Equation.DSMT4">
                  <p:embed/>
                </p:oleObj>
              </mc:Choice>
              <mc:Fallback>
                <p:oleObj name="Equation" r:id="rId16" imgW="368280" imgH="164880" progId="Equation.DSMT4">
                  <p:embed/>
                  <p:pic>
                    <p:nvPicPr>
                      <p:cNvPr id="0" name=""/>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70563" y="5059363"/>
                        <a:ext cx="782637" cy="3508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7392" name="Oval 16"/>
          <p:cNvSpPr>
            <a:spLocks noChangeArrowheads="1"/>
          </p:cNvSpPr>
          <p:nvPr/>
        </p:nvSpPr>
        <p:spPr bwMode="auto">
          <a:xfrm>
            <a:off x="7391400" y="2057400"/>
            <a:ext cx="381000" cy="685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57393" name="Oval 17"/>
          <p:cNvSpPr>
            <a:spLocks noChangeArrowheads="1"/>
          </p:cNvSpPr>
          <p:nvPr/>
        </p:nvSpPr>
        <p:spPr bwMode="auto">
          <a:xfrm>
            <a:off x="8305800" y="2057400"/>
            <a:ext cx="381000" cy="685800"/>
          </a:xfrm>
          <a:prstGeom prst="ellipse">
            <a:avLst/>
          </a:prstGeom>
          <a:noFill/>
          <a:ln w="2857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spAutoFit/>
          </a:bodyPr>
          <a:lstStyle/>
          <a:p>
            <a:endParaRPr lang="en-US"/>
          </a:p>
        </p:txBody>
      </p:sp>
      <p:sp>
        <p:nvSpPr>
          <p:cNvPr id="357394" name="Text Box 18"/>
          <p:cNvSpPr txBox="1">
            <a:spLocks noChangeArrowheads="1"/>
          </p:cNvSpPr>
          <p:nvPr/>
        </p:nvSpPr>
        <p:spPr bwMode="auto">
          <a:xfrm>
            <a:off x="381000" y="5715000"/>
            <a:ext cx="3886200" cy="7016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Something is not right! What happened to the forces on the loop on the side? </a:t>
            </a:r>
            <a:endParaRPr lang="en-US" sz="2000" baseline="-25000">
              <a:solidFill>
                <a:srgbClr val="CC0000"/>
              </a:solidFill>
              <a:latin typeface="Arial Narrow" charset="0"/>
            </a:endParaRPr>
          </a:p>
        </p:txBody>
      </p:sp>
      <p:sp>
        <p:nvSpPr>
          <p:cNvPr id="357395" name="Text Box 19"/>
          <p:cNvSpPr txBox="1">
            <a:spLocks noChangeArrowheads="1"/>
          </p:cNvSpPr>
          <p:nvPr/>
        </p:nvSpPr>
        <p:spPr bwMode="auto">
          <a:xfrm>
            <a:off x="4495800" y="5791200"/>
            <a:ext cx="4343400" cy="7016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The two forces cancel out since they are in opposite direction with the same magnitude. </a:t>
            </a:r>
            <a:endParaRPr lang="en-US" sz="2000" baseline="-25000">
              <a:solidFill>
                <a:srgbClr val="CC0000"/>
              </a:solidFill>
              <a:latin typeface="Arial Narrow" charset="0"/>
            </a:endParaRPr>
          </a:p>
        </p:txBody>
      </p:sp>
      <p:sp>
        <p:nvSpPr>
          <p:cNvPr id="357396" name="Line 20"/>
          <p:cNvSpPr>
            <a:spLocks noChangeShapeType="1"/>
          </p:cNvSpPr>
          <p:nvPr/>
        </p:nvSpPr>
        <p:spPr bwMode="auto">
          <a:xfrm flipH="1">
            <a:off x="7086600" y="2438400"/>
            <a:ext cx="457200"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
        <p:nvSpPr>
          <p:cNvPr id="357397" name="Line 21"/>
          <p:cNvSpPr>
            <a:spLocks noChangeShapeType="1"/>
          </p:cNvSpPr>
          <p:nvPr/>
        </p:nvSpPr>
        <p:spPr bwMode="auto">
          <a:xfrm rot="10800000" flipH="1">
            <a:off x="8458200" y="2438400"/>
            <a:ext cx="457200" cy="0"/>
          </a:xfrm>
          <a:prstGeom prst="line">
            <a:avLst/>
          </a:prstGeom>
          <a:noFill/>
          <a:ln w="28575">
            <a:solidFill>
              <a:srgbClr val="CC0000"/>
            </a:solidFill>
            <a:round/>
            <a:headEnd/>
            <a:tailEnd type="triangle" w="med" len="med"/>
          </a:ln>
          <a:extLst>
            <a:ext uri="{909E8E84-426E-40dd-AFC4-6F175D3DCCD1}">
              <a14:hiddenFill xmlns:a14="http://schemas.microsoft.com/office/drawing/2010/main">
                <a:noFill/>
              </a14:hiddenFill>
            </a:ext>
          </a:extLst>
        </p:spPr>
        <p:txBody>
          <a:bodyPr>
            <a:spAutoFit/>
          </a:bodyPr>
          <a:lstStyle/>
          <a:p>
            <a:endParaRPr lang="en-US"/>
          </a:p>
        </p:txBody>
      </p:sp>
    </p:spTree>
    <p:extLst>
      <p:ext uri="{BB962C8B-B14F-4D97-AF65-F5344CB8AC3E}">
        <p14:creationId xmlns:p14="http://schemas.microsoft.com/office/powerpoint/2010/main" val="36293281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7380"/>
                                        </p:tgtEl>
                                        <p:attrNameLst>
                                          <p:attrName>style.visibility</p:attrName>
                                        </p:attrNameLst>
                                      </p:cBhvr>
                                      <p:to>
                                        <p:strVal val="visible"/>
                                      </p:to>
                                    </p:set>
                                    <p:animEffect transition="in" filter="wipe(left)">
                                      <p:cBhvr>
                                        <p:cTn id="7" dur="500"/>
                                        <p:tgtEl>
                                          <p:spTgt spid="35738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57378"/>
                                        </p:tgtEl>
                                        <p:attrNameLst>
                                          <p:attrName>style.visibility</p:attrName>
                                        </p:attrNameLst>
                                      </p:cBhvr>
                                      <p:to>
                                        <p:strVal val="visible"/>
                                      </p:to>
                                    </p:set>
                                    <p:anim calcmode="lin" valueType="num">
                                      <p:cBhvr>
                                        <p:cTn id="12" dur="500" fill="hold"/>
                                        <p:tgtEl>
                                          <p:spTgt spid="357378"/>
                                        </p:tgtEl>
                                        <p:attrNameLst>
                                          <p:attrName>ppt_w</p:attrName>
                                        </p:attrNameLst>
                                      </p:cBhvr>
                                      <p:tavLst>
                                        <p:tav tm="0">
                                          <p:val>
                                            <p:fltVal val="0"/>
                                          </p:val>
                                        </p:tav>
                                        <p:tav tm="100000">
                                          <p:val>
                                            <p:strVal val="#ppt_w"/>
                                          </p:val>
                                        </p:tav>
                                      </p:tavLst>
                                    </p:anim>
                                    <p:anim calcmode="lin" valueType="num">
                                      <p:cBhvr>
                                        <p:cTn id="13" dur="500" fill="hold"/>
                                        <p:tgtEl>
                                          <p:spTgt spid="357378"/>
                                        </p:tgtEl>
                                        <p:attrNameLst>
                                          <p:attrName>ppt_h</p:attrName>
                                        </p:attrNameLst>
                                      </p:cBhvr>
                                      <p:tavLst>
                                        <p:tav tm="0">
                                          <p:val>
                                            <p:fltVal val="0"/>
                                          </p:val>
                                        </p:tav>
                                        <p:tav tm="100000">
                                          <p:val>
                                            <p:strVal val="#ppt_h"/>
                                          </p:val>
                                        </p:tav>
                                      </p:tavLst>
                                    </p:anim>
                                    <p:animEffect transition="in" filter="fade">
                                      <p:cBhvr>
                                        <p:cTn id="14" dur="500"/>
                                        <p:tgtEl>
                                          <p:spTgt spid="35737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8" fill="hold" grpId="0" nodeType="clickEffect">
                                  <p:stCondLst>
                                    <p:cond delay="0"/>
                                  </p:stCondLst>
                                  <p:iterate type="wd">
                                    <p:tmPct val="10000"/>
                                  </p:iterate>
                                  <p:childTnLst>
                                    <p:set>
                                      <p:cBhvr>
                                        <p:cTn id="18" dur="1" fill="hold">
                                          <p:stCondLst>
                                            <p:cond delay="0"/>
                                          </p:stCondLst>
                                        </p:cTn>
                                        <p:tgtEl>
                                          <p:spTgt spid="357381"/>
                                        </p:tgtEl>
                                        <p:attrNameLst>
                                          <p:attrName>style.visibility</p:attrName>
                                        </p:attrNameLst>
                                      </p:cBhvr>
                                      <p:to>
                                        <p:strVal val="visible"/>
                                      </p:to>
                                    </p:set>
                                    <p:animEffect transition="in" filter="wipe(left)">
                                      <p:cBhvr>
                                        <p:cTn id="19" dur="500"/>
                                        <p:tgtEl>
                                          <p:spTgt spid="357381"/>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nodeType="clickEffect">
                                  <p:stCondLst>
                                    <p:cond delay="0"/>
                                  </p:stCondLst>
                                  <p:childTnLst>
                                    <p:set>
                                      <p:cBhvr>
                                        <p:cTn id="23" dur="1" fill="hold">
                                          <p:stCondLst>
                                            <p:cond delay="0"/>
                                          </p:stCondLst>
                                        </p:cTn>
                                        <p:tgtEl>
                                          <p:spTgt spid="357385"/>
                                        </p:tgtEl>
                                        <p:attrNameLst>
                                          <p:attrName>style.visibility</p:attrName>
                                        </p:attrNameLst>
                                      </p:cBhvr>
                                      <p:to>
                                        <p:strVal val="visible"/>
                                      </p:to>
                                    </p:set>
                                    <p:animEffect transition="in" filter="wipe(left)">
                                      <p:cBhvr>
                                        <p:cTn id="24" dur="500"/>
                                        <p:tgtEl>
                                          <p:spTgt spid="35738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57382"/>
                                        </p:tgtEl>
                                        <p:attrNameLst>
                                          <p:attrName>style.visibility</p:attrName>
                                        </p:attrNameLst>
                                      </p:cBhvr>
                                      <p:to>
                                        <p:strVal val="visible"/>
                                      </p:to>
                                    </p:set>
                                    <p:animEffect transition="in" filter="wipe(left)">
                                      <p:cBhvr>
                                        <p:cTn id="29" dur="500"/>
                                        <p:tgtEl>
                                          <p:spTgt spid="357382"/>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357384"/>
                                        </p:tgtEl>
                                        <p:attrNameLst>
                                          <p:attrName>style.visibility</p:attrName>
                                        </p:attrNameLst>
                                      </p:cBhvr>
                                      <p:to>
                                        <p:strVal val="visible"/>
                                      </p:to>
                                    </p:set>
                                    <p:animEffect transition="in" filter="wipe(left)">
                                      <p:cBhvr>
                                        <p:cTn id="34" dur="500"/>
                                        <p:tgtEl>
                                          <p:spTgt spid="35738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57383"/>
                                        </p:tgtEl>
                                        <p:attrNameLst>
                                          <p:attrName>style.visibility</p:attrName>
                                        </p:attrNameLst>
                                      </p:cBhvr>
                                      <p:to>
                                        <p:strVal val="visible"/>
                                      </p:to>
                                    </p:set>
                                    <p:animEffect transition="in" filter="wipe(left)">
                                      <p:cBhvr>
                                        <p:cTn id="39" dur="500"/>
                                        <p:tgtEl>
                                          <p:spTgt spid="357383"/>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nodeType="clickEffect">
                                  <p:stCondLst>
                                    <p:cond delay="0"/>
                                  </p:stCondLst>
                                  <p:childTnLst>
                                    <p:set>
                                      <p:cBhvr>
                                        <p:cTn id="43" dur="1" fill="hold">
                                          <p:stCondLst>
                                            <p:cond delay="0"/>
                                          </p:stCondLst>
                                        </p:cTn>
                                        <p:tgtEl>
                                          <p:spTgt spid="357386"/>
                                        </p:tgtEl>
                                        <p:attrNameLst>
                                          <p:attrName>style.visibility</p:attrName>
                                        </p:attrNameLst>
                                      </p:cBhvr>
                                      <p:to>
                                        <p:strVal val="visible"/>
                                      </p:to>
                                    </p:set>
                                    <p:animEffect transition="in" filter="wipe(left)">
                                      <p:cBhvr>
                                        <p:cTn id="44" dur="500"/>
                                        <p:tgtEl>
                                          <p:spTgt spid="357386"/>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7387"/>
                                        </p:tgtEl>
                                        <p:attrNameLst>
                                          <p:attrName>style.visibility</p:attrName>
                                        </p:attrNameLst>
                                      </p:cBhvr>
                                      <p:to>
                                        <p:strVal val="visible"/>
                                      </p:to>
                                    </p:set>
                                    <p:animEffect transition="in" filter="wipe(left)">
                                      <p:cBhvr>
                                        <p:cTn id="49" dur="500"/>
                                        <p:tgtEl>
                                          <p:spTgt spid="357387"/>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nodeType="clickEffect">
                                  <p:stCondLst>
                                    <p:cond delay="0"/>
                                  </p:stCondLst>
                                  <p:childTnLst>
                                    <p:set>
                                      <p:cBhvr>
                                        <p:cTn id="53" dur="1" fill="hold">
                                          <p:stCondLst>
                                            <p:cond delay="0"/>
                                          </p:stCondLst>
                                        </p:cTn>
                                        <p:tgtEl>
                                          <p:spTgt spid="357388"/>
                                        </p:tgtEl>
                                        <p:attrNameLst>
                                          <p:attrName>style.visibility</p:attrName>
                                        </p:attrNameLst>
                                      </p:cBhvr>
                                      <p:to>
                                        <p:strVal val="visible"/>
                                      </p:to>
                                    </p:set>
                                    <p:animEffect transition="in" filter="wipe(left)">
                                      <p:cBhvr>
                                        <p:cTn id="54" dur="500"/>
                                        <p:tgtEl>
                                          <p:spTgt spid="357388"/>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22" presetClass="entr" presetSubtype="8" fill="hold" nodeType="clickEffect">
                                  <p:stCondLst>
                                    <p:cond delay="0"/>
                                  </p:stCondLst>
                                  <p:childTnLst>
                                    <p:set>
                                      <p:cBhvr>
                                        <p:cTn id="58" dur="1" fill="hold">
                                          <p:stCondLst>
                                            <p:cond delay="0"/>
                                          </p:stCondLst>
                                        </p:cTn>
                                        <p:tgtEl>
                                          <p:spTgt spid="357389"/>
                                        </p:tgtEl>
                                        <p:attrNameLst>
                                          <p:attrName>style.visibility</p:attrName>
                                        </p:attrNameLst>
                                      </p:cBhvr>
                                      <p:to>
                                        <p:strVal val="visible"/>
                                      </p:to>
                                    </p:set>
                                    <p:animEffect transition="in" filter="wipe(left)">
                                      <p:cBhvr>
                                        <p:cTn id="59" dur="500"/>
                                        <p:tgtEl>
                                          <p:spTgt spid="35738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nodeType="clickEffect">
                                  <p:stCondLst>
                                    <p:cond delay="0"/>
                                  </p:stCondLst>
                                  <p:childTnLst>
                                    <p:set>
                                      <p:cBhvr>
                                        <p:cTn id="63" dur="1" fill="hold">
                                          <p:stCondLst>
                                            <p:cond delay="0"/>
                                          </p:stCondLst>
                                        </p:cTn>
                                        <p:tgtEl>
                                          <p:spTgt spid="357390"/>
                                        </p:tgtEl>
                                        <p:attrNameLst>
                                          <p:attrName>style.visibility</p:attrName>
                                        </p:attrNameLst>
                                      </p:cBhvr>
                                      <p:to>
                                        <p:strVal val="visible"/>
                                      </p:to>
                                    </p:set>
                                    <p:animEffect transition="in" filter="wipe(left)">
                                      <p:cBhvr>
                                        <p:cTn id="64" dur="500"/>
                                        <p:tgtEl>
                                          <p:spTgt spid="357390"/>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8" fill="hold" nodeType="clickEffect">
                                  <p:stCondLst>
                                    <p:cond delay="0"/>
                                  </p:stCondLst>
                                  <p:childTnLst>
                                    <p:set>
                                      <p:cBhvr>
                                        <p:cTn id="68" dur="1" fill="hold">
                                          <p:stCondLst>
                                            <p:cond delay="0"/>
                                          </p:stCondLst>
                                        </p:cTn>
                                        <p:tgtEl>
                                          <p:spTgt spid="357391"/>
                                        </p:tgtEl>
                                        <p:attrNameLst>
                                          <p:attrName>style.visibility</p:attrName>
                                        </p:attrNameLst>
                                      </p:cBhvr>
                                      <p:to>
                                        <p:strVal val="visible"/>
                                      </p:to>
                                    </p:set>
                                    <p:animEffect transition="in" filter="wipe(left)">
                                      <p:cBhvr>
                                        <p:cTn id="69" dur="500"/>
                                        <p:tgtEl>
                                          <p:spTgt spid="357391"/>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8" fill="hold" grpId="0" nodeType="clickEffect">
                                  <p:stCondLst>
                                    <p:cond delay="0"/>
                                  </p:stCondLst>
                                  <p:iterate type="wd">
                                    <p:tmPct val="10000"/>
                                  </p:iterate>
                                  <p:childTnLst>
                                    <p:set>
                                      <p:cBhvr>
                                        <p:cTn id="73" dur="1" fill="hold">
                                          <p:stCondLst>
                                            <p:cond delay="0"/>
                                          </p:stCondLst>
                                        </p:cTn>
                                        <p:tgtEl>
                                          <p:spTgt spid="357394"/>
                                        </p:tgtEl>
                                        <p:attrNameLst>
                                          <p:attrName>style.visibility</p:attrName>
                                        </p:attrNameLst>
                                      </p:cBhvr>
                                      <p:to>
                                        <p:strVal val="visible"/>
                                      </p:to>
                                    </p:set>
                                    <p:animEffect transition="in" filter="wipe(left)">
                                      <p:cBhvr>
                                        <p:cTn id="74" dur="500"/>
                                        <p:tgtEl>
                                          <p:spTgt spid="35739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53" presetClass="entr" presetSubtype="0" fill="hold" grpId="0" nodeType="clickEffect">
                                  <p:stCondLst>
                                    <p:cond delay="0"/>
                                  </p:stCondLst>
                                  <p:childTnLst>
                                    <p:set>
                                      <p:cBhvr>
                                        <p:cTn id="78" dur="1" fill="hold">
                                          <p:stCondLst>
                                            <p:cond delay="0"/>
                                          </p:stCondLst>
                                        </p:cTn>
                                        <p:tgtEl>
                                          <p:spTgt spid="357392"/>
                                        </p:tgtEl>
                                        <p:attrNameLst>
                                          <p:attrName>style.visibility</p:attrName>
                                        </p:attrNameLst>
                                      </p:cBhvr>
                                      <p:to>
                                        <p:strVal val="visible"/>
                                      </p:to>
                                    </p:set>
                                    <p:anim calcmode="lin" valueType="num">
                                      <p:cBhvr>
                                        <p:cTn id="79" dur="500" fill="hold"/>
                                        <p:tgtEl>
                                          <p:spTgt spid="357392"/>
                                        </p:tgtEl>
                                        <p:attrNameLst>
                                          <p:attrName>ppt_w</p:attrName>
                                        </p:attrNameLst>
                                      </p:cBhvr>
                                      <p:tavLst>
                                        <p:tav tm="0">
                                          <p:val>
                                            <p:fltVal val="0"/>
                                          </p:val>
                                        </p:tav>
                                        <p:tav tm="100000">
                                          <p:val>
                                            <p:strVal val="#ppt_w"/>
                                          </p:val>
                                        </p:tav>
                                      </p:tavLst>
                                    </p:anim>
                                    <p:anim calcmode="lin" valueType="num">
                                      <p:cBhvr>
                                        <p:cTn id="80" dur="500" fill="hold"/>
                                        <p:tgtEl>
                                          <p:spTgt spid="357392"/>
                                        </p:tgtEl>
                                        <p:attrNameLst>
                                          <p:attrName>ppt_h</p:attrName>
                                        </p:attrNameLst>
                                      </p:cBhvr>
                                      <p:tavLst>
                                        <p:tav tm="0">
                                          <p:val>
                                            <p:fltVal val="0"/>
                                          </p:val>
                                        </p:tav>
                                        <p:tav tm="100000">
                                          <p:val>
                                            <p:strVal val="#ppt_h"/>
                                          </p:val>
                                        </p:tav>
                                      </p:tavLst>
                                    </p:anim>
                                    <p:animEffect transition="in" filter="fade">
                                      <p:cBhvr>
                                        <p:cTn id="81" dur="500"/>
                                        <p:tgtEl>
                                          <p:spTgt spid="357392"/>
                                        </p:tgtEl>
                                      </p:cBhvr>
                                    </p:animEffect>
                                  </p:childTnLst>
                                </p:cTn>
                              </p:par>
                            </p:childTnLst>
                          </p:cTn>
                        </p:par>
                        <p:par>
                          <p:cTn id="82" fill="hold" nodeType="afterGroup">
                            <p:stCondLst>
                              <p:cond delay="500"/>
                            </p:stCondLst>
                            <p:childTnLst>
                              <p:par>
                                <p:cTn id="83" presetID="53" presetClass="entr" presetSubtype="0" fill="hold" grpId="0" nodeType="afterEffect">
                                  <p:stCondLst>
                                    <p:cond delay="0"/>
                                  </p:stCondLst>
                                  <p:childTnLst>
                                    <p:set>
                                      <p:cBhvr>
                                        <p:cTn id="84" dur="1" fill="hold">
                                          <p:stCondLst>
                                            <p:cond delay="0"/>
                                          </p:stCondLst>
                                        </p:cTn>
                                        <p:tgtEl>
                                          <p:spTgt spid="357393"/>
                                        </p:tgtEl>
                                        <p:attrNameLst>
                                          <p:attrName>style.visibility</p:attrName>
                                        </p:attrNameLst>
                                      </p:cBhvr>
                                      <p:to>
                                        <p:strVal val="visible"/>
                                      </p:to>
                                    </p:set>
                                    <p:anim calcmode="lin" valueType="num">
                                      <p:cBhvr>
                                        <p:cTn id="85" dur="500" fill="hold"/>
                                        <p:tgtEl>
                                          <p:spTgt spid="357393"/>
                                        </p:tgtEl>
                                        <p:attrNameLst>
                                          <p:attrName>ppt_w</p:attrName>
                                        </p:attrNameLst>
                                      </p:cBhvr>
                                      <p:tavLst>
                                        <p:tav tm="0">
                                          <p:val>
                                            <p:fltVal val="0"/>
                                          </p:val>
                                        </p:tav>
                                        <p:tav tm="100000">
                                          <p:val>
                                            <p:strVal val="#ppt_w"/>
                                          </p:val>
                                        </p:tav>
                                      </p:tavLst>
                                    </p:anim>
                                    <p:anim calcmode="lin" valueType="num">
                                      <p:cBhvr>
                                        <p:cTn id="86" dur="500" fill="hold"/>
                                        <p:tgtEl>
                                          <p:spTgt spid="357393"/>
                                        </p:tgtEl>
                                        <p:attrNameLst>
                                          <p:attrName>ppt_h</p:attrName>
                                        </p:attrNameLst>
                                      </p:cBhvr>
                                      <p:tavLst>
                                        <p:tav tm="0">
                                          <p:val>
                                            <p:fltVal val="0"/>
                                          </p:val>
                                        </p:tav>
                                        <p:tav tm="100000">
                                          <p:val>
                                            <p:strVal val="#ppt_h"/>
                                          </p:val>
                                        </p:tav>
                                      </p:tavLst>
                                    </p:anim>
                                    <p:animEffect transition="in" filter="fade">
                                      <p:cBhvr>
                                        <p:cTn id="87" dur="500"/>
                                        <p:tgtEl>
                                          <p:spTgt spid="35739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2" fill="hold" grpId="0" nodeType="clickEffect">
                                  <p:stCondLst>
                                    <p:cond delay="0"/>
                                  </p:stCondLst>
                                  <p:childTnLst>
                                    <p:set>
                                      <p:cBhvr>
                                        <p:cTn id="91" dur="1" fill="hold">
                                          <p:stCondLst>
                                            <p:cond delay="0"/>
                                          </p:stCondLst>
                                        </p:cTn>
                                        <p:tgtEl>
                                          <p:spTgt spid="357396"/>
                                        </p:tgtEl>
                                        <p:attrNameLst>
                                          <p:attrName>style.visibility</p:attrName>
                                        </p:attrNameLst>
                                      </p:cBhvr>
                                      <p:to>
                                        <p:strVal val="visible"/>
                                      </p:to>
                                    </p:set>
                                    <p:animEffect transition="in" filter="wipe(right)">
                                      <p:cBhvr>
                                        <p:cTn id="92" dur="500"/>
                                        <p:tgtEl>
                                          <p:spTgt spid="35739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2" fill="hold" grpId="0" nodeType="clickEffect">
                                  <p:stCondLst>
                                    <p:cond delay="0"/>
                                  </p:stCondLst>
                                  <p:childTnLst>
                                    <p:set>
                                      <p:cBhvr>
                                        <p:cTn id="96" dur="1" fill="hold">
                                          <p:stCondLst>
                                            <p:cond delay="0"/>
                                          </p:stCondLst>
                                        </p:cTn>
                                        <p:tgtEl>
                                          <p:spTgt spid="357397"/>
                                        </p:tgtEl>
                                        <p:attrNameLst>
                                          <p:attrName>style.visibility</p:attrName>
                                        </p:attrNameLst>
                                      </p:cBhvr>
                                      <p:to>
                                        <p:strVal val="visible"/>
                                      </p:to>
                                    </p:set>
                                    <p:animEffect transition="in" filter="wipe(right)">
                                      <p:cBhvr>
                                        <p:cTn id="97" dur="500"/>
                                        <p:tgtEl>
                                          <p:spTgt spid="35739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22" presetClass="entr" presetSubtype="8" fill="hold" grpId="0" nodeType="clickEffect">
                                  <p:stCondLst>
                                    <p:cond delay="0"/>
                                  </p:stCondLst>
                                  <p:iterate type="wd">
                                    <p:tmPct val="10000"/>
                                  </p:iterate>
                                  <p:childTnLst>
                                    <p:set>
                                      <p:cBhvr>
                                        <p:cTn id="101" dur="1" fill="hold">
                                          <p:stCondLst>
                                            <p:cond delay="0"/>
                                          </p:stCondLst>
                                        </p:cTn>
                                        <p:tgtEl>
                                          <p:spTgt spid="357395"/>
                                        </p:tgtEl>
                                        <p:attrNameLst>
                                          <p:attrName>style.visibility</p:attrName>
                                        </p:attrNameLst>
                                      </p:cBhvr>
                                      <p:to>
                                        <p:strVal val="visible"/>
                                      </p:to>
                                    </p:set>
                                    <p:animEffect transition="in" filter="wipe(left)">
                                      <p:cBhvr>
                                        <p:cTn id="102" dur="500"/>
                                        <p:tgtEl>
                                          <p:spTgt spid="3573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80" grpId="0"/>
      <p:bldP spid="357381" grpId="0"/>
      <p:bldP spid="357382" grpId="0"/>
      <p:bldP spid="357383" grpId="0"/>
      <p:bldP spid="357387" grpId="0" animBg="1"/>
      <p:bldP spid="357392" grpId="0" animBg="1"/>
      <p:bldP spid="357393" grpId="0" animBg="1"/>
      <p:bldP spid="357394" grpId="0" animBg="1"/>
      <p:bldP spid="357395" grpId="0" animBg="1"/>
      <p:bldP spid="357396" grpId="0" animBg="1"/>
      <p:bldP spid="35739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184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263180D-86DB-5447-9B23-FB23452E16DA}" type="slidenum">
              <a:rPr lang="en-US" sz="1400">
                <a:solidFill>
                  <a:srgbClr val="A50021"/>
                </a:solidFill>
                <a:latin typeface="Arial Narrow" charset="0"/>
              </a:rPr>
              <a:pPr eaLnBrk="1" hangingPunct="1"/>
              <a:t>14</a:t>
            </a:fld>
            <a:endParaRPr lang="en-US" sz="1400">
              <a:solidFill>
                <a:srgbClr val="A50021"/>
              </a:solidFill>
              <a:latin typeface="Arial Narrow" charset="0"/>
            </a:endParaRPr>
          </a:p>
        </p:txBody>
      </p:sp>
      <p:sp>
        <p:nvSpPr>
          <p:cNvPr id="359426" name="Rectangle 2"/>
          <p:cNvSpPr>
            <a:spLocks noGrp="1" noChangeArrowheads="1"/>
          </p:cNvSpPr>
          <p:nvPr>
            <p:ph type="body" idx="1"/>
          </p:nvPr>
        </p:nvSpPr>
        <p:spPr>
          <a:xfrm>
            <a:off x="228600" y="609600"/>
            <a:ext cx="8686800" cy="5867400"/>
          </a:xfrm>
        </p:spPr>
        <p:txBody>
          <a:bodyPr/>
          <a:lstStyle/>
          <a:p>
            <a:pPr>
              <a:lnSpc>
                <a:spcPct val="80000"/>
              </a:lnSpc>
            </a:pPr>
            <a:r>
              <a:rPr lang="en-US" sz="2800" dirty="0">
                <a:latin typeface="Arial Narrow" charset="0"/>
                <a:ea typeface="ＭＳ Ｐゴシック" charset="0"/>
                <a:cs typeface="ＭＳ Ｐゴシック" charset="0"/>
              </a:rPr>
              <a:t>Will moving charge in a magnetic field experience force?</a:t>
            </a:r>
          </a:p>
          <a:p>
            <a:pPr lvl="1">
              <a:lnSpc>
                <a:spcPct val="80000"/>
              </a:lnSpc>
            </a:pPr>
            <a:r>
              <a:rPr lang="en-US" sz="2400" dirty="0">
                <a:latin typeface="Arial Narrow" charset="0"/>
                <a:ea typeface="ＭＳ Ｐゴシック" charset="0"/>
              </a:rPr>
              <a:t>Yes</a:t>
            </a:r>
          </a:p>
          <a:p>
            <a:pPr lvl="1">
              <a:lnSpc>
                <a:spcPct val="80000"/>
              </a:lnSpc>
            </a:pPr>
            <a:r>
              <a:rPr lang="en-US" sz="2400" dirty="0">
                <a:latin typeface="Arial Narrow" charset="0"/>
                <a:ea typeface="ＭＳ Ｐゴシック" charset="0"/>
              </a:rPr>
              <a:t>Why?</a:t>
            </a:r>
          </a:p>
          <a:p>
            <a:pPr lvl="1">
              <a:lnSpc>
                <a:spcPct val="80000"/>
              </a:lnSpc>
            </a:pPr>
            <a:r>
              <a:rPr lang="en-US" sz="2400" dirty="0">
                <a:latin typeface="Arial Narrow" charset="0"/>
                <a:ea typeface="ＭＳ Ｐゴシック" charset="0"/>
              </a:rPr>
              <a:t>Since the wire carrying a current (moving charge) experience force in a magnetic field, a free moving charge must feel the same kind of force…</a:t>
            </a:r>
            <a:r>
              <a:rPr lang="en-US" sz="2400" dirty="0">
                <a:latin typeface="Arial Narrow" charset="0"/>
                <a:ea typeface="ＭＳ Ｐゴシック" charset="0"/>
                <a:sym typeface="Wingdings" charset="0"/>
              </a:rPr>
              <a:t></a:t>
            </a:r>
            <a:endParaRPr lang="en-US" sz="2400" dirty="0">
              <a:latin typeface="Arial Narrow" charset="0"/>
              <a:ea typeface="ＭＳ Ｐゴシック" charset="0"/>
            </a:endParaRPr>
          </a:p>
          <a:p>
            <a:pPr>
              <a:lnSpc>
                <a:spcPct val="80000"/>
              </a:lnSpc>
            </a:pPr>
            <a:r>
              <a:rPr lang="en-US" sz="2800" dirty="0">
                <a:latin typeface="Arial Narrow" charset="0"/>
                <a:ea typeface="ＭＳ Ｐゴシック" charset="0"/>
                <a:cs typeface="ＭＳ Ｐゴシック" charset="0"/>
              </a:rPr>
              <a:t>OK, then how much force would it experience?</a:t>
            </a:r>
          </a:p>
          <a:p>
            <a:pPr lvl="1">
              <a:lnSpc>
                <a:spcPct val="80000"/>
              </a:lnSpc>
            </a:pPr>
            <a:r>
              <a:rPr lang="en-US" sz="2400" dirty="0" smtClean="0">
                <a:latin typeface="Arial Narrow" charset="0"/>
                <a:ea typeface="ＭＳ Ｐゴシック" charset="0"/>
              </a:rPr>
              <a:t>Let’s </a:t>
            </a:r>
            <a:r>
              <a:rPr lang="en-US" sz="2400" dirty="0">
                <a:latin typeface="Arial Narrow" charset="0"/>
                <a:ea typeface="ＭＳ Ｐゴシック" charset="0"/>
              </a:rPr>
              <a:t>consider N moving particles with charge q each, and they pass by the given point in a time interval t.</a:t>
            </a:r>
          </a:p>
          <a:p>
            <a:pPr lvl="2">
              <a:lnSpc>
                <a:spcPct val="80000"/>
              </a:lnSpc>
            </a:pPr>
            <a:r>
              <a:rPr lang="en-US" sz="2000" dirty="0">
                <a:latin typeface="Arial Narrow" charset="0"/>
                <a:ea typeface="ＭＳ Ｐゴシック" charset="0"/>
              </a:rPr>
              <a:t>What is the current?</a:t>
            </a:r>
          </a:p>
          <a:p>
            <a:pPr lvl="1">
              <a:lnSpc>
                <a:spcPct val="80000"/>
              </a:lnSpc>
            </a:pPr>
            <a:r>
              <a:rPr lang="en-US" sz="2400" dirty="0">
                <a:latin typeface="Arial Narrow" charset="0"/>
                <a:ea typeface="ＭＳ Ｐゴシック" charset="0"/>
              </a:rPr>
              <a:t>Let t be the time for a charge q to travel a distance </a:t>
            </a:r>
            <a:r>
              <a:rPr lang="en-US" sz="2400" dirty="0">
                <a:latin typeface="Monotype Corsiva" charset="0"/>
                <a:ea typeface="ＭＳ Ｐゴシック" charset="0"/>
                <a:cs typeface="Monotype Corsiva" charset="0"/>
              </a:rPr>
              <a:t>l</a:t>
            </a:r>
            <a:r>
              <a:rPr lang="en-US" sz="2400" dirty="0">
                <a:latin typeface="Arial Narrow" charset="0"/>
                <a:ea typeface="ＭＳ Ｐゴシック" charset="0"/>
              </a:rPr>
              <a:t> in a magnetic field </a:t>
            </a:r>
            <a:r>
              <a:rPr lang="en-US" sz="2400" b="1" dirty="0">
                <a:latin typeface="Arial Narrow" charset="0"/>
                <a:ea typeface="ＭＳ Ｐゴシック" charset="0"/>
              </a:rPr>
              <a:t>B</a:t>
            </a:r>
          </a:p>
          <a:p>
            <a:pPr lvl="2">
              <a:lnSpc>
                <a:spcPct val="80000"/>
              </a:lnSpc>
            </a:pPr>
            <a:r>
              <a:rPr lang="en-US" sz="2000" dirty="0">
                <a:latin typeface="Arial Narrow" charset="0"/>
                <a:ea typeface="ＭＳ Ｐゴシック" charset="0"/>
              </a:rPr>
              <a:t>Then, the displacement vector </a:t>
            </a:r>
            <a:r>
              <a:rPr lang="en-US" sz="2000" b="1" dirty="0">
                <a:latin typeface="Monotype Corsiva" charset="0"/>
                <a:ea typeface="ＭＳ Ｐゴシック" charset="0"/>
              </a:rPr>
              <a:t>l</a:t>
            </a:r>
            <a:r>
              <a:rPr lang="en-US" sz="2000" dirty="0">
                <a:latin typeface="Arial Narrow" charset="0"/>
                <a:ea typeface="ＭＳ Ｐゴシック" charset="0"/>
              </a:rPr>
              <a:t> becomes </a:t>
            </a:r>
          </a:p>
          <a:p>
            <a:pPr lvl="2">
              <a:lnSpc>
                <a:spcPct val="80000"/>
              </a:lnSpc>
            </a:pPr>
            <a:r>
              <a:rPr lang="en-US" sz="2000" dirty="0">
                <a:latin typeface="Arial Narrow" charset="0"/>
                <a:ea typeface="ＭＳ Ｐゴシック" charset="0"/>
              </a:rPr>
              <a:t>Where </a:t>
            </a:r>
            <a:r>
              <a:rPr lang="en-US" sz="2000" b="1" dirty="0">
                <a:latin typeface="Arial Narrow" charset="0"/>
                <a:ea typeface="ＭＳ Ｐゴシック" charset="0"/>
              </a:rPr>
              <a:t>v</a:t>
            </a:r>
            <a:r>
              <a:rPr lang="en-US" sz="2000" dirty="0">
                <a:latin typeface="Arial Narrow" charset="0"/>
                <a:ea typeface="ＭＳ Ｐゴシック" charset="0"/>
              </a:rPr>
              <a:t> is the velocity of the incident particle with charge q</a:t>
            </a:r>
          </a:p>
          <a:p>
            <a:pPr>
              <a:lnSpc>
                <a:spcPct val="80000"/>
              </a:lnSpc>
            </a:pPr>
            <a:r>
              <a:rPr lang="en-US" sz="2800" dirty="0">
                <a:latin typeface="Arial Narrow" charset="0"/>
                <a:ea typeface="ＭＳ Ｐゴシック" charset="0"/>
                <a:cs typeface="ＭＳ Ｐゴシック" charset="0"/>
              </a:rPr>
              <a:t>Thus the force on N particles by the field is</a:t>
            </a:r>
          </a:p>
          <a:p>
            <a:pPr>
              <a:lnSpc>
                <a:spcPct val="80000"/>
              </a:lnSpc>
            </a:pPr>
            <a:r>
              <a:rPr lang="en-US" sz="2800" dirty="0">
                <a:latin typeface="Arial Narrow" charset="0"/>
                <a:ea typeface="ＭＳ Ｐゴシック" charset="0"/>
                <a:cs typeface="ＭＳ Ｐゴシック" charset="0"/>
              </a:rPr>
              <a:t>The force on one particle with charge q, </a:t>
            </a:r>
          </a:p>
        </p:txBody>
      </p:sp>
      <p:sp>
        <p:nvSpPr>
          <p:cNvPr id="18448" name="Rectangle 3"/>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Magnetic Forces on a Moving Charge</a:t>
            </a:r>
          </a:p>
        </p:txBody>
      </p:sp>
      <p:graphicFrame>
        <p:nvGraphicFramePr>
          <p:cNvPr id="1843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6756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43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67566"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843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6756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1" name="Object 5"/>
          <p:cNvGraphicFramePr>
            <a:graphicFrameLocks noChangeAspect="1"/>
          </p:cNvGraphicFramePr>
          <p:nvPr>
            <p:extLst>
              <p:ext uri="{D42A27DB-BD31-4B8C-83A1-F6EECF244321}">
                <p14:modId xmlns:p14="http://schemas.microsoft.com/office/powerpoint/2010/main" val="686778013"/>
              </p:ext>
            </p:extLst>
          </p:nvPr>
        </p:nvGraphicFramePr>
        <p:xfrm>
          <a:off x="5314950" y="4624387"/>
          <a:ext cx="933450" cy="481013"/>
        </p:xfrm>
        <a:graphic>
          <a:graphicData uri="http://schemas.openxmlformats.org/presentationml/2006/ole">
            <mc:AlternateContent xmlns:mc="http://schemas.openxmlformats.org/markup-compatibility/2006">
              <mc:Choice xmlns:v="urn:schemas-microsoft-com:vml" Requires="v">
                <p:oleObj spid="_x0000_s367568" name="Equation" r:id="rId8" imgW="368300" imgH="190500" progId="Equation.DSMT4">
                  <p:embed/>
                </p:oleObj>
              </mc:Choice>
              <mc:Fallback>
                <p:oleObj name="Equation" r:id="rId8" imgW="368300" imgH="190500" progId="Equation.DSMT4">
                  <p:embed/>
                  <p:pic>
                    <p:nvPicPr>
                      <p:cNvPr id="0" name=""/>
                      <p:cNvPicPr>
                        <a:picLocks noChangeAspect="1" noChangeArrowheads="1"/>
                      </p:cNvPicPr>
                      <p:nvPr/>
                    </p:nvPicPr>
                    <p:blipFill>
                      <a:blip r:embed="rId9"/>
                      <a:srcRect/>
                      <a:stretch>
                        <a:fillRect/>
                      </a:stretch>
                    </p:blipFill>
                    <p:spPr bwMode="auto">
                      <a:xfrm>
                        <a:off x="5314950" y="4624387"/>
                        <a:ext cx="933450" cy="4810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2" name="Object 6"/>
          <p:cNvGraphicFramePr>
            <a:graphicFrameLocks noChangeAspect="1"/>
          </p:cNvGraphicFramePr>
          <p:nvPr>
            <p:extLst>
              <p:ext uri="{D42A27DB-BD31-4B8C-83A1-F6EECF244321}">
                <p14:modId xmlns:p14="http://schemas.microsoft.com/office/powerpoint/2010/main" val="2496813382"/>
              </p:ext>
            </p:extLst>
          </p:nvPr>
        </p:nvGraphicFramePr>
        <p:xfrm>
          <a:off x="6248400" y="5399088"/>
          <a:ext cx="566738" cy="377825"/>
        </p:xfrm>
        <a:graphic>
          <a:graphicData uri="http://schemas.openxmlformats.org/presentationml/2006/ole">
            <mc:AlternateContent xmlns:mc="http://schemas.openxmlformats.org/markup-compatibility/2006">
              <mc:Choice xmlns:v="urn:schemas-microsoft-com:vml" Requires="v">
                <p:oleObj spid="_x0000_s367569" name="Equation" r:id="rId10" imgW="266700" imgH="177800" progId="Equation.DSMT4">
                  <p:embed/>
                </p:oleObj>
              </mc:Choice>
              <mc:Fallback>
                <p:oleObj name="Equation" r:id="rId10" imgW="266700" imgH="177800" progId="Equation.DSMT4">
                  <p:embed/>
                  <p:pic>
                    <p:nvPicPr>
                      <p:cNvPr id="0" name=""/>
                      <p:cNvPicPr>
                        <a:picLocks noChangeAspect="1" noChangeArrowheads="1"/>
                      </p:cNvPicPr>
                      <p:nvPr/>
                    </p:nvPicPr>
                    <p:blipFill>
                      <a:blip r:embed="rId11"/>
                      <a:srcRect/>
                      <a:stretch>
                        <a:fillRect/>
                      </a:stretch>
                    </p:blipFill>
                    <p:spPr bwMode="auto">
                      <a:xfrm>
                        <a:off x="6248400" y="5399088"/>
                        <a:ext cx="566738" cy="3778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3" name="Object 7"/>
          <p:cNvGraphicFramePr>
            <a:graphicFrameLocks noChangeAspect="1"/>
          </p:cNvGraphicFramePr>
          <p:nvPr/>
        </p:nvGraphicFramePr>
        <p:xfrm>
          <a:off x="3429000" y="3733800"/>
          <a:ext cx="522288" cy="346075"/>
        </p:xfrm>
        <a:graphic>
          <a:graphicData uri="http://schemas.openxmlformats.org/presentationml/2006/ole">
            <mc:AlternateContent xmlns:mc="http://schemas.openxmlformats.org/markup-compatibility/2006">
              <mc:Choice xmlns:v="urn:schemas-microsoft-com:vml" Requires="v">
                <p:oleObj spid="_x0000_s367570" name="Equation" r:id="rId12" imgW="228600" imgH="152280" progId="Equation.DSMT4">
                  <p:embed/>
                </p:oleObj>
              </mc:Choice>
              <mc:Fallback>
                <p:oleObj name="Equation" r:id="rId12" imgW="228600" imgH="15228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429000" y="3733800"/>
                        <a:ext cx="522288" cy="3460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4" name="Object 8"/>
          <p:cNvGraphicFramePr>
            <a:graphicFrameLocks noChangeAspect="1"/>
          </p:cNvGraphicFramePr>
          <p:nvPr>
            <p:extLst>
              <p:ext uri="{D42A27DB-BD31-4B8C-83A1-F6EECF244321}">
                <p14:modId xmlns:p14="http://schemas.microsoft.com/office/powerpoint/2010/main" val="3373705897"/>
              </p:ext>
            </p:extLst>
          </p:nvPr>
        </p:nvGraphicFramePr>
        <p:xfrm>
          <a:off x="5930900" y="5851525"/>
          <a:ext cx="1404938" cy="458788"/>
        </p:xfrm>
        <a:graphic>
          <a:graphicData uri="http://schemas.openxmlformats.org/presentationml/2006/ole">
            <mc:AlternateContent xmlns:mc="http://schemas.openxmlformats.org/markup-compatibility/2006">
              <mc:Choice xmlns:v="urn:schemas-microsoft-com:vml" Requires="v">
                <p:oleObj spid="_x0000_s367571" name="Equation" r:id="rId14" imgW="660400" imgH="215900" progId="Equation.DSMT4">
                  <p:embed/>
                </p:oleObj>
              </mc:Choice>
              <mc:Fallback>
                <p:oleObj name="Equation" r:id="rId14" imgW="660400" imgH="215900" progId="Equation.DSMT4">
                  <p:embed/>
                  <p:pic>
                    <p:nvPicPr>
                      <p:cNvPr id="0" name=""/>
                      <p:cNvPicPr>
                        <a:picLocks noChangeAspect="1" noChangeArrowheads="1"/>
                      </p:cNvPicPr>
                      <p:nvPr/>
                    </p:nvPicPr>
                    <p:blipFill>
                      <a:blip r:embed="rId15"/>
                      <a:srcRect/>
                      <a:stretch>
                        <a:fillRect/>
                      </a:stretch>
                    </p:blipFill>
                    <p:spPr bwMode="auto">
                      <a:xfrm>
                        <a:off x="5930900" y="5851525"/>
                        <a:ext cx="1404938" cy="458788"/>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5" name="Object 9"/>
          <p:cNvGraphicFramePr>
            <a:graphicFrameLocks noChangeAspect="1"/>
          </p:cNvGraphicFramePr>
          <p:nvPr>
            <p:extLst>
              <p:ext uri="{D42A27DB-BD31-4B8C-83A1-F6EECF244321}">
                <p14:modId xmlns:p14="http://schemas.microsoft.com/office/powerpoint/2010/main" val="2115764931"/>
              </p:ext>
            </p:extLst>
          </p:nvPr>
        </p:nvGraphicFramePr>
        <p:xfrm>
          <a:off x="6781800" y="5386387"/>
          <a:ext cx="1052513" cy="404813"/>
        </p:xfrm>
        <a:graphic>
          <a:graphicData uri="http://schemas.openxmlformats.org/presentationml/2006/ole">
            <mc:AlternateContent xmlns:mc="http://schemas.openxmlformats.org/markup-compatibility/2006">
              <mc:Choice xmlns:v="urn:schemas-microsoft-com:vml" Requires="v">
                <p:oleObj spid="_x0000_s367572" name="Equation" r:id="rId16" imgW="495300" imgH="190500" progId="Equation.DSMT4">
                  <p:embed/>
                </p:oleObj>
              </mc:Choice>
              <mc:Fallback>
                <p:oleObj name="Equation" r:id="rId16" imgW="495300" imgH="190500" progId="Equation.DSMT4">
                  <p:embed/>
                  <p:pic>
                    <p:nvPicPr>
                      <p:cNvPr id="0" name=""/>
                      <p:cNvPicPr>
                        <a:picLocks noChangeAspect="1" noChangeArrowheads="1"/>
                      </p:cNvPicPr>
                      <p:nvPr/>
                    </p:nvPicPr>
                    <p:blipFill>
                      <a:blip r:embed="rId17"/>
                      <a:srcRect/>
                      <a:stretch>
                        <a:fillRect/>
                      </a:stretch>
                    </p:blipFill>
                    <p:spPr bwMode="auto">
                      <a:xfrm>
                        <a:off x="6781800" y="5386387"/>
                        <a:ext cx="1052513" cy="4048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6" name="Object 10"/>
          <p:cNvGraphicFramePr>
            <a:graphicFrameLocks noChangeAspect="1"/>
          </p:cNvGraphicFramePr>
          <p:nvPr>
            <p:extLst>
              <p:ext uri="{D42A27DB-BD31-4B8C-83A1-F6EECF244321}">
                <p14:modId xmlns:p14="http://schemas.microsoft.com/office/powerpoint/2010/main" val="3295052922"/>
              </p:ext>
            </p:extLst>
          </p:nvPr>
        </p:nvGraphicFramePr>
        <p:xfrm>
          <a:off x="7848600" y="5408612"/>
          <a:ext cx="1079500" cy="458788"/>
        </p:xfrm>
        <a:graphic>
          <a:graphicData uri="http://schemas.openxmlformats.org/presentationml/2006/ole">
            <mc:AlternateContent xmlns:mc="http://schemas.openxmlformats.org/markup-compatibility/2006">
              <mc:Choice xmlns:v="urn:schemas-microsoft-com:vml" Requires="v">
                <p:oleObj spid="_x0000_s367573" name="Equation" r:id="rId18" imgW="508000" imgH="215900" progId="Equation.DSMT4">
                  <p:embed/>
                </p:oleObj>
              </mc:Choice>
              <mc:Fallback>
                <p:oleObj name="Equation" r:id="rId18" imgW="508000" imgH="215900" progId="Equation.DSMT4">
                  <p:embed/>
                  <p:pic>
                    <p:nvPicPr>
                      <p:cNvPr id="0" name=""/>
                      <p:cNvPicPr>
                        <a:picLocks noChangeAspect="1" noChangeArrowheads="1"/>
                      </p:cNvPicPr>
                      <p:nvPr/>
                    </p:nvPicPr>
                    <p:blipFill>
                      <a:blip r:embed="rId19"/>
                      <a:srcRect/>
                      <a:stretch>
                        <a:fillRect/>
                      </a:stretch>
                    </p:blipFill>
                    <p:spPr bwMode="auto">
                      <a:xfrm>
                        <a:off x="7848600" y="5408612"/>
                        <a:ext cx="1079500" cy="4587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9437" name="Object 11"/>
          <p:cNvGraphicFramePr>
            <a:graphicFrameLocks noChangeAspect="1"/>
          </p:cNvGraphicFramePr>
          <p:nvPr/>
        </p:nvGraphicFramePr>
        <p:xfrm>
          <a:off x="3894138" y="3733800"/>
          <a:ext cx="754062" cy="461963"/>
        </p:xfrm>
        <a:graphic>
          <a:graphicData uri="http://schemas.openxmlformats.org/presentationml/2006/ole">
            <mc:AlternateContent xmlns:mc="http://schemas.openxmlformats.org/markup-compatibility/2006">
              <mc:Choice xmlns:v="urn:schemas-microsoft-com:vml" Requires="v">
                <p:oleObj spid="_x0000_s367574" name="Equation" r:id="rId20" imgW="330120" imgH="203040" progId="Equation.DSMT4">
                  <p:embed/>
                </p:oleObj>
              </mc:Choice>
              <mc:Fallback>
                <p:oleObj name="Equation" r:id="rId20" imgW="330120" imgH="203040" progId="Equation.DSMT4">
                  <p:embed/>
                  <p:pic>
                    <p:nvPicPr>
                      <p:cNvPr id="0" name=""/>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3894138" y="3733800"/>
                        <a:ext cx="754062" cy="4619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528851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9426">
                                            <p:txEl>
                                              <p:pRg st="0" end="0"/>
                                            </p:txEl>
                                          </p:spTgt>
                                        </p:tgtEl>
                                        <p:attrNameLst>
                                          <p:attrName>style.visibility</p:attrName>
                                        </p:attrNameLst>
                                      </p:cBhvr>
                                      <p:to>
                                        <p:strVal val="visible"/>
                                      </p:to>
                                    </p:set>
                                    <p:animEffect transition="in" filter="wipe(left)">
                                      <p:cBhvr>
                                        <p:cTn id="7" dur="500"/>
                                        <p:tgtEl>
                                          <p:spTgt spid="35942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9426">
                                            <p:txEl>
                                              <p:pRg st="1" end="1"/>
                                            </p:txEl>
                                          </p:spTgt>
                                        </p:tgtEl>
                                        <p:attrNameLst>
                                          <p:attrName>style.visibility</p:attrName>
                                        </p:attrNameLst>
                                      </p:cBhvr>
                                      <p:to>
                                        <p:strVal val="visible"/>
                                      </p:to>
                                    </p:set>
                                    <p:animEffect transition="in" filter="wipe(left)">
                                      <p:cBhvr>
                                        <p:cTn id="12" dur="500"/>
                                        <p:tgtEl>
                                          <p:spTgt spid="35942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9426">
                                            <p:txEl>
                                              <p:pRg st="2" end="2"/>
                                            </p:txEl>
                                          </p:spTgt>
                                        </p:tgtEl>
                                        <p:attrNameLst>
                                          <p:attrName>style.visibility</p:attrName>
                                        </p:attrNameLst>
                                      </p:cBhvr>
                                      <p:to>
                                        <p:strVal val="visible"/>
                                      </p:to>
                                    </p:set>
                                    <p:animEffect transition="in" filter="wipe(left)">
                                      <p:cBhvr>
                                        <p:cTn id="17" dur="500"/>
                                        <p:tgtEl>
                                          <p:spTgt spid="35942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9426">
                                            <p:txEl>
                                              <p:pRg st="3" end="3"/>
                                            </p:txEl>
                                          </p:spTgt>
                                        </p:tgtEl>
                                        <p:attrNameLst>
                                          <p:attrName>style.visibility</p:attrName>
                                        </p:attrNameLst>
                                      </p:cBhvr>
                                      <p:to>
                                        <p:strVal val="visible"/>
                                      </p:to>
                                    </p:set>
                                    <p:animEffect transition="in" filter="wipe(left)">
                                      <p:cBhvr>
                                        <p:cTn id="22" dur="500"/>
                                        <p:tgtEl>
                                          <p:spTgt spid="35942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9426">
                                            <p:txEl>
                                              <p:pRg st="4" end="4"/>
                                            </p:txEl>
                                          </p:spTgt>
                                        </p:tgtEl>
                                        <p:attrNameLst>
                                          <p:attrName>style.visibility</p:attrName>
                                        </p:attrNameLst>
                                      </p:cBhvr>
                                      <p:to>
                                        <p:strVal val="visible"/>
                                      </p:to>
                                    </p:set>
                                    <p:animEffect transition="in" filter="wipe(left)">
                                      <p:cBhvr>
                                        <p:cTn id="27" dur="500"/>
                                        <p:tgtEl>
                                          <p:spTgt spid="35942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9426">
                                            <p:txEl>
                                              <p:pRg st="5" end="5"/>
                                            </p:txEl>
                                          </p:spTgt>
                                        </p:tgtEl>
                                        <p:attrNameLst>
                                          <p:attrName>style.visibility</p:attrName>
                                        </p:attrNameLst>
                                      </p:cBhvr>
                                      <p:to>
                                        <p:strVal val="visible"/>
                                      </p:to>
                                    </p:set>
                                    <p:animEffect transition="in" filter="wipe(left)">
                                      <p:cBhvr>
                                        <p:cTn id="32" dur="500"/>
                                        <p:tgtEl>
                                          <p:spTgt spid="35942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9426">
                                            <p:txEl>
                                              <p:pRg st="6" end="6"/>
                                            </p:txEl>
                                          </p:spTgt>
                                        </p:tgtEl>
                                        <p:attrNameLst>
                                          <p:attrName>style.visibility</p:attrName>
                                        </p:attrNameLst>
                                      </p:cBhvr>
                                      <p:to>
                                        <p:strVal val="visible"/>
                                      </p:to>
                                    </p:set>
                                    <p:animEffect transition="in" filter="wipe(left)">
                                      <p:cBhvr>
                                        <p:cTn id="37" dur="500"/>
                                        <p:tgtEl>
                                          <p:spTgt spid="359426">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59433"/>
                                        </p:tgtEl>
                                        <p:attrNameLst>
                                          <p:attrName>style.visibility</p:attrName>
                                        </p:attrNameLst>
                                      </p:cBhvr>
                                      <p:to>
                                        <p:strVal val="visible"/>
                                      </p:to>
                                    </p:set>
                                    <p:animEffect transition="in" filter="wipe(left)">
                                      <p:cBhvr>
                                        <p:cTn id="42" dur="500"/>
                                        <p:tgtEl>
                                          <p:spTgt spid="35943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59437"/>
                                        </p:tgtEl>
                                        <p:attrNameLst>
                                          <p:attrName>style.visibility</p:attrName>
                                        </p:attrNameLst>
                                      </p:cBhvr>
                                      <p:to>
                                        <p:strVal val="visible"/>
                                      </p:to>
                                    </p:set>
                                    <p:animEffect transition="in" filter="wipe(left)">
                                      <p:cBhvr>
                                        <p:cTn id="47" dur="500"/>
                                        <p:tgtEl>
                                          <p:spTgt spid="359437"/>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59426">
                                            <p:txEl>
                                              <p:pRg st="7" end="7"/>
                                            </p:txEl>
                                          </p:spTgt>
                                        </p:tgtEl>
                                        <p:attrNameLst>
                                          <p:attrName>style.visibility</p:attrName>
                                        </p:attrNameLst>
                                      </p:cBhvr>
                                      <p:to>
                                        <p:strVal val="visible"/>
                                      </p:to>
                                    </p:set>
                                    <p:animEffect transition="in" filter="wipe(left)">
                                      <p:cBhvr>
                                        <p:cTn id="52" dur="500"/>
                                        <p:tgtEl>
                                          <p:spTgt spid="359426">
                                            <p:txEl>
                                              <p:pRg st="7" end="7"/>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9426">
                                            <p:txEl>
                                              <p:pRg st="8" end="8"/>
                                            </p:txEl>
                                          </p:spTgt>
                                        </p:tgtEl>
                                        <p:attrNameLst>
                                          <p:attrName>style.visibility</p:attrName>
                                        </p:attrNameLst>
                                      </p:cBhvr>
                                      <p:to>
                                        <p:strVal val="visible"/>
                                      </p:to>
                                    </p:set>
                                    <p:animEffect transition="in" filter="wipe(left)">
                                      <p:cBhvr>
                                        <p:cTn id="57" dur="500"/>
                                        <p:tgtEl>
                                          <p:spTgt spid="359426">
                                            <p:txEl>
                                              <p:pRg st="8" end="8"/>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59431"/>
                                        </p:tgtEl>
                                        <p:attrNameLst>
                                          <p:attrName>style.visibility</p:attrName>
                                        </p:attrNameLst>
                                      </p:cBhvr>
                                      <p:to>
                                        <p:strVal val="visible"/>
                                      </p:to>
                                    </p:set>
                                    <p:animEffect transition="in" filter="wipe(left)">
                                      <p:cBhvr>
                                        <p:cTn id="62" dur="500"/>
                                        <p:tgtEl>
                                          <p:spTgt spid="359431"/>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grpId="0" nodeType="clickEffect">
                                  <p:stCondLst>
                                    <p:cond delay="0"/>
                                  </p:stCondLst>
                                  <p:iterate type="wd">
                                    <p:tmPct val="10000"/>
                                  </p:iterate>
                                  <p:childTnLst>
                                    <p:set>
                                      <p:cBhvr>
                                        <p:cTn id="66" dur="1" fill="hold">
                                          <p:stCondLst>
                                            <p:cond delay="0"/>
                                          </p:stCondLst>
                                        </p:cTn>
                                        <p:tgtEl>
                                          <p:spTgt spid="359426">
                                            <p:txEl>
                                              <p:pRg st="9" end="9"/>
                                            </p:txEl>
                                          </p:spTgt>
                                        </p:tgtEl>
                                        <p:attrNameLst>
                                          <p:attrName>style.visibility</p:attrName>
                                        </p:attrNameLst>
                                      </p:cBhvr>
                                      <p:to>
                                        <p:strVal val="visible"/>
                                      </p:to>
                                    </p:set>
                                    <p:animEffect transition="in" filter="wipe(left)">
                                      <p:cBhvr>
                                        <p:cTn id="67" dur="500"/>
                                        <p:tgtEl>
                                          <p:spTgt spid="359426">
                                            <p:txEl>
                                              <p:pRg st="9" end="9"/>
                                            </p:txEl>
                                          </p:spTgt>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59426">
                                            <p:txEl>
                                              <p:pRg st="10" end="10"/>
                                            </p:txEl>
                                          </p:spTgt>
                                        </p:tgtEl>
                                        <p:attrNameLst>
                                          <p:attrName>style.visibility</p:attrName>
                                        </p:attrNameLst>
                                      </p:cBhvr>
                                      <p:to>
                                        <p:strVal val="visible"/>
                                      </p:to>
                                    </p:set>
                                    <p:animEffect transition="in" filter="wipe(left)">
                                      <p:cBhvr>
                                        <p:cTn id="72" dur="500"/>
                                        <p:tgtEl>
                                          <p:spTgt spid="359426">
                                            <p:txEl>
                                              <p:pRg st="10" end="10"/>
                                            </p:txEl>
                                          </p:spTgt>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359432"/>
                                        </p:tgtEl>
                                        <p:attrNameLst>
                                          <p:attrName>style.visibility</p:attrName>
                                        </p:attrNameLst>
                                      </p:cBhvr>
                                      <p:to>
                                        <p:strVal val="visible"/>
                                      </p:to>
                                    </p:set>
                                    <p:animEffect transition="in" filter="wipe(left)">
                                      <p:cBhvr>
                                        <p:cTn id="77" dur="500"/>
                                        <p:tgtEl>
                                          <p:spTgt spid="359432"/>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59435"/>
                                        </p:tgtEl>
                                        <p:attrNameLst>
                                          <p:attrName>style.visibility</p:attrName>
                                        </p:attrNameLst>
                                      </p:cBhvr>
                                      <p:to>
                                        <p:strVal val="visible"/>
                                      </p:to>
                                    </p:set>
                                    <p:animEffect transition="in" filter="wipe(left)">
                                      <p:cBhvr>
                                        <p:cTn id="82" dur="500"/>
                                        <p:tgtEl>
                                          <p:spTgt spid="359435"/>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359436"/>
                                        </p:tgtEl>
                                        <p:attrNameLst>
                                          <p:attrName>style.visibility</p:attrName>
                                        </p:attrNameLst>
                                      </p:cBhvr>
                                      <p:to>
                                        <p:strVal val="visible"/>
                                      </p:to>
                                    </p:set>
                                    <p:animEffect transition="in" filter="wipe(left)">
                                      <p:cBhvr>
                                        <p:cTn id="87" dur="500"/>
                                        <p:tgtEl>
                                          <p:spTgt spid="35943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grpId="0" nodeType="clickEffect">
                                  <p:stCondLst>
                                    <p:cond delay="0"/>
                                  </p:stCondLst>
                                  <p:iterate type="wd">
                                    <p:tmPct val="10000"/>
                                  </p:iterate>
                                  <p:childTnLst>
                                    <p:set>
                                      <p:cBhvr>
                                        <p:cTn id="91" dur="1" fill="hold">
                                          <p:stCondLst>
                                            <p:cond delay="0"/>
                                          </p:stCondLst>
                                        </p:cTn>
                                        <p:tgtEl>
                                          <p:spTgt spid="359426">
                                            <p:txEl>
                                              <p:pRg st="11" end="11"/>
                                            </p:txEl>
                                          </p:spTgt>
                                        </p:tgtEl>
                                        <p:attrNameLst>
                                          <p:attrName>style.visibility</p:attrName>
                                        </p:attrNameLst>
                                      </p:cBhvr>
                                      <p:to>
                                        <p:strVal val="visible"/>
                                      </p:to>
                                    </p:set>
                                    <p:animEffect transition="in" filter="wipe(left)">
                                      <p:cBhvr>
                                        <p:cTn id="92" dur="500"/>
                                        <p:tgtEl>
                                          <p:spTgt spid="359426">
                                            <p:txEl>
                                              <p:pRg st="11" end="11"/>
                                            </p:txEl>
                                          </p:spTgt>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359434"/>
                                        </p:tgtEl>
                                        <p:attrNameLst>
                                          <p:attrName>style.visibility</p:attrName>
                                        </p:attrNameLst>
                                      </p:cBhvr>
                                      <p:to>
                                        <p:strVal val="visible"/>
                                      </p:to>
                                    </p:set>
                                    <p:animEffect transition="in" filter="wipe(left)">
                                      <p:cBhvr>
                                        <p:cTn id="97" dur="500"/>
                                        <p:tgtEl>
                                          <p:spTgt spid="359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194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4CC5309C-248B-8148-8568-BD71FFF4F8D3}" type="slidenum">
              <a:rPr lang="en-US" sz="1400">
                <a:solidFill>
                  <a:srgbClr val="A50021"/>
                </a:solidFill>
                <a:latin typeface="Arial Narrow" charset="0"/>
              </a:rPr>
              <a:pPr eaLnBrk="1" hangingPunct="1"/>
              <a:t>15</a:t>
            </a:fld>
            <a:endParaRPr lang="en-US" sz="1400">
              <a:solidFill>
                <a:srgbClr val="A50021"/>
              </a:solidFill>
              <a:latin typeface="Arial Narrow" charset="0"/>
            </a:endParaRPr>
          </a:p>
        </p:txBody>
      </p:sp>
      <p:pic>
        <p:nvPicPr>
          <p:cNvPr id="360450" name="Picture 2" descr="FG27_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4953000"/>
            <a:ext cx="33528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0451" name="Rectangle 3"/>
          <p:cNvSpPr>
            <a:spLocks noGrp="1" noChangeArrowheads="1"/>
          </p:cNvSpPr>
          <p:nvPr>
            <p:ph type="body" idx="1"/>
          </p:nvPr>
        </p:nvSpPr>
        <p:spPr>
          <a:xfrm>
            <a:off x="228600" y="609600"/>
            <a:ext cx="8686800" cy="5943600"/>
          </a:xfrm>
        </p:spPr>
        <p:txBody>
          <a:bodyPr/>
          <a:lstStyle/>
          <a:p>
            <a:pPr>
              <a:lnSpc>
                <a:spcPct val="90000"/>
              </a:lnSpc>
            </a:pPr>
            <a:r>
              <a:rPr lang="en-US" dirty="0">
                <a:latin typeface="Arial Narrow" charset="0"/>
                <a:ea typeface="ＭＳ Ｐゴシック" charset="0"/>
                <a:cs typeface="ＭＳ Ｐゴシック" charset="0"/>
              </a:rPr>
              <a:t>This can be an alternative way of defining the magnetic field.</a:t>
            </a:r>
          </a:p>
          <a:p>
            <a:pPr lvl="1">
              <a:lnSpc>
                <a:spcPct val="90000"/>
              </a:lnSpc>
            </a:pPr>
            <a:r>
              <a:rPr lang="en-US" dirty="0">
                <a:latin typeface="Arial Narrow" charset="0"/>
                <a:ea typeface="ＭＳ Ｐゴシック" charset="0"/>
              </a:rPr>
              <a:t>How?</a:t>
            </a:r>
          </a:p>
          <a:p>
            <a:pPr lvl="1">
              <a:lnSpc>
                <a:spcPct val="90000"/>
              </a:lnSpc>
            </a:pPr>
            <a:r>
              <a:rPr lang="en-US" dirty="0">
                <a:latin typeface="Arial Narrow" charset="0"/>
                <a:ea typeface="ＭＳ Ｐゴシック" charset="0"/>
              </a:rPr>
              <a:t>The magnitude of the force on a particle with charge q moving with a velocity </a:t>
            </a:r>
            <a:r>
              <a:rPr lang="en-US" b="1" dirty="0">
                <a:latin typeface="Arial Narrow" charset="0"/>
                <a:ea typeface="ＭＳ Ｐゴシック" charset="0"/>
              </a:rPr>
              <a:t>v</a:t>
            </a:r>
            <a:r>
              <a:rPr lang="en-US" dirty="0">
                <a:latin typeface="Arial Narrow" charset="0"/>
                <a:ea typeface="ＭＳ Ｐゴシック" charset="0"/>
              </a:rPr>
              <a:t> in </a:t>
            </a:r>
            <a:r>
              <a:rPr lang="en-US" dirty="0" smtClean="0">
                <a:latin typeface="Arial Narrow" charset="0"/>
                <a:ea typeface="ＭＳ Ｐゴシック" charset="0"/>
              </a:rPr>
              <a:t>the </a:t>
            </a:r>
            <a:r>
              <a:rPr lang="en-US" dirty="0">
                <a:latin typeface="Arial Narrow" charset="0"/>
                <a:ea typeface="ＭＳ Ｐゴシック" charset="0"/>
              </a:rPr>
              <a:t>field </a:t>
            </a:r>
            <a:r>
              <a:rPr lang="en-US" dirty="0" smtClean="0">
                <a:latin typeface="Arial Narrow" charset="0"/>
                <a:ea typeface="ＭＳ Ｐゴシック" charset="0"/>
              </a:rPr>
              <a:t>B is </a:t>
            </a:r>
            <a:endParaRPr lang="en-US" dirty="0">
              <a:latin typeface="Arial Narrow" charset="0"/>
              <a:ea typeface="ＭＳ Ｐゴシック" charset="0"/>
            </a:endParaRPr>
          </a:p>
          <a:p>
            <a:pPr lvl="2">
              <a:lnSpc>
                <a:spcPct val="90000"/>
              </a:lnSpc>
            </a:pPr>
            <a:r>
              <a:rPr lang="en-US" dirty="0">
                <a:latin typeface="Arial Narrow" charset="0"/>
                <a:ea typeface="ＭＳ Ｐゴシック" charset="0"/>
              </a:rPr>
              <a:t> </a:t>
            </a:r>
          </a:p>
          <a:p>
            <a:pPr lvl="2">
              <a:lnSpc>
                <a:spcPct val="90000"/>
              </a:lnSpc>
            </a:pPr>
            <a:r>
              <a:rPr lang="en-US" dirty="0">
                <a:latin typeface="Arial Narrow" charset="0"/>
                <a:ea typeface="ＭＳ Ｐゴシック" charset="0"/>
              </a:rPr>
              <a:t>What is </a:t>
            </a:r>
            <a:r>
              <a:rPr lang="en-US" dirty="0" err="1">
                <a:latin typeface="Arial Narrow" charset="0"/>
                <a:ea typeface="ＭＳ Ｐゴシック" charset="0"/>
              </a:rPr>
              <a:t>θ</a:t>
            </a:r>
            <a:r>
              <a:rPr lang="en-US" dirty="0">
                <a:latin typeface="Arial Narrow" charset="0"/>
                <a:ea typeface="ＭＳ Ｐゴシック" charset="0"/>
              </a:rPr>
              <a:t>?</a:t>
            </a:r>
          </a:p>
          <a:p>
            <a:pPr lvl="3">
              <a:lnSpc>
                <a:spcPct val="90000"/>
              </a:lnSpc>
            </a:pPr>
            <a:r>
              <a:rPr lang="en-US" dirty="0">
                <a:latin typeface="Arial Narrow" charset="0"/>
                <a:ea typeface="ＭＳ Ｐゴシック" charset="0"/>
              </a:rPr>
              <a:t>The angle between the magnetic field and the direction of </a:t>
            </a:r>
            <a:r>
              <a:rPr lang="en-US" dirty="0" smtClean="0">
                <a:latin typeface="Arial Narrow" charset="0"/>
                <a:ea typeface="ＭＳ Ｐゴシック" charset="0"/>
              </a:rPr>
              <a:t>particle’s </a:t>
            </a:r>
            <a:r>
              <a:rPr lang="en-US" dirty="0">
                <a:latin typeface="Arial Narrow" charset="0"/>
                <a:ea typeface="ＭＳ Ｐゴシック" charset="0"/>
              </a:rPr>
              <a:t>movement</a:t>
            </a:r>
          </a:p>
          <a:p>
            <a:pPr lvl="2">
              <a:lnSpc>
                <a:spcPct val="90000"/>
              </a:lnSpc>
            </a:pPr>
            <a:r>
              <a:rPr lang="en-US" dirty="0">
                <a:latin typeface="Arial Narrow" charset="0"/>
                <a:ea typeface="ＭＳ Ｐゴシック" charset="0"/>
              </a:rPr>
              <a:t>When is the force maximum?</a:t>
            </a:r>
          </a:p>
          <a:p>
            <a:pPr lvl="3">
              <a:lnSpc>
                <a:spcPct val="90000"/>
              </a:lnSpc>
            </a:pPr>
            <a:r>
              <a:rPr lang="en-US" dirty="0">
                <a:latin typeface="Arial Narrow" charset="0"/>
                <a:ea typeface="ＭＳ Ｐゴシック" charset="0"/>
              </a:rPr>
              <a:t>When the angle between the field and the velocity vector is perpendicular.</a:t>
            </a:r>
          </a:p>
          <a:p>
            <a:pPr lvl="2">
              <a:lnSpc>
                <a:spcPct val="90000"/>
              </a:lnSpc>
            </a:pPr>
            <a:r>
              <a:rPr lang="en-US" dirty="0">
                <a:latin typeface="Arial Narrow" charset="0"/>
                <a:ea typeface="ＭＳ Ｐゴシック" charset="0"/>
              </a:rPr>
              <a:t>                      </a:t>
            </a:r>
            <a:r>
              <a:rPr lang="en-US" dirty="0">
                <a:latin typeface="Arial Narrow" charset="0"/>
                <a:ea typeface="ＭＳ Ｐゴシック" charset="0"/>
                <a:sym typeface="Wingdings" charset="0"/>
              </a:rPr>
              <a:t></a:t>
            </a:r>
            <a:r>
              <a:rPr lang="en-US" dirty="0">
                <a:latin typeface="Arial Narrow" charset="0"/>
                <a:ea typeface="ＭＳ Ｐゴシック" charset="0"/>
              </a:rPr>
              <a:t> </a:t>
            </a:r>
          </a:p>
        </p:txBody>
      </p:sp>
      <p:sp>
        <p:nvSpPr>
          <p:cNvPr id="19469" name="Rectangle 4"/>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Magnetic Forces on a Moving Charge</a:t>
            </a:r>
          </a:p>
        </p:txBody>
      </p:sp>
      <p:graphicFrame>
        <p:nvGraphicFramePr>
          <p:cNvPr id="1945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68201"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5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68202"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1946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68203"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0456" name="Object 5"/>
          <p:cNvGraphicFramePr>
            <a:graphicFrameLocks noChangeAspect="1"/>
          </p:cNvGraphicFramePr>
          <p:nvPr/>
        </p:nvGraphicFramePr>
        <p:xfrm>
          <a:off x="1524000" y="2895600"/>
          <a:ext cx="1701800" cy="404813"/>
        </p:xfrm>
        <a:graphic>
          <a:graphicData uri="http://schemas.openxmlformats.org/presentationml/2006/ole">
            <mc:AlternateContent xmlns:mc="http://schemas.openxmlformats.org/markup-compatibility/2006">
              <mc:Choice xmlns:v="urn:schemas-microsoft-com:vml" Requires="v">
                <p:oleObj spid="_x0000_s368204" name="Equation" r:id="rId9" imgW="799920" imgH="190440" progId="Equation.DSMT4">
                  <p:embed/>
                </p:oleObj>
              </mc:Choice>
              <mc:Fallback>
                <p:oleObj name="Equation" r:id="rId9" imgW="799920" imgH="19044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0" y="2895600"/>
                        <a:ext cx="1701800" cy="4048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0457" name="Object 6"/>
          <p:cNvGraphicFramePr>
            <a:graphicFrameLocks noChangeAspect="1"/>
          </p:cNvGraphicFramePr>
          <p:nvPr/>
        </p:nvGraphicFramePr>
        <p:xfrm>
          <a:off x="1447800" y="5029200"/>
          <a:ext cx="1404938" cy="431800"/>
        </p:xfrm>
        <a:graphic>
          <a:graphicData uri="http://schemas.openxmlformats.org/presentationml/2006/ole">
            <mc:AlternateContent xmlns:mc="http://schemas.openxmlformats.org/markup-compatibility/2006">
              <mc:Choice xmlns:v="urn:schemas-microsoft-com:vml" Requires="v">
                <p:oleObj spid="_x0000_s368205" name="Equation" r:id="rId11" imgW="660240" imgH="203040" progId="Equation.DSMT4">
                  <p:embed/>
                </p:oleObj>
              </mc:Choice>
              <mc:Fallback>
                <p:oleObj name="Equation" r:id="rId11" imgW="66024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47800" y="5029200"/>
                        <a:ext cx="1404938" cy="431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0458" name="Rectangle 10"/>
          <p:cNvSpPr>
            <a:spLocks noChangeArrowheads="1"/>
          </p:cNvSpPr>
          <p:nvPr/>
        </p:nvSpPr>
        <p:spPr bwMode="auto">
          <a:xfrm>
            <a:off x="381000" y="5486400"/>
            <a:ext cx="6019800" cy="1371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lnSpc>
                <a:spcPct val="90000"/>
              </a:lnSpc>
              <a:spcBef>
                <a:spcPct val="20000"/>
              </a:spcBef>
              <a:buFontTx/>
              <a:buChar char="–"/>
            </a:pPr>
            <a:r>
              <a:rPr lang="en-US" sz="2800">
                <a:solidFill>
                  <a:srgbClr val="660066"/>
                </a:solidFill>
                <a:latin typeface="Arial Narrow" charset="0"/>
              </a:rPr>
              <a:t>The direction of the force follows the right-hand-rule and is perpendicular to the direction of the magnetic field</a:t>
            </a:r>
          </a:p>
        </p:txBody>
      </p:sp>
      <p:graphicFrame>
        <p:nvGraphicFramePr>
          <p:cNvPr id="360459" name="Object 7"/>
          <p:cNvGraphicFramePr>
            <a:graphicFrameLocks noChangeAspect="1"/>
          </p:cNvGraphicFramePr>
          <p:nvPr/>
        </p:nvGraphicFramePr>
        <p:xfrm>
          <a:off x="3429000" y="4953000"/>
          <a:ext cx="990600" cy="719138"/>
        </p:xfrm>
        <a:graphic>
          <a:graphicData uri="http://schemas.openxmlformats.org/presentationml/2006/ole">
            <mc:AlternateContent xmlns:mc="http://schemas.openxmlformats.org/markup-compatibility/2006">
              <mc:Choice xmlns:v="urn:schemas-microsoft-com:vml" Requires="v">
                <p:oleObj spid="_x0000_s368206" name="Equation" r:id="rId13" imgW="558720" imgH="406080" progId="Equation.DSMT4">
                  <p:embed/>
                </p:oleObj>
              </mc:Choice>
              <mc:Fallback>
                <p:oleObj name="Equation" r:id="rId13" imgW="558720" imgH="40608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29000" y="4953000"/>
                        <a:ext cx="990600" cy="7191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0576351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0451">
                                            <p:txEl>
                                              <p:pRg st="0" end="0"/>
                                            </p:txEl>
                                          </p:spTgt>
                                        </p:tgtEl>
                                        <p:attrNameLst>
                                          <p:attrName>style.visibility</p:attrName>
                                        </p:attrNameLst>
                                      </p:cBhvr>
                                      <p:to>
                                        <p:strVal val="visible"/>
                                      </p:to>
                                    </p:set>
                                    <p:animEffect transition="in" filter="wipe(left)">
                                      <p:cBhvr>
                                        <p:cTn id="7" dur="500"/>
                                        <p:tgtEl>
                                          <p:spTgt spid="36045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0451">
                                            <p:txEl>
                                              <p:pRg st="1" end="1"/>
                                            </p:txEl>
                                          </p:spTgt>
                                        </p:tgtEl>
                                        <p:attrNameLst>
                                          <p:attrName>style.visibility</p:attrName>
                                        </p:attrNameLst>
                                      </p:cBhvr>
                                      <p:to>
                                        <p:strVal val="visible"/>
                                      </p:to>
                                    </p:set>
                                    <p:animEffect transition="in" filter="wipe(left)">
                                      <p:cBhvr>
                                        <p:cTn id="12" dur="500"/>
                                        <p:tgtEl>
                                          <p:spTgt spid="36045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60451">
                                            <p:txEl>
                                              <p:pRg st="2" end="2"/>
                                            </p:txEl>
                                          </p:spTgt>
                                        </p:tgtEl>
                                        <p:attrNameLst>
                                          <p:attrName>style.visibility</p:attrName>
                                        </p:attrNameLst>
                                      </p:cBhvr>
                                      <p:to>
                                        <p:strVal val="visible"/>
                                      </p:to>
                                    </p:set>
                                    <p:animEffect transition="in" filter="wipe(left)">
                                      <p:cBhvr>
                                        <p:cTn id="17" dur="500"/>
                                        <p:tgtEl>
                                          <p:spTgt spid="36045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60451">
                                            <p:txEl>
                                              <p:pRg st="3" end="3"/>
                                            </p:txEl>
                                          </p:spTgt>
                                        </p:tgtEl>
                                        <p:attrNameLst>
                                          <p:attrName>style.visibility</p:attrName>
                                        </p:attrNameLst>
                                      </p:cBhvr>
                                      <p:to>
                                        <p:strVal val="visible"/>
                                      </p:to>
                                    </p:set>
                                    <p:animEffect transition="in" filter="wipe(left)">
                                      <p:cBhvr>
                                        <p:cTn id="22" dur="500"/>
                                        <p:tgtEl>
                                          <p:spTgt spid="360451">
                                            <p:txEl>
                                              <p:pRg st="3" end="3"/>
                                            </p:txEl>
                                          </p:spTgt>
                                        </p:tgtEl>
                                      </p:cBhvr>
                                    </p:animEffect>
                                  </p:childTnLst>
                                </p:cTn>
                              </p:par>
                              <p:par>
                                <p:cTn id="23" presetID="22" presetClass="entr" presetSubtype="8" fill="hold" nodeType="withEffect">
                                  <p:stCondLst>
                                    <p:cond delay="0"/>
                                  </p:stCondLst>
                                  <p:childTnLst>
                                    <p:set>
                                      <p:cBhvr>
                                        <p:cTn id="24" dur="1" fill="hold">
                                          <p:stCondLst>
                                            <p:cond delay="0"/>
                                          </p:stCondLst>
                                        </p:cTn>
                                        <p:tgtEl>
                                          <p:spTgt spid="360456"/>
                                        </p:tgtEl>
                                        <p:attrNameLst>
                                          <p:attrName>style.visibility</p:attrName>
                                        </p:attrNameLst>
                                      </p:cBhvr>
                                      <p:to>
                                        <p:strVal val="visible"/>
                                      </p:to>
                                    </p:set>
                                    <p:animEffect transition="in" filter="wipe(left)">
                                      <p:cBhvr>
                                        <p:cTn id="25" dur="500"/>
                                        <p:tgtEl>
                                          <p:spTgt spid="360456"/>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iterate type="wd">
                                    <p:tmPct val="10000"/>
                                  </p:iterate>
                                  <p:childTnLst>
                                    <p:set>
                                      <p:cBhvr>
                                        <p:cTn id="29" dur="1" fill="hold">
                                          <p:stCondLst>
                                            <p:cond delay="0"/>
                                          </p:stCondLst>
                                        </p:cTn>
                                        <p:tgtEl>
                                          <p:spTgt spid="360451">
                                            <p:txEl>
                                              <p:pRg st="4" end="4"/>
                                            </p:txEl>
                                          </p:spTgt>
                                        </p:tgtEl>
                                        <p:attrNameLst>
                                          <p:attrName>style.visibility</p:attrName>
                                        </p:attrNameLst>
                                      </p:cBhvr>
                                      <p:to>
                                        <p:strVal val="visible"/>
                                      </p:to>
                                    </p:set>
                                    <p:animEffect transition="in" filter="wipe(left)">
                                      <p:cBhvr>
                                        <p:cTn id="30" dur="500"/>
                                        <p:tgtEl>
                                          <p:spTgt spid="360451">
                                            <p:txEl>
                                              <p:pRg st="4" end="4"/>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2" presetClass="entr" presetSubtype="8" fill="hold" grpId="0" nodeType="clickEffect">
                                  <p:stCondLst>
                                    <p:cond delay="0"/>
                                  </p:stCondLst>
                                  <p:iterate type="wd">
                                    <p:tmPct val="10000"/>
                                  </p:iterate>
                                  <p:childTnLst>
                                    <p:set>
                                      <p:cBhvr>
                                        <p:cTn id="34" dur="1" fill="hold">
                                          <p:stCondLst>
                                            <p:cond delay="0"/>
                                          </p:stCondLst>
                                        </p:cTn>
                                        <p:tgtEl>
                                          <p:spTgt spid="360451">
                                            <p:txEl>
                                              <p:pRg st="5" end="5"/>
                                            </p:txEl>
                                          </p:spTgt>
                                        </p:tgtEl>
                                        <p:attrNameLst>
                                          <p:attrName>style.visibility</p:attrName>
                                        </p:attrNameLst>
                                      </p:cBhvr>
                                      <p:to>
                                        <p:strVal val="visible"/>
                                      </p:to>
                                    </p:set>
                                    <p:animEffect transition="in" filter="wipe(left)">
                                      <p:cBhvr>
                                        <p:cTn id="35" dur="500"/>
                                        <p:tgtEl>
                                          <p:spTgt spid="360451">
                                            <p:txEl>
                                              <p:pRg st="5" end="5"/>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60451">
                                            <p:txEl>
                                              <p:pRg st="6" end="6"/>
                                            </p:txEl>
                                          </p:spTgt>
                                        </p:tgtEl>
                                        <p:attrNameLst>
                                          <p:attrName>style.visibility</p:attrName>
                                        </p:attrNameLst>
                                      </p:cBhvr>
                                      <p:to>
                                        <p:strVal val="visible"/>
                                      </p:to>
                                    </p:set>
                                    <p:animEffect transition="in" filter="wipe(left)">
                                      <p:cBhvr>
                                        <p:cTn id="40" dur="500"/>
                                        <p:tgtEl>
                                          <p:spTgt spid="360451">
                                            <p:txEl>
                                              <p:pRg st="6" end="6"/>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60451">
                                            <p:txEl>
                                              <p:pRg st="7" end="7"/>
                                            </p:txEl>
                                          </p:spTgt>
                                        </p:tgtEl>
                                        <p:attrNameLst>
                                          <p:attrName>style.visibility</p:attrName>
                                        </p:attrNameLst>
                                      </p:cBhvr>
                                      <p:to>
                                        <p:strVal val="visible"/>
                                      </p:to>
                                    </p:set>
                                    <p:animEffect transition="in" filter="wipe(left)">
                                      <p:cBhvr>
                                        <p:cTn id="45" dur="500"/>
                                        <p:tgtEl>
                                          <p:spTgt spid="360451">
                                            <p:txEl>
                                              <p:pRg st="7" end="7"/>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360457"/>
                                        </p:tgtEl>
                                        <p:attrNameLst>
                                          <p:attrName>style.visibility</p:attrName>
                                        </p:attrNameLst>
                                      </p:cBhvr>
                                      <p:to>
                                        <p:strVal val="visible"/>
                                      </p:to>
                                    </p:set>
                                    <p:animEffect transition="in" filter="wipe(left)">
                                      <p:cBhvr>
                                        <p:cTn id="50" dur="500"/>
                                        <p:tgtEl>
                                          <p:spTgt spid="360457"/>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60451">
                                            <p:txEl>
                                              <p:pRg st="8" end="8"/>
                                            </p:txEl>
                                          </p:spTgt>
                                        </p:tgtEl>
                                        <p:attrNameLst>
                                          <p:attrName>style.visibility</p:attrName>
                                        </p:attrNameLst>
                                      </p:cBhvr>
                                      <p:to>
                                        <p:strVal val="visible"/>
                                      </p:to>
                                    </p:set>
                                    <p:animEffect transition="in" filter="wipe(left)">
                                      <p:cBhvr>
                                        <p:cTn id="55" dur="500"/>
                                        <p:tgtEl>
                                          <p:spTgt spid="360451">
                                            <p:txEl>
                                              <p:pRg st="8" end="8"/>
                                            </p:txEl>
                                          </p:spTgt>
                                        </p:tgtEl>
                                      </p:cBhvr>
                                    </p:animEffect>
                                  </p:childTnLst>
                                </p:cTn>
                              </p:par>
                            </p:childTnLst>
                          </p:cTn>
                        </p:par>
                        <p:par>
                          <p:cTn id="56" fill="hold" nodeType="afterGroup">
                            <p:stCondLst>
                              <p:cond delay="550"/>
                            </p:stCondLst>
                            <p:childTnLst>
                              <p:par>
                                <p:cTn id="57" presetID="22" presetClass="entr" presetSubtype="8" fill="hold" nodeType="afterEffect">
                                  <p:stCondLst>
                                    <p:cond delay="0"/>
                                  </p:stCondLst>
                                  <p:childTnLst>
                                    <p:set>
                                      <p:cBhvr>
                                        <p:cTn id="58" dur="1" fill="hold">
                                          <p:stCondLst>
                                            <p:cond delay="0"/>
                                          </p:stCondLst>
                                        </p:cTn>
                                        <p:tgtEl>
                                          <p:spTgt spid="360459"/>
                                        </p:tgtEl>
                                        <p:attrNameLst>
                                          <p:attrName>style.visibility</p:attrName>
                                        </p:attrNameLst>
                                      </p:cBhvr>
                                      <p:to>
                                        <p:strVal val="visible"/>
                                      </p:to>
                                    </p:set>
                                    <p:animEffect transition="in" filter="wipe(left)">
                                      <p:cBhvr>
                                        <p:cTn id="59" dur="500"/>
                                        <p:tgtEl>
                                          <p:spTgt spid="360459"/>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8" fill="hold" grpId="0" nodeType="clickEffect">
                                  <p:stCondLst>
                                    <p:cond delay="0"/>
                                  </p:stCondLst>
                                  <p:iterate type="wd">
                                    <p:tmPct val="10000"/>
                                  </p:iterate>
                                  <p:childTnLst>
                                    <p:set>
                                      <p:cBhvr>
                                        <p:cTn id="63" dur="1" fill="hold">
                                          <p:stCondLst>
                                            <p:cond delay="0"/>
                                          </p:stCondLst>
                                        </p:cTn>
                                        <p:tgtEl>
                                          <p:spTgt spid="360458">
                                            <p:txEl>
                                              <p:pRg st="0" end="0"/>
                                            </p:txEl>
                                          </p:spTgt>
                                        </p:tgtEl>
                                        <p:attrNameLst>
                                          <p:attrName>style.visibility</p:attrName>
                                        </p:attrNameLst>
                                      </p:cBhvr>
                                      <p:to>
                                        <p:strVal val="visible"/>
                                      </p:to>
                                    </p:set>
                                    <p:animEffect transition="in" filter="wipe(left)">
                                      <p:cBhvr>
                                        <p:cTn id="64" dur="500"/>
                                        <p:tgtEl>
                                          <p:spTgt spid="360458">
                                            <p:txEl>
                                              <p:pRg st="0" end="0"/>
                                            </p:txEl>
                                          </p:spTgt>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53" presetClass="entr" presetSubtype="0" fill="hold" nodeType="clickEffect">
                                  <p:stCondLst>
                                    <p:cond delay="0"/>
                                  </p:stCondLst>
                                  <p:childTnLst>
                                    <p:set>
                                      <p:cBhvr>
                                        <p:cTn id="68" dur="1" fill="hold">
                                          <p:stCondLst>
                                            <p:cond delay="0"/>
                                          </p:stCondLst>
                                        </p:cTn>
                                        <p:tgtEl>
                                          <p:spTgt spid="360450"/>
                                        </p:tgtEl>
                                        <p:attrNameLst>
                                          <p:attrName>style.visibility</p:attrName>
                                        </p:attrNameLst>
                                      </p:cBhvr>
                                      <p:to>
                                        <p:strVal val="visible"/>
                                      </p:to>
                                    </p:set>
                                    <p:anim calcmode="lin" valueType="num">
                                      <p:cBhvr>
                                        <p:cTn id="69" dur="500" fill="hold"/>
                                        <p:tgtEl>
                                          <p:spTgt spid="360450"/>
                                        </p:tgtEl>
                                        <p:attrNameLst>
                                          <p:attrName>ppt_w</p:attrName>
                                        </p:attrNameLst>
                                      </p:cBhvr>
                                      <p:tavLst>
                                        <p:tav tm="0">
                                          <p:val>
                                            <p:fltVal val="0"/>
                                          </p:val>
                                        </p:tav>
                                        <p:tav tm="100000">
                                          <p:val>
                                            <p:strVal val="#ppt_w"/>
                                          </p:val>
                                        </p:tav>
                                      </p:tavLst>
                                    </p:anim>
                                    <p:anim calcmode="lin" valueType="num">
                                      <p:cBhvr>
                                        <p:cTn id="70" dur="500" fill="hold"/>
                                        <p:tgtEl>
                                          <p:spTgt spid="360450"/>
                                        </p:tgtEl>
                                        <p:attrNameLst>
                                          <p:attrName>ppt_h</p:attrName>
                                        </p:attrNameLst>
                                      </p:cBhvr>
                                      <p:tavLst>
                                        <p:tav tm="0">
                                          <p:val>
                                            <p:fltVal val="0"/>
                                          </p:val>
                                        </p:tav>
                                        <p:tav tm="100000">
                                          <p:val>
                                            <p:strVal val="#ppt_h"/>
                                          </p:val>
                                        </p:tav>
                                      </p:tavLst>
                                    </p:anim>
                                    <p:animEffect transition="in" filter="fade">
                                      <p:cBhvr>
                                        <p:cTn id="71" dur="500"/>
                                        <p:tgtEl>
                                          <p:spTgt spid="3604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0451" grpId="0" build="p"/>
      <p:bldP spid="36045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048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95062563-F819-6648-BF59-D2D7B1AF3459}" type="slidenum">
              <a:rPr lang="en-US" sz="1400">
                <a:solidFill>
                  <a:srgbClr val="A50021"/>
                </a:solidFill>
                <a:latin typeface="Arial Narrow" charset="0"/>
              </a:rPr>
              <a:pPr eaLnBrk="1" hangingPunct="1"/>
              <a:t>16</a:t>
            </a:fld>
            <a:endParaRPr lang="en-US" sz="1400">
              <a:solidFill>
                <a:srgbClr val="A50021"/>
              </a:solidFill>
              <a:latin typeface="Arial Narrow" charset="0"/>
            </a:endParaRPr>
          </a:p>
        </p:txBody>
      </p:sp>
      <p:sp>
        <p:nvSpPr>
          <p:cNvPr id="20490" name="Rectangle 2"/>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4 </a:t>
            </a:r>
          </a:p>
        </p:txBody>
      </p:sp>
      <p:sp>
        <p:nvSpPr>
          <p:cNvPr id="361475" name="Text Box 3"/>
          <p:cNvSpPr txBox="1">
            <a:spLocks noChangeArrowheads="1"/>
          </p:cNvSpPr>
          <p:nvPr/>
        </p:nvSpPr>
        <p:spPr bwMode="auto">
          <a:xfrm>
            <a:off x="381000" y="609600"/>
            <a:ext cx="861060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b="1">
                <a:solidFill>
                  <a:schemeClr val="accent2"/>
                </a:solidFill>
                <a:latin typeface="Arial Narrow" charset="0"/>
              </a:rPr>
              <a:t>Magnetic force on a proton. </a:t>
            </a:r>
            <a:r>
              <a:rPr lang="en-US">
                <a:solidFill>
                  <a:schemeClr val="accent2"/>
                </a:solidFill>
                <a:latin typeface="Arial Narrow" charset="0"/>
              </a:rPr>
              <a:t>A proton having a speed of 5x10</a:t>
            </a:r>
            <a:r>
              <a:rPr lang="en-US" baseline="30000">
                <a:solidFill>
                  <a:schemeClr val="accent2"/>
                </a:solidFill>
                <a:latin typeface="Arial Narrow" charset="0"/>
              </a:rPr>
              <a:t>6</a:t>
            </a:r>
            <a:r>
              <a:rPr lang="en-US">
                <a:solidFill>
                  <a:schemeClr val="accent2"/>
                </a:solidFill>
                <a:latin typeface="Arial Narrow" charset="0"/>
              </a:rPr>
              <a:t>m/s in a magnetic field feels a force of F=8.0x10</a:t>
            </a:r>
            <a:r>
              <a:rPr lang="en-US" baseline="30000">
                <a:solidFill>
                  <a:schemeClr val="accent2"/>
                </a:solidFill>
                <a:latin typeface="Arial Narrow" charset="0"/>
              </a:rPr>
              <a:t>-14</a:t>
            </a:r>
            <a:r>
              <a:rPr lang="en-US">
                <a:solidFill>
                  <a:schemeClr val="accent2"/>
                </a:solidFill>
                <a:latin typeface="Arial Narrow" charset="0"/>
              </a:rPr>
              <a:t>N toward the west when it moves vertically upward.  When moving horizontally in a northerly direction, it feels zero force.  What is the magnitude and direction of the magnetic field in this region? </a:t>
            </a:r>
          </a:p>
        </p:txBody>
      </p:sp>
      <p:sp>
        <p:nvSpPr>
          <p:cNvPr id="361476" name="Text Box 4"/>
          <p:cNvSpPr txBox="1">
            <a:spLocks noChangeArrowheads="1"/>
          </p:cNvSpPr>
          <p:nvPr/>
        </p:nvSpPr>
        <p:spPr bwMode="auto">
          <a:xfrm>
            <a:off x="457200" y="24384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What is the charge of a proton? </a:t>
            </a:r>
            <a:endParaRPr lang="en-US" baseline="-25000">
              <a:solidFill>
                <a:srgbClr val="CC00CC"/>
              </a:solidFill>
              <a:latin typeface="Arial Narrow" charset="0"/>
            </a:endParaRPr>
          </a:p>
        </p:txBody>
      </p:sp>
      <p:sp>
        <p:nvSpPr>
          <p:cNvPr id="361477" name="Text Box 5"/>
          <p:cNvSpPr txBox="1">
            <a:spLocks noChangeArrowheads="1"/>
          </p:cNvSpPr>
          <p:nvPr/>
        </p:nvSpPr>
        <p:spPr bwMode="auto">
          <a:xfrm>
            <a:off x="457200" y="2895600"/>
            <a:ext cx="8305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What does the fact that the proton does not feel any force in a northerly direction tell you about the magnetic field?</a:t>
            </a:r>
          </a:p>
        </p:txBody>
      </p:sp>
      <p:sp>
        <p:nvSpPr>
          <p:cNvPr id="361478" name="Text Box 6"/>
          <p:cNvSpPr txBox="1">
            <a:spLocks noChangeArrowheads="1"/>
          </p:cNvSpPr>
          <p:nvPr/>
        </p:nvSpPr>
        <p:spPr bwMode="auto">
          <a:xfrm>
            <a:off x="5410200" y="3657600"/>
            <a:ext cx="914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Why? </a:t>
            </a:r>
            <a:endParaRPr lang="en-US" baseline="-25000">
              <a:solidFill>
                <a:srgbClr val="CC00CC"/>
              </a:solidFill>
              <a:latin typeface="Arial Narrow" charset="0"/>
            </a:endParaRPr>
          </a:p>
        </p:txBody>
      </p:sp>
      <p:graphicFrame>
        <p:nvGraphicFramePr>
          <p:cNvPr id="361479" name="Object 2"/>
          <p:cNvGraphicFramePr>
            <a:graphicFrameLocks noChangeAspect="1"/>
          </p:cNvGraphicFramePr>
          <p:nvPr/>
        </p:nvGraphicFramePr>
        <p:xfrm>
          <a:off x="4267200" y="2438400"/>
          <a:ext cx="647700" cy="485775"/>
        </p:xfrm>
        <a:graphic>
          <a:graphicData uri="http://schemas.openxmlformats.org/presentationml/2006/ole">
            <mc:AlternateContent xmlns:mc="http://schemas.openxmlformats.org/markup-compatibility/2006">
              <mc:Choice xmlns:v="urn:schemas-microsoft-com:vml" Requires="v">
                <p:oleObj spid="_x0000_s369128" name="Equation" r:id="rId3" imgW="304560" imgH="228600" progId="Equation.DSMT4">
                  <p:embed/>
                </p:oleObj>
              </mc:Choice>
              <mc:Fallback>
                <p:oleObj name="Equation" r:id="rId3" imgW="304560" imgH="22860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2438400"/>
                        <a:ext cx="647700" cy="4857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1480" name="Text Box 8"/>
          <p:cNvSpPr txBox="1">
            <a:spLocks noChangeArrowheads="1"/>
          </p:cNvSpPr>
          <p:nvPr/>
        </p:nvSpPr>
        <p:spPr bwMode="auto">
          <a:xfrm>
            <a:off x="457200" y="3657600"/>
            <a:ext cx="510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The field is along the north-south direction. </a:t>
            </a:r>
            <a:endParaRPr lang="en-US" baseline="-25000">
              <a:solidFill>
                <a:srgbClr val="CC0000"/>
              </a:solidFill>
              <a:latin typeface="Arial Narrow" charset="0"/>
            </a:endParaRPr>
          </a:p>
        </p:txBody>
      </p:sp>
      <p:sp>
        <p:nvSpPr>
          <p:cNvPr id="361481" name="Text Box 9"/>
          <p:cNvSpPr txBox="1">
            <a:spLocks noChangeArrowheads="1"/>
          </p:cNvSpPr>
          <p:nvPr/>
        </p:nvSpPr>
        <p:spPr bwMode="auto">
          <a:xfrm>
            <a:off x="457200" y="4038600"/>
            <a:ext cx="8229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Because the particle does not feel any magnetic force when it is moving along the direction of the field. </a:t>
            </a:r>
            <a:endParaRPr lang="en-US" baseline="-25000">
              <a:solidFill>
                <a:srgbClr val="CC0000"/>
              </a:solidFill>
              <a:latin typeface="Arial Narrow" charset="0"/>
            </a:endParaRPr>
          </a:p>
        </p:txBody>
      </p:sp>
      <p:sp>
        <p:nvSpPr>
          <p:cNvPr id="361482" name="Text Box 10"/>
          <p:cNvSpPr txBox="1">
            <a:spLocks noChangeArrowheads="1"/>
          </p:cNvSpPr>
          <p:nvPr/>
        </p:nvSpPr>
        <p:spPr bwMode="auto">
          <a:xfrm>
            <a:off x="457200" y="4740275"/>
            <a:ext cx="7467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CC"/>
                </a:solidFill>
                <a:latin typeface="Arial Narrow" charset="0"/>
              </a:rPr>
              <a:t>Since the particle feels force toward the west, the field should be pointing to …. </a:t>
            </a:r>
            <a:endParaRPr lang="en-US" sz="2000" baseline="-25000">
              <a:solidFill>
                <a:srgbClr val="CC00CC"/>
              </a:solidFill>
              <a:latin typeface="Arial Narrow" charset="0"/>
            </a:endParaRPr>
          </a:p>
        </p:txBody>
      </p:sp>
      <p:sp>
        <p:nvSpPr>
          <p:cNvPr id="361483" name="Text Box 11"/>
          <p:cNvSpPr txBox="1">
            <a:spLocks noChangeArrowheads="1"/>
          </p:cNvSpPr>
          <p:nvPr/>
        </p:nvSpPr>
        <p:spPr bwMode="auto">
          <a:xfrm>
            <a:off x="7848600" y="4648200"/>
            <a:ext cx="83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00"/>
                </a:solidFill>
                <a:latin typeface="Arial Narrow" charset="0"/>
              </a:rPr>
              <a:t>North </a:t>
            </a:r>
            <a:endParaRPr lang="en-US" baseline="-25000">
              <a:solidFill>
                <a:srgbClr val="CC0000"/>
              </a:solidFill>
              <a:latin typeface="Arial Narrow" charset="0"/>
            </a:endParaRPr>
          </a:p>
        </p:txBody>
      </p:sp>
      <p:sp>
        <p:nvSpPr>
          <p:cNvPr id="361484" name="Text Box 12"/>
          <p:cNvSpPr txBox="1">
            <a:spLocks noChangeArrowheads="1"/>
          </p:cNvSpPr>
          <p:nvPr/>
        </p:nvSpPr>
        <p:spPr bwMode="auto">
          <a:xfrm>
            <a:off x="457200" y="5045075"/>
            <a:ext cx="6934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Using the formula for the magnitude of the field B, we obtain</a:t>
            </a:r>
            <a:endParaRPr lang="en-US" baseline="-25000">
              <a:solidFill>
                <a:srgbClr val="CC00CC"/>
              </a:solidFill>
              <a:latin typeface="Arial Narrow" charset="0"/>
            </a:endParaRPr>
          </a:p>
        </p:txBody>
      </p:sp>
      <p:graphicFrame>
        <p:nvGraphicFramePr>
          <p:cNvPr id="361485" name="Object 3"/>
          <p:cNvGraphicFramePr>
            <a:graphicFrameLocks noChangeAspect="1"/>
          </p:cNvGraphicFramePr>
          <p:nvPr/>
        </p:nvGraphicFramePr>
        <p:xfrm>
          <a:off x="1219200" y="5638800"/>
          <a:ext cx="588963" cy="352425"/>
        </p:xfrm>
        <a:graphic>
          <a:graphicData uri="http://schemas.openxmlformats.org/presentationml/2006/ole">
            <mc:AlternateContent xmlns:mc="http://schemas.openxmlformats.org/markup-compatibility/2006">
              <mc:Choice xmlns:v="urn:schemas-microsoft-com:vml" Requires="v">
                <p:oleObj spid="_x0000_s369129" name="Equation" r:id="rId5" imgW="253800" imgH="152280" progId="Equation.DSMT4">
                  <p:embed/>
                </p:oleObj>
              </mc:Choice>
              <mc:Fallback>
                <p:oleObj name="Equation" r:id="rId5" imgW="253800" imgH="1522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19200" y="5638800"/>
                        <a:ext cx="588963" cy="3524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1486" name="Object 4"/>
          <p:cNvGraphicFramePr>
            <a:graphicFrameLocks noChangeAspect="1"/>
          </p:cNvGraphicFramePr>
          <p:nvPr/>
        </p:nvGraphicFramePr>
        <p:xfrm>
          <a:off x="1752600" y="5384800"/>
          <a:ext cx="735013" cy="939800"/>
        </p:xfrm>
        <a:graphic>
          <a:graphicData uri="http://schemas.openxmlformats.org/presentationml/2006/ole">
            <mc:AlternateContent xmlns:mc="http://schemas.openxmlformats.org/markup-compatibility/2006">
              <mc:Choice xmlns:v="urn:schemas-microsoft-com:vml" Requires="v">
                <p:oleObj spid="_x0000_s369130" name="Equation" r:id="rId7" imgW="317160" imgH="406080" progId="Equation.DSMT4">
                  <p:embed/>
                </p:oleObj>
              </mc:Choice>
              <mc:Fallback>
                <p:oleObj name="Equation" r:id="rId7" imgW="317160" imgH="4060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384800"/>
                        <a:ext cx="735013" cy="939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61487" name="Object 5"/>
          <p:cNvGraphicFramePr>
            <a:graphicFrameLocks noChangeAspect="1"/>
          </p:cNvGraphicFramePr>
          <p:nvPr/>
        </p:nvGraphicFramePr>
        <p:xfrm>
          <a:off x="2452688" y="5334000"/>
          <a:ext cx="4710112" cy="939800"/>
        </p:xfrm>
        <a:graphic>
          <a:graphicData uri="http://schemas.openxmlformats.org/presentationml/2006/ole">
            <mc:AlternateContent xmlns:mc="http://schemas.openxmlformats.org/markup-compatibility/2006">
              <mc:Choice xmlns:v="urn:schemas-microsoft-com:vml" Requires="v">
                <p:oleObj spid="_x0000_s369131" name="Equation" r:id="rId9" imgW="2031840" imgH="406080" progId="Equation.DSMT4">
                  <p:embed/>
                </p:oleObj>
              </mc:Choice>
              <mc:Fallback>
                <p:oleObj name="Equation" r:id="rId9" imgW="2031840" imgH="4060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52688" y="5334000"/>
                        <a:ext cx="4710112" cy="939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61488" name="Text Box 16"/>
          <p:cNvSpPr txBox="1">
            <a:spLocks noChangeArrowheads="1"/>
          </p:cNvSpPr>
          <p:nvPr/>
        </p:nvSpPr>
        <p:spPr bwMode="auto">
          <a:xfrm>
            <a:off x="762000" y="6308725"/>
            <a:ext cx="7162800" cy="396875"/>
          </a:xfrm>
          <a:prstGeom prst="rect">
            <a:avLst/>
          </a:prstGeom>
          <a:solidFill>
            <a:srgbClr val="FFFF66"/>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2000">
                <a:solidFill>
                  <a:srgbClr val="CC0000"/>
                </a:solidFill>
                <a:latin typeface="Arial Narrow" charset="0"/>
              </a:rPr>
              <a:t>We can use magnetic field to measure the momentum of a particle.  How? </a:t>
            </a:r>
            <a:endParaRPr lang="en-US" sz="2000" baseline="-25000">
              <a:solidFill>
                <a:srgbClr val="CC0000"/>
              </a:solidFill>
              <a:latin typeface="Arial Narrow" charset="0"/>
            </a:endParaRPr>
          </a:p>
        </p:txBody>
      </p:sp>
      <p:graphicFrame>
        <p:nvGraphicFramePr>
          <p:cNvPr id="361489" name="Object 6"/>
          <p:cNvGraphicFramePr>
            <a:graphicFrameLocks noChangeAspect="1"/>
          </p:cNvGraphicFramePr>
          <p:nvPr/>
        </p:nvGraphicFramePr>
        <p:xfrm>
          <a:off x="4875213" y="2387600"/>
          <a:ext cx="2135187" cy="431800"/>
        </p:xfrm>
        <a:graphic>
          <a:graphicData uri="http://schemas.openxmlformats.org/presentationml/2006/ole">
            <mc:AlternateContent xmlns:mc="http://schemas.openxmlformats.org/markup-compatibility/2006">
              <mc:Choice xmlns:v="urn:schemas-microsoft-com:vml" Requires="v">
                <p:oleObj spid="_x0000_s369132" name="Equation" r:id="rId11" imgW="1002960" imgH="203040" progId="Equation.DSMT4">
                  <p:embed/>
                </p:oleObj>
              </mc:Choice>
              <mc:Fallback>
                <p:oleObj name="Equation" r:id="rId11" imgW="1002960" imgH="20304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875213" y="2387600"/>
                        <a:ext cx="2135187" cy="4318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689541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61475"/>
                                        </p:tgtEl>
                                        <p:attrNameLst>
                                          <p:attrName>style.visibility</p:attrName>
                                        </p:attrNameLst>
                                      </p:cBhvr>
                                      <p:to>
                                        <p:strVal val="visible"/>
                                      </p:to>
                                    </p:set>
                                    <p:animEffect transition="in" filter="wipe(left)">
                                      <p:cBhvr>
                                        <p:cTn id="7" dur="500"/>
                                        <p:tgtEl>
                                          <p:spTgt spid="36147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61476"/>
                                        </p:tgtEl>
                                        <p:attrNameLst>
                                          <p:attrName>style.visibility</p:attrName>
                                        </p:attrNameLst>
                                      </p:cBhvr>
                                      <p:to>
                                        <p:strVal val="visible"/>
                                      </p:to>
                                    </p:set>
                                    <p:animEffect transition="in" filter="wipe(left)">
                                      <p:cBhvr>
                                        <p:cTn id="12" dur="500"/>
                                        <p:tgtEl>
                                          <p:spTgt spid="36147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61479"/>
                                        </p:tgtEl>
                                        <p:attrNameLst>
                                          <p:attrName>style.visibility</p:attrName>
                                        </p:attrNameLst>
                                      </p:cBhvr>
                                      <p:to>
                                        <p:strVal val="visible"/>
                                      </p:to>
                                    </p:set>
                                    <p:animEffect transition="in" filter="wipe(left)">
                                      <p:cBhvr>
                                        <p:cTn id="17" dur="500"/>
                                        <p:tgtEl>
                                          <p:spTgt spid="3614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61489"/>
                                        </p:tgtEl>
                                        <p:attrNameLst>
                                          <p:attrName>style.visibility</p:attrName>
                                        </p:attrNameLst>
                                      </p:cBhvr>
                                      <p:to>
                                        <p:strVal val="visible"/>
                                      </p:to>
                                    </p:set>
                                    <p:animEffect transition="in" filter="wipe(left)">
                                      <p:cBhvr>
                                        <p:cTn id="22" dur="500"/>
                                        <p:tgtEl>
                                          <p:spTgt spid="36148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61477"/>
                                        </p:tgtEl>
                                        <p:attrNameLst>
                                          <p:attrName>style.visibility</p:attrName>
                                        </p:attrNameLst>
                                      </p:cBhvr>
                                      <p:to>
                                        <p:strVal val="visible"/>
                                      </p:to>
                                    </p:set>
                                    <p:animEffect transition="in" filter="wipe(left)">
                                      <p:cBhvr>
                                        <p:cTn id="27" dur="500"/>
                                        <p:tgtEl>
                                          <p:spTgt spid="361477"/>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61480"/>
                                        </p:tgtEl>
                                        <p:attrNameLst>
                                          <p:attrName>style.visibility</p:attrName>
                                        </p:attrNameLst>
                                      </p:cBhvr>
                                      <p:to>
                                        <p:strVal val="visible"/>
                                      </p:to>
                                    </p:set>
                                    <p:animEffect transition="in" filter="wipe(left)">
                                      <p:cBhvr>
                                        <p:cTn id="32" dur="500"/>
                                        <p:tgtEl>
                                          <p:spTgt spid="361480"/>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61478"/>
                                        </p:tgtEl>
                                        <p:attrNameLst>
                                          <p:attrName>style.visibility</p:attrName>
                                        </p:attrNameLst>
                                      </p:cBhvr>
                                      <p:to>
                                        <p:strVal val="visible"/>
                                      </p:to>
                                    </p:set>
                                    <p:animEffect transition="in" filter="wipe(left)">
                                      <p:cBhvr>
                                        <p:cTn id="37" dur="500"/>
                                        <p:tgtEl>
                                          <p:spTgt spid="36147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61481"/>
                                        </p:tgtEl>
                                        <p:attrNameLst>
                                          <p:attrName>style.visibility</p:attrName>
                                        </p:attrNameLst>
                                      </p:cBhvr>
                                      <p:to>
                                        <p:strVal val="visible"/>
                                      </p:to>
                                    </p:set>
                                    <p:animEffect transition="in" filter="wipe(left)">
                                      <p:cBhvr>
                                        <p:cTn id="42" dur="500"/>
                                        <p:tgtEl>
                                          <p:spTgt spid="36148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61482"/>
                                        </p:tgtEl>
                                        <p:attrNameLst>
                                          <p:attrName>style.visibility</p:attrName>
                                        </p:attrNameLst>
                                      </p:cBhvr>
                                      <p:to>
                                        <p:strVal val="visible"/>
                                      </p:to>
                                    </p:set>
                                    <p:animEffect transition="in" filter="wipe(left)">
                                      <p:cBhvr>
                                        <p:cTn id="47" dur="500"/>
                                        <p:tgtEl>
                                          <p:spTgt spid="361482"/>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61483"/>
                                        </p:tgtEl>
                                        <p:attrNameLst>
                                          <p:attrName>style.visibility</p:attrName>
                                        </p:attrNameLst>
                                      </p:cBhvr>
                                      <p:to>
                                        <p:strVal val="visible"/>
                                      </p:to>
                                    </p:set>
                                    <p:animEffect transition="in" filter="wipe(left)">
                                      <p:cBhvr>
                                        <p:cTn id="52" dur="500"/>
                                        <p:tgtEl>
                                          <p:spTgt spid="361483"/>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61484"/>
                                        </p:tgtEl>
                                        <p:attrNameLst>
                                          <p:attrName>style.visibility</p:attrName>
                                        </p:attrNameLst>
                                      </p:cBhvr>
                                      <p:to>
                                        <p:strVal val="visible"/>
                                      </p:to>
                                    </p:set>
                                    <p:animEffect transition="in" filter="wipe(left)">
                                      <p:cBhvr>
                                        <p:cTn id="57" dur="500"/>
                                        <p:tgtEl>
                                          <p:spTgt spid="36148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61485"/>
                                        </p:tgtEl>
                                        <p:attrNameLst>
                                          <p:attrName>style.visibility</p:attrName>
                                        </p:attrNameLst>
                                      </p:cBhvr>
                                      <p:to>
                                        <p:strVal val="visible"/>
                                      </p:to>
                                    </p:set>
                                    <p:animEffect transition="in" filter="wipe(left)">
                                      <p:cBhvr>
                                        <p:cTn id="62" dur="500"/>
                                        <p:tgtEl>
                                          <p:spTgt spid="361485"/>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361486"/>
                                        </p:tgtEl>
                                        <p:attrNameLst>
                                          <p:attrName>style.visibility</p:attrName>
                                        </p:attrNameLst>
                                      </p:cBhvr>
                                      <p:to>
                                        <p:strVal val="visible"/>
                                      </p:to>
                                    </p:set>
                                    <p:animEffect transition="in" filter="wipe(left)">
                                      <p:cBhvr>
                                        <p:cTn id="67" dur="500"/>
                                        <p:tgtEl>
                                          <p:spTgt spid="36148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nodeType="clickEffect">
                                  <p:stCondLst>
                                    <p:cond delay="0"/>
                                  </p:stCondLst>
                                  <p:childTnLst>
                                    <p:set>
                                      <p:cBhvr>
                                        <p:cTn id="71" dur="1" fill="hold">
                                          <p:stCondLst>
                                            <p:cond delay="0"/>
                                          </p:stCondLst>
                                        </p:cTn>
                                        <p:tgtEl>
                                          <p:spTgt spid="361487"/>
                                        </p:tgtEl>
                                        <p:attrNameLst>
                                          <p:attrName>style.visibility</p:attrName>
                                        </p:attrNameLst>
                                      </p:cBhvr>
                                      <p:to>
                                        <p:strVal val="visible"/>
                                      </p:to>
                                    </p:set>
                                    <p:animEffect transition="in" filter="wipe(left)">
                                      <p:cBhvr>
                                        <p:cTn id="72" dur="500"/>
                                        <p:tgtEl>
                                          <p:spTgt spid="36148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grpId="0" nodeType="clickEffect">
                                  <p:stCondLst>
                                    <p:cond delay="0"/>
                                  </p:stCondLst>
                                  <p:iterate type="wd">
                                    <p:tmPct val="10000"/>
                                  </p:iterate>
                                  <p:childTnLst>
                                    <p:set>
                                      <p:cBhvr>
                                        <p:cTn id="76" dur="1" fill="hold">
                                          <p:stCondLst>
                                            <p:cond delay="0"/>
                                          </p:stCondLst>
                                        </p:cTn>
                                        <p:tgtEl>
                                          <p:spTgt spid="361488"/>
                                        </p:tgtEl>
                                        <p:attrNameLst>
                                          <p:attrName>style.visibility</p:attrName>
                                        </p:attrNameLst>
                                      </p:cBhvr>
                                      <p:to>
                                        <p:strVal val="visible"/>
                                      </p:to>
                                    </p:set>
                                    <p:animEffect transition="in" filter="wipe(left)">
                                      <p:cBhvr>
                                        <p:cTn id="77" dur="500"/>
                                        <p:tgtEl>
                                          <p:spTgt spid="361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5" grpId="0"/>
      <p:bldP spid="361476" grpId="0"/>
      <p:bldP spid="361477" grpId="0"/>
      <p:bldP spid="361478" grpId="0"/>
      <p:bldP spid="361480" grpId="0"/>
      <p:bldP spid="361481" grpId="0"/>
      <p:bldP spid="361482" grpId="0"/>
      <p:bldP spid="361483" grpId="0"/>
      <p:bldP spid="361484" grpId="0"/>
      <p:bldP spid="36148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15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03C43848-4C15-584D-8665-800C2606D188}" type="slidenum">
              <a:rPr lang="en-US" sz="1400">
                <a:solidFill>
                  <a:srgbClr val="A50021"/>
                </a:solidFill>
                <a:latin typeface="Arial Narrow" charset="0"/>
              </a:rPr>
              <a:pPr eaLnBrk="1" hangingPunct="1"/>
              <a:t>17</a:t>
            </a:fld>
            <a:endParaRPr lang="en-US" sz="1400">
              <a:solidFill>
                <a:srgbClr val="A50021"/>
              </a:solidFill>
              <a:latin typeface="Arial Narrow" charset="0"/>
            </a:endParaRPr>
          </a:p>
        </p:txBody>
      </p:sp>
      <p:pic>
        <p:nvPicPr>
          <p:cNvPr id="370690" name="Picture 2" descr="FG27_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6858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0691" name="Rectangle 3"/>
          <p:cNvSpPr>
            <a:spLocks noGrp="1" noChangeArrowheads="1"/>
          </p:cNvSpPr>
          <p:nvPr>
            <p:ph type="body" idx="1"/>
          </p:nvPr>
        </p:nvSpPr>
        <p:spPr>
          <a:xfrm>
            <a:off x="304800" y="762000"/>
            <a:ext cx="6019800" cy="2743200"/>
          </a:xfrm>
        </p:spPr>
        <p:txBody>
          <a:bodyPr/>
          <a:lstStyle/>
          <a:p>
            <a:r>
              <a:rPr lang="en-US" sz="2800">
                <a:latin typeface="Arial Narrow" charset="0"/>
                <a:ea typeface="ＭＳ Ｐゴシック" charset="0"/>
                <a:cs typeface="ＭＳ Ｐゴシック" charset="0"/>
              </a:rPr>
              <a:t>What shape do you think is the path of a charged particle on a plane perpendicular to a uniform magnetic field?</a:t>
            </a:r>
          </a:p>
          <a:p>
            <a:pPr lvl="1"/>
            <a:r>
              <a:rPr lang="en-US" sz="2400">
                <a:latin typeface="Arial Narrow" charset="0"/>
                <a:ea typeface="ＭＳ Ｐゴシック" charset="0"/>
              </a:rPr>
              <a:t>Circle!!  Why?</a:t>
            </a:r>
            <a:endParaRPr lang="en-US" altLang="ko-KR" sz="2400">
              <a:latin typeface="Arial Narrow" charset="0"/>
              <a:ea typeface="굴림" charset="0"/>
              <a:cs typeface="굴림" charset="0"/>
            </a:endParaRPr>
          </a:p>
          <a:p>
            <a:pPr lvl="1"/>
            <a:r>
              <a:rPr lang="en-US" altLang="ko-KR" sz="2400">
                <a:latin typeface="Arial Narrow" charset="0"/>
                <a:ea typeface="굴림" charset="0"/>
                <a:cs typeface="굴림" charset="0"/>
              </a:rPr>
              <a:t>An electron moving to right at the point P in the figure will be pulled downward</a:t>
            </a:r>
          </a:p>
        </p:txBody>
      </p:sp>
      <p:sp>
        <p:nvSpPr>
          <p:cNvPr id="21514" name="Rectangle 4"/>
          <p:cNvSpPr>
            <a:spLocks noGrp="1" noChangeArrowheads="1"/>
          </p:cNvSpPr>
          <p:nvPr>
            <p:ph type="title"/>
          </p:nvPr>
        </p:nvSpPr>
        <p:spPr>
          <a:xfrm>
            <a:off x="76200" y="76200"/>
            <a:ext cx="8915400" cy="609600"/>
          </a:xfrm>
        </p:spPr>
        <p:txBody>
          <a:bodyPr/>
          <a:lstStyle/>
          <a:p>
            <a:r>
              <a:rPr lang="en-US" dirty="0">
                <a:latin typeface="Arial Narrow" charset="0"/>
                <a:ea typeface="ＭＳ Ｐゴシック" charset="0"/>
                <a:cs typeface="ＭＳ Ｐゴシック" charset="0"/>
              </a:rPr>
              <a:t>Charged </a:t>
            </a:r>
            <a:r>
              <a:rPr lang="en-US" dirty="0" smtClean="0">
                <a:latin typeface="Arial Narrow" charset="0"/>
                <a:ea typeface="ＭＳ Ｐゴシック" charset="0"/>
                <a:cs typeface="ＭＳ Ｐゴシック" charset="0"/>
              </a:rPr>
              <a:t>Particle’s </a:t>
            </a:r>
            <a:r>
              <a:rPr lang="en-US" dirty="0">
                <a:latin typeface="Arial Narrow" charset="0"/>
                <a:ea typeface="ＭＳ Ｐゴシック" charset="0"/>
                <a:cs typeface="ＭＳ Ｐゴシック" charset="0"/>
              </a:rPr>
              <a:t>Path in Magnetic Field</a:t>
            </a:r>
          </a:p>
        </p:txBody>
      </p:sp>
      <p:graphicFrame>
        <p:nvGraphicFramePr>
          <p:cNvPr id="2150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6995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69959"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6996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0696" name="Rectangle 8"/>
          <p:cNvSpPr>
            <a:spLocks noChangeArrowheads="1"/>
          </p:cNvSpPr>
          <p:nvPr/>
        </p:nvSpPr>
        <p:spPr bwMode="auto">
          <a:xfrm>
            <a:off x="381000" y="3429000"/>
            <a:ext cx="8001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742950" lvl="1" indent="-285750">
              <a:spcBef>
                <a:spcPct val="20000"/>
              </a:spcBef>
              <a:buFontTx/>
              <a:buChar char="–"/>
            </a:pPr>
            <a:r>
              <a:rPr lang="en-US" altLang="ko-KR">
                <a:solidFill>
                  <a:srgbClr val="660066"/>
                </a:solidFill>
                <a:latin typeface="Arial Narrow" charset="0"/>
                <a:ea typeface="굴림" charset="0"/>
                <a:cs typeface="굴림" charset="0"/>
              </a:rPr>
              <a:t>At a later time, the force is still perpendicular to the velocity</a:t>
            </a:r>
          </a:p>
          <a:p>
            <a:pPr marL="742950" lvl="1" indent="-285750">
              <a:spcBef>
                <a:spcPct val="20000"/>
              </a:spcBef>
              <a:buFontTx/>
              <a:buChar char="–"/>
            </a:pPr>
            <a:r>
              <a:rPr lang="en-US" altLang="ko-KR">
                <a:solidFill>
                  <a:srgbClr val="660066"/>
                </a:solidFill>
                <a:latin typeface="Arial Narrow" charset="0"/>
                <a:ea typeface="굴림" charset="0"/>
                <a:cs typeface="굴림" charset="0"/>
              </a:rPr>
              <a:t>Since the force is always perpendicular to the velocity, the magnitude of the velocity is constant</a:t>
            </a:r>
          </a:p>
          <a:p>
            <a:pPr marL="742950" lvl="1" indent="-285750">
              <a:lnSpc>
                <a:spcPct val="90000"/>
              </a:lnSpc>
              <a:spcBef>
                <a:spcPct val="20000"/>
              </a:spcBef>
              <a:buFontTx/>
              <a:buChar char="–"/>
            </a:pPr>
            <a:r>
              <a:rPr lang="en-US">
                <a:solidFill>
                  <a:srgbClr val="660066"/>
                </a:solidFill>
                <a:latin typeface="Arial Narrow" charset="0"/>
              </a:rPr>
              <a:t>The direction of the force follows the right-hand-rule and is perpendicular to the direction of the magnetic field</a:t>
            </a:r>
          </a:p>
          <a:p>
            <a:pPr marL="742950" lvl="1" indent="-285750">
              <a:lnSpc>
                <a:spcPct val="90000"/>
              </a:lnSpc>
              <a:spcBef>
                <a:spcPct val="20000"/>
              </a:spcBef>
              <a:buFontTx/>
              <a:buChar char="–"/>
            </a:pPr>
            <a:r>
              <a:rPr lang="en-US">
                <a:solidFill>
                  <a:srgbClr val="660066"/>
                </a:solidFill>
                <a:latin typeface="Arial Narrow" charset="0"/>
              </a:rPr>
              <a:t>Thus, the electron moves on a circular path with a centripetal force F.</a:t>
            </a:r>
          </a:p>
        </p:txBody>
      </p:sp>
    </p:spTree>
    <p:extLst>
      <p:ext uri="{BB962C8B-B14F-4D97-AF65-F5344CB8AC3E}">
        <p14:creationId xmlns:p14="http://schemas.microsoft.com/office/powerpoint/2010/main" val="18427117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0691">
                                            <p:txEl>
                                              <p:pRg st="0" end="0"/>
                                            </p:txEl>
                                          </p:spTgt>
                                        </p:tgtEl>
                                        <p:attrNameLst>
                                          <p:attrName>style.visibility</p:attrName>
                                        </p:attrNameLst>
                                      </p:cBhvr>
                                      <p:to>
                                        <p:strVal val="visible"/>
                                      </p:to>
                                    </p:set>
                                    <p:animEffect transition="in" filter="wipe(left)">
                                      <p:cBhvr>
                                        <p:cTn id="7" dur="500"/>
                                        <p:tgtEl>
                                          <p:spTgt spid="3706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0691">
                                            <p:txEl>
                                              <p:pRg st="1" end="1"/>
                                            </p:txEl>
                                          </p:spTgt>
                                        </p:tgtEl>
                                        <p:attrNameLst>
                                          <p:attrName>style.visibility</p:attrName>
                                        </p:attrNameLst>
                                      </p:cBhvr>
                                      <p:to>
                                        <p:strVal val="visible"/>
                                      </p:to>
                                    </p:set>
                                    <p:animEffect transition="in" filter="wipe(left)">
                                      <p:cBhvr>
                                        <p:cTn id="12" dur="500"/>
                                        <p:tgtEl>
                                          <p:spTgt spid="3706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3" presetClass="entr" presetSubtype="0" fill="hold" nodeType="clickEffect">
                                  <p:stCondLst>
                                    <p:cond delay="0"/>
                                  </p:stCondLst>
                                  <p:iterate type="wd">
                                    <p:tmPct val="10000"/>
                                  </p:iterate>
                                  <p:childTnLst>
                                    <p:set>
                                      <p:cBhvr>
                                        <p:cTn id="16" dur="1" fill="hold">
                                          <p:stCondLst>
                                            <p:cond delay="0"/>
                                          </p:stCondLst>
                                        </p:cTn>
                                        <p:tgtEl>
                                          <p:spTgt spid="370690"/>
                                        </p:tgtEl>
                                        <p:attrNameLst>
                                          <p:attrName>style.visibility</p:attrName>
                                        </p:attrNameLst>
                                      </p:cBhvr>
                                      <p:to>
                                        <p:strVal val="visible"/>
                                      </p:to>
                                    </p:set>
                                    <p:anim calcmode="lin" valueType="num">
                                      <p:cBhvr>
                                        <p:cTn id="17" dur="500" fill="hold"/>
                                        <p:tgtEl>
                                          <p:spTgt spid="370690"/>
                                        </p:tgtEl>
                                        <p:attrNameLst>
                                          <p:attrName>ppt_w</p:attrName>
                                        </p:attrNameLst>
                                      </p:cBhvr>
                                      <p:tavLst>
                                        <p:tav tm="0">
                                          <p:val>
                                            <p:fltVal val="0"/>
                                          </p:val>
                                        </p:tav>
                                        <p:tav tm="100000">
                                          <p:val>
                                            <p:strVal val="#ppt_w"/>
                                          </p:val>
                                        </p:tav>
                                      </p:tavLst>
                                    </p:anim>
                                    <p:anim calcmode="lin" valueType="num">
                                      <p:cBhvr>
                                        <p:cTn id="18" dur="500" fill="hold"/>
                                        <p:tgtEl>
                                          <p:spTgt spid="370690"/>
                                        </p:tgtEl>
                                        <p:attrNameLst>
                                          <p:attrName>ppt_h</p:attrName>
                                        </p:attrNameLst>
                                      </p:cBhvr>
                                      <p:tavLst>
                                        <p:tav tm="0">
                                          <p:val>
                                            <p:fltVal val="0"/>
                                          </p:val>
                                        </p:tav>
                                        <p:tav tm="100000">
                                          <p:val>
                                            <p:strVal val="#ppt_h"/>
                                          </p:val>
                                        </p:tav>
                                      </p:tavLst>
                                    </p:anim>
                                    <p:animEffect transition="in" filter="fade">
                                      <p:cBhvr>
                                        <p:cTn id="19" dur="500"/>
                                        <p:tgtEl>
                                          <p:spTgt spid="37069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8" fill="hold" grpId="0" nodeType="clickEffect">
                                  <p:stCondLst>
                                    <p:cond delay="0"/>
                                  </p:stCondLst>
                                  <p:iterate type="wd">
                                    <p:tmPct val="10000"/>
                                  </p:iterate>
                                  <p:childTnLst>
                                    <p:set>
                                      <p:cBhvr>
                                        <p:cTn id="23" dur="1" fill="hold">
                                          <p:stCondLst>
                                            <p:cond delay="0"/>
                                          </p:stCondLst>
                                        </p:cTn>
                                        <p:tgtEl>
                                          <p:spTgt spid="370691">
                                            <p:txEl>
                                              <p:pRg st="2" end="2"/>
                                            </p:txEl>
                                          </p:spTgt>
                                        </p:tgtEl>
                                        <p:attrNameLst>
                                          <p:attrName>style.visibility</p:attrName>
                                        </p:attrNameLst>
                                      </p:cBhvr>
                                      <p:to>
                                        <p:strVal val="visible"/>
                                      </p:to>
                                    </p:set>
                                    <p:animEffect transition="in" filter="wipe(left)">
                                      <p:cBhvr>
                                        <p:cTn id="24" dur="500"/>
                                        <p:tgtEl>
                                          <p:spTgt spid="370691">
                                            <p:txEl>
                                              <p:pRg st="2" end="2"/>
                                            </p:txEl>
                                          </p:spTgt>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grpId="0" nodeType="clickEffect">
                                  <p:stCondLst>
                                    <p:cond delay="0"/>
                                  </p:stCondLst>
                                  <p:iterate type="wd">
                                    <p:tmPct val="10000"/>
                                  </p:iterate>
                                  <p:childTnLst>
                                    <p:set>
                                      <p:cBhvr>
                                        <p:cTn id="28" dur="1" fill="hold">
                                          <p:stCondLst>
                                            <p:cond delay="0"/>
                                          </p:stCondLst>
                                        </p:cTn>
                                        <p:tgtEl>
                                          <p:spTgt spid="370696">
                                            <p:txEl>
                                              <p:pRg st="0" end="0"/>
                                            </p:txEl>
                                          </p:spTgt>
                                        </p:tgtEl>
                                        <p:attrNameLst>
                                          <p:attrName>style.visibility</p:attrName>
                                        </p:attrNameLst>
                                      </p:cBhvr>
                                      <p:to>
                                        <p:strVal val="visible"/>
                                      </p:to>
                                    </p:set>
                                    <p:animEffect transition="in" filter="wipe(left)">
                                      <p:cBhvr>
                                        <p:cTn id="29" dur="500"/>
                                        <p:tgtEl>
                                          <p:spTgt spid="370696">
                                            <p:txEl>
                                              <p:pRg st="0" end="0"/>
                                            </p:txEl>
                                          </p:spTgt>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grpId="0" nodeType="clickEffect">
                                  <p:stCondLst>
                                    <p:cond delay="0"/>
                                  </p:stCondLst>
                                  <p:iterate type="wd">
                                    <p:tmPct val="10000"/>
                                  </p:iterate>
                                  <p:childTnLst>
                                    <p:set>
                                      <p:cBhvr>
                                        <p:cTn id="33" dur="1" fill="hold">
                                          <p:stCondLst>
                                            <p:cond delay="0"/>
                                          </p:stCondLst>
                                        </p:cTn>
                                        <p:tgtEl>
                                          <p:spTgt spid="370696">
                                            <p:txEl>
                                              <p:pRg st="1" end="1"/>
                                            </p:txEl>
                                          </p:spTgt>
                                        </p:tgtEl>
                                        <p:attrNameLst>
                                          <p:attrName>style.visibility</p:attrName>
                                        </p:attrNameLst>
                                      </p:cBhvr>
                                      <p:to>
                                        <p:strVal val="visible"/>
                                      </p:to>
                                    </p:set>
                                    <p:animEffect transition="in" filter="wipe(left)">
                                      <p:cBhvr>
                                        <p:cTn id="34" dur="500"/>
                                        <p:tgtEl>
                                          <p:spTgt spid="370696">
                                            <p:txEl>
                                              <p:pRg st="1" end="1"/>
                                            </p:txEl>
                                          </p:spTgt>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8" fill="hold" grpId="0" nodeType="clickEffect">
                                  <p:stCondLst>
                                    <p:cond delay="0"/>
                                  </p:stCondLst>
                                  <p:iterate type="wd">
                                    <p:tmPct val="10000"/>
                                  </p:iterate>
                                  <p:childTnLst>
                                    <p:set>
                                      <p:cBhvr>
                                        <p:cTn id="38" dur="1" fill="hold">
                                          <p:stCondLst>
                                            <p:cond delay="0"/>
                                          </p:stCondLst>
                                        </p:cTn>
                                        <p:tgtEl>
                                          <p:spTgt spid="370696">
                                            <p:txEl>
                                              <p:pRg st="2" end="2"/>
                                            </p:txEl>
                                          </p:spTgt>
                                        </p:tgtEl>
                                        <p:attrNameLst>
                                          <p:attrName>style.visibility</p:attrName>
                                        </p:attrNameLst>
                                      </p:cBhvr>
                                      <p:to>
                                        <p:strVal val="visible"/>
                                      </p:to>
                                    </p:set>
                                    <p:animEffect transition="in" filter="wipe(left)">
                                      <p:cBhvr>
                                        <p:cTn id="39" dur="500"/>
                                        <p:tgtEl>
                                          <p:spTgt spid="370696">
                                            <p:txEl>
                                              <p:pRg st="2" end="2"/>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8" fill="hold" grpId="0" nodeType="clickEffect">
                                  <p:stCondLst>
                                    <p:cond delay="0"/>
                                  </p:stCondLst>
                                  <p:iterate type="wd">
                                    <p:tmPct val="10000"/>
                                  </p:iterate>
                                  <p:childTnLst>
                                    <p:set>
                                      <p:cBhvr>
                                        <p:cTn id="43" dur="1" fill="hold">
                                          <p:stCondLst>
                                            <p:cond delay="0"/>
                                          </p:stCondLst>
                                        </p:cTn>
                                        <p:tgtEl>
                                          <p:spTgt spid="370696">
                                            <p:txEl>
                                              <p:pRg st="3" end="3"/>
                                            </p:txEl>
                                          </p:spTgt>
                                        </p:tgtEl>
                                        <p:attrNameLst>
                                          <p:attrName>style.visibility</p:attrName>
                                        </p:attrNameLst>
                                      </p:cBhvr>
                                      <p:to>
                                        <p:strVal val="visible"/>
                                      </p:to>
                                    </p:set>
                                    <p:animEffect transition="in" filter="wipe(left)">
                                      <p:cBhvr>
                                        <p:cTn id="44" dur="500"/>
                                        <p:tgtEl>
                                          <p:spTgt spid="37069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0691" grpId="0" build="p"/>
      <p:bldP spid="370696"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4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254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24"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4DAB086-7A53-2141-9C08-178D14AAEDAB}" type="slidenum">
              <a:rPr lang="en-US" sz="1400">
                <a:solidFill>
                  <a:srgbClr val="A50021"/>
                </a:solidFill>
                <a:latin typeface="Arial Narrow" charset="0"/>
              </a:rPr>
              <a:pPr eaLnBrk="1" hangingPunct="1"/>
              <a:t>18</a:t>
            </a:fld>
            <a:endParaRPr lang="en-US" sz="1400">
              <a:solidFill>
                <a:srgbClr val="A50021"/>
              </a:solidFill>
              <a:latin typeface="Arial Narrow" charset="0"/>
            </a:endParaRPr>
          </a:p>
        </p:txBody>
      </p:sp>
      <p:sp>
        <p:nvSpPr>
          <p:cNvPr id="22547" name="Rectangle 2"/>
          <p:cNvSpPr>
            <a:spLocks noGrp="1" noChangeArrowheads="1"/>
          </p:cNvSpPr>
          <p:nvPr>
            <p:ph type="title"/>
          </p:nvPr>
        </p:nvSpPr>
        <p:spPr>
          <a:xfrm>
            <a:off x="228600" y="-76200"/>
            <a:ext cx="8686800" cy="762000"/>
          </a:xfrm>
        </p:spPr>
        <p:txBody>
          <a:bodyPr/>
          <a:lstStyle/>
          <a:p>
            <a:r>
              <a:rPr lang="en-US">
                <a:latin typeface="Arial Narrow" charset="0"/>
                <a:ea typeface="ＭＳ Ｐゴシック" charset="0"/>
                <a:cs typeface="ＭＳ Ｐゴシック" charset="0"/>
              </a:rPr>
              <a:t>Example 20 – 5 </a:t>
            </a:r>
          </a:p>
        </p:txBody>
      </p:sp>
      <p:sp>
        <p:nvSpPr>
          <p:cNvPr id="371715" name="Text Box 3"/>
          <p:cNvSpPr txBox="1">
            <a:spLocks noChangeArrowheads="1"/>
          </p:cNvSpPr>
          <p:nvPr/>
        </p:nvSpPr>
        <p:spPr bwMode="auto">
          <a:xfrm>
            <a:off x="381000" y="609600"/>
            <a:ext cx="8610600"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20000"/>
              </a:spcBef>
            </a:pPr>
            <a:r>
              <a:rPr lang="en-US" sz="2800" b="1" dirty="0" smtClean="0">
                <a:solidFill>
                  <a:schemeClr val="accent2"/>
                </a:solidFill>
                <a:latin typeface="Arial Narrow" charset="0"/>
              </a:rPr>
              <a:t>Electron’s </a:t>
            </a:r>
            <a:r>
              <a:rPr lang="en-US" sz="2800" b="1" dirty="0">
                <a:solidFill>
                  <a:schemeClr val="accent2"/>
                </a:solidFill>
                <a:latin typeface="Arial Narrow" charset="0"/>
              </a:rPr>
              <a:t>path in a uniform magnetic field. </a:t>
            </a:r>
            <a:r>
              <a:rPr lang="en-US" sz="2800" dirty="0">
                <a:solidFill>
                  <a:schemeClr val="accent2"/>
                </a:solidFill>
                <a:latin typeface="Arial Narrow" charset="0"/>
              </a:rPr>
              <a:t>An electron travels at  a speed of 2.0x10</a:t>
            </a:r>
            <a:r>
              <a:rPr lang="en-US" sz="2800" baseline="30000" dirty="0">
                <a:solidFill>
                  <a:schemeClr val="accent2"/>
                </a:solidFill>
                <a:latin typeface="Arial Narrow" charset="0"/>
              </a:rPr>
              <a:t>7</a:t>
            </a:r>
            <a:r>
              <a:rPr lang="en-US" sz="2800" dirty="0">
                <a:solidFill>
                  <a:schemeClr val="accent2"/>
                </a:solidFill>
                <a:latin typeface="Arial Narrow" charset="0"/>
              </a:rPr>
              <a:t>m/s in a plane perpendicular to a 0.010-T magnetic field. Describe its path. </a:t>
            </a:r>
          </a:p>
        </p:txBody>
      </p:sp>
      <p:sp>
        <p:nvSpPr>
          <p:cNvPr id="371716" name="Text Box 4"/>
          <p:cNvSpPr txBox="1">
            <a:spLocks noChangeArrowheads="1"/>
          </p:cNvSpPr>
          <p:nvPr/>
        </p:nvSpPr>
        <p:spPr bwMode="auto">
          <a:xfrm>
            <a:off x="457200" y="2147888"/>
            <a:ext cx="487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What is formula for the centripetal force? </a:t>
            </a:r>
            <a:endParaRPr lang="en-US" baseline="-25000">
              <a:solidFill>
                <a:srgbClr val="CC00CC"/>
              </a:solidFill>
              <a:latin typeface="Arial Narrow" charset="0"/>
            </a:endParaRPr>
          </a:p>
        </p:txBody>
      </p:sp>
      <p:sp>
        <p:nvSpPr>
          <p:cNvPr id="371717" name="Text Box 5"/>
          <p:cNvSpPr txBox="1">
            <a:spLocks noChangeArrowheads="1"/>
          </p:cNvSpPr>
          <p:nvPr/>
        </p:nvSpPr>
        <p:spPr bwMode="auto">
          <a:xfrm>
            <a:off x="457200" y="2681288"/>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Since the magnetic field is perpendicular to the motion of the electron, the magnitude of the magnetic force is</a:t>
            </a:r>
          </a:p>
        </p:txBody>
      </p:sp>
      <p:sp>
        <p:nvSpPr>
          <p:cNvPr id="371718" name="Text Box 6"/>
          <p:cNvSpPr txBox="1">
            <a:spLocks noChangeArrowheads="1"/>
          </p:cNvSpPr>
          <p:nvPr/>
        </p:nvSpPr>
        <p:spPr bwMode="auto">
          <a:xfrm>
            <a:off x="381000" y="3519488"/>
            <a:ext cx="63246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a:solidFill>
                  <a:srgbClr val="CC00CC"/>
                </a:solidFill>
                <a:latin typeface="Arial Narrow" charset="0"/>
              </a:rPr>
              <a:t>Since the magnetic force provides the centripetal force, we can establish an equation with the two forces </a:t>
            </a:r>
            <a:endParaRPr lang="en-US" baseline="-25000">
              <a:solidFill>
                <a:srgbClr val="CC00CC"/>
              </a:solidFill>
              <a:latin typeface="Arial Narrow" charset="0"/>
            </a:endParaRPr>
          </a:p>
        </p:txBody>
      </p:sp>
      <p:graphicFrame>
        <p:nvGraphicFramePr>
          <p:cNvPr id="371719" name="Object 2"/>
          <p:cNvGraphicFramePr>
            <a:graphicFrameLocks noChangeAspect="1"/>
          </p:cNvGraphicFramePr>
          <p:nvPr/>
        </p:nvGraphicFramePr>
        <p:xfrm>
          <a:off x="5181600" y="2159000"/>
          <a:ext cx="647700" cy="369888"/>
        </p:xfrm>
        <a:graphic>
          <a:graphicData uri="http://schemas.openxmlformats.org/presentationml/2006/ole">
            <mc:AlternateContent xmlns:mc="http://schemas.openxmlformats.org/markup-compatibility/2006">
              <mc:Choice xmlns:v="urn:schemas-microsoft-com:vml" Requires="v">
                <p:oleObj spid="_x0000_s401745" name="Equation" r:id="rId3" imgW="266400" imgH="152280" progId="Equation.DSMT4">
                  <p:embed/>
                </p:oleObj>
              </mc:Choice>
              <mc:Fallback>
                <p:oleObj name="Equation" r:id="rId3" imgW="266400" imgH="1522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81600" y="2159000"/>
                        <a:ext cx="647700" cy="36988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0" name="Object 3"/>
          <p:cNvGraphicFramePr>
            <a:graphicFrameLocks noChangeAspect="1"/>
          </p:cNvGraphicFramePr>
          <p:nvPr/>
        </p:nvGraphicFramePr>
        <p:xfrm>
          <a:off x="3806825" y="4572000"/>
          <a:ext cx="4956175" cy="1052513"/>
        </p:xfrm>
        <a:graphic>
          <a:graphicData uri="http://schemas.openxmlformats.org/presentationml/2006/ole">
            <mc:AlternateContent xmlns:mc="http://schemas.openxmlformats.org/markup-compatibility/2006">
              <mc:Choice xmlns:v="urn:schemas-microsoft-com:vml" Requires="v">
                <p:oleObj spid="_x0000_s401746" name="Equation" r:id="rId5" imgW="2565360" imgH="545760" progId="Equation.DSMT4">
                  <p:embed/>
                </p:oleObj>
              </mc:Choice>
              <mc:Fallback>
                <p:oleObj name="Equation" r:id="rId5" imgW="2565360" imgH="54576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06825" y="4572000"/>
                        <a:ext cx="4956175" cy="105251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1" name="Object 4"/>
          <p:cNvGraphicFramePr>
            <a:graphicFrameLocks noChangeAspect="1"/>
          </p:cNvGraphicFramePr>
          <p:nvPr/>
        </p:nvGraphicFramePr>
        <p:xfrm>
          <a:off x="6934200" y="2855913"/>
          <a:ext cx="942975" cy="536575"/>
        </p:xfrm>
        <a:graphic>
          <a:graphicData uri="http://schemas.openxmlformats.org/presentationml/2006/ole">
            <mc:AlternateContent xmlns:mc="http://schemas.openxmlformats.org/markup-compatibility/2006">
              <mc:Choice xmlns:v="urn:schemas-microsoft-com:vml" Requires="v">
                <p:oleObj spid="_x0000_s401747" name="Equation" r:id="rId7" imgW="266400" imgH="152280" progId="Equation.DSMT4">
                  <p:embed/>
                </p:oleObj>
              </mc:Choice>
              <mc:Fallback>
                <p:oleObj name="Equation" r:id="rId7" imgW="266400" imgH="1522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855913"/>
                        <a:ext cx="942975" cy="5365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2" name="Object 5"/>
          <p:cNvGraphicFramePr>
            <a:graphicFrameLocks noChangeAspect="1"/>
          </p:cNvGraphicFramePr>
          <p:nvPr/>
        </p:nvGraphicFramePr>
        <p:xfrm>
          <a:off x="6629400" y="3773488"/>
          <a:ext cx="733425" cy="417512"/>
        </p:xfrm>
        <a:graphic>
          <a:graphicData uri="http://schemas.openxmlformats.org/presentationml/2006/ole">
            <mc:AlternateContent xmlns:mc="http://schemas.openxmlformats.org/markup-compatibility/2006">
              <mc:Choice xmlns:v="urn:schemas-microsoft-com:vml" Requires="v">
                <p:oleObj spid="_x0000_s401748" name="Equation" r:id="rId9" imgW="266400" imgH="152280" progId="Equation.DSMT4">
                  <p:embed/>
                </p:oleObj>
              </mc:Choice>
              <mc:Fallback>
                <p:oleObj name="Equation" r:id="rId9" imgW="26640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629400" y="3773488"/>
                        <a:ext cx="733425" cy="4175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3" name="Object 6"/>
          <p:cNvGraphicFramePr>
            <a:graphicFrameLocks noChangeAspect="1"/>
          </p:cNvGraphicFramePr>
          <p:nvPr/>
        </p:nvGraphicFramePr>
        <p:xfrm>
          <a:off x="1981200" y="4946650"/>
          <a:ext cx="615950" cy="325438"/>
        </p:xfrm>
        <a:graphic>
          <a:graphicData uri="http://schemas.openxmlformats.org/presentationml/2006/ole">
            <mc:AlternateContent xmlns:mc="http://schemas.openxmlformats.org/markup-compatibility/2006">
              <mc:Choice xmlns:v="urn:schemas-microsoft-com:vml" Requires="v">
                <p:oleObj spid="_x0000_s401749" name="Equation" r:id="rId11" imgW="215640" imgH="114120" progId="Equation.DSMT4">
                  <p:embed/>
                </p:oleObj>
              </mc:Choice>
              <mc:Fallback>
                <p:oleObj name="Equation" r:id="rId11" imgW="215640" imgH="11412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81200" y="4946650"/>
                        <a:ext cx="615950" cy="325438"/>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71724" name="AutoShape 12"/>
          <p:cNvSpPr>
            <a:spLocks noChangeArrowheads="1"/>
          </p:cNvSpPr>
          <p:nvPr/>
        </p:nvSpPr>
        <p:spPr bwMode="auto">
          <a:xfrm>
            <a:off x="304800" y="4738688"/>
            <a:ext cx="1612900" cy="730250"/>
          </a:xfrm>
          <a:prstGeom prst="rightArrow">
            <a:avLst>
              <a:gd name="adj1" fmla="val 50000"/>
              <a:gd name="adj2" fmla="val 55217"/>
            </a:avLst>
          </a:prstGeom>
          <a:solidFill>
            <a:srgbClr val="FFFF66"/>
          </a:solidFill>
          <a:ln w="28575">
            <a:solidFill>
              <a:srgbClr val="CC0000"/>
            </a:solidFill>
            <a:miter lim="800000"/>
            <a:headEnd/>
            <a:tailEnd/>
          </a:ln>
        </p:spPr>
        <p:txBody>
          <a:bodyPr wrap="none" anchor="ctr">
            <a:spAutoFit/>
          </a:bodyPr>
          <a:lstStyle/>
          <a:p>
            <a:pPr algn="ctr"/>
            <a:r>
              <a:rPr lang="en-US" sz="2000" b="1">
                <a:solidFill>
                  <a:srgbClr val="CC0000"/>
                </a:solidFill>
                <a:latin typeface="Arial Narrow" charset="0"/>
              </a:rPr>
              <a:t>Solving for r</a:t>
            </a:r>
          </a:p>
        </p:txBody>
      </p:sp>
      <p:graphicFrame>
        <p:nvGraphicFramePr>
          <p:cNvPr id="371725" name="Object 7"/>
          <p:cNvGraphicFramePr>
            <a:graphicFrameLocks noChangeAspect="1"/>
          </p:cNvGraphicFramePr>
          <p:nvPr/>
        </p:nvGraphicFramePr>
        <p:xfrm>
          <a:off x="5826125" y="2224088"/>
          <a:ext cx="803275" cy="309562"/>
        </p:xfrm>
        <a:graphic>
          <a:graphicData uri="http://schemas.openxmlformats.org/presentationml/2006/ole">
            <mc:AlternateContent xmlns:mc="http://schemas.openxmlformats.org/markup-compatibility/2006">
              <mc:Choice xmlns:v="urn:schemas-microsoft-com:vml" Requires="v">
                <p:oleObj spid="_x0000_s401750" name="Equation" r:id="rId13" imgW="330120" imgH="126720" progId="Equation.DSMT4">
                  <p:embed/>
                </p:oleObj>
              </mc:Choice>
              <mc:Fallback>
                <p:oleObj name="Equation" r:id="rId13" imgW="330120" imgH="12672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826125" y="2224088"/>
                        <a:ext cx="803275" cy="3095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6" name="Object 8"/>
          <p:cNvGraphicFramePr>
            <a:graphicFrameLocks noChangeAspect="1"/>
          </p:cNvGraphicFramePr>
          <p:nvPr/>
        </p:nvGraphicFramePr>
        <p:xfrm>
          <a:off x="6629400" y="2219325"/>
          <a:ext cx="371475" cy="309563"/>
        </p:xfrm>
        <a:graphic>
          <a:graphicData uri="http://schemas.openxmlformats.org/presentationml/2006/ole">
            <mc:AlternateContent xmlns:mc="http://schemas.openxmlformats.org/markup-compatibility/2006">
              <mc:Choice xmlns:v="urn:schemas-microsoft-com:vml" Requires="v">
                <p:oleObj spid="_x0000_s401751" name="Equation" r:id="rId15" imgW="152280" imgH="126720" progId="Equation.DSMT4">
                  <p:embed/>
                </p:oleObj>
              </mc:Choice>
              <mc:Fallback>
                <p:oleObj name="Equation" r:id="rId15" imgW="152280" imgH="12672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629400" y="2219325"/>
                        <a:ext cx="371475" cy="3095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7" name="Object 9"/>
          <p:cNvGraphicFramePr>
            <a:graphicFrameLocks noChangeAspect="1"/>
          </p:cNvGraphicFramePr>
          <p:nvPr/>
        </p:nvGraphicFramePr>
        <p:xfrm>
          <a:off x="6894513" y="1800225"/>
          <a:ext cx="493712" cy="957263"/>
        </p:xfrm>
        <a:graphic>
          <a:graphicData uri="http://schemas.openxmlformats.org/presentationml/2006/ole">
            <mc:AlternateContent xmlns:mc="http://schemas.openxmlformats.org/markup-compatibility/2006">
              <mc:Choice xmlns:v="urn:schemas-microsoft-com:vml" Requires="v">
                <p:oleObj spid="_x0000_s401752" name="Equation" r:id="rId17" imgW="203040" imgH="393480" progId="Equation.DSMT4">
                  <p:embed/>
                </p:oleObj>
              </mc:Choice>
              <mc:Fallback>
                <p:oleObj name="Equation" r:id="rId17" imgW="203040" imgH="3934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894513" y="1800225"/>
                        <a:ext cx="493712" cy="9572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8" name="Object 10"/>
          <p:cNvGraphicFramePr>
            <a:graphicFrameLocks noChangeAspect="1"/>
          </p:cNvGraphicFramePr>
          <p:nvPr/>
        </p:nvGraphicFramePr>
        <p:xfrm>
          <a:off x="7788275" y="2833688"/>
          <a:ext cx="898525" cy="581025"/>
        </p:xfrm>
        <a:graphic>
          <a:graphicData uri="http://schemas.openxmlformats.org/presentationml/2006/ole">
            <mc:AlternateContent xmlns:mc="http://schemas.openxmlformats.org/markup-compatibility/2006">
              <mc:Choice xmlns:v="urn:schemas-microsoft-com:vml" Requires="v">
                <p:oleObj spid="_x0000_s401753" name="Equation" r:id="rId19" imgW="253800" imgH="164880" progId="Equation.DSMT4">
                  <p:embed/>
                </p:oleObj>
              </mc:Choice>
              <mc:Fallback>
                <p:oleObj name="Equation" r:id="rId19" imgW="253800" imgH="1648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7788275" y="2833688"/>
                        <a:ext cx="898525" cy="5810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29" name="Object 11"/>
          <p:cNvGraphicFramePr>
            <a:graphicFrameLocks noChangeAspect="1"/>
          </p:cNvGraphicFramePr>
          <p:nvPr/>
        </p:nvGraphicFramePr>
        <p:xfrm>
          <a:off x="7292975" y="3748088"/>
          <a:ext cx="1012825" cy="452437"/>
        </p:xfrm>
        <a:graphic>
          <a:graphicData uri="http://schemas.openxmlformats.org/presentationml/2006/ole">
            <mc:AlternateContent xmlns:mc="http://schemas.openxmlformats.org/markup-compatibility/2006">
              <mc:Choice xmlns:v="urn:schemas-microsoft-com:vml" Requires="v">
                <p:oleObj spid="_x0000_s401754" name="Equation" r:id="rId21" imgW="368280" imgH="164880" progId="Equation.DSMT4">
                  <p:embed/>
                </p:oleObj>
              </mc:Choice>
              <mc:Fallback>
                <p:oleObj name="Equation" r:id="rId21" imgW="368280" imgH="1648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292975" y="3748088"/>
                        <a:ext cx="1012825" cy="4524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30" name="Object 12"/>
          <p:cNvGraphicFramePr>
            <a:graphicFrameLocks noChangeAspect="1"/>
          </p:cNvGraphicFramePr>
          <p:nvPr/>
        </p:nvGraphicFramePr>
        <p:xfrm>
          <a:off x="8229600" y="3367088"/>
          <a:ext cx="908050" cy="1079500"/>
        </p:xfrm>
        <a:graphic>
          <a:graphicData uri="http://schemas.openxmlformats.org/presentationml/2006/ole">
            <mc:AlternateContent xmlns:mc="http://schemas.openxmlformats.org/markup-compatibility/2006">
              <mc:Choice xmlns:v="urn:schemas-microsoft-com:vml" Requires="v">
                <p:oleObj spid="_x0000_s401755" name="Equation" r:id="rId23" imgW="330120" imgH="393480" progId="Equation.DSMT4">
                  <p:embed/>
                </p:oleObj>
              </mc:Choice>
              <mc:Fallback>
                <p:oleObj name="Equation" r:id="rId23" imgW="330120" imgH="393480" progId="Equation.DSMT4">
                  <p:embed/>
                  <p:pic>
                    <p:nvPicPr>
                      <p:cNvPr id="0" name=""/>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8229600" y="3367088"/>
                        <a:ext cx="908050" cy="1079500"/>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31" name="Object 13"/>
          <p:cNvGraphicFramePr>
            <a:graphicFrameLocks noChangeAspect="1"/>
          </p:cNvGraphicFramePr>
          <p:nvPr/>
        </p:nvGraphicFramePr>
        <p:xfrm>
          <a:off x="2667000" y="4648200"/>
          <a:ext cx="615950" cy="360363"/>
        </p:xfrm>
        <a:graphic>
          <a:graphicData uri="http://schemas.openxmlformats.org/presentationml/2006/ole">
            <mc:AlternateContent xmlns:mc="http://schemas.openxmlformats.org/markup-compatibility/2006">
              <mc:Choice xmlns:v="urn:schemas-microsoft-com:vml" Requires="v">
                <p:oleObj spid="_x0000_s401756" name="Equation" r:id="rId25" imgW="215640" imgH="126720" progId="Equation.DSMT4">
                  <p:embed/>
                </p:oleObj>
              </mc:Choice>
              <mc:Fallback>
                <p:oleObj name="Equation" r:id="rId25" imgW="215640" imgH="126720" progId="Equation.DSMT4">
                  <p:embed/>
                  <p:pic>
                    <p:nvPicPr>
                      <p:cNvPr id="0" name=""/>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667000" y="4648200"/>
                        <a:ext cx="615950" cy="3603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32" name="Object 14"/>
          <p:cNvGraphicFramePr>
            <a:graphicFrameLocks noChangeAspect="1"/>
          </p:cNvGraphicFramePr>
          <p:nvPr/>
        </p:nvGraphicFramePr>
        <p:xfrm>
          <a:off x="2590800" y="5094288"/>
          <a:ext cx="544513" cy="468312"/>
        </p:xfrm>
        <a:graphic>
          <a:graphicData uri="http://schemas.openxmlformats.org/presentationml/2006/ole">
            <mc:AlternateContent xmlns:mc="http://schemas.openxmlformats.org/markup-compatibility/2006">
              <mc:Choice xmlns:v="urn:schemas-microsoft-com:vml" Requires="v">
                <p:oleObj spid="_x0000_s401757" name="Equation" r:id="rId27" imgW="190440" imgH="164880" progId="Equation.DSMT4">
                  <p:embed/>
                </p:oleObj>
              </mc:Choice>
              <mc:Fallback>
                <p:oleObj name="Equation" r:id="rId27" imgW="190440" imgH="164880" progId="Equation.DSMT4">
                  <p:embed/>
                  <p:pic>
                    <p:nvPicPr>
                      <p:cNvPr id="0" name=""/>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590800" y="5094288"/>
                        <a:ext cx="544513" cy="46831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1733" name="Object 15"/>
          <p:cNvGraphicFramePr>
            <a:graphicFrameLocks noChangeAspect="1"/>
          </p:cNvGraphicFramePr>
          <p:nvPr/>
        </p:nvGraphicFramePr>
        <p:xfrm>
          <a:off x="2514600" y="4495800"/>
          <a:ext cx="1600200" cy="1046163"/>
        </p:xfrm>
        <a:graphic>
          <a:graphicData uri="http://schemas.openxmlformats.org/presentationml/2006/ole">
            <mc:AlternateContent xmlns:mc="http://schemas.openxmlformats.org/markup-compatibility/2006">
              <mc:Choice xmlns:v="urn:schemas-microsoft-com:vml" Requires="v">
                <p:oleObj spid="_x0000_s401758" name="Equation" r:id="rId29" imgW="241200" imgH="368280" progId="Equation.DSMT4">
                  <p:embed/>
                </p:oleObj>
              </mc:Choice>
              <mc:Fallback>
                <p:oleObj name="Equation" r:id="rId29" imgW="241200" imgH="368280" progId="Equation.DSMT4">
                  <p:embed/>
                  <p:pic>
                    <p:nvPicPr>
                      <p:cNvPr id="0" name=""/>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2514600" y="4495800"/>
                        <a:ext cx="1600200" cy="1046163"/>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33412188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1715"/>
                                        </p:tgtEl>
                                        <p:attrNameLst>
                                          <p:attrName>style.visibility</p:attrName>
                                        </p:attrNameLst>
                                      </p:cBhvr>
                                      <p:to>
                                        <p:strVal val="visible"/>
                                      </p:to>
                                    </p:set>
                                    <p:animEffect transition="in" filter="wipe(left)">
                                      <p:cBhvr>
                                        <p:cTn id="7" dur="500"/>
                                        <p:tgtEl>
                                          <p:spTgt spid="3717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71716"/>
                                        </p:tgtEl>
                                        <p:attrNameLst>
                                          <p:attrName>style.visibility</p:attrName>
                                        </p:attrNameLst>
                                      </p:cBhvr>
                                      <p:to>
                                        <p:strVal val="visible"/>
                                      </p:to>
                                    </p:set>
                                    <p:animEffect transition="in" filter="wipe(left)">
                                      <p:cBhvr>
                                        <p:cTn id="12" dur="500"/>
                                        <p:tgtEl>
                                          <p:spTgt spid="3717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371719"/>
                                        </p:tgtEl>
                                        <p:attrNameLst>
                                          <p:attrName>style.visibility</p:attrName>
                                        </p:attrNameLst>
                                      </p:cBhvr>
                                      <p:to>
                                        <p:strVal val="visible"/>
                                      </p:to>
                                    </p:set>
                                    <p:animEffect transition="in" filter="wipe(left)">
                                      <p:cBhvr>
                                        <p:cTn id="17" dur="500"/>
                                        <p:tgtEl>
                                          <p:spTgt spid="37171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371725"/>
                                        </p:tgtEl>
                                        <p:attrNameLst>
                                          <p:attrName>style.visibility</p:attrName>
                                        </p:attrNameLst>
                                      </p:cBhvr>
                                      <p:to>
                                        <p:strVal val="visible"/>
                                      </p:to>
                                    </p:set>
                                    <p:animEffect transition="in" filter="wipe(left)">
                                      <p:cBhvr>
                                        <p:cTn id="22" dur="500"/>
                                        <p:tgtEl>
                                          <p:spTgt spid="37172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371726"/>
                                        </p:tgtEl>
                                        <p:attrNameLst>
                                          <p:attrName>style.visibility</p:attrName>
                                        </p:attrNameLst>
                                      </p:cBhvr>
                                      <p:to>
                                        <p:strVal val="visible"/>
                                      </p:to>
                                    </p:set>
                                    <p:animEffect transition="in" filter="wipe(left)">
                                      <p:cBhvr>
                                        <p:cTn id="27" dur="500"/>
                                        <p:tgtEl>
                                          <p:spTgt spid="37172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371727"/>
                                        </p:tgtEl>
                                        <p:attrNameLst>
                                          <p:attrName>style.visibility</p:attrName>
                                        </p:attrNameLst>
                                      </p:cBhvr>
                                      <p:to>
                                        <p:strVal val="visible"/>
                                      </p:to>
                                    </p:set>
                                    <p:animEffect transition="in" filter="wipe(left)">
                                      <p:cBhvr>
                                        <p:cTn id="32" dur="500"/>
                                        <p:tgtEl>
                                          <p:spTgt spid="37172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71717"/>
                                        </p:tgtEl>
                                        <p:attrNameLst>
                                          <p:attrName>style.visibility</p:attrName>
                                        </p:attrNameLst>
                                      </p:cBhvr>
                                      <p:to>
                                        <p:strVal val="visible"/>
                                      </p:to>
                                    </p:set>
                                    <p:animEffect transition="in" filter="wipe(left)">
                                      <p:cBhvr>
                                        <p:cTn id="37" dur="500"/>
                                        <p:tgtEl>
                                          <p:spTgt spid="371717"/>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nodeType="clickEffect">
                                  <p:stCondLst>
                                    <p:cond delay="0"/>
                                  </p:stCondLst>
                                  <p:childTnLst>
                                    <p:set>
                                      <p:cBhvr>
                                        <p:cTn id="41" dur="1" fill="hold">
                                          <p:stCondLst>
                                            <p:cond delay="0"/>
                                          </p:stCondLst>
                                        </p:cTn>
                                        <p:tgtEl>
                                          <p:spTgt spid="371721"/>
                                        </p:tgtEl>
                                        <p:attrNameLst>
                                          <p:attrName>style.visibility</p:attrName>
                                        </p:attrNameLst>
                                      </p:cBhvr>
                                      <p:to>
                                        <p:strVal val="visible"/>
                                      </p:to>
                                    </p:set>
                                    <p:animEffect transition="in" filter="wipe(left)">
                                      <p:cBhvr>
                                        <p:cTn id="42" dur="500"/>
                                        <p:tgtEl>
                                          <p:spTgt spid="37172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nodeType="clickEffect">
                                  <p:stCondLst>
                                    <p:cond delay="0"/>
                                  </p:stCondLst>
                                  <p:childTnLst>
                                    <p:set>
                                      <p:cBhvr>
                                        <p:cTn id="46" dur="1" fill="hold">
                                          <p:stCondLst>
                                            <p:cond delay="0"/>
                                          </p:stCondLst>
                                        </p:cTn>
                                        <p:tgtEl>
                                          <p:spTgt spid="371728"/>
                                        </p:tgtEl>
                                        <p:attrNameLst>
                                          <p:attrName>style.visibility</p:attrName>
                                        </p:attrNameLst>
                                      </p:cBhvr>
                                      <p:to>
                                        <p:strVal val="visible"/>
                                      </p:to>
                                    </p:set>
                                    <p:animEffect transition="in" filter="wipe(left)">
                                      <p:cBhvr>
                                        <p:cTn id="47" dur="500"/>
                                        <p:tgtEl>
                                          <p:spTgt spid="371728"/>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71718"/>
                                        </p:tgtEl>
                                        <p:attrNameLst>
                                          <p:attrName>style.visibility</p:attrName>
                                        </p:attrNameLst>
                                      </p:cBhvr>
                                      <p:to>
                                        <p:strVal val="visible"/>
                                      </p:to>
                                    </p:set>
                                    <p:animEffect transition="in" filter="wipe(left)">
                                      <p:cBhvr>
                                        <p:cTn id="52" dur="500"/>
                                        <p:tgtEl>
                                          <p:spTgt spid="371718"/>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nodeType="clickEffect">
                                  <p:stCondLst>
                                    <p:cond delay="0"/>
                                  </p:stCondLst>
                                  <p:childTnLst>
                                    <p:set>
                                      <p:cBhvr>
                                        <p:cTn id="56" dur="1" fill="hold">
                                          <p:stCondLst>
                                            <p:cond delay="0"/>
                                          </p:stCondLst>
                                        </p:cTn>
                                        <p:tgtEl>
                                          <p:spTgt spid="371722"/>
                                        </p:tgtEl>
                                        <p:attrNameLst>
                                          <p:attrName>style.visibility</p:attrName>
                                        </p:attrNameLst>
                                      </p:cBhvr>
                                      <p:to>
                                        <p:strVal val="visible"/>
                                      </p:to>
                                    </p:set>
                                    <p:animEffect transition="in" filter="wipe(left)">
                                      <p:cBhvr>
                                        <p:cTn id="57" dur="500"/>
                                        <p:tgtEl>
                                          <p:spTgt spid="37172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nodeType="clickEffect">
                                  <p:stCondLst>
                                    <p:cond delay="0"/>
                                  </p:stCondLst>
                                  <p:childTnLst>
                                    <p:set>
                                      <p:cBhvr>
                                        <p:cTn id="61" dur="1" fill="hold">
                                          <p:stCondLst>
                                            <p:cond delay="0"/>
                                          </p:stCondLst>
                                        </p:cTn>
                                        <p:tgtEl>
                                          <p:spTgt spid="371729"/>
                                        </p:tgtEl>
                                        <p:attrNameLst>
                                          <p:attrName>style.visibility</p:attrName>
                                        </p:attrNameLst>
                                      </p:cBhvr>
                                      <p:to>
                                        <p:strVal val="visible"/>
                                      </p:to>
                                    </p:set>
                                    <p:animEffect transition="in" filter="wipe(left)">
                                      <p:cBhvr>
                                        <p:cTn id="62" dur="500"/>
                                        <p:tgtEl>
                                          <p:spTgt spid="371729"/>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8" fill="hold" nodeType="clickEffect">
                                  <p:stCondLst>
                                    <p:cond delay="0"/>
                                  </p:stCondLst>
                                  <p:childTnLst>
                                    <p:set>
                                      <p:cBhvr>
                                        <p:cTn id="66" dur="1" fill="hold">
                                          <p:stCondLst>
                                            <p:cond delay="0"/>
                                          </p:stCondLst>
                                        </p:cTn>
                                        <p:tgtEl>
                                          <p:spTgt spid="371730"/>
                                        </p:tgtEl>
                                        <p:attrNameLst>
                                          <p:attrName>style.visibility</p:attrName>
                                        </p:attrNameLst>
                                      </p:cBhvr>
                                      <p:to>
                                        <p:strVal val="visible"/>
                                      </p:to>
                                    </p:set>
                                    <p:animEffect transition="in" filter="wipe(left)">
                                      <p:cBhvr>
                                        <p:cTn id="67" dur="500"/>
                                        <p:tgtEl>
                                          <p:spTgt spid="371730"/>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8" fill="hold" grpId="0" nodeType="clickEffect">
                                  <p:stCondLst>
                                    <p:cond delay="0"/>
                                  </p:stCondLst>
                                  <p:iterate type="wd">
                                    <p:tmPct val="10000"/>
                                  </p:iterate>
                                  <p:childTnLst>
                                    <p:set>
                                      <p:cBhvr>
                                        <p:cTn id="71" dur="1" fill="hold">
                                          <p:stCondLst>
                                            <p:cond delay="0"/>
                                          </p:stCondLst>
                                        </p:cTn>
                                        <p:tgtEl>
                                          <p:spTgt spid="371724"/>
                                        </p:tgtEl>
                                        <p:attrNameLst>
                                          <p:attrName>style.visibility</p:attrName>
                                        </p:attrNameLst>
                                      </p:cBhvr>
                                      <p:to>
                                        <p:strVal val="visible"/>
                                      </p:to>
                                    </p:set>
                                    <p:animEffect transition="in" filter="wipe(left)">
                                      <p:cBhvr>
                                        <p:cTn id="72" dur="500"/>
                                        <p:tgtEl>
                                          <p:spTgt spid="37172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8" fill="hold" nodeType="clickEffect">
                                  <p:stCondLst>
                                    <p:cond delay="0"/>
                                  </p:stCondLst>
                                  <p:childTnLst>
                                    <p:set>
                                      <p:cBhvr>
                                        <p:cTn id="76" dur="1" fill="hold">
                                          <p:stCondLst>
                                            <p:cond delay="0"/>
                                          </p:stCondLst>
                                        </p:cTn>
                                        <p:tgtEl>
                                          <p:spTgt spid="371723"/>
                                        </p:tgtEl>
                                        <p:attrNameLst>
                                          <p:attrName>style.visibility</p:attrName>
                                        </p:attrNameLst>
                                      </p:cBhvr>
                                      <p:to>
                                        <p:strVal val="visible"/>
                                      </p:to>
                                    </p:set>
                                    <p:animEffect transition="in" filter="wipe(left)">
                                      <p:cBhvr>
                                        <p:cTn id="77" dur="500"/>
                                        <p:tgtEl>
                                          <p:spTgt spid="371723"/>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8" fill="hold" nodeType="clickEffect">
                                  <p:stCondLst>
                                    <p:cond delay="0"/>
                                  </p:stCondLst>
                                  <p:childTnLst>
                                    <p:set>
                                      <p:cBhvr>
                                        <p:cTn id="81" dur="1" fill="hold">
                                          <p:stCondLst>
                                            <p:cond delay="0"/>
                                          </p:stCondLst>
                                        </p:cTn>
                                        <p:tgtEl>
                                          <p:spTgt spid="371731"/>
                                        </p:tgtEl>
                                        <p:attrNameLst>
                                          <p:attrName>style.visibility</p:attrName>
                                        </p:attrNameLst>
                                      </p:cBhvr>
                                      <p:to>
                                        <p:strVal val="visible"/>
                                      </p:to>
                                    </p:set>
                                    <p:animEffect transition="in" filter="wipe(left)">
                                      <p:cBhvr>
                                        <p:cTn id="82" dur="500"/>
                                        <p:tgtEl>
                                          <p:spTgt spid="371731"/>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8" fill="hold" nodeType="clickEffect">
                                  <p:stCondLst>
                                    <p:cond delay="0"/>
                                  </p:stCondLst>
                                  <p:childTnLst>
                                    <p:set>
                                      <p:cBhvr>
                                        <p:cTn id="86" dur="1" fill="hold">
                                          <p:stCondLst>
                                            <p:cond delay="0"/>
                                          </p:stCondLst>
                                        </p:cTn>
                                        <p:tgtEl>
                                          <p:spTgt spid="371733"/>
                                        </p:tgtEl>
                                        <p:attrNameLst>
                                          <p:attrName>style.visibility</p:attrName>
                                        </p:attrNameLst>
                                      </p:cBhvr>
                                      <p:to>
                                        <p:strVal val="visible"/>
                                      </p:to>
                                    </p:set>
                                    <p:animEffect transition="in" filter="wipe(left)">
                                      <p:cBhvr>
                                        <p:cTn id="87" dur="500"/>
                                        <p:tgtEl>
                                          <p:spTgt spid="371733"/>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8" fill="hold" nodeType="clickEffect">
                                  <p:stCondLst>
                                    <p:cond delay="0"/>
                                  </p:stCondLst>
                                  <p:childTnLst>
                                    <p:set>
                                      <p:cBhvr>
                                        <p:cTn id="91" dur="1" fill="hold">
                                          <p:stCondLst>
                                            <p:cond delay="0"/>
                                          </p:stCondLst>
                                        </p:cTn>
                                        <p:tgtEl>
                                          <p:spTgt spid="371732"/>
                                        </p:tgtEl>
                                        <p:attrNameLst>
                                          <p:attrName>style.visibility</p:attrName>
                                        </p:attrNameLst>
                                      </p:cBhvr>
                                      <p:to>
                                        <p:strVal val="visible"/>
                                      </p:to>
                                    </p:set>
                                    <p:animEffect transition="in" filter="wipe(left)">
                                      <p:cBhvr>
                                        <p:cTn id="92" dur="500"/>
                                        <p:tgtEl>
                                          <p:spTgt spid="371732"/>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8" fill="hold" nodeType="clickEffect">
                                  <p:stCondLst>
                                    <p:cond delay="0"/>
                                  </p:stCondLst>
                                  <p:childTnLst>
                                    <p:set>
                                      <p:cBhvr>
                                        <p:cTn id="96" dur="1" fill="hold">
                                          <p:stCondLst>
                                            <p:cond delay="0"/>
                                          </p:stCondLst>
                                        </p:cTn>
                                        <p:tgtEl>
                                          <p:spTgt spid="371720"/>
                                        </p:tgtEl>
                                        <p:attrNameLst>
                                          <p:attrName>style.visibility</p:attrName>
                                        </p:attrNameLst>
                                      </p:cBhvr>
                                      <p:to>
                                        <p:strVal val="visible"/>
                                      </p:to>
                                    </p:set>
                                    <p:animEffect transition="in" filter="wipe(left)">
                                      <p:cBhvr>
                                        <p:cTn id="97" dur="500"/>
                                        <p:tgtEl>
                                          <p:spTgt spid="3717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1715" grpId="0"/>
      <p:bldP spid="371716" grpId="0"/>
      <p:bldP spid="371717" grpId="0"/>
      <p:bldP spid="371718" grpId="0"/>
      <p:bldP spid="37172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6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3565"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7"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C3E76175-7431-E04C-97A7-23644D75D853}" type="slidenum">
              <a:rPr lang="en-US" sz="1400">
                <a:solidFill>
                  <a:srgbClr val="A50021"/>
                </a:solidFill>
                <a:latin typeface="Arial Narrow" charset="0"/>
              </a:rPr>
              <a:pPr eaLnBrk="1" hangingPunct="1"/>
              <a:t>19</a:t>
            </a:fld>
            <a:endParaRPr lang="en-US" sz="1400">
              <a:solidFill>
                <a:srgbClr val="A50021"/>
              </a:solidFill>
              <a:latin typeface="Arial Narrow" charset="0"/>
            </a:endParaRPr>
          </a:p>
        </p:txBody>
      </p:sp>
      <p:sp>
        <p:nvSpPr>
          <p:cNvPr id="372738" name="Rectangle 2"/>
          <p:cNvSpPr>
            <a:spLocks noGrp="1" noChangeArrowheads="1"/>
          </p:cNvSpPr>
          <p:nvPr>
            <p:ph type="body" idx="1"/>
          </p:nvPr>
        </p:nvSpPr>
        <p:spPr>
          <a:xfrm>
            <a:off x="228600" y="762000"/>
            <a:ext cx="8686800" cy="5715000"/>
          </a:xfrm>
        </p:spPr>
        <p:txBody>
          <a:bodyPr/>
          <a:lstStyle/>
          <a:p>
            <a:r>
              <a:rPr lang="en-US" sz="2800">
                <a:latin typeface="Arial Narrow" charset="0"/>
                <a:ea typeface="ＭＳ Ｐゴシック" charset="0"/>
                <a:cs typeface="ＭＳ Ｐゴシック" charset="0"/>
              </a:rPr>
              <a:t>The time required for a particle of charge q moving w/ constant speed v to make one circular revolution in a uniform magnetic field,            , is</a:t>
            </a:r>
          </a:p>
          <a:p>
            <a:endParaRPr lang="en-US" sz="2800">
              <a:latin typeface="Arial Narrow" charset="0"/>
              <a:ea typeface="ＭＳ Ｐゴシック" charset="0"/>
              <a:cs typeface="ＭＳ Ｐゴシック" charset="0"/>
            </a:endParaRPr>
          </a:p>
          <a:p>
            <a:endParaRPr lang="en-US" sz="2800">
              <a:latin typeface="Arial Narrow" charset="0"/>
              <a:ea typeface="ＭＳ Ｐゴシック" charset="0"/>
              <a:cs typeface="ＭＳ Ｐゴシック" charset="0"/>
            </a:endParaRPr>
          </a:p>
          <a:p>
            <a:r>
              <a:rPr lang="en-US" sz="2800">
                <a:latin typeface="Arial Narrow" charset="0"/>
                <a:ea typeface="ＭＳ Ｐゴシック" charset="0"/>
                <a:cs typeface="ＭＳ Ｐゴシック" charset="0"/>
              </a:rPr>
              <a:t>Since T is the period of rotation, the frequency of the rotation is</a:t>
            </a:r>
          </a:p>
          <a:p>
            <a:endParaRPr lang="en-US" sz="2800">
              <a:latin typeface="Arial Narrow" charset="0"/>
              <a:ea typeface="ＭＳ Ｐゴシック" charset="0"/>
              <a:cs typeface="ＭＳ Ｐゴシック" charset="0"/>
            </a:endParaRPr>
          </a:p>
          <a:p>
            <a:endParaRPr lang="en-US" sz="2800">
              <a:latin typeface="Arial Narrow" charset="0"/>
              <a:ea typeface="ＭＳ Ｐゴシック" charset="0"/>
              <a:cs typeface="ＭＳ Ｐゴシック" charset="0"/>
            </a:endParaRPr>
          </a:p>
          <a:p>
            <a:r>
              <a:rPr lang="en-US" sz="2800">
                <a:latin typeface="Arial Narrow" charset="0"/>
                <a:ea typeface="ＭＳ Ｐゴシック" charset="0"/>
                <a:cs typeface="ＭＳ Ｐゴシック" charset="0"/>
              </a:rPr>
              <a:t>This is the cyclotron frequency, the frequency of a particle with charge q in a cyclotron accelerator</a:t>
            </a:r>
          </a:p>
          <a:p>
            <a:pPr lvl="1"/>
            <a:r>
              <a:rPr lang="en-US" sz="2400">
                <a:latin typeface="Arial Narrow" charset="0"/>
                <a:ea typeface="ＭＳ Ｐゴシック" charset="0"/>
              </a:rPr>
              <a:t>While r depends on v, the frequency is independent of v and r.</a:t>
            </a:r>
          </a:p>
        </p:txBody>
      </p:sp>
      <p:pic>
        <p:nvPicPr>
          <p:cNvPr id="372739" name="Picture 3" descr="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1600200"/>
            <a:ext cx="2286000" cy="166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9" name="Rectangle 4"/>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Cyclotron Frequency</a:t>
            </a:r>
          </a:p>
        </p:txBody>
      </p:sp>
      <p:graphicFrame>
        <p:nvGraphicFramePr>
          <p:cNvPr id="2355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72685"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72686"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72687"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4" name="Object 5"/>
          <p:cNvGraphicFramePr>
            <a:graphicFrameLocks noChangeAspect="1"/>
          </p:cNvGraphicFramePr>
          <p:nvPr/>
        </p:nvGraphicFramePr>
        <p:xfrm>
          <a:off x="1066800" y="2438400"/>
          <a:ext cx="693738" cy="434975"/>
        </p:xfrm>
        <a:graphic>
          <a:graphicData uri="http://schemas.openxmlformats.org/presentationml/2006/ole">
            <mc:AlternateContent xmlns:mc="http://schemas.openxmlformats.org/markup-compatibility/2006">
              <mc:Choice xmlns:v="urn:schemas-microsoft-com:vml" Requires="v">
                <p:oleObj spid="_x0000_s372688" name="Equation" r:id="rId9" imgW="241200" imgH="152280" progId="Equation.DSMT4">
                  <p:embed/>
                </p:oleObj>
              </mc:Choice>
              <mc:Fallback>
                <p:oleObj name="Equation" r:id="rId9" imgW="241200" imgH="15228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2438400"/>
                        <a:ext cx="693738" cy="4349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5" name="Object 6"/>
          <p:cNvGraphicFramePr>
            <a:graphicFrameLocks noChangeAspect="1"/>
          </p:cNvGraphicFramePr>
          <p:nvPr>
            <p:extLst>
              <p:ext uri="{D42A27DB-BD31-4B8C-83A1-F6EECF244321}">
                <p14:modId xmlns:p14="http://schemas.microsoft.com/office/powerpoint/2010/main" val="2984279953"/>
              </p:ext>
            </p:extLst>
          </p:nvPr>
        </p:nvGraphicFramePr>
        <p:xfrm>
          <a:off x="1431925" y="1668463"/>
          <a:ext cx="925513" cy="433387"/>
        </p:xfrm>
        <a:graphic>
          <a:graphicData uri="http://schemas.openxmlformats.org/presentationml/2006/ole">
            <mc:AlternateContent xmlns:mc="http://schemas.openxmlformats.org/markup-compatibility/2006">
              <mc:Choice xmlns:v="urn:schemas-microsoft-com:vml" Requires="v">
                <p:oleObj spid="_x0000_s372689" name="Equation" r:id="rId11" imgW="381000" imgH="177800" progId="Equation.DSMT4">
                  <p:embed/>
                </p:oleObj>
              </mc:Choice>
              <mc:Fallback>
                <p:oleObj name="Equation" r:id="rId11" imgW="381000" imgH="177800" progId="Equation.DSMT4">
                  <p:embed/>
                  <p:pic>
                    <p:nvPicPr>
                      <p:cNvPr id="0" name=""/>
                      <p:cNvPicPr>
                        <a:picLocks noChangeAspect="1" noChangeArrowheads="1"/>
                      </p:cNvPicPr>
                      <p:nvPr/>
                    </p:nvPicPr>
                    <p:blipFill>
                      <a:blip r:embed="rId12"/>
                      <a:srcRect/>
                      <a:stretch>
                        <a:fillRect/>
                      </a:stretch>
                    </p:blipFill>
                    <p:spPr bwMode="auto">
                      <a:xfrm>
                        <a:off x="1431925" y="1668463"/>
                        <a:ext cx="925513" cy="4333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6" name="Object 7"/>
          <p:cNvGraphicFramePr>
            <a:graphicFrameLocks noChangeAspect="1"/>
          </p:cNvGraphicFramePr>
          <p:nvPr>
            <p:extLst>
              <p:ext uri="{D42A27DB-BD31-4B8C-83A1-F6EECF244321}">
                <p14:modId xmlns:p14="http://schemas.microsoft.com/office/powerpoint/2010/main" val="1278498127"/>
              </p:ext>
            </p:extLst>
          </p:nvPr>
        </p:nvGraphicFramePr>
        <p:xfrm>
          <a:off x="1201738" y="3686175"/>
          <a:ext cx="2303462" cy="1057275"/>
        </p:xfrm>
        <a:graphic>
          <a:graphicData uri="http://schemas.openxmlformats.org/presentationml/2006/ole">
            <mc:AlternateContent xmlns:mc="http://schemas.openxmlformats.org/markup-compatibility/2006">
              <mc:Choice xmlns:v="urn:schemas-microsoft-com:vml" Requires="v">
                <p:oleObj spid="_x0000_s372690" name="Equation" r:id="rId13" imgW="825500" imgH="381000" progId="Equation.DSMT4">
                  <p:embed/>
                </p:oleObj>
              </mc:Choice>
              <mc:Fallback>
                <p:oleObj name="Equation" r:id="rId13" imgW="825500" imgH="381000" progId="Equation.DSMT4">
                  <p:embed/>
                  <p:pic>
                    <p:nvPicPr>
                      <p:cNvPr id="0" name=""/>
                      <p:cNvPicPr>
                        <a:picLocks noChangeAspect="1" noChangeArrowheads="1"/>
                      </p:cNvPicPr>
                      <p:nvPr/>
                    </p:nvPicPr>
                    <p:blipFill>
                      <a:blip r:embed="rId14"/>
                      <a:srcRect/>
                      <a:stretch>
                        <a:fillRect/>
                      </a:stretch>
                    </p:blipFill>
                    <p:spPr bwMode="auto">
                      <a:xfrm>
                        <a:off x="1201738" y="3686175"/>
                        <a:ext cx="2303462" cy="1057275"/>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7" name="Object 8"/>
          <p:cNvGraphicFramePr>
            <a:graphicFrameLocks noChangeAspect="1"/>
          </p:cNvGraphicFramePr>
          <p:nvPr/>
        </p:nvGraphicFramePr>
        <p:xfrm>
          <a:off x="1652588" y="2133600"/>
          <a:ext cx="1166812" cy="1050925"/>
        </p:xfrm>
        <a:graphic>
          <a:graphicData uri="http://schemas.openxmlformats.org/presentationml/2006/ole">
            <mc:AlternateContent xmlns:mc="http://schemas.openxmlformats.org/markup-compatibility/2006">
              <mc:Choice xmlns:v="urn:schemas-microsoft-com:vml" Requires="v">
                <p:oleObj spid="_x0000_s372691" name="Equation" r:id="rId15" imgW="406080" imgH="368280" progId="Equation.DSMT4">
                  <p:embed/>
                </p:oleObj>
              </mc:Choice>
              <mc:Fallback>
                <p:oleObj name="Equation" r:id="rId15" imgW="406080" imgH="3682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652588" y="2133600"/>
                        <a:ext cx="1166812" cy="10509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8" name="Object 9"/>
          <p:cNvGraphicFramePr>
            <a:graphicFrameLocks noChangeAspect="1"/>
          </p:cNvGraphicFramePr>
          <p:nvPr/>
        </p:nvGraphicFramePr>
        <p:xfrm>
          <a:off x="2819400" y="2133600"/>
          <a:ext cx="692150" cy="1050925"/>
        </p:xfrm>
        <a:graphic>
          <a:graphicData uri="http://schemas.openxmlformats.org/presentationml/2006/ole">
            <mc:AlternateContent xmlns:mc="http://schemas.openxmlformats.org/markup-compatibility/2006">
              <mc:Choice xmlns:v="urn:schemas-microsoft-com:vml" Requires="v">
                <p:oleObj spid="_x0000_s372692" name="Equation" r:id="rId17" imgW="241200" imgH="368280" progId="Equation.DSMT4">
                  <p:embed/>
                </p:oleObj>
              </mc:Choice>
              <mc:Fallback>
                <p:oleObj name="Equation" r:id="rId17" imgW="241200" imgH="368280" progId="Equation.DSMT4">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9400" y="2133600"/>
                        <a:ext cx="692150" cy="10509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49" name="Object 10"/>
          <p:cNvGraphicFramePr>
            <a:graphicFrameLocks noChangeAspect="1"/>
          </p:cNvGraphicFramePr>
          <p:nvPr/>
        </p:nvGraphicFramePr>
        <p:xfrm>
          <a:off x="4271963" y="2133600"/>
          <a:ext cx="985837" cy="1158875"/>
        </p:xfrm>
        <a:graphic>
          <a:graphicData uri="http://schemas.openxmlformats.org/presentationml/2006/ole">
            <mc:AlternateContent xmlns:mc="http://schemas.openxmlformats.org/markup-compatibility/2006">
              <mc:Choice xmlns:v="urn:schemas-microsoft-com:vml" Requires="v">
                <p:oleObj spid="_x0000_s372693" name="Equation" r:id="rId19" imgW="342720" imgH="406080" progId="Equation.DSMT4">
                  <p:embed/>
                </p:oleObj>
              </mc:Choice>
              <mc:Fallback>
                <p:oleObj name="Equation" r:id="rId19" imgW="342720" imgH="406080" progId="Equation.DSMT4">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271963" y="2133600"/>
                        <a:ext cx="985837" cy="11588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72750" name="Object 11"/>
          <p:cNvGraphicFramePr>
            <a:graphicFrameLocks noChangeAspect="1"/>
          </p:cNvGraphicFramePr>
          <p:nvPr/>
        </p:nvGraphicFramePr>
        <p:xfrm>
          <a:off x="3357563" y="2117725"/>
          <a:ext cx="985837" cy="1158875"/>
        </p:xfrm>
        <a:graphic>
          <a:graphicData uri="http://schemas.openxmlformats.org/presentationml/2006/ole">
            <mc:AlternateContent xmlns:mc="http://schemas.openxmlformats.org/markup-compatibility/2006">
              <mc:Choice xmlns:v="urn:schemas-microsoft-com:vml" Requires="v">
                <p:oleObj spid="_x0000_s372694" name="Equation" r:id="rId21" imgW="342720" imgH="406080" progId="Equation.DSMT4">
                  <p:embed/>
                </p:oleObj>
              </mc:Choice>
              <mc:Fallback>
                <p:oleObj name="Equation" r:id="rId21" imgW="342720" imgH="406080" progId="Equation.DSMT4">
                  <p:embed/>
                  <p:pic>
                    <p:nvPicPr>
                      <p:cNvPr id="0" name=""/>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3357563" y="2117725"/>
                        <a:ext cx="985837" cy="115887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129388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72738">
                                            <p:txEl>
                                              <p:pRg st="0" end="0"/>
                                            </p:txEl>
                                          </p:spTgt>
                                        </p:tgtEl>
                                        <p:attrNameLst>
                                          <p:attrName>style.visibility</p:attrName>
                                        </p:attrNameLst>
                                      </p:cBhvr>
                                      <p:to>
                                        <p:strVal val="visible"/>
                                      </p:to>
                                    </p:set>
                                    <p:animEffect transition="in" filter="wipe(left)">
                                      <p:cBhvr>
                                        <p:cTn id="7" dur="500"/>
                                        <p:tgtEl>
                                          <p:spTgt spid="372738">
                                            <p:txEl>
                                              <p:pRg st="0" end="0"/>
                                            </p:txEl>
                                          </p:spTgt>
                                        </p:tgtEl>
                                      </p:cBhvr>
                                    </p:animEffect>
                                  </p:childTnLst>
                                </p:cTn>
                              </p:par>
                            </p:childTnLst>
                          </p:cTn>
                        </p:par>
                        <p:par>
                          <p:cTn id="8" fill="hold" nodeType="afterGroup">
                            <p:stCondLst>
                              <p:cond delay="1850"/>
                            </p:stCondLst>
                            <p:childTnLst>
                              <p:par>
                                <p:cTn id="9" presetID="22" presetClass="entr" presetSubtype="8" fill="hold" nodeType="afterEffect">
                                  <p:stCondLst>
                                    <p:cond delay="0"/>
                                  </p:stCondLst>
                                  <p:iterate type="wd">
                                    <p:tmPct val="10000"/>
                                  </p:iterate>
                                  <p:childTnLst>
                                    <p:set>
                                      <p:cBhvr>
                                        <p:cTn id="10" dur="1" fill="hold">
                                          <p:stCondLst>
                                            <p:cond delay="0"/>
                                          </p:stCondLst>
                                        </p:cTn>
                                        <p:tgtEl>
                                          <p:spTgt spid="372745"/>
                                        </p:tgtEl>
                                        <p:attrNameLst>
                                          <p:attrName>style.visibility</p:attrName>
                                        </p:attrNameLst>
                                      </p:cBhvr>
                                      <p:to>
                                        <p:strVal val="visible"/>
                                      </p:to>
                                    </p:set>
                                    <p:animEffect transition="in" filter="wipe(left)">
                                      <p:cBhvr>
                                        <p:cTn id="11" dur="500"/>
                                        <p:tgtEl>
                                          <p:spTgt spid="37274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iterate type="wd">
                                    <p:tmPct val="10000"/>
                                  </p:iterate>
                                  <p:childTnLst>
                                    <p:set>
                                      <p:cBhvr>
                                        <p:cTn id="15" dur="1" fill="hold">
                                          <p:stCondLst>
                                            <p:cond delay="0"/>
                                          </p:stCondLst>
                                        </p:cTn>
                                        <p:tgtEl>
                                          <p:spTgt spid="372744"/>
                                        </p:tgtEl>
                                        <p:attrNameLst>
                                          <p:attrName>style.visibility</p:attrName>
                                        </p:attrNameLst>
                                      </p:cBhvr>
                                      <p:to>
                                        <p:strVal val="visible"/>
                                      </p:to>
                                    </p:set>
                                    <p:animEffect transition="in" filter="wipe(left)">
                                      <p:cBhvr>
                                        <p:cTn id="16" dur="500"/>
                                        <p:tgtEl>
                                          <p:spTgt spid="372744"/>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iterate type="wd">
                                    <p:tmPct val="10000"/>
                                  </p:iterate>
                                  <p:childTnLst>
                                    <p:set>
                                      <p:cBhvr>
                                        <p:cTn id="20" dur="1" fill="hold">
                                          <p:stCondLst>
                                            <p:cond delay="0"/>
                                          </p:stCondLst>
                                        </p:cTn>
                                        <p:tgtEl>
                                          <p:spTgt spid="372747"/>
                                        </p:tgtEl>
                                        <p:attrNameLst>
                                          <p:attrName>style.visibility</p:attrName>
                                        </p:attrNameLst>
                                      </p:cBhvr>
                                      <p:to>
                                        <p:strVal val="visible"/>
                                      </p:to>
                                    </p:set>
                                    <p:animEffect transition="in" filter="wipe(left)">
                                      <p:cBhvr>
                                        <p:cTn id="21" dur="500"/>
                                        <p:tgtEl>
                                          <p:spTgt spid="372747"/>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iterate type="wd">
                                    <p:tmPct val="10000"/>
                                  </p:iterate>
                                  <p:childTnLst>
                                    <p:set>
                                      <p:cBhvr>
                                        <p:cTn id="25" dur="1" fill="hold">
                                          <p:stCondLst>
                                            <p:cond delay="0"/>
                                          </p:stCondLst>
                                        </p:cTn>
                                        <p:tgtEl>
                                          <p:spTgt spid="372748"/>
                                        </p:tgtEl>
                                        <p:attrNameLst>
                                          <p:attrName>style.visibility</p:attrName>
                                        </p:attrNameLst>
                                      </p:cBhvr>
                                      <p:to>
                                        <p:strVal val="visible"/>
                                      </p:to>
                                    </p:set>
                                    <p:animEffect transition="in" filter="wipe(left)">
                                      <p:cBhvr>
                                        <p:cTn id="26" dur="500"/>
                                        <p:tgtEl>
                                          <p:spTgt spid="37274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iterate type="wd">
                                    <p:tmPct val="10000"/>
                                  </p:iterate>
                                  <p:childTnLst>
                                    <p:set>
                                      <p:cBhvr>
                                        <p:cTn id="30" dur="1" fill="hold">
                                          <p:stCondLst>
                                            <p:cond delay="0"/>
                                          </p:stCondLst>
                                        </p:cTn>
                                        <p:tgtEl>
                                          <p:spTgt spid="372750"/>
                                        </p:tgtEl>
                                        <p:attrNameLst>
                                          <p:attrName>style.visibility</p:attrName>
                                        </p:attrNameLst>
                                      </p:cBhvr>
                                      <p:to>
                                        <p:strVal val="visible"/>
                                      </p:to>
                                    </p:set>
                                    <p:animEffect transition="in" filter="wipe(left)">
                                      <p:cBhvr>
                                        <p:cTn id="31" dur="500"/>
                                        <p:tgtEl>
                                          <p:spTgt spid="372750"/>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iterate type="wd">
                                    <p:tmPct val="10000"/>
                                  </p:iterate>
                                  <p:childTnLst>
                                    <p:set>
                                      <p:cBhvr>
                                        <p:cTn id="35" dur="1" fill="hold">
                                          <p:stCondLst>
                                            <p:cond delay="0"/>
                                          </p:stCondLst>
                                        </p:cTn>
                                        <p:tgtEl>
                                          <p:spTgt spid="372749"/>
                                        </p:tgtEl>
                                        <p:attrNameLst>
                                          <p:attrName>style.visibility</p:attrName>
                                        </p:attrNameLst>
                                      </p:cBhvr>
                                      <p:to>
                                        <p:strVal val="visible"/>
                                      </p:to>
                                    </p:set>
                                    <p:animEffect transition="in" filter="wipe(left)">
                                      <p:cBhvr>
                                        <p:cTn id="36" dur="500"/>
                                        <p:tgtEl>
                                          <p:spTgt spid="372749"/>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8" fill="hold" grpId="0" nodeType="clickEffect">
                                  <p:stCondLst>
                                    <p:cond delay="0"/>
                                  </p:stCondLst>
                                  <p:iterate type="wd">
                                    <p:tmPct val="10000"/>
                                  </p:iterate>
                                  <p:childTnLst>
                                    <p:set>
                                      <p:cBhvr>
                                        <p:cTn id="40" dur="1" fill="hold">
                                          <p:stCondLst>
                                            <p:cond delay="0"/>
                                          </p:stCondLst>
                                        </p:cTn>
                                        <p:tgtEl>
                                          <p:spTgt spid="372738">
                                            <p:txEl>
                                              <p:pRg st="3" end="3"/>
                                            </p:txEl>
                                          </p:spTgt>
                                        </p:tgtEl>
                                        <p:attrNameLst>
                                          <p:attrName>style.visibility</p:attrName>
                                        </p:attrNameLst>
                                      </p:cBhvr>
                                      <p:to>
                                        <p:strVal val="visible"/>
                                      </p:to>
                                    </p:set>
                                    <p:animEffect transition="in" filter="wipe(left)">
                                      <p:cBhvr>
                                        <p:cTn id="41" dur="500"/>
                                        <p:tgtEl>
                                          <p:spTgt spid="372738">
                                            <p:txEl>
                                              <p:pRg st="3" end="3"/>
                                            </p:txEl>
                                          </p:spTgt>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2" presetClass="entr" presetSubtype="8" fill="hold" nodeType="clickEffect">
                                  <p:stCondLst>
                                    <p:cond delay="0"/>
                                  </p:stCondLst>
                                  <p:iterate type="wd">
                                    <p:tmPct val="10000"/>
                                  </p:iterate>
                                  <p:childTnLst>
                                    <p:set>
                                      <p:cBhvr>
                                        <p:cTn id="45" dur="1" fill="hold">
                                          <p:stCondLst>
                                            <p:cond delay="0"/>
                                          </p:stCondLst>
                                        </p:cTn>
                                        <p:tgtEl>
                                          <p:spTgt spid="372746"/>
                                        </p:tgtEl>
                                        <p:attrNameLst>
                                          <p:attrName>style.visibility</p:attrName>
                                        </p:attrNameLst>
                                      </p:cBhvr>
                                      <p:to>
                                        <p:strVal val="visible"/>
                                      </p:to>
                                    </p:set>
                                    <p:animEffect transition="in" filter="wipe(left)">
                                      <p:cBhvr>
                                        <p:cTn id="46" dur="500"/>
                                        <p:tgtEl>
                                          <p:spTgt spid="372746"/>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22" presetClass="entr" presetSubtype="8" fill="hold" grpId="0" nodeType="clickEffect">
                                  <p:stCondLst>
                                    <p:cond delay="0"/>
                                  </p:stCondLst>
                                  <p:iterate type="wd">
                                    <p:tmPct val="10000"/>
                                  </p:iterate>
                                  <p:childTnLst>
                                    <p:set>
                                      <p:cBhvr>
                                        <p:cTn id="50" dur="1" fill="hold">
                                          <p:stCondLst>
                                            <p:cond delay="0"/>
                                          </p:stCondLst>
                                        </p:cTn>
                                        <p:tgtEl>
                                          <p:spTgt spid="372738">
                                            <p:txEl>
                                              <p:pRg st="6" end="6"/>
                                            </p:txEl>
                                          </p:spTgt>
                                        </p:tgtEl>
                                        <p:attrNameLst>
                                          <p:attrName>style.visibility</p:attrName>
                                        </p:attrNameLst>
                                      </p:cBhvr>
                                      <p:to>
                                        <p:strVal val="visible"/>
                                      </p:to>
                                    </p:set>
                                    <p:animEffect transition="in" filter="wipe(left)">
                                      <p:cBhvr>
                                        <p:cTn id="51" dur="500"/>
                                        <p:tgtEl>
                                          <p:spTgt spid="372738">
                                            <p:txEl>
                                              <p:pRg st="6" end="6"/>
                                            </p:txEl>
                                          </p:spTgt>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53" presetClass="entr" presetSubtype="0" fill="hold" nodeType="clickEffect">
                                  <p:stCondLst>
                                    <p:cond delay="0"/>
                                  </p:stCondLst>
                                  <p:childTnLst>
                                    <p:set>
                                      <p:cBhvr>
                                        <p:cTn id="55" dur="1" fill="hold">
                                          <p:stCondLst>
                                            <p:cond delay="0"/>
                                          </p:stCondLst>
                                        </p:cTn>
                                        <p:tgtEl>
                                          <p:spTgt spid="372739"/>
                                        </p:tgtEl>
                                        <p:attrNameLst>
                                          <p:attrName>style.visibility</p:attrName>
                                        </p:attrNameLst>
                                      </p:cBhvr>
                                      <p:to>
                                        <p:strVal val="visible"/>
                                      </p:to>
                                    </p:set>
                                    <p:anim calcmode="lin" valueType="num">
                                      <p:cBhvr>
                                        <p:cTn id="56" dur="500" fill="hold"/>
                                        <p:tgtEl>
                                          <p:spTgt spid="372739"/>
                                        </p:tgtEl>
                                        <p:attrNameLst>
                                          <p:attrName>ppt_w</p:attrName>
                                        </p:attrNameLst>
                                      </p:cBhvr>
                                      <p:tavLst>
                                        <p:tav tm="0">
                                          <p:val>
                                            <p:fltVal val="0"/>
                                          </p:val>
                                        </p:tav>
                                        <p:tav tm="100000">
                                          <p:val>
                                            <p:strVal val="#ppt_w"/>
                                          </p:val>
                                        </p:tav>
                                      </p:tavLst>
                                    </p:anim>
                                    <p:anim calcmode="lin" valueType="num">
                                      <p:cBhvr>
                                        <p:cTn id="57" dur="500" fill="hold"/>
                                        <p:tgtEl>
                                          <p:spTgt spid="372739"/>
                                        </p:tgtEl>
                                        <p:attrNameLst>
                                          <p:attrName>ppt_h</p:attrName>
                                        </p:attrNameLst>
                                      </p:cBhvr>
                                      <p:tavLst>
                                        <p:tav tm="0">
                                          <p:val>
                                            <p:fltVal val="0"/>
                                          </p:val>
                                        </p:tav>
                                        <p:tav tm="100000">
                                          <p:val>
                                            <p:strVal val="#ppt_h"/>
                                          </p:val>
                                        </p:tav>
                                      </p:tavLst>
                                    </p:anim>
                                    <p:animEffect transition="in" filter="fade">
                                      <p:cBhvr>
                                        <p:cTn id="58" dur="500"/>
                                        <p:tgtEl>
                                          <p:spTgt spid="37273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22" presetClass="entr" presetSubtype="8" fill="hold" grpId="0" nodeType="clickEffect">
                                  <p:stCondLst>
                                    <p:cond delay="0"/>
                                  </p:stCondLst>
                                  <p:iterate type="wd">
                                    <p:tmPct val="10000"/>
                                  </p:iterate>
                                  <p:childTnLst>
                                    <p:set>
                                      <p:cBhvr>
                                        <p:cTn id="62" dur="1" fill="hold">
                                          <p:stCondLst>
                                            <p:cond delay="0"/>
                                          </p:stCondLst>
                                        </p:cTn>
                                        <p:tgtEl>
                                          <p:spTgt spid="372738">
                                            <p:txEl>
                                              <p:pRg st="7" end="7"/>
                                            </p:txEl>
                                          </p:spTgt>
                                        </p:tgtEl>
                                        <p:attrNameLst>
                                          <p:attrName>style.visibility</p:attrName>
                                        </p:attrNameLst>
                                      </p:cBhvr>
                                      <p:to>
                                        <p:strVal val="visible"/>
                                      </p:to>
                                    </p:set>
                                    <p:animEffect transition="in" filter="wipe(left)">
                                      <p:cBhvr>
                                        <p:cTn id="63" dur="500"/>
                                        <p:tgtEl>
                                          <p:spTgt spid="37273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2738"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19459"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6"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69E5A06-31D5-AF47-8D83-B0D4AB7E3FC1}" type="slidenum">
              <a:rPr lang="en-US" sz="1400">
                <a:solidFill>
                  <a:srgbClr val="A50021"/>
                </a:solidFill>
                <a:latin typeface="Arial Narrow" charset="0"/>
              </a:rPr>
              <a:pPr eaLnBrk="1" hangingPunct="1"/>
              <a:t>2</a:t>
            </a:fld>
            <a:endParaRPr lang="en-US" sz="1400">
              <a:solidFill>
                <a:srgbClr val="A50021"/>
              </a:solidFill>
              <a:latin typeface="Arial Narrow" charset="0"/>
            </a:endParaRPr>
          </a:p>
        </p:txBody>
      </p:sp>
      <p:sp>
        <p:nvSpPr>
          <p:cNvPr id="19461" name="Rectangle 2"/>
          <p:cNvSpPr>
            <a:spLocks noGrp="1" noChangeArrowheads="1"/>
          </p:cNvSpPr>
          <p:nvPr>
            <p:ph type="title"/>
          </p:nvPr>
        </p:nvSpPr>
        <p:spPr>
          <a:xfrm>
            <a:off x="762000" y="0"/>
            <a:ext cx="7772400" cy="685800"/>
          </a:xfrm>
        </p:spPr>
        <p:txBody>
          <a:bodyPr/>
          <a:lstStyle/>
          <a:p>
            <a:r>
              <a:rPr lang="en-US" dirty="0">
                <a:latin typeface="Arial Narrow" charset="0"/>
                <a:ea typeface="ＭＳ Ｐゴシック" charset="0"/>
                <a:cs typeface="ＭＳ Ｐゴシック" charset="0"/>
              </a:rPr>
              <a:t>Announcements</a:t>
            </a:r>
          </a:p>
        </p:txBody>
      </p:sp>
      <p:sp>
        <p:nvSpPr>
          <p:cNvPr id="111619" name="Rectangle 3"/>
          <p:cNvSpPr>
            <a:spLocks noGrp="1" noChangeArrowheads="1"/>
          </p:cNvSpPr>
          <p:nvPr>
            <p:ph type="body" idx="1"/>
          </p:nvPr>
        </p:nvSpPr>
        <p:spPr>
          <a:xfrm>
            <a:off x="381000" y="609600"/>
            <a:ext cx="8610600" cy="5486400"/>
          </a:xfrm>
        </p:spPr>
        <p:txBody>
          <a:bodyPr/>
          <a:lstStyle/>
          <a:p>
            <a:pPr>
              <a:lnSpc>
                <a:spcPct val="90000"/>
              </a:lnSpc>
            </a:pPr>
            <a:r>
              <a:rPr lang="en-US" sz="2800" dirty="0" smtClean="0">
                <a:latin typeface="Arial Narrow" charset="0"/>
                <a:ea typeface="ＭＳ Ｐゴシック" charset="0"/>
              </a:rPr>
              <a:t>Exam results</a:t>
            </a:r>
          </a:p>
          <a:p>
            <a:pPr lvl="1">
              <a:lnSpc>
                <a:spcPct val="90000"/>
              </a:lnSpc>
            </a:pPr>
            <a:r>
              <a:rPr lang="en-US" sz="2400" dirty="0" smtClean="0">
                <a:latin typeface="Arial Narrow" charset="0"/>
                <a:ea typeface="ＭＳ Ｐゴシック" charset="0"/>
              </a:rPr>
              <a:t>Class average: 77.1/110</a:t>
            </a:r>
          </a:p>
          <a:p>
            <a:pPr lvl="2">
              <a:lnSpc>
                <a:spcPct val="90000"/>
              </a:lnSpc>
            </a:pPr>
            <a:r>
              <a:rPr lang="en-US" sz="2000" dirty="0" smtClean="0">
                <a:latin typeface="Arial Narrow" charset="0"/>
                <a:ea typeface="ＭＳ Ｐゴシック" charset="0"/>
              </a:rPr>
              <a:t>Equivalent to 70.1/100</a:t>
            </a:r>
          </a:p>
          <a:p>
            <a:pPr lvl="3">
              <a:lnSpc>
                <a:spcPct val="90000"/>
              </a:lnSpc>
            </a:pPr>
            <a:r>
              <a:rPr lang="en-US" sz="1600" dirty="0" smtClean="0">
                <a:latin typeface="Arial Narrow" charset="0"/>
                <a:ea typeface="ＭＳ Ｐゴシック" charset="0"/>
              </a:rPr>
              <a:t>Previous result 51.7/100</a:t>
            </a:r>
          </a:p>
          <a:p>
            <a:pPr lvl="1">
              <a:lnSpc>
                <a:spcPct val="90000"/>
              </a:lnSpc>
            </a:pPr>
            <a:r>
              <a:rPr lang="en-US" sz="2400" dirty="0" smtClean="0">
                <a:latin typeface="Arial Narrow" charset="0"/>
                <a:ea typeface="ＭＳ Ｐゴシック" charset="0"/>
              </a:rPr>
              <a:t>Top score: 109/110</a:t>
            </a:r>
          </a:p>
          <a:p>
            <a:pPr>
              <a:lnSpc>
                <a:spcPct val="90000"/>
              </a:lnSpc>
            </a:pPr>
            <a:r>
              <a:rPr lang="en-US" sz="2800" dirty="0" smtClean="0">
                <a:latin typeface="Arial Narrow" charset="0"/>
                <a:ea typeface="ＭＳ Ｐゴシック" charset="0"/>
              </a:rPr>
              <a:t>2</a:t>
            </a:r>
            <a:r>
              <a:rPr lang="en-US" sz="2800" baseline="30000" dirty="0" smtClean="0">
                <a:latin typeface="Arial Narrow" charset="0"/>
                <a:ea typeface="ＭＳ Ｐゴシック" charset="0"/>
              </a:rPr>
              <a:t>nd</a:t>
            </a:r>
            <a:r>
              <a:rPr lang="en-US" sz="2800" dirty="0" smtClean="0">
                <a:latin typeface="Arial Narrow" charset="0"/>
                <a:ea typeface="ＭＳ Ｐゴシック" charset="0"/>
              </a:rPr>
              <a:t> term exam</a:t>
            </a:r>
          </a:p>
          <a:p>
            <a:pPr lvl="1">
              <a:lnSpc>
                <a:spcPct val="90000"/>
              </a:lnSpc>
            </a:pPr>
            <a:r>
              <a:rPr lang="en-US" sz="2400" dirty="0" smtClean="0">
                <a:latin typeface="Arial Narrow" charset="0"/>
                <a:ea typeface="ＭＳ Ｐゴシック" charset="0"/>
              </a:rPr>
              <a:t>In class this Thursday, June </a:t>
            </a:r>
            <a:r>
              <a:rPr lang="en-US" sz="2400" dirty="0">
                <a:latin typeface="Arial Narrow" charset="0"/>
                <a:ea typeface="ＭＳ Ｐゴシック" charset="0"/>
              </a:rPr>
              <a:t>2</a:t>
            </a:r>
            <a:r>
              <a:rPr lang="en-US" sz="2400" dirty="0" smtClean="0">
                <a:latin typeface="Arial Narrow" charset="0"/>
                <a:ea typeface="ＭＳ Ｐゴシック" charset="0"/>
              </a:rPr>
              <a:t>7</a:t>
            </a:r>
          </a:p>
          <a:p>
            <a:pPr lvl="1">
              <a:lnSpc>
                <a:spcPct val="90000"/>
              </a:lnSpc>
            </a:pPr>
            <a:r>
              <a:rPr lang="en-US" sz="2400" dirty="0" smtClean="0">
                <a:latin typeface="Arial Narrow" charset="0"/>
                <a:ea typeface="ＭＳ Ｐゴシック" charset="0"/>
              </a:rPr>
              <a:t>Non-comprehensive exam</a:t>
            </a:r>
          </a:p>
          <a:p>
            <a:pPr lvl="2">
              <a:lnSpc>
                <a:spcPct val="90000"/>
              </a:lnSpc>
            </a:pPr>
            <a:r>
              <a:rPr lang="en-US" sz="2000" dirty="0" smtClean="0">
                <a:latin typeface="Arial Narrow" charset="0"/>
                <a:ea typeface="ＭＳ Ｐゴシック" charset="0"/>
              </a:rPr>
              <a:t>Covers CH20.1 – what we finish this Wednesday</a:t>
            </a:r>
          </a:p>
          <a:p>
            <a:pPr>
              <a:lnSpc>
                <a:spcPct val="90000"/>
              </a:lnSpc>
            </a:pPr>
            <a:r>
              <a:rPr lang="en-US" sz="2800" dirty="0" smtClean="0">
                <a:latin typeface="Arial Narrow" charset="0"/>
                <a:ea typeface="ＭＳ Ｐゴシック" charset="0"/>
              </a:rPr>
              <a:t>Reading assignments</a:t>
            </a:r>
          </a:p>
          <a:p>
            <a:pPr lvl="1">
              <a:lnSpc>
                <a:spcPct val="90000"/>
              </a:lnSpc>
            </a:pPr>
            <a:r>
              <a:rPr lang="en-US" sz="2400" dirty="0" smtClean="0">
                <a:latin typeface="Arial Narrow" charset="0"/>
                <a:ea typeface="ＭＳ Ｐゴシック" charset="0"/>
              </a:rPr>
              <a:t>CH20.8 – 20.11</a:t>
            </a:r>
          </a:p>
          <a:p>
            <a:pPr>
              <a:lnSpc>
                <a:spcPct val="90000"/>
              </a:lnSpc>
            </a:pPr>
            <a:r>
              <a:rPr lang="en-US" sz="2800" dirty="0" smtClean="0">
                <a:latin typeface="Arial Narrow" charset="0"/>
                <a:ea typeface="ＭＳ Ｐゴシック" charset="0"/>
              </a:rPr>
              <a:t>Will give you a chance to submit your special project #3</a:t>
            </a:r>
          </a:p>
          <a:p>
            <a:pPr lvl="1">
              <a:lnSpc>
                <a:spcPct val="90000"/>
              </a:lnSpc>
            </a:pPr>
            <a:r>
              <a:rPr lang="en-US" sz="2400" dirty="0" smtClean="0">
                <a:latin typeface="Arial Narrow" charset="0"/>
                <a:ea typeface="ＭＳ Ｐゴシック" charset="0"/>
              </a:rPr>
              <a:t>Deadline by the beginning of the class tomorrow, Tuesday, June 25</a:t>
            </a:r>
          </a:p>
          <a:p>
            <a:pPr lvl="1">
              <a:lnSpc>
                <a:spcPct val="90000"/>
              </a:lnSpc>
            </a:pPr>
            <a:r>
              <a:rPr lang="en-US" sz="2400" dirty="0" smtClean="0">
                <a:latin typeface="Arial Narrow" charset="0"/>
                <a:ea typeface="ＭＳ Ｐゴシック" charset="0"/>
              </a:rPr>
              <a:t>You will get 75% of the original maximum</a:t>
            </a:r>
          </a:p>
        </p:txBody>
      </p:sp>
    </p:spTree>
    <p:extLst>
      <p:ext uri="{BB962C8B-B14F-4D97-AF65-F5344CB8AC3E}">
        <p14:creationId xmlns:p14="http://schemas.microsoft.com/office/powerpoint/2010/main" val="27289947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111619">
                                            <p:txEl>
                                              <p:pRg st="0" end="0"/>
                                            </p:txEl>
                                          </p:spTgt>
                                        </p:tgtEl>
                                        <p:attrNameLst>
                                          <p:attrName>style.visibility</p:attrName>
                                        </p:attrNameLst>
                                      </p:cBhvr>
                                      <p:to>
                                        <p:strVal val="visible"/>
                                      </p:to>
                                    </p:set>
                                    <p:animEffect transition="in" filter="wipe(left)">
                                      <p:cBhvr>
                                        <p:cTn id="7" dur="500"/>
                                        <p:tgtEl>
                                          <p:spTgt spid="11161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111619">
                                            <p:txEl>
                                              <p:pRg st="1" end="1"/>
                                            </p:txEl>
                                          </p:spTgt>
                                        </p:tgtEl>
                                        <p:attrNameLst>
                                          <p:attrName>style.visibility</p:attrName>
                                        </p:attrNameLst>
                                      </p:cBhvr>
                                      <p:to>
                                        <p:strVal val="visible"/>
                                      </p:to>
                                    </p:set>
                                    <p:animEffect transition="in" filter="wipe(left)">
                                      <p:cBhvr>
                                        <p:cTn id="12" dur="500"/>
                                        <p:tgtEl>
                                          <p:spTgt spid="11161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111619">
                                            <p:txEl>
                                              <p:pRg st="2" end="2"/>
                                            </p:txEl>
                                          </p:spTgt>
                                        </p:tgtEl>
                                        <p:attrNameLst>
                                          <p:attrName>style.visibility</p:attrName>
                                        </p:attrNameLst>
                                      </p:cBhvr>
                                      <p:to>
                                        <p:strVal val="visible"/>
                                      </p:to>
                                    </p:set>
                                    <p:animEffect transition="in" filter="wipe(left)">
                                      <p:cBhvr>
                                        <p:cTn id="17" dur="500"/>
                                        <p:tgtEl>
                                          <p:spTgt spid="11161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111619">
                                            <p:txEl>
                                              <p:pRg st="3" end="3"/>
                                            </p:txEl>
                                          </p:spTgt>
                                        </p:tgtEl>
                                        <p:attrNameLst>
                                          <p:attrName>style.visibility</p:attrName>
                                        </p:attrNameLst>
                                      </p:cBhvr>
                                      <p:to>
                                        <p:strVal val="visible"/>
                                      </p:to>
                                    </p:set>
                                    <p:animEffect transition="in" filter="wipe(left)">
                                      <p:cBhvr>
                                        <p:cTn id="22" dur="500"/>
                                        <p:tgtEl>
                                          <p:spTgt spid="11161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111619">
                                            <p:txEl>
                                              <p:pRg st="4" end="4"/>
                                            </p:txEl>
                                          </p:spTgt>
                                        </p:tgtEl>
                                        <p:attrNameLst>
                                          <p:attrName>style.visibility</p:attrName>
                                        </p:attrNameLst>
                                      </p:cBhvr>
                                      <p:to>
                                        <p:strVal val="visible"/>
                                      </p:to>
                                    </p:set>
                                    <p:animEffect transition="in" filter="wipe(left)">
                                      <p:cBhvr>
                                        <p:cTn id="27" dur="500"/>
                                        <p:tgtEl>
                                          <p:spTgt spid="11161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111619">
                                            <p:txEl>
                                              <p:pRg st="5" end="5"/>
                                            </p:txEl>
                                          </p:spTgt>
                                        </p:tgtEl>
                                        <p:attrNameLst>
                                          <p:attrName>style.visibility</p:attrName>
                                        </p:attrNameLst>
                                      </p:cBhvr>
                                      <p:to>
                                        <p:strVal val="visible"/>
                                      </p:to>
                                    </p:set>
                                    <p:animEffect transition="in" filter="wipe(left)">
                                      <p:cBhvr>
                                        <p:cTn id="32" dur="500"/>
                                        <p:tgtEl>
                                          <p:spTgt spid="11161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111619">
                                            <p:txEl>
                                              <p:pRg st="6" end="6"/>
                                            </p:txEl>
                                          </p:spTgt>
                                        </p:tgtEl>
                                        <p:attrNameLst>
                                          <p:attrName>style.visibility</p:attrName>
                                        </p:attrNameLst>
                                      </p:cBhvr>
                                      <p:to>
                                        <p:strVal val="visible"/>
                                      </p:to>
                                    </p:set>
                                    <p:animEffect transition="in" filter="wipe(left)">
                                      <p:cBhvr>
                                        <p:cTn id="37" dur="500"/>
                                        <p:tgtEl>
                                          <p:spTgt spid="11161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111619">
                                            <p:txEl>
                                              <p:pRg st="7" end="7"/>
                                            </p:txEl>
                                          </p:spTgt>
                                        </p:tgtEl>
                                        <p:attrNameLst>
                                          <p:attrName>style.visibility</p:attrName>
                                        </p:attrNameLst>
                                      </p:cBhvr>
                                      <p:to>
                                        <p:strVal val="visible"/>
                                      </p:to>
                                    </p:set>
                                    <p:animEffect transition="in" filter="wipe(left)">
                                      <p:cBhvr>
                                        <p:cTn id="42" dur="500"/>
                                        <p:tgtEl>
                                          <p:spTgt spid="11161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111619">
                                            <p:txEl>
                                              <p:pRg st="8" end="8"/>
                                            </p:txEl>
                                          </p:spTgt>
                                        </p:tgtEl>
                                        <p:attrNameLst>
                                          <p:attrName>style.visibility</p:attrName>
                                        </p:attrNameLst>
                                      </p:cBhvr>
                                      <p:to>
                                        <p:strVal val="visible"/>
                                      </p:to>
                                    </p:set>
                                    <p:animEffect transition="in" filter="wipe(left)">
                                      <p:cBhvr>
                                        <p:cTn id="47" dur="500"/>
                                        <p:tgtEl>
                                          <p:spTgt spid="111619">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111619">
                                            <p:txEl>
                                              <p:pRg st="9" end="9"/>
                                            </p:txEl>
                                          </p:spTgt>
                                        </p:tgtEl>
                                        <p:attrNameLst>
                                          <p:attrName>style.visibility</p:attrName>
                                        </p:attrNameLst>
                                      </p:cBhvr>
                                      <p:to>
                                        <p:strVal val="visible"/>
                                      </p:to>
                                    </p:set>
                                    <p:animEffect transition="in" filter="wipe(left)">
                                      <p:cBhvr>
                                        <p:cTn id="52" dur="500"/>
                                        <p:tgtEl>
                                          <p:spTgt spid="111619">
                                            <p:txEl>
                                              <p:pRg st="9" end="9"/>
                                            </p:txEl>
                                          </p:spTgt>
                                        </p:tgtEl>
                                      </p:cBhvr>
                                    </p:animEffect>
                                  </p:childTnLst>
                                </p:cTn>
                              </p:par>
                              <p:par>
                                <p:cTn id="53" presetID="22" presetClass="entr" presetSubtype="8" fill="hold" grpId="0" nodeType="withEffect">
                                  <p:stCondLst>
                                    <p:cond delay="0"/>
                                  </p:stCondLst>
                                  <p:iterate type="wd">
                                    <p:tmPct val="10000"/>
                                  </p:iterate>
                                  <p:childTnLst>
                                    <p:set>
                                      <p:cBhvr>
                                        <p:cTn id="54" dur="1" fill="hold">
                                          <p:stCondLst>
                                            <p:cond delay="0"/>
                                          </p:stCondLst>
                                        </p:cTn>
                                        <p:tgtEl>
                                          <p:spTgt spid="111619">
                                            <p:txEl>
                                              <p:pRg st="10" end="10"/>
                                            </p:txEl>
                                          </p:spTgt>
                                        </p:tgtEl>
                                        <p:attrNameLst>
                                          <p:attrName>style.visibility</p:attrName>
                                        </p:attrNameLst>
                                      </p:cBhvr>
                                      <p:to>
                                        <p:strVal val="visible"/>
                                      </p:to>
                                    </p:set>
                                    <p:animEffect transition="in" filter="wipe(left)">
                                      <p:cBhvr>
                                        <p:cTn id="55" dur="500"/>
                                        <p:tgtEl>
                                          <p:spTgt spid="111619">
                                            <p:txEl>
                                              <p:pRg st="10" end="1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111619">
                                            <p:txEl>
                                              <p:pRg st="11" end="11"/>
                                            </p:txEl>
                                          </p:spTgt>
                                        </p:tgtEl>
                                        <p:attrNameLst>
                                          <p:attrName>style.visibility</p:attrName>
                                        </p:attrNameLst>
                                      </p:cBhvr>
                                      <p:to>
                                        <p:strVal val="visible"/>
                                      </p:to>
                                    </p:set>
                                    <p:animEffect transition="in" filter="wipe(left)">
                                      <p:cBhvr>
                                        <p:cTn id="60" dur="500"/>
                                        <p:tgtEl>
                                          <p:spTgt spid="111619">
                                            <p:txEl>
                                              <p:pRg st="11" end="1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111619">
                                            <p:txEl>
                                              <p:pRg st="12" end="12"/>
                                            </p:txEl>
                                          </p:spTgt>
                                        </p:tgtEl>
                                        <p:attrNameLst>
                                          <p:attrName>style.visibility</p:attrName>
                                        </p:attrNameLst>
                                      </p:cBhvr>
                                      <p:to>
                                        <p:strVal val="visible"/>
                                      </p:to>
                                    </p:set>
                                    <p:animEffect transition="in" filter="wipe(left)">
                                      <p:cBhvr>
                                        <p:cTn id="65" dur="500"/>
                                        <p:tgtEl>
                                          <p:spTgt spid="111619">
                                            <p:txEl>
                                              <p:pRg st="12" end="1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8" fill="hold" grpId="0" nodeType="clickEffect">
                                  <p:stCondLst>
                                    <p:cond delay="0"/>
                                  </p:stCondLst>
                                  <p:iterate type="wd">
                                    <p:tmPct val="10000"/>
                                  </p:iterate>
                                  <p:childTnLst>
                                    <p:set>
                                      <p:cBhvr>
                                        <p:cTn id="69" dur="1" fill="hold">
                                          <p:stCondLst>
                                            <p:cond delay="0"/>
                                          </p:stCondLst>
                                        </p:cTn>
                                        <p:tgtEl>
                                          <p:spTgt spid="111619">
                                            <p:txEl>
                                              <p:pRg st="13" end="13"/>
                                            </p:txEl>
                                          </p:spTgt>
                                        </p:tgtEl>
                                        <p:attrNameLst>
                                          <p:attrName>style.visibility</p:attrName>
                                        </p:attrNameLst>
                                      </p:cBhvr>
                                      <p:to>
                                        <p:strVal val="visible"/>
                                      </p:to>
                                    </p:set>
                                    <p:animEffect transition="in" filter="wipe(left)">
                                      <p:cBhvr>
                                        <p:cTn id="70" dur="500"/>
                                        <p:tgtEl>
                                          <p:spTgt spid="111619">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1510"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74FA086F-D380-2046-A05F-DDC9B604F347}" type="slidenum">
              <a:rPr lang="en-US" sz="1400">
                <a:solidFill>
                  <a:srgbClr val="A50021"/>
                </a:solidFill>
                <a:latin typeface="Arial Narrow" charset="0"/>
              </a:rPr>
              <a:pPr eaLnBrk="1" hangingPunct="1"/>
              <a:t>3</a:t>
            </a:fld>
            <a:endParaRPr lang="en-US" sz="1400">
              <a:solidFill>
                <a:srgbClr val="A50021"/>
              </a:solidFill>
              <a:latin typeface="Arial Narrow" charset="0"/>
            </a:endParaRPr>
          </a:p>
        </p:txBody>
      </p:sp>
      <p:pic>
        <p:nvPicPr>
          <p:cNvPr id="350210" name="Picture 2" descr="FG27_0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895600"/>
            <a:ext cx="3962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3"/>
          <p:cNvSpPr>
            <a:spLocks noGrp="1" noChangeArrowheads="1"/>
          </p:cNvSpPr>
          <p:nvPr>
            <p:ph type="title"/>
          </p:nvPr>
        </p:nvSpPr>
        <p:spPr>
          <a:xfrm>
            <a:off x="381000" y="76200"/>
            <a:ext cx="8534400" cy="609600"/>
          </a:xfrm>
        </p:spPr>
        <p:txBody>
          <a:bodyPr/>
          <a:lstStyle/>
          <a:p>
            <a:r>
              <a:rPr lang="en-US" dirty="0">
                <a:latin typeface="Arial Narrow" charset="0"/>
                <a:ea typeface="ＭＳ Ｐゴシック" charset="0"/>
                <a:cs typeface="ＭＳ Ｐゴシック" charset="0"/>
              </a:rPr>
              <a:t> </a:t>
            </a:r>
            <a:r>
              <a:rPr lang="en-US" dirty="0" smtClean="0">
                <a:latin typeface="Arial Narrow" charset="0"/>
                <a:ea typeface="ＭＳ Ｐゴシック" charset="0"/>
                <a:cs typeface="ＭＳ Ｐゴシック" charset="0"/>
              </a:rPr>
              <a:t>Earth’s </a:t>
            </a:r>
            <a:r>
              <a:rPr lang="en-US" dirty="0">
                <a:latin typeface="Arial Narrow" charset="0"/>
                <a:ea typeface="ＭＳ Ｐゴシック" charset="0"/>
                <a:cs typeface="ＭＳ Ｐゴシック" charset="0"/>
              </a:rPr>
              <a:t>Magnetic Field</a:t>
            </a:r>
          </a:p>
        </p:txBody>
      </p:sp>
      <p:graphicFrame>
        <p:nvGraphicFramePr>
          <p:cNvPr id="2150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8048"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8049"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150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8050"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0215" name="Rectangle 7"/>
          <p:cNvSpPr>
            <a:spLocks noGrp="1" noChangeArrowheads="1"/>
          </p:cNvSpPr>
          <p:nvPr>
            <p:ph type="body" idx="1"/>
          </p:nvPr>
        </p:nvSpPr>
        <p:spPr>
          <a:xfrm>
            <a:off x="76200" y="685800"/>
            <a:ext cx="8991600" cy="2971800"/>
          </a:xfrm>
        </p:spPr>
        <p:txBody>
          <a:bodyPr/>
          <a:lstStyle/>
          <a:p>
            <a:pPr>
              <a:lnSpc>
                <a:spcPct val="80000"/>
              </a:lnSpc>
            </a:pPr>
            <a:r>
              <a:rPr lang="en-US" sz="2800" dirty="0">
                <a:latin typeface="Arial Narrow" charset="0"/>
                <a:ea typeface="ＭＳ Ｐゴシック" charset="0"/>
                <a:cs typeface="ＭＳ Ｐゴシック" charset="0"/>
              </a:rPr>
              <a:t>What magnetic pole does the geographic north pole has to have?</a:t>
            </a:r>
          </a:p>
          <a:p>
            <a:pPr lvl="1">
              <a:lnSpc>
                <a:spcPct val="80000"/>
              </a:lnSpc>
            </a:pPr>
            <a:r>
              <a:rPr lang="en-US" sz="2400" dirty="0">
                <a:latin typeface="Arial Narrow" charset="0"/>
                <a:ea typeface="ＭＳ Ｐゴシック" charset="0"/>
              </a:rPr>
              <a:t>W. Gilbert realized in 1600s that the Earth is a giant magnet</a:t>
            </a:r>
          </a:p>
          <a:p>
            <a:pPr lvl="1">
              <a:lnSpc>
                <a:spcPct val="80000"/>
              </a:lnSpc>
            </a:pPr>
            <a:r>
              <a:rPr lang="en-US" sz="2400" dirty="0">
                <a:latin typeface="Arial Narrow" charset="0"/>
                <a:ea typeface="ＭＳ Ｐゴシック" charset="0"/>
              </a:rPr>
              <a:t>Magnetic south pole.  What?  How do you know that?</a:t>
            </a:r>
          </a:p>
          <a:p>
            <a:pPr lvl="1">
              <a:lnSpc>
                <a:spcPct val="80000"/>
              </a:lnSpc>
            </a:pPr>
            <a:r>
              <a:rPr lang="en-US" sz="2400" dirty="0">
                <a:latin typeface="Arial Narrow" charset="0"/>
                <a:ea typeface="ＭＳ Ｐゴシック" charset="0"/>
              </a:rPr>
              <a:t>Since the magnetic north pole points to the geographic north, the geographic north must have magnetic south pole</a:t>
            </a:r>
          </a:p>
          <a:p>
            <a:pPr lvl="2">
              <a:lnSpc>
                <a:spcPct val="80000"/>
              </a:lnSpc>
            </a:pPr>
            <a:r>
              <a:rPr lang="en-US" sz="2000" dirty="0">
                <a:latin typeface="Arial Narrow" charset="0"/>
                <a:ea typeface="ＭＳ Ｐゴシック" charset="0"/>
              </a:rPr>
              <a:t>The pole in the north is still called geomagnetic north pole just because it is in the north</a:t>
            </a:r>
          </a:p>
          <a:p>
            <a:pPr lvl="1">
              <a:lnSpc>
                <a:spcPct val="80000"/>
              </a:lnSpc>
            </a:pPr>
            <a:r>
              <a:rPr lang="en-US" sz="2400" dirty="0">
                <a:latin typeface="Arial Narrow" charset="0"/>
                <a:ea typeface="ＭＳ Ｐゴシック" charset="0"/>
              </a:rPr>
              <a:t>Similarly, south pole has magnetic north pole</a:t>
            </a:r>
          </a:p>
        </p:txBody>
      </p:sp>
      <p:sp>
        <p:nvSpPr>
          <p:cNvPr id="350216" name="Rectangle 8"/>
          <p:cNvSpPr>
            <a:spLocks noChangeArrowheads="1"/>
          </p:cNvSpPr>
          <p:nvPr/>
        </p:nvSpPr>
        <p:spPr bwMode="auto">
          <a:xfrm>
            <a:off x="152400" y="3505200"/>
            <a:ext cx="6400800" cy="31242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80000"/>
              </a:lnSpc>
              <a:spcBef>
                <a:spcPct val="20000"/>
              </a:spcBef>
              <a:buFontTx/>
              <a:buChar char="•"/>
            </a:pPr>
            <a:r>
              <a:rPr lang="en-US" sz="2800" dirty="0">
                <a:solidFill>
                  <a:schemeClr val="accent2"/>
                </a:solidFill>
                <a:latin typeface="Arial Narrow" charset="0"/>
              </a:rPr>
              <a:t>The </a:t>
            </a:r>
            <a:r>
              <a:rPr lang="en-US" sz="2800" dirty="0" smtClean="0">
                <a:solidFill>
                  <a:schemeClr val="accent2"/>
                </a:solidFill>
                <a:latin typeface="Arial Narrow" charset="0"/>
              </a:rPr>
              <a:t>Earth’s </a:t>
            </a:r>
            <a:r>
              <a:rPr lang="en-US" sz="2800" dirty="0">
                <a:solidFill>
                  <a:schemeClr val="accent2"/>
                </a:solidFill>
                <a:latin typeface="Arial Narrow" charset="0"/>
              </a:rPr>
              <a:t>magnetic poles do not coincide with the geographic poles </a:t>
            </a:r>
            <a:r>
              <a:rPr lang="en-US" sz="2800" dirty="0">
                <a:solidFill>
                  <a:schemeClr val="accent2"/>
                </a:solidFill>
                <a:latin typeface="Arial Narrow" charset="0"/>
                <a:sym typeface="Wingdings" charset="0"/>
              </a:rPr>
              <a:t> magnetic declination (0 – 20</a:t>
            </a:r>
            <a:r>
              <a:rPr lang="en-US" sz="2800" baseline="30000" dirty="0">
                <a:solidFill>
                  <a:schemeClr val="accent2"/>
                </a:solidFill>
                <a:latin typeface="Arial Narrow" charset="0"/>
                <a:sym typeface="Wingdings" charset="0"/>
              </a:rPr>
              <a:t>o</a:t>
            </a:r>
            <a:r>
              <a:rPr lang="en-US" sz="2800" dirty="0">
                <a:solidFill>
                  <a:schemeClr val="accent2"/>
                </a:solidFill>
                <a:latin typeface="Arial Narrow" charset="0"/>
                <a:sym typeface="Wingdings" charset="0"/>
              </a:rPr>
              <a:t> in the US)</a:t>
            </a:r>
            <a:endParaRPr lang="en-US" sz="2800" dirty="0">
              <a:solidFill>
                <a:schemeClr val="accent2"/>
              </a:solidFill>
              <a:latin typeface="Arial Narrow" charset="0"/>
            </a:endParaRPr>
          </a:p>
          <a:p>
            <a:pPr marL="742950" lvl="1" indent="-285750">
              <a:lnSpc>
                <a:spcPct val="80000"/>
              </a:lnSpc>
              <a:spcBef>
                <a:spcPct val="20000"/>
              </a:spcBef>
              <a:buFontTx/>
              <a:buChar char="–"/>
            </a:pPr>
            <a:r>
              <a:rPr lang="en-US" dirty="0">
                <a:solidFill>
                  <a:srgbClr val="660066"/>
                </a:solidFill>
                <a:latin typeface="Arial Narrow" charset="0"/>
              </a:rPr>
              <a:t>Geomagnetic north pole is in northern Canada, some 1300km off the true north pole</a:t>
            </a:r>
          </a:p>
          <a:p>
            <a:pPr marL="342900" indent="-342900">
              <a:lnSpc>
                <a:spcPct val="80000"/>
              </a:lnSpc>
              <a:spcBef>
                <a:spcPct val="20000"/>
              </a:spcBef>
              <a:buFontTx/>
              <a:buChar char="•"/>
            </a:pPr>
            <a:r>
              <a:rPr lang="en-US" sz="2800" dirty="0" smtClean="0">
                <a:solidFill>
                  <a:schemeClr val="accent2"/>
                </a:solidFill>
                <a:latin typeface="Arial Narrow" charset="0"/>
              </a:rPr>
              <a:t>Earth’s </a:t>
            </a:r>
            <a:r>
              <a:rPr lang="en-US" sz="2800" dirty="0">
                <a:solidFill>
                  <a:schemeClr val="accent2"/>
                </a:solidFill>
                <a:latin typeface="Arial Narrow" charset="0"/>
              </a:rPr>
              <a:t>magnetic field line is not tangent to the </a:t>
            </a:r>
            <a:r>
              <a:rPr lang="en-US" sz="2800" dirty="0" smtClean="0">
                <a:solidFill>
                  <a:schemeClr val="accent2"/>
                </a:solidFill>
                <a:latin typeface="Arial Narrow" charset="0"/>
              </a:rPr>
              <a:t>Earth’s </a:t>
            </a:r>
            <a:r>
              <a:rPr lang="en-US" sz="2800" dirty="0">
                <a:solidFill>
                  <a:schemeClr val="accent2"/>
                </a:solidFill>
                <a:latin typeface="Arial Narrow" charset="0"/>
              </a:rPr>
              <a:t>surface at all points </a:t>
            </a:r>
          </a:p>
          <a:p>
            <a:pPr marL="742950" lvl="1" indent="-285750">
              <a:lnSpc>
                <a:spcPct val="80000"/>
              </a:lnSpc>
              <a:spcBef>
                <a:spcPct val="20000"/>
              </a:spcBef>
              <a:buFontTx/>
              <a:buChar char="–"/>
            </a:pPr>
            <a:r>
              <a:rPr lang="en-US" dirty="0">
                <a:solidFill>
                  <a:srgbClr val="660066"/>
                </a:solidFill>
                <a:latin typeface="Arial Narrow" charset="0"/>
                <a:sym typeface="Wingdings" charset="0"/>
              </a:rPr>
              <a:t>The angle the </a:t>
            </a:r>
            <a:r>
              <a:rPr lang="en-US" dirty="0" smtClean="0">
                <a:solidFill>
                  <a:srgbClr val="660066"/>
                </a:solidFill>
                <a:latin typeface="Arial Narrow" charset="0"/>
                <a:sym typeface="Wingdings" charset="0"/>
              </a:rPr>
              <a:t>Earth’s </a:t>
            </a:r>
            <a:r>
              <a:rPr lang="en-US" dirty="0">
                <a:solidFill>
                  <a:srgbClr val="660066"/>
                </a:solidFill>
                <a:latin typeface="Arial Narrow" charset="0"/>
                <a:sym typeface="Wingdings" charset="0"/>
              </a:rPr>
              <a:t>field makes to the horizontal line is called the angle dip</a:t>
            </a:r>
            <a:endParaRPr lang="en-US" dirty="0">
              <a:solidFill>
                <a:srgbClr val="660066"/>
              </a:solidFill>
              <a:latin typeface="Arial Narrow" charset="0"/>
            </a:endParaRPr>
          </a:p>
        </p:txBody>
      </p:sp>
    </p:spTree>
    <p:extLst>
      <p:ext uri="{BB962C8B-B14F-4D97-AF65-F5344CB8AC3E}">
        <p14:creationId xmlns:p14="http://schemas.microsoft.com/office/powerpoint/2010/main" val="29060210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1" nodeType="clickEffect">
                                  <p:stCondLst>
                                    <p:cond delay="0"/>
                                  </p:stCondLst>
                                  <p:iterate type="wd">
                                    <p:tmPct val="0"/>
                                  </p:iterate>
                                  <p:childTnLst>
                                    <p:set>
                                      <p:cBhvr>
                                        <p:cTn id="6" dur="1" fill="hold">
                                          <p:stCondLst>
                                            <p:cond delay="0"/>
                                          </p:stCondLst>
                                        </p:cTn>
                                        <p:tgtEl>
                                          <p:spTgt spid="350215">
                                            <p:txEl>
                                              <p:pRg st="0" end="0"/>
                                            </p:txEl>
                                          </p:spTgt>
                                        </p:tgtEl>
                                        <p:attrNameLst>
                                          <p:attrName>style.visibility</p:attrName>
                                        </p:attrNameLst>
                                      </p:cBhvr>
                                      <p:to>
                                        <p:strVal val="visible"/>
                                      </p:to>
                                    </p:set>
                                    <p:animEffect transition="in" filter="wipe(left)">
                                      <p:cBhvr>
                                        <p:cTn id="7" dur="500"/>
                                        <p:tgtEl>
                                          <p:spTgt spid="3502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1" nodeType="clickEffect">
                                  <p:stCondLst>
                                    <p:cond delay="0"/>
                                  </p:stCondLst>
                                  <p:iterate type="wd">
                                    <p:tmPct val="0"/>
                                  </p:iterate>
                                  <p:childTnLst>
                                    <p:set>
                                      <p:cBhvr>
                                        <p:cTn id="11" dur="1" fill="hold">
                                          <p:stCondLst>
                                            <p:cond delay="0"/>
                                          </p:stCondLst>
                                        </p:cTn>
                                        <p:tgtEl>
                                          <p:spTgt spid="350215">
                                            <p:txEl>
                                              <p:pRg st="1" end="1"/>
                                            </p:txEl>
                                          </p:spTgt>
                                        </p:tgtEl>
                                        <p:attrNameLst>
                                          <p:attrName>style.visibility</p:attrName>
                                        </p:attrNameLst>
                                      </p:cBhvr>
                                      <p:to>
                                        <p:strVal val="visible"/>
                                      </p:to>
                                    </p:set>
                                    <p:animEffect transition="in" filter="wipe(left)">
                                      <p:cBhvr>
                                        <p:cTn id="12" dur="500"/>
                                        <p:tgtEl>
                                          <p:spTgt spid="3502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1" nodeType="clickEffect">
                                  <p:stCondLst>
                                    <p:cond delay="0"/>
                                  </p:stCondLst>
                                  <p:iterate type="wd">
                                    <p:tmPct val="0"/>
                                  </p:iterate>
                                  <p:childTnLst>
                                    <p:set>
                                      <p:cBhvr>
                                        <p:cTn id="16" dur="1" fill="hold">
                                          <p:stCondLst>
                                            <p:cond delay="0"/>
                                          </p:stCondLst>
                                        </p:cTn>
                                        <p:tgtEl>
                                          <p:spTgt spid="350215">
                                            <p:txEl>
                                              <p:pRg st="2" end="2"/>
                                            </p:txEl>
                                          </p:spTgt>
                                        </p:tgtEl>
                                        <p:attrNameLst>
                                          <p:attrName>style.visibility</p:attrName>
                                        </p:attrNameLst>
                                      </p:cBhvr>
                                      <p:to>
                                        <p:strVal val="visible"/>
                                      </p:to>
                                    </p:set>
                                    <p:animEffect transition="in" filter="wipe(left)">
                                      <p:cBhvr>
                                        <p:cTn id="17" dur="500"/>
                                        <p:tgtEl>
                                          <p:spTgt spid="3502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1" nodeType="clickEffect">
                                  <p:stCondLst>
                                    <p:cond delay="0"/>
                                  </p:stCondLst>
                                  <p:iterate type="wd">
                                    <p:tmPct val="0"/>
                                  </p:iterate>
                                  <p:childTnLst>
                                    <p:set>
                                      <p:cBhvr>
                                        <p:cTn id="21" dur="1" fill="hold">
                                          <p:stCondLst>
                                            <p:cond delay="0"/>
                                          </p:stCondLst>
                                        </p:cTn>
                                        <p:tgtEl>
                                          <p:spTgt spid="350215">
                                            <p:txEl>
                                              <p:pRg st="3" end="3"/>
                                            </p:txEl>
                                          </p:spTgt>
                                        </p:tgtEl>
                                        <p:attrNameLst>
                                          <p:attrName>style.visibility</p:attrName>
                                        </p:attrNameLst>
                                      </p:cBhvr>
                                      <p:to>
                                        <p:strVal val="visible"/>
                                      </p:to>
                                    </p:set>
                                    <p:animEffect transition="in" filter="wipe(left)">
                                      <p:cBhvr>
                                        <p:cTn id="22" dur="500"/>
                                        <p:tgtEl>
                                          <p:spTgt spid="3502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1" nodeType="clickEffect">
                                  <p:stCondLst>
                                    <p:cond delay="0"/>
                                  </p:stCondLst>
                                  <p:iterate type="wd">
                                    <p:tmPct val="0"/>
                                  </p:iterate>
                                  <p:childTnLst>
                                    <p:set>
                                      <p:cBhvr>
                                        <p:cTn id="26" dur="1" fill="hold">
                                          <p:stCondLst>
                                            <p:cond delay="0"/>
                                          </p:stCondLst>
                                        </p:cTn>
                                        <p:tgtEl>
                                          <p:spTgt spid="350215">
                                            <p:txEl>
                                              <p:pRg st="4" end="4"/>
                                            </p:txEl>
                                          </p:spTgt>
                                        </p:tgtEl>
                                        <p:attrNameLst>
                                          <p:attrName>style.visibility</p:attrName>
                                        </p:attrNameLst>
                                      </p:cBhvr>
                                      <p:to>
                                        <p:strVal val="visible"/>
                                      </p:to>
                                    </p:set>
                                    <p:animEffect transition="in" filter="wipe(left)">
                                      <p:cBhvr>
                                        <p:cTn id="27" dur="500"/>
                                        <p:tgtEl>
                                          <p:spTgt spid="3502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1" nodeType="clickEffect">
                                  <p:stCondLst>
                                    <p:cond delay="0"/>
                                  </p:stCondLst>
                                  <p:iterate type="wd">
                                    <p:tmPct val="0"/>
                                  </p:iterate>
                                  <p:childTnLst>
                                    <p:set>
                                      <p:cBhvr>
                                        <p:cTn id="31" dur="1" fill="hold">
                                          <p:stCondLst>
                                            <p:cond delay="0"/>
                                          </p:stCondLst>
                                        </p:cTn>
                                        <p:tgtEl>
                                          <p:spTgt spid="350215">
                                            <p:txEl>
                                              <p:pRg st="5" end="5"/>
                                            </p:txEl>
                                          </p:spTgt>
                                        </p:tgtEl>
                                        <p:attrNameLst>
                                          <p:attrName>style.visibility</p:attrName>
                                        </p:attrNameLst>
                                      </p:cBhvr>
                                      <p:to>
                                        <p:strVal val="visible"/>
                                      </p:to>
                                    </p:set>
                                    <p:animEffect transition="in" filter="wipe(left)">
                                      <p:cBhvr>
                                        <p:cTn id="32" dur="500"/>
                                        <p:tgtEl>
                                          <p:spTgt spid="350215">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0216">
                                            <p:txEl>
                                              <p:pRg st="0" end="0"/>
                                            </p:txEl>
                                          </p:spTgt>
                                        </p:tgtEl>
                                        <p:attrNameLst>
                                          <p:attrName>style.visibility</p:attrName>
                                        </p:attrNameLst>
                                      </p:cBhvr>
                                      <p:to>
                                        <p:strVal val="visible"/>
                                      </p:to>
                                    </p:set>
                                    <p:animEffect transition="in" filter="wipe(left)">
                                      <p:cBhvr>
                                        <p:cTn id="37" dur="500"/>
                                        <p:tgtEl>
                                          <p:spTgt spid="350216">
                                            <p:txEl>
                                              <p:pRg st="0" end="0"/>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nodeType="clickEffect">
                                  <p:stCondLst>
                                    <p:cond delay="0"/>
                                  </p:stCondLst>
                                  <p:childTnLst>
                                    <p:set>
                                      <p:cBhvr>
                                        <p:cTn id="41" dur="1" fill="hold">
                                          <p:stCondLst>
                                            <p:cond delay="0"/>
                                          </p:stCondLst>
                                        </p:cTn>
                                        <p:tgtEl>
                                          <p:spTgt spid="350210"/>
                                        </p:tgtEl>
                                        <p:attrNameLst>
                                          <p:attrName>style.visibility</p:attrName>
                                        </p:attrNameLst>
                                      </p:cBhvr>
                                      <p:to>
                                        <p:strVal val="visible"/>
                                      </p:to>
                                    </p:set>
                                    <p:anim calcmode="lin" valueType="num">
                                      <p:cBhvr>
                                        <p:cTn id="42" dur="500" fill="hold"/>
                                        <p:tgtEl>
                                          <p:spTgt spid="350210"/>
                                        </p:tgtEl>
                                        <p:attrNameLst>
                                          <p:attrName>ppt_w</p:attrName>
                                        </p:attrNameLst>
                                      </p:cBhvr>
                                      <p:tavLst>
                                        <p:tav tm="0">
                                          <p:val>
                                            <p:fltVal val="0"/>
                                          </p:val>
                                        </p:tav>
                                        <p:tav tm="100000">
                                          <p:val>
                                            <p:strVal val="#ppt_w"/>
                                          </p:val>
                                        </p:tav>
                                      </p:tavLst>
                                    </p:anim>
                                    <p:anim calcmode="lin" valueType="num">
                                      <p:cBhvr>
                                        <p:cTn id="43" dur="500" fill="hold"/>
                                        <p:tgtEl>
                                          <p:spTgt spid="350210"/>
                                        </p:tgtEl>
                                        <p:attrNameLst>
                                          <p:attrName>ppt_h</p:attrName>
                                        </p:attrNameLst>
                                      </p:cBhvr>
                                      <p:tavLst>
                                        <p:tav tm="0">
                                          <p:val>
                                            <p:fltVal val="0"/>
                                          </p:val>
                                        </p:tav>
                                        <p:tav tm="100000">
                                          <p:val>
                                            <p:strVal val="#ppt_h"/>
                                          </p:val>
                                        </p:tav>
                                      </p:tavLst>
                                    </p:anim>
                                    <p:animEffect transition="in" filter="fade">
                                      <p:cBhvr>
                                        <p:cTn id="44" dur="500"/>
                                        <p:tgtEl>
                                          <p:spTgt spid="350210"/>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8" fill="hold" grpId="0" nodeType="clickEffect">
                                  <p:stCondLst>
                                    <p:cond delay="0"/>
                                  </p:stCondLst>
                                  <p:iterate type="wd">
                                    <p:tmPct val="10000"/>
                                  </p:iterate>
                                  <p:childTnLst>
                                    <p:set>
                                      <p:cBhvr>
                                        <p:cTn id="48" dur="1" fill="hold">
                                          <p:stCondLst>
                                            <p:cond delay="0"/>
                                          </p:stCondLst>
                                        </p:cTn>
                                        <p:tgtEl>
                                          <p:spTgt spid="350216">
                                            <p:txEl>
                                              <p:pRg st="1" end="1"/>
                                            </p:txEl>
                                          </p:spTgt>
                                        </p:tgtEl>
                                        <p:attrNameLst>
                                          <p:attrName>style.visibility</p:attrName>
                                        </p:attrNameLst>
                                      </p:cBhvr>
                                      <p:to>
                                        <p:strVal val="visible"/>
                                      </p:to>
                                    </p:set>
                                    <p:animEffect transition="in" filter="wipe(left)">
                                      <p:cBhvr>
                                        <p:cTn id="49" dur="500"/>
                                        <p:tgtEl>
                                          <p:spTgt spid="350216">
                                            <p:txEl>
                                              <p:pRg st="1" end="1"/>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8" fill="hold" grpId="0" nodeType="clickEffect">
                                  <p:stCondLst>
                                    <p:cond delay="0"/>
                                  </p:stCondLst>
                                  <p:iterate type="wd">
                                    <p:tmPct val="10000"/>
                                  </p:iterate>
                                  <p:childTnLst>
                                    <p:set>
                                      <p:cBhvr>
                                        <p:cTn id="53" dur="1" fill="hold">
                                          <p:stCondLst>
                                            <p:cond delay="0"/>
                                          </p:stCondLst>
                                        </p:cTn>
                                        <p:tgtEl>
                                          <p:spTgt spid="350216">
                                            <p:txEl>
                                              <p:pRg st="2" end="2"/>
                                            </p:txEl>
                                          </p:spTgt>
                                        </p:tgtEl>
                                        <p:attrNameLst>
                                          <p:attrName>style.visibility</p:attrName>
                                        </p:attrNameLst>
                                      </p:cBhvr>
                                      <p:to>
                                        <p:strVal val="visible"/>
                                      </p:to>
                                    </p:set>
                                    <p:animEffect transition="in" filter="wipe(left)">
                                      <p:cBhvr>
                                        <p:cTn id="54" dur="500"/>
                                        <p:tgtEl>
                                          <p:spTgt spid="350216">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grpId="0" nodeType="clickEffect">
                                  <p:stCondLst>
                                    <p:cond delay="0"/>
                                  </p:stCondLst>
                                  <p:iterate type="wd">
                                    <p:tmPct val="10000"/>
                                  </p:iterate>
                                  <p:childTnLst>
                                    <p:set>
                                      <p:cBhvr>
                                        <p:cTn id="58" dur="1" fill="hold">
                                          <p:stCondLst>
                                            <p:cond delay="0"/>
                                          </p:stCondLst>
                                        </p:cTn>
                                        <p:tgtEl>
                                          <p:spTgt spid="350216">
                                            <p:txEl>
                                              <p:pRg st="3" end="3"/>
                                            </p:txEl>
                                          </p:spTgt>
                                        </p:tgtEl>
                                        <p:attrNameLst>
                                          <p:attrName>style.visibility</p:attrName>
                                        </p:attrNameLst>
                                      </p:cBhvr>
                                      <p:to>
                                        <p:strVal val="visible"/>
                                      </p:to>
                                    </p:set>
                                    <p:animEffect transition="in" filter="wipe(left)">
                                      <p:cBhvr>
                                        <p:cTn id="59" dur="500"/>
                                        <p:tgtEl>
                                          <p:spTgt spid="3502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5" grpId="1" build="p"/>
      <p:bldP spid="35021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2534"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51DD4852-B942-9A45-A61E-03EB3F7F0167}" type="slidenum">
              <a:rPr lang="en-US" sz="1400">
                <a:solidFill>
                  <a:srgbClr val="A50021"/>
                </a:solidFill>
                <a:latin typeface="Arial Narrow" charset="0"/>
              </a:rPr>
              <a:pPr eaLnBrk="1" hangingPunct="1"/>
              <a:t>4</a:t>
            </a:fld>
            <a:endParaRPr lang="en-US" sz="1400">
              <a:solidFill>
                <a:srgbClr val="A50021"/>
              </a:solidFill>
              <a:latin typeface="Arial Narrow" charset="0"/>
            </a:endParaRPr>
          </a:p>
        </p:txBody>
      </p:sp>
      <p:pic>
        <p:nvPicPr>
          <p:cNvPr id="351234" name="Picture 2" descr="FG27_0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417888"/>
            <a:ext cx="3200400" cy="298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7" name="Rectangle 3"/>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Electric Current and Magnetism</a:t>
            </a:r>
          </a:p>
        </p:txBody>
      </p:sp>
      <p:graphicFrame>
        <p:nvGraphicFramePr>
          <p:cNvPr id="2253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09072"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253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09073"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253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09074"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1239" name="Rectangle 7"/>
          <p:cNvSpPr>
            <a:spLocks noGrp="1" noChangeArrowheads="1"/>
          </p:cNvSpPr>
          <p:nvPr>
            <p:ph type="body" idx="1"/>
          </p:nvPr>
        </p:nvSpPr>
        <p:spPr>
          <a:xfrm>
            <a:off x="381000" y="762000"/>
            <a:ext cx="8305800" cy="3124200"/>
          </a:xfrm>
        </p:spPr>
        <p:txBody>
          <a:bodyPr/>
          <a:lstStyle/>
          <a:p>
            <a:r>
              <a:rPr lang="en-US" sz="2800" dirty="0">
                <a:latin typeface="Arial Narrow" charset="0"/>
                <a:ea typeface="ＭＳ Ｐゴシック" charset="0"/>
                <a:cs typeface="ＭＳ Ｐゴシック" charset="0"/>
              </a:rPr>
              <a:t>In 1820, </a:t>
            </a:r>
            <a:r>
              <a:rPr lang="en-US" sz="2800" dirty="0" err="1">
                <a:latin typeface="Arial Narrow" charset="0"/>
                <a:ea typeface="ＭＳ Ｐゴシック" charset="0"/>
                <a:cs typeface="ＭＳ Ｐゴシック" charset="0"/>
              </a:rPr>
              <a:t>Oersted</a:t>
            </a:r>
            <a:r>
              <a:rPr lang="en-US" sz="2800" dirty="0">
                <a:latin typeface="Arial Narrow" charset="0"/>
                <a:ea typeface="ＭＳ Ｐゴシック" charset="0"/>
                <a:cs typeface="ＭＳ Ｐゴシック" charset="0"/>
              </a:rPr>
              <a:t> found that when a compass needle is placed near an electric wire, the needle deflects as soon as the wire is connected to a battery and the current flows</a:t>
            </a:r>
          </a:p>
          <a:p>
            <a:pPr lvl="1"/>
            <a:r>
              <a:rPr lang="en-US" sz="2400" dirty="0">
                <a:latin typeface="Arial Narrow" charset="0"/>
                <a:ea typeface="ＭＳ Ｐゴシック" charset="0"/>
              </a:rPr>
              <a:t>Electric current produces a magnetic field</a:t>
            </a:r>
          </a:p>
          <a:p>
            <a:pPr lvl="2"/>
            <a:r>
              <a:rPr lang="en-US" sz="2000" dirty="0">
                <a:latin typeface="Arial Narrow" charset="0"/>
                <a:ea typeface="ＭＳ Ｐゴシック" charset="0"/>
              </a:rPr>
              <a:t>The first indication that electricity and magnetism are the same thing</a:t>
            </a:r>
          </a:p>
          <a:p>
            <a:pPr lvl="1"/>
            <a:r>
              <a:rPr lang="en-US" sz="2400" dirty="0">
                <a:latin typeface="Arial Narrow" charset="0"/>
                <a:ea typeface="ＭＳ Ｐゴシック" charset="0"/>
              </a:rPr>
              <a:t>What about a stationary electric charge and magnet?</a:t>
            </a:r>
          </a:p>
          <a:p>
            <a:pPr lvl="2"/>
            <a:r>
              <a:rPr lang="en-US" sz="2000" dirty="0">
                <a:latin typeface="Arial Narrow" charset="0"/>
                <a:ea typeface="ＭＳ Ｐゴシック" charset="0"/>
              </a:rPr>
              <a:t>They </a:t>
            </a:r>
            <a:r>
              <a:rPr lang="en-US" sz="2000" dirty="0" smtClean="0">
                <a:latin typeface="Arial Narrow" charset="0"/>
                <a:ea typeface="ＭＳ Ｐゴシック" charset="0"/>
              </a:rPr>
              <a:t>don’t </a:t>
            </a:r>
            <a:r>
              <a:rPr lang="en-US" sz="2000" dirty="0">
                <a:latin typeface="Arial Narrow" charset="0"/>
                <a:ea typeface="ＭＳ Ｐゴシック" charset="0"/>
              </a:rPr>
              <a:t>affect each other.</a:t>
            </a:r>
          </a:p>
        </p:txBody>
      </p:sp>
      <p:sp>
        <p:nvSpPr>
          <p:cNvPr id="351240" name="Rectangle 8"/>
          <p:cNvSpPr>
            <a:spLocks noChangeArrowheads="1"/>
          </p:cNvSpPr>
          <p:nvPr/>
        </p:nvSpPr>
        <p:spPr bwMode="auto">
          <a:xfrm>
            <a:off x="457200" y="3657600"/>
            <a:ext cx="5791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nSpc>
                <a:spcPct val="90000"/>
              </a:lnSpc>
              <a:spcBef>
                <a:spcPct val="20000"/>
              </a:spcBef>
              <a:buFontTx/>
              <a:buChar char="•"/>
            </a:pPr>
            <a:r>
              <a:rPr lang="en-US" sz="2800" dirty="0">
                <a:solidFill>
                  <a:schemeClr val="accent2"/>
                </a:solidFill>
                <a:latin typeface="Arial Narrow" charset="0"/>
              </a:rPr>
              <a:t>The magnetic field lines produced by a current in a straight wire is in the form of circles following the </a:t>
            </a:r>
            <a:r>
              <a:rPr lang="ja-JP" altLang="en-US" sz="2800" dirty="0">
                <a:solidFill>
                  <a:schemeClr val="accent2"/>
                </a:solidFill>
                <a:latin typeface="Arial Narrow" charset="0"/>
              </a:rPr>
              <a:t>“</a:t>
            </a:r>
            <a:r>
              <a:rPr lang="en-US" sz="2800" dirty="0">
                <a:solidFill>
                  <a:schemeClr val="accent2"/>
                </a:solidFill>
                <a:latin typeface="Arial Narrow" charset="0"/>
              </a:rPr>
              <a:t>right-hand</a:t>
            </a:r>
            <a:r>
              <a:rPr lang="ja-JP" altLang="en-US" sz="2800" dirty="0">
                <a:solidFill>
                  <a:schemeClr val="accent2"/>
                </a:solidFill>
                <a:latin typeface="Arial Narrow" charset="0"/>
              </a:rPr>
              <a:t>”</a:t>
            </a:r>
            <a:r>
              <a:rPr lang="en-US" sz="2800" dirty="0">
                <a:solidFill>
                  <a:schemeClr val="accent2"/>
                </a:solidFill>
                <a:latin typeface="Arial Narrow" charset="0"/>
              </a:rPr>
              <a:t> rule</a:t>
            </a:r>
          </a:p>
          <a:p>
            <a:pPr marL="742950" lvl="1" indent="-285750">
              <a:lnSpc>
                <a:spcPct val="90000"/>
              </a:lnSpc>
              <a:spcBef>
                <a:spcPct val="20000"/>
              </a:spcBef>
              <a:buFontTx/>
              <a:buChar char="–"/>
            </a:pPr>
            <a:r>
              <a:rPr lang="en-US" dirty="0">
                <a:solidFill>
                  <a:srgbClr val="660066"/>
                </a:solidFill>
                <a:latin typeface="Arial Narrow" charset="0"/>
              </a:rPr>
              <a:t>The field lines follow right-</a:t>
            </a:r>
            <a:r>
              <a:rPr lang="en-US" dirty="0" smtClean="0">
                <a:solidFill>
                  <a:srgbClr val="660066"/>
                </a:solidFill>
                <a:latin typeface="Arial Narrow" charset="0"/>
              </a:rPr>
              <a:t>hand’s </a:t>
            </a:r>
            <a:r>
              <a:rPr lang="en-US" dirty="0">
                <a:solidFill>
                  <a:srgbClr val="660066"/>
                </a:solidFill>
                <a:latin typeface="Arial Narrow" charset="0"/>
              </a:rPr>
              <a:t>fingers wrapped around the wire when the thumb points to the direction of the electric </a:t>
            </a:r>
            <a:r>
              <a:rPr lang="en-US" dirty="0" smtClean="0">
                <a:solidFill>
                  <a:srgbClr val="660066"/>
                </a:solidFill>
                <a:latin typeface="Arial Narrow" charset="0"/>
              </a:rPr>
              <a:t>current</a:t>
            </a:r>
          </a:p>
          <a:p>
            <a:pPr marL="742950" lvl="1" indent="-285750">
              <a:lnSpc>
                <a:spcPct val="90000"/>
              </a:lnSpc>
              <a:spcBef>
                <a:spcPct val="20000"/>
              </a:spcBef>
              <a:buFontTx/>
              <a:buChar char="–"/>
            </a:pPr>
            <a:r>
              <a:rPr lang="en-US" dirty="0" smtClean="0">
                <a:solidFill>
                  <a:srgbClr val="660066"/>
                </a:solidFill>
                <a:latin typeface="Arial Narrow" charset="0"/>
              </a:rPr>
              <a:t>The arrow head points from North to South</a:t>
            </a:r>
            <a:endParaRPr lang="en-US" dirty="0">
              <a:solidFill>
                <a:srgbClr val="660066"/>
              </a:solidFill>
              <a:latin typeface="Arial Narrow" charset="0"/>
            </a:endParaRPr>
          </a:p>
        </p:txBody>
      </p:sp>
      <p:sp>
        <p:nvSpPr>
          <p:cNvPr id="12" name="Rectangle 9"/>
          <p:cNvSpPr>
            <a:spLocks noChangeArrowheads="1"/>
          </p:cNvSpPr>
          <p:nvPr/>
        </p:nvSpPr>
        <p:spPr bwMode="auto">
          <a:xfrm>
            <a:off x="7543800" y="3352800"/>
            <a:ext cx="1066800" cy="3200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41486004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1239">
                                            <p:txEl>
                                              <p:pRg st="0" end="0"/>
                                            </p:txEl>
                                          </p:spTgt>
                                        </p:tgtEl>
                                        <p:attrNameLst>
                                          <p:attrName>style.visibility</p:attrName>
                                        </p:attrNameLst>
                                      </p:cBhvr>
                                      <p:to>
                                        <p:strVal val="visible"/>
                                      </p:to>
                                    </p:set>
                                    <p:animEffect transition="in" filter="wipe(left)">
                                      <p:cBhvr>
                                        <p:cTn id="7" dur="500"/>
                                        <p:tgtEl>
                                          <p:spTgt spid="35123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1239">
                                            <p:txEl>
                                              <p:pRg st="1" end="1"/>
                                            </p:txEl>
                                          </p:spTgt>
                                        </p:tgtEl>
                                        <p:attrNameLst>
                                          <p:attrName>style.visibility</p:attrName>
                                        </p:attrNameLst>
                                      </p:cBhvr>
                                      <p:to>
                                        <p:strVal val="visible"/>
                                      </p:to>
                                    </p:set>
                                    <p:animEffect transition="in" filter="wipe(left)">
                                      <p:cBhvr>
                                        <p:cTn id="12" dur="500"/>
                                        <p:tgtEl>
                                          <p:spTgt spid="35123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1239">
                                            <p:txEl>
                                              <p:pRg st="2" end="2"/>
                                            </p:txEl>
                                          </p:spTgt>
                                        </p:tgtEl>
                                        <p:attrNameLst>
                                          <p:attrName>style.visibility</p:attrName>
                                        </p:attrNameLst>
                                      </p:cBhvr>
                                      <p:to>
                                        <p:strVal val="visible"/>
                                      </p:to>
                                    </p:set>
                                    <p:animEffect transition="in" filter="wipe(left)">
                                      <p:cBhvr>
                                        <p:cTn id="17" dur="500"/>
                                        <p:tgtEl>
                                          <p:spTgt spid="35123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1239">
                                            <p:txEl>
                                              <p:pRg st="3" end="3"/>
                                            </p:txEl>
                                          </p:spTgt>
                                        </p:tgtEl>
                                        <p:attrNameLst>
                                          <p:attrName>style.visibility</p:attrName>
                                        </p:attrNameLst>
                                      </p:cBhvr>
                                      <p:to>
                                        <p:strVal val="visible"/>
                                      </p:to>
                                    </p:set>
                                    <p:animEffect transition="in" filter="wipe(left)">
                                      <p:cBhvr>
                                        <p:cTn id="22" dur="500"/>
                                        <p:tgtEl>
                                          <p:spTgt spid="35123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1239">
                                            <p:txEl>
                                              <p:pRg st="4" end="4"/>
                                            </p:txEl>
                                          </p:spTgt>
                                        </p:tgtEl>
                                        <p:attrNameLst>
                                          <p:attrName>style.visibility</p:attrName>
                                        </p:attrNameLst>
                                      </p:cBhvr>
                                      <p:to>
                                        <p:strVal val="visible"/>
                                      </p:to>
                                    </p:set>
                                    <p:animEffect transition="in" filter="wipe(left)">
                                      <p:cBhvr>
                                        <p:cTn id="27" dur="500"/>
                                        <p:tgtEl>
                                          <p:spTgt spid="35123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1240">
                                            <p:txEl>
                                              <p:pRg st="0" end="0"/>
                                            </p:txEl>
                                          </p:spTgt>
                                        </p:tgtEl>
                                        <p:attrNameLst>
                                          <p:attrName>style.visibility</p:attrName>
                                        </p:attrNameLst>
                                      </p:cBhvr>
                                      <p:to>
                                        <p:strVal val="visible"/>
                                      </p:to>
                                    </p:set>
                                    <p:animEffect transition="in" filter="wipe(left)">
                                      <p:cBhvr>
                                        <p:cTn id="32" dur="500"/>
                                        <p:tgtEl>
                                          <p:spTgt spid="351240">
                                            <p:txEl>
                                              <p:pRg st="0" end="0"/>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1240">
                                            <p:txEl>
                                              <p:pRg st="1" end="1"/>
                                            </p:txEl>
                                          </p:spTgt>
                                        </p:tgtEl>
                                        <p:attrNameLst>
                                          <p:attrName>style.visibility</p:attrName>
                                        </p:attrNameLst>
                                      </p:cBhvr>
                                      <p:to>
                                        <p:strVal val="visible"/>
                                      </p:to>
                                    </p:set>
                                    <p:animEffect transition="in" filter="wipe(left)">
                                      <p:cBhvr>
                                        <p:cTn id="37" dur="500"/>
                                        <p:tgtEl>
                                          <p:spTgt spid="351240">
                                            <p:txEl>
                                              <p:pRg st="1" end="1"/>
                                            </p:txEl>
                                          </p:spTgt>
                                        </p:tgtEl>
                                      </p:cBhvr>
                                    </p:animEffect>
                                  </p:childTnLst>
                                </p:cTn>
                              </p:par>
                              <p:par>
                                <p:cTn id="38" presetID="22" presetClass="entr" presetSubtype="8" fill="hold" grpId="0" nodeType="withEffect">
                                  <p:stCondLst>
                                    <p:cond delay="0"/>
                                  </p:stCondLst>
                                  <p:iterate type="wd">
                                    <p:tmPct val="10000"/>
                                  </p:iterate>
                                  <p:childTnLst>
                                    <p:set>
                                      <p:cBhvr>
                                        <p:cTn id="39" dur="1" fill="hold">
                                          <p:stCondLst>
                                            <p:cond delay="0"/>
                                          </p:stCondLst>
                                        </p:cTn>
                                        <p:tgtEl>
                                          <p:spTgt spid="351240">
                                            <p:txEl>
                                              <p:pRg st="2" end="2"/>
                                            </p:txEl>
                                          </p:spTgt>
                                        </p:tgtEl>
                                        <p:attrNameLst>
                                          <p:attrName>style.visibility</p:attrName>
                                        </p:attrNameLst>
                                      </p:cBhvr>
                                      <p:to>
                                        <p:strVal val="visible"/>
                                      </p:to>
                                    </p:set>
                                    <p:animEffect transition="in" filter="wipe(left)">
                                      <p:cBhvr>
                                        <p:cTn id="40" dur="500"/>
                                        <p:tgtEl>
                                          <p:spTgt spid="351240">
                                            <p:txEl>
                                              <p:pRg st="2" end="2"/>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351234"/>
                                        </p:tgtEl>
                                        <p:attrNameLst>
                                          <p:attrName>style.visibility</p:attrName>
                                        </p:attrNameLst>
                                      </p:cBhvr>
                                      <p:to>
                                        <p:strVal val="visible"/>
                                      </p:to>
                                    </p:set>
                                    <p:anim calcmode="lin" valueType="num">
                                      <p:cBhvr>
                                        <p:cTn id="45" dur="500" fill="hold"/>
                                        <p:tgtEl>
                                          <p:spTgt spid="351234"/>
                                        </p:tgtEl>
                                        <p:attrNameLst>
                                          <p:attrName>ppt_w</p:attrName>
                                        </p:attrNameLst>
                                      </p:cBhvr>
                                      <p:tavLst>
                                        <p:tav tm="0">
                                          <p:val>
                                            <p:fltVal val="0"/>
                                          </p:val>
                                        </p:tav>
                                        <p:tav tm="100000">
                                          <p:val>
                                            <p:strVal val="#ppt_w"/>
                                          </p:val>
                                        </p:tav>
                                      </p:tavLst>
                                    </p:anim>
                                    <p:anim calcmode="lin" valueType="num">
                                      <p:cBhvr>
                                        <p:cTn id="46" dur="500" fill="hold"/>
                                        <p:tgtEl>
                                          <p:spTgt spid="351234"/>
                                        </p:tgtEl>
                                        <p:attrNameLst>
                                          <p:attrName>ppt_h</p:attrName>
                                        </p:attrNameLst>
                                      </p:cBhvr>
                                      <p:tavLst>
                                        <p:tav tm="0">
                                          <p:val>
                                            <p:fltVal val="0"/>
                                          </p:val>
                                        </p:tav>
                                        <p:tav tm="100000">
                                          <p:val>
                                            <p:strVal val="#ppt_h"/>
                                          </p:val>
                                        </p:tav>
                                      </p:tavLst>
                                    </p:anim>
                                    <p:animEffect transition="in" filter="fade">
                                      <p:cBhvr>
                                        <p:cTn id="47" dur="500"/>
                                        <p:tgtEl>
                                          <p:spTgt spid="351234"/>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xit" presetSubtype="10" fill="hold" grpId="0" nodeType="clickEffect">
                                  <p:stCondLst>
                                    <p:cond delay="0"/>
                                  </p:stCondLst>
                                  <p:childTnLst>
                                    <p:animEffect transition="out" filter="checkerboard(across)">
                                      <p:cBhvr>
                                        <p:cTn id="51" dur="500"/>
                                        <p:tgtEl>
                                          <p:spTgt spid="12"/>
                                        </p:tgtEl>
                                      </p:cBhvr>
                                    </p:animEffect>
                                    <p:set>
                                      <p:cBhvr>
                                        <p:cTn id="52"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9" grpId="0" build="p"/>
      <p:bldP spid="351240" grpId="0" build="p"/>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3558"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6843024-94EB-7D4D-AFDC-C7EE865C3E6B}" type="slidenum">
              <a:rPr lang="en-US" sz="1400">
                <a:solidFill>
                  <a:srgbClr val="A50021"/>
                </a:solidFill>
                <a:latin typeface="Arial Narrow" charset="0"/>
              </a:rPr>
              <a:pPr eaLnBrk="1" hangingPunct="1"/>
              <a:t>5</a:t>
            </a:fld>
            <a:endParaRPr lang="en-US" sz="1400">
              <a:solidFill>
                <a:srgbClr val="A50021"/>
              </a:solidFill>
              <a:latin typeface="Arial Narrow" charset="0"/>
            </a:endParaRPr>
          </a:p>
        </p:txBody>
      </p:sp>
      <p:pic>
        <p:nvPicPr>
          <p:cNvPr id="352258" name="Picture 2" descr="FG27_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2286000"/>
            <a:ext cx="5715000" cy="428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2259" name="Picture 3" descr="FG27_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362200"/>
            <a:ext cx="4724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62" name="Rectangle 4"/>
          <p:cNvSpPr>
            <a:spLocks noGrp="1" noChangeArrowheads="1"/>
          </p:cNvSpPr>
          <p:nvPr>
            <p:ph type="title"/>
          </p:nvPr>
        </p:nvSpPr>
        <p:spPr>
          <a:xfrm>
            <a:off x="381000" y="-76200"/>
            <a:ext cx="8458200" cy="1295400"/>
          </a:xfrm>
        </p:spPr>
        <p:txBody>
          <a:bodyPr/>
          <a:lstStyle/>
          <a:p>
            <a:r>
              <a:rPr lang="en-US">
                <a:latin typeface="Arial Narrow" charset="0"/>
                <a:ea typeface="ＭＳ Ｐゴシック" charset="0"/>
                <a:cs typeface="ＭＳ Ｐゴシック" charset="0"/>
              </a:rPr>
              <a:t> Directions in a Circular Wire?</a:t>
            </a:r>
          </a:p>
        </p:txBody>
      </p:sp>
      <p:graphicFrame>
        <p:nvGraphicFramePr>
          <p:cNvPr id="23554"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0096" name="Equation" r:id="rId5" imgW="914400" imgH="190080" progId="Equation.DSMT4">
                  <p:embed/>
                </p:oleObj>
              </mc:Choice>
              <mc:Fallback>
                <p:oleObj name="Equation" r:id="rId5"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5"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0097" name="Equation" r:id="rId7" imgW="114120" imgH="164880" progId="Equation.DSMT4">
                  <p:embed/>
                </p:oleObj>
              </mc:Choice>
              <mc:Fallback>
                <p:oleObj name="Equation" r:id="rId7" imgW="11412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3556"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0098" name="Equation" r:id="rId9" imgW="914400" imgH="190080" progId="Equation.DSMT4">
                  <p:embed/>
                </p:oleObj>
              </mc:Choice>
              <mc:Fallback>
                <p:oleObj name="Equation" r:id="rId9" imgW="914400" imgH="1900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2264" name="Rectangle 8"/>
          <p:cNvSpPr>
            <a:spLocks noGrp="1" noChangeArrowheads="1"/>
          </p:cNvSpPr>
          <p:nvPr>
            <p:ph type="body" idx="1"/>
          </p:nvPr>
        </p:nvSpPr>
        <p:spPr>
          <a:xfrm>
            <a:off x="381000" y="914400"/>
            <a:ext cx="8534400" cy="1676400"/>
          </a:xfrm>
        </p:spPr>
        <p:txBody>
          <a:bodyPr/>
          <a:lstStyle/>
          <a:p>
            <a:r>
              <a:rPr lang="en-US">
                <a:latin typeface="Arial Narrow" charset="0"/>
                <a:ea typeface="ＭＳ Ｐゴシック" charset="0"/>
                <a:cs typeface="ＭＳ Ｐゴシック" charset="0"/>
              </a:rPr>
              <a:t>OK, then what are the directions of the magnetic fields generated by the current flowing through circular loops?</a:t>
            </a:r>
          </a:p>
        </p:txBody>
      </p:sp>
      <p:sp>
        <p:nvSpPr>
          <p:cNvPr id="12" name="Rectangle 9"/>
          <p:cNvSpPr>
            <a:spLocks noChangeArrowheads="1"/>
          </p:cNvSpPr>
          <p:nvPr/>
        </p:nvSpPr>
        <p:spPr bwMode="auto">
          <a:xfrm>
            <a:off x="4648200" y="2057400"/>
            <a:ext cx="4114800" cy="457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endParaRPr lang="en-US"/>
          </a:p>
        </p:txBody>
      </p:sp>
    </p:spTree>
    <p:extLst>
      <p:ext uri="{BB962C8B-B14F-4D97-AF65-F5344CB8AC3E}">
        <p14:creationId xmlns:p14="http://schemas.microsoft.com/office/powerpoint/2010/main" val="39467601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2264">
                                            <p:txEl>
                                              <p:pRg st="0" end="0"/>
                                            </p:txEl>
                                          </p:spTgt>
                                        </p:tgtEl>
                                        <p:attrNameLst>
                                          <p:attrName>style.visibility</p:attrName>
                                        </p:attrNameLst>
                                      </p:cBhvr>
                                      <p:to>
                                        <p:strVal val="visible"/>
                                      </p:to>
                                    </p:set>
                                    <p:animEffect transition="in" filter="wipe(left)">
                                      <p:cBhvr>
                                        <p:cTn id="7" dur="500"/>
                                        <p:tgtEl>
                                          <p:spTgt spid="35226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nodeType="clickEffect">
                                  <p:stCondLst>
                                    <p:cond delay="0"/>
                                  </p:stCondLst>
                                  <p:childTnLst>
                                    <p:set>
                                      <p:cBhvr>
                                        <p:cTn id="11" dur="1" fill="hold">
                                          <p:stCondLst>
                                            <p:cond delay="0"/>
                                          </p:stCondLst>
                                        </p:cTn>
                                        <p:tgtEl>
                                          <p:spTgt spid="352259"/>
                                        </p:tgtEl>
                                        <p:attrNameLst>
                                          <p:attrName>style.visibility</p:attrName>
                                        </p:attrNameLst>
                                      </p:cBhvr>
                                      <p:to>
                                        <p:strVal val="visible"/>
                                      </p:to>
                                    </p:set>
                                    <p:anim calcmode="lin" valueType="num">
                                      <p:cBhvr>
                                        <p:cTn id="12" dur="500" fill="hold"/>
                                        <p:tgtEl>
                                          <p:spTgt spid="352259"/>
                                        </p:tgtEl>
                                        <p:attrNameLst>
                                          <p:attrName>ppt_w</p:attrName>
                                        </p:attrNameLst>
                                      </p:cBhvr>
                                      <p:tavLst>
                                        <p:tav tm="0">
                                          <p:val>
                                            <p:fltVal val="0"/>
                                          </p:val>
                                        </p:tav>
                                        <p:tav tm="100000">
                                          <p:val>
                                            <p:strVal val="#ppt_w"/>
                                          </p:val>
                                        </p:tav>
                                      </p:tavLst>
                                    </p:anim>
                                    <p:anim calcmode="lin" valueType="num">
                                      <p:cBhvr>
                                        <p:cTn id="13" dur="500" fill="hold"/>
                                        <p:tgtEl>
                                          <p:spTgt spid="352259"/>
                                        </p:tgtEl>
                                        <p:attrNameLst>
                                          <p:attrName>ppt_h</p:attrName>
                                        </p:attrNameLst>
                                      </p:cBhvr>
                                      <p:tavLst>
                                        <p:tav tm="0">
                                          <p:val>
                                            <p:fltVal val="0"/>
                                          </p:val>
                                        </p:tav>
                                        <p:tav tm="100000">
                                          <p:val>
                                            <p:strVal val="#ppt_h"/>
                                          </p:val>
                                        </p:tav>
                                      </p:tavLst>
                                    </p:anim>
                                    <p:animEffect transition="in" filter="fade">
                                      <p:cBhvr>
                                        <p:cTn id="14" dur="500"/>
                                        <p:tgtEl>
                                          <p:spTgt spid="352259"/>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 presetClass="exit" presetSubtype="10" fill="hold" grpId="0" nodeType="clickEffect">
                                  <p:stCondLst>
                                    <p:cond delay="0"/>
                                  </p:stCondLst>
                                  <p:childTnLst>
                                    <p:animEffect transition="out" filter="checkerboard(across)">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64" grpId="0" build="p"/>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4582"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2"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5C7D5C9-C3D6-024E-A4D2-384B8D381C0E}" type="slidenum">
              <a:rPr lang="en-US" sz="1400">
                <a:solidFill>
                  <a:srgbClr val="A50021"/>
                </a:solidFill>
                <a:latin typeface="Arial Narrow" charset="0"/>
              </a:rPr>
              <a:pPr eaLnBrk="1" hangingPunct="1"/>
              <a:t>6</a:t>
            </a:fld>
            <a:endParaRPr lang="en-US" sz="1400">
              <a:solidFill>
                <a:srgbClr val="A50021"/>
              </a:solidFill>
              <a:latin typeface="Arial Narrow" charset="0"/>
            </a:endParaRPr>
          </a:p>
        </p:txBody>
      </p:sp>
      <p:pic>
        <p:nvPicPr>
          <p:cNvPr id="353283" name="Picture 3" descr="FG27_01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419600"/>
            <a:ext cx="33528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5" name="Rectangle 4"/>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Magnetic Forces on Electric Current</a:t>
            </a:r>
          </a:p>
        </p:txBody>
      </p:sp>
      <p:graphicFrame>
        <p:nvGraphicFramePr>
          <p:cNvPr id="24578"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11120" name="Equation" r:id="rId4" imgW="914400" imgH="190080" progId="Equation.DSMT4">
                  <p:embed/>
                </p:oleObj>
              </mc:Choice>
              <mc:Fallback>
                <p:oleObj name="Equation" r:id="rId4"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79"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11121" name="Equation" r:id="rId6" imgW="114120" imgH="164880" progId="Equation.DSMT4">
                  <p:embed/>
                </p:oleObj>
              </mc:Choice>
              <mc:Fallback>
                <p:oleObj name="Equation" r:id="rId6" imgW="114120" imgH="1648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4580"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11122" name="Equation" r:id="rId8" imgW="914400" imgH="190080" progId="Equation.DSMT4">
                  <p:embed/>
                </p:oleObj>
              </mc:Choice>
              <mc:Fallback>
                <p:oleObj name="Equation" r:id="rId8" imgW="914400" imgH="19008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3288" name="Rectangle 8"/>
          <p:cNvSpPr>
            <a:spLocks noGrp="1" noChangeArrowheads="1"/>
          </p:cNvSpPr>
          <p:nvPr>
            <p:ph type="body" idx="1"/>
          </p:nvPr>
        </p:nvSpPr>
        <p:spPr>
          <a:xfrm>
            <a:off x="381000" y="685800"/>
            <a:ext cx="8763000" cy="3810000"/>
          </a:xfrm>
        </p:spPr>
        <p:txBody>
          <a:bodyPr/>
          <a:lstStyle/>
          <a:p>
            <a:pPr>
              <a:lnSpc>
                <a:spcPct val="80000"/>
              </a:lnSpc>
            </a:pPr>
            <a:r>
              <a:rPr lang="en-US" sz="2400" dirty="0">
                <a:latin typeface="Arial Narrow" charset="0"/>
                <a:ea typeface="ＭＳ Ｐゴシック" charset="0"/>
                <a:cs typeface="ＭＳ Ｐゴシック" charset="0"/>
              </a:rPr>
              <a:t>Since the electric current exerts force on a magnet, the magnet should also exert force on the electric current</a:t>
            </a:r>
          </a:p>
          <a:p>
            <a:pPr lvl="1">
              <a:lnSpc>
                <a:spcPct val="80000"/>
              </a:lnSpc>
            </a:pPr>
            <a:r>
              <a:rPr lang="en-US" sz="2000" dirty="0">
                <a:latin typeface="Arial Narrow" charset="0"/>
                <a:ea typeface="ＭＳ Ｐゴシック" charset="0"/>
              </a:rPr>
              <a:t>Which law justifies this?</a:t>
            </a:r>
          </a:p>
          <a:p>
            <a:pPr lvl="2">
              <a:lnSpc>
                <a:spcPct val="80000"/>
              </a:lnSpc>
            </a:pPr>
            <a:r>
              <a:rPr lang="en-US" sz="1800" dirty="0" smtClean="0">
                <a:latin typeface="Arial Narrow" charset="0"/>
                <a:ea typeface="ＭＳ Ｐゴシック" charset="0"/>
              </a:rPr>
              <a:t>Newton’s </a:t>
            </a:r>
            <a:r>
              <a:rPr lang="en-US" sz="1800" dirty="0">
                <a:latin typeface="Arial Narrow" charset="0"/>
                <a:ea typeface="ＭＳ Ｐゴシック" charset="0"/>
              </a:rPr>
              <a:t>3</a:t>
            </a:r>
            <a:r>
              <a:rPr lang="en-US" sz="1800" baseline="30000" dirty="0">
                <a:latin typeface="Arial Narrow" charset="0"/>
                <a:ea typeface="ＭＳ Ｐゴシック" charset="0"/>
              </a:rPr>
              <a:t>rd</a:t>
            </a:r>
            <a:r>
              <a:rPr lang="en-US" sz="1800" dirty="0">
                <a:latin typeface="Arial Narrow" charset="0"/>
                <a:ea typeface="ＭＳ Ｐゴシック" charset="0"/>
              </a:rPr>
              <a:t> law</a:t>
            </a:r>
          </a:p>
          <a:p>
            <a:pPr lvl="1">
              <a:lnSpc>
                <a:spcPct val="80000"/>
              </a:lnSpc>
            </a:pPr>
            <a:r>
              <a:rPr lang="en-US" sz="2000" dirty="0">
                <a:latin typeface="Arial Narrow" charset="0"/>
                <a:ea typeface="ＭＳ Ｐゴシック" charset="0"/>
              </a:rPr>
              <a:t>This was also discovered by </a:t>
            </a:r>
            <a:r>
              <a:rPr lang="en-US" sz="2000" dirty="0" err="1">
                <a:latin typeface="Arial Narrow" charset="0"/>
                <a:ea typeface="ＭＳ Ｐゴシック" charset="0"/>
              </a:rPr>
              <a:t>Oersted</a:t>
            </a:r>
            <a:endParaRPr lang="en-US" sz="2000" dirty="0">
              <a:latin typeface="Arial Narrow" charset="0"/>
              <a:ea typeface="ＭＳ Ｐゴシック" charset="0"/>
            </a:endParaRPr>
          </a:p>
          <a:p>
            <a:pPr>
              <a:lnSpc>
                <a:spcPct val="80000"/>
              </a:lnSpc>
            </a:pPr>
            <a:r>
              <a:rPr lang="en-US" sz="2400" dirty="0">
                <a:latin typeface="Arial Narrow" charset="0"/>
                <a:ea typeface="ＭＳ Ｐゴシック" charset="0"/>
                <a:cs typeface="ＭＳ Ｐゴシック" charset="0"/>
              </a:rPr>
              <a:t>Direction of the force is always </a:t>
            </a:r>
          </a:p>
          <a:p>
            <a:pPr lvl="1">
              <a:lnSpc>
                <a:spcPct val="80000"/>
              </a:lnSpc>
            </a:pPr>
            <a:r>
              <a:rPr lang="en-US" sz="2000" dirty="0">
                <a:latin typeface="Arial Narrow" charset="0"/>
                <a:ea typeface="ＭＳ Ｐゴシック" charset="0"/>
              </a:rPr>
              <a:t>perpendicular to the direction of the current </a:t>
            </a:r>
            <a:endParaRPr lang="en-US" sz="2000" dirty="0" smtClean="0">
              <a:latin typeface="Arial Narrow" charset="0"/>
              <a:ea typeface="ＭＳ Ｐゴシック" charset="0"/>
            </a:endParaRPr>
          </a:p>
          <a:p>
            <a:pPr lvl="1">
              <a:lnSpc>
                <a:spcPct val="80000"/>
              </a:lnSpc>
            </a:pPr>
            <a:r>
              <a:rPr lang="en-US" sz="2000" dirty="0" smtClean="0">
                <a:latin typeface="Arial Narrow" charset="0"/>
                <a:ea typeface="ＭＳ Ｐゴシック" charset="0"/>
              </a:rPr>
              <a:t>And also perpendicular </a:t>
            </a:r>
            <a:r>
              <a:rPr lang="en-US" sz="2000" dirty="0">
                <a:latin typeface="Arial Narrow" charset="0"/>
                <a:ea typeface="ＭＳ Ｐゴシック" charset="0"/>
              </a:rPr>
              <a:t>to the direction of the magnetic field, </a:t>
            </a:r>
            <a:r>
              <a:rPr lang="en-US" sz="2000" b="1" dirty="0">
                <a:latin typeface="Arial Narrow" charset="0"/>
                <a:ea typeface="ＭＳ Ｐゴシック" charset="0"/>
              </a:rPr>
              <a:t>B</a:t>
            </a:r>
          </a:p>
          <a:p>
            <a:pPr>
              <a:lnSpc>
                <a:spcPct val="80000"/>
              </a:lnSpc>
            </a:pPr>
            <a:r>
              <a:rPr lang="en-US" sz="2400" dirty="0">
                <a:latin typeface="Arial Narrow" charset="0"/>
                <a:ea typeface="ＭＳ Ｐゴシック" charset="0"/>
                <a:cs typeface="ＭＳ Ｐゴシック" charset="0"/>
              </a:rPr>
              <a:t>Experimentally the direction of the force is given by another right-hand rule </a:t>
            </a:r>
            <a:r>
              <a:rPr lang="en-US" sz="2400" dirty="0">
                <a:latin typeface="Arial Narrow" charset="0"/>
                <a:ea typeface="ＭＳ Ｐゴシック" charset="0"/>
                <a:cs typeface="ＭＳ Ｐゴシック" charset="0"/>
                <a:sym typeface="Wingdings" charset="0"/>
              </a:rPr>
              <a:t> When the fingers of the right-hand points to the direction of the current and the finger tips bent to the direction of magnetic field B, the direction of thumb points to the direction of the force</a:t>
            </a:r>
            <a:endParaRPr lang="en-US" sz="2400" dirty="0">
              <a:latin typeface="Arial Narrow" charset="0"/>
              <a:ea typeface="ＭＳ Ｐゴシック" charset="0"/>
              <a:cs typeface="ＭＳ Ｐゴシック" charset="0"/>
            </a:endParaRPr>
          </a:p>
        </p:txBody>
      </p:sp>
      <p:pic>
        <p:nvPicPr>
          <p:cNvPr id="353289" name="Picture 9" descr="FG27_012B"/>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71800" y="4572000"/>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 descr="FG27_012C"/>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33400" y="4419600"/>
            <a:ext cx="26320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3719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3288">
                                            <p:txEl>
                                              <p:pRg st="0" end="0"/>
                                            </p:txEl>
                                          </p:spTgt>
                                        </p:tgtEl>
                                        <p:attrNameLst>
                                          <p:attrName>style.visibility</p:attrName>
                                        </p:attrNameLst>
                                      </p:cBhvr>
                                      <p:to>
                                        <p:strVal val="visible"/>
                                      </p:to>
                                    </p:set>
                                    <p:animEffect transition="in" filter="wipe(left)">
                                      <p:cBhvr>
                                        <p:cTn id="7" dur="500"/>
                                        <p:tgtEl>
                                          <p:spTgt spid="35328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3288">
                                            <p:txEl>
                                              <p:pRg st="1" end="1"/>
                                            </p:txEl>
                                          </p:spTgt>
                                        </p:tgtEl>
                                        <p:attrNameLst>
                                          <p:attrName>style.visibility</p:attrName>
                                        </p:attrNameLst>
                                      </p:cBhvr>
                                      <p:to>
                                        <p:strVal val="visible"/>
                                      </p:to>
                                    </p:set>
                                    <p:animEffect transition="in" filter="wipe(left)">
                                      <p:cBhvr>
                                        <p:cTn id="12" dur="500"/>
                                        <p:tgtEl>
                                          <p:spTgt spid="35328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3288">
                                            <p:txEl>
                                              <p:pRg st="2" end="2"/>
                                            </p:txEl>
                                          </p:spTgt>
                                        </p:tgtEl>
                                        <p:attrNameLst>
                                          <p:attrName>style.visibility</p:attrName>
                                        </p:attrNameLst>
                                      </p:cBhvr>
                                      <p:to>
                                        <p:strVal val="visible"/>
                                      </p:to>
                                    </p:set>
                                    <p:animEffect transition="in" filter="wipe(left)">
                                      <p:cBhvr>
                                        <p:cTn id="17" dur="500"/>
                                        <p:tgtEl>
                                          <p:spTgt spid="35328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3288">
                                            <p:txEl>
                                              <p:pRg st="3" end="3"/>
                                            </p:txEl>
                                          </p:spTgt>
                                        </p:tgtEl>
                                        <p:attrNameLst>
                                          <p:attrName>style.visibility</p:attrName>
                                        </p:attrNameLst>
                                      </p:cBhvr>
                                      <p:to>
                                        <p:strVal val="visible"/>
                                      </p:to>
                                    </p:set>
                                    <p:animEffect transition="in" filter="wipe(left)">
                                      <p:cBhvr>
                                        <p:cTn id="22" dur="500"/>
                                        <p:tgtEl>
                                          <p:spTgt spid="35328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3288">
                                            <p:txEl>
                                              <p:pRg st="4" end="4"/>
                                            </p:txEl>
                                          </p:spTgt>
                                        </p:tgtEl>
                                        <p:attrNameLst>
                                          <p:attrName>style.visibility</p:attrName>
                                        </p:attrNameLst>
                                      </p:cBhvr>
                                      <p:to>
                                        <p:strVal val="visible"/>
                                      </p:to>
                                    </p:set>
                                    <p:animEffect transition="in" filter="wipe(left)">
                                      <p:cBhvr>
                                        <p:cTn id="27" dur="500"/>
                                        <p:tgtEl>
                                          <p:spTgt spid="35328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3288">
                                            <p:txEl>
                                              <p:pRg st="5" end="5"/>
                                            </p:txEl>
                                          </p:spTgt>
                                        </p:tgtEl>
                                        <p:attrNameLst>
                                          <p:attrName>style.visibility</p:attrName>
                                        </p:attrNameLst>
                                      </p:cBhvr>
                                      <p:to>
                                        <p:strVal val="visible"/>
                                      </p:to>
                                    </p:set>
                                    <p:animEffect transition="in" filter="wipe(left)">
                                      <p:cBhvr>
                                        <p:cTn id="32" dur="500"/>
                                        <p:tgtEl>
                                          <p:spTgt spid="353288">
                                            <p:txEl>
                                              <p:pRg st="5" end="5"/>
                                            </p:txEl>
                                          </p:spTgt>
                                        </p:tgtEl>
                                      </p:cBhvr>
                                    </p:animEffect>
                                  </p:childTnLst>
                                </p:cTn>
                              </p:par>
                              <p:par>
                                <p:cTn id="33" presetID="22" presetClass="entr" presetSubtype="8" fill="hold" grpId="0" nodeType="withEffect">
                                  <p:stCondLst>
                                    <p:cond delay="0"/>
                                  </p:stCondLst>
                                  <p:iterate type="wd">
                                    <p:tmPct val="10000"/>
                                  </p:iterate>
                                  <p:childTnLst>
                                    <p:set>
                                      <p:cBhvr>
                                        <p:cTn id="34" dur="1" fill="hold">
                                          <p:stCondLst>
                                            <p:cond delay="0"/>
                                          </p:stCondLst>
                                        </p:cTn>
                                        <p:tgtEl>
                                          <p:spTgt spid="353288">
                                            <p:txEl>
                                              <p:pRg st="6" end="6"/>
                                            </p:txEl>
                                          </p:spTgt>
                                        </p:tgtEl>
                                        <p:attrNameLst>
                                          <p:attrName>style.visibility</p:attrName>
                                        </p:attrNameLst>
                                      </p:cBhvr>
                                      <p:to>
                                        <p:strVal val="visible"/>
                                      </p:to>
                                    </p:set>
                                    <p:animEffect transition="in" filter="wipe(left)">
                                      <p:cBhvr>
                                        <p:cTn id="35" dur="500"/>
                                        <p:tgtEl>
                                          <p:spTgt spid="353288">
                                            <p:txEl>
                                              <p:pRg st="6" end="6"/>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8" fill="hold" grpId="0" nodeType="clickEffect">
                                  <p:stCondLst>
                                    <p:cond delay="0"/>
                                  </p:stCondLst>
                                  <p:iterate type="wd">
                                    <p:tmPct val="10000"/>
                                  </p:iterate>
                                  <p:childTnLst>
                                    <p:set>
                                      <p:cBhvr>
                                        <p:cTn id="39" dur="1" fill="hold">
                                          <p:stCondLst>
                                            <p:cond delay="0"/>
                                          </p:stCondLst>
                                        </p:cTn>
                                        <p:tgtEl>
                                          <p:spTgt spid="353288">
                                            <p:txEl>
                                              <p:pRg st="7" end="7"/>
                                            </p:txEl>
                                          </p:spTgt>
                                        </p:tgtEl>
                                        <p:attrNameLst>
                                          <p:attrName>style.visibility</p:attrName>
                                        </p:attrNameLst>
                                      </p:cBhvr>
                                      <p:to>
                                        <p:strVal val="visible"/>
                                      </p:to>
                                    </p:set>
                                    <p:animEffect transition="in" filter="wipe(left)">
                                      <p:cBhvr>
                                        <p:cTn id="40" dur="500"/>
                                        <p:tgtEl>
                                          <p:spTgt spid="353288">
                                            <p:txEl>
                                              <p:pRg st="7" end="7"/>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3"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0" fill="hold" nodeType="clickEffect">
                                  <p:stCondLst>
                                    <p:cond delay="0"/>
                                  </p:stCondLst>
                                  <p:childTnLst>
                                    <p:set>
                                      <p:cBhvr>
                                        <p:cTn id="51" dur="1" fill="hold">
                                          <p:stCondLst>
                                            <p:cond delay="0"/>
                                          </p:stCondLst>
                                        </p:cTn>
                                        <p:tgtEl>
                                          <p:spTgt spid="353289"/>
                                        </p:tgtEl>
                                        <p:attrNameLst>
                                          <p:attrName>style.visibility</p:attrName>
                                        </p:attrNameLst>
                                      </p:cBhvr>
                                      <p:to>
                                        <p:strVal val="visible"/>
                                      </p:to>
                                    </p:set>
                                    <p:anim calcmode="lin" valueType="num">
                                      <p:cBhvr>
                                        <p:cTn id="52" dur="500" fill="hold"/>
                                        <p:tgtEl>
                                          <p:spTgt spid="353289"/>
                                        </p:tgtEl>
                                        <p:attrNameLst>
                                          <p:attrName>ppt_w</p:attrName>
                                        </p:attrNameLst>
                                      </p:cBhvr>
                                      <p:tavLst>
                                        <p:tav tm="0">
                                          <p:val>
                                            <p:fltVal val="0"/>
                                          </p:val>
                                        </p:tav>
                                        <p:tav tm="100000">
                                          <p:val>
                                            <p:strVal val="#ppt_w"/>
                                          </p:val>
                                        </p:tav>
                                      </p:tavLst>
                                    </p:anim>
                                    <p:anim calcmode="lin" valueType="num">
                                      <p:cBhvr>
                                        <p:cTn id="53" dur="500" fill="hold"/>
                                        <p:tgtEl>
                                          <p:spTgt spid="353289"/>
                                        </p:tgtEl>
                                        <p:attrNameLst>
                                          <p:attrName>ppt_h</p:attrName>
                                        </p:attrNameLst>
                                      </p:cBhvr>
                                      <p:tavLst>
                                        <p:tav tm="0">
                                          <p:val>
                                            <p:fltVal val="0"/>
                                          </p:val>
                                        </p:tav>
                                        <p:tav tm="100000">
                                          <p:val>
                                            <p:strVal val="#ppt_h"/>
                                          </p:val>
                                        </p:tav>
                                      </p:tavLst>
                                    </p:anim>
                                    <p:animEffect transition="in" filter="fade">
                                      <p:cBhvr>
                                        <p:cTn id="54" dur="500"/>
                                        <p:tgtEl>
                                          <p:spTgt spid="353289"/>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353283"/>
                                        </p:tgtEl>
                                        <p:attrNameLst>
                                          <p:attrName>style.visibility</p:attrName>
                                        </p:attrNameLst>
                                      </p:cBhvr>
                                      <p:to>
                                        <p:strVal val="visible"/>
                                      </p:to>
                                    </p:set>
                                    <p:anim calcmode="lin" valueType="num">
                                      <p:cBhvr>
                                        <p:cTn id="59" dur="500" fill="hold"/>
                                        <p:tgtEl>
                                          <p:spTgt spid="353283"/>
                                        </p:tgtEl>
                                        <p:attrNameLst>
                                          <p:attrName>ppt_w</p:attrName>
                                        </p:attrNameLst>
                                      </p:cBhvr>
                                      <p:tavLst>
                                        <p:tav tm="0">
                                          <p:val>
                                            <p:fltVal val="0"/>
                                          </p:val>
                                        </p:tav>
                                        <p:tav tm="100000">
                                          <p:val>
                                            <p:strVal val="#ppt_w"/>
                                          </p:val>
                                        </p:tav>
                                      </p:tavLst>
                                    </p:anim>
                                    <p:anim calcmode="lin" valueType="num">
                                      <p:cBhvr>
                                        <p:cTn id="60" dur="500" fill="hold"/>
                                        <p:tgtEl>
                                          <p:spTgt spid="353283"/>
                                        </p:tgtEl>
                                        <p:attrNameLst>
                                          <p:attrName>ppt_h</p:attrName>
                                        </p:attrNameLst>
                                      </p:cBhvr>
                                      <p:tavLst>
                                        <p:tav tm="0">
                                          <p:val>
                                            <p:fltVal val="0"/>
                                          </p:val>
                                        </p:tav>
                                        <p:tav tm="100000">
                                          <p:val>
                                            <p:strVal val="#ppt_h"/>
                                          </p:val>
                                        </p:tav>
                                      </p:tavLst>
                                    </p:anim>
                                    <p:animEffect transition="in" filter="fade">
                                      <p:cBhvr>
                                        <p:cTn id="61" dur="500"/>
                                        <p:tgtEl>
                                          <p:spTgt spid="3532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8"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5607"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0"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E2027038-9217-F941-AF6C-DF40C7BA879D}" type="slidenum">
              <a:rPr lang="en-US" sz="1400">
                <a:solidFill>
                  <a:srgbClr val="A50021"/>
                </a:solidFill>
                <a:latin typeface="Arial Narrow" charset="0"/>
              </a:rPr>
              <a:pPr eaLnBrk="1" hangingPunct="1"/>
              <a:t>7</a:t>
            </a:fld>
            <a:endParaRPr lang="en-US" sz="1400">
              <a:solidFill>
                <a:srgbClr val="A50021"/>
              </a:solidFill>
              <a:latin typeface="Arial Narrow" charset="0"/>
            </a:endParaRPr>
          </a:p>
        </p:txBody>
      </p:sp>
      <p:sp>
        <p:nvSpPr>
          <p:cNvPr id="25609"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Magnetic Forces on Electric Current</a:t>
            </a:r>
          </a:p>
        </p:txBody>
      </p:sp>
      <p:graphicFrame>
        <p:nvGraphicFramePr>
          <p:cNvPr id="25602"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99465"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3"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99466"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5604"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9467"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4310" name="Rectangle 6"/>
          <p:cNvSpPr>
            <a:spLocks noGrp="1" noChangeArrowheads="1"/>
          </p:cNvSpPr>
          <p:nvPr>
            <p:ph type="body" idx="1"/>
          </p:nvPr>
        </p:nvSpPr>
        <p:spPr>
          <a:xfrm>
            <a:off x="76200" y="685800"/>
            <a:ext cx="9144000" cy="5791200"/>
          </a:xfrm>
        </p:spPr>
        <p:txBody>
          <a:bodyPr/>
          <a:lstStyle/>
          <a:p>
            <a:r>
              <a:rPr lang="en-US" sz="2800" dirty="0">
                <a:latin typeface="Arial Narrow" charset="0"/>
                <a:ea typeface="ＭＳ Ｐゴシック" charset="0"/>
                <a:cs typeface="ＭＳ Ｐゴシック" charset="0"/>
              </a:rPr>
              <a:t>OK, we are set for the direction but what about the magnitude?</a:t>
            </a:r>
          </a:p>
          <a:p>
            <a:r>
              <a:rPr lang="en-US" sz="2800" dirty="0">
                <a:latin typeface="Arial Narrow" charset="0"/>
                <a:ea typeface="ＭＳ Ｐゴシック" charset="0"/>
                <a:cs typeface="ＭＳ Ｐゴシック" charset="0"/>
              </a:rPr>
              <a:t>It is found that the magnitude of the force is directly proportional to</a:t>
            </a:r>
          </a:p>
          <a:p>
            <a:pPr lvl="1"/>
            <a:r>
              <a:rPr lang="en-US" sz="2400" dirty="0">
                <a:latin typeface="Arial Narrow" charset="0"/>
                <a:ea typeface="ＭＳ Ｐゴシック" charset="0"/>
              </a:rPr>
              <a:t>T</a:t>
            </a:r>
            <a:r>
              <a:rPr lang="en-US" sz="2400" dirty="0" smtClean="0">
                <a:latin typeface="Arial Narrow" charset="0"/>
                <a:ea typeface="ＭＳ Ｐゴシック" charset="0"/>
              </a:rPr>
              <a:t>he </a:t>
            </a:r>
            <a:r>
              <a:rPr lang="en-US" sz="2400" dirty="0">
                <a:latin typeface="Arial Narrow" charset="0"/>
                <a:ea typeface="ＭＳ Ｐゴシック" charset="0"/>
              </a:rPr>
              <a:t>current </a:t>
            </a:r>
            <a:r>
              <a:rPr lang="en-US" sz="2400" dirty="0" smtClean="0">
                <a:latin typeface="Arial Narrow" charset="0"/>
                <a:ea typeface="ＭＳ Ｐゴシック" charset="0"/>
              </a:rPr>
              <a:t>flowing in </a:t>
            </a:r>
            <a:r>
              <a:rPr lang="en-US" sz="2400" dirty="0">
                <a:latin typeface="Arial Narrow" charset="0"/>
                <a:ea typeface="ＭＳ Ｐゴシック" charset="0"/>
              </a:rPr>
              <a:t>the wire</a:t>
            </a:r>
          </a:p>
          <a:p>
            <a:pPr lvl="1"/>
            <a:r>
              <a:rPr lang="en-US" sz="2400" dirty="0">
                <a:latin typeface="Arial Narrow" charset="0"/>
                <a:ea typeface="ＭＳ Ｐゴシック" charset="0"/>
              </a:rPr>
              <a:t>The length of the wire in the magnetic field (if the field is uniform)</a:t>
            </a:r>
          </a:p>
          <a:p>
            <a:pPr lvl="1"/>
            <a:r>
              <a:rPr lang="en-US" sz="2400" dirty="0">
                <a:latin typeface="Arial Narrow" charset="0"/>
                <a:ea typeface="ＭＳ Ｐゴシック" charset="0"/>
              </a:rPr>
              <a:t>The strength of the magnetic field</a:t>
            </a:r>
          </a:p>
          <a:p>
            <a:r>
              <a:rPr lang="en-US" sz="2800" dirty="0">
                <a:latin typeface="Arial Narrow" charset="0"/>
                <a:ea typeface="ＭＳ Ｐゴシック" charset="0"/>
                <a:cs typeface="ＭＳ Ｐゴシック" charset="0"/>
              </a:rPr>
              <a:t>The force also depends on the angle </a:t>
            </a:r>
            <a:r>
              <a:rPr lang="en-US" sz="2800" dirty="0" err="1">
                <a:latin typeface="Arial Narrow" charset="0"/>
                <a:ea typeface="ＭＳ Ｐゴシック" charset="0"/>
                <a:cs typeface="ＭＳ Ｐゴシック" charset="0"/>
              </a:rPr>
              <a:t>θ</a:t>
            </a:r>
            <a:r>
              <a:rPr lang="en-US" sz="2800" dirty="0">
                <a:latin typeface="Arial Narrow" charset="0"/>
                <a:ea typeface="ＭＳ Ｐゴシック" charset="0"/>
                <a:cs typeface="ＭＳ Ｐゴシック" charset="0"/>
              </a:rPr>
              <a:t> between the directions of the current and the magnetic field</a:t>
            </a:r>
          </a:p>
          <a:p>
            <a:pPr lvl="1"/>
            <a:r>
              <a:rPr lang="en-US" sz="2400" dirty="0">
                <a:latin typeface="Arial Narrow" charset="0"/>
                <a:ea typeface="ＭＳ Ｐゴシック" charset="0"/>
              </a:rPr>
              <a:t>When the wire is perpendicular to the field, the force is the strongest</a:t>
            </a:r>
          </a:p>
          <a:p>
            <a:pPr lvl="1"/>
            <a:r>
              <a:rPr lang="en-US" sz="2400" dirty="0">
                <a:latin typeface="Arial Narrow" charset="0"/>
                <a:ea typeface="ＭＳ Ｐゴシック" charset="0"/>
              </a:rPr>
              <a:t>When the wire is parallel to the field, there is no force at all</a:t>
            </a:r>
          </a:p>
          <a:p>
            <a:r>
              <a:rPr lang="en-US" sz="2800" dirty="0">
                <a:latin typeface="Arial Narrow" charset="0"/>
                <a:ea typeface="ＭＳ Ｐゴシック" charset="0"/>
                <a:cs typeface="ＭＳ Ｐゴシック" charset="0"/>
              </a:rPr>
              <a:t>Thus the force on current </a:t>
            </a:r>
            <a:r>
              <a:rPr lang="en-US" sz="2800" dirty="0">
                <a:latin typeface="Monotype Corsiva" charset="0"/>
                <a:ea typeface="ＭＳ Ｐゴシック" charset="0"/>
                <a:cs typeface="ＭＳ Ｐゴシック" charset="0"/>
              </a:rPr>
              <a:t>I</a:t>
            </a:r>
            <a:r>
              <a:rPr lang="en-US" sz="2800" dirty="0">
                <a:latin typeface="Arial Narrow" charset="0"/>
                <a:ea typeface="ＭＳ Ｐゴシック" charset="0"/>
                <a:cs typeface="ＭＳ Ｐゴシック" charset="0"/>
              </a:rPr>
              <a:t> in the wire with the length </a:t>
            </a:r>
            <a:r>
              <a:rPr lang="en-US" sz="2800" dirty="0">
                <a:latin typeface="Monotype Corsiva" charset="0"/>
                <a:ea typeface="ＭＳ Ｐゴシック" charset="0"/>
                <a:cs typeface="ＭＳ Ｐゴシック" charset="0"/>
              </a:rPr>
              <a:t>l</a:t>
            </a:r>
            <a:r>
              <a:rPr lang="en-US" sz="2800" dirty="0">
                <a:latin typeface="Arial Narrow" charset="0"/>
                <a:ea typeface="ＭＳ Ｐゴシック" charset="0"/>
                <a:cs typeface="ＭＳ Ｐゴシック" charset="0"/>
              </a:rPr>
              <a:t> in a uniform field </a:t>
            </a:r>
            <a:r>
              <a:rPr lang="en-US" sz="2800" dirty="0">
                <a:latin typeface="Monotype Corsiva" charset="0"/>
                <a:ea typeface="ＭＳ Ｐゴシック" charset="0"/>
                <a:cs typeface="ＭＳ Ｐゴシック" charset="0"/>
              </a:rPr>
              <a:t>B</a:t>
            </a:r>
            <a:r>
              <a:rPr lang="en-US" sz="2800" dirty="0">
                <a:latin typeface="Arial Narrow" charset="0"/>
                <a:ea typeface="ＭＳ Ｐゴシック" charset="0"/>
                <a:cs typeface="ＭＳ Ｐゴシック" charset="0"/>
              </a:rPr>
              <a:t> is</a:t>
            </a:r>
          </a:p>
        </p:txBody>
      </p:sp>
      <p:graphicFrame>
        <p:nvGraphicFramePr>
          <p:cNvPr id="354311" name="Object 5"/>
          <p:cNvGraphicFramePr>
            <a:graphicFrameLocks noChangeAspect="1"/>
          </p:cNvGraphicFramePr>
          <p:nvPr/>
        </p:nvGraphicFramePr>
        <p:xfrm>
          <a:off x="2279650" y="5410200"/>
          <a:ext cx="2520950" cy="538163"/>
        </p:xfrm>
        <a:graphic>
          <a:graphicData uri="http://schemas.openxmlformats.org/presentationml/2006/ole">
            <mc:AlternateContent xmlns:mc="http://schemas.openxmlformats.org/markup-compatibility/2006">
              <mc:Choice xmlns:v="urn:schemas-microsoft-com:vml" Requires="v">
                <p:oleObj spid="_x0000_s399468" name="Equation" r:id="rId8" imgW="774360" imgH="164880" progId="Equation.DSMT4">
                  <p:embed/>
                </p:oleObj>
              </mc:Choice>
              <mc:Fallback>
                <p:oleObj name="Equation" r:id="rId8" imgW="77436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79650" y="5410200"/>
                        <a:ext cx="2520950" cy="538163"/>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14777172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4310">
                                            <p:txEl>
                                              <p:pRg st="0" end="0"/>
                                            </p:txEl>
                                          </p:spTgt>
                                        </p:tgtEl>
                                        <p:attrNameLst>
                                          <p:attrName>style.visibility</p:attrName>
                                        </p:attrNameLst>
                                      </p:cBhvr>
                                      <p:to>
                                        <p:strVal val="visible"/>
                                      </p:to>
                                    </p:set>
                                    <p:animEffect transition="in" filter="wipe(left)">
                                      <p:cBhvr>
                                        <p:cTn id="7" dur="500"/>
                                        <p:tgtEl>
                                          <p:spTgt spid="35431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4310">
                                            <p:txEl>
                                              <p:pRg st="1" end="1"/>
                                            </p:txEl>
                                          </p:spTgt>
                                        </p:tgtEl>
                                        <p:attrNameLst>
                                          <p:attrName>style.visibility</p:attrName>
                                        </p:attrNameLst>
                                      </p:cBhvr>
                                      <p:to>
                                        <p:strVal val="visible"/>
                                      </p:to>
                                    </p:set>
                                    <p:animEffect transition="in" filter="wipe(left)">
                                      <p:cBhvr>
                                        <p:cTn id="12" dur="500"/>
                                        <p:tgtEl>
                                          <p:spTgt spid="35431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4310">
                                            <p:txEl>
                                              <p:pRg st="2" end="2"/>
                                            </p:txEl>
                                          </p:spTgt>
                                        </p:tgtEl>
                                        <p:attrNameLst>
                                          <p:attrName>style.visibility</p:attrName>
                                        </p:attrNameLst>
                                      </p:cBhvr>
                                      <p:to>
                                        <p:strVal val="visible"/>
                                      </p:to>
                                    </p:set>
                                    <p:animEffect transition="in" filter="wipe(left)">
                                      <p:cBhvr>
                                        <p:cTn id="17" dur="500"/>
                                        <p:tgtEl>
                                          <p:spTgt spid="35431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4310">
                                            <p:txEl>
                                              <p:pRg st="3" end="3"/>
                                            </p:txEl>
                                          </p:spTgt>
                                        </p:tgtEl>
                                        <p:attrNameLst>
                                          <p:attrName>style.visibility</p:attrName>
                                        </p:attrNameLst>
                                      </p:cBhvr>
                                      <p:to>
                                        <p:strVal val="visible"/>
                                      </p:to>
                                    </p:set>
                                    <p:animEffect transition="in" filter="wipe(left)">
                                      <p:cBhvr>
                                        <p:cTn id="22" dur="500"/>
                                        <p:tgtEl>
                                          <p:spTgt spid="354310">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4310">
                                            <p:txEl>
                                              <p:pRg st="4" end="4"/>
                                            </p:txEl>
                                          </p:spTgt>
                                        </p:tgtEl>
                                        <p:attrNameLst>
                                          <p:attrName>style.visibility</p:attrName>
                                        </p:attrNameLst>
                                      </p:cBhvr>
                                      <p:to>
                                        <p:strVal val="visible"/>
                                      </p:to>
                                    </p:set>
                                    <p:animEffect transition="in" filter="wipe(left)">
                                      <p:cBhvr>
                                        <p:cTn id="27" dur="500"/>
                                        <p:tgtEl>
                                          <p:spTgt spid="354310">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4310">
                                            <p:txEl>
                                              <p:pRg st="5" end="5"/>
                                            </p:txEl>
                                          </p:spTgt>
                                        </p:tgtEl>
                                        <p:attrNameLst>
                                          <p:attrName>style.visibility</p:attrName>
                                        </p:attrNameLst>
                                      </p:cBhvr>
                                      <p:to>
                                        <p:strVal val="visible"/>
                                      </p:to>
                                    </p:set>
                                    <p:animEffect transition="in" filter="wipe(left)">
                                      <p:cBhvr>
                                        <p:cTn id="32" dur="500"/>
                                        <p:tgtEl>
                                          <p:spTgt spid="354310">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4310">
                                            <p:txEl>
                                              <p:pRg st="6" end="6"/>
                                            </p:txEl>
                                          </p:spTgt>
                                        </p:tgtEl>
                                        <p:attrNameLst>
                                          <p:attrName>style.visibility</p:attrName>
                                        </p:attrNameLst>
                                      </p:cBhvr>
                                      <p:to>
                                        <p:strVal val="visible"/>
                                      </p:to>
                                    </p:set>
                                    <p:animEffect transition="in" filter="wipe(left)">
                                      <p:cBhvr>
                                        <p:cTn id="37" dur="500"/>
                                        <p:tgtEl>
                                          <p:spTgt spid="354310">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4310">
                                            <p:txEl>
                                              <p:pRg st="7" end="7"/>
                                            </p:txEl>
                                          </p:spTgt>
                                        </p:tgtEl>
                                        <p:attrNameLst>
                                          <p:attrName>style.visibility</p:attrName>
                                        </p:attrNameLst>
                                      </p:cBhvr>
                                      <p:to>
                                        <p:strVal val="visible"/>
                                      </p:to>
                                    </p:set>
                                    <p:animEffect transition="in" filter="wipe(left)">
                                      <p:cBhvr>
                                        <p:cTn id="42" dur="500"/>
                                        <p:tgtEl>
                                          <p:spTgt spid="354310">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4310">
                                            <p:txEl>
                                              <p:pRg st="8" end="8"/>
                                            </p:txEl>
                                          </p:spTgt>
                                        </p:tgtEl>
                                        <p:attrNameLst>
                                          <p:attrName>style.visibility</p:attrName>
                                        </p:attrNameLst>
                                      </p:cBhvr>
                                      <p:to>
                                        <p:strVal val="visible"/>
                                      </p:to>
                                    </p:set>
                                    <p:animEffect transition="in" filter="wipe(left)">
                                      <p:cBhvr>
                                        <p:cTn id="47" dur="500"/>
                                        <p:tgtEl>
                                          <p:spTgt spid="354310">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nodeType="clickEffect">
                                  <p:stCondLst>
                                    <p:cond delay="0"/>
                                  </p:stCondLst>
                                  <p:childTnLst>
                                    <p:set>
                                      <p:cBhvr>
                                        <p:cTn id="51" dur="1" fill="hold">
                                          <p:stCondLst>
                                            <p:cond delay="0"/>
                                          </p:stCondLst>
                                        </p:cTn>
                                        <p:tgtEl>
                                          <p:spTgt spid="354311"/>
                                        </p:tgtEl>
                                        <p:attrNameLst>
                                          <p:attrName>style.visibility</p:attrName>
                                        </p:attrNameLst>
                                      </p:cBhvr>
                                      <p:to>
                                        <p:strVal val="visible"/>
                                      </p:to>
                                    </p:set>
                                    <p:animEffect transition="in" filter="wipe(left)">
                                      <p:cBhvr>
                                        <p:cTn id="52" dur="500"/>
                                        <p:tgtEl>
                                          <p:spTgt spid="3543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10"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3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663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5"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AF1B2ECA-7F1F-614C-9826-B3896D54E286}" type="slidenum">
              <a:rPr lang="en-US" sz="1400">
                <a:solidFill>
                  <a:srgbClr val="A50021"/>
                </a:solidFill>
                <a:latin typeface="Arial Narrow" charset="0"/>
              </a:rPr>
              <a:pPr eaLnBrk="1" hangingPunct="1"/>
              <a:t>8</a:t>
            </a:fld>
            <a:endParaRPr lang="en-US" sz="1400">
              <a:solidFill>
                <a:srgbClr val="A50021"/>
              </a:solidFill>
              <a:latin typeface="Arial Narrow" charset="0"/>
            </a:endParaRPr>
          </a:p>
        </p:txBody>
      </p:sp>
      <p:sp>
        <p:nvSpPr>
          <p:cNvPr id="26638"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Magnetic Forces on Electric Current</a:t>
            </a:r>
          </a:p>
        </p:txBody>
      </p:sp>
      <p:graphicFrame>
        <p:nvGraphicFramePr>
          <p:cNvPr id="26626"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398822"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7"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398823"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6628"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398824"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5334" name="Rectangle 6"/>
          <p:cNvSpPr>
            <a:spLocks noGrp="1" noChangeArrowheads="1"/>
          </p:cNvSpPr>
          <p:nvPr>
            <p:ph type="body" idx="1"/>
          </p:nvPr>
        </p:nvSpPr>
        <p:spPr>
          <a:xfrm>
            <a:off x="228600" y="685800"/>
            <a:ext cx="8915400" cy="5791200"/>
          </a:xfrm>
        </p:spPr>
        <p:txBody>
          <a:bodyPr/>
          <a:lstStyle/>
          <a:p>
            <a:pPr>
              <a:lnSpc>
                <a:spcPct val="90000"/>
              </a:lnSpc>
            </a:pPr>
            <a:r>
              <a:rPr lang="en-US" sz="2800" dirty="0">
                <a:latin typeface="Arial Narrow" charset="0"/>
                <a:ea typeface="ＭＳ Ｐゴシック" charset="0"/>
                <a:cs typeface="ＭＳ Ｐゴシック" charset="0"/>
              </a:rPr>
              <a:t>Magnetic field strength B can be defined using the previous proportionality relationship w/ the constant 1:</a:t>
            </a:r>
          </a:p>
          <a:p>
            <a:pPr>
              <a:lnSpc>
                <a:spcPct val="90000"/>
              </a:lnSpc>
            </a:pPr>
            <a:r>
              <a:rPr lang="en-US" sz="2800" dirty="0">
                <a:latin typeface="Arial Narrow" charset="0"/>
                <a:ea typeface="ＭＳ Ｐゴシック" charset="0"/>
                <a:cs typeface="ＭＳ Ｐゴシック" charset="0"/>
              </a:rPr>
              <a:t>If </a:t>
            </a:r>
            <a:r>
              <a:rPr lang="en-US" sz="2800" dirty="0" err="1">
                <a:latin typeface="Symbol" charset="2"/>
                <a:ea typeface="ＭＳ Ｐゴシック" charset="0"/>
                <a:cs typeface="Symbol" charset="2"/>
              </a:rPr>
              <a:t>θ</a:t>
            </a:r>
            <a:r>
              <a:rPr lang="en-US" sz="2800" dirty="0">
                <a:latin typeface="Arial Narrow" charset="0"/>
                <a:ea typeface="ＭＳ Ｐゴシック" charset="0"/>
                <a:cs typeface="ＭＳ Ｐゴシック" charset="0"/>
              </a:rPr>
              <a:t>=90</a:t>
            </a:r>
            <a:r>
              <a:rPr lang="en-US" sz="2800" baseline="30000" dirty="0">
                <a:latin typeface="Arial Narrow" charset="0"/>
                <a:ea typeface="ＭＳ Ｐゴシック" charset="0"/>
                <a:cs typeface="ＭＳ Ｐゴシック" charset="0"/>
              </a:rPr>
              <a:t>o</a:t>
            </a:r>
            <a:r>
              <a:rPr lang="en-US" sz="2800" dirty="0">
                <a:latin typeface="Arial Narrow" charset="0"/>
                <a:ea typeface="ＭＳ Ｐゴシック" charset="0"/>
                <a:cs typeface="ＭＳ Ｐゴシック" charset="0"/>
              </a:rPr>
              <a:t>,                    and if </a:t>
            </a:r>
            <a:r>
              <a:rPr lang="en-US" sz="2800" dirty="0" err="1">
                <a:latin typeface="Symbol" charset="2"/>
                <a:ea typeface="ＭＳ Ｐゴシック" charset="0"/>
                <a:cs typeface="Symbol" charset="2"/>
              </a:rPr>
              <a:t>θ</a:t>
            </a:r>
            <a:r>
              <a:rPr lang="en-US" sz="2800" dirty="0">
                <a:latin typeface="Arial Narrow" charset="0"/>
                <a:ea typeface="ＭＳ Ｐゴシック" charset="0"/>
                <a:cs typeface="ＭＳ Ｐゴシック" charset="0"/>
              </a:rPr>
              <a:t>=0</a:t>
            </a:r>
            <a:r>
              <a:rPr lang="en-US" sz="2800" baseline="30000" dirty="0">
                <a:latin typeface="Arial Narrow" charset="0"/>
                <a:ea typeface="ＭＳ Ｐゴシック" charset="0"/>
                <a:cs typeface="ＭＳ Ｐゴシック" charset="0"/>
              </a:rPr>
              <a:t>o</a:t>
            </a:r>
          </a:p>
          <a:p>
            <a:pPr>
              <a:lnSpc>
                <a:spcPct val="90000"/>
              </a:lnSpc>
            </a:pPr>
            <a:r>
              <a:rPr lang="en-US" sz="2800" dirty="0">
                <a:latin typeface="Arial Narrow" charset="0"/>
                <a:ea typeface="ＭＳ Ｐゴシック" charset="0"/>
                <a:cs typeface="ＭＳ Ｐゴシック" charset="0"/>
              </a:rPr>
              <a:t>So the magnitude of the magnetic field B can be defined as</a:t>
            </a:r>
          </a:p>
          <a:p>
            <a:pPr lvl="1">
              <a:lnSpc>
                <a:spcPct val="90000"/>
              </a:lnSpc>
            </a:pPr>
            <a:r>
              <a:rPr lang="en-US" sz="2400" dirty="0">
                <a:latin typeface="Arial Narrow" charset="0"/>
                <a:ea typeface="ＭＳ Ｐゴシック" charset="0"/>
              </a:rPr>
              <a:t>                  where </a:t>
            </a:r>
            <a:r>
              <a:rPr lang="en-US" sz="2400" dirty="0" err="1">
                <a:latin typeface="Arial Narrow" charset="0"/>
                <a:ea typeface="ＭＳ Ｐゴシック" charset="0"/>
              </a:rPr>
              <a:t>F</a:t>
            </a:r>
            <a:r>
              <a:rPr lang="en-US" sz="2400" baseline="-25000" dirty="0" err="1">
                <a:latin typeface="Arial Narrow" charset="0"/>
                <a:ea typeface="ＭＳ Ｐゴシック" charset="0"/>
              </a:rPr>
              <a:t>max</a:t>
            </a:r>
            <a:r>
              <a:rPr lang="en-US" sz="2400" baseline="-25000" dirty="0">
                <a:latin typeface="Arial Narrow" charset="0"/>
                <a:ea typeface="ＭＳ Ｐゴシック" charset="0"/>
              </a:rPr>
              <a:t> </a:t>
            </a:r>
            <a:r>
              <a:rPr lang="en-US" sz="2400" dirty="0">
                <a:latin typeface="Arial Narrow" charset="0"/>
                <a:ea typeface="ＭＳ Ｐゴシック" charset="0"/>
              </a:rPr>
              <a:t>is the magnitude of the force on a straight length </a:t>
            </a:r>
            <a:r>
              <a:rPr lang="en-US" sz="2400" dirty="0">
                <a:latin typeface="Monotype Corsiva" charset="0"/>
                <a:ea typeface="ＭＳ Ｐゴシック" charset="0"/>
              </a:rPr>
              <a:t>l</a:t>
            </a:r>
            <a:r>
              <a:rPr lang="en-US" sz="2400" dirty="0">
                <a:latin typeface="Arial Narrow" charset="0"/>
                <a:ea typeface="ＭＳ Ｐゴシック" charset="0"/>
              </a:rPr>
              <a:t> of wire carrying a current </a:t>
            </a:r>
            <a:r>
              <a:rPr lang="en-US" sz="2400" dirty="0">
                <a:latin typeface="Monotype Corsiva" charset="0"/>
                <a:ea typeface="ＭＳ Ｐゴシック" charset="0"/>
              </a:rPr>
              <a:t>I </a:t>
            </a:r>
            <a:r>
              <a:rPr lang="en-US" sz="2400" dirty="0">
                <a:latin typeface="Arial Narrow" charset="0"/>
                <a:ea typeface="ＭＳ Ｐゴシック" charset="0"/>
              </a:rPr>
              <a:t>when the wire is perpendicular to </a:t>
            </a:r>
            <a:r>
              <a:rPr lang="en-US" sz="2400" b="1" dirty="0">
                <a:latin typeface="Arial Narrow" charset="0"/>
                <a:ea typeface="ＭＳ Ｐゴシック" charset="0"/>
              </a:rPr>
              <a:t>B</a:t>
            </a:r>
          </a:p>
          <a:p>
            <a:pPr>
              <a:lnSpc>
                <a:spcPct val="90000"/>
              </a:lnSpc>
            </a:pPr>
            <a:r>
              <a:rPr lang="en-US" sz="2800" dirty="0">
                <a:latin typeface="Arial Narrow" charset="0"/>
                <a:ea typeface="ＭＳ Ｐゴシック" charset="0"/>
                <a:cs typeface="ＭＳ Ｐゴシック" charset="0"/>
              </a:rPr>
              <a:t>The relationship between F, B and </a:t>
            </a:r>
            <a:r>
              <a:rPr lang="en-US" sz="2800" dirty="0">
                <a:latin typeface="Monotype Corsiva" charset="0"/>
                <a:ea typeface="ＭＳ Ｐゴシック" charset="0"/>
                <a:cs typeface="ＭＳ Ｐゴシック" charset="0"/>
              </a:rPr>
              <a:t>I</a:t>
            </a:r>
            <a:r>
              <a:rPr lang="en-US" sz="2800" dirty="0">
                <a:latin typeface="Arial Narrow" charset="0"/>
                <a:ea typeface="ＭＳ Ｐゴシック" charset="0"/>
                <a:cs typeface="ＭＳ Ｐゴシック" charset="0"/>
              </a:rPr>
              <a:t> can be written in a vector formula: </a:t>
            </a:r>
          </a:p>
          <a:p>
            <a:pPr lvl="1">
              <a:lnSpc>
                <a:spcPct val="90000"/>
              </a:lnSpc>
            </a:pPr>
            <a:r>
              <a:rPr lang="en-US" sz="2400" dirty="0">
                <a:latin typeface="Monotype Corsiva" charset="0"/>
                <a:ea typeface="ＭＳ Ｐゴシック" charset="0"/>
              </a:rPr>
              <a:t>l</a:t>
            </a:r>
            <a:r>
              <a:rPr lang="en-US" sz="2400" b="1" dirty="0">
                <a:latin typeface="Arial Narrow" charset="0"/>
                <a:ea typeface="ＭＳ Ｐゴシック" charset="0"/>
              </a:rPr>
              <a:t> </a:t>
            </a:r>
            <a:r>
              <a:rPr lang="en-US" sz="2400" dirty="0">
                <a:latin typeface="Arial Narrow" charset="0"/>
                <a:ea typeface="ＭＳ Ｐゴシック" charset="0"/>
              </a:rPr>
              <a:t>is the vector whose magnitude is the length of the wire and its direction is along the wire in the direction of the conventional current</a:t>
            </a:r>
          </a:p>
          <a:p>
            <a:pPr lvl="1">
              <a:lnSpc>
                <a:spcPct val="90000"/>
              </a:lnSpc>
            </a:pPr>
            <a:r>
              <a:rPr lang="en-US" sz="2400" dirty="0">
                <a:latin typeface="Arial Narrow" charset="0"/>
                <a:ea typeface="ＭＳ Ｐゴシック" charset="0"/>
              </a:rPr>
              <a:t>This formula works if B is uniform.</a:t>
            </a:r>
          </a:p>
          <a:p>
            <a:pPr>
              <a:lnSpc>
                <a:spcPct val="90000"/>
              </a:lnSpc>
            </a:pPr>
            <a:r>
              <a:rPr lang="en-US" sz="2800" dirty="0">
                <a:latin typeface="Arial Narrow" charset="0"/>
                <a:ea typeface="ＭＳ Ｐゴシック" charset="0"/>
                <a:cs typeface="ＭＳ Ｐゴシック" charset="0"/>
              </a:rPr>
              <a:t>If B is not uniform or </a:t>
            </a:r>
            <a:r>
              <a:rPr lang="en-US" sz="2800" dirty="0">
                <a:latin typeface="Monotype Corsiva" charset="0"/>
                <a:ea typeface="ＭＳ Ｐゴシック" charset="0"/>
                <a:cs typeface="ＭＳ Ｐゴシック" charset="0"/>
              </a:rPr>
              <a:t>l</a:t>
            </a:r>
            <a:r>
              <a:rPr lang="en-US" sz="2800" dirty="0">
                <a:latin typeface="Arial Narrow" charset="0"/>
                <a:ea typeface="ＭＳ Ｐゴシック" charset="0"/>
                <a:cs typeface="ＭＳ Ｐゴシック" charset="0"/>
              </a:rPr>
              <a:t> does not form the same angle with B everywhere, the infinitesimal force acting on a differential length d</a:t>
            </a:r>
            <a:r>
              <a:rPr lang="en-US" sz="2800" dirty="0">
                <a:latin typeface="Monotype Corsiva" charset="0"/>
                <a:ea typeface="ＭＳ Ｐゴシック" charset="0"/>
                <a:cs typeface="ＭＳ Ｐゴシック" charset="0"/>
              </a:rPr>
              <a:t>l</a:t>
            </a:r>
            <a:r>
              <a:rPr lang="en-US" sz="2800" dirty="0">
                <a:latin typeface="Arial Narrow" charset="0"/>
                <a:ea typeface="ＭＳ Ｐゴシック" charset="0"/>
                <a:cs typeface="ＭＳ Ｐゴシック" charset="0"/>
              </a:rPr>
              <a:t> is </a:t>
            </a:r>
          </a:p>
        </p:txBody>
      </p:sp>
      <p:graphicFrame>
        <p:nvGraphicFramePr>
          <p:cNvPr id="355335" name="Object 5"/>
          <p:cNvGraphicFramePr>
            <a:graphicFrameLocks noChangeAspect="1"/>
          </p:cNvGraphicFramePr>
          <p:nvPr>
            <p:extLst>
              <p:ext uri="{D42A27DB-BD31-4B8C-83A1-F6EECF244321}">
                <p14:modId xmlns:p14="http://schemas.microsoft.com/office/powerpoint/2010/main" val="3624859639"/>
              </p:ext>
            </p:extLst>
          </p:nvPr>
        </p:nvGraphicFramePr>
        <p:xfrm>
          <a:off x="6477000" y="1163638"/>
          <a:ext cx="1981200" cy="436562"/>
        </p:xfrm>
        <a:graphic>
          <a:graphicData uri="http://schemas.openxmlformats.org/presentationml/2006/ole">
            <mc:AlternateContent xmlns:mc="http://schemas.openxmlformats.org/markup-compatibility/2006">
              <mc:Choice xmlns:v="urn:schemas-microsoft-com:vml" Requires="v">
                <p:oleObj spid="_x0000_s398825" name="Equation" r:id="rId8" imgW="749160" imgH="164880" progId="Equation.DSMT4">
                  <p:embed/>
                </p:oleObj>
              </mc:Choice>
              <mc:Fallback>
                <p:oleObj name="Equation" r:id="rId8" imgW="749160" imgH="16488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1163638"/>
                        <a:ext cx="1981200" cy="436562"/>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5336" name="Object 6"/>
          <p:cNvGraphicFramePr>
            <a:graphicFrameLocks noChangeAspect="1"/>
          </p:cNvGraphicFramePr>
          <p:nvPr/>
        </p:nvGraphicFramePr>
        <p:xfrm>
          <a:off x="1804988" y="1552575"/>
          <a:ext cx="1547812" cy="504825"/>
        </p:xfrm>
        <a:graphic>
          <a:graphicData uri="http://schemas.openxmlformats.org/presentationml/2006/ole">
            <mc:AlternateContent xmlns:mc="http://schemas.openxmlformats.org/markup-compatibility/2006">
              <mc:Choice xmlns:v="urn:schemas-microsoft-com:vml" Requires="v">
                <p:oleObj spid="_x0000_s398826" name="Equation" r:id="rId10" imgW="622080" imgH="203040" progId="Equation.DSMT4">
                  <p:embed/>
                </p:oleObj>
              </mc:Choice>
              <mc:Fallback>
                <p:oleObj name="Equation" r:id="rId10" imgW="622080" imgH="203040" progId="Equation.DSMT4">
                  <p:embed/>
                  <p:pic>
                    <p:nvPicPr>
                      <p:cNvPr id="0" name=""/>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804988" y="1552575"/>
                        <a:ext cx="1547812" cy="5048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5337" name="Object 7"/>
          <p:cNvGraphicFramePr>
            <a:graphicFrameLocks noChangeAspect="1"/>
          </p:cNvGraphicFramePr>
          <p:nvPr/>
        </p:nvGraphicFramePr>
        <p:xfrm>
          <a:off x="4876800" y="1524000"/>
          <a:ext cx="1231900" cy="504825"/>
        </p:xfrm>
        <a:graphic>
          <a:graphicData uri="http://schemas.openxmlformats.org/presentationml/2006/ole">
            <mc:AlternateContent xmlns:mc="http://schemas.openxmlformats.org/markup-compatibility/2006">
              <mc:Choice xmlns:v="urn:schemas-microsoft-com:vml" Requires="v">
                <p:oleObj spid="_x0000_s398827" name="Equation" r:id="rId12" imgW="495000" imgH="203040" progId="Equation.DSMT4">
                  <p:embed/>
                </p:oleObj>
              </mc:Choice>
              <mc:Fallback>
                <p:oleObj name="Equation" r:id="rId12" imgW="495000" imgH="203040" progId="Equation.DSMT4">
                  <p:embed/>
                  <p:pic>
                    <p:nvPicPr>
                      <p:cNvPr id="0" name=""/>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876800" y="1524000"/>
                        <a:ext cx="1231900" cy="504825"/>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5338" name="Object 8"/>
          <p:cNvGraphicFramePr>
            <a:graphicFrameLocks noChangeAspect="1"/>
          </p:cNvGraphicFramePr>
          <p:nvPr/>
        </p:nvGraphicFramePr>
        <p:xfrm>
          <a:off x="990600" y="2443163"/>
          <a:ext cx="1295400" cy="452437"/>
        </p:xfrm>
        <a:graphic>
          <a:graphicData uri="http://schemas.openxmlformats.org/presentationml/2006/ole">
            <mc:AlternateContent xmlns:mc="http://schemas.openxmlformats.org/markup-compatibility/2006">
              <mc:Choice xmlns:v="urn:schemas-microsoft-com:vml" Requires="v">
                <p:oleObj spid="_x0000_s398828" name="Equation" r:id="rId14" imgW="698400" imgH="203040" progId="Equation.DSMT4">
                  <p:embed/>
                </p:oleObj>
              </mc:Choice>
              <mc:Fallback>
                <p:oleObj name="Equation" r:id="rId14" imgW="698400" imgH="203040" progId="Equation.DSMT4">
                  <p:embed/>
                  <p:pic>
                    <p:nvPicPr>
                      <p:cNvPr id="0" name=""/>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990600" y="2443163"/>
                        <a:ext cx="1295400" cy="452437"/>
                      </a:xfrm>
                      <a:prstGeom prst="rect">
                        <a:avLst/>
                      </a:prstGeom>
                      <a:noFill/>
                      <a:ln>
                        <a:noFill/>
                      </a:ln>
                      <a:effectLst/>
                      <a:extLst>
                        <a:ext uri="{909E8E84-426E-40dd-AFC4-6F175D3DCCD1}">
                          <a14:hiddenFill xmlns:a14="http://schemas.microsoft.com/office/drawing/2010/main">
                            <a:solidFill>
                              <a:srgbClr val="99FFCC"/>
                            </a:solidFill>
                          </a14:hiddenFill>
                        </a:ext>
                        <a:ext uri="{91240B29-F687-4f45-9708-019B960494DF}">
                          <a14:hiddenLine xmlns:a14="http://schemas.microsoft.com/office/drawing/2010/main" w="28575">
                            <a:solidFill>
                              <a:srgbClr val="CC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5339" name="Object 9"/>
          <p:cNvGraphicFramePr>
            <a:graphicFrameLocks noChangeAspect="1"/>
          </p:cNvGraphicFramePr>
          <p:nvPr>
            <p:extLst>
              <p:ext uri="{D42A27DB-BD31-4B8C-83A1-F6EECF244321}">
                <p14:modId xmlns:p14="http://schemas.microsoft.com/office/powerpoint/2010/main" val="1941356245"/>
              </p:ext>
            </p:extLst>
          </p:nvPr>
        </p:nvGraphicFramePr>
        <p:xfrm>
          <a:off x="2001838" y="3619500"/>
          <a:ext cx="1350962" cy="404813"/>
        </p:xfrm>
        <a:graphic>
          <a:graphicData uri="http://schemas.openxmlformats.org/presentationml/2006/ole">
            <mc:AlternateContent xmlns:mc="http://schemas.openxmlformats.org/markup-compatibility/2006">
              <mc:Choice xmlns:v="urn:schemas-microsoft-com:vml" Requires="v">
                <p:oleObj spid="_x0000_s398829" name="Equation" r:id="rId16" imgW="635000" imgH="190500" progId="Equation.DSMT4">
                  <p:embed/>
                </p:oleObj>
              </mc:Choice>
              <mc:Fallback>
                <p:oleObj name="Equation" r:id="rId16" imgW="635000" imgH="190500" progId="Equation.DSMT4">
                  <p:embed/>
                  <p:pic>
                    <p:nvPicPr>
                      <p:cNvPr id="0" name=""/>
                      <p:cNvPicPr>
                        <a:picLocks noChangeAspect="1" noChangeArrowheads="1"/>
                      </p:cNvPicPr>
                      <p:nvPr/>
                    </p:nvPicPr>
                    <p:blipFill>
                      <a:blip r:embed="rId17"/>
                      <a:srcRect/>
                      <a:stretch>
                        <a:fillRect/>
                      </a:stretch>
                    </p:blipFill>
                    <p:spPr bwMode="auto">
                      <a:xfrm>
                        <a:off x="2001838" y="3619500"/>
                        <a:ext cx="1350962" cy="404813"/>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5340" name="Object 10"/>
          <p:cNvGraphicFramePr>
            <a:graphicFrameLocks noChangeAspect="1"/>
          </p:cNvGraphicFramePr>
          <p:nvPr>
            <p:extLst>
              <p:ext uri="{D42A27DB-BD31-4B8C-83A1-F6EECF244321}">
                <p14:modId xmlns:p14="http://schemas.microsoft.com/office/powerpoint/2010/main" val="3480925240"/>
              </p:ext>
            </p:extLst>
          </p:nvPr>
        </p:nvGraphicFramePr>
        <p:xfrm>
          <a:off x="1528763" y="6057900"/>
          <a:ext cx="1647825" cy="404813"/>
        </p:xfrm>
        <a:graphic>
          <a:graphicData uri="http://schemas.openxmlformats.org/presentationml/2006/ole">
            <mc:AlternateContent xmlns:mc="http://schemas.openxmlformats.org/markup-compatibility/2006">
              <mc:Choice xmlns:v="urn:schemas-microsoft-com:vml" Requires="v">
                <p:oleObj spid="_x0000_s398830" name="Equation" r:id="rId18" imgW="774700" imgH="190500" progId="Equation.DSMT4">
                  <p:embed/>
                </p:oleObj>
              </mc:Choice>
              <mc:Fallback>
                <p:oleObj name="Equation" r:id="rId18" imgW="774700" imgH="190500" progId="Equation.DSMT4">
                  <p:embed/>
                  <p:pic>
                    <p:nvPicPr>
                      <p:cNvPr id="0" name=""/>
                      <p:cNvPicPr>
                        <a:picLocks noChangeAspect="1" noChangeArrowheads="1"/>
                      </p:cNvPicPr>
                      <p:nvPr/>
                    </p:nvPicPr>
                    <p:blipFill>
                      <a:blip r:embed="rId19"/>
                      <a:srcRect/>
                      <a:stretch>
                        <a:fillRect/>
                      </a:stretch>
                    </p:blipFill>
                    <p:spPr bwMode="auto">
                      <a:xfrm>
                        <a:off x="1528763" y="6057900"/>
                        <a:ext cx="1647825" cy="404813"/>
                      </a:xfrm>
                      <a:prstGeom prst="rect">
                        <a:avLst/>
                      </a:prstGeom>
                      <a:solidFill>
                        <a:srgbClr val="99FFCC"/>
                      </a:solidFill>
                      <a:ln w="28575">
                        <a:solidFill>
                          <a:srgbClr val="CC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7987531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5334">
                                            <p:txEl>
                                              <p:pRg st="0" end="0"/>
                                            </p:txEl>
                                          </p:spTgt>
                                        </p:tgtEl>
                                        <p:attrNameLst>
                                          <p:attrName>style.visibility</p:attrName>
                                        </p:attrNameLst>
                                      </p:cBhvr>
                                      <p:to>
                                        <p:strVal val="visible"/>
                                      </p:to>
                                    </p:set>
                                    <p:animEffect transition="in" filter="wipe(left)">
                                      <p:cBhvr>
                                        <p:cTn id="7" dur="500"/>
                                        <p:tgtEl>
                                          <p:spTgt spid="355334">
                                            <p:txEl>
                                              <p:pRg st="0" end="0"/>
                                            </p:txEl>
                                          </p:spTgt>
                                        </p:tgtEl>
                                      </p:cBhvr>
                                    </p:animEffect>
                                  </p:childTnLst>
                                </p:cTn>
                              </p:par>
                            </p:childTnLst>
                          </p:cTn>
                        </p:par>
                        <p:par>
                          <p:cTn id="8" fill="hold" nodeType="afterGroup">
                            <p:stCondLst>
                              <p:cond delay="1350"/>
                            </p:stCondLst>
                            <p:childTnLst>
                              <p:par>
                                <p:cTn id="9" presetID="22" presetClass="entr" presetSubtype="8" fill="hold" nodeType="afterEffect">
                                  <p:stCondLst>
                                    <p:cond delay="0"/>
                                  </p:stCondLst>
                                  <p:childTnLst>
                                    <p:set>
                                      <p:cBhvr>
                                        <p:cTn id="10" dur="1" fill="hold">
                                          <p:stCondLst>
                                            <p:cond delay="0"/>
                                          </p:stCondLst>
                                        </p:cTn>
                                        <p:tgtEl>
                                          <p:spTgt spid="355335"/>
                                        </p:tgtEl>
                                        <p:attrNameLst>
                                          <p:attrName>style.visibility</p:attrName>
                                        </p:attrNameLst>
                                      </p:cBhvr>
                                      <p:to>
                                        <p:strVal val="visible"/>
                                      </p:to>
                                    </p:set>
                                    <p:animEffect transition="in" filter="wipe(left)">
                                      <p:cBhvr>
                                        <p:cTn id="11" dur="500"/>
                                        <p:tgtEl>
                                          <p:spTgt spid="355335"/>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grpId="0" nodeType="clickEffect">
                                  <p:stCondLst>
                                    <p:cond delay="0"/>
                                  </p:stCondLst>
                                  <p:iterate type="wd">
                                    <p:tmPct val="10000"/>
                                  </p:iterate>
                                  <p:childTnLst>
                                    <p:set>
                                      <p:cBhvr>
                                        <p:cTn id="15" dur="1" fill="hold">
                                          <p:stCondLst>
                                            <p:cond delay="0"/>
                                          </p:stCondLst>
                                        </p:cTn>
                                        <p:tgtEl>
                                          <p:spTgt spid="355334">
                                            <p:txEl>
                                              <p:pRg st="1" end="1"/>
                                            </p:txEl>
                                          </p:spTgt>
                                        </p:tgtEl>
                                        <p:attrNameLst>
                                          <p:attrName>style.visibility</p:attrName>
                                        </p:attrNameLst>
                                      </p:cBhvr>
                                      <p:to>
                                        <p:strVal val="visible"/>
                                      </p:to>
                                    </p:set>
                                    <p:animEffect transition="in" filter="wipe(left)">
                                      <p:cBhvr>
                                        <p:cTn id="16" dur="500"/>
                                        <p:tgtEl>
                                          <p:spTgt spid="355334">
                                            <p:txEl>
                                              <p:pRg st="1" end="1"/>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355336"/>
                                        </p:tgtEl>
                                        <p:attrNameLst>
                                          <p:attrName>style.visibility</p:attrName>
                                        </p:attrNameLst>
                                      </p:cBhvr>
                                      <p:to>
                                        <p:strVal val="visible"/>
                                      </p:to>
                                    </p:set>
                                    <p:animEffect transition="in" filter="wipe(left)">
                                      <p:cBhvr>
                                        <p:cTn id="21" dur="500"/>
                                        <p:tgtEl>
                                          <p:spTgt spid="355336"/>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2" presetClass="entr" presetSubtype="8" fill="hold" nodeType="clickEffect">
                                  <p:stCondLst>
                                    <p:cond delay="0"/>
                                  </p:stCondLst>
                                  <p:childTnLst>
                                    <p:set>
                                      <p:cBhvr>
                                        <p:cTn id="25" dur="1" fill="hold">
                                          <p:stCondLst>
                                            <p:cond delay="0"/>
                                          </p:stCondLst>
                                        </p:cTn>
                                        <p:tgtEl>
                                          <p:spTgt spid="355337"/>
                                        </p:tgtEl>
                                        <p:attrNameLst>
                                          <p:attrName>style.visibility</p:attrName>
                                        </p:attrNameLst>
                                      </p:cBhvr>
                                      <p:to>
                                        <p:strVal val="visible"/>
                                      </p:to>
                                    </p:set>
                                    <p:animEffect transition="in" filter="wipe(left)">
                                      <p:cBhvr>
                                        <p:cTn id="26" dur="500"/>
                                        <p:tgtEl>
                                          <p:spTgt spid="355337"/>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grpId="0" nodeType="clickEffect">
                                  <p:stCondLst>
                                    <p:cond delay="0"/>
                                  </p:stCondLst>
                                  <p:iterate type="wd">
                                    <p:tmPct val="10000"/>
                                  </p:iterate>
                                  <p:childTnLst>
                                    <p:set>
                                      <p:cBhvr>
                                        <p:cTn id="30" dur="1" fill="hold">
                                          <p:stCondLst>
                                            <p:cond delay="0"/>
                                          </p:stCondLst>
                                        </p:cTn>
                                        <p:tgtEl>
                                          <p:spTgt spid="355334">
                                            <p:txEl>
                                              <p:pRg st="2" end="2"/>
                                            </p:txEl>
                                          </p:spTgt>
                                        </p:tgtEl>
                                        <p:attrNameLst>
                                          <p:attrName>style.visibility</p:attrName>
                                        </p:attrNameLst>
                                      </p:cBhvr>
                                      <p:to>
                                        <p:strVal val="visible"/>
                                      </p:to>
                                    </p:set>
                                    <p:animEffect transition="in" filter="wipe(left)">
                                      <p:cBhvr>
                                        <p:cTn id="31" dur="500"/>
                                        <p:tgtEl>
                                          <p:spTgt spid="355334">
                                            <p:txEl>
                                              <p:pRg st="2" end="2"/>
                                            </p:txEl>
                                          </p:spTgt>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22" presetClass="entr" presetSubtype="8" fill="hold" nodeType="clickEffect">
                                  <p:stCondLst>
                                    <p:cond delay="0"/>
                                  </p:stCondLst>
                                  <p:childTnLst>
                                    <p:set>
                                      <p:cBhvr>
                                        <p:cTn id="35" dur="1" fill="hold">
                                          <p:stCondLst>
                                            <p:cond delay="0"/>
                                          </p:stCondLst>
                                        </p:cTn>
                                        <p:tgtEl>
                                          <p:spTgt spid="355338"/>
                                        </p:tgtEl>
                                        <p:attrNameLst>
                                          <p:attrName>style.visibility</p:attrName>
                                        </p:attrNameLst>
                                      </p:cBhvr>
                                      <p:to>
                                        <p:strVal val="visible"/>
                                      </p:to>
                                    </p:set>
                                    <p:animEffect transition="in" filter="wipe(left)">
                                      <p:cBhvr>
                                        <p:cTn id="36" dur="500"/>
                                        <p:tgtEl>
                                          <p:spTgt spid="355338"/>
                                        </p:tgtEl>
                                      </p:cBhvr>
                                    </p:animEffect>
                                  </p:childTnLst>
                                </p:cTn>
                              </p:par>
                            </p:childTnLst>
                          </p:cTn>
                        </p:par>
                        <p:par>
                          <p:cTn id="37" fill="hold" nodeType="afterGroup">
                            <p:stCondLst>
                              <p:cond delay="500"/>
                            </p:stCondLst>
                            <p:childTnLst>
                              <p:par>
                                <p:cTn id="38" presetID="22" presetClass="entr" presetSubtype="8" fill="hold" grpId="0" nodeType="afterEffect">
                                  <p:stCondLst>
                                    <p:cond delay="0"/>
                                  </p:stCondLst>
                                  <p:iterate type="wd">
                                    <p:tmPct val="10000"/>
                                  </p:iterate>
                                  <p:childTnLst>
                                    <p:set>
                                      <p:cBhvr>
                                        <p:cTn id="39" dur="1" fill="hold">
                                          <p:stCondLst>
                                            <p:cond delay="0"/>
                                          </p:stCondLst>
                                        </p:cTn>
                                        <p:tgtEl>
                                          <p:spTgt spid="355334">
                                            <p:txEl>
                                              <p:pRg st="3" end="3"/>
                                            </p:txEl>
                                          </p:spTgt>
                                        </p:tgtEl>
                                        <p:attrNameLst>
                                          <p:attrName>style.visibility</p:attrName>
                                        </p:attrNameLst>
                                      </p:cBhvr>
                                      <p:to>
                                        <p:strVal val="visible"/>
                                      </p:to>
                                    </p:set>
                                    <p:animEffect transition="in" filter="wipe(left)">
                                      <p:cBhvr>
                                        <p:cTn id="40" dur="500"/>
                                        <p:tgtEl>
                                          <p:spTgt spid="355334">
                                            <p:txEl>
                                              <p:pRg st="3" end="3"/>
                                            </p:txEl>
                                          </p:spTgt>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8" fill="hold" grpId="0" nodeType="clickEffect">
                                  <p:stCondLst>
                                    <p:cond delay="0"/>
                                  </p:stCondLst>
                                  <p:iterate type="wd">
                                    <p:tmPct val="10000"/>
                                  </p:iterate>
                                  <p:childTnLst>
                                    <p:set>
                                      <p:cBhvr>
                                        <p:cTn id="44" dur="1" fill="hold">
                                          <p:stCondLst>
                                            <p:cond delay="0"/>
                                          </p:stCondLst>
                                        </p:cTn>
                                        <p:tgtEl>
                                          <p:spTgt spid="355334">
                                            <p:txEl>
                                              <p:pRg st="4" end="4"/>
                                            </p:txEl>
                                          </p:spTgt>
                                        </p:tgtEl>
                                        <p:attrNameLst>
                                          <p:attrName>style.visibility</p:attrName>
                                        </p:attrNameLst>
                                      </p:cBhvr>
                                      <p:to>
                                        <p:strVal val="visible"/>
                                      </p:to>
                                    </p:set>
                                    <p:animEffect transition="in" filter="wipe(left)">
                                      <p:cBhvr>
                                        <p:cTn id="45" dur="500"/>
                                        <p:tgtEl>
                                          <p:spTgt spid="355334">
                                            <p:txEl>
                                              <p:pRg st="4" end="4"/>
                                            </p:txEl>
                                          </p:spTgt>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22" presetClass="entr" presetSubtype="8" fill="hold" nodeType="clickEffect">
                                  <p:stCondLst>
                                    <p:cond delay="0"/>
                                  </p:stCondLst>
                                  <p:childTnLst>
                                    <p:set>
                                      <p:cBhvr>
                                        <p:cTn id="49" dur="1" fill="hold">
                                          <p:stCondLst>
                                            <p:cond delay="0"/>
                                          </p:stCondLst>
                                        </p:cTn>
                                        <p:tgtEl>
                                          <p:spTgt spid="355339"/>
                                        </p:tgtEl>
                                        <p:attrNameLst>
                                          <p:attrName>style.visibility</p:attrName>
                                        </p:attrNameLst>
                                      </p:cBhvr>
                                      <p:to>
                                        <p:strVal val="visible"/>
                                      </p:to>
                                    </p:set>
                                    <p:animEffect transition="in" filter="wipe(left)">
                                      <p:cBhvr>
                                        <p:cTn id="50" dur="500"/>
                                        <p:tgtEl>
                                          <p:spTgt spid="355339"/>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22" presetClass="entr" presetSubtype="8" fill="hold" grpId="0" nodeType="clickEffect">
                                  <p:stCondLst>
                                    <p:cond delay="0"/>
                                  </p:stCondLst>
                                  <p:iterate type="wd">
                                    <p:tmPct val="10000"/>
                                  </p:iterate>
                                  <p:childTnLst>
                                    <p:set>
                                      <p:cBhvr>
                                        <p:cTn id="54" dur="1" fill="hold">
                                          <p:stCondLst>
                                            <p:cond delay="0"/>
                                          </p:stCondLst>
                                        </p:cTn>
                                        <p:tgtEl>
                                          <p:spTgt spid="355334">
                                            <p:txEl>
                                              <p:pRg st="5" end="5"/>
                                            </p:txEl>
                                          </p:spTgt>
                                        </p:tgtEl>
                                        <p:attrNameLst>
                                          <p:attrName>style.visibility</p:attrName>
                                        </p:attrNameLst>
                                      </p:cBhvr>
                                      <p:to>
                                        <p:strVal val="visible"/>
                                      </p:to>
                                    </p:set>
                                    <p:animEffect transition="in" filter="wipe(left)">
                                      <p:cBhvr>
                                        <p:cTn id="55" dur="500"/>
                                        <p:tgtEl>
                                          <p:spTgt spid="355334">
                                            <p:txEl>
                                              <p:pRg st="5" end="5"/>
                                            </p:txEl>
                                          </p:spTgt>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22" presetClass="entr" presetSubtype="8" fill="hold" grpId="0" nodeType="clickEffect">
                                  <p:stCondLst>
                                    <p:cond delay="0"/>
                                  </p:stCondLst>
                                  <p:iterate type="wd">
                                    <p:tmPct val="10000"/>
                                  </p:iterate>
                                  <p:childTnLst>
                                    <p:set>
                                      <p:cBhvr>
                                        <p:cTn id="59" dur="1" fill="hold">
                                          <p:stCondLst>
                                            <p:cond delay="0"/>
                                          </p:stCondLst>
                                        </p:cTn>
                                        <p:tgtEl>
                                          <p:spTgt spid="355334">
                                            <p:txEl>
                                              <p:pRg st="6" end="6"/>
                                            </p:txEl>
                                          </p:spTgt>
                                        </p:tgtEl>
                                        <p:attrNameLst>
                                          <p:attrName>style.visibility</p:attrName>
                                        </p:attrNameLst>
                                      </p:cBhvr>
                                      <p:to>
                                        <p:strVal val="visible"/>
                                      </p:to>
                                    </p:set>
                                    <p:animEffect transition="in" filter="wipe(left)">
                                      <p:cBhvr>
                                        <p:cTn id="60" dur="500"/>
                                        <p:tgtEl>
                                          <p:spTgt spid="355334">
                                            <p:txEl>
                                              <p:pRg st="6" end="6"/>
                                            </p:txEl>
                                          </p:spTgt>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22" presetClass="entr" presetSubtype="8" fill="hold" grpId="0" nodeType="clickEffect">
                                  <p:stCondLst>
                                    <p:cond delay="0"/>
                                  </p:stCondLst>
                                  <p:iterate type="wd">
                                    <p:tmPct val="10000"/>
                                  </p:iterate>
                                  <p:childTnLst>
                                    <p:set>
                                      <p:cBhvr>
                                        <p:cTn id="64" dur="1" fill="hold">
                                          <p:stCondLst>
                                            <p:cond delay="0"/>
                                          </p:stCondLst>
                                        </p:cTn>
                                        <p:tgtEl>
                                          <p:spTgt spid="355334">
                                            <p:txEl>
                                              <p:pRg st="7" end="7"/>
                                            </p:txEl>
                                          </p:spTgt>
                                        </p:tgtEl>
                                        <p:attrNameLst>
                                          <p:attrName>style.visibility</p:attrName>
                                        </p:attrNameLst>
                                      </p:cBhvr>
                                      <p:to>
                                        <p:strVal val="visible"/>
                                      </p:to>
                                    </p:set>
                                    <p:animEffect transition="in" filter="wipe(left)">
                                      <p:cBhvr>
                                        <p:cTn id="65" dur="500"/>
                                        <p:tgtEl>
                                          <p:spTgt spid="355334">
                                            <p:txEl>
                                              <p:pRg st="7" end="7"/>
                                            </p:txEl>
                                          </p:spTgt>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22" presetClass="entr" presetSubtype="8" fill="hold" nodeType="clickEffect">
                                  <p:stCondLst>
                                    <p:cond delay="0"/>
                                  </p:stCondLst>
                                  <p:childTnLst>
                                    <p:set>
                                      <p:cBhvr>
                                        <p:cTn id="69" dur="1" fill="hold">
                                          <p:stCondLst>
                                            <p:cond delay="0"/>
                                          </p:stCondLst>
                                        </p:cTn>
                                        <p:tgtEl>
                                          <p:spTgt spid="355340"/>
                                        </p:tgtEl>
                                        <p:attrNameLst>
                                          <p:attrName>style.visibility</p:attrName>
                                        </p:attrNameLst>
                                      </p:cBhvr>
                                      <p:to>
                                        <p:strVal val="visible"/>
                                      </p:to>
                                    </p:set>
                                    <p:animEffect transition="in" filter="wipe(left)">
                                      <p:cBhvr>
                                        <p:cTn id="70" dur="500"/>
                                        <p:tgtEl>
                                          <p:spTgt spid="355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533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5"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n-US" sz="1400" smtClean="0">
                <a:solidFill>
                  <a:srgbClr val="FF0066"/>
                </a:solidFill>
                <a:latin typeface="Arial Narrow" charset="0"/>
              </a:rPr>
              <a:t>Monday, June 24, 2013</a:t>
            </a:r>
            <a:endParaRPr lang="en-US" sz="1400">
              <a:solidFill>
                <a:srgbClr val="FF0066"/>
              </a:solidFill>
              <a:latin typeface="Arial Narrow" charset="0"/>
            </a:endParaRPr>
          </a:p>
        </p:txBody>
      </p:sp>
      <p:sp>
        <p:nvSpPr>
          <p:cNvPr id="27656" name="Footer Placeholder 4"/>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nl-NL" sz="1400" smtClean="0">
                <a:solidFill>
                  <a:srgbClr val="003300"/>
                </a:solidFill>
                <a:latin typeface="Arial Narrow" charset="0"/>
              </a:rPr>
              <a:t>PHYS 1442-001, Summer 2013               Dr. Jaehoon Yu</a:t>
            </a:r>
            <a:endParaRPr lang="en-US" sz="1400">
              <a:solidFill>
                <a:srgbClr val="003300"/>
              </a:solidFill>
              <a:latin typeface="Arial Narrow" charset="0"/>
            </a:endParaRPr>
          </a:p>
        </p:txBody>
      </p:sp>
      <p:sp>
        <p:nvSpPr>
          <p:cNvPr id="11" name="Slide Number Placeholder 5"/>
          <p:cNvSpPr>
            <a:spLocks noGrp="1"/>
          </p:cNvSpPr>
          <p:nvPr>
            <p:ph type="sldNum" sz="quarter" idx="12"/>
          </p:nvPr>
        </p:nvSpPr>
        <p:spPr/>
        <p:txBody>
          <a:bodyPr/>
          <a:lstStyle>
            <a:lvl1pPr eaLnBrk="0" hangingPunct="0">
              <a:defRPr sz="2400">
                <a:solidFill>
                  <a:schemeClr val="tx1"/>
                </a:solidFill>
                <a:latin typeface="Times New Roman" charset="0"/>
                <a:ea typeface="ＭＳ Ｐゴシック" charset="0"/>
                <a:cs typeface="ＭＳ Ｐゴシック" charset="0"/>
              </a:defRPr>
            </a:lvl1pPr>
            <a:lvl2pPr marL="37931725" indent="-37474525" eaLnBrk="0" hangingPunct="0">
              <a:defRPr sz="2400">
                <a:solidFill>
                  <a:schemeClr val="tx1"/>
                </a:solidFill>
                <a:latin typeface="Times New Roman" charset="0"/>
                <a:ea typeface="ＭＳ Ｐゴシック" charset="0"/>
              </a:defRPr>
            </a:lvl2pPr>
            <a:lvl3pPr eaLnBrk="0" hangingPunct="0">
              <a:defRPr sz="2400">
                <a:solidFill>
                  <a:schemeClr val="tx1"/>
                </a:solidFill>
                <a:latin typeface="Times New Roman" charset="0"/>
                <a:ea typeface="ＭＳ Ｐゴシック" charset="0"/>
              </a:defRPr>
            </a:lvl3pPr>
            <a:lvl4pPr eaLnBrk="0" hangingPunct="0">
              <a:defRPr sz="2400">
                <a:solidFill>
                  <a:schemeClr val="tx1"/>
                </a:solidFill>
                <a:latin typeface="Times New Roman" charset="0"/>
                <a:ea typeface="ＭＳ Ｐゴシック" charset="0"/>
              </a:defRPr>
            </a:lvl4pPr>
            <a:lvl5pPr eaLnBrk="0" hangingPunct="0">
              <a:defRPr sz="2400">
                <a:solidFill>
                  <a:schemeClr val="tx1"/>
                </a:solidFill>
                <a:latin typeface="Times New Roman" charset="0"/>
                <a:ea typeface="ＭＳ Ｐゴシック" charset="0"/>
              </a:defRPr>
            </a:lvl5pPr>
            <a:lvl6pPr marL="457200" eaLnBrk="0" fontAlgn="base" hangingPunct="0">
              <a:spcBef>
                <a:spcPct val="0"/>
              </a:spcBef>
              <a:spcAft>
                <a:spcPct val="0"/>
              </a:spcAft>
              <a:defRPr sz="2400">
                <a:solidFill>
                  <a:schemeClr val="tx1"/>
                </a:solidFill>
                <a:latin typeface="Times New Roman" charset="0"/>
                <a:ea typeface="ＭＳ Ｐゴシック" charset="0"/>
              </a:defRPr>
            </a:lvl6pPr>
            <a:lvl7pPr marL="914400" eaLnBrk="0" fontAlgn="base" hangingPunct="0">
              <a:spcBef>
                <a:spcPct val="0"/>
              </a:spcBef>
              <a:spcAft>
                <a:spcPct val="0"/>
              </a:spcAft>
              <a:defRPr sz="2400">
                <a:solidFill>
                  <a:schemeClr val="tx1"/>
                </a:solidFill>
                <a:latin typeface="Times New Roman" charset="0"/>
                <a:ea typeface="ＭＳ Ｐゴシック" charset="0"/>
              </a:defRPr>
            </a:lvl7pPr>
            <a:lvl8pPr marL="1371600" eaLnBrk="0" fontAlgn="base" hangingPunct="0">
              <a:spcBef>
                <a:spcPct val="0"/>
              </a:spcBef>
              <a:spcAft>
                <a:spcPct val="0"/>
              </a:spcAft>
              <a:defRPr sz="2400">
                <a:solidFill>
                  <a:schemeClr val="tx1"/>
                </a:solidFill>
                <a:latin typeface="Times New Roman" charset="0"/>
                <a:ea typeface="ＭＳ Ｐゴシック" charset="0"/>
              </a:defRPr>
            </a:lvl8pPr>
            <a:lvl9pPr marL="18288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89752972-9E3D-3945-AA8C-6CBC3E63303E}" type="slidenum">
              <a:rPr lang="en-US" sz="1400">
                <a:solidFill>
                  <a:srgbClr val="A50021"/>
                </a:solidFill>
                <a:latin typeface="Arial Narrow" charset="0"/>
              </a:rPr>
              <a:pPr eaLnBrk="1" hangingPunct="1"/>
              <a:t>9</a:t>
            </a:fld>
            <a:endParaRPr lang="en-US" sz="1400">
              <a:solidFill>
                <a:srgbClr val="A50021"/>
              </a:solidFill>
              <a:latin typeface="Arial Narrow" charset="0"/>
            </a:endParaRPr>
          </a:p>
        </p:txBody>
      </p:sp>
      <p:sp>
        <p:nvSpPr>
          <p:cNvPr id="27658" name="Rectangle 2"/>
          <p:cNvSpPr>
            <a:spLocks noGrp="1" noChangeArrowheads="1"/>
          </p:cNvSpPr>
          <p:nvPr>
            <p:ph type="title"/>
          </p:nvPr>
        </p:nvSpPr>
        <p:spPr>
          <a:xfrm>
            <a:off x="381000" y="76200"/>
            <a:ext cx="8534400" cy="609600"/>
          </a:xfrm>
        </p:spPr>
        <p:txBody>
          <a:bodyPr/>
          <a:lstStyle/>
          <a:p>
            <a:r>
              <a:rPr lang="en-US">
                <a:latin typeface="Arial Narrow" charset="0"/>
                <a:ea typeface="ＭＳ Ｐゴシック" charset="0"/>
                <a:cs typeface="ＭＳ Ｐゴシック" charset="0"/>
              </a:rPr>
              <a:t> About the Magnetic Field, B</a:t>
            </a:r>
          </a:p>
        </p:txBody>
      </p:sp>
      <p:graphicFrame>
        <p:nvGraphicFramePr>
          <p:cNvPr id="27650" name="Object 2"/>
          <p:cNvGraphicFramePr>
            <a:graphicFrameLocks noChangeAspect="1"/>
          </p:cNvGraphicFramePr>
          <p:nvPr/>
        </p:nvGraphicFramePr>
        <p:xfrm>
          <a:off x="-76200" y="0"/>
          <a:ext cx="914400" cy="190500"/>
        </p:xfrm>
        <a:graphic>
          <a:graphicData uri="http://schemas.openxmlformats.org/presentationml/2006/ole">
            <mc:AlternateContent xmlns:mc="http://schemas.openxmlformats.org/markup-compatibility/2006">
              <mc:Choice xmlns:v="urn:schemas-microsoft-com:vml" Requires="v">
                <p:oleObj spid="_x0000_s1410" name="Equation" r:id="rId3" imgW="914400" imgH="190080" progId="Equation.DSMT4">
                  <p:embed/>
                </p:oleObj>
              </mc:Choice>
              <mc:Fallback>
                <p:oleObj name="Equation" r:id="rId3"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1" name="Object 3"/>
          <p:cNvGraphicFramePr>
            <a:graphicFrameLocks noChangeAspect="1"/>
          </p:cNvGraphicFramePr>
          <p:nvPr/>
        </p:nvGraphicFramePr>
        <p:xfrm>
          <a:off x="400050" y="12700"/>
          <a:ext cx="114300" cy="165100"/>
        </p:xfrm>
        <a:graphic>
          <a:graphicData uri="http://schemas.openxmlformats.org/presentationml/2006/ole">
            <mc:AlternateContent xmlns:mc="http://schemas.openxmlformats.org/markup-compatibility/2006">
              <mc:Choice xmlns:v="urn:schemas-microsoft-com:vml" Requires="v">
                <p:oleObj spid="_x0000_s1411" name="Equation" r:id="rId5" imgW="114120" imgH="164880" progId="Equation.DSMT4">
                  <p:embed/>
                </p:oleObj>
              </mc:Choice>
              <mc:Fallback>
                <p:oleObj name="Equation" r:id="rId5" imgW="114120" imgH="16488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050" y="12700"/>
                        <a:ext cx="114300" cy="16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27652" name="Object 4"/>
          <p:cNvGraphicFramePr>
            <a:graphicFrameLocks noChangeAspect="1"/>
          </p:cNvGraphicFramePr>
          <p:nvPr/>
        </p:nvGraphicFramePr>
        <p:xfrm>
          <a:off x="0" y="0"/>
          <a:ext cx="914400" cy="190500"/>
        </p:xfrm>
        <a:graphic>
          <a:graphicData uri="http://schemas.openxmlformats.org/presentationml/2006/ole">
            <mc:AlternateContent xmlns:mc="http://schemas.openxmlformats.org/markup-compatibility/2006">
              <mc:Choice xmlns:v="urn:schemas-microsoft-com:vml" Requires="v">
                <p:oleObj spid="_x0000_s1412" name="Equation" r:id="rId7" imgW="914400" imgH="190080" progId="Equation.DSMT4">
                  <p:embed/>
                </p:oleObj>
              </mc:Choice>
              <mc:Fallback>
                <p:oleObj name="Equation" r:id="rId7" imgW="914400" imgH="1900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 cy="190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356358" name="Rectangle 6"/>
          <p:cNvSpPr>
            <a:spLocks noGrp="1" noChangeArrowheads="1"/>
          </p:cNvSpPr>
          <p:nvPr>
            <p:ph type="body" idx="1"/>
          </p:nvPr>
        </p:nvSpPr>
        <p:spPr>
          <a:xfrm>
            <a:off x="228600" y="685800"/>
            <a:ext cx="8915400" cy="5791200"/>
          </a:xfrm>
        </p:spPr>
        <p:txBody>
          <a:bodyPr/>
          <a:lstStyle/>
          <a:p>
            <a:r>
              <a:rPr lang="en-US" sz="2800" dirty="0">
                <a:latin typeface="Arial Narrow" charset="0"/>
                <a:ea typeface="ＭＳ Ｐゴシック" charset="0"/>
                <a:cs typeface="ＭＳ Ｐゴシック" charset="0"/>
              </a:rPr>
              <a:t>The magnetic field is a vector quantity</a:t>
            </a:r>
          </a:p>
          <a:p>
            <a:r>
              <a:rPr lang="en-US" sz="2800" dirty="0">
                <a:latin typeface="Arial Narrow" charset="0"/>
                <a:ea typeface="ＭＳ Ｐゴシック" charset="0"/>
                <a:cs typeface="ＭＳ Ｐゴシック" charset="0"/>
              </a:rPr>
              <a:t>The SI unit for B is tesla (T)</a:t>
            </a:r>
          </a:p>
          <a:p>
            <a:pPr lvl="1"/>
            <a:r>
              <a:rPr lang="en-US" sz="2400" dirty="0">
                <a:latin typeface="Arial Narrow" charset="0"/>
                <a:ea typeface="ＭＳ Ｐゴシック" charset="0"/>
              </a:rPr>
              <a:t>What is the definition of 1 Tesla in terms of other known units?</a:t>
            </a:r>
          </a:p>
          <a:p>
            <a:pPr lvl="1"/>
            <a:r>
              <a:rPr lang="en-US" sz="2400" dirty="0">
                <a:latin typeface="Arial Narrow" charset="0"/>
                <a:ea typeface="ＭＳ Ｐゴシック" charset="0"/>
              </a:rPr>
              <a:t>1T=1N/Am</a:t>
            </a:r>
          </a:p>
          <a:p>
            <a:pPr lvl="1"/>
            <a:r>
              <a:rPr lang="en-US" sz="2400" dirty="0">
                <a:latin typeface="Arial Narrow" charset="0"/>
                <a:ea typeface="ＭＳ Ｐゴシック" charset="0"/>
              </a:rPr>
              <a:t>In older names, tesla is the same as weber per meter-squared</a:t>
            </a:r>
          </a:p>
          <a:p>
            <a:pPr lvl="2"/>
            <a:r>
              <a:rPr lang="en-US" sz="2000" dirty="0">
                <a:latin typeface="Arial Narrow" charset="0"/>
                <a:ea typeface="ＭＳ Ｐゴシック" charset="0"/>
              </a:rPr>
              <a:t>1Wb/m</a:t>
            </a:r>
            <a:r>
              <a:rPr lang="en-US" sz="2000" baseline="30000" dirty="0">
                <a:latin typeface="Arial Narrow" charset="0"/>
                <a:ea typeface="ＭＳ Ｐゴシック" charset="0"/>
              </a:rPr>
              <a:t>2</a:t>
            </a:r>
            <a:r>
              <a:rPr lang="en-US" sz="2000" dirty="0">
                <a:latin typeface="Arial Narrow" charset="0"/>
                <a:ea typeface="ＭＳ Ｐゴシック" charset="0"/>
              </a:rPr>
              <a:t>=1T</a:t>
            </a:r>
          </a:p>
          <a:p>
            <a:r>
              <a:rPr lang="en-US" sz="2800" dirty="0">
                <a:latin typeface="Arial Narrow" charset="0"/>
                <a:ea typeface="ＭＳ Ｐゴシック" charset="0"/>
                <a:cs typeface="ＭＳ Ｐゴシック" charset="0"/>
              </a:rPr>
              <a:t>The </a:t>
            </a:r>
            <a:r>
              <a:rPr lang="en-US" sz="2800" dirty="0" err="1">
                <a:latin typeface="Arial Narrow" charset="0"/>
                <a:ea typeface="ＭＳ Ｐゴシック" charset="0"/>
                <a:cs typeface="ＭＳ Ｐゴシック" charset="0"/>
              </a:rPr>
              <a:t>cgs</a:t>
            </a:r>
            <a:r>
              <a:rPr lang="en-US" sz="2800" dirty="0">
                <a:latin typeface="Arial Narrow" charset="0"/>
                <a:ea typeface="ＭＳ Ｐゴシック" charset="0"/>
                <a:cs typeface="ＭＳ Ｐゴシック" charset="0"/>
              </a:rPr>
              <a:t> unit for B is gauss (G)</a:t>
            </a:r>
          </a:p>
          <a:p>
            <a:pPr lvl="1"/>
            <a:r>
              <a:rPr lang="en-US" sz="2400" dirty="0">
                <a:latin typeface="Arial Narrow" charset="0"/>
                <a:ea typeface="ＭＳ Ｐゴシック" charset="0"/>
              </a:rPr>
              <a:t>How many T is one G?</a:t>
            </a:r>
          </a:p>
          <a:p>
            <a:pPr lvl="2"/>
            <a:r>
              <a:rPr lang="en-US" sz="2000" dirty="0">
                <a:latin typeface="Arial Narrow" charset="0"/>
                <a:ea typeface="ＭＳ Ｐゴシック" charset="0"/>
              </a:rPr>
              <a:t>1G=10</a:t>
            </a:r>
            <a:r>
              <a:rPr lang="en-US" sz="2000" baseline="30000" dirty="0">
                <a:latin typeface="Arial Narrow" charset="0"/>
                <a:ea typeface="ＭＳ Ｐゴシック" charset="0"/>
              </a:rPr>
              <a:t>-4</a:t>
            </a:r>
            <a:r>
              <a:rPr lang="en-US" sz="2000" dirty="0">
                <a:latin typeface="Arial Narrow" charset="0"/>
                <a:ea typeface="ＭＳ Ｐゴシック" charset="0"/>
              </a:rPr>
              <a:t> T</a:t>
            </a:r>
          </a:p>
          <a:p>
            <a:pPr lvl="1"/>
            <a:r>
              <a:rPr lang="en-US" sz="2400" dirty="0">
                <a:latin typeface="Arial Narrow" charset="0"/>
                <a:ea typeface="ＭＳ Ｐゴシック" charset="0"/>
              </a:rPr>
              <a:t>For computation, one MUST convert G to T at all times</a:t>
            </a:r>
          </a:p>
          <a:p>
            <a:r>
              <a:rPr lang="en-US" sz="2800" dirty="0">
                <a:latin typeface="Arial Narrow" charset="0"/>
                <a:ea typeface="ＭＳ Ｐゴシック" charset="0"/>
                <a:cs typeface="ＭＳ Ｐゴシック" charset="0"/>
              </a:rPr>
              <a:t>Magnetic field on the </a:t>
            </a:r>
            <a:r>
              <a:rPr lang="en-US" sz="2800" dirty="0" smtClean="0">
                <a:latin typeface="Arial Narrow" charset="0"/>
                <a:ea typeface="ＭＳ Ｐゴシック" charset="0"/>
                <a:cs typeface="ＭＳ Ｐゴシック" charset="0"/>
              </a:rPr>
              <a:t>Earth’s </a:t>
            </a:r>
            <a:r>
              <a:rPr lang="en-US" sz="2800" dirty="0">
                <a:latin typeface="Arial Narrow" charset="0"/>
                <a:ea typeface="ＭＳ Ｐゴシック" charset="0"/>
                <a:cs typeface="ＭＳ Ｐゴシック" charset="0"/>
              </a:rPr>
              <a:t>surface is about 0.5G=0.5x10</a:t>
            </a:r>
            <a:r>
              <a:rPr lang="en-US" sz="2800" baseline="30000" dirty="0">
                <a:latin typeface="Arial Narrow" charset="0"/>
                <a:ea typeface="ＭＳ Ｐゴシック" charset="0"/>
                <a:cs typeface="ＭＳ Ｐゴシック" charset="0"/>
              </a:rPr>
              <a:t>-4</a:t>
            </a:r>
            <a:r>
              <a:rPr lang="en-US" sz="2800" dirty="0">
                <a:latin typeface="Arial Narrow" charset="0"/>
                <a:ea typeface="ＭＳ Ｐゴシック" charset="0"/>
                <a:cs typeface="ＭＳ Ｐゴシック" charset="0"/>
              </a:rPr>
              <a:t>T</a:t>
            </a:r>
          </a:p>
          <a:p>
            <a:r>
              <a:rPr lang="en-US" sz="2800" dirty="0">
                <a:latin typeface="Arial Narrow" charset="0"/>
                <a:ea typeface="ＭＳ Ｐゴシック" charset="0"/>
                <a:cs typeface="ＭＳ Ｐゴシック" charset="0"/>
              </a:rPr>
              <a:t>On a diagram,      for field coming out and       for going in. </a:t>
            </a:r>
          </a:p>
        </p:txBody>
      </p:sp>
      <p:graphicFrame>
        <p:nvGraphicFramePr>
          <p:cNvPr id="356359" name="Object 5"/>
          <p:cNvGraphicFramePr>
            <a:graphicFrameLocks noChangeAspect="1"/>
          </p:cNvGraphicFramePr>
          <p:nvPr>
            <p:extLst>
              <p:ext uri="{D42A27DB-BD31-4B8C-83A1-F6EECF244321}">
                <p14:modId xmlns:p14="http://schemas.microsoft.com/office/powerpoint/2010/main" val="1026909958"/>
              </p:ext>
            </p:extLst>
          </p:nvPr>
        </p:nvGraphicFramePr>
        <p:xfrm>
          <a:off x="2514600" y="5721350"/>
          <a:ext cx="503238" cy="504825"/>
        </p:xfrm>
        <a:graphic>
          <a:graphicData uri="http://schemas.openxmlformats.org/presentationml/2006/ole">
            <mc:AlternateContent xmlns:mc="http://schemas.openxmlformats.org/markup-compatibility/2006">
              <mc:Choice xmlns:v="urn:schemas-microsoft-com:vml" Requires="v">
                <p:oleObj spid="_x0000_s1413" name="Equation" r:id="rId8" imgW="152400" imgH="152400" progId="Equation.DSMT4">
                  <p:embed/>
                </p:oleObj>
              </mc:Choice>
              <mc:Fallback>
                <p:oleObj name="Equation" r:id="rId8" imgW="152400" imgH="152400" progId="Equation.DSMT4">
                  <p:embed/>
                  <p:pic>
                    <p:nvPicPr>
                      <p:cNvPr id="0" name=""/>
                      <p:cNvPicPr>
                        <a:picLocks noChangeAspect="1" noChangeArrowheads="1"/>
                      </p:cNvPicPr>
                      <p:nvPr/>
                    </p:nvPicPr>
                    <p:blipFill>
                      <a:blip r:embed="rId9"/>
                      <a:srcRect/>
                      <a:stretch>
                        <a:fillRect/>
                      </a:stretch>
                    </p:blipFill>
                    <p:spPr bwMode="auto">
                      <a:xfrm>
                        <a:off x="2514600" y="5721350"/>
                        <a:ext cx="503238" cy="50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356360" name="Object 6"/>
          <p:cNvGraphicFramePr>
            <a:graphicFrameLocks noChangeAspect="1"/>
          </p:cNvGraphicFramePr>
          <p:nvPr>
            <p:extLst>
              <p:ext uri="{D42A27DB-BD31-4B8C-83A1-F6EECF244321}">
                <p14:modId xmlns:p14="http://schemas.microsoft.com/office/powerpoint/2010/main" val="3483887465"/>
              </p:ext>
            </p:extLst>
          </p:nvPr>
        </p:nvGraphicFramePr>
        <p:xfrm>
          <a:off x="6072188" y="5686425"/>
          <a:ext cx="481012" cy="519113"/>
        </p:xfrm>
        <a:graphic>
          <a:graphicData uri="http://schemas.openxmlformats.org/presentationml/2006/ole">
            <mc:AlternateContent xmlns:mc="http://schemas.openxmlformats.org/markup-compatibility/2006">
              <mc:Choice xmlns:v="urn:schemas-microsoft-com:vml" Requires="v">
                <p:oleObj spid="_x0000_s1414" name="Equation" r:id="rId10" imgW="152400" imgH="165100" progId="Equation.DSMT4">
                  <p:embed/>
                </p:oleObj>
              </mc:Choice>
              <mc:Fallback>
                <p:oleObj name="Equation" r:id="rId10" imgW="152400" imgH="165100" progId="Equation.DSMT4">
                  <p:embed/>
                  <p:pic>
                    <p:nvPicPr>
                      <p:cNvPr id="0" name=""/>
                      <p:cNvPicPr>
                        <a:picLocks noChangeAspect="1" noChangeArrowheads="1"/>
                      </p:cNvPicPr>
                      <p:nvPr/>
                    </p:nvPicPr>
                    <p:blipFill>
                      <a:blip r:embed="rId11"/>
                      <a:srcRect/>
                      <a:stretch>
                        <a:fillRect/>
                      </a:stretch>
                    </p:blipFill>
                    <p:spPr bwMode="auto">
                      <a:xfrm>
                        <a:off x="6072188" y="5686425"/>
                        <a:ext cx="481012" cy="519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42924538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iterate type="wd">
                                    <p:tmPct val="10000"/>
                                  </p:iterate>
                                  <p:childTnLst>
                                    <p:set>
                                      <p:cBhvr>
                                        <p:cTn id="6" dur="1" fill="hold">
                                          <p:stCondLst>
                                            <p:cond delay="0"/>
                                          </p:stCondLst>
                                        </p:cTn>
                                        <p:tgtEl>
                                          <p:spTgt spid="356358">
                                            <p:txEl>
                                              <p:pRg st="0" end="0"/>
                                            </p:txEl>
                                          </p:spTgt>
                                        </p:tgtEl>
                                        <p:attrNameLst>
                                          <p:attrName>style.visibility</p:attrName>
                                        </p:attrNameLst>
                                      </p:cBhvr>
                                      <p:to>
                                        <p:strVal val="visible"/>
                                      </p:to>
                                    </p:set>
                                    <p:animEffect transition="in" filter="wipe(left)">
                                      <p:cBhvr>
                                        <p:cTn id="7" dur="500"/>
                                        <p:tgtEl>
                                          <p:spTgt spid="356358">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iterate type="wd">
                                    <p:tmPct val="10000"/>
                                  </p:iterate>
                                  <p:childTnLst>
                                    <p:set>
                                      <p:cBhvr>
                                        <p:cTn id="11" dur="1" fill="hold">
                                          <p:stCondLst>
                                            <p:cond delay="0"/>
                                          </p:stCondLst>
                                        </p:cTn>
                                        <p:tgtEl>
                                          <p:spTgt spid="356358">
                                            <p:txEl>
                                              <p:pRg st="1" end="1"/>
                                            </p:txEl>
                                          </p:spTgt>
                                        </p:tgtEl>
                                        <p:attrNameLst>
                                          <p:attrName>style.visibility</p:attrName>
                                        </p:attrNameLst>
                                      </p:cBhvr>
                                      <p:to>
                                        <p:strVal val="visible"/>
                                      </p:to>
                                    </p:set>
                                    <p:animEffect transition="in" filter="wipe(left)">
                                      <p:cBhvr>
                                        <p:cTn id="12" dur="500"/>
                                        <p:tgtEl>
                                          <p:spTgt spid="356358">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iterate type="wd">
                                    <p:tmPct val="10000"/>
                                  </p:iterate>
                                  <p:childTnLst>
                                    <p:set>
                                      <p:cBhvr>
                                        <p:cTn id="16" dur="1" fill="hold">
                                          <p:stCondLst>
                                            <p:cond delay="0"/>
                                          </p:stCondLst>
                                        </p:cTn>
                                        <p:tgtEl>
                                          <p:spTgt spid="356358">
                                            <p:txEl>
                                              <p:pRg st="2" end="2"/>
                                            </p:txEl>
                                          </p:spTgt>
                                        </p:tgtEl>
                                        <p:attrNameLst>
                                          <p:attrName>style.visibility</p:attrName>
                                        </p:attrNameLst>
                                      </p:cBhvr>
                                      <p:to>
                                        <p:strVal val="visible"/>
                                      </p:to>
                                    </p:set>
                                    <p:animEffect transition="in" filter="wipe(left)">
                                      <p:cBhvr>
                                        <p:cTn id="17" dur="500"/>
                                        <p:tgtEl>
                                          <p:spTgt spid="356358">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grpId="0" nodeType="clickEffect">
                                  <p:stCondLst>
                                    <p:cond delay="0"/>
                                  </p:stCondLst>
                                  <p:iterate type="wd">
                                    <p:tmPct val="10000"/>
                                  </p:iterate>
                                  <p:childTnLst>
                                    <p:set>
                                      <p:cBhvr>
                                        <p:cTn id="21" dur="1" fill="hold">
                                          <p:stCondLst>
                                            <p:cond delay="0"/>
                                          </p:stCondLst>
                                        </p:cTn>
                                        <p:tgtEl>
                                          <p:spTgt spid="356358">
                                            <p:txEl>
                                              <p:pRg st="3" end="3"/>
                                            </p:txEl>
                                          </p:spTgt>
                                        </p:tgtEl>
                                        <p:attrNameLst>
                                          <p:attrName>style.visibility</p:attrName>
                                        </p:attrNameLst>
                                      </p:cBhvr>
                                      <p:to>
                                        <p:strVal val="visible"/>
                                      </p:to>
                                    </p:set>
                                    <p:animEffect transition="in" filter="wipe(left)">
                                      <p:cBhvr>
                                        <p:cTn id="22" dur="500"/>
                                        <p:tgtEl>
                                          <p:spTgt spid="356358">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grpId="0" nodeType="clickEffect">
                                  <p:stCondLst>
                                    <p:cond delay="0"/>
                                  </p:stCondLst>
                                  <p:iterate type="wd">
                                    <p:tmPct val="10000"/>
                                  </p:iterate>
                                  <p:childTnLst>
                                    <p:set>
                                      <p:cBhvr>
                                        <p:cTn id="26" dur="1" fill="hold">
                                          <p:stCondLst>
                                            <p:cond delay="0"/>
                                          </p:stCondLst>
                                        </p:cTn>
                                        <p:tgtEl>
                                          <p:spTgt spid="356358">
                                            <p:txEl>
                                              <p:pRg st="4" end="4"/>
                                            </p:txEl>
                                          </p:spTgt>
                                        </p:tgtEl>
                                        <p:attrNameLst>
                                          <p:attrName>style.visibility</p:attrName>
                                        </p:attrNameLst>
                                      </p:cBhvr>
                                      <p:to>
                                        <p:strVal val="visible"/>
                                      </p:to>
                                    </p:set>
                                    <p:animEffect transition="in" filter="wipe(left)">
                                      <p:cBhvr>
                                        <p:cTn id="27" dur="500"/>
                                        <p:tgtEl>
                                          <p:spTgt spid="356358">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grpId="0" nodeType="clickEffect">
                                  <p:stCondLst>
                                    <p:cond delay="0"/>
                                  </p:stCondLst>
                                  <p:iterate type="wd">
                                    <p:tmPct val="10000"/>
                                  </p:iterate>
                                  <p:childTnLst>
                                    <p:set>
                                      <p:cBhvr>
                                        <p:cTn id="31" dur="1" fill="hold">
                                          <p:stCondLst>
                                            <p:cond delay="0"/>
                                          </p:stCondLst>
                                        </p:cTn>
                                        <p:tgtEl>
                                          <p:spTgt spid="356358">
                                            <p:txEl>
                                              <p:pRg st="5" end="5"/>
                                            </p:txEl>
                                          </p:spTgt>
                                        </p:tgtEl>
                                        <p:attrNameLst>
                                          <p:attrName>style.visibility</p:attrName>
                                        </p:attrNameLst>
                                      </p:cBhvr>
                                      <p:to>
                                        <p:strVal val="visible"/>
                                      </p:to>
                                    </p:set>
                                    <p:animEffect transition="in" filter="wipe(left)">
                                      <p:cBhvr>
                                        <p:cTn id="32" dur="500"/>
                                        <p:tgtEl>
                                          <p:spTgt spid="356358">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8" fill="hold" grpId="0" nodeType="clickEffect">
                                  <p:stCondLst>
                                    <p:cond delay="0"/>
                                  </p:stCondLst>
                                  <p:iterate type="wd">
                                    <p:tmPct val="10000"/>
                                  </p:iterate>
                                  <p:childTnLst>
                                    <p:set>
                                      <p:cBhvr>
                                        <p:cTn id="36" dur="1" fill="hold">
                                          <p:stCondLst>
                                            <p:cond delay="0"/>
                                          </p:stCondLst>
                                        </p:cTn>
                                        <p:tgtEl>
                                          <p:spTgt spid="356358">
                                            <p:txEl>
                                              <p:pRg st="6" end="6"/>
                                            </p:txEl>
                                          </p:spTgt>
                                        </p:tgtEl>
                                        <p:attrNameLst>
                                          <p:attrName>style.visibility</p:attrName>
                                        </p:attrNameLst>
                                      </p:cBhvr>
                                      <p:to>
                                        <p:strVal val="visible"/>
                                      </p:to>
                                    </p:set>
                                    <p:animEffect transition="in" filter="wipe(left)">
                                      <p:cBhvr>
                                        <p:cTn id="37" dur="500"/>
                                        <p:tgtEl>
                                          <p:spTgt spid="356358">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22" presetClass="entr" presetSubtype="8" fill="hold" grpId="0" nodeType="clickEffect">
                                  <p:stCondLst>
                                    <p:cond delay="0"/>
                                  </p:stCondLst>
                                  <p:iterate type="wd">
                                    <p:tmPct val="10000"/>
                                  </p:iterate>
                                  <p:childTnLst>
                                    <p:set>
                                      <p:cBhvr>
                                        <p:cTn id="41" dur="1" fill="hold">
                                          <p:stCondLst>
                                            <p:cond delay="0"/>
                                          </p:stCondLst>
                                        </p:cTn>
                                        <p:tgtEl>
                                          <p:spTgt spid="356358">
                                            <p:txEl>
                                              <p:pRg st="7" end="7"/>
                                            </p:txEl>
                                          </p:spTgt>
                                        </p:tgtEl>
                                        <p:attrNameLst>
                                          <p:attrName>style.visibility</p:attrName>
                                        </p:attrNameLst>
                                      </p:cBhvr>
                                      <p:to>
                                        <p:strVal val="visible"/>
                                      </p:to>
                                    </p:set>
                                    <p:animEffect transition="in" filter="wipe(left)">
                                      <p:cBhvr>
                                        <p:cTn id="42" dur="500"/>
                                        <p:tgtEl>
                                          <p:spTgt spid="356358">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8" fill="hold" grpId="0" nodeType="clickEffect">
                                  <p:stCondLst>
                                    <p:cond delay="0"/>
                                  </p:stCondLst>
                                  <p:iterate type="wd">
                                    <p:tmPct val="10000"/>
                                  </p:iterate>
                                  <p:childTnLst>
                                    <p:set>
                                      <p:cBhvr>
                                        <p:cTn id="46" dur="1" fill="hold">
                                          <p:stCondLst>
                                            <p:cond delay="0"/>
                                          </p:stCondLst>
                                        </p:cTn>
                                        <p:tgtEl>
                                          <p:spTgt spid="356358">
                                            <p:txEl>
                                              <p:pRg st="8" end="8"/>
                                            </p:txEl>
                                          </p:spTgt>
                                        </p:tgtEl>
                                        <p:attrNameLst>
                                          <p:attrName>style.visibility</p:attrName>
                                        </p:attrNameLst>
                                      </p:cBhvr>
                                      <p:to>
                                        <p:strVal val="visible"/>
                                      </p:to>
                                    </p:set>
                                    <p:animEffect transition="in" filter="wipe(left)">
                                      <p:cBhvr>
                                        <p:cTn id="47" dur="500"/>
                                        <p:tgtEl>
                                          <p:spTgt spid="356358">
                                            <p:txEl>
                                              <p:pRg st="8" end="8"/>
                                            </p:txEl>
                                          </p:spTgt>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8" fill="hold" grpId="0" nodeType="clickEffect">
                                  <p:stCondLst>
                                    <p:cond delay="0"/>
                                  </p:stCondLst>
                                  <p:iterate type="wd">
                                    <p:tmPct val="10000"/>
                                  </p:iterate>
                                  <p:childTnLst>
                                    <p:set>
                                      <p:cBhvr>
                                        <p:cTn id="51" dur="1" fill="hold">
                                          <p:stCondLst>
                                            <p:cond delay="0"/>
                                          </p:stCondLst>
                                        </p:cTn>
                                        <p:tgtEl>
                                          <p:spTgt spid="356358">
                                            <p:txEl>
                                              <p:pRg st="9" end="9"/>
                                            </p:txEl>
                                          </p:spTgt>
                                        </p:tgtEl>
                                        <p:attrNameLst>
                                          <p:attrName>style.visibility</p:attrName>
                                        </p:attrNameLst>
                                      </p:cBhvr>
                                      <p:to>
                                        <p:strVal val="visible"/>
                                      </p:to>
                                    </p:set>
                                    <p:animEffect transition="in" filter="wipe(left)">
                                      <p:cBhvr>
                                        <p:cTn id="52" dur="500"/>
                                        <p:tgtEl>
                                          <p:spTgt spid="356358">
                                            <p:txEl>
                                              <p:pRg st="9" end="9"/>
                                            </p:txEl>
                                          </p:spTgt>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8" fill="hold" grpId="0" nodeType="clickEffect">
                                  <p:stCondLst>
                                    <p:cond delay="0"/>
                                  </p:stCondLst>
                                  <p:iterate type="wd">
                                    <p:tmPct val="10000"/>
                                  </p:iterate>
                                  <p:childTnLst>
                                    <p:set>
                                      <p:cBhvr>
                                        <p:cTn id="56" dur="1" fill="hold">
                                          <p:stCondLst>
                                            <p:cond delay="0"/>
                                          </p:stCondLst>
                                        </p:cTn>
                                        <p:tgtEl>
                                          <p:spTgt spid="356358">
                                            <p:txEl>
                                              <p:pRg st="10" end="10"/>
                                            </p:txEl>
                                          </p:spTgt>
                                        </p:tgtEl>
                                        <p:attrNameLst>
                                          <p:attrName>style.visibility</p:attrName>
                                        </p:attrNameLst>
                                      </p:cBhvr>
                                      <p:to>
                                        <p:strVal val="visible"/>
                                      </p:to>
                                    </p:set>
                                    <p:animEffect transition="in" filter="wipe(left)">
                                      <p:cBhvr>
                                        <p:cTn id="57" dur="500"/>
                                        <p:tgtEl>
                                          <p:spTgt spid="356358">
                                            <p:txEl>
                                              <p:pRg st="10" end="10"/>
                                            </p:txEl>
                                          </p:spTgt>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8" fill="hold" grpId="0" nodeType="clickEffect">
                                  <p:stCondLst>
                                    <p:cond delay="0"/>
                                  </p:stCondLst>
                                  <p:iterate type="wd">
                                    <p:tmPct val="10000"/>
                                  </p:iterate>
                                  <p:childTnLst>
                                    <p:set>
                                      <p:cBhvr>
                                        <p:cTn id="61" dur="1" fill="hold">
                                          <p:stCondLst>
                                            <p:cond delay="0"/>
                                          </p:stCondLst>
                                        </p:cTn>
                                        <p:tgtEl>
                                          <p:spTgt spid="356358">
                                            <p:txEl>
                                              <p:pRg st="11" end="11"/>
                                            </p:txEl>
                                          </p:spTgt>
                                        </p:tgtEl>
                                        <p:attrNameLst>
                                          <p:attrName>style.visibility</p:attrName>
                                        </p:attrNameLst>
                                      </p:cBhvr>
                                      <p:to>
                                        <p:strVal val="visible"/>
                                      </p:to>
                                    </p:set>
                                    <p:animEffect transition="in" filter="wipe(left)">
                                      <p:cBhvr>
                                        <p:cTn id="62" dur="500"/>
                                        <p:tgtEl>
                                          <p:spTgt spid="356358">
                                            <p:txEl>
                                              <p:pRg st="11" end="11"/>
                                            </p:txEl>
                                          </p:spTgt>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3" presetClass="entr" presetSubtype="0" fill="hold" nodeType="clickEffect">
                                  <p:stCondLst>
                                    <p:cond delay="0"/>
                                  </p:stCondLst>
                                  <p:childTnLst>
                                    <p:set>
                                      <p:cBhvr>
                                        <p:cTn id="66" dur="1" fill="hold">
                                          <p:stCondLst>
                                            <p:cond delay="0"/>
                                          </p:stCondLst>
                                        </p:cTn>
                                        <p:tgtEl>
                                          <p:spTgt spid="356359"/>
                                        </p:tgtEl>
                                        <p:attrNameLst>
                                          <p:attrName>style.visibility</p:attrName>
                                        </p:attrNameLst>
                                      </p:cBhvr>
                                      <p:to>
                                        <p:strVal val="visible"/>
                                      </p:to>
                                    </p:set>
                                    <p:anim calcmode="lin" valueType="num">
                                      <p:cBhvr>
                                        <p:cTn id="67" dur="500" fill="hold"/>
                                        <p:tgtEl>
                                          <p:spTgt spid="356359"/>
                                        </p:tgtEl>
                                        <p:attrNameLst>
                                          <p:attrName>ppt_w</p:attrName>
                                        </p:attrNameLst>
                                      </p:cBhvr>
                                      <p:tavLst>
                                        <p:tav tm="0">
                                          <p:val>
                                            <p:fltVal val="0"/>
                                          </p:val>
                                        </p:tav>
                                        <p:tav tm="100000">
                                          <p:val>
                                            <p:strVal val="#ppt_w"/>
                                          </p:val>
                                        </p:tav>
                                      </p:tavLst>
                                    </p:anim>
                                    <p:anim calcmode="lin" valueType="num">
                                      <p:cBhvr>
                                        <p:cTn id="68" dur="500" fill="hold"/>
                                        <p:tgtEl>
                                          <p:spTgt spid="356359"/>
                                        </p:tgtEl>
                                        <p:attrNameLst>
                                          <p:attrName>ppt_h</p:attrName>
                                        </p:attrNameLst>
                                      </p:cBhvr>
                                      <p:tavLst>
                                        <p:tav tm="0">
                                          <p:val>
                                            <p:fltVal val="0"/>
                                          </p:val>
                                        </p:tav>
                                        <p:tav tm="100000">
                                          <p:val>
                                            <p:strVal val="#ppt_h"/>
                                          </p:val>
                                        </p:tav>
                                      </p:tavLst>
                                    </p:anim>
                                    <p:animEffect transition="in" filter="fade">
                                      <p:cBhvr>
                                        <p:cTn id="69" dur="500"/>
                                        <p:tgtEl>
                                          <p:spTgt spid="356359"/>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53" presetClass="entr" presetSubtype="0" fill="hold" nodeType="clickEffect">
                                  <p:stCondLst>
                                    <p:cond delay="0"/>
                                  </p:stCondLst>
                                  <p:childTnLst>
                                    <p:set>
                                      <p:cBhvr>
                                        <p:cTn id="73" dur="1" fill="hold">
                                          <p:stCondLst>
                                            <p:cond delay="0"/>
                                          </p:stCondLst>
                                        </p:cTn>
                                        <p:tgtEl>
                                          <p:spTgt spid="356360"/>
                                        </p:tgtEl>
                                        <p:attrNameLst>
                                          <p:attrName>style.visibility</p:attrName>
                                        </p:attrNameLst>
                                      </p:cBhvr>
                                      <p:to>
                                        <p:strVal val="visible"/>
                                      </p:to>
                                    </p:set>
                                    <p:anim calcmode="lin" valueType="num">
                                      <p:cBhvr>
                                        <p:cTn id="74" dur="500" fill="hold"/>
                                        <p:tgtEl>
                                          <p:spTgt spid="356360"/>
                                        </p:tgtEl>
                                        <p:attrNameLst>
                                          <p:attrName>ppt_w</p:attrName>
                                        </p:attrNameLst>
                                      </p:cBhvr>
                                      <p:tavLst>
                                        <p:tav tm="0">
                                          <p:val>
                                            <p:fltVal val="0"/>
                                          </p:val>
                                        </p:tav>
                                        <p:tav tm="100000">
                                          <p:val>
                                            <p:strVal val="#ppt_w"/>
                                          </p:val>
                                        </p:tav>
                                      </p:tavLst>
                                    </p:anim>
                                    <p:anim calcmode="lin" valueType="num">
                                      <p:cBhvr>
                                        <p:cTn id="75" dur="500" fill="hold"/>
                                        <p:tgtEl>
                                          <p:spTgt spid="356360"/>
                                        </p:tgtEl>
                                        <p:attrNameLst>
                                          <p:attrName>ppt_h</p:attrName>
                                        </p:attrNameLst>
                                      </p:cBhvr>
                                      <p:tavLst>
                                        <p:tav tm="0">
                                          <p:val>
                                            <p:fltVal val="0"/>
                                          </p:val>
                                        </p:tav>
                                        <p:tav tm="100000">
                                          <p:val>
                                            <p:strVal val="#ppt_h"/>
                                          </p:val>
                                        </p:tav>
                                      </p:tavLst>
                                    </p:anim>
                                    <p:animEffect transition="in" filter="fade">
                                      <p:cBhvr>
                                        <p:cTn id="76" dur="500"/>
                                        <p:tgtEl>
                                          <p:spTgt spid="356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8" grpId="0" build="p"/>
    </p:bldLst>
  </p:timing>
</p:sld>
</file>

<file path=ppt/theme/theme1.xml><?xml version="1.0" encoding="utf-8"?>
<a:theme xmlns:a="http://schemas.openxmlformats.org/drawingml/2006/main" name="phys1443-spring02">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6600"/>
      </a:hlink>
      <a:folHlink>
        <a:srgbClr val="B2B2B2"/>
      </a:folHlink>
    </a:clrScheme>
    <a:fontScheme name="phys1443-spring02">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charset="0"/>
          </a:defRPr>
        </a:defPPr>
      </a:lstStyle>
    </a:lnDef>
  </a:objectDefaults>
  <a:extraClrSchemeLst>
    <a:extraClrScheme>
      <a:clrScheme name="phys1443-spring02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hys1443-spring02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hys1443-spring02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hys1443-spring02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hys1443-spring02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hys1443-spring02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hys1443-spring02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D:\UTA\Classes\1443 Spring 2002\phys1443-spring02.pot</Template>
  <TotalTime>21560</TotalTime>
  <Words>2394</Words>
  <Application>Microsoft Macintosh PowerPoint</Application>
  <PresentationFormat>On-screen Show (4:3)</PresentationFormat>
  <Paragraphs>227</Paragraphs>
  <Slides>19</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1" baseType="lpstr">
      <vt:lpstr>phys1443-spring02</vt:lpstr>
      <vt:lpstr>Equation</vt:lpstr>
      <vt:lpstr>PHYS 1442 – Section 001 Lecture #10</vt:lpstr>
      <vt:lpstr>Announcements</vt:lpstr>
      <vt:lpstr> Earth’s Magnetic Field</vt:lpstr>
      <vt:lpstr> Electric Current and Magnetism</vt:lpstr>
      <vt:lpstr> Directions in a Circular Wire?</vt:lpstr>
      <vt:lpstr> Magnetic Forces on Electric Current</vt:lpstr>
      <vt:lpstr> Magnetic Forces on Electric Current</vt:lpstr>
      <vt:lpstr> Magnetic Forces on Electric Current</vt:lpstr>
      <vt:lpstr> About the Magnetic Field, B</vt:lpstr>
      <vt:lpstr>Properties of Vector Product</vt:lpstr>
      <vt:lpstr>More Properties of Vector Product</vt:lpstr>
      <vt:lpstr>Example 20 – 1 </vt:lpstr>
      <vt:lpstr>Example 20 – 2 </vt:lpstr>
      <vt:lpstr> Magnetic Forces on a Moving Charge</vt:lpstr>
      <vt:lpstr> Magnetic Forces on a Moving Charge</vt:lpstr>
      <vt:lpstr>Example 20 – 4 </vt:lpstr>
      <vt:lpstr>Charged Particle’s Path in Magnetic Field</vt:lpstr>
      <vt:lpstr>Example 20 – 5 </vt:lpstr>
      <vt:lpstr> Cyclotron Frequency</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 1443 – Section 501 Lecture #1</dc:title>
  <dc:creator>Jae Yu</dc:creator>
  <cp:lastModifiedBy>Jae Yu</cp:lastModifiedBy>
  <cp:revision>974</cp:revision>
  <dcterms:created xsi:type="dcterms:W3CDTF">2012-01-19T04:21:20Z</dcterms:created>
  <dcterms:modified xsi:type="dcterms:W3CDTF">2013-06-24T18:54:38Z</dcterms:modified>
</cp:coreProperties>
</file>