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409" r:id="rId3"/>
    <p:sldId id="633" r:id="rId4"/>
    <p:sldId id="585" r:id="rId5"/>
    <p:sldId id="586" r:id="rId6"/>
    <p:sldId id="587" r:id="rId7"/>
    <p:sldId id="588" r:id="rId8"/>
    <p:sldId id="589" r:id="rId9"/>
    <p:sldId id="590" r:id="rId10"/>
    <p:sldId id="591" r:id="rId11"/>
    <p:sldId id="592" r:id="rId12"/>
    <p:sldId id="593" r:id="rId13"/>
    <p:sldId id="597" r:id="rId14"/>
    <p:sldId id="599" r:id="rId15"/>
    <p:sldId id="601" r:id="rId16"/>
    <p:sldId id="602" r:id="rId17"/>
    <p:sldId id="603" r:id="rId18"/>
    <p:sldId id="604" r:id="rId19"/>
    <p:sldId id="605" r:id="rId20"/>
    <p:sldId id="606" r:id="rId21"/>
    <p:sldId id="610" r:id="rId22"/>
    <p:sldId id="611" r:id="rId23"/>
    <p:sldId id="612" r:id="rId24"/>
    <p:sldId id="613" r:id="rId25"/>
    <p:sldId id="614" r:id="rId26"/>
    <p:sldId id="615" r:id="rId2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11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1" Type="http://schemas.openxmlformats.org/officeDocument/2006/relationships/image" Target="../media/image2.wmf"/><Relationship Id="rId2"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2.wmf"/><Relationship Id="rId2"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1" Type="http://schemas.openxmlformats.org/officeDocument/2006/relationships/image" Target="../media/image2.wmf"/><Relationship Id="rId2"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w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image" Target="../media/image2.wmf"/><Relationship Id="rId2"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wmf"/><Relationship Id="rId6" Type="http://schemas.openxmlformats.org/officeDocument/2006/relationships/image" Target="../media/image73.emf"/><Relationship Id="rId1" Type="http://schemas.openxmlformats.org/officeDocument/2006/relationships/image" Target="../media/image2.wmf"/><Relationship Id="rId2"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emf"/><Relationship Id="rId8" Type="http://schemas.openxmlformats.org/officeDocument/2006/relationships/image" Target="../media/image14.wmf"/><Relationship Id="rId9" Type="http://schemas.openxmlformats.org/officeDocument/2006/relationships/image" Target="../media/image15.wmf"/><Relationship Id="rId1" Type="http://schemas.openxmlformats.org/officeDocument/2006/relationships/image" Target="../media/image2.wmf"/><Relationship Id="rId2"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1" Type="http://schemas.openxmlformats.org/officeDocument/2006/relationships/image" Target="../media/image2.wmf"/><Relationship Id="rId2"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emf"/><Relationship Id="rId1" Type="http://schemas.openxmlformats.org/officeDocument/2006/relationships/image" Target="../media/image2.wmf"/><Relationship Id="rId2"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Tuesday, June 25,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25,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Tuesday, June 25,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oleObject" Target="../embeddings/oleObject49.bin"/><Relationship Id="rId21" Type="http://schemas.openxmlformats.org/officeDocument/2006/relationships/image" Target="../media/image32.wmf"/><Relationship Id="rId22" Type="http://schemas.openxmlformats.org/officeDocument/2006/relationships/oleObject" Target="../embeddings/oleObject50.bin"/><Relationship Id="rId23" Type="http://schemas.openxmlformats.org/officeDocument/2006/relationships/image" Target="../media/image33.emf"/><Relationship Id="rId10" Type="http://schemas.openxmlformats.org/officeDocument/2006/relationships/oleObject" Target="../embeddings/oleObject44.bin"/><Relationship Id="rId11" Type="http://schemas.openxmlformats.org/officeDocument/2006/relationships/image" Target="../media/image27.wmf"/><Relationship Id="rId12" Type="http://schemas.openxmlformats.org/officeDocument/2006/relationships/oleObject" Target="../embeddings/oleObject45.bin"/><Relationship Id="rId13" Type="http://schemas.openxmlformats.org/officeDocument/2006/relationships/image" Target="../media/image28.wmf"/><Relationship Id="rId14" Type="http://schemas.openxmlformats.org/officeDocument/2006/relationships/oleObject" Target="../embeddings/oleObject46.bin"/><Relationship Id="rId15" Type="http://schemas.openxmlformats.org/officeDocument/2006/relationships/image" Target="../media/image29.wmf"/><Relationship Id="rId16" Type="http://schemas.openxmlformats.org/officeDocument/2006/relationships/oleObject" Target="../embeddings/oleObject47.bin"/><Relationship Id="rId17" Type="http://schemas.openxmlformats.org/officeDocument/2006/relationships/image" Target="../media/image30.wmf"/><Relationship Id="rId18" Type="http://schemas.openxmlformats.org/officeDocument/2006/relationships/oleObject" Target="../embeddings/oleObject48.bin"/><Relationship Id="rId19" Type="http://schemas.openxmlformats.org/officeDocument/2006/relationships/image" Target="../media/image31.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34.jpeg"/><Relationship Id="rId4" Type="http://schemas.openxmlformats.org/officeDocument/2006/relationships/oleObject" Target="../embeddings/oleObject40.bin"/><Relationship Id="rId5" Type="http://schemas.openxmlformats.org/officeDocument/2006/relationships/image" Target="../media/image2.wmf"/><Relationship Id="rId6" Type="http://schemas.openxmlformats.org/officeDocument/2006/relationships/oleObject" Target="../embeddings/oleObject41.bin"/><Relationship Id="rId7" Type="http://schemas.openxmlformats.org/officeDocument/2006/relationships/image" Target="../media/image3.wmf"/><Relationship Id="rId8" Type="http://schemas.openxmlformats.org/officeDocument/2006/relationships/oleObject" Target="../embeddings/oleObject42.bin"/></Relationships>
</file>

<file path=ppt/slides/_rels/slide11.x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oleObject" Target="../embeddings/oleObject55.bin"/><Relationship Id="rId13" Type="http://schemas.openxmlformats.org/officeDocument/2006/relationships/image" Target="../media/image39.wmf"/><Relationship Id="rId14" Type="http://schemas.openxmlformats.org/officeDocument/2006/relationships/oleObject" Target="../embeddings/oleObject56.bin"/><Relationship Id="rId15" Type="http://schemas.openxmlformats.org/officeDocument/2006/relationships/image" Target="../media/image40.wmf"/><Relationship Id="rId16" Type="http://schemas.openxmlformats.org/officeDocument/2006/relationships/oleObject" Target="../embeddings/oleObject57.bin"/><Relationship Id="rId17" Type="http://schemas.openxmlformats.org/officeDocument/2006/relationships/image" Target="../media/image41.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2.jpeg"/><Relationship Id="rId4" Type="http://schemas.openxmlformats.org/officeDocument/2006/relationships/oleObject" Target="../embeddings/oleObject51.bin"/><Relationship Id="rId5" Type="http://schemas.openxmlformats.org/officeDocument/2006/relationships/image" Target="../media/image35.wmf"/><Relationship Id="rId6" Type="http://schemas.openxmlformats.org/officeDocument/2006/relationships/oleObject" Target="../embeddings/oleObject52.bin"/><Relationship Id="rId7" Type="http://schemas.openxmlformats.org/officeDocument/2006/relationships/image" Target="../media/image36.wmf"/><Relationship Id="rId8" Type="http://schemas.openxmlformats.org/officeDocument/2006/relationships/oleObject" Target="../embeddings/oleObject53.bin"/><Relationship Id="rId9" Type="http://schemas.openxmlformats.org/officeDocument/2006/relationships/image" Target="../media/image37.emf"/><Relationship Id="rId10" Type="http://schemas.openxmlformats.org/officeDocument/2006/relationships/oleObject" Target="../embeddings/oleObject54.bin"/></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43.wmf"/><Relationship Id="rId13" Type="http://schemas.openxmlformats.org/officeDocument/2006/relationships/oleObject" Target="../embeddings/oleObject64.bin"/><Relationship Id="rId14" Type="http://schemas.openxmlformats.org/officeDocument/2006/relationships/image" Target="../media/image44.wmf"/><Relationship Id="rId15" Type="http://schemas.openxmlformats.org/officeDocument/2006/relationships/oleObject" Target="../embeddings/oleObject65.bin"/><Relationship Id="rId16" Type="http://schemas.openxmlformats.org/officeDocument/2006/relationships/image" Target="../media/image45.wmf"/><Relationship Id="rId17" Type="http://schemas.openxmlformats.org/officeDocument/2006/relationships/oleObject" Target="../embeddings/oleObject66.bin"/><Relationship Id="rId18" Type="http://schemas.openxmlformats.org/officeDocument/2006/relationships/image" Target="../media/image4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2.wmf"/><Relationship Id="rId5" Type="http://schemas.openxmlformats.org/officeDocument/2006/relationships/oleObject" Target="../embeddings/oleObject59.bin"/><Relationship Id="rId6" Type="http://schemas.openxmlformats.org/officeDocument/2006/relationships/image" Target="../media/image3.wmf"/><Relationship Id="rId7" Type="http://schemas.openxmlformats.org/officeDocument/2006/relationships/oleObject" Target="../embeddings/oleObject60.bin"/><Relationship Id="rId8" Type="http://schemas.openxmlformats.org/officeDocument/2006/relationships/oleObject" Target="../embeddings/oleObject61.bin"/><Relationship Id="rId9" Type="http://schemas.openxmlformats.org/officeDocument/2006/relationships/oleObject" Target="../embeddings/oleObject62.bin"/><Relationship Id="rId10"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oleObject" Target="../embeddings/oleObject67.bin"/><Relationship Id="rId5" Type="http://schemas.openxmlformats.org/officeDocument/2006/relationships/image" Target="../media/image2.wmf"/><Relationship Id="rId6" Type="http://schemas.openxmlformats.org/officeDocument/2006/relationships/oleObject" Target="../embeddings/oleObject68.bin"/><Relationship Id="rId7" Type="http://schemas.openxmlformats.org/officeDocument/2006/relationships/image" Target="../media/image3.wmf"/><Relationship Id="rId8" Type="http://schemas.openxmlformats.org/officeDocument/2006/relationships/oleObject" Target="../embeddings/oleObject69.bin"/><Relationship Id="rId9" Type="http://schemas.openxmlformats.org/officeDocument/2006/relationships/oleObject" Target="../embeddings/oleObject7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image" Target="../media/image49.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2.wmf"/><Relationship Id="rId5" Type="http://schemas.openxmlformats.org/officeDocument/2006/relationships/oleObject" Target="../embeddings/oleObject72.bin"/><Relationship Id="rId6" Type="http://schemas.openxmlformats.org/officeDocument/2006/relationships/image" Target="../media/image3.wmf"/><Relationship Id="rId7" Type="http://schemas.openxmlformats.org/officeDocument/2006/relationships/oleObject" Target="../embeddings/oleObject73.bin"/><Relationship Id="rId8" Type="http://schemas.openxmlformats.org/officeDocument/2006/relationships/oleObject" Target="../embeddings/oleObject74.bin"/><Relationship Id="rId9" Type="http://schemas.openxmlformats.org/officeDocument/2006/relationships/oleObject" Target="../embeddings/oleObject75.bin"/><Relationship Id="rId10" Type="http://schemas.openxmlformats.org/officeDocument/2006/relationships/image" Target="../media/image48.emf"/></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oleObject" Target="../embeddings/oleObject77.bin"/><Relationship Id="rId5" Type="http://schemas.openxmlformats.org/officeDocument/2006/relationships/image" Target="../media/image2.wmf"/><Relationship Id="rId6" Type="http://schemas.openxmlformats.org/officeDocument/2006/relationships/oleObject" Target="../embeddings/oleObject78.bin"/><Relationship Id="rId7" Type="http://schemas.openxmlformats.org/officeDocument/2006/relationships/image" Target="../media/image3.wmf"/><Relationship Id="rId8" Type="http://schemas.openxmlformats.org/officeDocument/2006/relationships/oleObject" Target="../embeddings/oleObject79.bin"/><Relationship Id="rId9" Type="http://schemas.openxmlformats.org/officeDocument/2006/relationships/oleObject" Target="../embeddings/oleObject80.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image" Target="../media/image52.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81.bin"/><Relationship Id="rId4" Type="http://schemas.openxmlformats.org/officeDocument/2006/relationships/image" Target="../media/image2.wmf"/><Relationship Id="rId5" Type="http://schemas.openxmlformats.org/officeDocument/2006/relationships/oleObject" Target="../embeddings/oleObject82.bin"/><Relationship Id="rId6" Type="http://schemas.openxmlformats.org/officeDocument/2006/relationships/image" Target="../media/image3.wmf"/><Relationship Id="rId7" Type="http://schemas.openxmlformats.org/officeDocument/2006/relationships/oleObject" Target="../embeddings/oleObject83.bin"/><Relationship Id="rId8" Type="http://schemas.openxmlformats.org/officeDocument/2006/relationships/oleObject" Target="../embeddings/oleObject84.bin"/><Relationship Id="rId9" Type="http://schemas.openxmlformats.org/officeDocument/2006/relationships/oleObject" Target="../embeddings/oleObject85.bin"/><Relationship Id="rId10" Type="http://schemas.openxmlformats.org/officeDocument/2006/relationships/image" Target="../media/image51.w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92.bin"/><Relationship Id="rId12" Type="http://schemas.openxmlformats.org/officeDocument/2006/relationships/image" Target="../media/image54.wmf"/><Relationship Id="rId13" Type="http://schemas.openxmlformats.org/officeDocument/2006/relationships/oleObject" Target="../embeddings/oleObject93.bin"/><Relationship Id="rId14" Type="http://schemas.openxmlformats.org/officeDocument/2006/relationships/image" Target="../media/image55.emf"/><Relationship Id="rId15" Type="http://schemas.openxmlformats.org/officeDocument/2006/relationships/oleObject" Target="../embeddings/oleObject94.bin"/><Relationship Id="rId16" Type="http://schemas.openxmlformats.org/officeDocument/2006/relationships/image" Target="../media/image56.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2.wmf"/><Relationship Id="rId5" Type="http://schemas.openxmlformats.org/officeDocument/2006/relationships/oleObject" Target="../embeddings/oleObject88.bin"/><Relationship Id="rId6" Type="http://schemas.openxmlformats.org/officeDocument/2006/relationships/image" Target="../media/image3.wmf"/><Relationship Id="rId7" Type="http://schemas.openxmlformats.org/officeDocument/2006/relationships/oleObject" Target="../embeddings/oleObject89.bin"/><Relationship Id="rId8" Type="http://schemas.openxmlformats.org/officeDocument/2006/relationships/oleObject" Target="../embeddings/oleObject90.bin"/><Relationship Id="rId9" Type="http://schemas.openxmlformats.org/officeDocument/2006/relationships/oleObject" Target="../embeddings/oleObject91.bin"/><Relationship Id="rId10"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oleObject" Target="../embeddings/oleObject95.bin"/><Relationship Id="rId6" Type="http://schemas.openxmlformats.org/officeDocument/2006/relationships/image" Target="../media/image2.wmf"/><Relationship Id="rId7" Type="http://schemas.openxmlformats.org/officeDocument/2006/relationships/oleObject" Target="../embeddings/oleObject96.bin"/><Relationship Id="rId8" Type="http://schemas.openxmlformats.org/officeDocument/2006/relationships/image" Target="../media/image3.wmf"/><Relationship Id="rId9" Type="http://schemas.openxmlformats.org/officeDocument/2006/relationships/oleObject" Target="../embeddings/oleObject97.bin"/><Relationship Id="rId10" Type="http://schemas.openxmlformats.org/officeDocument/2006/relationships/oleObject" Target="../embeddings/oleObject98.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99.bin"/><Relationship Id="rId5" Type="http://schemas.openxmlformats.org/officeDocument/2006/relationships/image" Target="../media/image2.wmf"/><Relationship Id="rId6" Type="http://schemas.openxmlformats.org/officeDocument/2006/relationships/oleObject" Target="../embeddings/oleObject100.bin"/><Relationship Id="rId7" Type="http://schemas.openxmlformats.org/officeDocument/2006/relationships/image" Target="../media/image3.wmf"/><Relationship Id="rId8" Type="http://schemas.openxmlformats.org/officeDocument/2006/relationships/oleObject" Target="../embeddings/oleObject101.bin"/><Relationship Id="rId9" Type="http://schemas.openxmlformats.org/officeDocument/2006/relationships/oleObject" Target="../embeddings/oleObject102.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oleObject" Target="../embeddings/oleObject103.bin"/><Relationship Id="rId6" Type="http://schemas.openxmlformats.org/officeDocument/2006/relationships/image" Target="../media/image2.wmf"/><Relationship Id="rId7" Type="http://schemas.openxmlformats.org/officeDocument/2006/relationships/oleObject" Target="../embeddings/oleObject104.bin"/><Relationship Id="rId8" Type="http://schemas.openxmlformats.org/officeDocument/2006/relationships/image" Target="../media/image3.wmf"/><Relationship Id="rId9" Type="http://schemas.openxmlformats.org/officeDocument/2006/relationships/oleObject" Target="../embeddings/oleObject105.bin"/><Relationship Id="rId10" Type="http://schemas.openxmlformats.org/officeDocument/2006/relationships/oleObject" Target="../embeddings/oleObject106.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12.bin"/><Relationship Id="rId12" Type="http://schemas.openxmlformats.org/officeDocument/2006/relationships/image" Target="../media/image63.emf"/><Relationship Id="rId13" Type="http://schemas.openxmlformats.org/officeDocument/2006/relationships/oleObject" Target="../embeddings/oleObject113.bin"/><Relationship Id="rId14" Type="http://schemas.openxmlformats.org/officeDocument/2006/relationships/image" Target="../media/image64.emf"/><Relationship Id="rId15" Type="http://schemas.openxmlformats.org/officeDocument/2006/relationships/oleObject" Target="../embeddings/oleObject114.bin"/><Relationship Id="rId16" Type="http://schemas.openxmlformats.org/officeDocument/2006/relationships/image" Target="../media/image65.emf"/><Relationship Id="rId17" Type="http://schemas.openxmlformats.org/officeDocument/2006/relationships/image" Target="../media/image58.jpeg"/><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107.bin"/><Relationship Id="rId4" Type="http://schemas.openxmlformats.org/officeDocument/2006/relationships/image" Target="../media/image2.wmf"/><Relationship Id="rId5" Type="http://schemas.openxmlformats.org/officeDocument/2006/relationships/oleObject" Target="../embeddings/oleObject108.bin"/><Relationship Id="rId6" Type="http://schemas.openxmlformats.org/officeDocument/2006/relationships/image" Target="../media/image3.wmf"/><Relationship Id="rId7" Type="http://schemas.openxmlformats.org/officeDocument/2006/relationships/oleObject" Target="../embeddings/oleObject109.bin"/><Relationship Id="rId8" Type="http://schemas.openxmlformats.org/officeDocument/2006/relationships/oleObject" Target="../embeddings/oleObject110.bin"/><Relationship Id="rId9" Type="http://schemas.openxmlformats.org/officeDocument/2006/relationships/oleObject" Target="../embeddings/oleObject111.bin"/><Relationship Id="rId10"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2.wmf"/><Relationship Id="rId5" Type="http://schemas.openxmlformats.org/officeDocument/2006/relationships/oleObject" Target="../embeddings/oleObject116.bin"/><Relationship Id="rId6" Type="http://schemas.openxmlformats.org/officeDocument/2006/relationships/image" Target="../media/image3.wmf"/><Relationship Id="rId7" Type="http://schemas.openxmlformats.org/officeDocument/2006/relationships/oleObject" Target="../embeddings/oleObject117.bin"/><Relationship Id="rId8" Type="http://schemas.openxmlformats.org/officeDocument/2006/relationships/oleObject" Target="../embeddings/oleObject118.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119.bin"/><Relationship Id="rId5" Type="http://schemas.openxmlformats.org/officeDocument/2006/relationships/image" Target="../media/image2.wmf"/><Relationship Id="rId6" Type="http://schemas.openxmlformats.org/officeDocument/2006/relationships/oleObject" Target="../embeddings/oleObject120.bin"/><Relationship Id="rId7" Type="http://schemas.openxmlformats.org/officeDocument/2006/relationships/image" Target="../media/image3.wmf"/><Relationship Id="rId8" Type="http://schemas.openxmlformats.org/officeDocument/2006/relationships/oleObject" Target="../embeddings/oleObject121.bin"/><Relationship Id="rId9" Type="http://schemas.openxmlformats.org/officeDocument/2006/relationships/oleObject" Target="../embeddings/oleObject122.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3.bin"/><Relationship Id="rId4" Type="http://schemas.openxmlformats.org/officeDocument/2006/relationships/image" Target="../media/image2.wmf"/><Relationship Id="rId5" Type="http://schemas.openxmlformats.org/officeDocument/2006/relationships/oleObject" Target="../embeddings/oleObject124.bin"/><Relationship Id="rId6" Type="http://schemas.openxmlformats.org/officeDocument/2006/relationships/image" Target="../media/image3.wmf"/><Relationship Id="rId7" Type="http://schemas.openxmlformats.org/officeDocument/2006/relationships/oleObject" Target="../embeddings/oleObject125.bin"/><Relationship Id="rId8" Type="http://schemas.openxmlformats.org/officeDocument/2006/relationships/oleObject" Target="../embeddings/oleObject126.bin"/><Relationship Id="rId9" Type="http://schemas.openxmlformats.org/officeDocument/2006/relationships/image" Target="../media/image67.jpeg"/><Relationship Id="rId10" Type="http://schemas.openxmlformats.org/officeDocument/2006/relationships/image" Target="../media/image68.jpeg"/><Relationship Id="rId11" Type="http://schemas.openxmlformats.org/officeDocument/2006/relationships/image" Target="../media/image69.jpe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oleObject" Target="../embeddings/oleObject132.bin"/><Relationship Id="rId13" Type="http://schemas.openxmlformats.org/officeDocument/2006/relationships/image" Target="../media/image71.emf"/><Relationship Id="rId14" Type="http://schemas.openxmlformats.org/officeDocument/2006/relationships/oleObject" Target="../embeddings/oleObject133.bin"/><Relationship Id="rId15" Type="http://schemas.openxmlformats.org/officeDocument/2006/relationships/image" Target="../media/image72.wmf"/><Relationship Id="rId16" Type="http://schemas.openxmlformats.org/officeDocument/2006/relationships/oleObject" Target="../embeddings/oleObject134.bin"/><Relationship Id="rId17" Type="http://schemas.openxmlformats.org/officeDocument/2006/relationships/image" Target="../media/image73.emf"/><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image" Target="../media/image74.jpeg"/><Relationship Id="rId4" Type="http://schemas.openxmlformats.org/officeDocument/2006/relationships/oleObject" Target="../embeddings/oleObject127.bin"/><Relationship Id="rId5" Type="http://schemas.openxmlformats.org/officeDocument/2006/relationships/image" Target="../media/image2.wmf"/><Relationship Id="rId6" Type="http://schemas.openxmlformats.org/officeDocument/2006/relationships/oleObject" Target="../embeddings/oleObject128.bin"/><Relationship Id="rId7" Type="http://schemas.openxmlformats.org/officeDocument/2006/relationships/image" Target="../media/image3.wmf"/><Relationship Id="rId8" Type="http://schemas.openxmlformats.org/officeDocument/2006/relationships/oleObject" Target="../embeddings/oleObject129.bin"/><Relationship Id="rId9" Type="http://schemas.openxmlformats.org/officeDocument/2006/relationships/oleObject" Target="../embeddings/oleObject130.bin"/><Relationship Id="rId10" Type="http://schemas.openxmlformats.org/officeDocument/2006/relationships/oleObject" Target="../embeddings/oleObject131.bin"/></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140.bin"/><Relationship Id="rId12" Type="http://schemas.openxmlformats.org/officeDocument/2006/relationships/image" Target="../media/image76.emf"/><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oleObject135.bin"/><Relationship Id="rId4" Type="http://schemas.openxmlformats.org/officeDocument/2006/relationships/image" Target="../media/image2.wmf"/><Relationship Id="rId5" Type="http://schemas.openxmlformats.org/officeDocument/2006/relationships/oleObject" Target="../embeddings/oleObject136.bin"/><Relationship Id="rId6" Type="http://schemas.openxmlformats.org/officeDocument/2006/relationships/image" Target="../media/image3.wmf"/><Relationship Id="rId7" Type="http://schemas.openxmlformats.org/officeDocument/2006/relationships/oleObject" Target="../embeddings/oleObject137.bin"/><Relationship Id="rId8" Type="http://schemas.openxmlformats.org/officeDocument/2006/relationships/oleObject" Target="../embeddings/oleObject138.bin"/><Relationship Id="rId9" Type="http://schemas.openxmlformats.org/officeDocument/2006/relationships/oleObject" Target="../embeddings/oleObject139.bin"/><Relationship Id="rId10" Type="http://schemas.openxmlformats.org/officeDocument/2006/relationships/image" Target="../media/image75.emf"/></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6.jpeg"/><Relationship Id="rId10"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5.bin"/><Relationship Id="rId5" Type="http://schemas.openxmlformats.org/officeDocument/2006/relationships/image" Target="../media/image2.wmf"/><Relationship Id="rId6" Type="http://schemas.openxmlformats.org/officeDocument/2006/relationships/oleObject" Target="../embeddings/oleObject6.bin"/><Relationship Id="rId7" Type="http://schemas.openxmlformats.org/officeDocument/2006/relationships/image" Target="../media/image3.wmf"/><Relationship Id="rId8"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13.emf"/><Relationship Id="rId21" Type="http://schemas.openxmlformats.org/officeDocument/2006/relationships/oleObject" Target="../embeddings/oleObject17.bin"/><Relationship Id="rId22" Type="http://schemas.openxmlformats.org/officeDocument/2006/relationships/image" Target="../media/image14.wmf"/><Relationship Id="rId23" Type="http://schemas.openxmlformats.org/officeDocument/2006/relationships/oleObject" Target="../embeddings/oleObject18.bin"/><Relationship Id="rId24" Type="http://schemas.openxmlformats.org/officeDocument/2006/relationships/image" Target="../media/image15.wmf"/><Relationship Id="rId10" Type="http://schemas.openxmlformats.org/officeDocument/2006/relationships/oleObject" Target="../embeddings/oleObject11.bin"/><Relationship Id="rId11" Type="http://schemas.openxmlformats.org/officeDocument/2006/relationships/oleObject" Target="../embeddings/oleObject12.bin"/><Relationship Id="rId12" Type="http://schemas.openxmlformats.org/officeDocument/2006/relationships/image" Target="../media/image9.wmf"/><Relationship Id="rId13" Type="http://schemas.openxmlformats.org/officeDocument/2006/relationships/oleObject" Target="../embeddings/oleObject13.bin"/><Relationship Id="rId14" Type="http://schemas.openxmlformats.org/officeDocument/2006/relationships/image" Target="../media/image10.wmf"/><Relationship Id="rId15" Type="http://schemas.openxmlformats.org/officeDocument/2006/relationships/oleObject" Target="../embeddings/oleObject14.bin"/><Relationship Id="rId16" Type="http://schemas.openxmlformats.org/officeDocument/2006/relationships/image" Target="../media/image11.wmf"/><Relationship Id="rId17" Type="http://schemas.openxmlformats.org/officeDocument/2006/relationships/oleObject" Target="../embeddings/oleObject15.bin"/><Relationship Id="rId18" Type="http://schemas.openxmlformats.org/officeDocument/2006/relationships/image" Target="../media/image12.wmf"/><Relationship Id="rId19"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image" Target="../media/image8.jpeg"/><Relationship Id="rId5" Type="http://schemas.openxmlformats.org/officeDocument/2006/relationships/oleObject" Target="../embeddings/oleObject8.bin"/><Relationship Id="rId6" Type="http://schemas.openxmlformats.org/officeDocument/2006/relationships/image" Target="../media/image2.wmf"/><Relationship Id="rId7" Type="http://schemas.openxmlformats.org/officeDocument/2006/relationships/oleObject" Target="../embeddings/oleObject9.bin"/><Relationship Id="rId8"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wmf"/><Relationship Id="rId5" Type="http://schemas.openxmlformats.org/officeDocument/2006/relationships/oleObject" Target="../embeddings/oleObject20.bin"/><Relationship Id="rId6" Type="http://schemas.openxmlformats.org/officeDocument/2006/relationships/image" Target="../media/image3.wmf"/><Relationship Id="rId7" Type="http://schemas.openxmlformats.org/officeDocument/2006/relationships/oleObject" Target="../embeddings/oleObject21.bin"/><Relationship Id="rId8" Type="http://schemas.openxmlformats.org/officeDocument/2006/relationships/oleObject" Target="../embeddings/oleObject2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18.wmf"/><Relationship Id="rId13" Type="http://schemas.openxmlformats.org/officeDocument/2006/relationships/oleObject" Target="../embeddings/oleObject29.bin"/><Relationship Id="rId14" Type="http://schemas.openxmlformats.org/officeDocument/2006/relationships/image" Target="../media/image19.wmf"/><Relationship Id="rId15" Type="http://schemas.openxmlformats.org/officeDocument/2006/relationships/oleObject" Target="../embeddings/oleObject30.bin"/><Relationship Id="rId16" Type="http://schemas.openxmlformats.org/officeDocument/2006/relationships/image" Target="../media/image20.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wmf"/><Relationship Id="rId5" Type="http://schemas.openxmlformats.org/officeDocument/2006/relationships/oleObject" Target="../embeddings/oleObject24.bin"/><Relationship Id="rId6" Type="http://schemas.openxmlformats.org/officeDocument/2006/relationships/image" Target="../media/image3.wmf"/><Relationship Id="rId7" Type="http://schemas.openxmlformats.org/officeDocument/2006/relationships/oleObject" Target="../embeddings/oleObject25.bin"/><Relationship Id="rId8" Type="http://schemas.openxmlformats.org/officeDocument/2006/relationships/oleObject" Target="../embeddings/oleObject26.bin"/><Relationship Id="rId9" Type="http://schemas.openxmlformats.org/officeDocument/2006/relationships/oleObject" Target="../embeddings/oleObject27.bin"/><Relationship Id="rId10"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oleObject" Target="../embeddings/oleObject31.bin"/><Relationship Id="rId5" Type="http://schemas.openxmlformats.org/officeDocument/2006/relationships/image" Target="../media/image18.wmf"/><Relationship Id="rId6" Type="http://schemas.openxmlformats.org/officeDocument/2006/relationships/oleObject" Target="../embeddings/oleObject32.bin"/><Relationship Id="rId7" Type="http://schemas.openxmlformats.org/officeDocument/2006/relationships/image" Target="../media/image21.wmf"/><Relationship Id="rId8" Type="http://schemas.openxmlformats.org/officeDocument/2006/relationships/oleObject" Target="../embeddings/oleObject33.bin"/><Relationship Id="rId9" Type="http://schemas.openxmlformats.org/officeDocument/2006/relationships/image" Target="../media/image22.wmf"/><Relationship Id="rId10" Type="http://schemas.openxmlformats.org/officeDocument/2006/relationships/oleObject" Target="../embeddings/oleObject34.bin"/><Relationship Id="rId11"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35.bin"/><Relationship Id="rId5" Type="http://schemas.openxmlformats.org/officeDocument/2006/relationships/image" Target="../media/image2.wmf"/><Relationship Id="rId6" Type="http://schemas.openxmlformats.org/officeDocument/2006/relationships/oleObject" Target="../embeddings/oleObject36.bin"/><Relationship Id="rId7" Type="http://schemas.openxmlformats.org/officeDocument/2006/relationships/image" Target="../media/image3.wmf"/><Relationship Id="rId8" Type="http://schemas.openxmlformats.org/officeDocument/2006/relationships/oleObject" Target="../embeddings/oleObject37.bin"/><Relationship Id="rId9" Type="http://schemas.openxmlformats.org/officeDocument/2006/relationships/oleObject" Target="../embeddings/oleObject38.bin"/><Relationship Id="rId10" Type="http://schemas.openxmlformats.org/officeDocument/2006/relationships/oleObject" Target="../embeddings/oleObject39.bin"/><Relationship Id="rId11" Type="http://schemas.openxmlformats.org/officeDocument/2006/relationships/image" Target="../media/image25.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25,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#11</a:t>
            </a:r>
            <a:endParaRPr lang="en-US" dirty="0"/>
          </a:p>
        </p:txBody>
      </p:sp>
      <p:sp>
        <p:nvSpPr>
          <p:cNvPr id="17414" name="Text Box 4"/>
          <p:cNvSpPr txBox="1">
            <a:spLocks noChangeArrowheads="1"/>
          </p:cNvSpPr>
          <p:nvPr/>
        </p:nvSpPr>
        <p:spPr bwMode="auto">
          <a:xfrm>
            <a:off x="3163822" y="1311275"/>
            <a:ext cx="28195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June 25,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0574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charset="0"/>
              </a:rPr>
              <a:t>Chapter </a:t>
            </a:r>
            <a:r>
              <a:rPr lang="en-US" sz="2800" dirty="0" smtClean="0">
                <a:solidFill>
                  <a:srgbClr val="000090"/>
                </a:solidFill>
                <a:latin typeface="Arial Narrow" charset="0"/>
              </a:rPr>
              <a:t>20</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Sources </a:t>
            </a:r>
            <a:r>
              <a:rPr lang="en-US" dirty="0">
                <a:solidFill>
                  <a:srgbClr val="660066"/>
                </a:solidFill>
                <a:latin typeface="Arial Narrow" charset="0"/>
              </a:rPr>
              <a:t>of Magnetic </a:t>
            </a:r>
            <a:r>
              <a:rPr lang="en-US" dirty="0" smtClean="0">
                <a:solidFill>
                  <a:srgbClr val="660066"/>
                </a:solidFill>
                <a:latin typeface="Arial Narrow" charset="0"/>
              </a:rPr>
              <a:t>Field</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Magnetic </a:t>
            </a:r>
            <a:r>
              <a:rPr lang="en-US" dirty="0">
                <a:solidFill>
                  <a:srgbClr val="660066"/>
                </a:solidFill>
                <a:latin typeface="Arial Narrow" charset="0"/>
              </a:rPr>
              <a:t>Field Due to Straight Wire</a:t>
            </a:r>
          </a:p>
          <a:p>
            <a:pPr marL="1066800" lvl="1" indent="-609600">
              <a:spcBef>
                <a:spcPct val="20000"/>
              </a:spcBef>
              <a:buClr>
                <a:srgbClr val="800000"/>
              </a:buClr>
              <a:buFont typeface="Lucida Grande" charset="0"/>
              <a:buChar char="-"/>
            </a:pPr>
            <a:r>
              <a:rPr lang="en-US" dirty="0">
                <a:solidFill>
                  <a:srgbClr val="660066"/>
                </a:solidFill>
                <a:latin typeface="Arial Narrow" charset="0"/>
              </a:rPr>
              <a:t>Forces Between Two Parallel Wires</a:t>
            </a:r>
          </a:p>
          <a:p>
            <a:pPr marL="1066800" lvl="1" indent="-609600">
              <a:spcBef>
                <a:spcPct val="20000"/>
              </a:spcBef>
              <a:buClr>
                <a:srgbClr val="800000"/>
              </a:buClr>
              <a:buFont typeface="Lucida Grande" charset="0"/>
              <a:buChar char="-"/>
            </a:pPr>
            <a:r>
              <a:rPr lang="en-US" dirty="0" err="1" smtClean="0">
                <a:solidFill>
                  <a:srgbClr val="660066"/>
                </a:solidFill>
                <a:latin typeface="Arial Narrow" charset="0"/>
              </a:rPr>
              <a:t>Ampére’s</a:t>
            </a:r>
            <a:r>
              <a:rPr lang="en-US" dirty="0" smtClean="0">
                <a:solidFill>
                  <a:srgbClr val="660066"/>
                </a:solidFill>
                <a:latin typeface="Arial Narrow" charset="0"/>
              </a:rPr>
              <a:t> </a:t>
            </a:r>
            <a:r>
              <a:rPr lang="en-US" dirty="0">
                <a:solidFill>
                  <a:srgbClr val="660066"/>
                </a:solidFill>
                <a:latin typeface="Arial Narrow" charset="0"/>
              </a:rPr>
              <a:t>Law and Its </a:t>
            </a:r>
            <a:r>
              <a:rPr lang="en-US" dirty="0" smtClean="0">
                <a:solidFill>
                  <a:srgbClr val="660066"/>
                </a:solidFill>
                <a:latin typeface="Arial Narrow" charset="0"/>
              </a:rPr>
              <a:t>Verification</a:t>
            </a:r>
          </a:p>
          <a:p>
            <a:pPr marL="1066800" lvl="1" indent="-609600">
              <a:spcBef>
                <a:spcPct val="20000"/>
              </a:spcBef>
              <a:buClr>
                <a:srgbClr val="800000"/>
              </a:buClr>
              <a:buFont typeface="Lucida Grande" charset="0"/>
              <a:buChar char="-"/>
            </a:pPr>
            <a:r>
              <a:rPr lang="en-US" dirty="0">
                <a:solidFill>
                  <a:srgbClr val="660066"/>
                </a:solidFill>
                <a:latin typeface="Arial Narrow" charset="0"/>
              </a:rPr>
              <a:t>Solenoid and </a:t>
            </a:r>
            <a:r>
              <a:rPr lang="en-US" dirty="0" err="1">
                <a:solidFill>
                  <a:srgbClr val="660066"/>
                </a:solidFill>
                <a:latin typeface="Arial Narrow" charset="0"/>
              </a:rPr>
              <a:t>Toroidal</a:t>
            </a:r>
            <a:r>
              <a:rPr lang="en-US" dirty="0">
                <a:solidFill>
                  <a:srgbClr val="660066"/>
                </a:solidFill>
                <a:latin typeface="Arial Narrow" charset="0"/>
              </a:rPr>
              <a:t> Magnetic Field</a:t>
            </a:r>
            <a:endParaRPr lang="en-US" dirty="0">
              <a:solidFill>
                <a:schemeClr val="accent2"/>
              </a:solidFill>
              <a:latin typeface="Arial Narrow" charset="0"/>
            </a:endParaRPr>
          </a:p>
          <a:p>
            <a:pPr marL="609600" indent="-609600">
              <a:spcBef>
                <a:spcPct val="20000"/>
              </a:spcBef>
              <a:buFont typeface="Arial" charset="0"/>
              <a:buChar char="•"/>
            </a:pPr>
            <a:r>
              <a:rPr lang="en-US" sz="2800" dirty="0">
                <a:solidFill>
                  <a:schemeClr val="accent2"/>
                </a:solidFill>
                <a:latin typeface="Arial Narrow" charset="0"/>
              </a:rPr>
              <a:t>Chapter 21</a:t>
            </a:r>
            <a:endParaRPr lang="en-US" sz="2800" dirty="0">
              <a:solidFill>
                <a:srgbClr val="660066"/>
              </a:solidFill>
              <a:latin typeface="Arial Narrow" charset="0"/>
            </a:endParaRPr>
          </a:p>
          <a:p>
            <a:pPr marL="1066800" lvl="1" indent="-609600">
              <a:spcBef>
                <a:spcPct val="20000"/>
              </a:spcBef>
              <a:buClr>
                <a:srgbClr val="800000"/>
              </a:buClr>
              <a:buFont typeface="Lucida Grande" charset="0"/>
              <a:buChar char="-"/>
            </a:pPr>
            <a:r>
              <a:rPr lang="en-US" dirty="0">
                <a:solidFill>
                  <a:srgbClr val="660066"/>
                </a:solidFill>
                <a:latin typeface="Arial Narrow" charset="0"/>
              </a:rPr>
              <a:t>Induced EMF and Electromagnetic Induction</a:t>
            </a:r>
          </a:p>
          <a:p>
            <a:pPr marL="1066800" lvl="1" indent="-609600">
              <a:spcBef>
                <a:spcPct val="20000"/>
              </a:spcBef>
              <a:buClr>
                <a:srgbClr val="800000"/>
              </a:buClr>
              <a:buFont typeface="Lucida Grande" charset="0"/>
              <a:buChar char="-"/>
            </a:pPr>
            <a:r>
              <a:rPr lang="en-US" dirty="0" smtClean="0">
                <a:solidFill>
                  <a:srgbClr val="660066"/>
                </a:solidFill>
                <a:latin typeface="Arial Narrow" charset="0"/>
              </a:rPr>
              <a:t>Faraday’s </a:t>
            </a:r>
            <a:r>
              <a:rPr lang="en-US" dirty="0">
                <a:solidFill>
                  <a:srgbClr val="660066"/>
                </a:solidFill>
                <a:latin typeface="Arial Narrow" charset="0"/>
              </a:rPr>
              <a:t>Law of Induction</a:t>
            </a:r>
          </a:p>
          <a:p>
            <a:pPr marL="1066800" lvl="1" indent="-609600">
              <a:spcBef>
                <a:spcPct val="20000"/>
              </a:spcBef>
              <a:buClr>
                <a:srgbClr val="800000"/>
              </a:buClr>
              <a:buFont typeface="Lucida Grande" charset="0"/>
              <a:buChar char="-"/>
            </a:pPr>
            <a:endParaRPr lang="en-US" sz="2800" dirty="0">
              <a:solidFill>
                <a:srgbClr val="660066"/>
              </a:solidFill>
              <a:latin typeface="Arial Narrow" charset="0"/>
            </a:endParaRPr>
          </a:p>
          <a:p>
            <a:pPr marL="1066800" lvl="1" indent="-609600">
              <a:spcBef>
                <a:spcPct val="20000"/>
              </a:spcBef>
              <a:buClr>
                <a:srgbClr val="800000"/>
              </a:buClr>
              <a:buFont typeface="Lucida Grande" charset="0"/>
              <a:buChar char="-"/>
            </a:pPr>
            <a:endParaRPr lang="en-US" sz="2800" dirty="0">
              <a:solidFill>
                <a:srgbClr val="660066"/>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07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454653-2616-8349-B151-EEB3B924F2A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385035" name="Picture 11" descr="FG28_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Force Between Two Parallel Wires</a:t>
            </a:r>
          </a:p>
        </p:txBody>
      </p:sp>
      <p:graphicFrame>
        <p:nvGraphicFramePr>
          <p:cNvPr id="3072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228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2285"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28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a:latin typeface="Arial Narrow" charset="0"/>
                <a:ea typeface="ＭＳ Ｐゴシック" charset="0"/>
                <a:cs typeface="ＭＳ Ｐゴシック" charset="0"/>
              </a:rPr>
              <a:t>The force F by a magnetic field B</a:t>
            </a:r>
            <a:r>
              <a:rPr lang="en-US" baseline="-25000">
                <a:latin typeface="Arial Narrow" charset="0"/>
                <a:ea typeface="ＭＳ Ｐゴシック" charset="0"/>
                <a:cs typeface="ＭＳ Ｐゴシック" charset="0"/>
              </a:rPr>
              <a:t>1</a:t>
            </a:r>
            <a:r>
              <a:rPr lang="en-US">
                <a:latin typeface="Arial Narrow" charset="0"/>
                <a:ea typeface="ＭＳ Ｐゴシック" charset="0"/>
                <a:cs typeface="ＭＳ Ｐゴシック" charset="0"/>
              </a:rPr>
              <a:t> on a wire of length </a:t>
            </a:r>
            <a:r>
              <a:rPr lang="en-US">
                <a:latin typeface="Monotype Corsiva" charset="0"/>
                <a:ea typeface="ＭＳ Ｐゴシック" charset="0"/>
                <a:cs typeface="ＭＳ Ｐゴシック" charset="0"/>
              </a:rPr>
              <a:t>l</a:t>
            </a:r>
            <a:r>
              <a:rPr lang="en-US">
                <a:latin typeface="Arial Narrow" charset="0"/>
                <a:ea typeface="ＭＳ Ｐゴシック" charset="0"/>
                <a:cs typeface="ＭＳ Ｐゴシック" charset="0"/>
              </a:rPr>
              <a:t>, carrying the current </a:t>
            </a:r>
            <a:r>
              <a:rPr lang="en-US" sz="3600">
                <a:latin typeface="Monotype Corsiva" charset="0"/>
                <a:ea typeface="ＭＳ Ｐゴシック" charset="0"/>
                <a:cs typeface="ＭＳ Ｐゴシック" charset="0"/>
              </a:rPr>
              <a:t>I</a:t>
            </a:r>
            <a:r>
              <a:rPr lang="en-US" baseline="-25000">
                <a:latin typeface="Arial Narrow" charset="0"/>
                <a:ea typeface="ＭＳ Ｐゴシック" charset="0"/>
                <a:cs typeface="ＭＳ Ｐゴシック" charset="0"/>
              </a:rPr>
              <a:t>2</a:t>
            </a:r>
            <a:r>
              <a:rPr lang="en-US">
                <a:latin typeface="Arial Narrow" charset="0"/>
                <a:ea typeface="ＭＳ Ｐゴシック" charset="0"/>
                <a:cs typeface="ＭＳ Ｐゴシック" charset="0"/>
              </a:rPr>
              <a:t> when the field and the current are perpendicular to each other is: </a:t>
            </a:r>
          </a:p>
          <a:p>
            <a:pPr lvl="1">
              <a:lnSpc>
                <a:spcPct val="90000"/>
              </a:lnSpc>
            </a:pPr>
            <a:r>
              <a:rPr lang="en-US">
                <a:latin typeface="Arial Narrow" charset="0"/>
                <a:ea typeface="ＭＳ Ｐゴシック" charset="0"/>
              </a:rPr>
              <a:t>So the force per unit length is</a:t>
            </a:r>
          </a:p>
          <a:p>
            <a:pPr lvl="1">
              <a:lnSpc>
                <a:spcPct val="90000"/>
              </a:lnSpc>
            </a:pPr>
            <a:endParaRPr lang="en-US">
              <a:latin typeface="Arial Narrow" charset="0"/>
              <a:ea typeface="ＭＳ Ｐゴシック" charset="0"/>
            </a:endParaRPr>
          </a:p>
          <a:p>
            <a:pPr lvl="1">
              <a:lnSpc>
                <a:spcPct val="90000"/>
              </a:lnSpc>
            </a:pPr>
            <a:r>
              <a:rPr lang="en-US">
                <a:latin typeface="Arial Narrow" charset="0"/>
                <a:ea typeface="ＭＳ Ｐゴシック" charset="0"/>
              </a:rPr>
              <a:t>This force is only due to the magnetic field generated by the wire carrying the current </a:t>
            </a:r>
            <a:r>
              <a:rPr lang="en-US">
                <a:latin typeface="Monotype Corsiva" charset="0"/>
                <a:ea typeface="ＭＳ Ｐゴシック" charset="0"/>
              </a:rPr>
              <a:t>I</a:t>
            </a:r>
            <a:r>
              <a:rPr lang="en-US" baseline="-25000">
                <a:latin typeface="Arial Narrow" charset="0"/>
                <a:ea typeface="ＭＳ Ｐゴシック" charset="0"/>
              </a:rPr>
              <a:t>1</a:t>
            </a:r>
          </a:p>
          <a:p>
            <a:pPr lvl="2">
              <a:lnSpc>
                <a:spcPct val="90000"/>
              </a:lnSpc>
            </a:pPr>
            <a:r>
              <a:rPr lang="en-US">
                <a:latin typeface="Arial Narrow" charset="0"/>
                <a:ea typeface="ＭＳ Ｐゴシック" charset="0"/>
              </a:rPr>
              <a:t>There is the force exerted on the wire carrying the current </a:t>
            </a:r>
            <a:r>
              <a:rPr lang="en-US">
                <a:latin typeface="Monotype Corsiva" charset="0"/>
                <a:ea typeface="ＭＳ Ｐゴシック" charset="0"/>
              </a:rPr>
              <a:t>I</a:t>
            </a:r>
            <a:r>
              <a:rPr lang="en-US" baseline="-25000">
                <a:latin typeface="Arial Narrow" charset="0"/>
                <a:ea typeface="ＭＳ Ｐゴシック" charset="0"/>
              </a:rPr>
              <a:t>1</a:t>
            </a:r>
            <a:r>
              <a:rPr lang="en-US">
                <a:latin typeface="Arial Narrow" charset="0"/>
                <a:ea typeface="ＭＳ Ｐゴシック" charset="0"/>
              </a:rPr>
              <a:t> by the wire carrying current </a:t>
            </a:r>
            <a:r>
              <a:rPr lang="en-US">
                <a:latin typeface="Monotype Corsiva" charset="0"/>
                <a:ea typeface="ＭＳ Ｐゴシック" charset="0"/>
              </a:rPr>
              <a:t>I</a:t>
            </a:r>
            <a:r>
              <a:rPr lang="en-US" baseline="-25000">
                <a:latin typeface="Arial Narrow" charset="0"/>
                <a:ea typeface="ＭＳ Ｐゴシック" charset="0"/>
              </a:rPr>
              <a:t>2</a:t>
            </a:r>
            <a:r>
              <a:rPr lang="en-US">
                <a:latin typeface="Arial Narrow" charset="0"/>
                <a:ea typeface="ＭＳ Ｐゴシック" charset="0"/>
              </a:rPr>
              <a:t> of the same magnitude but in the opposite direction</a:t>
            </a:r>
          </a:p>
          <a:p>
            <a:pPr>
              <a:lnSpc>
                <a:spcPct val="90000"/>
              </a:lnSpc>
            </a:pPr>
            <a:r>
              <a:rPr lang="en-US">
                <a:latin typeface="Arial Narrow" charset="0"/>
                <a:ea typeface="ＭＳ Ｐゴシック" charset="0"/>
                <a:cs typeface="ＭＳ Ｐゴシック" charset="0"/>
              </a:rPr>
              <a:t>So the force per unit length is</a:t>
            </a:r>
          </a:p>
          <a:p>
            <a:pPr>
              <a:lnSpc>
                <a:spcPct val="90000"/>
              </a:lnSpc>
            </a:pPr>
            <a:r>
              <a:rPr lang="en-US">
                <a:latin typeface="Arial Narrow" charset="0"/>
                <a:ea typeface="ＭＳ Ｐゴシック" charset="0"/>
                <a:cs typeface="ＭＳ Ｐゴシック" charset="0"/>
              </a:rPr>
              <a:t>How about the direction of the force?</a:t>
            </a:r>
          </a:p>
        </p:txBody>
      </p:sp>
      <p:graphicFrame>
        <p:nvGraphicFramePr>
          <p:cNvPr id="30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287"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2" name="Object 6"/>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472288" name="Equation" r:id="rId10" imgW="291960" imgH="368280" progId="Equation.DSMT4">
                  <p:embed/>
                </p:oleObj>
              </mc:Choice>
              <mc:Fallback>
                <p:oleObj name="Equation" r:id="rId10" imgW="291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3" name="Object 7"/>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472289"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4" name="Object 8"/>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472290" name="Equation" r:id="rId14" imgW="761760" imgH="368280" progId="Equation.DSMT4">
                  <p:embed/>
                </p:oleObj>
              </mc:Choice>
              <mc:Fallback>
                <p:oleObj name="Equation" r:id="rId14" imgW="7617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If the currents are in the same direction, the attractive force.  If opposite, repulsive.</a:t>
            </a:r>
          </a:p>
        </p:txBody>
      </p:sp>
      <p:graphicFrame>
        <p:nvGraphicFramePr>
          <p:cNvPr id="385037" name="Object 9"/>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472291" name="Equation" r:id="rId16" imgW="330120" imgH="203040" progId="Equation.DSMT4">
                  <p:embed/>
                </p:oleObj>
              </mc:Choice>
              <mc:Fallback>
                <p:oleObj name="Equation" r:id="rId16" imgW="3301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8" name="Object 10"/>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472292" name="Equation" r:id="rId18" imgW="279360" imgH="203040" progId="Equation.DSMT4">
                  <p:embed/>
                </p:oleObj>
              </mc:Choice>
              <mc:Fallback>
                <p:oleObj name="Equation" r:id="rId18" imgW="279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39" name="Object 11"/>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472293" name="Equation" r:id="rId20" imgW="266400" imgH="203040" progId="Equation.DSMT4">
                  <p:embed/>
                </p:oleObj>
              </mc:Choice>
              <mc:Fallback>
                <p:oleObj name="Equation" r:id="rId20" imgW="26640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5040" name="Object 12"/>
          <p:cNvGraphicFramePr>
            <a:graphicFrameLocks noChangeAspect="1"/>
          </p:cNvGraphicFramePr>
          <p:nvPr>
            <p:extLst>
              <p:ext uri="{D42A27DB-BD31-4B8C-83A1-F6EECF244321}">
                <p14:modId xmlns:p14="http://schemas.microsoft.com/office/powerpoint/2010/main" val="989500922"/>
              </p:ext>
            </p:extLst>
          </p:nvPr>
        </p:nvGraphicFramePr>
        <p:xfrm>
          <a:off x="7439025" y="2176463"/>
          <a:ext cx="1019175" cy="1055687"/>
        </p:xfrm>
        <a:graphic>
          <a:graphicData uri="http://schemas.openxmlformats.org/presentationml/2006/ole">
            <mc:AlternateContent xmlns:mc="http://schemas.openxmlformats.org/markup-compatibility/2006">
              <mc:Choice xmlns:v="urn:schemas-microsoft-com:vml" Requires="v">
                <p:oleObj spid="_x0000_s472294" name="Equation" r:id="rId22" imgW="381000" imgH="393700" progId="Equation.DSMT4">
                  <p:embed/>
                </p:oleObj>
              </mc:Choice>
              <mc:Fallback>
                <p:oleObj name="Equation" r:id="rId22" imgW="381000" imgH="393700" progId="Equation.DSMT4">
                  <p:embed/>
                  <p:pic>
                    <p:nvPicPr>
                      <p:cNvPr id="0" name=""/>
                      <p:cNvPicPr>
                        <a:picLocks noChangeAspect="1" noChangeArrowheads="1"/>
                      </p:cNvPicPr>
                      <p:nvPr/>
                    </p:nvPicPr>
                    <p:blipFill>
                      <a:blip r:embed="rId23"/>
                      <a:srcRect/>
                      <a:stretch>
                        <a:fillRect/>
                      </a:stretch>
                    </p:blipFill>
                    <p:spPr bwMode="auto">
                      <a:xfrm>
                        <a:off x="7439025" y="2176463"/>
                        <a:ext cx="1019175" cy="10556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648642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1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34719B-B973-EF46-A6C2-1AFA2C3C8AAF}"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1756"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11 </a:t>
            </a:r>
          </a:p>
        </p:txBody>
      </p:sp>
      <p:sp>
        <p:nvSpPr>
          <p:cNvPr id="386051" name="Text Box 3"/>
          <p:cNvSpPr txBox="1">
            <a:spLocks noChangeArrowheads="1"/>
          </p:cNvSpPr>
          <p:nvPr/>
        </p:nvSpPr>
        <p:spPr bwMode="auto">
          <a:xfrm>
            <a:off x="381000" y="609600"/>
            <a:ext cx="670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Suspending a wire with current. </a:t>
            </a:r>
            <a:r>
              <a:rPr lang="en-US" dirty="0">
                <a:solidFill>
                  <a:schemeClr val="accent2"/>
                </a:solidFill>
                <a:latin typeface="Arial Narrow" charset="0"/>
              </a:rPr>
              <a:t>A horizontal wire carries a current </a:t>
            </a:r>
            <a:r>
              <a:rPr lang="en-US" dirty="0">
                <a:solidFill>
                  <a:schemeClr val="accent2"/>
                </a:solidFill>
                <a:latin typeface="Monotype Corsiva" charset="0"/>
              </a:rPr>
              <a:t>I</a:t>
            </a:r>
            <a:r>
              <a:rPr lang="en-US" baseline="-25000" dirty="0">
                <a:solidFill>
                  <a:schemeClr val="accent2"/>
                </a:solidFill>
                <a:latin typeface="Arial Narrow" charset="0"/>
              </a:rPr>
              <a:t>1</a:t>
            </a:r>
            <a:r>
              <a:rPr lang="en-US" dirty="0">
                <a:solidFill>
                  <a:schemeClr val="accent2"/>
                </a:solidFill>
                <a:latin typeface="Arial Narrow" charset="0"/>
              </a:rPr>
              <a:t>=80A DC.  A second parallel wire 20cm below it must carry how much current </a:t>
            </a:r>
            <a:r>
              <a:rPr lang="en-US" dirty="0">
                <a:solidFill>
                  <a:schemeClr val="accent2"/>
                </a:solidFill>
                <a:latin typeface="Monotype Corsiva" charset="0"/>
              </a:rPr>
              <a:t>I</a:t>
            </a:r>
            <a:r>
              <a:rPr lang="en-US" baseline="-25000" dirty="0">
                <a:solidFill>
                  <a:schemeClr val="accent2"/>
                </a:solidFill>
                <a:latin typeface="Arial Narrow" charset="0"/>
              </a:rPr>
              <a:t>2</a:t>
            </a:r>
            <a:r>
              <a:rPr lang="en-US" dirty="0">
                <a:solidFill>
                  <a:schemeClr val="accent2"/>
                </a:solidFill>
                <a:latin typeface="Arial Narrow" charset="0"/>
              </a:rPr>
              <a:t> so that it </a:t>
            </a:r>
            <a:r>
              <a:rPr lang="en-US" dirty="0" smtClean="0">
                <a:solidFill>
                  <a:schemeClr val="accent2"/>
                </a:solidFill>
                <a:latin typeface="Arial Narrow" charset="0"/>
              </a:rPr>
              <a:t>doesn’t </a:t>
            </a:r>
            <a:r>
              <a:rPr lang="en-US" dirty="0">
                <a:solidFill>
                  <a:schemeClr val="accent2"/>
                </a:solidFill>
                <a:latin typeface="Arial Narrow" charset="0"/>
              </a:rPr>
              <a:t>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2057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6056" name="Object 2"/>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480304" name="Equation" r:id="rId4" imgW="342720" imgH="393480" progId="Equation.DSMT4">
                  <p:embed/>
                </p:oleObj>
              </mc:Choice>
              <mc:Fallback>
                <p:oleObj name="Equation" r:id="rId4" imgW="342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57" name="Object 3"/>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480305" name="Equation" r:id="rId6" imgW="279360" imgH="203040" progId="Equation.DSMT4">
                  <p:embed/>
                </p:oleObj>
              </mc:Choice>
              <mc:Fallback>
                <p:oleObj name="Equation" r:id="rId6" imgW="279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4"/>
          <p:cNvGraphicFramePr>
            <a:graphicFrameLocks noChangeAspect="1"/>
          </p:cNvGraphicFramePr>
          <p:nvPr>
            <p:extLst>
              <p:ext uri="{D42A27DB-BD31-4B8C-83A1-F6EECF244321}">
                <p14:modId xmlns:p14="http://schemas.microsoft.com/office/powerpoint/2010/main" val="3660615748"/>
              </p:ext>
            </p:extLst>
          </p:nvPr>
        </p:nvGraphicFramePr>
        <p:xfrm>
          <a:off x="3175000" y="5313363"/>
          <a:ext cx="5459413" cy="1100137"/>
        </p:xfrm>
        <a:graphic>
          <a:graphicData uri="http://schemas.openxmlformats.org/presentationml/2006/ole">
            <mc:AlternateContent xmlns:mc="http://schemas.openxmlformats.org/markup-compatibility/2006">
              <mc:Choice xmlns:v="urn:schemas-microsoft-com:vml" Requires="v">
                <p:oleObj spid="_x0000_s480306" name="Equation" r:id="rId8" imgW="2768600" imgH="558800" progId="Equation.DSMT4">
                  <p:embed/>
                </p:oleObj>
              </mc:Choice>
              <mc:Fallback>
                <p:oleObj name="Equation" r:id="rId8" imgW="2768600" imgH="558800" progId="Equation.DSMT4">
                  <p:embed/>
                  <p:pic>
                    <p:nvPicPr>
                      <p:cNvPr id="0" name=""/>
                      <p:cNvPicPr>
                        <a:picLocks noChangeAspect="1" noChangeArrowheads="1"/>
                      </p:cNvPicPr>
                      <p:nvPr/>
                    </p:nvPicPr>
                    <p:blipFill>
                      <a:blip r:embed="rId9"/>
                      <a:srcRect/>
                      <a:stretch>
                        <a:fillRect/>
                      </a:stretch>
                    </p:blipFill>
                    <p:spPr bwMode="auto">
                      <a:xfrm>
                        <a:off x="3175000" y="5313363"/>
                        <a:ext cx="5459413" cy="1100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0" name="Object 5"/>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480307" name="Equation" r:id="rId10" imgW="368280" imgH="368280" progId="Equation.DSMT4">
                  <p:embed/>
                </p:oleObj>
              </mc:Choice>
              <mc:Fallback>
                <p:oleObj name="Equation" r:id="rId10" imgW="3682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1" name="Object 6"/>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480308"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2" name="Object 7"/>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480309" name="Equation" r:id="rId14" imgW="507960" imgH="368280" progId="Equation.DSMT4">
                  <p:embed/>
                </p:oleObj>
              </mc:Choice>
              <mc:Fallback>
                <p:oleObj name="Equation" r:id="rId14" imgW="5079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6063" name="Object 8"/>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480310" name="Equation" r:id="rId16" imgW="660240" imgH="406080" progId="Equation.DSMT4">
                  <p:embed/>
                </p:oleObj>
              </mc:Choice>
              <mc:Fallback>
                <p:oleObj name="Equation" r:id="rId16" imgW="6602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spTree>
    <p:extLst>
      <p:ext uri="{BB962C8B-B14F-4D97-AF65-F5344CB8AC3E}">
        <p14:creationId xmlns:p14="http://schemas.microsoft.com/office/powerpoint/2010/main" val="41446517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27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E6C9B8-103E-3645-9ACB-FE4C4BCE4AB3}"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2782" name="Rectangle 2"/>
          <p:cNvSpPr>
            <a:spLocks noGrp="1" noChangeArrowheads="1"/>
          </p:cNvSpPr>
          <p:nvPr>
            <p:ph type="title"/>
          </p:nvPr>
        </p:nvSpPr>
        <p:spPr>
          <a:xfrm>
            <a:off x="381000" y="76200"/>
            <a:ext cx="8534400" cy="609600"/>
          </a:xfrm>
        </p:spPr>
        <p:txBody>
          <a:bodyPr/>
          <a:lstStyle/>
          <a:p>
            <a:r>
              <a:rPr lang="en-US" sz="3600">
                <a:latin typeface="Arial Narrow" charset="0"/>
                <a:ea typeface="ＭＳ Ｐゴシック" charset="0"/>
                <a:cs typeface="ＭＳ Ｐゴシック" charset="0"/>
              </a:rPr>
              <a:t>Operational Definition of Ampere and Coulomb</a:t>
            </a:r>
          </a:p>
        </p:txBody>
      </p:sp>
      <p:graphicFrame>
        <p:nvGraphicFramePr>
          <p:cNvPr id="3277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632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6327"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632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latin typeface="Arial Narrow" charset="0"/>
                <a:ea typeface="ＭＳ Ｐゴシック" charset="0"/>
                <a:cs typeface="ＭＳ Ｐゴシック" charset="0"/>
              </a:rPr>
              <a:t>The  permeability of free space is defined to be exactly </a:t>
            </a:r>
          </a:p>
          <a:p>
            <a:endParaRPr lang="en-US" sz="2800" dirty="0">
              <a:latin typeface="Arial Narrow" charset="0"/>
              <a:ea typeface="ＭＳ Ｐゴシック" charset="0"/>
              <a:cs typeface="ＭＳ Ｐゴシック" charset="0"/>
            </a:endParaRPr>
          </a:p>
          <a:p>
            <a:r>
              <a:rPr lang="en-US" sz="2800" dirty="0">
                <a:latin typeface="Arial Narrow" charset="0"/>
                <a:ea typeface="ＭＳ Ｐゴシック" charset="0"/>
                <a:cs typeface="ＭＳ Ｐゴシック" charset="0"/>
              </a:rPr>
              <a:t>The unit of current, ampere, is defined using </a:t>
            </a:r>
            <a:r>
              <a:rPr lang="en-US" sz="2800" dirty="0" smtClean="0">
                <a:latin typeface="Arial Narrow" charset="0"/>
                <a:ea typeface="ＭＳ Ｐゴシック" charset="0"/>
                <a:cs typeface="ＭＳ Ｐゴシック" charset="0"/>
              </a:rPr>
              <a:t>the </a:t>
            </a:r>
            <a:r>
              <a:rPr lang="en-US" sz="2800" dirty="0">
                <a:latin typeface="Arial Narrow" charset="0"/>
                <a:ea typeface="ＭＳ Ｐゴシック" charset="0"/>
                <a:cs typeface="ＭＳ Ｐゴシック" charset="0"/>
              </a:rPr>
              <a:t>force between two wires each carrying 1A of current and separated by 1m </a:t>
            </a:r>
          </a:p>
          <a:p>
            <a:endParaRPr lang="en-US" sz="2800" dirty="0">
              <a:latin typeface="Arial Narrow" charset="0"/>
              <a:ea typeface="ＭＳ Ｐゴシック" charset="0"/>
              <a:cs typeface="ＭＳ Ｐゴシック" charset="0"/>
            </a:endParaRPr>
          </a:p>
          <a:p>
            <a:pPr lvl="1"/>
            <a:endParaRPr lang="en-US" sz="2400" dirty="0">
              <a:latin typeface="Arial Narrow" charset="0"/>
              <a:ea typeface="ＭＳ Ｐゴシック" charset="0"/>
            </a:endParaRPr>
          </a:p>
          <a:p>
            <a:pPr lvl="1"/>
            <a:r>
              <a:rPr lang="en-US" sz="2400" dirty="0">
                <a:latin typeface="Arial Narrow" charset="0"/>
                <a:ea typeface="ＭＳ Ｐゴシック" charset="0"/>
              </a:rPr>
              <a:t>So 1A is defined as: the current flowing each of two long parallel conductors 1m apart, which results in a force of exactly  2x10</a:t>
            </a:r>
            <a:r>
              <a:rPr lang="en-US" sz="2400" baseline="30000" dirty="0">
                <a:latin typeface="Arial Narrow" charset="0"/>
                <a:ea typeface="ＭＳ Ｐゴシック" charset="0"/>
              </a:rPr>
              <a:t>-7</a:t>
            </a:r>
            <a:r>
              <a:rPr lang="en-US" sz="2400" dirty="0">
                <a:latin typeface="Arial Narrow" charset="0"/>
                <a:ea typeface="ＭＳ Ｐゴシック" charset="0"/>
              </a:rPr>
              <a:t>N/m.</a:t>
            </a:r>
          </a:p>
          <a:p>
            <a:r>
              <a:rPr lang="en-US" sz="2800" dirty="0">
                <a:latin typeface="Arial Narrow" charset="0"/>
                <a:ea typeface="ＭＳ Ｐゴシック" charset="0"/>
                <a:cs typeface="ＭＳ Ｐゴシック" charset="0"/>
              </a:rPr>
              <a:t>Coulomb is then defined as exactly 1C=1A.s.</a:t>
            </a:r>
          </a:p>
          <a:p>
            <a:r>
              <a:rPr lang="en-US" sz="2800" dirty="0">
                <a:latin typeface="Arial Narrow" charset="0"/>
                <a:ea typeface="ＭＳ Ｐゴシック" charset="0"/>
                <a:cs typeface="ＭＳ Ｐゴシック" charset="0"/>
              </a:rPr>
              <a:t>We do it this way since current is measured more accurately and controlled more easily than charge.</a:t>
            </a:r>
          </a:p>
        </p:txBody>
      </p:sp>
      <p:graphicFrame>
        <p:nvGraphicFramePr>
          <p:cNvPr id="327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632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2" name="Object 6"/>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456330" name="Equation" r:id="rId9" imgW="1307880" imgH="228600" progId="Equation.DSMT4">
                  <p:embed/>
                </p:oleObj>
              </mc:Choice>
              <mc:Fallback>
                <p:oleObj name="Equation" r:id="rId9" imgW="1307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3" name="Object 7"/>
          <p:cNvGraphicFramePr>
            <a:graphicFrameLocks noChangeAspect="1"/>
          </p:cNvGraphicFramePr>
          <p:nvPr>
            <p:extLst>
              <p:ext uri="{D42A27DB-BD31-4B8C-83A1-F6EECF244321}">
                <p14:modId xmlns:p14="http://schemas.microsoft.com/office/powerpoint/2010/main" val="357873053"/>
              </p:ext>
            </p:extLst>
          </p:nvPr>
        </p:nvGraphicFramePr>
        <p:xfrm>
          <a:off x="804863" y="2643188"/>
          <a:ext cx="719137" cy="906462"/>
        </p:xfrm>
        <a:graphic>
          <a:graphicData uri="http://schemas.openxmlformats.org/presentationml/2006/ole">
            <mc:AlternateContent xmlns:mc="http://schemas.openxmlformats.org/markup-compatibility/2006">
              <mc:Choice xmlns:v="urn:schemas-microsoft-com:vml" Requires="v">
                <p:oleObj spid="_x0000_s456331" name="Equation" r:id="rId11" imgW="291960" imgH="368280" progId="Equation.DSMT4">
                  <p:embed/>
                </p:oleObj>
              </mc:Choice>
              <mc:Fallback>
                <p:oleObj name="Equation" r:id="rId11" imgW="2919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863" y="2643188"/>
                        <a:ext cx="719137" cy="9064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4" name="Object 8"/>
          <p:cNvGraphicFramePr>
            <a:graphicFrameLocks noChangeAspect="1"/>
          </p:cNvGraphicFramePr>
          <p:nvPr>
            <p:extLst>
              <p:ext uri="{D42A27DB-BD31-4B8C-83A1-F6EECF244321}">
                <p14:modId xmlns:p14="http://schemas.microsoft.com/office/powerpoint/2010/main" val="2459114175"/>
              </p:ext>
            </p:extLst>
          </p:nvPr>
        </p:nvGraphicFramePr>
        <p:xfrm>
          <a:off x="1581150" y="2643188"/>
          <a:ext cx="1500188" cy="906462"/>
        </p:xfrm>
        <a:graphic>
          <a:graphicData uri="http://schemas.openxmlformats.org/presentationml/2006/ole">
            <mc:AlternateContent xmlns:mc="http://schemas.openxmlformats.org/markup-compatibility/2006">
              <mc:Choice xmlns:v="urn:schemas-microsoft-com:vml" Requires="v">
                <p:oleObj spid="_x0000_s456332" name="Equation" r:id="rId13" imgW="609480" imgH="368280" progId="Equation.DSMT4">
                  <p:embed/>
                </p:oleObj>
              </mc:Choice>
              <mc:Fallback>
                <p:oleObj name="Equation" r:id="rId13" imgW="6094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2643188"/>
                        <a:ext cx="1500188" cy="9064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5" name="Object 9"/>
          <p:cNvGraphicFramePr>
            <a:graphicFrameLocks noChangeAspect="1"/>
          </p:cNvGraphicFramePr>
          <p:nvPr>
            <p:extLst>
              <p:ext uri="{D42A27DB-BD31-4B8C-83A1-F6EECF244321}">
                <p14:modId xmlns:p14="http://schemas.microsoft.com/office/powerpoint/2010/main" val="3351858050"/>
              </p:ext>
            </p:extLst>
          </p:nvPr>
        </p:nvGraphicFramePr>
        <p:xfrm>
          <a:off x="3081338" y="2611438"/>
          <a:ext cx="3844925" cy="969962"/>
        </p:xfrm>
        <a:graphic>
          <a:graphicData uri="http://schemas.openxmlformats.org/presentationml/2006/ole">
            <mc:AlternateContent xmlns:mc="http://schemas.openxmlformats.org/markup-compatibility/2006">
              <mc:Choice xmlns:v="urn:schemas-microsoft-com:vml" Requires="v">
                <p:oleObj spid="_x0000_s456333" name="Equation" r:id="rId15" imgW="1562040" imgH="393480" progId="Equation.DSMT4">
                  <p:embed/>
                </p:oleObj>
              </mc:Choice>
              <mc:Fallback>
                <p:oleObj name="Equation" r:id="rId15" imgW="15620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1338" y="2611438"/>
                        <a:ext cx="3844925" cy="969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0156" name="Object 10"/>
          <p:cNvGraphicFramePr>
            <a:graphicFrameLocks noChangeAspect="1"/>
          </p:cNvGraphicFramePr>
          <p:nvPr>
            <p:extLst>
              <p:ext uri="{D42A27DB-BD31-4B8C-83A1-F6EECF244321}">
                <p14:modId xmlns:p14="http://schemas.microsoft.com/office/powerpoint/2010/main" val="3809528643"/>
              </p:ext>
            </p:extLst>
          </p:nvPr>
        </p:nvGraphicFramePr>
        <p:xfrm>
          <a:off x="6891338" y="2814638"/>
          <a:ext cx="1905000" cy="561975"/>
        </p:xfrm>
        <a:graphic>
          <a:graphicData uri="http://schemas.openxmlformats.org/presentationml/2006/ole">
            <mc:AlternateContent xmlns:mc="http://schemas.openxmlformats.org/markup-compatibility/2006">
              <mc:Choice xmlns:v="urn:schemas-microsoft-com:vml" Requires="v">
                <p:oleObj spid="_x0000_s456334"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1338" y="2814638"/>
                        <a:ext cx="1905000" cy="561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17585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35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F6DC94-9835-A04D-AD0D-292A180F6DBF}"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grpSp>
        <p:nvGrpSpPr>
          <p:cNvPr id="2" name="Group 2"/>
          <p:cNvGrpSpPr>
            <a:grpSpLocks/>
          </p:cNvGrpSpPr>
          <p:nvPr/>
        </p:nvGrpSpPr>
        <p:grpSpPr bwMode="auto">
          <a:xfrm>
            <a:off x="6096000" y="914400"/>
            <a:ext cx="3810000" cy="3429000"/>
            <a:chOff x="4032" y="408"/>
            <a:chExt cx="1968" cy="1656"/>
          </a:xfrm>
        </p:grpSpPr>
        <p:pic>
          <p:nvPicPr>
            <p:cNvPr id="23571" name="Picture 3" descr="FG28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408"/>
              <a:ext cx="196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tangle 4"/>
            <p:cNvSpPr>
              <a:spLocks noChangeArrowheads="1"/>
            </p:cNvSpPr>
            <p:nvPr/>
          </p:nvSpPr>
          <p:spPr bwMode="auto">
            <a:xfrm>
              <a:off x="4368" y="1008"/>
              <a:ext cx="1392" cy="1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23568" name="Picture 6" descr="FG28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2424"/>
              <a:ext cx="196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7"/>
            <p:cNvSpPr>
              <a:spLocks noChangeArrowheads="1"/>
            </p:cNvSpPr>
            <p:nvPr/>
          </p:nvSpPr>
          <p:spPr bwMode="auto">
            <a:xfrm>
              <a:off x="4464" y="2352"/>
              <a:ext cx="1296"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3570" name="Rectangle 8"/>
            <p:cNvSpPr>
              <a:spLocks noChangeArrowheads="1"/>
            </p:cNvSpPr>
            <p:nvPr/>
          </p:nvSpPr>
          <p:spPr bwMode="auto">
            <a:xfrm>
              <a:off x="4992" y="3984"/>
              <a:ext cx="28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sp>
        <p:nvSpPr>
          <p:cNvPr id="23563" name="Rectangle 9"/>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Solenoid and Its Magnetic Field</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314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3147"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314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latin typeface="Arial Narrow" charset="0"/>
                <a:ea typeface="ＭＳ Ｐゴシック" charset="0"/>
                <a:cs typeface="ＭＳ Ｐゴシック" charset="0"/>
              </a:rPr>
              <a:t>What is a solenoid?</a:t>
            </a:r>
          </a:p>
          <a:p>
            <a:pPr lvl="1">
              <a:lnSpc>
                <a:spcPct val="90000"/>
              </a:lnSpc>
            </a:pPr>
            <a:r>
              <a:rPr lang="en-US">
                <a:latin typeface="Arial Narrow" charset="0"/>
                <a:ea typeface="ＭＳ Ｐゴシック" charset="0"/>
              </a:rPr>
              <a:t>A long coil of wire consisting of many loops</a:t>
            </a:r>
          </a:p>
          <a:p>
            <a:pPr lvl="1">
              <a:lnSpc>
                <a:spcPct val="90000"/>
              </a:lnSpc>
            </a:pPr>
            <a:r>
              <a:rPr lang="en-US">
                <a:latin typeface="Arial Narrow" charset="0"/>
                <a:ea typeface="ＭＳ Ｐゴシック" charset="0"/>
              </a:rPr>
              <a:t>If the space between loops are wide</a:t>
            </a:r>
          </a:p>
          <a:p>
            <a:pPr lvl="2">
              <a:lnSpc>
                <a:spcPct val="90000"/>
              </a:lnSpc>
            </a:pPr>
            <a:r>
              <a:rPr lang="en-US">
                <a:latin typeface="Arial Narrow" charset="0"/>
                <a:ea typeface="ＭＳ Ｐゴシック" charset="0"/>
              </a:rPr>
              <a:t>The field near the wires are nearly circular</a:t>
            </a:r>
          </a:p>
          <a:p>
            <a:pPr lvl="2">
              <a:lnSpc>
                <a:spcPct val="90000"/>
              </a:lnSpc>
            </a:pPr>
            <a:r>
              <a:rPr lang="en-US">
                <a:latin typeface="Arial Narrow" charset="0"/>
                <a:ea typeface="ＭＳ Ｐゴシック" charset="0"/>
              </a:rPr>
              <a:t>Between any two wires, the fields due to each loop cancel</a:t>
            </a:r>
          </a:p>
          <a:p>
            <a:pPr lvl="2">
              <a:lnSpc>
                <a:spcPct val="90000"/>
              </a:lnSpc>
            </a:pPr>
            <a:r>
              <a:rPr lang="en-US">
                <a:latin typeface="Arial Narrow" charset="0"/>
                <a:ea typeface="ＭＳ Ｐゴシック" charset="0"/>
              </a:rPr>
              <a:t>Toward the center of the solenoid, the fields add up to give a field that can be fairly large and uniform</a:t>
            </a:r>
          </a:p>
          <a:p>
            <a:pPr lvl="1">
              <a:lnSpc>
                <a:spcPct val="90000"/>
              </a:lnSpc>
            </a:pPr>
            <a:r>
              <a:rPr lang="en-US">
                <a:latin typeface="Arial Narrow" charset="0"/>
                <a:ea typeface="ＭＳ Ｐゴシック" charset="0"/>
              </a:rPr>
              <a:t>For a long, densely packed loops</a:t>
            </a:r>
          </a:p>
          <a:p>
            <a:pPr lvl="2">
              <a:lnSpc>
                <a:spcPct val="90000"/>
              </a:lnSpc>
            </a:pPr>
            <a:r>
              <a:rPr lang="en-US">
                <a:latin typeface="Arial Narrow" charset="0"/>
                <a:ea typeface="ＭＳ Ｐゴシック" charset="0"/>
              </a:rPr>
              <a:t>The field is nearly uniform and parallel to the solenoid axes within the entire cross section</a:t>
            </a:r>
          </a:p>
          <a:p>
            <a:pPr lvl="2">
              <a:lnSpc>
                <a:spcPct val="90000"/>
              </a:lnSpc>
            </a:pPr>
            <a:r>
              <a:rPr lang="en-US">
                <a:latin typeface="Arial Narrow" charset="0"/>
                <a:ea typeface="ＭＳ Ｐゴシック" charset="0"/>
              </a:rPr>
              <a:t>The field outside the solenoid is very small compared to the field inside, except the ends</a:t>
            </a:r>
          </a:p>
          <a:p>
            <a:pPr lvl="3">
              <a:lnSpc>
                <a:spcPct val="90000"/>
              </a:lnSpc>
            </a:pPr>
            <a:r>
              <a:rPr lang="en-US">
                <a:latin typeface="Arial Narrow" charset="0"/>
                <a:ea typeface="ＭＳ Ｐゴシック" charset="0"/>
              </a:rPr>
              <a:t>The same number of field lines spread out to an open space</a:t>
            </a:r>
          </a:p>
        </p:txBody>
      </p:sp>
      <p:graphicFrame>
        <p:nvGraphicFramePr>
          <p:cNvPr id="235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3149"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23566"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3567" name="Text Box 16"/>
            <p:cNvSpPr txBox="1">
              <a:spLocks noChangeArrowheads="1"/>
            </p:cNvSpPr>
            <p:nvPr/>
          </p:nvSpPr>
          <p:spPr bwMode="auto">
            <a:xfrm>
              <a:off x="3840" y="2256"/>
              <a:ext cx="724"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2795537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FC864D-D1B5-4D41-B9D0-32BE52D2F28F}"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5615" name="Rectangle 2"/>
          <p:cNvSpPr>
            <a:spLocks noGrp="1" noChangeArrowheads="1"/>
          </p:cNvSpPr>
          <p:nvPr>
            <p:ph type="title"/>
          </p:nvPr>
        </p:nvSpPr>
        <p:spPr>
          <a:xfrm>
            <a:off x="381000" y="0"/>
            <a:ext cx="8534400" cy="609600"/>
          </a:xfrm>
        </p:spPr>
        <p:txBody>
          <a:bodyPr/>
          <a:lstStyle/>
          <a:p>
            <a:r>
              <a:rPr lang="en-US" dirty="0">
                <a:latin typeface="Arial Narrow" charset="0"/>
                <a:ea typeface="ＭＳ Ｐゴシック" charset="0"/>
                <a:cs typeface="ＭＳ Ｐゴシック" charset="0"/>
              </a:rPr>
              <a:t>Solenoid Magnetic Field</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906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9067"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906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0390" name="Rectangle 6"/>
          <p:cNvSpPr>
            <a:spLocks noGrp="1" noChangeArrowheads="1"/>
          </p:cNvSpPr>
          <p:nvPr>
            <p:ph type="body" idx="1"/>
          </p:nvPr>
        </p:nvSpPr>
        <p:spPr>
          <a:xfrm>
            <a:off x="0" y="609600"/>
            <a:ext cx="8458200" cy="5867400"/>
          </a:xfrm>
        </p:spPr>
        <p:txBody>
          <a:bodyPr/>
          <a:lstStyle/>
          <a:p>
            <a:pPr lvl="1">
              <a:lnSpc>
                <a:spcPct val="90000"/>
              </a:lnSpc>
            </a:pPr>
            <a:r>
              <a:rPr lang="en-US" dirty="0" smtClean="0">
                <a:latin typeface="Arial Narrow" charset="0"/>
                <a:ea typeface="ＭＳ Ｐゴシック" charset="0"/>
              </a:rPr>
              <a:t>If </a:t>
            </a:r>
            <a:r>
              <a:rPr lang="en-US" dirty="0">
                <a:latin typeface="Arial Narrow" charset="0"/>
                <a:ea typeface="ＭＳ Ｐゴシック" charset="0"/>
              </a:rPr>
              <a:t>the current </a:t>
            </a:r>
            <a:r>
              <a:rPr lang="en-US" dirty="0">
                <a:latin typeface="Monotype Corsiva" charset="0"/>
                <a:ea typeface="ＭＳ Ｐゴシック" charset="0"/>
              </a:rPr>
              <a:t>I</a:t>
            </a:r>
            <a:r>
              <a:rPr lang="en-US" dirty="0">
                <a:latin typeface="Arial Narrow" charset="0"/>
                <a:ea typeface="ＭＳ Ｐゴシック" charset="0"/>
              </a:rPr>
              <a:t> flows in the wire of the solenoid, the total current </a:t>
            </a:r>
            <a:r>
              <a:rPr lang="en-US" dirty="0" smtClean="0">
                <a:latin typeface="Arial Narrow" charset="0"/>
                <a:ea typeface="ＭＳ Ｐゴシック" charset="0"/>
              </a:rPr>
              <a:t>enclosed </a:t>
            </a:r>
            <a:r>
              <a:rPr lang="en-US" dirty="0">
                <a:latin typeface="Arial Narrow" charset="0"/>
                <a:ea typeface="ＭＳ Ｐゴシック" charset="0"/>
              </a:rPr>
              <a:t>is </a:t>
            </a:r>
            <a:r>
              <a:rPr lang="en-US" dirty="0">
                <a:latin typeface="Monotype Corsiva" charset="0"/>
                <a:ea typeface="ＭＳ Ｐゴシック" charset="0"/>
              </a:rPr>
              <a:t>NI</a:t>
            </a:r>
          </a:p>
          <a:p>
            <a:pPr lvl="2">
              <a:lnSpc>
                <a:spcPct val="90000"/>
              </a:lnSpc>
            </a:pPr>
            <a:r>
              <a:rPr lang="en-US" dirty="0">
                <a:latin typeface="Arial Narrow" charset="0"/>
                <a:ea typeface="ＭＳ Ｐゴシック" charset="0"/>
              </a:rPr>
              <a:t>Where </a:t>
            </a:r>
            <a:r>
              <a:rPr lang="en-US" dirty="0">
                <a:latin typeface="Monotype Corsiva" charset="0"/>
                <a:ea typeface="ＭＳ Ｐゴシック" charset="0"/>
              </a:rPr>
              <a:t>N</a:t>
            </a:r>
            <a:r>
              <a:rPr lang="en-US" dirty="0">
                <a:latin typeface="Arial Narrow" charset="0"/>
                <a:ea typeface="ＭＳ Ｐゴシック" charset="0"/>
              </a:rPr>
              <a:t> is the number of loops (or turns of the coil) enclosed </a:t>
            </a:r>
          </a:p>
          <a:p>
            <a:pPr lvl="1">
              <a:lnSpc>
                <a:spcPct val="90000"/>
              </a:lnSpc>
            </a:pPr>
            <a:r>
              <a:rPr lang="en-US" dirty="0" smtClean="0">
                <a:latin typeface="Arial Narrow" charset="0"/>
                <a:ea typeface="ＭＳ Ｐゴシック" charset="0"/>
              </a:rPr>
              <a:t>The magnetic field due to a solenoid of N turns is </a:t>
            </a:r>
            <a:endParaRPr lang="en-US" dirty="0">
              <a:latin typeface="Arial Narrow" charset="0"/>
              <a:ea typeface="ＭＳ Ｐゴシック" charset="0"/>
            </a:endParaRPr>
          </a:p>
          <a:p>
            <a:pPr lvl="1">
              <a:lnSpc>
                <a:spcPct val="90000"/>
              </a:lnSpc>
            </a:pPr>
            <a:r>
              <a:rPr lang="en-US" dirty="0">
                <a:latin typeface="Arial Narrow" charset="0"/>
                <a:ea typeface="ＭＳ Ｐゴシック" charset="0"/>
              </a:rPr>
              <a:t>If we let </a:t>
            </a:r>
            <a:r>
              <a:rPr lang="en-US" dirty="0">
                <a:latin typeface="Monotype Corsiva" charset="0"/>
                <a:ea typeface="ＭＳ Ｐゴシック" charset="0"/>
              </a:rPr>
              <a:t>n=N</a:t>
            </a:r>
            <a:r>
              <a:rPr lang="en-US" dirty="0">
                <a:latin typeface="Arial Narrow" charset="0"/>
                <a:ea typeface="ＭＳ Ｐゴシック" charset="0"/>
              </a:rPr>
              <a:t>/</a:t>
            </a:r>
            <a:r>
              <a:rPr lang="en-US" dirty="0">
                <a:latin typeface="Monotype Corsiva" charset="0"/>
                <a:ea typeface="ＭＳ Ｐゴシック" charset="0"/>
              </a:rPr>
              <a:t>l</a:t>
            </a:r>
            <a:r>
              <a:rPr lang="en-US" dirty="0">
                <a:latin typeface="Arial Narrow" charset="0"/>
                <a:ea typeface="ＭＳ Ｐゴシック" charset="0"/>
              </a:rPr>
              <a:t>  be the number of loops per unit length, the magnitude of the </a:t>
            </a:r>
            <a:r>
              <a:rPr lang="en-US" b="1" u="sng" dirty="0">
                <a:solidFill>
                  <a:srgbClr val="FF0000"/>
                </a:solidFill>
                <a:latin typeface="Arial Narrow" charset="0"/>
                <a:ea typeface="ＭＳ Ｐゴシック" charset="0"/>
              </a:rPr>
              <a:t>magnetic field within the solenoid </a:t>
            </a:r>
            <a:r>
              <a:rPr lang="en-US" dirty="0">
                <a:latin typeface="Arial Narrow" charset="0"/>
                <a:ea typeface="ＭＳ Ｐゴシック" charset="0"/>
              </a:rPr>
              <a:t>becomes</a:t>
            </a:r>
          </a:p>
          <a:p>
            <a:pPr lvl="1">
              <a:lnSpc>
                <a:spcPct val="90000"/>
              </a:lnSpc>
            </a:pPr>
            <a:r>
              <a:rPr lang="en-US" dirty="0">
                <a:latin typeface="Arial Narrow" charset="0"/>
                <a:ea typeface="ＭＳ Ｐゴシック" charset="0"/>
              </a:rPr>
              <a:t> </a:t>
            </a:r>
          </a:p>
          <a:p>
            <a:pPr lvl="2">
              <a:lnSpc>
                <a:spcPct val="90000"/>
              </a:lnSpc>
            </a:pPr>
            <a:endParaRPr lang="en-US" dirty="0">
              <a:latin typeface="Arial Narrow" charset="0"/>
              <a:ea typeface="ＭＳ Ｐゴシック" charset="0"/>
            </a:endParaRPr>
          </a:p>
          <a:p>
            <a:pPr lvl="2">
              <a:lnSpc>
                <a:spcPct val="90000"/>
              </a:lnSpc>
            </a:pPr>
            <a:r>
              <a:rPr lang="en-US" dirty="0">
                <a:latin typeface="Arial Narrow" charset="0"/>
                <a:ea typeface="ＭＳ Ｐゴシック" charset="0"/>
              </a:rPr>
              <a:t>B depends on the number of loops per unit length, </a:t>
            </a:r>
            <a:r>
              <a:rPr lang="en-US" dirty="0">
                <a:latin typeface="Monotype Corsiva" charset="0"/>
                <a:ea typeface="ＭＳ Ｐゴシック" charset="0"/>
              </a:rPr>
              <a:t>n</a:t>
            </a:r>
            <a:r>
              <a:rPr lang="en-US" dirty="0">
                <a:latin typeface="Arial Narrow" charset="0"/>
                <a:ea typeface="ＭＳ Ｐゴシック" charset="0"/>
              </a:rPr>
              <a:t>, and the current </a:t>
            </a:r>
            <a:r>
              <a:rPr lang="en-US" dirty="0">
                <a:latin typeface="Monotype Corsiva" charset="0"/>
                <a:ea typeface="ＭＳ Ｐゴシック" charset="0"/>
              </a:rPr>
              <a:t>I</a:t>
            </a:r>
          </a:p>
          <a:p>
            <a:pPr lvl="3">
              <a:lnSpc>
                <a:spcPct val="90000"/>
              </a:lnSpc>
            </a:pPr>
            <a:r>
              <a:rPr lang="en-US" dirty="0">
                <a:latin typeface="Arial Narrow" charset="0"/>
                <a:ea typeface="ＭＳ Ｐゴシック" charset="0"/>
              </a:rPr>
              <a:t>Does not depend on the position within the solenoid but uniform inside it, like a bar magnet</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906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0394" name="Object 8"/>
          <p:cNvGraphicFramePr>
            <a:graphicFrameLocks noChangeAspect="1"/>
          </p:cNvGraphicFramePr>
          <p:nvPr>
            <p:extLst>
              <p:ext uri="{D42A27DB-BD31-4B8C-83A1-F6EECF244321}">
                <p14:modId xmlns:p14="http://schemas.microsoft.com/office/powerpoint/2010/main" val="2842287403"/>
              </p:ext>
            </p:extLst>
          </p:nvPr>
        </p:nvGraphicFramePr>
        <p:xfrm>
          <a:off x="2616200" y="3322724"/>
          <a:ext cx="2641600" cy="1020676"/>
        </p:xfrm>
        <a:graphic>
          <a:graphicData uri="http://schemas.openxmlformats.org/presentationml/2006/ole">
            <mc:AlternateContent xmlns:mc="http://schemas.openxmlformats.org/markup-compatibility/2006">
              <mc:Choice xmlns:v="urn:schemas-microsoft-com:vml" Requires="v">
                <p:oleObj spid="_x0000_s459070" name="Equation" r:id="rId9" imgW="1016000" imgH="393700" progId="Equation.DSMT4">
                  <p:embed/>
                </p:oleObj>
              </mc:Choice>
              <mc:Fallback>
                <p:oleObj name="Equation" r:id="rId9" imgW="1016000" imgH="393700" progId="Equation.DSMT4">
                  <p:embed/>
                  <p:pic>
                    <p:nvPicPr>
                      <p:cNvPr id="0" name=""/>
                      <p:cNvPicPr>
                        <a:picLocks noChangeAspect="1" noChangeArrowheads="1"/>
                      </p:cNvPicPr>
                      <p:nvPr/>
                    </p:nvPicPr>
                    <p:blipFill>
                      <a:blip r:embed="rId10"/>
                      <a:srcRect/>
                      <a:stretch>
                        <a:fillRect/>
                      </a:stretch>
                    </p:blipFill>
                    <p:spPr bwMode="auto">
                      <a:xfrm>
                        <a:off x="2616200" y="3322724"/>
                        <a:ext cx="2641600" cy="1020676"/>
                      </a:xfrm>
                      <a:prstGeom prst="rect">
                        <a:avLst/>
                      </a:prstGeom>
                      <a:solidFill>
                        <a:srgbClr val="99FFCC"/>
                      </a:solidFill>
                      <a:ln w="28575">
                        <a:solidFill>
                          <a:srgbClr val="CC0000"/>
                        </a:solidFill>
                        <a:miter lim="800000"/>
                        <a:headEnd/>
                        <a:tailEnd/>
                      </a:ln>
                      <a:effec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3259651650"/>
              </p:ext>
            </p:extLst>
          </p:nvPr>
        </p:nvGraphicFramePr>
        <p:xfrm>
          <a:off x="7397750" y="1863725"/>
          <a:ext cx="1358900" cy="498475"/>
        </p:xfrm>
        <a:graphic>
          <a:graphicData uri="http://schemas.openxmlformats.org/presentationml/2006/ole">
            <mc:AlternateContent xmlns:mc="http://schemas.openxmlformats.org/markup-compatibility/2006">
              <mc:Choice xmlns:v="urn:schemas-microsoft-com:vml" Requires="v">
                <p:oleObj spid="_x0000_s459071" name="Equation" r:id="rId11" imgW="622300" imgH="228600" progId="Equation.DSMT4">
                  <p:embed/>
                </p:oleObj>
              </mc:Choice>
              <mc:Fallback>
                <p:oleObj name="Equation" r:id="rId11" imgW="622300" imgH="228600" progId="Equation.DSMT4">
                  <p:embed/>
                  <p:pic>
                    <p:nvPicPr>
                      <p:cNvPr id="0" name=""/>
                      <p:cNvPicPr>
                        <a:picLocks noChangeAspect="1" noChangeArrowheads="1"/>
                      </p:cNvPicPr>
                      <p:nvPr/>
                    </p:nvPicPr>
                    <p:blipFill>
                      <a:blip r:embed="rId12"/>
                      <a:srcRect/>
                      <a:stretch>
                        <a:fillRect/>
                      </a:stretch>
                    </p:blipFill>
                    <p:spPr bwMode="auto">
                      <a:xfrm>
                        <a:off x="7397750" y="1863725"/>
                        <a:ext cx="1358900" cy="498475"/>
                      </a:xfrm>
                      <a:prstGeom prst="rect">
                        <a:avLst/>
                      </a:prstGeom>
                      <a:solidFill>
                        <a:srgbClr val="99FFCC"/>
                      </a:solidFill>
                      <a:ln w="28575">
                        <a:solidFill>
                          <a:srgbClr val="CC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2595145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76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501923-3970-7E40-85FE-E1EBE664913B}"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404482" name="Picture 2" descr="FG28_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33700"/>
            <a:ext cx="5410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3"/>
          <p:cNvSpPr>
            <a:spLocks noGrp="1" noChangeArrowheads="1"/>
          </p:cNvSpPr>
          <p:nvPr>
            <p:ph type="title"/>
          </p:nvPr>
        </p:nvSpPr>
        <p:spPr>
          <a:xfrm>
            <a:off x="381000" y="0"/>
            <a:ext cx="8534400" cy="609600"/>
          </a:xfrm>
        </p:spPr>
        <p:txBody>
          <a:bodyPr/>
          <a:lstStyle/>
          <a:p>
            <a:r>
              <a:rPr lang="en-US" dirty="0">
                <a:latin typeface="Arial Narrow" charset="0"/>
                <a:ea typeface="ＭＳ Ｐゴシック" charset="0"/>
                <a:cs typeface="ＭＳ Ｐゴシック" charset="0"/>
              </a:rPr>
              <a:t>Magnetic Materials - Ferromagnetism</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417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417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17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a:latin typeface="Arial Narrow" charset="0"/>
                <a:ea typeface="ＭＳ Ｐゴシック" charset="0"/>
                <a:cs typeface="ＭＳ Ｐゴシック" charset="0"/>
              </a:rPr>
              <a:t>Iron is a material that can turn into a strong magnet</a:t>
            </a:r>
          </a:p>
          <a:p>
            <a:pPr lvl="1">
              <a:lnSpc>
                <a:spcPct val="90000"/>
              </a:lnSpc>
            </a:pPr>
            <a:r>
              <a:rPr lang="en-US" sz="2000">
                <a:latin typeface="Arial Narrow" charset="0"/>
                <a:ea typeface="ＭＳ Ｐゴシック" charset="0"/>
              </a:rPr>
              <a:t>This kind of material is called </a:t>
            </a:r>
            <a:r>
              <a:rPr lang="en-US" sz="2000" b="1" u="sng">
                <a:solidFill>
                  <a:srgbClr val="CC0000"/>
                </a:solidFill>
                <a:effectLst>
                  <a:outerShdw blurRad="38100" dist="38100" dir="2700000" algn="tl">
                    <a:srgbClr val="DDDDDD"/>
                  </a:outerShdw>
                </a:effectLst>
                <a:latin typeface="Arial Narrow" charset="0"/>
                <a:ea typeface="ＭＳ Ｐゴシック" charset="0"/>
              </a:rPr>
              <a:t>ferromagnetic</a:t>
            </a:r>
            <a:r>
              <a:rPr lang="en-US" sz="2000">
                <a:latin typeface="Arial Narrow" charset="0"/>
                <a:ea typeface="ＭＳ Ｐゴシック" charset="0"/>
              </a:rPr>
              <a:t> material</a:t>
            </a:r>
          </a:p>
          <a:p>
            <a:pPr>
              <a:lnSpc>
                <a:spcPct val="90000"/>
              </a:lnSpc>
            </a:pPr>
            <a:r>
              <a:rPr lang="en-US" sz="2400">
                <a:latin typeface="Arial Narrow" charset="0"/>
                <a:ea typeface="ＭＳ Ｐゴシック" charset="0"/>
                <a:cs typeface="ＭＳ Ｐゴシック" charset="0"/>
              </a:rPr>
              <a:t>In a microscopic sense, ferromagnetic materials consists of many tiny regions called </a:t>
            </a:r>
            <a:r>
              <a:rPr lang="en-US" sz="24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rPr>
              <a:t>domains</a:t>
            </a:r>
          </a:p>
          <a:p>
            <a:pPr lvl="1">
              <a:lnSpc>
                <a:spcPct val="90000"/>
              </a:lnSpc>
            </a:pPr>
            <a:r>
              <a:rPr lang="en-US" sz="2000">
                <a:latin typeface="Arial Narrow" charset="0"/>
                <a:ea typeface="ＭＳ Ｐゴシック" charset="0"/>
              </a:rPr>
              <a:t>Domains are like little magnets usually smaller than 1mm in length or width</a:t>
            </a:r>
          </a:p>
          <a:p>
            <a:pPr>
              <a:lnSpc>
                <a:spcPct val="90000"/>
              </a:lnSpc>
            </a:pPr>
            <a:r>
              <a:rPr lang="en-US" sz="2400">
                <a:latin typeface="Arial Narrow" charset="0"/>
                <a:ea typeface="ＭＳ Ｐゴシック" charset="0"/>
                <a:cs typeface="ＭＳ Ｐゴシック" charset="0"/>
              </a:rPr>
              <a:t>What do you think the alignment of domains are like when they are not magnetized?</a:t>
            </a:r>
          </a:p>
          <a:p>
            <a:pPr lvl="1">
              <a:lnSpc>
                <a:spcPct val="90000"/>
              </a:lnSpc>
            </a:pPr>
            <a:r>
              <a:rPr lang="en-US" sz="2000">
                <a:latin typeface="Arial Narrow" charset="0"/>
                <a:ea typeface="ＭＳ Ｐゴシック" charset="0"/>
              </a:rPr>
              <a:t>Randomly arranged</a:t>
            </a:r>
          </a:p>
        </p:txBody>
      </p:sp>
      <p:graphicFrame>
        <p:nvGraphicFramePr>
          <p:cNvPr id="2765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17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a:solidFill>
                  <a:schemeClr val="accent2"/>
                </a:solidFill>
                <a:latin typeface="Arial Narrow" charset="0"/>
              </a:rPr>
              <a:t>What if they are magnetized?</a:t>
            </a:r>
            <a:r>
              <a:rPr lang="en-US" sz="2000">
                <a:solidFill>
                  <a:schemeClr val="accent2"/>
                </a:solidFill>
                <a:latin typeface="Arial Narrow" charset="0"/>
              </a:rPr>
              <a:t>	</a:t>
            </a:r>
          </a:p>
          <a:p>
            <a:pPr marL="742950" lvl="1" indent="-285750">
              <a:lnSpc>
                <a:spcPct val="80000"/>
              </a:lnSpc>
              <a:spcBef>
                <a:spcPct val="20000"/>
              </a:spcBef>
              <a:buFontTx/>
              <a:buChar char="–"/>
            </a:pPr>
            <a:r>
              <a:rPr lang="en-US" sz="2000">
                <a:solidFill>
                  <a:srgbClr val="660066"/>
                </a:solidFill>
                <a:latin typeface="Arial Narrow" charset="0"/>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a:solidFill>
                  <a:srgbClr val="660066"/>
                </a:solidFill>
                <a:latin typeface="Arial Narrow" charset="0"/>
              </a:rPr>
              <a:t>This gives magnetization to the material</a:t>
            </a:r>
          </a:p>
          <a:p>
            <a:pPr marL="342900" indent="-342900">
              <a:lnSpc>
                <a:spcPct val="80000"/>
              </a:lnSpc>
              <a:spcBef>
                <a:spcPct val="20000"/>
              </a:spcBef>
              <a:buFontTx/>
              <a:buChar char="•"/>
            </a:pPr>
            <a:r>
              <a:rPr lang="en-US">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a:solidFill>
                  <a:srgbClr val="660066"/>
                </a:solidFill>
                <a:latin typeface="Arial Narrow" charset="0"/>
              </a:rPr>
              <a:t>Hit the magnet hard or heat it over the Curie temperature</a:t>
            </a:r>
          </a:p>
        </p:txBody>
      </p:sp>
      <p:sp>
        <p:nvSpPr>
          <p:cNvPr id="27661" name="Rectangle 11"/>
          <p:cNvSpPr>
            <a:spLocks noChangeArrowheads="1"/>
          </p:cNvSpPr>
          <p:nvPr/>
        </p:nvSpPr>
        <p:spPr bwMode="auto">
          <a:xfrm>
            <a:off x="6400800" y="6400800"/>
            <a:ext cx="381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15" name="Rectangle 10"/>
          <p:cNvSpPr>
            <a:spLocks noChangeArrowheads="1"/>
          </p:cNvSpPr>
          <p:nvPr/>
        </p:nvSpPr>
        <p:spPr bwMode="auto">
          <a:xfrm>
            <a:off x="7620000" y="2895600"/>
            <a:ext cx="1295400" cy="396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885915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86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9F00D4-EBD8-E143-B426-FC263CEB6B7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8683" name="Rectangle 2"/>
          <p:cNvSpPr>
            <a:spLocks noGrp="1" noChangeArrowheads="1"/>
          </p:cNvSpPr>
          <p:nvPr>
            <p:ph type="title"/>
          </p:nvPr>
        </p:nvSpPr>
        <p:spPr>
          <a:xfrm>
            <a:off x="1524000" y="152400"/>
            <a:ext cx="5943600" cy="609600"/>
          </a:xfrm>
        </p:spPr>
        <p:txBody>
          <a:bodyPr/>
          <a:lstStyle/>
          <a:p>
            <a:r>
              <a:rPr lang="en-US" b="1">
                <a:latin typeface="Arial Narrow" charset="0"/>
                <a:ea typeface="ＭＳ Ｐゴシック" charset="0"/>
                <a:cs typeface="ＭＳ Ｐゴシック" charset="0"/>
              </a:rPr>
              <a:t>B</a:t>
            </a:r>
            <a:r>
              <a:rPr lang="en-US">
                <a:latin typeface="Arial Narrow" charset="0"/>
                <a:ea typeface="ＭＳ Ｐゴシック" charset="0"/>
                <a:cs typeface="ＭＳ Ｐゴシック" charset="0"/>
              </a:rPr>
              <a:t> in Magnetic Materials</a:t>
            </a:r>
          </a:p>
        </p:txBody>
      </p:sp>
      <p:graphicFrame>
        <p:nvGraphicFramePr>
          <p:cNvPr id="2867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911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911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11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a:latin typeface="Arial Narrow" charset="0"/>
                <a:ea typeface="ＭＳ Ｐゴシック" charset="0"/>
                <a:cs typeface="ＭＳ Ｐゴシック" charset="0"/>
              </a:rPr>
              <a:t>What is the magnetic field inside a solenoid?</a:t>
            </a:r>
          </a:p>
          <a:p>
            <a:pPr>
              <a:lnSpc>
                <a:spcPct val="80000"/>
              </a:lnSpc>
            </a:pPr>
            <a:r>
              <a:rPr lang="en-US" sz="2800">
                <a:latin typeface="Arial Narrow" charset="0"/>
                <a:ea typeface="ＭＳ Ｐゴシック" charset="0"/>
                <a:cs typeface="ＭＳ Ｐゴシック" charset="0"/>
              </a:rPr>
              <a:t> </a:t>
            </a:r>
          </a:p>
          <a:p>
            <a:pPr lvl="1">
              <a:lnSpc>
                <a:spcPct val="80000"/>
              </a:lnSpc>
            </a:pPr>
            <a:r>
              <a:rPr lang="en-US" sz="2400">
                <a:latin typeface="Arial Narrow" charset="0"/>
                <a:ea typeface="ＭＳ Ｐゴシック" charset="0"/>
              </a:rPr>
              <a:t>Magnetic field in a long solenoid is directly proportional to the current.</a:t>
            </a:r>
          </a:p>
          <a:p>
            <a:pPr lvl="1">
              <a:lnSpc>
                <a:spcPct val="80000"/>
              </a:lnSpc>
            </a:pPr>
            <a:r>
              <a:rPr lang="en-US" sz="2400">
                <a:latin typeface="Arial Narrow" charset="0"/>
                <a:ea typeface="ＭＳ Ｐゴシック" charset="0"/>
              </a:rPr>
              <a:t>This is valid only if air is inside the coil</a:t>
            </a:r>
          </a:p>
          <a:p>
            <a:pPr>
              <a:lnSpc>
                <a:spcPct val="80000"/>
              </a:lnSpc>
            </a:pPr>
            <a:r>
              <a:rPr lang="en-US" sz="2800">
                <a:latin typeface="Arial Narrow" charset="0"/>
                <a:ea typeface="ＭＳ Ｐゴシック" charset="0"/>
                <a:cs typeface="ＭＳ Ｐゴシック" charset="0"/>
              </a:rPr>
              <a:t>What do you think will happen to B if we have something other than the air inside the solenoid?</a:t>
            </a:r>
          </a:p>
          <a:p>
            <a:pPr lvl="1">
              <a:lnSpc>
                <a:spcPct val="80000"/>
              </a:lnSpc>
            </a:pPr>
            <a:r>
              <a:rPr lang="en-US" sz="2400">
                <a:latin typeface="Arial Narrow" charset="0"/>
                <a:ea typeface="ＭＳ Ｐゴシック" charset="0"/>
              </a:rPr>
              <a:t>It will be increased dramatically, when the current flows</a:t>
            </a:r>
          </a:p>
          <a:p>
            <a:pPr lvl="2">
              <a:lnSpc>
                <a:spcPct val="80000"/>
              </a:lnSpc>
            </a:pPr>
            <a:r>
              <a:rPr lang="en-US" sz="2000">
                <a:latin typeface="Arial Narrow" charset="0"/>
                <a:ea typeface="ＭＳ Ｐゴシック" charset="0"/>
              </a:rPr>
              <a:t>Especially if a ferromagnetic material such as an iron is put inside, the field could increase by several orders of magnitude</a:t>
            </a:r>
          </a:p>
          <a:p>
            <a:pPr>
              <a:lnSpc>
                <a:spcPct val="80000"/>
              </a:lnSpc>
            </a:pPr>
            <a:r>
              <a:rPr lang="en-US" sz="2800">
                <a:latin typeface="Arial Narrow" charset="0"/>
                <a:ea typeface="ＭＳ Ｐゴシック" charset="0"/>
                <a:cs typeface="ＭＳ Ｐゴシック" charset="0"/>
              </a:rPr>
              <a:t>Why?</a:t>
            </a:r>
          </a:p>
          <a:p>
            <a:pPr lvl="1">
              <a:lnSpc>
                <a:spcPct val="80000"/>
              </a:lnSpc>
            </a:pPr>
            <a:r>
              <a:rPr lang="en-US" sz="2400">
                <a:latin typeface="Arial Narrow" charset="0"/>
                <a:ea typeface="ＭＳ Ｐゴシック" charset="0"/>
              </a:rPr>
              <a:t>Since the domains in the iron aligns permanently by the external field.</a:t>
            </a:r>
          </a:p>
          <a:p>
            <a:pPr lvl="1">
              <a:lnSpc>
                <a:spcPct val="80000"/>
              </a:lnSpc>
            </a:pPr>
            <a:r>
              <a:rPr lang="en-US" sz="2400">
                <a:latin typeface="Arial Narrow" charset="0"/>
                <a:ea typeface="ＭＳ Ｐゴシック" charset="0"/>
              </a:rPr>
              <a:t>The resulting magnetic field is the sum of that due to current and due to the iron</a:t>
            </a:r>
          </a:p>
        </p:txBody>
      </p:sp>
      <p:graphicFrame>
        <p:nvGraphicFramePr>
          <p:cNvPr id="286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11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5512" name="Object 6"/>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449114" name="Equation" r:id="rId9" imgW="304560" imgH="203040" progId="Equation.DSMT4">
                  <p:embed/>
                </p:oleObj>
              </mc:Choice>
              <mc:Fallback>
                <p:oleObj name="Equation" r:id="rId9" imgW="3045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5513" name="Object 7"/>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449115" name="Equation" r:id="rId11" imgW="317160" imgH="203040" progId="Equation.DSMT4">
                  <p:embed/>
                </p:oleObj>
              </mc:Choice>
              <mc:Fallback>
                <p:oleObj name="Equation" r:id="rId11" imgW="3171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62242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97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39CB15A-8EBC-234B-96A8-658C926A6D6B}"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9709" name="Rectangle 2"/>
          <p:cNvSpPr>
            <a:spLocks noGrp="1" noChangeArrowheads="1"/>
          </p:cNvSpPr>
          <p:nvPr>
            <p:ph type="title"/>
          </p:nvPr>
        </p:nvSpPr>
        <p:spPr>
          <a:xfrm>
            <a:off x="0" y="76200"/>
            <a:ext cx="9144000" cy="609600"/>
          </a:xfrm>
        </p:spPr>
        <p:txBody>
          <a:bodyPr/>
          <a:lstStyle/>
          <a:p>
            <a:r>
              <a:rPr lang="en-US" b="1">
                <a:latin typeface="Arial Narrow" charset="0"/>
                <a:ea typeface="ＭＳ Ｐゴシック" charset="0"/>
                <a:cs typeface="ＭＳ Ｐゴシック" charset="0"/>
              </a:rPr>
              <a:t>B</a:t>
            </a:r>
            <a:r>
              <a:rPr lang="en-US">
                <a:latin typeface="Arial Narrow" charset="0"/>
                <a:ea typeface="ＭＳ Ｐゴシック" charset="0"/>
                <a:cs typeface="ＭＳ Ｐゴシック" charset="0"/>
              </a:rPr>
              <a:t> in Magnetic Materials</a:t>
            </a:r>
          </a:p>
        </p:txBody>
      </p:sp>
      <p:graphicFrame>
        <p:nvGraphicFramePr>
          <p:cNvPr id="2969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525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525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525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latin typeface="Arial Narrow" charset="0"/>
                <a:ea typeface="ＭＳ Ｐゴシック" charset="0"/>
                <a:cs typeface="ＭＳ Ｐゴシック" charset="0"/>
              </a:rPr>
              <a:t>It is sometimes convenient to write the total field as the sum of two terms</a:t>
            </a:r>
          </a:p>
          <a:p>
            <a:r>
              <a:rPr lang="en-US" sz="2800" dirty="0">
                <a:latin typeface="Arial Narrow" charset="0"/>
                <a:ea typeface="ＭＳ Ｐゴシック" charset="0"/>
                <a:cs typeface="ＭＳ Ｐゴシック" charset="0"/>
              </a:rPr>
              <a:t> </a:t>
            </a:r>
          </a:p>
          <a:p>
            <a:pPr lvl="1"/>
            <a:r>
              <a:rPr lang="en-US" sz="2400" b="1" dirty="0">
                <a:latin typeface="Arial Narrow" charset="0"/>
                <a:ea typeface="ＭＳ Ｐゴシック" charset="0"/>
              </a:rPr>
              <a:t>B</a:t>
            </a:r>
            <a:r>
              <a:rPr lang="en-US" sz="2400" b="1" baseline="-25000" dirty="0">
                <a:latin typeface="Arial Narrow" charset="0"/>
                <a:ea typeface="ＭＳ Ｐゴシック" charset="0"/>
              </a:rPr>
              <a:t>0</a:t>
            </a:r>
            <a:r>
              <a:rPr lang="en-US" sz="2400" dirty="0">
                <a:latin typeface="Arial Narrow" charset="0"/>
                <a:ea typeface="ＭＳ Ｐゴシック" charset="0"/>
              </a:rPr>
              <a:t> is the field due only to the current in the wire, namely the external field</a:t>
            </a:r>
          </a:p>
          <a:p>
            <a:pPr lvl="2"/>
            <a:r>
              <a:rPr lang="en-US" sz="2000" dirty="0">
                <a:latin typeface="Arial Narrow" charset="0"/>
                <a:ea typeface="ＭＳ Ｐゴシック" charset="0"/>
              </a:rPr>
              <a:t>The field that would be present without a ferromagnetic material</a:t>
            </a:r>
          </a:p>
          <a:p>
            <a:pPr lvl="1"/>
            <a:r>
              <a:rPr lang="en-US" sz="2400" b="1" dirty="0">
                <a:latin typeface="Arial Narrow" charset="0"/>
                <a:ea typeface="ＭＳ Ｐゴシック" charset="0"/>
              </a:rPr>
              <a:t>B</a:t>
            </a:r>
            <a:r>
              <a:rPr lang="en-US" sz="2400" b="1" baseline="-25000" dirty="0">
                <a:latin typeface="Arial Narrow" charset="0"/>
                <a:ea typeface="ＭＳ Ｐゴシック" charset="0"/>
              </a:rPr>
              <a:t>M</a:t>
            </a:r>
            <a:r>
              <a:rPr lang="en-US" sz="2400" dirty="0">
                <a:latin typeface="Arial Narrow" charset="0"/>
                <a:ea typeface="ＭＳ Ｐゴシック" charset="0"/>
              </a:rPr>
              <a:t> is the additional field due to the ferromagnetic material itself; often </a:t>
            </a:r>
            <a:r>
              <a:rPr lang="en-US" sz="2400" b="1" dirty="0">
                <a:latin typeface="Arial Narrow" charset="0"/>
                <a:ea typeface="ＭＳ Ｐゴシック" charset="0"/>
              </a:rPr>
              <a:t>B</a:t>
            </a:r>
            <a:r>
              <a:rPr lang="en-US" sz="2400" b="1" baseline="-25000" dirty="0">
                <a:latin typeface="Arial Narrow" charset="0"/>
                <a:ea typeface="ＭＳ Ｐゴシック" charset="0"/>
              </a:rPr>
              <a:t>M</a:t>
            </a:r>
            <a:r>
              <a:rPr lang="en-US" sz="2400" dirty="0">
                <a:latin typeface="Arial Narrow" charset="0"/>
                <a:ea typeface="ＭＳ Ｐゴシック" charset="0"/>
              </a:rPr>
              <a:t>&gt;&gt;</a:t>
            </a:r>
            <a:r>
              <a:rPr lang="en-US" sz="2400" b="1" dirty="0">
                <a:latin typeface="Arial Narrow" charset="0"/>
                <a:ea typeface="ＭＳ Ｐゴシック" charset="0"/>
              </a:rPr>
              <a:t>B</a:t>
            </a:r>
            <a:r>
              <a:rPr lang="en-US" sz="2400" b="1" baseline="-25000" dirty="0">
                <a:latin typeface="Arial Narrow" charset="0"/>
                <a:ea typeface="ＭＳ Ｐゴシック" charset="0"/>
              </a:rPr>
              <a:t>0</a:t>
            </a:r>
          </a:p>
          <a:p>
            <a:r>
              <a:rPr lang="en-US" sz="2800" dirty="0">
                <a:latin typeface="Arial Narrow" charset="0"/>
                <a:ea typeface="ＭＳ Ｐゴシック" charset="0"/>
                <a:cs typeface="ＭＳ Ｐゴシック" charset="0"/>
                <a:sym typeface="Wingdings" charset="0"/>
              </a:rPr>
              <a:t>The total field in this case can be written by replacing </a:t>
            </a:r>
            <a:r>
              <a:rPr lang="en-US" sz="2800" dirty="0">
                <a:latin typeface="Symbol" charset="2"/>
                <a:ea typeface="ＭＳ Ｐゴシック" charset="0"/>
                <a:cs typeface="Symbol" charset="2"/>
                <a:sym typeface="Wingdings" charset="0"/>
              </a:rPr>
              <a:t>μ</a:t>
            </a:r>
            <a:r>
              <a:rPr lang="en-US" sz="2800" baseline="-25000" dirty="0">
                <a:latin typeface="Symbol" charset="2"/>
                <a:ea typeface="ＭＳ Ｐゴシック" charset="0"/>
                <a:cs typeface="Symbol" charset="2"/>
                <a:sym typeface="Wingdings" charset="0"/>
              </a:rPr>
              <a:t>0</a:t>
            </a:r>
            <a:r>
              <a:rPr lang="en-US" sz="2800" dirty="0">
                <a:latin typeface="Arial Narrow" charset="0"/>
                <a:ea typeface="ＭＳ Ｐゴシック" charset="0"/>
                <a:cs typeface="ＭＳ Ｐゴシック" charset="0"/>
                <a:sym typeface="Wingdings" charset="0"/>
              </a:rPr>
              <a:t> with another proportionality constant </a:t>
            </a:r>
            <a:r>
              <a:rPr lang="en-US" sz="2800" dirty="0">
                <a:latin typeface="Symbol" charset="2"/>
                <a:ea typeface="ＭＳ Ｐゴシック" charset="0"/>
                <a:cs typeface="Symbol" charset="2"/>
                <a:sym typeface="Wingdings" charset="0"/>
              </a:rPr>
              <a:t>μ</a:t>
            </a:r>
            <a:r>
              <a:rPr lang="en-US" sz="2800" dirty="0">
                <a:latin typeface="Arial Narrow" charset="0"/>
                <a:ea typeface="ＭＳ Ｐゴシック" charset="0"/>
                <a:cs typeface="ＭＳ Ｐゴシック" charset="0"/>
                <a:sym typeface="Wingdings" charset="0"/>
              </a:rPr>
              <a:t>, the magnetic permeability of the material</a:t>
            </a:r>
          </a:p>
          <a:p>
            <a:pPr lvl="1"/>
            <a:r>
              <a:rPr lang="en-US" sz="2400" dirty="0">
                <a:latin typeface="Symbol" charset="2"/>
                <a:ea typeface="ＭＳ Ｐゴシック" charset="0"/>
                <a:cs typeface="Symbol" charset="2"/>
                <a:sym typeface="Wingdings" charset="0"/>
              </a:rPr>
              <a:t> μ </a:t>
            </a:r>
            <a:r>
              <a:rPr lang="en-US" sz="2400" dirty="0">
                <a:latin typeface="Arial Narrow" charset="0"/>
                <a:ea typeface="ＭＳ Ｐゴシック" charset="0"/>
                <a:sym typeface="Wingdings" charset="0"/>
              </a:rPr>
              <a:t>is a property of a magnetic material</a:t>
            </a:r>
          </a:p>
          <a:p>
            <a:pPr lvl="1"/>
            <a:r>
              <a:rPr lang="en-US" sz="2400" dirty="0">
                <a:latin typeface="Arial Narrow" charset="0"/>
                <a:ea typeface="ＭＳ Ｐゴシック" charset="0"/>
                <a:sym typeface="Wingdings" charset="0"/>
              </a:rPr>
              <a:t> </a:t>
            </a:r>
            <a:r>
              <a:rPr lang="en-US" sz="2400" dirty="0">
                <a:latin typeface="Symbol" charset="2"/>
                <a:ea typeface="ＭＳ Ｐゴシック" charset="0"/>
                <a:cs typeface="Symbol" charset="2"/>
                <a:sym typeface="Wingdings" charset="0"/>
              </a:rPr>
              <a:t>μ</a:t>
            </a:r>
            <a:r>
              <a:rPr lang="en-US" sz="2400" dirty="0">
                <a:latin typeface="Arial Narrow" charset="0"/>
                <a:ea typeface="ＭＳ Ｐゴシック" charset="0"/>
                <a:sym typeface="Wingdings" charset="0"/>
              </a:rPr>
              <a:t> is not a constant but varies with the external field</a:t>
            </a:r>
          </a:p>
        </p:txBody>
      </p:sp>
      <p:graphicFrame>
        <p:nvGraphicFramePr>
          <p:cNvPr id="297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525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6" name="Object 6"/>
          <p:cNvGraphicFramePr>
            <a:graphicFrameLocks noChangeAspect="1"/>
          </p:cNvGraphicFramePr>
          <p:nvPr>
            <p:extLst>
              <p:ext uri="{D42A27DB-BD31-4B8C-83A1-F6EECF244321}">
                <p14:modId xmlns:p14="http://schemas.microsoft.com/office/powerpoint/2010/main" val="2137858711"/>
              </p:ext>
            </p:extLst>
          </p:nvPr>
        </p:nvGraphicFramePr>
        <p:xfrm>
          <a:off x="990600" y="1539875"/>
          <a:ext cx="714375" cy="500063"/>
        </p:xfrm>
        <a:graphic>
          <a:graphicData uri="http://schemas.openxmlformats.org/presentationml/2006/ole">
            <mc:AlternateContent xmlns:mc="http://schemas.openxmlformats.org/markup-compatibility/2006">
              <mc:Choice xmlns:v="urn:schemas-microsoft-com:vml" Requires="v">
                <p:oleObj spid="_x0000_s475254" name="Equation" r:id="rId9" imgW="254000" imgH="177800" progId="Equation.DSMT4">
                  <p:embed/>
                </p:oleObj>
              </mc:Choice>
              <mc:Fallback>
                <p:oleObj name="Equation" r:id="rId9" imgW="254000" imgH="177800" progId="Equation.DSMT4">
                  <p:embed/>
                  <p:pic>
                    <p:nvPicPr>
                      <p:cNvPr id="0" name=""/>
                      <p:cNvPicPr>
                        <a:picLocks noChangeAspect="1" noChangeArrowheads="1"/>
                      </p:cNvPicPr>
                      <p:nvPr/>
                    </p:nvPicPr>
                    <p:blipFill>
                      <a:blip r:embed="rId10"/>
                      <a:srcRect/>
                      <a:stretch>
                        <a:fillRect/>
                      </a:stretch>
                    </p:blipFill>
                    <p:spPr bwMode="auto">
                      <a:xfrm>
                        <a:off x="990600" y="1539875"/>
                        <a:ext cx="714375" cy="500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7" name="Object 7"/>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475255" name="Equation" r:id="rId11" imgW="507960" imgH="190440" progId="Equation.DSMT4">
                  <p:embed/>
                </p:oleObj>
              </mc:Choice>
              <mc:Fallback>
                <p:oleObj name="Equation" r:id="rId11" imgW="507960" imgH="1904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8" name="Object 8"/>
          <p:cNvGraphicFramePr>
            <a:graphicFrameLocks noChangeAspect="1"/>
          </p:cNvGraphicFramePr>
          <p:nvPr>
            <p:extLst>
              <p:ext uri="{D42A27DB-BD31-4B8C-83A1-F6EECF244321}">
                <p14:modId xmlns:p14="http://schemas.microsoft.com/office/powerpoint/2010/main" val="2824779869"/>
              </p:ext>
            </p:extLst>
          </p:nvPr>
        </p:nvGraphicFramePr>
        <p:xfrm>
          <a:off x="1641475" y="1524000"/>
          <a:ext cx="822325" cy="641350"/>
        </p:xfrm>
        <a:graphic>
          <a:graphicData uri="http://schemas.openxmlformats.org/presentationml/2006/ole">
            <mc:AlternateContent xmlns:mc="http://schemas.openxmlformats.org/markup-compatibility/2006">
              <mc:Choice xmlns:v="urn:schemas-microsoft-com:vml" Requires="v">
                <p:oleObj spid="_x0000_s475256" name="Equation" r:id="rId13" imgW="292100" imgH="228600" progId="Equation.DSMT4">
                  <p:embed/>
                </p:oleObj>
              </mc:Choice>
              <mc:Fallback>
                <p:oleObj name="Equation" r:id="rId13" imgW="292100" imgH="228600" progId="Equation.DSMT4">
                  <p:embed/>
                  <p:pic>
                    <p:nvPicPr>
                      <p:cNvPr id="0" name=""/>
                      <p:cNvPicPr>
                        <a:picLocks noChangeAspect="1" noChangeArrowheads="1"/>
                      </p:cNvPicPr>
                      <p:nvPr/>
                    </p:nvPicPr>
                    <p:blipFill>
                      <a:blip r:embed="rId14"/>
                      <a:srcRect/>
                      <a:stretch>
                        <a:fillRect/>
                      </a:stretch>
                    </p:blipFill>
                    <p:spPr bwMode="auto">
                      <a:xfrm>
                        <a:off x="1641475" y="1524000"/>
                        <a:ext cx="822325" cy="6413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6539" name="Object 9"/>
          <p:cNvGraphicFramePr>
            <a:graphicFrameLocks noChangeAspect="1"/>
          </p:cNvGraphicFramePr>
          <p:nvPr>
            <p:extLst>
              <p:ext uri="{D42A27DB-BD31-4B8C-83A1-F6EECF244321}">
                <p14:modId xmlns:p14="http://schemas.microsoft.com/office/powerpoint/2010/main" val="304247512"/>
              </p:ext>
            </p:extLst>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475257" name="Equation" r:id="rId15" imgW="228600" imgH="228600" progId="Equation.DSMT4">
                  <p:embed/>
                </p:oleObj>
              </mc:Choice>
              <mc:Fallback>
                <p:oleObj name="Equation" r:id="rId15" imgW="228600" imgH="228600" progId="Equation.DSMT4">
                  <p:embed/>
                  <p:pic>
                    <p:nvPicPr>
                      <p:cNvPr id="0" name=""/>
                      <p:cNvPicPr>
                        <a:picLocks noChangeAspect="1" noChangeArrowheads="1"/>
                      </p:cNvPicPr>
                      <p:nvPr/>
                    </p:nvPicPr>
                    <p:blipFill>
                      <a:blip r:embed="rId16"/>
                      <a:srcRect/>
                      <a:stretch>
                        <a:fillRect/>
                      </a:stretch>
                    </p:blipFill>
                    <p:spPr bwMode="auto">
                      <a:xfrm>
                        <a:off x="2405063" y="1524000"/>
                        <a:ext cx="642937" cy="6413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40249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07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780094-611D-B943-A7C6-1FFC7AE7206E}"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407554" name="Picture 2" descr="FG28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0"/>
            <a:ext cx="396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555" name="Picture 3" descr="FG28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0"/>
            <a:ext cx="2530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p:spPr>
        <p:txBody>
          <a:bodyPr anchor="ctr">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30732" name="Rectangle 5"/>
          <p:cNvSpPr>
            <a:spLocks noGrp="1" noChangeArrowheads="1"/>
          </p:cNvSpPr>
          <p:nvPr>
            <p:ph type="title"/>
          </p:nvPr>
        </p:nvSpPr>
        <p:spPr>
          <a:xfrm>
            <a:off x="2286000" y="0"/>
            <a:ext cx="3429000" cy="609600"/>
          </a:xfrm>
        </p:spPr>
        <p:txBody>
          <a:bodyPr/>
          <a:lstStyle/>
          <a:p>
            <a:r>
              <a:rPr lang="en-US">
                <a:latin typeface="Arial Narrow" charset="0"/>
                <a:ea typeface="ＭＳ Ｐゴシック" charset="0"/>
                <a:cs typeface="ＭＳ Ｐゴシック" charset="0"/>
              </a:rPr>
              <a:t>Hysteresis</a:t>
            </a:r>
          </a:p>
        </p:txBody>
      </p:sp>
      <p:graphicFrame>
        <p:nvGraphicFramePr>
          <p:cNvPr id="3072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621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6219"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220"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a:latin typeface="Arial Narrow" charset="0"/>
                <a:ea typeface="ＭＳ Ｐゴシック" charset="0"/>
                <a:cs typeface="ＭＳ Ｐゴシック" charset="0"/>
              </a:rPr>
              <a:t>What is a toroid?</a:t>
            </a:r>
          </a:p>
          <a:p>
            <a:pPr lvl="1">
              <a:lnSpc>
                <a:spcPct val="90000"/>
              </a:lnSpc>
            </a:pPr>
            <a:r>
              <a:rPr lang="en-US" sz="2400">
                <a:latin typeface="Arial Narrow" charset="0"/>
                <a:ea typeface="ＭＳ Ｐゴシック" charset="0"/>
              </a:rPr>
              <a:t>A solenoid bent into a shape</a:t>
            </a:r>
          </a:p>
          <a:p>
            <a:pPr>
              <a:lnSpc>
                <a:spcPct val="90000"/>
              </a:lnSpc>
            </a:pPr>
            <a:r>
              <a:rPr lang="en-US" sz="2800">
                <a:latin typeface="Arial Narrow" charset="0"/>
                <a:ea typeface="ＭＳ Ｐゴシック" charset="0"/>
                <a:cs typeface="ＭＳ Ｐゴシック" charset="0"/>
              </a:rPr>
              <a:t>Toroid is used for magnetic field measurement</a:t>
            </a:r>
          </a:p>
          <a:p>
            <a:pPr lvl="1">
              <a:lnSpc>
                <a:spcPct val="90000"/>
              </a:lnSpc>
            </a:pPr>
            <a:r>
              <a:rPr lang="en-US" sz="2400">
                <a:latin typeface="Arial Narrow" charset="0"/>
                <a:ea typeface="ＭＳ Ｐゴシック" charset="0"/>
              </a:rPr>
              <a:t>Why?</a:t>
            </a:r>
          </a:p>
          <a:p>
            <a:pPr lvl="1">
              <a:lnSpc>
                <a:spcPct val="90000"/>
              </a:lnSpc>
            </a:pPr>
            <a:r>
              <a:rPr lang="en-US" sz="2400">
                <a:latin typeface="Arial Narrow" charset="0"/>
                <a:ea typeface="ＭＳ Ｐゴシック" charset="0"/>
              </a:rPr>
              <a:t>Since it does not leak magnetic field outside of itself, it fully contains all the magnetic field created within it.</a:t>
            </a:r>
          </a:p>
          <a:p>
            <a:pPr>
              <a:lnSpc>
                <a:spcPct val="90000"/>
              </a:lnSpc>
            </a:pPr>
            <a:r>
              <a:rPr lang="en-US" sz="2800">
                <a:latin typeface="Arial Narrow" charset="0"/>
                <a:ea typeface="ＭＳ Ｐゴシック" charset="0"/>
                <a:cs typeface="ＭＳ Ｐゴシック" charset="0"/>
              </a:rPr>
              <a:t>Consider an un-magnetized iron core toroid, without any current flowing in the wire</a:t>
            </a:r>
          </a:p>
          <a:p>
            <a:pPr lvl="1">
              <a:lnSpc>
                <a:spcPct val="90000"/>
              </a:lnSpc>
            </a:pPr>
            <a:r>
              <a:rPr lang="en-US" sz="2400">
                <a:latin typeface="Arial Narrow" charset="0"/>
                <a:ea typeface="ＭＳ Ｐゴシック" charset="0"/>
              </a:rPr>
              <a:t>What do you think will happen if the current slowly increases?</a:t>
            </a:r>
          </a:p>
          <a:p>
            <a:pPr lvl="1">
              <a:lnSpc>
                <a:spcPct val="90000"/>
              </a:lnSpc>
            </a:pPr>
            <a:r>
              <a:rPr lang="en-US" sz="2400">
                <a:latin typeface="Arial Narrow" charset="0"/>
                <a:ea typeface="ＭＳ Ｐゴシック" charset="0"/>
              </a:rPr>
              <a:t>B</a:t>
            </a:r>
            <a:r>
              <a:rPr lang="en-US" sz="2400" baseline="-25000">
                <a:latin typeface="Arial Narrow" charset="0"/>
                <a:ea typeface="ＭＳ Ｐゴシック" charset="0"/>
              </a:rPr>
              <a:t>0</a:t>
            </a:r>
            <a:r>
              <a:rPr lang="en-US" sz="2400">
                <a:latin typeface="Arial Narrow" charset="0"/>
                <a:ea typeface="ＭＳ Ｐゴシック" charset="0"/>
              </a:rPr>
              <a:t> increases linearly with the current.</a:t>
            </a:r>
          </a:p>
          <a:p>
            <a:pPr lvl="1">
              <a:lnSpc>
                <a:spcPct val="90000"/>
              </a:lnSpc>
            </a:pPr>
            <a:r>
              <a:rPr lang="en-US" sz="2400">
                <a:latin typeface="Arial Narrow" charset="0"/>
                <a:ea typeface="ＭＳ Ｐゴシック" charset="0"/>
              </a:rPr>
              <a:t>And B increases also but follows the curved line shown in the graph</a:t>
            </a:r>
          </a:p>
          <a:p>
            <a:pPr lvl="1">
              <a:lnSpc>
                <a:spcPct val="90000"/>
              </a:lnSpc>
            </a:pPr>
            <a:r>
              <a:rPr lang="en-US" sz="2400">
                <a:latin typeface="Arial Narrow" charset="0"/>
                <a:ea typeface="ＭＳ Ｐゴシック" charset="0"/>
              </a:rPr>
              <a:t>As B</a:t>
            </a:r>
            <a:r>
              <a:rPr lang="en-US" sz="2400" baseline="-25000">
                <a:latin typeface="Arial Narrow" charset="0"/>
                <a:ea typeface="ＭＳ Ｐゴシック" charset="0"/>
              </a:rPr>
              <a:t>0</a:t>
            </a:r>
            <a:r>
              <a:rPr lang="en-US" sz="2400">
                <a:latin typeface="Arial Narrow" charset="0"/>
                <a:ea typeface="ＭＳ Ｐゴシック" charset="0"/>
              </a:rPr>
              <a:t> increases, the domains become more aligned until nearly all are aligned (point b on the graph)</a:t>
            </a:r>
          </a:p>
          <a:p>
            <a:pPr lvl="2">
              <a:lnSpc>
                <a:spcPct val="90000"/>
              </a:lnSpc>
            </a:pPr>
            <a:r>
              <a:rPr lang="en-US" sz="2000">
                <a:latin typeface="Arial Narrow" charset="0"/>
                <a:ea typeface="ＭＳ Ｐゴシック" charset="0"/>
              </a:rPr>
              <a:t>The iron is said to be approaching saturation</a:t>
            </a:r>
          </a:p>
          <a:p>
            <a:pPr lvl="2">
              <a:lnSpc>
                <a:spcPct val="90000"/>
              </a:lnSpc>
            </a:pPr>
            <a:r>
              <a:rPr lang="en-US" sz="2000">
                <a:latin typeface="Arial Narrow" charset="0"/>
                <a:ea typeface="ＭＳ Ｐゴシック" charset="0"/>
              </a:rPr>
              <a:t>Point b is typically at 70% of the max</a:t>
            </a:r>
          </a:p>
        </p:txBody>
      </p:sp>
      <p:graphicFrame>
        <p:nvGraphicFramePr>
          <p:cNvPr id="30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221"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484481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17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50F7CC-F701-0E49-84AA-B7B5000AD95B}"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408578" name="Picture 2" descr="FG28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7000"/>
            <a:ext cx="480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3"/>
          <p:cNvSpPr>
            <a:spLocks noGrp="1" noChangeArrowheads="1"/>
          </p:cNvSpPr>
          <p:nvPr>
            <p:ph type="title"/>
          </p:nvPr>
        </p:nvSpPr>
        <p:spPr>
          <a:xfrm>
            <a:off x="0" y="76200"/>
            <a:ext cx="9144000" cy="609600"/>
          </a:xfrm>
        </p:spPr>
        <p:txBody>
          <a:bodyPr/>
          <a:lstStyle/>
          <a:p>
            <a:r>
              <a:rPr lang="en-US">
                <a:latin typeface="Arial Narrow" charset="0"/>
                <a:ea typeface="ＭＳ Ｐゴシック" charset="0"/>
                <a:cs typeface="ＭＳ Ｐゴシック" charset="0"/>
              </a:rPr>
              <a:t>Hysteresis</a:t>
            </a:r>
          </a:p>
        </p:txBody>
      </p:sp>
      <p:graphicFrame>
        <p:nvGraphicFramePr>
          <p:cNvPr id="3174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724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7243"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724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a:latin typeface="Arial Narrow" charset="0"/>
                <a:ea typeface="ＭＳ Ｐゴシック" charset="0"/>
                <a:cs typeface="ＭＳ Ｐゴシック" charset="0"/>
              </a:rPr>
              <a:t>What do you think will happen to B if the external field B</a:t>
            </a:r>
            <a:r>
              <a:rPr lang="en-US" sz="2400" baseline="-25000">
                <a:latin typeface="Arial Narrow" charset="0"/>
                <a:ea typeface="ＭＳ Ｐゴシック" charset="0"/>
                <a:cs typeface="ＭＳ Ｐゴシック" charset="0"/>
              </a:rPr>
              <a:t>0</a:t>
            </a:r>
            <a:r>
              <a:rPr lang="en-US" sz="2400">
                <a:latin typeface="Arial Narrow" charset="0"/>
                <a:ea typeface="ＭＳ Ｐゴシック" charset="0"/>
                <a:cs typeface="ＭＳ Ｐゴシック" charset="0"/>
              </a:rPr>
              <a:t> is reduced to 0 by decreasing the current in the coil?</a:t>
            </a:r>
          </a:p>
          <a:p>
            <a:pPr lvl="1"/>
            <a:r>
              <a:rPr lang="en-US" sz="2000">
                <a:latin typeface="Arial Narrow" charset="0"/>
                <a:ea typeface="ＭＳ Ｐゴシック" charset="0"/>
              </a:rPr>
              <a:t>Of course it goes to 0!!</a:t>
            </a:r>
          </a:p>
          <a:p>
            <a:pPr lvl="1"/>
            <a:r>
              <a:rPr lang="en-US" sz="2000">
                <a:latin typeface="Arial Narrow" charset="0"/>
                <a:ea typeface="ＭＳ Ｐゴシック" charset="0"/>
              </a:rPr>
              <a:t>Wrong! Wrong! Wrong!  They do not go to 0.  Why not?</a:t>
            </a:r>
          </a:p>
          <a:p>
            <a:pPr lvl="1"/>
            <a:r>
              <a:rPr lang="en-US" sz="2000">
                <a:latin typeface="Arial Narrow" charset="0"/>
                <a:ea typeface="ＭＳ Ｐゴシック" charset="0"/>
              </a:rPr>
              <a:t>The domains do not completely return to random alignment state</a:t>
            </a:r>
          </a:p>
        </p:txBody>
      </p:sp>
      <p:graphicFrame>
        <p:nvGraphicFramePr>
          <p:cNvPr id="317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724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p:spPr>
        <p:txBody>
          <a:bodyPr wrap="none" anchor="ctr">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lstStyle/>
          <a:p>
            <a:pPr marL="342900" indent="-342900">
              <a:spcBef>
                <a:spcPct val="20000"/>
              </a:spcBef>
              <a:buFontTx/>
              <a:buChar char="•"/>
            </a:pPr>
            <a:r>
              <a:rPr lang="en-US">
                <a:solidFill>
                  <a:schemeClr val="accent2"/>
                </a:solidFill>
                <a:latin typeface="Arial Narrow" charset="0"/>
              </a:rPr>
              <a:t>Now if the current direction is reversed, the external magnetic field direction is reversed, causing the total field B pass 0, and the direction reverses to the opposite side</a:t>
            </a:r>
          </a:p>
          <a:p>
            <a:pPr marL="742950" lvl="1" indent="-285750">
              <a:spcBef>
                <a:spcPct val="20000"/>
              </a:spcBef>
              <a:buFontTx/>
              <a:buChar char="–"/>
            </a:pPr>
            <a:r>
              <a:rPr lang="en-US" sz="2000">
                <a:solidFill>
                  <a:srgbClr val="660066"/>
                </a:solidFill>
                <a:latin typeface="Arial Narrow" charset="0"/>
              </a:rPr>
              <a:t>If the current is reversed again, the total field B will increase but never goes through the origin</a:t>
            </a:r>
          </a:p>
          <a:p>
            <a:pPr marL="342900" indent="-342900">
              <a:spcBef>
                <a:spcPct val="20000"/>
              </a:spcBef>
              <a:buFontTx/>
              <a:buChar char="•"/>
            </a:pPr>
            <a:r>
              <a:rPr lang="en-US">
                <a:solidFill>
                  <a:schemeClr val="accent2"/>
                </a:solidFill>
                <a:latin typeface="Arial Narrow" charset="0"/>
              </a:rPr>
              <a:t>This kind of curve whose path does not retrace themselves and does not go through the origin is called the </a:t>
            </a:r>
            <a:r>
              <a:rPr lang="en-US" b="1" u="sng">
                <a:solidFill>
                  <a:srgbClr val="CC0000"/>
                </a:solidFill>
                <a:effectLst>
                  <a:outerShdw blurRad="38100" dist="38100" dir="2700000" algn="tl">
                    <a:srgbClr val="DDDDDD"/>
                  </a:outerShdw>
                </a:effectLst>
                <a:latin typeface="Arial Narrow" charset="0"/>
              </a:rPr>
              <a:t>Hysteresis</a:t>
            </a:r>
            <a:r>
              <a:rPr lang="en-US">
                <a:solidFill>
                  <a:schemeClr val="accent2"/>
                </a:solidFill>
                <a:latin typeface="Arial Narrow" charset="0"/>
              </a:rPr>
              <a:t>. </a:t>
            </a:r>
          </a:p>
        </p:txBody>
      </p:sp>
    </p:spTree>
    <p:extLst>
      <p:ext uri="{BB962C8B-B14F-4D97-AF65-F5344CB8AC3E}">
        <p14:creationId xmlns:p14="http://schemas.microsoft.com/office/powerpoint/2010/main" val="18817515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81000" y="609600"/>
            <a:ext cx="8610600" cy="5486400"/>
          </a:xfrm>
        </p:spPr>
        <p:txBody>
          <a:bodyPr/>
          <a:lstStyle/>
          <a:p>
            <a:pPr>
              <a:lnSpc>
                <a:spcPct val="90000"/>
              </a:lnSpc>
            </a:pPr>
            <a:r>
              <a:rPr lang="en-US" dirty="0" smtClean="0">
                <a:latin typeface="Arial Narrow" charset="0"/>
                <a:ea typeface="ＭＳ Ｐゴシック" charset="0"/>
              </a:rPr>
              <a:t>2</a:t>
            </a:r>
            <a:r>
              <a:rPr lang="en-US" baseline="30000" dirty="0" smtClean="0">
                <a:latin typeface="Arial Narrow" charset="0"/>
                <a:ea typeface="ＭＳ Ｐゴシック" charset="0"/>
              </a:rPr>
              <a:t>nd</a:t>
            </a:r>
            <a:r>
              <a:rPr lang="en-US" dirty="0" smtClean="0">
                <a:latin typeface="Arial Narrow" charset="0"/>
                <a:ea typeface="ＭＳ Ｐゴシック" charset="0"/>
              </a:rPr>
              <a:t> term exam</a:t>
            </a:r>
          </a:p>
          <a:p>
            <a:pPr lvl="1">
              <a:lnSpc>
                <a:spcPct val="90000"/>
              </a:lnSpc>
            </a:pPr>
            <a:r>
              <a:rPr lang="en-US" dirty="0" smtClean="0">
                <a:latin typeface="Arial Narrow" charset="0"/>
                <a:ea typeface="ＭＳ Ｐゴシック" charset="0"/>
              </a:rPr>
              <a:t>In class this Thursday, June </a:t>
            </a:r>
            <a:r>
              <a:rPr lang="en-US" dirty="0">
                <a:latin typeface="Arial Narrow" charset="0"/>
                <a:ea typeface="ＭＳ Ｐゴシック" charset="0"/>
              </a:rPr>
              <a:t>2</a:t>
            </a:r>
            <a:r>
              <a:rPr lang="en-US" dirty="0" smtClean="0">
                <a:latin typeface="Arial Narrow" charset="0"/>
                <a:ea typeface="ＭＳ Ｐゴシック" charset="0"/>
              </a:rPr>
              <a:t>7</a:t>
            </a:r>
          </a:p>
          <a:p>
            <a:pPr lvl="1">
              <a:lnSpc>
                <a:spcPct val="90000"/>
              </a:lnSpc>
            </a:pPr>
            <a:r>
              <a:rPr lang="en-US" dirty="0" smtClean="0">
                <a:latin typeface="Arial Narrow" charset="0"/>
                <a:ea typeface="ＭＳ Ｐゴシック" charset="0"/>
              </a:rPr>
              <a:t>Non-comprehensive exam</a:t>
            </a:r>
          </a:p>
          <a:p>
            <a:pPr lvl="2">
              <a:lnSpc>
                <a:spcPct val="90000"/>
              </a:lnSpc>
            </a:pPr>
            <a:r>
              <a:rPr lang="en-US" dirty="0" smtClean="0">
                <a:latin typeface="Arial Narrow" charset="0"/>
                <a:ea typeface="ＭＳ Ｐゴシック" charset="0"/>
              </a:rPr>
              <a:t>Covers CH20.1 – what we finish tomorrow, Wednesday (CH21.x?)</a:t>
            </a:r>
          </a:p>
          <a:p>
            <a:pPr lvl="1">
              <a:lnSpc>
                <a:spcPct val="90000"/>
              </a:lnSpc>
            </a:pPr>
            <a:r>
              <a:rPr lang="en-US" dirty="0" smtClean="0">
                <a:latin typeface="Arial Narrow" charset="0"/>
                <a:ea typeface="ＭＳ Ｐゴシック" charset="0"/>
              </a:rPr>
              <a:t>BYOF (Bring your own formula sheet)</a:t>
            </a:r>
          </a:p>
          <a:p>
            <a:pPr lvl="1">
              <a:lnSpc>
                <a:spcPct val="90000"/>
              </a:lnSpc>
            </a:pPr>
            <a:r>
              <a:rPr lang="en-US" dirty="0" smtClean="0">
                <a:latin typeface="Arial Narrow" charset="0"/>
                <a:ea typeface="ＭＳ Ｐゴシック" charset="0"/>
              </a:rPr>
              <a:t>This exam can replace your first term exam if better</a:t>
            </a:r>
          </a:p>
          <a:p>
            <a:pPr lvl="1">
              <a:lnSpc>
                <a:spcPct val="90000"/>
              </a:lnSpc>
            </a:pPr>
            <a:r>
              <a:rPr lang="en-US" dirty="0" smtClean="0">
                <a:latin typeface="Arial Narrow" charset="0"/>
                <a:ea typeface="ＭＳ Ｐゴシック" charset="0"/>
              </a:rPr>
              <a:t>If you miss the exam you will get an F no matter how well you have been doing in the class!</a:t>
            </a:r>
          </a:p>
          <a:p>
            <a:pPr>
              <a:lnSpc>
                <a:spcPct val="90000"/>
              </a:lnSpc>
            </a:pPr>
            <a:r>
              <a:rPr lang="en-US" dirty="0" smtClean="0">
                <a:latin typeface="Arial Narrow" charset="0"/>
                <a:ea typeface="ＭＳ Ｐゴシック" charset="0"/>
              </a:rPr>
              <a:t>Homework #5 deadline moved to 11pm tonight!</a:t>
            </a:r>
          </a:p>
          <a:p>
            <a:pPr>
              <a:lnSpc>
                <a:spcPct val="90000"/>
              </a:lnSpc>
            </a:pPr>
            <a:r>
              <a:rPr lang="en-US" dirty="0" smtClean="0">
                <a:latin typeface="Arial Narrow" charset="0"/>
                <a:ea typeface="ＭＳ Ｐゴシック" charset="0"/>
              </a:rPr>
              <a:t>Reading assignments</a:t>
            </a:r>
          </a:p>
          <a:p>
            <a:pPr lvl="1">
              <a:lnSpc>
                <a:spcPct val="90000"/>
              </a:lnSpc>
            </a:pPr>
            <a:r>
              <a:rPr lang="en-US" dirty="0" smtClean="0">
                <a:latin typeface="Arial Narrow" charset="0"/>
                <a:ea typeface="ＭＳ Ｐゴシック" charset="0"/>
              </a:rPr>
              <a:t>CH20.8 – 20.11</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327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FA2849-F2BD-5447-B799-768D1DDD9B7F}"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409602" name="Picture 2" descr="FG28_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57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03" name="Picture 3" descr="FG28_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4"/>
          <p:cNvSpPr>
            <a:spLocks noGrp="1" noChangeArrowheads="1"/>
          </p:cNvSpPr>
          <p:nvPr>
            <p:ph type="title"/>
          </p:nvPr>
        </p:nvSpPr>
        <p:spPr>
          <a:xfrm>
            <a:off x="0" y="76200"/>
            <a:ext cx="9144000" cy="609600"/>
          </a:xfrm>
        </p:spPr>
        <p:txBody>
          <a:bodyPr/>
          <a:lstStyle/>
          <a:p>
            <a:r>
              <a:rPr lang="en-US">
                <a:latin typeface="Arial Narrow" charset="0"/>
                <a:ea typeface="ＭＳ Ｐゴシック" charset="0"/>
                <a:cs typeface="ＭＳ Ｐゴシック" charset="0"/>
              </a:rPr>
              <a:t>Magnetically Soft Material</a:t>
            </a:r>
          </a:p>
        </p:txBody>
      </p:sp>
      <p:graphicFrame>
        <p:nvGraphicFramePr>
          <p:cNvPr id="3277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826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8267"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268"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a:latin typeface="Arial Narrow" charset="0"/>
                <a:ea typeface="ＭＳ Ｐゴシック" charset="0"/>
                <a:cs typeface="ＭＳ Ｐゴシック" charset="0"/>
              </a:rPr>
              <a:t>In a hysteresis cycle, much energy is transformed to thermal energy.  Why?</a:t>
            </a:r>
          </a:p>
          <a:p>
            <a:pPr lvl="1">
              <a:lnSpc>
                <a:spcPct val="90000"/>
              </a:lnSpc>
            </a:pPr>
            <a:r>
              <a:rPr lang="en-US" sz="2000">
                <a:latin typeface="Arial Narrow" charset="0"/>
                <a:ea typeface="ＭＳ Ｐゴシック" charset="0"/>
              </a:rPr>
              <a:t>Due to the microscopic friction between domains as they change directions to align with the external field</a:t>
            </a:r>
          </a:p>
          <a:p>
            <a:pPr>
              <a:lnSpc>
                <a:spcPct val="90000"/>
              </a:lnSpc>
            </a:pPr>
            <a:r>
              <a:rPr lang="en-US" sz="2400">
                <a:latin typeface="Arial Narrow" charset="0"/>
                <a:ea typeface="ＭＳ Ｐゴシック" charset="0"/>
                <a:cs typeface="ＭＳ Ｐゴシック" charset="0"/>
              </a:rPr>
              <a:t>The energy dissipated in the hysteresis cycle is proportional to the area of the hysteresis loop</a:t>
            </a:r>
          </a:p>
          <a:p>
            <a:pPr>
              <a:lnSpc>
                <a:spcPct val="90000"/>
              </a:lnSpc>
            </a:pPr>
            <a:r>
              <a:rPr lang="en-US" sz="2400">
                <a:latin typeface="Arial Narrow" charset="0"/>
                <a:ea typeface="ＭＳ Ｐゴシック" charset="0"/>
                <a:cs typeface="ＭＳ Ｐゴシック" charset="0"/>
              </a:rPr>
              <a:t>Ferromagnetic material with large hysteresis area is called magnetically hard while the small ones are called soft</a:t>
            </a:r>
          </a:p>
          <a:p>
            <a:pPr lvl="1">
              <a:lnSpc>
                <a:spcPct val="90000"/>
              </a:lnSpc>
            </a:pPr>
            <a:r>
              <a:rPr lang="en-US" sz="2000">
                <a:latin typeface="Arial Narrow" charset="0"/>
                <a:ea typeface="ＭＳ Ｐゴシック" charset="0"/>
              </a:rPr>
              <a:t>Which ones do you think are preferred in electromagnets or transformers?</a:t>
            </a:r>
          </a:p>
          <a:p>
            <a:pPr lvl="2">
              <a:lnSpc>
                <a:spcPct val="90000"/>
              </a:lnSpc>
            </a:pPr>
            <a:r>
              <a:rPr lang="en-US" sz="1800">
                <a:latin typeface="Arial Narrow" charset="0"/>
                <a:ea typeface="ＭＳ Ｐゴシック" charset="0"/>
              </a:rPr>
              <a:t>Soft.  Why?</a:t>
            </a:r>
          </a:p>
          <a:p>
            <a:pPr lvl="2">
              <a:lnSpc>
                <a:spcPct val="90000"/>
              </a:lnSpc>
            </a:pPr>
            <a:r>
              <a:rPr lang="en-US" sz="1800">
                <a:latin typeface="Arial Narrow" charset="0"/>
                <a:ea typeface="ＭＳ Ｐゴシック" charset="0"/>
              </a:rPr>
              <a:t>Since the energy loss is small and much easier to switch off the field </a:t>
            </a:r>
          </a:p>
          <a:p>
            <a:pPr>
              <a:lnSpc>
                <a:spcPct val="90000"/>
              </a:lnSpc>
            </a:pPr>
            <a:r>
              <a:rPr lang="en-US" sz="2400">
                <a:latin typeface="Arial Narrow" charset="0"/>
                <a:ea typeface="ＭＳ Ｐゴシック" charset="0"/>
                <a:cs typeface="ＭＳ Ｐゴシック" charset="0"/>
              </a:rPr>
              <a:t>Then how do we demagnetize a ferromagnetic material?</a:t>
            </a:r>
          </a:p>
          <a:p>
            <a:pPr lvl="1">
              <a:lnSpc>
                <a:spcPct val="90000"/>
              </a:lnSpc>
            </a:pPr>
            <a:r>
              <a:rPr lang="en-US" sz="2000">
                <a:latin typeface="Arial Narrow" charset="0"/>
                <a:ea typeface="ＭＳ Ｐゴシック" charset="0"/>
              </a:rPr>
              <a:t>Keep repeating the Hysteresis loop, reducing the range of B</a:t>
            </a:r>
            <a:r>
              <a:rPr lang="en-US" sz="2000" baseline="-25000">
                <a:latin typeface="Arial Narrow" charset="0"/>
                <a:ea typeface="ＭＳ Ｐゴシック" charset="0"/>
              </a:rPr>
              <a:t>0</a:t>
            </a:r>
            <a:r>
              <a:rPr lang="en-US" sz="2000">
                <a:latin typeface="Arial Narrow" charset="0"/>
                <a:ea typeface="ＭＳ Ｐゴシック" charset="0"/>
              </a:rPr>
              <a:t>.</a:t>
            </a:r>
          </a:p>
        </p:txBody>
      </p:sp>
      <p:graphicFrame>
        <p:nvGraphicFramePr>
          <p:cNvPr id="327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269"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655018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1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BC17D0-BC67-1344-B673-A0C099D50B39}"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21518" name="Rectangle 2"/>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Summary on Solenoid and Toroid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523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5238"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523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0390" name="Rectangle 6"/>
          <p:cNvSpPr>
            <a:spLocks noGrp="1" noChangeArrowheads="1"/>
          </p:cNvSpPr>
          <p:nvPr>
            <p:ph type="body" idx="1"/>
          </p:nvPr>
        </p:nvSpPr>
        <p:spPr>
          <a:xfrm>
            <a:off x="457200" y="593725"/>
            <a:ext cx="8458200" cy="5867400"/>
          </a:xfrm>
        </p:spPr>
        <p:txBody>
          <a:bodyPr/>
          <a:lstStyle/>
          <a:p>
            <a:pPr>
              <a:lnSpc>
                <a:spcPct val="90000"/>
              </a:lnSpc>
            </a:pPr>
            <a:r>
              <a:rPr lang="en-US" dirty="0">
                <a:latin typeface="Arial Narrow" charset="0"/>
                <a:ea typeface="ＭＳ Ｐゴシック" charset="0"/>
                <a:cs typeface="ＭＳ Ｐゴシック" charset="0"/>
              </a:rPr>
              <a:t>The magnitude of the solenoid magnetic field without any material inside of the loop</a:t>
            </a:r>
          </a:p>
          <a:p>
            <a:pPr>
              <a:lnSpc>
                <a:spcPct val="90000"/>
              </a:lnSpc>
            </a:pPr>
            <a:endParaRPr lang="en-US" dirty="0">
              <a:latin typeface="Arial Narrow" charset="0"/>
              <a:ea typeface="ＭＳ Ｐゴシック" charset="0"/>
              <a:cs typeface="ＭＳ Ｐゴシック" charset="0"/>
            </a:endParaRPr>
          </a:p>
          <a:p>
            <a:pPr lvl="1">
              <a:lnSpc>
                <a:spcPct val="90000"/>
              </a:lnSpc>
            </a:pPr>
            <a:r>
              <a:rPr lang="en-US" dirty="0">
                <a:latin typeface="Arial Narrow" charset="0"/>
                <a:ea typeface="ＭＳ Ｐゴシック" charset="0"/>
              </a:rPr>
              <a:t>n is the number of loops per unit length</a:t>
            </a:r>
          </a:p>
          <a:p>
            <a:pPr lvl="1">
              <a:lnSpc>
                <a:spcPct val="90000"/>
              </a:lnSpc>
            </a:pPr>
            <a:r>
              <a:rPr lang="en-US" dirty="0">
                <a:latin typeface="Mona Lisa Solid ITC TT"/>
                <a:ea typeface="ＭＳ Ｐゴシック" charset="0"/>
                <a:cs typeface="Mona Lisa Solid ITC TT"/>
              </a:rPr>
              <a:t>I</a:t>
            </a:r>
            <a:r>
              <a:rPr lang="en-US" dirty="0">
                <a:latin typeface="Arial Narrow" charset="0"/>
                <a:ea typeface="ＭＳ Ｐゴシック" charset="0"/>
              </a:rPr>
              <a:t> is the current </a:t>
            </a:r>
            <a:r>
              <a:rPr lang="en-US" dirty="0" smtClean="0">
                <a:latin typeface="Arial Narrow" charset="0"/>
                <a:ea typeface="ＭＳ Ｐゴシック" charset="0"/>
              </a:rPr>
              <a:t>flowing </a:t>
            </a:r>
            <a:r>
              <a:rPr lang="en-US" dirty="0">
                <a:latin typeface="Arial Narrow" charset="0"/>
                <a:ea typeface="ＭＳ Ｐゴシック" charset="0"/>
              </a:rPr>
              <a:t>through the loop</a:t>
            </a:r>
          </a:p>
          <a:p>
            <a:pPr>
              <a:lnSpc>
                <a:spcPct val="90000"/>
              </a:lnSpc>
            </a:pPr>
            <a:r>
              <a:rPr lang="en-US" dirty="0">
                <a:latin typeface="Arial Narrow" charset="0"/>
                <a:ea typeface="ＭＳ Ｐゴシック" charset="0"/>
                <a:cs typeface="ＭＳ Ｐゴシック" charset="0"/>
              </a:rPr>
              <a:t>If the loop has some material inside of it: </a:t>
            </a:r>
          </a:p>
          <a:p>
            <a:pPr>
              <a:lnSpc>
                <a:spcPct val="90000"/>
              </a:lnSpc>
            </a:pPr>
            <a:endParaRPr lang="en-US" dirty="0">
              <a:latin typeface="Arial Narrow" charset="0"/>
              <a:ea typeface="ＭＳ Ｐゴシック" charset="0"/>
              <a:cs typeface="ＭＳ Ｐゴシック" charset="0"/>
            </a:endParaRPr>
          </a:p>
          <a:p>
            <a:pPr>
              <a:lnSpc>
                <a:spcPct val="90000"/>
              </a:lnSpc>
            </a:pPr>
            <a:r>
              <a:rPr lang="en-US" dirty="0">
                <a:latin typeface="Arial Narrow" charset="0"/>
                <a:ea typeface="ＭＳ Ｐゴシック" charset="0"/>
                <a:cs typeface="ＭＳ Ｐゴシック" charset="0"/>
              </a:rPr>
              <a:t>The magnitude of the Toroid magnetic field with radius r:</a:t>
            </a:r>
          </a:p>
        </p:txBody>
      </p:sp>
      <p:graphicFrame>
        <p:nvGraphicFramePr>
          <p:cNvPr id="21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524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0394" name="Object 6"/>
          <p:cNvGraphicFramePr>
            <a:graphicFrameLocks noChangeAspect="1"/>
          </p:cNvGraphicFramePr>
          <p:nvPr/>
        </p:nvGraphicFramePr>
        <p:xfrm>
          <a:off x="5562600" y="1219200"/>
          <a:ext cx="2057400" cy="746125"/>
        </p:xfrm>
        <a:graphic>
          <a:graphicData uri="http://schemas.openxmlformats.org/presentationml/2006/ole">
            <mc:AlternateContent xmlns:mc="http://schemas.openxmlformats.org/markup-compatibility/2006">
              <mc:Choice xmlns:v="urn:schemas-microsoft-com:vml" Requires="v">
                <p:oleObj spid="_x0000_s455241" name="Equation" r:id="rId9" imgW="558720" imgH="203040" progId="Equation.DSMT4">
                  <p:embed/>
                </p:oleObj>
              </mc:Choice>
              <mc:Fallback>
                <p:oleObj name="Equation" r:id="rId9" imgW="5587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1219200"/>
                        <a:ext cx="2057400" cy="7461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8"/>
          <p:cNvGraphicFramePr>
            <a:graphicFrameLocks noChangeAspect="1"/>
          </p:cNvGraphicFramePr>
          <p:nvPr/>
        </p:nvGraphicFramePr>
        <p:xfrm>
          <a:off x="7104063" y="2935288"/>
          <a:ext cx="1870075" cy="700087"/>
        </p:xfrm>
        <a:graphic>
          <a:graphicData uri="http://schemas.openxmlformats.org/presentationml/2006/ole">
            <mc:AlternateContent xmlns:mc="http://schemas.openxmlformats.org/markup-compatibility/2006">
              <mc:Choice xmlns:v="urn:schemas-microsoft-com:vml" Requires="v">
                <p:oleObj spid="_x0000_s455242" name="Equation" r:id="rId11" imgW="508000" imgH="190500" progId="Equation.DSMT4">
                  <p:embed/>
                </p:oleObj>
              </mc:Choice>
              <mc:Fallback>
                <p:oleObj name="Equation" r:id="rId11" imgW="508000" imgH="190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4063" y="2935288"/>
                        <a:ext cx="1870075" cy="700087"/>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9"/>
          <p:cNvGraphicFramePr>
            <a:graphicFrameLocks noChangeAspect="1"/>
          </p:cNvGraphicFramePr>
          <p:nvPr/>
        </p:nvGraphicFramePr>
        <p:xfrm>
          <a:off x="2632075" y="4725988"/>
          <a:ext cx="2244725" cy="1446212"/>
        </p:xfrm>
        <a:graphic>
          <a:graphicData uri="http://schemas.openxmlformats.org/presentationml/2006/ole">
            <mc:AlternateContent xmlns:mc="http://schemas.openxmlformats.org/markup-compatibility/2006">
              <mc:Choice xmlns:v="urn:schemas-microsoft-com:vml" Requires="v">
                <p:oleObj spid="_x0000_s455243"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2075" y="4725988"/>
                        <a:ext cx="2244725" cy="1446212"/>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10"/>
          <p:cNvGraphicFramePr>
            <a:graphicFrameLocks noChangeAspect="1"/>
          </p:cNvGraphicFramePr>
          <p:nvPr/>
        </p:nvGraphicFramePr>
        <p:xfrm>
          <a:off x="6019800" y="4746625"/>
          <a:ext cx="2057400" cy="1400175"/>
        </p:xfrm>
        <a:graphic>
          <a:graphicData uri="http://schemas.openxmlformats.org/presentationml/2006/ole">
            <mc:AlternateContent xmlns:mc="http://schemas.openxmlformats.org/markup-compatibility/2006">
              <mc:Choice xmlns:v="urn:schemas-microsoft-com:vml" Requires="v">
                <p:oleObj spid="_x0000_s455244" name="Equation" r:id="rId15" imgW="558800" imgH="381000" progId="Equation.DSMT4">
                  <p:embed/>
                </p:oleObj>
              </mc:Choice>
              <mc:Fallback>
                <p:oleObj name="Equation" r:id="rId15" imgW="558800" imgH="381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746625"/>
                        <a:ext cx="2057400" cy="14001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1" name="Picture 3" descr="FG28_0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5029200"/>
            <a:ext cx="2030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2019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25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6D9ECC-4020-A248-BF0B-BBB2ADE4555D}"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22537"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Induced EMF</a:t>
            </a:r>
          </a:p>
        </p:txBody>
      </p:sp>
      <p:graphicFrame>
        <p:nvGraphicFramePr>
          <p:cNvPr id="2253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935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9359"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936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630" name="Rectangle 6"/>
          <p:cNvSpPr>
            <a:spLocks noGrp="1" noChangeArrowheads="1"/>
          </p:cNvSpPr>
          <p:nvPr>
            <p:ph type="body" idx="1"/>
          </p:nvPr>
        </p:nvSpPr>
        <p:spPr>
          <a:xfrm>
            <a:off x="304800" y="685800"/>
            <a:ext cx="8534400" cy="5638800"/>
          </a:xfrm>
        </p:spPr>
        <p:txBody>
          <a:bodyPr/>
          <a:lstStyle/>
          <a:p>
            <a:r>
              <a:rPr lang="en-US" sz="2800">
                <a:latin typeface="Arial Narrow" charset="0"/>
                <a:ea typeface="ＭＳ Ｐゴシック" charset="0"/>
                <a:cs typeface="ＭＳ Ｐゴシック" charset="0"/>
              </a:rPr>
              <a:t>It has been discovered by Oersted and company in early 19</a:t>
            </a:r>
            <a:r>
              <a:rPr lang="en-US" sz="2800" baseline="30000">
                <a:latin typeface="Arial Narrow" charset="0"/>
                <a:ea typeface="ＭＳ Ｐゴシック" charset="0"/>
                <a:cs typeface="ＭＳ Ｐゴシック" charset="0"/>
              </a:rPr>
              <a:t>th</a:t>
            </a:r>
            <a:r>
              <a:rPr lang="en-US" sz="2800">
                <a:latin typeface="Arial Narrow" charset="0"/>
                <a:ea typeface="ＭＳ Ｐゴシック" charset="0"/>
                <a:cs typeface="ＭＳ Ｐゴシック" charset="0"/>
              </a:rPr>
              <a:t> century that </a:t>
            </a:r>
          </a:p>
          <a:p>
            <a:pPr lvl="1"/>
            <a:r>
              <a:rPr lang="en-US" sz="2400">
                <a:latin typeface="Arial Narrow" charset="0"/>
                <a:ea typeface="ＭＳ Ｐゴシック" charset="0"/>
              </a:rPr>
              <a:t>Magnetic field can be produced by the electric current</a:t>
            </a:r>
          </a:p>
          <a:p>
            <a:pPr lvl="1"/>
            <a:r>
              <a:rPr lang="en-US" sz="2400">
                <a:latin typeface="Arial Narrow" charset="0"/>
                <a:ea typeface="ＭＳ Ｐゴシック" charset="0"/>
              </a:rPr>
              <a:t>Magnetic field can exert force on electric charge</a:t>
            </a:r>
          </a:p>
          <a:p>
            <a:r>
              <a:rPr lang="en-US" sz="2800">
                <a:latin typeface="Arial Narrow" charset="0"/>
                <a:ea typeface="ＭＳ Ｐゴシック" charset="0"/>
                <a:cs typeface="ＭＳ Ｐゴシック" charset="0"/>
              </a:rPr>
              <a:t>So if you were scientists at that time, what would you wonder?</a:t>
            </a:r>
          </a:p>
          <a:p>
            <a:pPr lvl="1"/>
            <a:r>
              <a:rPr lang="en-US" sz="2400">
                <a:latin typeface="Arial Narrow" charset="0"/>
                <a:ea typeface="ＭＳ Ｐゴシック" charset="0"/>
              </a:rPr>
              <a:t>Yes, you are absolutely right.  You would wonder if the magnetic field can create the electric current.</a:t>
            </a:r>
          </a:p>
          <a:p>
            <a:pPr lvl="1"/>
            <a:r>
              <a:rPr lang="en-US" sz="2400">
                <a:latin typeface="Arial Narrow" charset="0"/>
                <a:ea typeface="ＭＳ Ｐゴシック" charset="0"/>
              </a:rPr>
              <a:t>An American scientist Joseph Henry and an English scientist Michael Faraday independently found that it was possible</a:t>
            </a:r>
          </a:p>
          <a:p>
            <a:pPr lvl="2"/>
            <a:r>
              <a:rPr lang="en-US" sz="2000">
                <a:latin typeface="Arial Narrow" charset="0"/>
                <a:ea typeface="ＭＳ Ｐゴシック" charset="0"/>
              </a:rPr>
              <a:t>Though, Faraday was given the credit since he published his work before Henry did</a:t>
            </a:r>
          </a:p>
          <a:p>
            <a:pPr lvl="3"/>
            <a:r>
              <a:rPr lang="en-US" sz="1800">
                <a:latin typeface="Arial Narrow" charset="0"/>
                <a:ea typeface="ＭＳ Ｐゴシック" charset="0"/>
              </a:rPr>
              <a:t>He also did a lot of detailed studies on magnetic induction</a:t>
            </a:r>
          </a:p>
        </p:txBody>
      </p:sp>
      <p:graphicFrame>
        <p:nvGraphicFramePr>
          <p:cNvPr id="22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936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045401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35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7DF5DE-B5D8-0740-852E-1DCB929662D2}"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pic>
        <p:nvPicPr>
          <p:cNvPr id="411650" name="Picture 2" descr="FG29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876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Electromagnetic Induction</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038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0383"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038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1655" name="Rectangle 7"/>
          <p:cNvSpPr>
            <a:spLocks noGrp="1" noChangeArrowheads="1"/>
          </p:cNvSpPr>
          <p:nvPr>
            <p:ph type="body" idx="1"/>
          </p:nvPr>
        </p:nvSpPr>
        <p:spPr>
          <a:xfrm>
            <a:off x="609600" y="685800"/>
            <a:ext cx="8305800" cy="5791200"/>
          </a:xfrm>
        </p:spPr>
        <p:txBody>
          <a:bodyPr/>
          <a:lstStyle/>
          <a:p>
            <a:r>
              <a:rPr lang="en-US" sz="2800">
                <a:latin typeface="Arial Narrow" charset="0"/>
                <a:ea typeface="ＭＳ Ｐゴシック" charset="0"/>
                <a:cs typeface="ＭＳ Ｐゴシック" charset="0"/>
              </a:rPr>
              <a:t>Faraday used an apparatus below to show that magnetic field can induce current</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Despite his hope he did not see steady current induced on the other side when the switch is thrown</a:t>
            </a:r>
          </a:p>
          <a:p>
            <a:r>
              <a:rPr lang="en-US" sz="2800">
                <a:latin typeface="Arial Narrow" charset="0"/>
                <a:ea typeface="ＭＳ Ｐゴシック" charset="0"/>
                <a:cs typeface="ＭＳ Ｐゴシック" charset="0"/>
              </a:rPr>
              <a:t>But he did see that the needle on the Galvanometer turns strongly when the switch is initially thrown and is opened</a:t>
            </a:r>
          </a:p>
          <a:p>
            <a:pPr lvl="1"/>
            <a:r>
              <a:rPr lang="en-US" sz="2400">
                <a:latin typeface="Arial Narrow" charset="0"/>
                <a:ea typeface="ＭＳ Ｐゴシック" charset="0"/>
              </a:rPr>
              <a:t>When the magnetic field through coil Y changes, a current flows as if there were a source of emf</a:t>
            </a:r>
          </a:p>
          <a:p>
            <a:r>
              <a:rPr lang="en-US" sz="2800">
                <a:latin typeface="Arial Narrow" charset="0"/>
                <a:ea typeface="ＭＳ Ｐゴシック" charset="0"/>
                <a:cs typeface="ＭＳ Ｐゴシック" charset="0"/>
              </a:rPr>
              <a:t>Thus he concluded that </a:t>
            </a:r>
            <a:r>
              <a:rPr lang="en-US" sz="2800" b="1" u="sng">
                <a:solidFill>
                  <a:srgbClr val="CC0000"/>
                </a:solidFill>
                <a:latin typeface="Arial Narrow" charset="0"/>
                <a:ea typeface="ＭＳ Ｐゴシック" charset="0"/>
                <a:cs typeface="ＭＳ Ｐゴシック" charset="0"/>
              </a:rPr>
              <a:t>an induced emf is produced by a  changing magnetic field</a:t>
            </a:r>
            <a:r>
              <a:rPr lang="en-US" sz="2800">
                <a:latin typeface="Arial Narrow" charset="0"/>
                <a:ea typeface="ＭＳ Ｐゴシック" charset="0"/>
                <a:cs typeface="ＭＳ Ｐゴシック" charset="0"/>
              </a:rPr>
              <a:t> </a:t>
            </a:r>
            <a:r>
              <a:rPr lang="en-US" sz="2800">
                <a:latin typeface="Arial Narrow" charset="0"/>
                <a:ea typeface="ＭＳ Ｐゴシック" charset="0"/>
                <a:cs typeface="ＭＳ Ｐゴシック" charset="0"/>
                <a:sym typeface="Wingdings" charset="0"/>
              </a:rPr>
              <a:t> </a:t>
            </a:r>
            <a:r>
              <a:rPr lang="en-US" sz="28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sym typeface="Wingdings" charset="0"/>
              </a:rPr>
              <a:t>Electromagnetic Induction</a:t>
            </a:r>
            <a:endParaRPr lang="en-US" sz="2800" b="1" u="sng">
              <a:solidFill>
                <a:srgbClr val="CC0000"/>
              </a:solidFill>
              <a:effectLst>
                <a:outerShdw blurRad="38100" dist="38100" dir="2700000" algn="tl">
                  <a:srgbClr val="DDDDDD"/>
                </a:outerShdw>
              </a:effectLst>
              <a:latin typeface="Arial Narrow" charset="0"/>
              <a:ea typeface="ＭＳ Ｐゴシック" charset="0"/>
              <a:cs typeface="ＭＳ Ｐゴシック" charset="0"/>
            </a:endParaRPr>
          </a:p>
        </p:txBody>
      </p:sp>
      <p:graphicFrame>
        <p:nvGraphicFramePr>
          <p:cNvPr id="235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038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230705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9A072D-7AAF-7841-B469-5507FC865AAC}" type="slidenum">
              <a:rPr lang="en-US" sz="1400">
                <a:solidFill>
                  <a:srgbClr val="A50021"/>
                </a:solidFill>
                <a:latin typeface="Arial Narrow" charset="0"/>
              </a:rPr>
              <a:pPr eaLnBrk="1" hangingPunct="1"/>
              <a:t>24</a:t>
            </a:fld>
            <a:endParaRPr lang="en-US" sz="1400">
              <a:solidFill>
                <a:srgbClr val="A50021"/>
              </a:solidFill>
              <a:latin typeface="Arial Narrow" charset="0"/>
            </a:endParaRPr>
          </a:p>
        </p:txBody>
      </p:sp>
      <p:sp>
        <p:nvSpPr>
          <p:cNvPr id="24585"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Electromagnetic Induction</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140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1407"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140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2678" name="Rectangle 6"/>
          <p:cNvSpPr>
            <a:spLocks noGrp="1" noChangeArrowheads="1"/>
          </p:cNvSpPr>
          <p:nvPr>
            <p:ph type="body" idx="1"/>
          </p:nvPr>
        </p:nvSpPr>
        <p:spPr>
          <a:xfrm>
            <a:off x="609600" y="685800"/>
            <a:ext cx="8229600" cy="4038600"/>
          </a:xfrm>
        </p:spPr>
        <p:txBody>
          <a:bodyPr/>
          <a:lstStyle/>
          <a:p>
            <a:pPr>
              <a:lnSpc>
                <a:spcPct val="90000"/>
              </a:lnSpc>
            </a:pPr>
            <a:r>
              <a:rPr lang="en-US" sz="2800">
                <a:latin typeface="Arial Narrow" charset="0"/>
                <a:ea typeface="ＭＳ Ｐゴシック" charset="0"/>
                <a:cs typeface="ＭＳ Ｐゴシック" charset="0"/>
              </a:rPr>
              <a:t>Further studies on electromagnetic induction taught</a:t>
            </a:r>
          </a:p>
          <a:p>
            <a:pPr lvl="1">
              <a:lnSpc>
                <a:spcPct val="90000"/>
              </a:lnSpc>
            </a:pPr>
            <a:r>
              <a:rPr lang="en-US" sz="2400">
                <a:latin typeface="Arial Narrow" charset="0"/>
                <a:ea typeface="ＭＳ Ｐゴシック" charset="0"/>
              </a:rPr>
              <a:t>If magnet is moved quickly into a coil of wire, a current is induced in the wire.</a:t>
            </a:r>
          </a:p>
          <a:p>
            <a:pPr lvl="1">
              <a:lnSpc>
                <a:spcPct val="90000"/>
              </a:lnSpc>
            </a:pPr>
            <a:r>
              <a:rPr lang="en-US" sz="2400">
                <a:latin typeface="Arial Narrow" charset="0"/>
                <a:ea typeface="ＭＳ Ｐゴシック" charset="0"/>
              </a:rPr>
              <a:t>If the magnet is removed from the coil, a current is induced in the wire in the opposite direction</a:t>
            </a:r>
          </a:p>
          <a:p>
            <a:pPr lvl="1">
              <a:lnSpc>
                <a:spcPct val="90000"/>
              </a:lnSpc>
            </a:pPr>
            <a:r>
              <a:rPr lang="en-US" sz="2400">
                <a:latin typeface="Arial Narrow" charset="0"/>
                <a:ea typeface="ＭＳ Ｐゴシック" charset="0"/>
              </a:rPr>
              <a:t>By the same token, current can also be induced if the magnet stays put but the coil moves toward or away from the magnet</a:t>
            </a:r>
          </a:p>
          <a:p>
            <a:pPr lvl="1">
              <a:lnSpc>
                <a:spcPct val="90000"/>
              </a:lnSpc>
            </a:pPr>
            <a:r>
              <a:rPr lang="en-US" sz="2400">
                <a:latin typeface="Arial Narrow" charset="0"/>
                <a:ea typeface="ＭＳ Ｐゴシック" charset="0"/>
              </a:rPr>
              <a:t>Current is also induced if the coil rotates.</a:t>
            </a:r>
          </a:p>
          <a:p>
            <a:pPr>
              <a:lnSpc>
                <a:spcPct val="90000"/>
              </a:lnSpc>
            </a:pPr>
            <a:r>
              <a:rPr lang="en-US" sz="2800">
                <a:latin typeface="Arial Narrow" charset="0"/>
                <a:ea typeface="ＭＳ Ｐゴシック" charset="0"/>
                <a:cs typeface="ＭＳ Ｐゴシック" charset="0"/>
              </a:rPr>
              <a:t>In other words, it does not matter whether the magnet or the coil moves.  It is the relative motion that counts. </a:t>
            </a:r>
          </a:p>
        </p:txBody>
      </p:sp>
      <p:graphicFrame>
        <p:nvGraphicFramePr>
          <p:cNvPr id="2458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140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12680" name="Picture 8" descr="FG29_002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57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1" name="Picture 9" descr="FG29_002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5910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2" name="Picture 10" descr="FG29_002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629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2786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C6811-1333-104A-823F-1B6B98A5856F}"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pic>
        <p:nvPicPr>
          <p:cNvPr id="413698" name="Picture 2" descr="FG2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362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Magnetic Flux</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724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7243"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24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3703" name="Rectangle 7"/>
          <p:cNvSpPr>
            <a:spLocks noGrp="1" noChangeArrowheads="1"/>
          </p:cNvSpPr>
          <p:nvPr>
            <p:ph type="body" idx="1"/>
          </p:nvPr>
        </p:nvSpPr>
        <p:spPr>
          <a:xfrm>
            <a:off x="457200" y="593725"/>
            <a:ext cx="8458200" cy="5867400"/>
          </a:xfrm>
        </p:spPr>
        <p:txBody>
          <a:bodyPr/>
          <a:lstStyle/>
          <a:p>
            <a:r>
              <a:rPr lang="en-US" sz="2800" dirty="0">
                <a:latin typeface="Arial Narrow" charset="0"/>
                <a:ea typeface="ＭＳ Ｐゴシック" charset="0"/>
                <a:cs typeface="ＭＳ Ｐゴシック" charset="0"/>
              </a:rPr>
              <a:t>So what do you think is the induced </a:t>
            </a:r>
            <a:r>
              <a:rPr lang="en-US" sz="2800" dirty="0" err="1">
                <a:latin typeface="Arial Narrow" charset="0"/>
                <a:ea typeface="ＭＳ Ｐゴシック" charset="0"/>
                <a:cs typeface="ＭＳ Ｐゴシック" charset="0"/>
              </a:rPr>
              <a:t>emf</a:t>
            </a:r>
            <a:r>
              <a:rPr lang="en-US" sz="2800" dirty="0">
                <a:latin typeface="Arial Narrow" charset="0"/>
                <a:ea typeface="ＭＳ Ｐゴシック" charset="0"/>
                <a:cs typeface="ＭＳ Ｐゴシック" charset="0"/>
              </a:rPr>
              <a:t> proportional to?</a:t>
            </a:r>
          </a:p>
          <a:p>
            <a:pPr lvl="1"/>
            <a:r>
              <a:rPr lang="en-US" sz="2400" dirty="0">
                <a:latin typeface="Arial Narrow" charset="0"/>
                <a:ea typeface="ＭＳ Ｐゴシック" charset="0"/>
              </a:rPr>
              <a:t>The rate of changes of the magnetic field?</a:t>
            </a:r>
          </a:p>
          <a:p>
            <a:pPr lvl="2"/>
            <a:r>
              <a:rPr lang="en-US" sz="2000" dirty="0">
                <a:latin typeface="Arial Narrow" charset="0"/>
                <a:ea typeface="ＭＳ Ｐゴシック" charset="0"/>
              </a:rPr>
              <a:t>the higher the changes the higher the induction </a:t>
            </a:r>
          </a:p>
          <a:p>
            <a:pPr lvl="1"/>
            <a:r>
              <a:rPr lang="en-US" sz="2400" dirty="0">
                <a:latin typeface="Arial Narrow" charset="0"/>
                <a:ea typeface="ＭＳ Ｐゴシック" charset="0"/>
              </a:rPr>
              <a:t>Not really, it rather depends on the rate of change of the </a:t>
            </a:r>
            <a:r>
              <a:rPr lang="en-US" sz="2400" b="1" u="sng" dirty="0">
                <a:solidFill>
                  <a:srgbClr val="CC0000"/>
                </a:solidFill>
                <a:effectLst>
                  <a:outerShdw blurRad="38100" dist="38100" dir="2700000" algn="tl">
                    <a:srgbClr val="DDDDDD"/>
                  </a:outerShdw>
                </a:effectLst>
                <a:latin typeface="Arial Narrow" charset="0"/>
                <a:ea typeface="ＭＳ Ｐゴシック" charset="0"/>
              </a:rPr>
              <a:t>magnetic flux</a:t>
            </a:r>
            <a:r>
              <a:rPr lang="en-US" sz="2400" dirty="0">
                <a:latin typeface="Arial Narrow" charset="0"/>
                <a:ea typeface="ＭＳ Ｐゴシック" charset="0"/>
              </a:rPr>
              <a:t>, </a:t>
            </a:r>
            <a:r>
              <a:rPr lang="en-US" sz="2400" dirty="0" smtClean="0">
                <a:latin typeface="Symbol" charset="0"/>
                <a:ea typeface="ＭＳ Ｐゴシック" charset="0"/>
              </a:rPr>
              <a:t>Φ</a:t>
            </a:r>
            <a:r>
              <a:rPr lang="en-US" sz="2400" baseline="-25000" dirty="0" smtClean="0">
                <a:latin typeface="Arial Narrow" charset="0"/>
                <a:ea typeface="ＭＳ Ｐゴシック" charset="0"/>
              </a:rPr>
              <a:t>B</a:t>
            </a:r>
            <a:r>
              <a:rPr lang="en-US" sz="2400" dirty="0">
                <a:latin typeface="Arial Narrow" charset="0"/>
                <a:ea typeface="ＭＳ Ｐゴシック" charset="0"/>
              </a:rPr>
              <a:t>.</a:t>
            </a:r>
          </a:p>
          <a:p>
            <a:pPr lvl="1"/>
            <a:r>
              <a:rPr lang="en-US" sz="2400" dirty="0">
                <a:latin typeface="Arial Narrow" charset="0"/>
                <a:ea typeface="ＭＳ Ｐゴシック" charset="0"/>
              </a:rPr>
              <a:t>Magnetic flux is defined as (just like the electric flux)</a:t>
            </a:r>
          </a:p>
          <a:p>
            <a:pPr lvl="1"/>
            <a:r>
              <a:rPr lang="en-US" sz="2400" dirty="0">
                <a:latin typeface="Arial Narrow" charset="0"/>
                <a:ea typeface="ＭＳ Ｐゴシック" charset="0"/>
              </a:rPr>
              <a:t> </a:t>
            </a:r>
          </a:p>
          <a:p>
            <a:pPr lvl="2"/>
            <a:r>
              <a:rPr lang="en-US" sz="2000" dirty="0">
                <a:latin typeface="Arial Narrow" charset="0"/>
                <a:ea typeface="ＭＳ Ｐゴシック" charset="0"/>
              </a:rPr>
              <a:t> </a:t>
            </a:r>
            <a:r>
              <a:rPr lang="en-US" sz="2000" dirty="0" err="1" smtClean="0">
                <a:latin typeface="Symbol" charset="0"/>
                <a:ea typeface="ＭＳ Ｐゴシック" charset="0"/>
              </a:rPr>
              <a:t>θ</a:t>
            </a:r>
            <a:r>
              <a:rPr lang="en-US" sz="2000" smtClean="0">
                <a:latin typeface="Arial Narrow" charset="0"/>
                <a:ea typeface="ＭＳ Ｐゴシック" charset="0"/>
              </a:rPr>
              <a:t> </a:t>
            </a:r>
            <a:r>
              <a:rPr lang="en-US" sz="2000" dirty="0">
                <a:latin typeface="Arial Narrow" charset="0"/>
                <a:ea typeface="ＭＳ Ｐゴシック" charset="0"/>
              </a:rPr>
              <a:t>is the angle between </a:t>
            </a:r>
            <a:r>
              <a:rPr lang="en-US" sz="2000" b="1" dirty="0">
                <a:latin typeface="Arial Narrow" charset="0"/>
                <a:ea typeface="ＭＳ Ｐゴシック" charset="0"/>
              </a:rPr>
              <a:t>B</a:t>
            </a:r>
            <a:r>
              <a:rPr lang="en-US" sz="2000" dirty="0">
                <a:latin typeface="Arial Narrow" charset="0"/>
                <a:ea typeface="ＭＳ Ｐゴシック" charset="0"/>
              </a:rPr>
              <a:t> and the area vector </a:t>
            </a:r>
            <a:r>
              <a:rPr lang="en-US" sz="2000" b="1" dirty="0">
                <a:latin typeface="Arial Narrow" charset="0"/>
                <a:ea typeface="ＭＳ Ｐゴシック" charset="0"/>
              </a:rPr>
              <a:t>A</a:t>
            </a:r>
            <a:r>
              <a:rPr lang="en-US" sz="2000" dirty="0">
                <a:latin typeface="Arial Narrow" charset="0"/>
                <a:ea typeface="ＭＳ Ｐゴシック" charset="0"/>
              </a:rPr>
              <a:t> whose direction is perpendicular to the face of the loop based on the right-hand rule</a:t>
            </a:r>
          </a:p>
          <a:p>
            <a:pPr lvl="1"/>
            <a:r>
              <a:rPr lang="en-US" sz="2400" dirty="0">
                <a:latin typeface="Arial Narrow" charset="0"/>
                <a:ea typeface="ＭＳ Ｐゴシック" charset="0"/>
              </a:rPr>
              <a:t>What kind of quantity is the magnetic flux?</a:t>
            </a:r>
          </a:p>
          <a:p>
            <a:pPr lvl="2"/>
            <a:r>
              <a:rPr lang="en-US" sz="2000" dirty="0">
                <a:latin typeface="Arial Narrow" charset="0"/>
                <a:ea typeface="ＭＳ Ｐゴシック" charset="0"/>
              </a:rPr>
              <a:t>Scalar. Unit?</a:t>
            </a:r>
          </a:p>
          <a:p>
            <a:pPr lvl="2"/>
            <a:r>
              <a:rPr lang="en-US" sz="2000" dirty="0">
                <a:latin typeface="Arial Narrow" charset="0"/>
                <a:ea typeface="ＭＳ Ｐゴシック" charset="0"/>
              </a:rPr>
              <a:t>               or weber</a:t>
            </a:r>
          </a:p>
          <a:p>
            <a:r>
              <a:rPr lang="en-US" sz="2800" dirty="0">
                <a:latin typeface="Arial Narrow" charset="0"/>
                <a:ea typeface="ＭＳ Ｐゴシック" charset="0"/>
                <a:cs typeface="ＭＳ Ｐゴシック" charset="0"/>
              </a:rPr>
              <a:t>If the area of the loop is not simple or B is not uniform, the magnetic flux can be written as </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24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5" name="Object 6"/>
          <p:cNvGraphicFramePr>
            <a:graphicFrameLocks noChangeAspect="1"/>
          </p:cNvGraphicFramePr>
          <p:nvPr>
            <p:extLst>
              <p:ext uri="{D42A27DB-BD31-4B8C-83A1-F6EECF244321}">
                <p14:modId xmlns:p14="http://schemas.microsoft.com/office/powerpoint/2010/main" val="2401245411"/>
              </p:ext>
            </p:extLst>
          </p:nvPr>
        </p:nvGraphicFramePr>
        <p:xfrm>
          <a:off x="1625600" y="3130550"/>
          <a:ext cx="3452813" cy="511175"/>
        </p:xfrm>
        <a:graphic>
          <a:graphicData uri="http://schemas.openxmlformats.org/presentationml/2006/ole">
            <mc:AlternateContent xmlns:mc="http://schemas.openxmlformats.org/markup-compatibility/2006">
              <mc:Choice xmlns:v="urn:schemas-microsoft-com:vml" Requires="v">
                <p:oleObj spid="_x0000_s457246" name="Equation" r:id="rId10" imgW="1625600" imgH="241300" progId="Equation.DSMT4">
                  <p:embed/>
                </p:oleObj>
              </mc:Choice>
              <mc:Fallback>
                <p:oleObj name="Equation" r:id="rId10" imgW="1625600" imgH="241300" progId="Equation.DSMT4">
                  <p:embed/>
                  <p:pic>
                    <p:nvPicPr>
                      <p:cNvPr id="0" name=""/>
                      <p:cNvPicPr>
                        <a:picLocks noChangeAspect="1" noChangeArrowheads="1"/>
                      </p:cNvPicPr>
                      <p:nvPr/>
                    </p:nvPicPr>
                    <p:blipFill>
                      <a:blip r:embed="rId11"/>
                      <a:srcRect/>
                      <a:stretch>
                        <a:fillRect/>
                      </a:stretch>
                    </p:blipFill>
                    <p:spPr bwMode="auto">
                      <a:xfrm>
                        <a:off x="1625600" y="3130550"/>
                        <a:ext cx="3452813" cy="5111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6" name="Object 7"/>
          <p:cNvGraphicFramePr>
            <a:graphicFrameLocks noChangeAspect="1"/>
          </p:cNvGraphicFramePr>
          <p:nvPr>
            <p:extLst>
              <p:ext uri="{D42A27DB-BD31-4B8C-83A1-F6EECF244321}">
                <p14:modId xmlns:p14="http://schemas.microsoft.com/office/powerpoint/2010/main" val="886760244"/>
              </p:ext>
            </p:extLst>
          </p:nvPr>
        </p:nvGraphicFramePr>
        <p:xfrm>
          <a:off x="5721350" y="6013450"/>
          <a:ext cx="2224088" cy="644525"/>
        </p:xfrm>
        <a:graphic>
          <a:graphicData uri="http://schemas.openxmlformats.org/presentationml/2006/ole">
            <mc:AlternateContent xmlns:mc="http://schemas.openxmlformats.org/markup-compatibility/2006">
              <mc:Choice xmlns:v="urn:schemas-microsoft-com:vml" Requires="v">
                <p:oleObj spid="_x0000_s457247" name="Equation" r:id="rId12" imgW="876300" imgH="254000" progId="Equation.DSMT4">
                  <p:embed/>
                </p:oleObj>
              </mc:Choice>
              <mc:Fallback>
                <p:oleObj name="Equation" r:id="rId12" imgW="876300" imgH="254000" progId="Equation.DSMT4">
                  <p:embed/>
                  <p:pic>
                    <p:nvPicPr>
                      <p:cNvPr id="0" name=""/>
                      <p:cNvPicPr>
                        <a:picLocks noChangeAspect="1" noChangeArrowheads="1"/>
                      </p:cNvPicPr>
                      <p:nvPr/>
                    </p:nvPicPr>
                    <p:blipFill>
                      <a:blip r:embed="rId13"/>
                      <a:srcRect/>
                      <a:stretch>
                        <a:fillRect/>
                      </a:stretch>
                    </p:blipFill>
                    <p:spPr bwMode="auto">
                      <a:xfrm>
                        <a:off x="5721350" y="6013450"/>
                        <a:ext cx="2224088" cy="6445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7" name="Object 8"/>
          <p:cNvGraphicFramePr>
            <a:graphicFrameLocks noChangeAspect="1"/>
          </p:cNvGraphicFramePr>
          <p:nvPr/>
        </p:nvGraphicFramePr>
        <p:xfrm>
          <a:off x="1765300" y="5029200"/>
          <a:ext cx="673100" cy="369888"/>
        </p:xfrm>
        <a:graphic>
          <a:graphicData uri="http://schemas.openxmlformats.org/presentationml/2006/ole">
            <mc:AlternateContent xmlns:mc="http://schemas.openxmlformats.org/markup-compatibility/2006">
              <mc:Choice xmlns:v="urn:schemas-microsoft-com:vml" Requires="v">
                <p:oleObj spid="_x0000_s457248" name="Equation" r:id="rId14" imgW="368280" imgH="203040" progId="Equation.DSMT4">
                  <p:embed/>
                </p:oleObj>
              </mc:Choice>
              <mc:Fallback>
                <p:oleObj name="Equation" r:id="rId14" imgW="36828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5300" y="5029200"/>
                        <a:ext cx="673100" cy="3698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3708" name="Object 9"/>
          <p:cNvGraphicFramePr>
            <a:graphicFrameLocks noChangeAspect="1"/>
          </p:cNvGraphicFramePr>
          <p:nvPr>
            <p:extLst>
              <p:ext uri="{D42A27DB-BD31-4B8C-83A1-F6EECF244321}">
                <p14:modId xmlns:p14="http://schemas.microsoft.com/office/powerpoint/2010/main" val="3529303753"/>
              </p:ext>
            </p:extLst>
          </p:nvPr>
        </p:nvGraphicFramePr>
        <p:xfrm>
          <a:off x="3744913" y="5076825"/>
          <a:ext cx="1500187" cy="400050"/>
        </p:xfrm>
        <a:graphic>
          <a:graphicData uri="http://schemas.openxmlformats.org/presentationml/2006/ole">
            <mc:AlternateContent xmlns:mc="http://schemas.openxmlformats.org/markup-compatibility/2006">
              <mc:Choice xmlns:v="urn:schemas-microsoft-com:vml" Requires="v">
                <p:oleObj spid="_x0000_s457249" name="Equation" r:id="rId16" imgW="762000" imgH="203200" progId="Equation.DSMT4">
                  <p:embed/>
                </p:oleObj>
              </mc:Choice>
              <mc:Fallback>
                <p:oleObj name="Equation" r:id="rId16" imgW="762000" imgH="203200" progId="Equation.DSMT4">
                  <p:embed/>
                  <p:pic>
                    <p:nvPicPr>
                      <p:cNvPr id="0" name=""/>
                      <p:cNvPicPr>
                        <a:picLocks noChangeAspect="1" noChangeArrowheads="1"/>
                      </p:cNvPicPr>
                      <p:nvPr/>
                    </p:nvPicPr>
                    <p:blipFill>
                      <a:blip r:embed="rId17"/>
                      <a:srcRect/>
                      <a:stretch>
                        <a:fillRect/>
                      </a:stretch>
                    </p:blipFill>
                    <p:spPr bwMode="auto">
                      <a:xfrm>
                        <a:off x="3744913" y="5076825"/>
                        <a:ext cx="1500187" cy="40005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03132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66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232BB5-B1C8-8C41-9E27-9B141F5297F9}" type="slidenum">
              <a:rPr lang="en-US" sz="1400">
                <a:solidFill>
                  <a:srgbClr val="A50021"/>
                </a:solidFill>
                <a:latin typeface="Arial Narrow" charset="0"/>
              </a:rPr>
              <a:pPr eaLnBrk="1" hangingPunct="1"/>
              <a:t>26</a:t>
            </a:fld>
            <a:endParaRPr lang="en-US" sz="1400">
              <a:solidFill>
                <a:srgbClr val="A50021"/>
              </a:solidFill>
              <a:latin typeface="Arial Narrow" charset="0"/>
            </a:endParaRPr>
          </a:p>
        </p:txBody>
      </p:sp>
      <p:sp>
        <p:nvSpPr>
          <p:cNvPr id="26635" name="Rectangle 2"/>
          <p:cNvSpPr>
            <a:spLocks noGrp="1" noChangeArrowheads="1"/>
          </p:cNvSpPr>
          <p:nvPr>
            <p:ph type="title"/>
          </p:nvPr>
        </p:nvSpPr>
        <p:spPr>
          <a:xfrm>
            <a:off x="381000" y="76200"/>
            <a:ext cx="8534400" cy="609600"/>
          </a:xfrm>
        </p:spPr>
        <p:txBody>
          <a:bodyPr/>
          <a:lstStyle/>
          <a:p>
            <a:r>
              <a:rPr lang="en-US" dirty="0" smtClean="0">
                <a:latin typeface="Arial Narrow" charset="0"/>
                <a:ea typeface="ＭＳ Ｐゴシック" charset="0"/>
                <a:cs typeface="ＭＳ Ｐゴシック" charset="0"/>
              </a:rPr>
              <a:t>Faraday’s </a:t>
            </a:r>
            <a:r>
              <a:rPr lang="en-US" dirty="0">
                <a:latin typeface="Arial Narrow" charset="0"/>
                <a:ea typeface="ＭＳ Ｐゴシック" charset="0"/>
                <a:cs typeface="ＭＳ Ｐゴシック" charset="0"/>
              </a:rPr>
              <a:t>Law of Induction</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914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914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14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4726" name="Rectangle 6"/>
          <p:cNvSpPr>
            <a:spLocks noGrp="1" noChangeArrowheads="1"/>
          </p:cNvSpPr>
          <p:nvPr>
            <p:ph type="body" idx="1"/>
          </p:nvPr>
        </p:nvSpPr>
        <p:spPr>
          <a:xfrm>
            <a:off x="228600" y="609600"/>
            <a:ext cx="8610600" cy="5867400"/>
          </a:xfrm>
        </p:spPr>
        <p:txBody>
          <a:bodyPr/>
          <a:lstStyle/>
          <a:p>
            <a:pPr>
              <a:lnSpc>
                <a:spcPct val="90000"/>
              </a:lnSpc>
            </a:pPr>
            <a:r>
              <a:rPr lang="en-US" dirty="0">
                <a:latin typeface="Arial Narrow" charset="0"/>
                <a:ea typeface="ＭＳ Ｐゴシック" charset="0"/>
                <a:cs typeface="ＭＳ Ｐゴシック" charset="0"/>
              </a:rPr>
              <a:t>In terms of magnetic flux, we can formulate </a:t>
            </a:r>
            <a:r>
              <a:rPr lang="en-US" dirty="0" smtClean="0">
                <a:latin typeface="Arial Narrow" charset="0"/>
                <a:ea typeface="ＭＳ Ｐゴシック" charset="0"/>
                <a:cs typeface="ＭＳ Ｐゴシック" charset="0"/>
              </a:rPr>
              <a:t>Faraday’s </a:t>
            </a:r>
            <a:r>
              <a:rPr lang="en-US" dirty="0">
                <a:latin typeface="Arial Narrow" charset="0"/>
                <a:ea typeface="ＭＳ Ｐゴシック" charset="0"/>
                <a:cs typeface="ＭＳ Ｐゴシック" charset="0"/>
              </a:rPr>
              <a:t>findings</a:t>
            </a:r>
          </a:p>
          <a:p>
            <a:pPr lvl="1">
              <a:lnSpc>
                <a:spcPct val="90000"/>
              </a:lnSpc>
            </a:pPr>
            <a:r>
              <a:rPr lang="en-US" dirty="0">
                <a:latin typeface="Arial Narrow" charset="0"/>
                <a:ea typeface="ＭＳ Ｐゴシック" charset="0"/>
              </a:rPr>
              <a:t>The </a:t>
            </a:r>
            <a:r>
              <a:rPr lang="en-US" dirty="0" err="1">
                <a:latin typeface="Arial Narrow" charset="0"/>
                <a:ea typeface="ＭＳ Ｐゴシック" charset="0"/>
              </a:rPr>
              <a:t>emf</a:t>
            </a:r>
            <a:r>
              <a:rPr lang="en-US" dirty="0">
                <a:latin typeface="Arial Narrow" charset="0"/>
                <a:ea typeface="ＭＳ Ｐゴシック" charset="0"/>
              </a:rPr>
              <a:t> induced in a circuit is equal to the rate of change of magnetic flux through the circuit</a:t>
            </a:r>
          </a:p>
          <a:p>
            <a:pPr lvl="1">
              <a:lnSpc>
                <a:spcPct val="90000"/>
              </a:lnSpc>
              <a:buFontTx/>
              <a:buNone/>
            </a:pPr>
            <a:r>
              <a:rPr lang="en-US" dirty="0">
                <a:latin typeface="Arial Narrow" charset="0"/>
                <a:ea typeface="ＭＳ Ｐゴシック" charset="0"/>
              </a:rPr>
              <a:t> </a:t>
            </a:r>
          </a:p>
          <a:p>
            <a:pPr lvl="2">
              <a:lnSpc>
                <a:spcPct val="90000"/>
              </a:lnSpc>
            </a:pPr>
            <a:endParaRPr lang="en-US" dirty="0">
              <a:latin typeface="Arial Narrow" charset="0"/>
              <a:ea typeface="ＭＳ Ｐゴシック" charset="0"/>
            </a:endParaRPr>
          </a:p>
          <a:p>
            <a:pPr>
              <a:lnSpc>
                <a:spcPct val="90000"/>
              </a:lnSpc>
            </a:pPr>
            <a:r>
              <a:rPr lang="en-US" dirty="0">
                <a:latin typeface="Arial Narrow" charset="0"/>
                <a:ea typeface="ＭＳ Ｐゴシック" charset="0"/>
                <a:cs typeface="ＭＳ Ｐゴシック" charset="0"/>
              </a:rPr>
              <a:t>If the circuit contains N closely wrapped loops, the total induced </a:t>
            </a:r>
            <a:r>
              <a:rPr lang="en-US" dirty="0" err="1">
                <a:latin typeface="Arial Narrow" charset="0"/>
                <a:ea typeface="ＭＳ Ｐゴシック" charset="0"/>
                <a:cs typeface="ＭＳ Ｐゴシック" charset="0"/>
              </a:rPr>
              <a:t>emf</a:t>
            </a:r>
            <a:r>
              <a:rPr lang="en-US" dirty="0">
                <a:latin typeface="Arial Narrow" charset="0"/>
                <a:ea typeface="ＭＳ Ｐゴシック" charset="0"/>
                <a:cs typeface="ＭＳ Ｐゴシック" charset="0"/>
              </a:rPr>
              <a:t> is the sum of </a:t>
            </a:r>
            <a:r>
              <a:rPr lang="en-US" dirty="0" err="1">
                <a:latin typeface="Arial Narrow" charset="0"/>
                <a:ea typeface="ＭＳ Ｐゴシック" charset="0"/>
                <a:cs typeface="ＭＳ Ｐゴシック" charset="0"/>
              </a:rPr>
              <a:t>emf</a:t>
            </a:r>
            <a:r>
              <a:rPr lang="en-US" dirty="0">
                <a:latin typeface="Arial Narrow" charset="0"/>
                <a:ea typeface="ＭＳ Ｐゴシック" charset="0"/>
                <a:cs typeface="ＭＳ Ｐゴシック" charset="0"/>
              </a:rPr>
              <a:t> induced in each loop</a:t>
            </a:r>
          </a:p>
          <a:p>
            <a:pPr>
              <a:lnSpc>
                <a:spcPct val="90000"/>
              </a:lnSpc>
            </a:pPr>
            <a:endParaRPr lang="en-US" dirty="0">
              <a:latin typeface="Arial Narrow" charset="0"/>
              <a:ea typeface="ＭＳ Ｐゴシック" charset="0"/>
              <a:cs typeface="ＭＳ Ｐゴシック" charset="0"/>
            </a:endParaRPr>
          </a:p>
          <a:p>
            <a:pPr lvl="1">
              <a:lnSpc>
                <a:spcPct val="90000"/>
              </a:lnSpc>
            </a:pPr>
            <a:r>
              <a:rPr lang="en-US" dirty="0">
                <a:latin typeface="Arial Narrow" charset="0"/>
                <a:ea typeface="ＭＳ Ｐゴシック" charset="0"/>
              </a:rPr>
              <a:t>Why negative?</a:t>
            </a:r>
          </a:p>
          <a:p>
            <a:pPr lvl="2">
              <a:lnSpc>
                <a:spcPct val="90000"/>
              </a:lnSpc>
            </a:pPr>
            <a:r>
              <a:rPr lang="en-US" dirty="0">
                <a:latin typeface="Arial Narrow" charset="0"/>
                <a:ea typeface="ＭＳ Ｐゴシック" charset="0"/>
              </a:rPr>
              <a:t>Has got a lot to do with the direction of induced </a:t>
            </a:r>
            <a:r>
              <a:rPr lang="en-US" dirty="0" err="1">
                <a:latin typeface="Arial Narrow" charset="0"/>
                <a:ea typeface="ＭＳ Ｐゴシック" charset="0"/>
              </a:rPr>
              <a:t>emf</a:t>
            </a:r>
            <a:r>
              <a:rPr lang="en-US" dirty="0">
                <a:latin typeface="Arial Narrow" charset="0"/>
                <a:ea typeface="ＭＳ Ｐゴシック" charset="0"/>
              </a:rPr>
              <a:t>…</a:t>
            </a:r>
          </a:p>
        </p:txBody>
      </p:sp>
      <p:graphicFrame>
        <p:nvGraphicFramePr>
          <p:cNvPr id="26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14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3352800" y="2638425"/>
            <a:ext cx="3505200" cy="461665"/>
          </a:xfrm>
          <a:prstGeom prst="rect">
            <a:avLst/>
          </a:prstGeom>
          <a:solidFill>
            <a:srgbClr val="FFFF66"/>
          </a:solidFill>
          <a:ln w="28575">
            <a:solidFill>
              <a:srgbClr val="CC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CC0000"/>
                </a:solidFill>
                <a:latin typeface="Arial Narrow" charset="0"/>
              </a:rPr>
              <a:t>Faraday’s </a:t>
            </a:r>
            <a:r>
              <a:rPr lang="en-US" b="1" dirty="0">
                <a:solidFill>
                  <a:srgbClr val="CC0000"/>
                </a:solidFill>
                <a:latin typeface="Arial Narrow" charset="0"/>
              </a:rPr>
              <a:t>Law of Induction</a:t>
            </a:r>
            <a:endParaRPr lang="en-US" dirty="0">
              <a:solidFill>
                <a:srgbClr val="CC0000"/>
              </a:solidFill>
              <a:latin typeface="Arial Narrow" charset="0"/>
            </a:endParaRPr>
          </a:p>
        </p:txBody>
      </p:sp>
      <p:graphicFrame>
        <p:nvGraphicFramePr>
          <p:cNvPr id="414729" name="Object 6"/>
          <p:cNvGraphicFramePr>
            <a:graphicFrameLocks noChangeAspect="1"/>
          </p:cNvGraphicFramePr>
          <p:nvPr/>
        </p:nvGraphicFramePr>
        <p:xfrm>
          <a:off x="1371600" y="2360613"/>
          <a:ext cx="1676400" cy="1000125"/>
        </p:xfrm>
        <a:graphic>
          <a:graphicData uri="http://schemas.openxmlformats.org/presentationml/2006/ole">
            <mc:AlternateContent xmlns:mc="http://schemas.openxmlformats.org/markup-compatibility/2006">
              <mc:Choice xmlns:v="urn:schemas-microsoft-com:vml" Requires="v">
                <p:oleObj spid="_x0000_s469144" name="Equation" r:id="rId9" imgW="660400" imgH="393700" progId="Equation.DSMT4">
                  <p:embed/>
                </p:oleObj>
              </mc:Choice>
              <mc:Fallback>
                <p:oleObj name="Equation" r:id="rId9" imgW="6604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360613"/>
                        <a:ext cx="1676400" cy="10001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4730" name="Object 7"/>
          <p:cNvGraphicFramePr>
            <a:graphicFrameLocks noChangeAspect="1"/>
          </p:cNvGraphicFramePr>
          <p:nvPr/>
        </p:nvGraphicFramePr>
        <p:xfrm>
          <a:off x="1981200" y="4313238"/>
          <a:ext cx="1828800" cy="931862"/>
        </p:xfrm>
        <a:graphic>
          <a:graphicData uri="http://schemas.openxmlformats.org/presentationml/2006/ole">
            <mc:AlternateContent xmlns:mc="http://schemas.openxmlformats.org/markup-compatibility/2006">
              <mc:Choice xmlns:v="urn:schemas-microsoft-com:vml" Requires="v">
                <p:oleObj spid="_x0000_s469145" name="Equation" r:id="rId11" imgW="774700" imgH="393700" progId="Equation.DSMT4">
                  <p:embed/>
                </p:oleObj>
              </mc:Choice>
              <mc:Fallback>
                <p:oleObj name="Equation" r:id="rId11" imgW="7747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313238"/>
                        <a:ext cx="1828800" cy="931862"/>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592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C7D5C9-C3D6-024E-A4D2-384B8D381C0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53283" name="Picture 3" descr="FG27_0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Grp="1" noChangeArrowheads="1"/>
          </p:cNvSpPr>
          <p:nvPr>
            <p:ph type="title"/>
          </p:nvPr>
        </p:nvSpPr>
        <p:spPr>
          <a:xfrm>
            <a:off x="381000" y="76200"/>
            <a:ext cx="8534400" cy="609600"/>
          </a:xfrm>
        </p:spPr>
        <p:txBody>
          <a:bodyPr/>
          <a:lstStyle/>
          <a:p>
            <a:r>
              <a:rPr lang="en-US" sz="3600" dirty="0">
                <a:latin typeface="Arial Narrow" charset="0"/>
                <a:ea typeface="ＭＳ Ｐゴシック" charset="0"/>
                <a:cs typeface="ＭＳ Ｐゴシック" charset="0"/>
              </a:rPr>
              <a:t> </a:t>
            </a:r>
            <a:r>
              <a:rPr lang="en-US" sz="3600" dirty="0" smtClean="0">
                <a:latin typeface="Arial Narrow" charset="0"/>
                <a:ea typeface="ＭＳ Ｐゴシック" charset="0"/>
                <a:cs typeface="ＭＳ Ｐゴシック" charset="0"/>
              </a:rPr>
              <a:t>Refresher: Magnetic </a:t>
            </a:r>
            <a:r>
              <a:rPr lang="en-US" sz="3600" dirty="0">
                <a:latin typeface="Arial Narrow" charset="0"/>
                <a:ea typeface="ＭＳ Ｐゴシック" charset="0"/>
                <a:cs typeface="ＭＳ Ｐゴシック" charset="0"/>
              </a:rPr>
              <a:t>Forces on Electric Current</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978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9786"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978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latin typeface="Arial Narrow" charset="0"/>
                <a:ea typeface="ＭＳ Ｐゴシック" charset="0"/>
                <a:cs typeface="ＭＳ Ｐゴシック" charset="0"/>
              </a:rPr>
              <a:t>Since the electric current exerts force on a magnet, the magnet should also exert force on the electric current</a:t>
            </a:r>
          </a:p>
          <a:p>
            <a:pPr lvl="1">
              <a:lnSpc>
                <a:spcPct val="80000"/>
              </a:lnSpc>
            </a:pPr>
            <a:r>
              <a:rPr lang="en-US" sz="2000" dirty="0">
                <a:latin typeface="Arial Narrow" charset="0"/>
                <a:ea typeface="ＭＳ Ｐゴシック" charset="0"/>
              </a:rPr>
              <a:t>Which law justifies this?</a:t>
            </a:r>
          </a:p>
          <a:p>
            <a:pPr lvl="2">
              <a:lnSpc>
                <a:spcPct val="80000"/>
              </a:lnSpc>
            </a:pPr>
            <a:r>
              <a:rPr lang="en-US" sz="1800" dirty="0" smtClean="0">
                <a:latin typeface="Arial Narrow" charset="0"/>
                <a:ea typeface="ＭＳ Ｐゴシック" charset="0"/>
              </a:rPr>
              <a:t>Newton’s </a:t>
            </a:r>
            <a:r>
              <a:rPr lang="en-US" sz="1800" dirty="0">
                <a:latin typeface="Arial Narrow" charset="0"/>
                <a:ea typeface="ＭＳ Ｐゴシック" charset="0"/>
              </a:rPr>
              <a:t>3</a:t>
            </a:r>
            <a:r>
              <a:rPr lang="en-US" sz="1800" baseline="30000" dirty="0">
                <a:latin typeface="Arial Narrow" charset="0"/>
                <a:ea typeface="ＭＳ Ｐゴシック" charset="0"/>
              </a:rPr>
              <a:t>rd</a:t>
            </a:r>
            <a:r>
              <a:rPr lang="en-US" sz="1800" dirty="0">
                <a:latin typeface="Arial Narrow" charset="0"/>
                <a:ea typeface="ＭＳ Ｐゴシック" charset="0"/>
              </a:rPr>
              <a:t> law</a:t>
            </a:r>
          </a:p>
          <a:p>
            <a:pPr lvl="1">
              <a:lnSpc>
                <a:spcPct val="80000"/>
              </a:lnSpc>
            </a:pPr>
            <a:r>
              <a:rPr lang="en-US" sz="2000" dirty="0">
                <a:latin typeface="Arial Narrow" charset="0"/>
                <a:ea typeface="ＭＳ Ｐゴシック" charset="0"/>
              </a:rPr>
              <a:t>This was also discovered by </a:t>
            </a:r>
            <a:r>
              <a:rPr lang="en-US" sz="2000" dirty="0" err="1">
                <a:latin typeface="Arial Narrow" charset="0"/>
                <a:ea typeface="ＭＳ Ｐゴシック" charset="0"/>
              </a:rPr>
              <a:t>Oersted</a:t>
            </a:r>
            <a:endParaRPr lang="en-US" sz="2000" dirty="0">
              <a:latin typeface="Arial Narrow" charset="0"/>
              <a:ea typeface="ＭＳ Ｐゴシック" charset="0"/>
            </a:endParaRPr>
          </a:p>
          <a:p>
            <a:pPr>
              <a:lnSpc>
                <a:spcPct val="80000"/>
              </a:lnSpc>
            </a:pPr>
            <a:r>
              <a:rPr lang="en-US" sz="2400" dirty="0">
                <a:latin typeface="Arial Narrow" charset="0"/>
                <a:ea typeface="ＭＳ Ｐゴシック" charset="0"/>
                <a:cs typeface="ＭＳ Ｐゴシック" charset="0"/>
              </a:rPr>
              <a:t>Direction of the force is always </a:t>
            </a:r>
          </a:p>
          <a:p>
            <a:pPr lvl="1">
              <a:lnSpc>
                <a:spcPct val="80000"/>
              </a:lnSpc>
            </a:pPr>
            <a:r>
              <a:rPr lang="en-US" sz="2000" dirty="0">
                <a:latin typeface="Arial Narrow" charset="0"/>
                <a:ea typeface="ＭＳ Ｐゴシック" charset="0"/>
              </a:rPr>
              <a:t>P</a:t>
            </a:r>
            <a:r>
              <a:rPr lang="en-US" sz="2000" dirty="0" smtClean="0">
                <a:latin typeface="Arial Narrow" charset="0"/>
                <a:ea typeface="ＭＳ Ｐゴシック" charset="0"/>
              </a:rPr>
              <a:t>erpendicular </a:t>
            </a:r>
            <a:r>
              <a:rPr lang="en-US" sz="2000" dirty="0">
                <a:latin typeface="Arial Narrow" charset="0"/>
                <a:ea typeface="ＭＳ Ｐゴシック" charset="0"/>
              </a:rPr>
              <a:t>to the direction of the current </a:t>
            </a:r>
            <a:endParaRPr lang="en-US" sz="2000" dirty="0" smtClean="0">
              <a:latin typeface="Arial Narrow" charset="0"/>
              <a:ea typeface="ＭＳ Ｐゴシック" charset="0"/>
            </a:endParaRPr>
          </a:p>
          <a:p>
            <a:pPr lvl="1">
              <a:lnSpc>
                <a:spcPct val="80000"/>
              </a:lnSpc>
            </a:pPr>
            <a:r>
              <a:rPr lang="en-US" sz="2000" dirty="0" smtClean="0">
                <a:latin typeface="Arial Narrow" charset="0"/>
                <a:ea typeface="ＭＳ Ｐゴシック" charset="0"/>
              </a:rPr>
              <a:t>And also perpendicular </a:t>
            </a:r>
            <a:r>
              <a:rPr lang="en-US" sz="2000" dirty="0">
                <a:latin typeface="Arial Narrow" charset="0"/>
                <a:ea typeface="ＭＳ Ｐゴシック" charset="0"/>
              </a:rPr>
              <a:t>to the direction of the magnetic field, </a:t>
            </a:r>
            <a:r>
              <a:rPr lang="en-US" sz="2000" b="1" dirty="0">
                <a:latin typeface="Arial Narrow" charset="0"/>
                <a:ea typeface="ＭＳ Ｐゴシック" charset="0"/>
              </a:rPr>
              <a:t>B</a:t>
            </a:r>
          </a:p>
          <a:p>
            <a:pPr>
              <a:lnSpc>
                <a:spcPct val="80000"/>
              </a:lnSpc>
            </a:pPr>
            <a:r>
              <a:rPr lang="en-US" sz="2400" dirty="0">
                <a:latin typeface="Arial Narrow" charset="0"/>
                <a:ea typeface="ＭＳ Ｐゴシック" charset="0"/>
                <a:cs typeface="ＭＳ Ｐゴシック" charset="0"/>
              </a:rPr>
              <a:t>Experimentally the direction of the force is given by another </a:t>
            </a:r>
            <a:r>
              <a:rPr lang="en-US" sz="2400" b="1" u="sng" dirty="0">
                <a:solidFill>
                  <a:srgbClr val="FF0000"/>
                </a:solidFill>
                <a:latin typeface="Arial Narrow" charset="0"/>
                <a:ea typeface="ＭＳ Ｐゴシック" charset="0"/>
                <a:cs typeface="ＭＳ Ｐゴシック" charset="0"/>
              </a:rPr>
              <a:t>right-hand rule </a:t>
            </a:r>
            <a:r>
              <a:rPr lang="en-US" sz="2400" dirty="0">
                <a:latin typeface="Arial Narrow" charset="0"/>
                <a:ea typeface="ＭＳ Ｐゴシック" charset="0"/>
                <a:cs typeface="ＭＳ Ｐゴシック" charset="0"/>
                <a:sym typeface="Wingdings" charset="0"/>
              </a:rPr>
              <a:t> When the fingers of the right-hand points to the direction of the current and the finger tips bent to the direction of magnetic field B, the direction of thumb points to the direction of the force</a:t>
            </a:r>
            <a:endParaRPr lang="en-US" sz="2400" dirty="0">
              <a:latin typeface="Arial Narrow" charset="0"/>
              <a:ea typeface="ＭＳ Ｐゴシック" charset="0"/>
              <a:cs typeface="ＭＳ Ｐゴシック" charset="0"/>
            </a:endParaRPr>
          </a:p>
        </p:txBody>
      </p:sp>
      <p:pic>
        <p:nvPicPr>
          <p:cNvPr id="353289" name="Picture 9" descr="FG27_01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G27_012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419600"/>
            <a:ext cx="2632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5"/>
          <p:cNvGraphicFramePr>
            <a:graphicFrameLocks noChangeAspect="1"/>
          </p:cNvGraphicFramePr>
          <p:nvPr>
            <p:extLst>
              <p:ext uri="{D42A27DB-BD31-4B8C-83A1-F6EECF244321}">
                <p14:modId xmlns:p14="http://schemas.microsoft.com/office/powerpoint/2010/main" val="3416741446"/>
              </p:ext>
            </p:extLst>
          </p:nvPr>
        </p:nvGraphicFramePr>
        <p:xfrm>
          <a:off x="5791200" y="1849438"/>
          <a:ext cx="1981200" cy="436562"/>
        </p:xfrm>
        <a:graphic>
          <a:graphicData uri="http://schemas.openxmlformats.org/presentationml/2006/ole">
            <mc:AlternateContent xmlns:mc="http://schemas.openxmlformats.org/markup-compatibility/2006">
              <mc:Choice xmlns:v="urn:schemas-microsoft-com:vml" Requires="v">
                <p:oleObj spid="_x0000_s439788" name="Equation" r:id="rId11" imgW="749160" imgH="164880" progId="Equation.DSMT4">
                  <p:embed/>
                </p:oleObj>
              </mc:Choice>
              <mc:Fallback>
                <p:oleObj name="Equation" r:id="rId11" imgW="7491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1849438"/>
                        <a:ext cx="1981200" cy="436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83566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FD5DF0-1C48-664A-986B-1566F7226BE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73762" name="Rectangle 2"/>
          <p:cNvSpPr>
            <a:spLocks noChangeArrowheads="1"/>
          </p:cNvSpPr>
          <p:nvPr/>
        </p:nvSpPr>
        <p:spPr bwMode="auto">
          <a:xfrm>
            <a:off x="228600" y="25908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a:solidFill>
                  <a:srgbClr val="660066"/>
                </a:solidFill>
                <a:latin typeface="Arial Narrow" charset="0"/>
              </a:rPr>
              <a:t>The magnetic field exerts a force on both vertical sections of wire.</a:t>
            </a:r>
          </a:p>
          <a:p>
            <a:pPr marL="742950" lvl="1" indent="-285750">
              <a:spcBef>
                <a:spcPct val="20000"/>
              </a:spcBef>
              <a:buFontTx/>
              <a:buChar char="–"/>
            </a:pPr>
            <a:r>
              <a:rPr lang="en-US">
                <a:solidFill>
                  <a:srgbClr val="660066"/>
                </a:solidFill>
                <a:latin typeface="Arial Narrow" charset="0"/>
              </a:rPr>
              <a:t>Where is this principle used in?</a:t>
            </a:r>
          </a:p>
          <a:p>
            <a:pPr marL="1143000" lvl="2" indent="-228600">
              <a:spcBef>
                <a:spcPct val="20000"/>
              </a:spcBef>
              <a:buFontTx/>
              <a:buChar char="•"/>
            </a:pPr>
            <a:r>
              <a:rPr lang="en-US" sz="2000">
                <a:solidFill>
                  <a:srgbClr val="003300"/>
                </a:solidFill>
                <a:latin typeface="Arial Narrow" charset="0"/>
              </a:rPr>
              <a:t>Ammeters, motors, volt-meters, speedometers, etc</a:t>
            </a:r>
          </a:p>
          <a:p>
            <a:pPr marL="342900" indent="-342900">
              <a:spcBef>
                <a:spcPct val="20000"/>
              </a:spcBef>
              <a:buFontTx/>
              <a:buChar char="•"/>
            </a:pPr>
            <a:r>
              <a:rPr lang="en-US" sz="2800">
                <a:solidFill>
                  <a:schemeClr val="accent2"/>
                </a:solidFill>
                <a:latin typeface="Arial Narrow" charset="0"/>
              </a:rPr>
              <a:t>The two forces on the different sections of the wire exerts net torque to the same direction about the rotational axis along the symmetry axis of the wire.</a:t>
            </a:r>
          </a:p>
          <a:p>
            <a:pPr marL="342900" indent="-342900">
              <a:spcBef>
                <a:spcPct val="20000"/>
              </a:spcBef>
              <a:buFontTx/>
              <a:buChar char="•"/>
            </a:pPr>
            <a:r>
              <a:rPr lang="en-US" sz="2800">
                <a:solidFill>
                  <a:schemeClr val="accent2"/>
                </a:solidFill>
                <a:latin typeface="Arial Narrow" charset="0"/>
              </a:rPr>
              <a:t>What happens when the wire turns 90 degrees?</a:t>
            </a:r>
          </a:p>
          <a:p>
            <a:pPr marL="742950" lvl="1" indent="-285750">
              <a:spcBef>
                <a:spcPct val="20000"/>
              </a:spcBef>
              <a:buFontTx/>
              <a:buChar char="–"/>
            </a:pPr>
            <a:r>
              <a:rPr lang="en-US">
                <a:solidFill>
                  <a:srgbClr val="660066"/>
                </a:solidFill>
                <a:latin typeface="Arial Narrow" charset="0"/>
              </a:rPr>
              <a:t>It will not turn unless the direction of the current changes</a:t>
            </a:r>
          </a:p>
        </p:txBody>
      </p:sp>
      <p:pic>
        <p:nvPicPr>
          <p:cNvPr id="373763" name="Picture 3" descr="FG27_0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Torque on a Current Loop</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7363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73637"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363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3768" name="Rectangle 8"/>
          <p:cNvSpPr>
            <a:spLocks noGrp="1" noChangeArrowheads="1"/>
          </p:cNvSpPr>
          <p:nvPr>
            <p:ph type="body" idx="1"/>
          </p:nvPr>
        </p:nvSpPr>
        <p:spPr>
          <a:xfrm>
            <a:off x="228600" y="762000"/>
            <a:ext cx="6400800" cy="1828800"/>
          </a:xfrm>
        </p:spPr>
        <p:txBody>
          <a:bodyPr/>
          <a:lstStyle/>
          <a:p>
            <a:r>
              <a:rPr lang="en-US" sz="2800">
                <a:latin typeface="Arial Narrow" charset="0"/>
                <a:ea typeface="ＭＳ Ｐゴシック" charset="0"/>
                <a:cs typeface="ＭＳ Ｐゴシック" charset="0"/>
              </a:rPr>
              <a:t>What do you think will happen to a closed rectangular loop of wire with electric current as shown in the figure?</a:t>
            </a:r>
          </a:p>
          <a:p>
            <a:pPr lvl="1"/>
            <a:r>
              <a:rPr lang="en-US" sz="2400">
                <a:latin typeface="Arial Narrow" charset="0"/>
                <a:ea typeface="ＭＳ Ｐゴシック" charset="0"/>
              </a:rPr>
              <a:t>It will rotate!  Why?</a:t>
            </a:r>
          </a:p>
        </p:txBody>
      </p:sp>
    </p:spTree>
    <p:extLst>
      <p:ext uri="{BB962C8B-B14F-4D97-AF65-F5344CB8AC3E}">
        <p14:creationId xmlns:p14="http://schemas.microsoft.com/office/powerpoint/2010/main" val="7166504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56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32E34-1545-2548-AB20-457ED40A7C81}"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74786" name="Picture 2" descr="FG27_02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098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7" name="Picture 3" descr="FG27_02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1000"/>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Torque on a Current Loop</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126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1261"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262"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4792" name="Rectangle 8"/>
          <p:cNvSpPr>
            <a:spLocks noGrp="1" noChangeArrowheads="1"/>
          </p:cNvSpPr>
          <p:nvPr>
            <p:ph type="body" idx="1"/>
          </p:nvPr>
        </p:nvSpPr>
        <p:spPr>
          <a:xfrm>
            <a:off x="381000" y="2667000"/>
            <a:ext cx="8382000" cy="3581400"/>
          </a:xfrm>
        </p:spPr>
        <p:txBody>
          <a:bodyPr/>
          <a:lstStyle/>
          <a:p>
            <a:pPr lvl="2">
              <a:lnSpc>
                <a:spcPct val="90000"/>
              </a:lnSpc>
            </a:pPr>
            <a:r>
              <a:rPr lang="en-US" sz="2000">
                <a:latin typeface="Arial Narrow" charset="0"/>
                <a:ea typeface="ＭＳ Ｐゴシック" charset="0"/>
              </a:rPr>
              <a:t>F</a:t>
            </a:r>
            <a:r>
              <a:rPr lang="en-US" sz="2000" baseline="-25000">
                <a:latin typeface="Arial Narrow" charset="0"/>
                <a:ea typeface="ＭＳ Ｐゴシック" charset="0"/>
              </a:rPr>
              <a:t>a</a:t>
            </a:r>
            <a:r>
              <a:rPr lang="en-US" sz="2000">
                <a:latin typeface="Arial Narrow" charset="0"/>
                <a:ea typeface="ＭＳ Ｐゴシック" charset="0"/>
              </a:rPr>
              <a:t>=</a:t>
            </a:r>
            <a:r>
              <a:rPr lang="en-US" sz="2000">
                <a:latin typeface="Monotype Corsiva" charset="0"/>
                <a:ea typeface="ＭＳ Ｐゴシック" charset="0"/>
              </a:rPr>
              <a:t>IaB</a:t>
            </a:r>
          </a:p>
          <a:p>
            <a:pPr lvl="2">
              <a:lnSpc>
                <a:spcPct val="90000"/>
              </a:lnSpc>
            </a:pPr>
            <a:r>
              <a:rPr lang="en-US" sz="2000">
                <a:latin typeface="Arial Narrow" charset="0"/>
                <a:ea typeface="ＭＳ Ｐゴシック" charset="0"/>
              </a:rPr>
              <a:t>The moment arm of the coil is </a:t>
            </a:r>
            <a:r>
              <a:rPr lang="en-US" sz="2000">
                <a:latin typeface="Monotype Corsiva" charset="0"/>
                <a:ea typeface="ＭＳ Ｐゴシック" charset="0"/>
              </a:rPr>
              <a:t>b</a:t>
            </a:r>
            <a:r>
              <a:rPr lang="en-US" sz="2000">
                <a:latin typeface="Arial Narrow" charset="0"/>
                <a:ea typeface="ＭＳ Ｐゴシック" charset="0"/>
              </a:rPr>
              <a:t>/2</a:t>
            </a:r>
          </a:p>
          <a:p>
            <a:pPr lvl="1">
              <a:lnSpc>
                <a:spcPct val="90000"/>
              </a:lnSpc>
            </a:pPr>
            <a:r>
              <a:rPr lang="en-US" sz="2400">
                <a:latin typeface="Arial Narrow" charset="0"/>
                <a:ea typeface="ＭＳ Ｐゴシック" charset="0"/>
              </a:rPr>
              <a:t>So the total torque is the sum of the torques by each of the forces</a:t>
            </a:r>
          </a:p>
          <a:p>
            <a:pPr lvl="2">
              <a:lnSpc>
                <a:spcPct val="90000"/>
              </a:lnSpc>
              <a:buFontTx/>
              <a:buNone/>
            </a:pPr>
            <a:r>
              <a:rPr lang="en-US" sz="2000">
                <a:latin typeface="Arial Narrow" charset="0"/>
                <a:ea typeface="ＭＳ Ｐゴシック" charset="0"/>
              </a:rPr>
              <a:t> </a:t>
            </a:r>
          </a:p>
          <a:p>
            <a:pPr lvl="2">
              <a:lnSpc>
                <a:spcPct val="90000"/>
              </a:lnSpc>
            </a:pPr>
            <a:endParaRPr lang="en-US" sz="2000">
              <a:latin typeface="Arial Narrow" charset="0"/>
              <a:ea typeface="ＭＳ Ｐゴシック" charset="0"/>
            </a:endParaRPr>
          </a:p>
          <a:p>
            <a:pPr lvl="2">
              <a:lnSpc>
                <a:spcPct val="90000"/>
              </a:lnSpc>
            </a:pPr>
            <a:r>
              <a:rPr lang="en-US" sz="2000">
                <a:latin typeface="Arial Narrow" charset="0"/>
                <a:ea typeface="ＭＳ Ｐゴシック" charset="0"/>
              </a:rPr>
              <a:t>Where </a:t>
            </a:r>
            <a:r>
              <a:rPr lang="en-US" sz="2000">
                <a:latin typeface="Monotype Corsiva" charset="0"/>
                <a:ea typeface="ＭＳ Ｐゴシック" charset="0"/>
              </a:rPr>
              <a:t>A=ab</a:t>
            </a:r>
            <a:r>
              <a:rPr lang="en-US" sz="2000">
                <a:latin typeface="Arial Narrow" charset="0"/>
                <a:ea typeface="ＭＳ Ｐゴシック" charset="0"/>
              </a:rPr>
              <a:t> is the area of the coil</a:t>
            </a:r>
          </a:p>
          <a:p>
            <a:pPr lvl="1">
              <a:lnSpc>
                <a:spcPct val="90000"/>
              </a:lnSpc>
            </a:pPr>
            <a:r>
              <a:rPr lang="en-US" sz="2400">
                <a:latin typeface="Arial Narrow" charset="0"/>
                <a:ea typeface="ＭＳ Ｐゴシック" charset="0"/>
              </a:rPr>
              <a:t>What is the total net torque if the coil consists of N loops of wire?</a:t>
            </a:r>
          </a:p>
          <a:p>
            <a:pPr lvl="1">
              <a:lnSpc>
                <a:spcPct val="90000"/>
              </a:lnSpc>
            </a:pPr>
            <a:endParaRPr lang="en-US" sz="2400">
              <a:latin typeface="Arial Narrow" charset="0"/>
              <a:ea typeface="ＭＳ Ｐゴシック" charset="0"/>
            </a:endParaRPr>
          </a:p>
          <a:p>
            <a:pPr lvl="1">
              <a:lnSpc>
                <a:spcPct val="90000"/>
              </a:lnSpc>
            </a:pPr>
            <a:r>
              <a:rPr lang="en-US" sz="2400">
                <a:latin typeface="Arial Narrow" charset="0"/>
                <a:ea typeface="ＭＳ Ｐゴシック" charset="0"/>
              </a:rPr>
              <a:t>If the coil makes an angle </a:t>
            </a:r>
            <a:r>
              <a:rPr lang="en-US" sz="2400">
                <a:latin typeface="Symbol" charset="0"/>
                <a:ea typeface="ＭＳ Ｐゴシック" charset="0"/>
              </a:rPr>
              <a:t>θ</a:t>
            </a:r>
            <a:r>
              <a:rPr lang="en-US" sz="2400">
                <a:latin typeface="Arial Narrow" charset="0"/>
                <a:ea typeface="ＭＳ Ｐゴシック" charset="0"/>
              </a:rPr>
              <a:t> w/ the field</a:t>
            </a:r>
          </a:p>
        </p:txBody>
      </p:sp>
      <p:sp>
        <p:nvSpPr>
          <p:cNvPr id="374793" name="Rectangle 9"/>
          <p:cNvSpPr>
            <a:spLocks noChangeArrowheads="1"/>
          </p:cNvSpPr>
          <p:nvPr/>
        </p:nvSpPr>
        <p:spPr bwMode="auto">
          <a:xfrm>
            <a:off x="381000" y="6858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solidFill>
                  <a:schemeClr val="accent2"/>
                </a:solidFill>
                <a:latin typeface="Arial Narrow" charset="0"/>
              </a:rPr>
              <a:t>So what would be the magnitude of this torque?</a:t>
            </a:r>
          </a:p>
          <a:p>
            <a:pPr marL="742950" lvl="1" indent="-285750">
              <a:spcBef>
                <a:spcPct val="20000"/>
              </a:spcBef>
              <a:buFontTx/>
              <a:buChar char="–"/>
            </a:pPr>
            <a:r>
              <a:rPr lang="en-US" sz="2800">
                <a:solidFill>
                  <a:srgbClr val="660066"/>
                </a:solidFill>
                <a:latin typeface="Arial Narrow" charset="0"/>
              </a:rPr>
              <a:t>What is the magnitude of the force on the section of the wire with length </a:t>
            </a:r>
            <a:r>
              <a:rPr lang="en-US" sz="2800">
                <a:solidFill>
                  <a:srgbClr val="660066"/>
                </a:solidFill>
                <a:latin typeface="Monotype Corsiva" charset="0"/>
              </a:rPr>
              <a:t>a</a:t>
            </a:r>
            <a:r>
              <a:rPr lang="en-US" sz="2800">
                <a:solidFill>
                  <a:srgbClr val="660066"/>
                </a:solidFill>
                <a:latin typeface="Arial Narrow" charset="0"/>
              </a:rPr>
              <a:t>?</a:t>
            </a:r>
          </a:p>
        </p:txBody>
      </p:sp>
      <p:graphicFrame>
        <p:nvGraphicFramePr>
          <p:cNvPr id="256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263"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5" name="Object 6"/>
          <p:cNvGraphicFramePr>
            <a:graphicFrameLocks noChangeAspect="1"/>
          </p:cNvGraphicFramePr>
          <p:nvPr/>
        </p:nvGraphicFramePr>
        <p:xfrm>
          <a:off x="1447800" y="3948113"/>
          <a:ext cx="508000" cy="280987"/>
        </p:xfrm>
        <a:graphic>
          <a:graphicData uri="http://schemas.openxmlformats.org/presentationml/2006/ole">
            <mc:AlternateContent xmlns:mc="http://schemas.openxmlformats.org/markup-compatibility/2006">
              <mc:Choice xmlns:v="urn:schemas-microsoft-com:vml" Requires="v">
                <p:oleObj spid="_x0000_s471264" name="Equation" r:id="rId11" imgW="228600" imgH="126720" progId="Equation.DSMT4">
                  <p:embed/>
                </p:oleObj>
              </mc:Choice>
              <mc:Fallback>
                <p:oleObj name="Equation" r:id="rId11" imgW="228600" imgH="126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3948113"/>
                        <a:ext cx="508000" cy="2809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6" name="Object 7"/>
          <p:cNvGraphicFramePr>
            <a:graphicFrameLocks noChangeAspect="1"/>
          </p:cNvGraphicFramePr>
          <p:nvPr/>
        </p:nvGraphicFramePr>
        <p:xfrm>
          <a:off x="1981200" y="5181600"/>
          <a:ext cx="1447800" cy="415925"/>
        </p:xfrm>
        <a:graphic>
          <a:graphicData uri="http://schemas.openxmlformats.org/presentationml/2006/ole">
            <mc:AlternateContent xmlns:mc="http://schemas.openxmlformats.org/markup-compatibility/2006">
              <mc:Choice xmlns:v="urn:schemas-microsoft-com:vml" Requires="v">
                <p:oleObj spid="_x0000_s471265" name="Equation" r:id="rId13" imgW="571320" imgH="164880" progId="Equation.DSMT4">
                  <p:embed/>
                </p:oleObj>
              </mc:Choice>
              <mc:Fallback>
                <p:oleObj name="Equation" r:id="rId13" imgW="5713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5181600"/>
                        <a:ext cx="1447800" cy="41592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7" name="Object 8"/>
          <p:cNvGraphicFramePr>
            <a:graphicFrameLocks noChangeAspect="1"/>
          </p:cNvGraphicFramePr>
          <p:nvPr/>
        </p:nvGraphicFramePr>
        <p:xfrm>
          <a:off x="5791200" y="5562600"/>
          <a:ext cx="1957388" cy="371475"/>
        </p:xfrm>
        <a:graphic>
          <a:graphicData uri="http://schemas.openxmlformats.org/presentationml/2006/ole">
            <mc:AlternateContent xmlns:mc="http://schemas.openxmlformats.org/markup-compatibility/2006">
              <mc:Choice xmlns:v="urn:schemas-microsoft-com:vml" Requires="v">
                <p:oleObj spid="_x0000_s471266" name="Equation" r:id="rId15" imgW="863280" imgH="164880" progId="Equation.DSMT4">
                  <p:embed/>
                </p:oleObj>
              </mc:Choice>
              <mc:Fallback>
                <p:oleObj name="Equation" r:id="rId15" imgW="8632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1200" y="5562600"/>
                        <a:ext cx="1957388" cy="3714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8" name="Object 9"/>
          <p:cNvGraphicFramePr>
            <a:graphicFrameLocks noChangeAspect="1"/>
          </p:cNvGraphicFramePr>
          <p:nvPr/>
        </p:nvGraphicFramePr>
        <p:xfrm>
          <a:off x="1916113" y="3683000"/>
          <a:ext cx="819150" cy="812800"/>
        </p:xfrm>
        <a:graphic>
          <a:graphicData uri="http://schemas.openxmlformats.org/presentationml/2006/ole">
            <mc:AlternateContent xmlns:mc="http://schemas.openxmlformats.org/markup-compatibility/2006">
              <mc:Choice xmlns:v="urn:schemas-microsoft-com:vml" Requires="v">
                <p:oleObj spid="_x0000_s471267" name="Equation" r:id="rId17" imgW="368280" imgH="368280" progId="Equation.DSMT4">
                  <p:embed/>
                </p:oleObj>
              </mc:Choice>
              <mc:Fallback>
                <p:oleObj name="Equation" r:id="rId17" imgW="36828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6113" y="3683000"/>
                        <a:ext cx="819150" cy="812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799" name="Object 10"/>
          <p:cNvGraphicFramePr>
            <a:graphicFrameLocks noChangeAspect="1"/>
          </p:cNvGraphicFramePr>
          <p:nvPr>
            <p:extLst>
              <p:ext uri="{D42A27DB-BD31-4B8C-83A1-F6EECF244321}">
                <p14:modId xmlns:p14="http://schemas.microsoft.com/office/powerpoint/2010/main" val="402704925"/>
              </p:ext>
            </p:extLst>
          </p:nvPr>
        </p:nvGraphicFramePr>
        <p:xfrm>
          <a:off x="2693988" y="3668713"/>
          <a:ext cx="1243012" cy="841375"/>
        </p:xfrm>
        <a:graphic>
          <a:graphicData uri="http://schemas.openxmlformats.org/presentationml/2006/ole">
            <mc:AlternateContent xmlns:mc="http://schemas.openxmlformats.org/markup-compatibility/2006">
              <mc:Choice xmlns:v="urn:schemas-microsoft-com:vml" Requires="v">
                <p:oleObj spid="_x0000_s471268" name="Equation" r:id="rId19" imgW="558800" imgH="381000" progId="Equation.DSMT4">
                  <p:embed/>
                </p:oleObj>
              </mc:Choice>
              <mc:Fallback>
                <p:oleObj name="Equation" r:id="rId19" imgW="558800" imgH="381000" progId="Equation.DSMT4">
                  <p:embed/>
                  <p:pic>
                    <p:nvPicPr>
                      <p:cNvPr id="0" name=""/>
                      <p:cNvPicPr>
                        <a:picLocks noChangeAspect="1" noChangeArrowheads="1"/>
                      </p:cNvPicPr>
                      <p:nvPr/>
                    </p:nvPicPr>
                    <p:blipFill>
                      <a:blip r:embed="rId20"/>
                      <a:srcRect/>
                      <a:stretch>
                        <a:fillRect/>
                      </a:stretch>
                    </p:blipFill>
                    <p:spPr bwMode="auto">
                      <a:xfrm>
                        <a:off x="2693988" y="3668713"/>
                        <a:ext cx="1243012" cy="8413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800" name="Object 11"/>
          <p:cNvGraphicFramePr>
            <a:graphicFrameLocks noChangeAspect="1"/>
          </p:cNvGraphicFramePr>
          <p:nvPr/>
        </p:nvGraphicFramePr>
        <p:xfrm>
          <a:off x="3897313" y="3906838"/>
          <a:ext cx="960437" cy="365125"/>
        </p:xfrm>
        <a:graphic>
          <a:graphicData uri="http://schemas.openxmlformats.org/presentationml/2006/ole">
            <mc:AlternateContent xmlns:mc="http://schemas.openxmlformats.org/markup-compatibility/2006">
              <mc:Choice xmlns:v="urn:schemas-microsoft-com:vml" Requires="v">
                <p:oleObj spid="_x0000_s471269" name="Equation" r:id="rId21" imgW="431640" imgH="164880" progId="Equation.DSMT4">
                  <p:embed/>
                </p:oleObj>
              </mc:Choice>
              <mc:Fallback>
                <p:oleObj name="Equation" r:id="rId21" imgW="43164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97313" y="3906838"/>
                        <a:ext cx="960437" cy="365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4801" name="Object 12"/>
          <p:cNvGraphicFramePr>
            <a:graphicFrameLocks noChangeAspect="1"/>
          </p:cNvGraphicFramePr>
          <p:nvPr/>
        </p:nvGraphicFramePr>
        <p:xfrm>
          <a:off x="4816475" y="3921125"/>
          <a:ext cx="593725" cy="336550"/>
        </p:xfrm>
        <a:graphic>
          <a:graphicData uri="http://schemas.openxmlformats.org/presentationml/2006/ole">
            <mc:AlternateContent xmlns:mc="http://schemas.openxmlformats.org/markup-compatibility/2006">
              <mc:Choice xmlns:v="urn:schemas-microsoft-com:vml" Requires="v">
                <p:oleObj spid="_x0000_s471270" name="Equation" r:id="rId23" imgW="266400" imgH="152280" progId="Equation.DSMT4">
                  <p:embed/>
                </p:oleObj>
              </mc:Choice>
              <mc:Fallback>
                <p:oleObj name="Equation" r:id="rId23" imgW="266400" imgH="152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16475" y="3921125"/>
                        <a:ext cx="593725" cy="3365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4802" name="Oval 18"/>
          <p:cNvSpPr>
            <a:spLocks noChangeArrowheads="1"/>
          </p:cNvSpPr>
          <p:nvPr/>
        </p:nvSpPr>
        <p:spPr bwMode="auto">
          <a:xfrm>
            <a:off x="4953000" y="3886200"/>
            <a:ext cx="457200" cy="381000"/>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3629803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66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604644-04D1-6544-B65B-2569725A9CBB}"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6633" name="Rectangle 2"/>
          <p:cNvSpPr>
            <a:spLocks noGrp="1" noChangeArrowheads="1"/>
          </p:cNvSpPr>
          <p:nvPr>
            <p:ph type="title"/>
          </p:nvPr>
        </p:nvSpPr>
        <p:spPr>
          <a:xfrm>
            <a:off x="381000" y="304800"/>
            <a:ext cx="8534400" cy="609600"/>
          </a:xfrm>
        </p:spPr>
        <p:txBody>
          <a:bodyPr/>
          <a:lstStyle/>
          <a:p>
            <a:r>
              <a:rPr lang="en-US">
                <a:latin typeface="Arial Narrow" charset="0"/>
                <a:ea typeface="ＭＳ Ｐゴシック" charset="0"/>
                <a:cs typeface="ＭＳ Ｐゴシック" charset="0"/>
              </a:rPr>
              <a:t> Sources of Magnetic Field</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507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5072"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07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0934" name="Rectangle 6"/>
          <p:cNvSpPr>
            <a:spLocks noGrp="1" noChangeArrowheads="1"/>
          </p:cNvSpPr>
          <p:nvPr>
            <p:ph type="body" idx="1"/>
          </p:nvPr>
        </p:nvSpPr>
        <p:spPr>
          <a:xfrm>
            <a:off x="457200" y="1143000"/>
            <a:ext cx="8382000" cy="5029200"/>
          </a:xfrm>
        </p:spPr>
        <p:txBody>
          <a:bodyPr/>
          <a:lstStyle/>
          <a:p>
            <a:r>
              <a:rPr lang="en-US">
                <a:latin typeface="Arial Narrow" charset="0"/>
                <a:ea typeface="ＭＳ Ｐゴシック" charset="0"/>
                <a:cs typeface="ＭＳ Ｐゴシック" charset="0"/>
              </a:rPr>
              <a:t>We have learned so far about the effects of magnetic field on electric currents and moving charge</a:t>
            </a:r>
          </a:p>
          <a:p>
            <a:r>
              <a:rPr lang="en-US">
                <a:latin typeface="Arial Narrow" charset="0"/>
                <a:ea typeface="ＭＳ Ｐゴシック" charset="0"/>
                <a:cs typeface="ＭＳ Ｐゴシック" charset="0"/>
              </a:rPr>
              <a:t>We will now learn about the dynamics of magnetism</a:t>
            </a:r>
          </a:p>
          <a:p>
            <a:pPr lvl="1"/>
            <a:r>
              <a:rPr lang="en-US">
                <a:latin typeface="Arial Narrow" charset="0"/>
                <a:ea typeface="ＭＳ Ｐゴシック" charset="0"/>
              </a:rPr>
              <a:t>How do we determine magnetic field strengths in certain situations?</a:t>
            </a:r>
          </a:p>
          <a:p>
            <a:pPr lvl="1"/>
            <a:r>
              <a:rPr lang="en-US">
                <a:latin typeface="Arial Narrow" charset="0"/>
                <a:ea typeface="ＭＳ Ｐゴシック" charset="0"/>
              </a:rPr>
              <a:t>How do two wires with electric current interact?</a:t>
            </a:r>
          </a:p>
          <a:p>
            <a:pPr lvl="1"/>
            <a:r>
              <a:rPr lang="en-US">
                <a:latin typeface="Arial Narrow" charset="0"/>
                <a:ea typeface="ＭＳ Ｐゴシック" charset="0"/>
              </a:rPr>
              <a:t>What is the general approach to finding the connection between current and magnetic field?</a:t>
            </a:r>
          </a:p>
        </p:txBody>
      </p:sp>
      <p:graphicFrame>
        <p:nvGraphicFramePr>
          <p:cNvPr id="26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07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48465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76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4D17EA-C1D4-C74F-9833-1F44BCBA2969}"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7661" name="Rectangle 2"/>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Magnetic Field due to a Straight Wire</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626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6268"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626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1958" name="Rectangle 6"/>
          <p:cNvSpPr>
            <a:spLocks noGrp="1" noChangeArrowheads="1"/>
          </p:cNvSpPr>
          <p:nvPr>
            <p:ph type="body" idx="1"/>
          </p:nvPr>
        </p:nvSpPr>
        <p:spPr>
          <a:xfrm>
            <a:off x="0" y="685800"/>
            <a:ext cx="8382000" cy="5867400"/>
          </a:xfrm>
        </p:spPr>
        <p:txBody>
          <a:bodyPr/>
          <a:lstStyle/>
          <a:p>
            <a:r>
              <a:rPr lang="en-US" sz="2800" dirty="0">
                <a:latin typeface="Arial Narrow" charset="0"/>
                <a:ea typeface="ＭＳ Ｐゴシック" charset="0"/>
                <a:cs typeface="ＭＳ Ｐゴシック" charset="0"/>
              </a:rPr>
              <a:t>The magnetic field </a:t>
            </a:r>
            <a:r>
              <a:rPr lang="en-US" sz="2800" dirty="0" smtClean="0">
                <a:latin typeface="Arial Narrow" charset="0"/>
                <a:ea typeface="ＭＳ Ｐゴシック" charset="0"/>
                <a:cs typeface="ＭＳ Ｐゴシック" charset="0"/>
              </a:rPr>
              <a:t>(B) due </a:t>
            </a:r>
            <a:r>
              <a:rPr lang="en-US" sz="2800" dirty="0">
                <a:latin typeface="Arial Narrow" charset="0"/>
                <a:ea typeface="ＭＳ Ｐゴシック" charset="0"/>
                <a:cs typeface="ＭＳ Ｐゴシック" charset="0"/>
              </a:rPr>
              <a:t>to the current flowing through a straight wire forms a circular pattern around the wire</a:t>
            </a:r>
          </a:p>
          <a:p>
            <a:pPr lvl="1"/>
            <a:r>
              <a:rPr lang="en-US" sz="2400" dirty="0">
                <a:latin typeface="Arial Narrow" charset="0"/>
                <a:ea typeface="ＭＳ Ｐゴシック" charset="0"/>
              </a:rPr>
              <a:t>What do you imagine the strength of the field is as a function of the distance from the wire?</a:t>
            </a:r>
          </a:p>
          <a:p>
            <a:pPr lvl="2"/>
            <a:r>
              <a:rPr lang="en-US" sz="2000" dirty="0">
                <a:latin typeface="Arial Narrow" charset="0"/>
                <a:ea typeface="ＭＳ Ｐゴシック" charset="0"/>
              </a:rPr>
              <a:t>It must be weaker as the distance increases</a:t>
            </a:r>
          </a:p>
          <a:p>
            <a:pPr lvl="1"/>
            <a:r>
              <a:rPr lang="en-US" sz="2400" dirty="0">
                <a:latin typeface="Arial Narrow" charset="0"/>
                <a:ea typeface="ＭＳ Ｐゴシック" charset="0"/>
              </a:rPr>
              <a:t> How about as a function of the current?</a:t>
            </a:r>
          </a:p>
          <a:p>
            <a:pPr lvl="2"/>
            <a:r>
              <a:rPr lang="en-US" sz="2000" dirty="0">
                <a:latin typeface="Arial Narrow" charset="0"/>
                <a:ea typeface="ＭＳ Ｐゴシック" charset="0"/>
              </a:rPr>
              <a:t>Directly proportional to the current</a:t>
            </a:r>
          </a:p>
          <a:p>
            <a:pPr lvl="1"/>
            <a:r>
              <a:rPr lang="en-US" sz="2400" dirty="0">
                <a:latin typeface="Arial Narrow" charset="0"/>
                <a:ea typeface="ＭＳ Ｐゴシック" charset="0"/>
              </a:rPr>
              <a:t>Indeed, the above are experimentally verified</a:t>
            </a:r>
          </a:p>
          <a:p>
            <a:pPr lvl="2"/>
            <a:r>
              <a:rPr lang="en-US" sz="2000" dirty="0">
                <a:latin typeface="Arial Narrow" charset="0"/>
                <a:ea typeface="ＭＳ Ｐゴシック" charset="0"/>
              </a:rPr>
              <a:t>This is valid as long as r &lt;&lt; the length of the wire</a:t>
            </a:r>
          </a:p>
          <a:p>
            <a:pPr lvl="1"/>
            <a:r>
              <a:rPr lang="en-US" sz="2400" dirty="0">
                <a:latin typeface="Arial Narrow" charset="0"/>
                <a:ea typeface="ＭＳ Ｐゴシック" charset="0"/>
              </a:rPr>
              <a:t> The proportionality constant is </a:t>
            </a:r>
            <a:r>
              <a:rPr lang="en-US" sz="2400" dirty="0">
                <a:latin typeface="Symbol" charset="2"/>
                <a:ea typeface="ＭＳ Ｐゴシック" charset="0"/>
                <a:cs typeface="Symbol" charset="2"/>
              </a:rPr>
              <a:t>μ</a:t>
            </a:r>
            <a:r>
              <a:rPr lang="en-US" sz="2400" baseline="-25000" dirty="0">
                <a:latin typeface="Symbol" charset="2"/>
                <a:ea typeface="ＭＳ Ｐゴシック" charset="0"/>
                <a:cs typeface="Symbol" charset="2"/>
              </a:rPr>
              <a:t>0</a:t>
            </a:r>
            <a:r>
              <a:rPr lang="en-US" sz="2400" dirty="0">
                <a:latin typeface="Arial Narrow" charset="0"/>
                <a:ea typeface="ＭＳ Ｐゴシック" charset="0"/>
              </a:rPr>
              <a:t>/2</a:t>
            </a:r>
            <a:r>
              <a:rPr lang="en-US" sz="2400" dirty="0">
                <a:latin typeface="Symbol" charset="2"/>
                <a:ea typeface="ＭＳ Ｐゴシック" charset="0"/>
                <a:cs typeface="Symbol" charset="2"/>
              </a:rPr>
              <a:t>π</a:t>
            </a:r>
            <a:r>
              <a:rPr lang="en-US" sz="2400" dirty="0">
                <a:latin typeface="Arial Narrow" charset="0"/>
                <a:ea typeface="ＭＳ Ｐゴシック" charset="0"/>
              </a:rPr>
              <a:t>, </a:t>
            </a:r>
            <a:r>
              <a:rPr lang="en-US" sz="2400" dirty="0" smtClean="0">
                <a:latin typeface="Arial Narrow" charset="0"/>
                <a:ea typeface="ＭＳ Ｐゴシック" charset="0"/>
              </a:rPr>
              <a:t>and thus </a:t>
            </a:r>
            <a:r>
              <a:rPr lang="en-US" sz="2400" dirty="0">
                <a:latin typeface="Arial Narrow" charset="0"/>
                <a:ea typeface="ＭＳ Ｐゴシック" charset="0"/>
              </a:rPr>
              <a:t>the field strength becomes</a:t>
            </a:r>
          </a:p>
          <a:p>
            <a:pPr lvl="1"/>
            <a:r>
              <a:rPr lang="en-US" sz="2400" dirty="0">
                <a:latin typeface="Symbol" charset="2"/>
                <a:ea typeface="ＭＳ Ｐゴシック" charset="0"/>
                <a:cs typeface="Symbol" charset="2"/>
              </a:rPr>
              <a:t> μ</a:t>
            </a:r>
            <a:r>
              <a:rPr lang="en-US" sz="2400" baseline="-25000" dirty="0">
                <a:latin typeface="Symbol" charset="2"/>
                <a:ea typeface="ＭＳ Ｐゴシック" charset="0"/>
                <a:cs typeface="Symbol" charset="2"/>
              </a:rPr>
              <a:t>0</a:t>
            </a:r>
            <a:r>
              <a:rPr lang="en-US" sz="2400" dirty="0">
                <a:latin typeface="Symbol" charset="2"/>
                <a:ea typeface="ＭＳ Ｐゴシック" charset="0"/>
                <a:cs typeface="Symbol" charset="2"/>
              </a:rPr>
              <a:t> </a:t>
            </a:r>
            <a:r>
              <a:rPr lang="en-US" sz="2400" dirty="0">
                <a:latin typeface="Arial Narrow" charset="0"/>
                <a:ea typeface="ＭＳ Ｐゴシック" charset="0"/>
              </a:rPr>
              <a:t>is the permeability of free space</a:t>
            </a:r>
          </a:p>
          <a:p>
            <a:pPr lvl="2"/>
            <a:r>
              <a:rPr lang="en-US" sz="1800" dirty="0">
                <a:latin typeface="Arial Narrow" charset="0"/>
                <a:ea typeface="ＭＳ Ｐゴシック" charset="0"/>
              </a:rPr>
              <a:t>Permeability: the degree in which </a:t>
            </a:r>
            <a:r>
              <a:rPr lang="en-US" sz="1800" dirty="0" err="1">
                <a:latin typeface="Arial Narrow" charset="0"/>
                <a:ea typeface="ＭＳ Ｐゴシック" charset="0"/>
              </a:rPr>
              <a:t>magnetizable</a:t>
            </a:r>
            <a:r>
              <a:rPr lang="en-US" sz="1800" dirty="0">
                <a:latin typeface="Arial Narrow" charset="0"/>
                <a:ea typeface="ＭＳ Ｐゴシック" charset="0"/>
              </a:rPr>
              <a:t> material modifies the magnetic flux in the region occupied by it in a magnetic field</a:t>
            </a:r>
          </a:p>
        </p:txBody>
      </p:sp>
      <p:graphicFrame>
        <p:nvGraphicFramePr>
          <p:cNvPr id="2765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627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0" name="Object 6"/>
          <p:cNvGraphicFramePr>
            <a:graphicFrameLocks noChangeAspect="1"/>
          </p:cNvGraphicFramePr>
          <p:nvPr>
            <p:extLst>
              <p:ext uri="{D42A27DB-BD31-4B8C-83A1-F6EECF244321}">
                <p14:modId xmlns:p14="http://schemas.microsoft.com/office/powerpoint/2010/main" val="2082507173"/>
              </p:ext>
            </p:extLst>
          </p:nvPr>
        </p:nvGraphicFramePr>
        <p:xfrm>
          <a:off x="6096000" y="3657600"/>
          <a:ext cx="530225" cy="301625"/>
        </p:xfrm>
        <a:graphic>
          <a:graphicData uri="http://schemas.openxmlformats.org/presentationml/2006/ole">
            <mc:AlternateContent xmlns:mc="http://schemas.openxmlformats.org/markup-compatibility/2006">
              <mc:Choice xmlns:v="urn:schemas-microsoft-com:vml" Requires="v">
                <p:oleObj spid="_x0000_s466271" name="Equation" r:id="rId9" imgW="266400" imgH="152280" progId="Equation.DSMT4">
                  <p:embed/>
                </p:oleObj>
              </mc:Choice>
              <mc:Fallback>
                <p:oleObj name="Equation" r:id="rId9" imgW="2664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657600"/>
                        <a:ext cx="530225" cy="3016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1" name="Object 7"/>
          <p:cNvGraphicFramePr>
            <a:graphicFrameLocks noChangeAspect="1"/>
          </p:cNvGraphicFramePr>
          <p:nvPr>
            <p:extLst>
              <p:ext uri="{D42A27DB-BD31-4B8C-83A1-F6EECF244321}">
                <p14:modId xmlns:p14="http://schemas.microsoft.com/office/powerpoint/2010/main" val="2918332172"/>
              </p:ext>
            </p:extLst>
          </p:nvPr>
        </p:nvGraphicFramePr>
        <p:xfrm>
          <a:off x="8001000" y="4495800"/>
          <a:ext cx="1052512" cy="727075"/>
        </p:xfrm>
        <a:graphic>
          <a:graphicData uri="http://schemas.openxmlformats.org/presentationml/2006/ole">
            <mc:AlternateContent xmlns:mc="http://schemas.openxmlformats.org/markup-compatibility/2006">
              <mc:Choice xmlns:v="urn:schemas-microsoft-com:vml" Requires="v">
                <p:oleObj spid="_x0000_s466272"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4495800"/>
                        <a:ext cx="1052512" cy="7270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2" name="Object 8"/>
          <p:cNvGraphicFramePr>
            <a:graphicFrameLocks noChangeAspect="1"/>
          </p:cNvGraphicFramePr>
          <p:nvPr>
            <p:extLst>
              <p:ext uri="{D42A27DB-BD31-4B8C-83A1-F6EECF244321}">
                <p14:modId xmlns:p14="http://schemas.microsoft.com/office/powerpoint/2010/main" val="4189256109"/>
              </p:ext>
            </p:extLst>
          </p:nvPr>
        </p:nvGraphicFramePr>
        <p:xfrm>
          <a:off x="5105400" y="5181600"/>
          <a:ext cx="2455863" cy="428625"/>
        </p:xfrm>
        <a:graphic>
          <a:graphicData uri="http://schemas.openxmlformats.org/presentationml/2006/ole">
            <mc:AlternateContent xmlns:mc="http://schemas.openxmlformats.org/markup-compatibility/2006">
              <mc:Choice xmlns:v="urn:schemas-microsoft-com:vml" Requires="v">
                <p:oleObj spid="_x0000_s466273" name="Equation" r:id="rId13" imgW="1307880" imgH="228600" progId="Equation.DSMT4">
                  <p:embed/>
                </p:oleObj>
              </mc:Choice>
              <mc:Fallback>
                <p:oleObj name="Equation" r:id="rId13" imgW="130788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5181600"/>
                        <a:ext cx="2455863" cy="4286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1963" name="Object 9"/>
          <p:cNvGraphicFramePr>
            <a:graphicFrameLocks noChangeAspect="1"/>
          </p:cNvGraphicFramePr>
          <p:nvPr>
            <p:extLst>
              <p:ext uri="{D42A27DB-BD31-4B8C-83A1-F6EECF244321}">
                <p14:modId xmlns:p14="http://schemas.microsoft.com/office/powerpoint/2010/main" val="575284588"/>
              </p:ext>
            </p:extLst>
          </p:nvPr>
        </p:nvGraphicFramePr>
        <p:xfrm>
          <a:off x="6629400" y="3505200"/>
          <a:ext cx="277813" cy="731838"/>
        </p:xfrm>
        <a:graphic>
          <a:graphicData uri="http://schemas.openxmlformats.org/presentationml/2006/ole">
            <mc:AlternateContent xmlns:mc="http://schemas.openxmlformats.org/markup-compatibility/2006">
              <mc:Choice xmlns:v="urn:schemas-microsoft-com:vml" Requires="v">
                <p:oleObj spid="_x0000_s466274" name="Equation" r:id="rId15" imgW="139680" imgH="368280" progId="Equation.DSMT4">
                  <p:embed/>
                </p:oleObj>
              </mc:Choice>
              <mc:Fallback>
                <p:oleObj name="Equation" r:id="rId15" imgW="13968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3505200"/>
                        <a:ext cx="277813" cy="7318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61363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86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9642C7-E52F-0E4B-B7DC-F4D22B3ADB0F}"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382978" name="Picture 2" descr="FG28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7 </a:t>
            </a:r>
          </a:p>
        </p:txBody>
      </p:sp>
      <p:sp>
        <p:nvSpPr>
          <p:cNvPr id="382980" name="Text Box 4"/>
          <p:cNvSpPr txBox="1">
            <a:spLocks noChangeArrowheads="1"/>
          </p:cNvSpPr>
          <p:nvPr/>
        </p:nvSpPr>
        <p:spPr bwMode="auto">
          <a:xfrm>
            <a:off x="381000" y="609600"/>
            <a:ext cx="6705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a:solidFill>
                  <a:schemeClr val="accent2"/>
                </a:solidFill>
                <a:latin typeface="Arial Narrow" charset="0"/>
              </a:rPr>
              <a:t>Calculation of B near </a:t>
            </a:r>
            <a:r>
              <a:rPr lang="en-US" sz="2800" b="1" dirty="0" smtClean="0">
                <a:solidFill>
                  <a:schemeClr val="accent2"/>
                </a:solidFill>
                <a:latin typeface="Arial Narrow" charset="0"/>
              </a:rPr>
              <a:t>a wire</a:t>
            </a:r>
            <a:r>
              <a:rPr lang="en-US" sz="2800" b="1" dirty="0">
                <a:solidFill>
                  <a:schemeClr val="accent2"/>
                </a:solidFill>
                <a:latin typeface="Arial Narrow" charset="0"/>
              </a:rPr>
              <a:t>. </a:t>
            </a:r>
            <a:r>
              <a:rPr lang="en-US" sz="2800" dirty="0">
                <a:solidFill>
                  <a:schemeClr val="accent2"/>
                </a:solidFill>
                <a:latin typeface="Arial Narrow" charset="0"/>
              </a:rPr>
              <a:t>A vertical electric wire in the wall of a building carries a DC current of 25A upward.  What is the magnetic field at a point 10cm due north of this wire? </a:t>
            </a:r>
          </a:p>
        </p:txBody>
      </p:sp>
      <p:sp>
        <p:nvSpPr>
          <p:cNvPr id="382981" name="Text Box 5"/>
          <p:cNvSpPr txBox="1">
            <a:spLocks noChangeArrowheads="1"/>
          </p:cNvSpPr>
          <p:nvPr/>
        </p:nvSpPr>
        <p:spPr bwMode="auto">
          <a:xfrm>
            <a:off x="457200" y="2465388"/>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So we can obtain the magnetic field at 10cm away as</a:t>
            </a:r>
          </a:p>
        </p:txBody>
      </p:sp>
      <p:graphicFrame>
        <p:nvGraphicFramePr>
          <p:cNvPr id="382983" name="Object 2"/>
          <p:cNvGraphicFramePr>
            <a:graphicFrameLocks noChangeAspect="1"/>
          </p:cNvGraphicFramePr>
          <p:nvPr>
            <p:extLst>
              <p:ext uri="{D42A27DB-BD31-4B8C-83A1-F6EECF244321}">
                <p14:modId xmlns:p14="http://schemas.microsoft.com/office/powerpoint/2010/main" val="4157250350"/>
              </p:ext>
            </p:extLst>
          </p:nvPr>
        </p:nvGraphicFramePr>
        <p:xfrm>
          <a:off x="2757488" y="3001962"/>
          <a:ext cx="1281112" cy="884238"/>
        </p:xfrm>
        <a:graphic>
          <a:graphicData uri="http://schemas.openxmlformats.org/presentationml/2006/ole">
            <mc:AlternateContent xmlns:mc="http://schemas.openxmlformats.org/markup-compatibility/2006">
              <mc:Choice xmlns:v="urn:schemas-microsoft-com:vml" Requires="v">
                <p:oleObj spid="_x0000_s467119" name="Equation" r:id="rId4" imgW="533160" imgH="368280" progId="Equation.DSMT4">
                  <p:embed/>
                </p:oleObj>
              </mc:Choice>
              <mc:Fallback>
                <p:oleObj name="Equation" r:id="rId4" imgW="53316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3001962"/>
                        <a:ext cx="1281112" cy="88423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4" name="Object 3"/>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467120"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5" name="Object 4"/>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467121" name="Equation" r:id="rId8" imgW="406080" imgH="368280" progId="Equation.DSMT4">
                  <p:embed/>
                </p:oleObj>
              </mc:Choice>
              <mc:Fallback>
                <p:oleObj name="Equation" r:id="rId8" imgW="4060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2986" name="Object 5"/>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467122" name="Equation" r:id="rId10" imgW="2336760" imgH="495000" progId="Equation.DSMT4">
                  <p:embed/>
                </p:oleObj>
              </mc:Choice>
              <mc:Fallback>
                <p:oleObj name="Equation" r:id="rId10" imgW="233676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2030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25, 2013</a:t>
            </a:r>
            <a:endParaRPr lang="en-US" sz="1400">
              <a:solidFill>
                <a:srgbClr val="FF0066"/>
              </a:solidFill>
              <a:latin typeface="Arial Narrow" charset="0"/>
            </a:endParaRPr>
          </a:p>
        </p:txBody>
      </p:sp>
      <p:sp>
        <p:nvSpPr>
          <p:cNvPr id="297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E654BD-3112-B04C-8F55-312D6E8E4F2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384002" name="Picture 2" descr="FG28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09800"/>
            <a:ext cx="2971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Force Between Two Parallel Wires</a:t>
            </a:r>
          </a:p>
        </p:txBody>
      </p:sp>
      <p:graphicFrame>
        <p:nvGraphicFramePr>
          <p:cNvPr id="2969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001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001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001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4007" name="Rectangle 7"/>
          <p:cNvSpPr>
            <a:spLocks noGrp="1" noChangeArrowheads="1"/>
          </p:cNvSpPr>
          <p:nvPr>
            <p:ph type="body" idx="1"/>
          </p:nvPr>
        </p:nvSpPr>
        <p:spPr>
          <a:xfrm>
            <a:off x="304800" y="762000"/>
            <a:ext cx="8382000" cy="5410200"/>
          </a:xfrm>
        </p:spPr>
        <p:txBody>
          <a:bodyPr/>
          <a:lstStyle/>
          <a:p>
            <a:r>
              <a:rPr lang="en-US" sz="2800" dirty="0">
                <a:latin typeface="Arial Narrow" charset="0"/>
                <a:ea typeface="ＭＳ Ｐゴシック" charset="0"/>
                <a:cs typeface="ＭＳ Ｐゴシック" charset="0"/>
              </a:rPr>
              <a:t>We have learned that a wire carrying the current produces magnetic field</a:t>
            </a:r>
          </a:p>
          <a:p>
            <a:r>
              <a:rPr lang="en-US" sz="2800" dirty="0">
                <a:latin typeface="Arial Narrow" charset="0"/>
                <a:ea typeface="ＭＳ Ｐゴシック" charset="0"/>
                <a:cs typeface="ＭＳ Ｐゴシック" charset="0"/>
              </a:rPr>
              <a:t>Now what do you think will happen if we place two current carrying wires next to each other?</a:t>
            </a:r>
          </a:p>
          <a:p>
            <a:pPr lvl="1"/>
            <a:r>
              <a:rPr lang="en-US" sz="2400" dirty="0">
                <a:latin typeface="Arial Narrow" charset="0"/>
                <a:ea typeface="ＭＳ Ｐゴシック" charset="0"/>
              </a:rPr>
              <a:t>They will exert force onto each other.  Repel or attract?</a:t>
            </a:r>
          </a:p>
          <a:p>
            <a:pPr lvl="1"/>
            <a:r>
              <a:rPr lang="en-US" sz="2400" dirty="0">
                <a:latin typeface="Arial Narrow" charset="0"/>
                <a:ea typeface="ＭＳ Ｐゴシック" charset="0"/>
              </a:rPr>
              <a:t>Depending on the direction of the currents</a:t>
            </a:r>
          </a:p>
          <a:p>
            <a:r>
              <a:rPr lang="en-US" sz="2800" dirty="0">
                <a:latin typeface="Arial Narrow" charset="0"/>
                <a:ea typeface="ＭＳ Ｐゴシック" charset="0"/>
                <a:cs typeface="ＭＳ Ｐゴシック" charset="0"/>
              </a:rPr>
              <a:t>This was first pointed out by </a:t>
            </a:r>
            <a:r>
              <a:rPr lang="en-US" sz="2800" dirty="0" err="1">
                <a:latin typeface="Arial Narrow" charset="0"/>
                <a:ea typeface="ＭＳ Ｐゴシック" charset="0"/>
                <a:cs typeface="ＭＳ Ｐゴシック" charset="0"/>
              </a:rPr>
              <a:t>Ampére</a:t>
            </a:r>
            <a:r>
              <a:rPr lang="en-US" sz="2800" dirty="0">
                <a:latin typeface="Arial Narrow" charset="0"/>
                <a:ea typeface="ＭＳ Ｐゴシック" charset="0"/>
                <a:cs typeface="ＭＳ Ｐゴシック" charset="0"/>
              </a:rPr>
              <a:t>.</a:t>
            </a:r>
          </a:p>
          <a:p>
            <a:r>
              <a:rPr lang="en-US" sz="2800" dirty="0" smtClean="0">
                <a:latin typeface="Arial Narrow" charset="0"/>
                <a:ea typeface="ＭＳ Ｐゴシック" charset="0"/>
                <a:cs typeface="ＭＳ Ｐゴシック" charset="0"/>
              </a:rPr>
              <a:t>Let’s </a:t>
            </a:r>
            <a:r>
              <a:rPr lang="en-US" sz="2800" dirty="0">
                <a:latin typeface="Arial Narrow" charset="0"/>
                <a:ea typeface="ＭＳ Ｐゴシック" charset="0"/>
                <a:cs typeface="ＭＳ Ｐゴシック" charset="0"/>
              </a:rPr>
              <a:t>consider two long parallel conductors separated by a distance d, carrying currents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1</a:t>
            </a:r>
            <a:r>
              <a:rPr lang="en-US" sz="2800" dirty="0">
                <a:latin typeface="Arial Narrow" charset="0"/>
                <a:ea typeface="ＭＳ Ｐゴシック" charset="0"/>
                <a:cs typeface="ＭＳ Ｐゴシック" charset="0"/>
              </a:rPr>
              <a:t> and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2</a:t>
            </a:r>
            <a:r>
              <a:rPr lang="en-US" sz="2800" dirty="0">
                <a:latin typeface="Arial Narrow" charset="0"/>
                <a:ea typeface="ＭＳ Ｐゴシック" charset="0"/>
                <a:cs typeface="ＭＳ Ｐゴシック" charset="0"/>
              </a:rPr>
              <a:t>.</a:t>
            </a:r>
          </a:p>
          <a:p>
            <a:r>
              <a:rPr lang="en-US" sz="2800" dirty="0">
                <a:latin typeface="Arial Narrow" charset="0"/>
                <a:ea typeface="ＭＳ Ｐゴシック" charset="0"/>
                <a:cs typeface="ＭＳ Ｐゴシック" charset="0"/>
              </a:rPr>
              <a:t>At the location of the second conductor, the magnitude of the magnetic field produced by </a:t>
            </a:r>
            <a:r>
              <a:rPr lang="en-US" sz="2800" dirty="0">
                <a:latin typeface="Monotype Corsiva" charset="0"/>
                <a:ea typeface="ＭＳ Ｐゴシック" charset="0"/>
                <a:cs typeface="ＭＳ Ｐゴシック" charset="0"/>
              </a:rPr>
              <a:t>I</a:t>
            </a:r>
            <a:r>
              <a:rPr lang="en-US" sz="2800" baseline="-25000" dirty="0">
                <a:latin typeface="Arial Narrow" charset="0"/>
                <a:ea typeface="ＭＳ Ｐゴシック" charset="0"/>
                <a:cs typeface="ＭＳ Ｐゴシック" charset="0"/>
              </a:rPr>
              <a:t>1</a:t>
            </a:r>
            <a:r>
              <a:rPr lang="en-US" sz="2800" dirty="0">
                <a:latin typeface="Arial Narrow" charset="0"/>
                <a:ea typeface="ＭＳ Ｐゴシック" charset="0"/>
                <a:cs typeface="ＭＳ Ｐゴシック" charset="0"/>
              </a:rPr>
              <a:t> is </a:t>
            </a:r>
          </a:p>
        </p:txBody>
      </p:sp>
      <p:graphicFrame>
        <p:nvGraphicFramePr>
          <p:cNvPr id="297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0013"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4009" name="Object 6"/>
          <p:cNvGraphicFramePr>
            <a:graphicFrameLocks noChangeAspect="1"/>
          </p:cNvGraphicFramePr>
          <p:nvPr/>
        </p:nvGraphicFramePr>
        <p:xfrm>
          <a:off x="5486400" y="5410200"/>
          <a:ext cx="1433513" cy="884238"/>
        </p:xfrm>
        <a:graphic>
          <a:graphicData uri="http://schemas.openxmlformats.org/presentationml/2006/ole">
            <mc:AlternateContent xmlns:mc="http://schemas.openxmlformats.org/markup-compatibility/2006">
              <mc:Choice xmlns:v="urn:schemas-microsoft-com:vml" Requires="v">
                <p:oleObj spid="_x0000_s450014" name="Equation" r:id="rId10" imgW="596880" imgH="368280" progId="Equation.DSMT4">
                  <p:embed/>
                </p:oleObj>
              </mc:Choice>
              <mc:Fallback>
                <p:oleObj name="Equation" r:id="rId10" imgW="5968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5410200"/>
                        <a:ext cx="1433513" cy="8842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2441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23166</TotalTime>
  <Words>3109</Words>
  <Application>Microsoft Macintosh PowerPoint</Application>
  <PresentationFormat>On-screen Show (4:3)</PresentationFormat>
  <Paragraphs>323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phys1443-spring02</vt:lpstr>
      <vt:lpstr>Equation</vt:lpstr>
      <vt:lpstr>PHYS 1442 – Section 001 Lecture #11</vt:lpstr>
      <vt:lpstr>Announcements</vt:lpstr>
      <vt:lpstr> Refresher: Magnetic Forces on Electric Current</vt:lpstr>
      <vt:lpstr> Torque on a Current Loop</vt:lpstr>
      <vt:lpstr> Torque on a Current Loop</vt:lpstr>
      <vt:lpstr> Sources of Magnetic Field</vt:lpstr>
      <vt:lpstr>Magnetic Field due to a Straight Wire</vt:lpstr>
      <vt:lpstr>Example 20 – 7 </vt:lpstr>
      <vt:lpstr>Force Between Two Parallel Wires</vt:lpstr>
      <vt:lpstr>Force Between Two Parallel Wires</vt:lpstr>
      <vt:lpstr>Example 20 – 11 </vt:lpstr>
      <vt:lpstr>Operational Definition of Ampere and Coulomb</vt:lpstr>
      <vt:lpstr>Solenoid and Its Magnetic Field</vt:lpstr>
      <vt:lpstr>Solenoid Magnetic Field</vt:lpstr>
      <vt:lpstr>Magnetic Materials - Ferromagnetism</vt:lpstr>
      <vt:lpstr>B in Magnetic Materials</vt:lpstr>
      <vt:lpstr>B in Magnetic Materials</vt:lpstr>
      <vt:lpstr>Hysteresis</vt:lpstr>
      <vt:lpstr>Hysteresis</vt:lpstr>
      <vt:lpstr>Magnetically Soft Material</vt:lpstr>
      <vt:lpstr>Summary on Solenoid and Toroid</vt:lpstr>
      <vt:lpstr>Induced EMF</vt:lpstr>
      <vt:lpstr>Electromagnetic Induction</vt:lpstr>
      <vt:lpstr>Electromagnetic Induction</vt:lpstr>
      <vt:lpstr>Magnetic Flux</vt:lpstr>
      <vt:lpstr>Faraday’s Law of Induction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1069</cp:revision>
  <dcterms:created xsi:type="dcterms:W3CDTF">2012-01-19T04:21:20Z</dcterms:created>
  <dcterms:modified xsi:type="dcterms:W3CDTF">2013-06-25T18:28:34Z</dcterms:modified>
</cp:coreProperties>
</file>