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9" r:id="rId3"/>
    <p:sldId id="634" r:id="rId4"/>
    <p:sldId id="616" r:id="rId5"/>
    <p:sldId id="617" r:id="rId6"/>
    <p:sldId id="618" r:id="rId7"/>
    <p:sldId id="669" r:id="rId8"/>
    <p:sldId id="619" r:id="rId9"/>
    <p:sldId id="620" r:id="rId10"/>
    <p:sldId id="621" r:id="rId11"/>
    <p:sldId id="622" r:id="rId12"/>
    <p:sldId id="623" r:id="rId13"/>
    <p:sldId id="624" r:id="rId14"/>
    <p:sldId id="670" r:id="rId15"/>
    <p:sldId id="685" r:id="rId16"/>
    <p:sldId id="671" r:id="rId17"/>
    <p:sldId id="625" r:id="rId18"/>
    <p:sldId id="633" r:id="rId19"/>
    <p:sldId id="672" r:id="rId20"/>
    <p:sldId id="673" r:id="rId21"/>
    <p:sldId id="674" r:id="rId22"/>
    <p:sldId id="675" r:id="rId23"/>
    <p:sldId id="676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62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1" Type="http://schemas.openxmlformats.org/officeDocument/2006/relationships/image" Target="../media/image70.wmf"/><Relationship Id="rId2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1" Type="http://schemas.openxmlformats.org/officeDocument/2006/relationships/image" Target="../media/image70.wmf"/><Relationship Id="rId2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wmf"/><Relationship Id="rId12" Type="http://schemas.openxmlformats.org/officeDocument/2006/relationships/image" Target="../media/image95.wmf"/><Relationship Id="rId13" Type="http://schemas.openxmlformats.org/officeDocument/2006/relationships/image" Target="../media/image96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9" Type="http://schemas.openxmlformats.org/officeDocument/2006/relationships/image" Target="../media/image92.wmf"/><Relationship Id="rId10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image" Target="../media/image108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8" Type="http://schemas.openxmlformats.org/officeDocument/2006/relationships/image" Target="../media/image104.wmf"/><Relationship Id="rId9" Type="http://schemas.openxmlformats.org/officeDocument/2006/relationships/image" Target="../media/image105.wmf"/><Relationship Id="rId10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e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9" Type="http://schemas.openxmlformats.org/officeDocument/2006/relationships/image" Target="../media/image25.wmf"/><Relationship Id="rId10" Type="http://schemas.openxmlformats.org/officeDocument/2006/relationships/image" Target="../media/image26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wmf"/><Relationship Id="rId13" Type="http://schemas.openxmlformats.org/officeDocument/2006/relationships/image" Target="../media/image39.wmf"/><Relationship Id="rId14" Type="http://schemas.openxmlformats.org/officeDocument/2006/relationships/image" Target="../media/image40.emf"/><Relationship Id="rId15" Type="http://schemas.openxmlformats.org/officeDocument/2006/relationships/image" Target="../media/image41.emf"/><Relationship Id="rId16" Type="http://schemas.openxmlformats.org/officeDocument/2006/relationships/image" Target="../media/image42.wmf"/><Relationship Id="rId17" Type="http://schemas.openxmlformats.org/officeDocument/2006/relationships/image" Target="../media/image43.e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wmf"/><Relationship Id="rId7" Type="http://schemas.openxmlformats.org/officeDocument/2006/relationships/image" Target="../media/image33.e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wmf"/><Relationship Id="rId8" Type="http://schemas.openxmlformats.org/officeDocument/2006/relationships/image" Target="../media/image49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5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60.bin"/><Relationship Id="rId9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57.emf"/><Relationship Id="rId22" Type="http://schemas.openxmlformats.org/officeDocument/2006/relationships/oleObject" Target="../embeddings/oleObject76.bin"/><Relationship Id="rId23" Type="http://schemas.openxmlformats.org/officeDocument/2006/relationships/image" Target="../media/image58.emf"/><Relationship Id="rId24" Type="http://schemas.openxmlformats.org/officeDocument/2006/relationships/oleObject" Target="../embeddings/oleObject77.bin"/><Relationship Id="rId25" Type="http://schemas.openxmlformats.org/officeDocument/2006/relationships/image" Target="../media/image59.emf"/><Relationship Id="rId26" Type="http://schemas.openxmlformats.org/officeDocument/2006/relationships/oleObject" Target="../embeddings/oleObject78.bin"/><Relationship Id="rId27" Type="http://schemas.openxmlformats.org/officeDocument/2006/relationships/image" Target="../media/image60.emf"/><Relationship Id="rId28" Type="http://schemas.openxmlformats.org/officeDocument/2006/relationships/oleObject" Target="../embeddings/oleObject79.bin"/><Relationship Id="rId29" Type="http://schemas.openxmlformats.org/officeDocument/2006/relationships/image" Target="../media/image61.emf"/><Relationship Id="rId30" Type="http://schemas.openxmlformats.org/officeDocument/2006/relationships/oleObject" Target="../embeddings/oleObject80.bin"/><Relationship Id="rId31" Type="http://schemas.openxmlformats.org/officeDocument/2006/relationships/image" Target="../media/image62.emf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52.w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53.w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54.wmf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55.emf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3.jpe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68.w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88.bin"/><Relationship Id="rId6" Type="http://schemas.openxmlformats.org/officeDocument/2006/relationships/oleObject" Target="../embeddings/oleObject89.bin"/><Relationship Id="rId7" Type="http://schemas.openxmlformats.org/officeDocument/2006/relationships/oleObject" Target="../embeddings/oleObject90.bin"/><Relationship Id="rId8" Type="http://schemas.openxmlformats.org/officeDocument/2006/relationships/image" Target="../media/image7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97.bin"/><Relationship Id="rId8" Type="http://schemas.openxmlformats.org/officeDocument/2006/relationships/oleObject" Target="../embeddings/oleObject98.bin"/><Relationship Id="rId9" Type="http://schemas.openxmlformats.org/officeDocument/2006/relationships/image" Target="../media/image73.jpeg"/><Relationship Id="rId10" Type="http://schemas.openxmlformats.org/officeDocument/2006/relationships/image" Target="../media/image74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01.bin"/><Relationship Id="rId8" Type="http://schemas.openxmlformats.org/officeDocument/2006/relationships/oleObject" Target="../embeddings/oleObject102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70.wmf"/><Relationship Id="rId6" Type="http://schemas.openxmlformats.org/officeDocument/2006/relationships/oleObject" Target="../embeddings/oleObject104.bin"/><Relationship Id="rId7" Type="http://schemas.openxmlformats.org/officeDocument/2006/relationships/oleObject" Target="../embeddings/oleObject105.bin"/><Relationship Id="rId8" Type="http://schemas.openxmlformats.org/officeDocument/2006/relationships/oleObject" Target="../embeddings/oleObject10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image" Target="../media/image77.wmf"/><Relationship Id="rId13" Type="http://schemas.openxmlformats.org/officeDocument/2006/relationships/oleObject" Target="../embeddings/oleObject113.bin"/><Relationship Id="rId14" Type="http://schemas.openxmlformats.org/officeDocument/2006/relationships/image" Target="../media/image78.wmf"/><Relationship Id="rId15" Type="http://schemas.openxmlformats.org/officeDocument/2006/relationships/oleObject" Target="../embeddings/oleObject114.bin"/><Relationship Id="rId16" Type="http://schemas.openxmlformats.org/officeDocument/2006/relationships/image" Target="../media/image79.emf"/><Relationship Id="rId17" Type="http://schemas.openxmlformats.org/officeDocument/2006/relationships/oleObject" Target="../embeddings/oleObject115.bin"/><Relationship Id="rId18" Type="http://schemas.openxmlformats.org/officeDocument/2006/relationships/image" Target="../media/image8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5.jpeg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70.wmf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8" Type="http://schemas.openxmlformats.org/officeDocument/2006/relationships/oleObject" Target="../embeddings/oleObject110.bin"/><Relationship Id="rId9" Type="http://schemas.openxmlformats.org/officeDocument/2006/relationships/oleObject" Target="../embeddings/oleObject111.bin"/><Relationship Id="rId10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wmf"/><Relationship Id="rId12" Type="http://schemas.openxmlformats.org/officeDocument/2006/relationships/oleObject" Target="../embeddings/oleObject122.bin"/><Relationship Id="rId13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117.bin"/><Relationship Id="rId6" Type="http://schemas.openxmlformats.org/officeDocument/2006/relationships/oleObject" Target="../embeddings/oleObject118.bin"/><Relationship Id="rId7" Type="http://schemas.openxmlformats.org/officeDocument/2006/relationships/oleObject" Target="../embeddings/oleObject119.bin"/><Relationship Id="rId8" Type="http://schemas.openxmlformats.org/officeDocument/2006/relationships/oleObject" Target="../embeddings/oleObject120.bin"/><Relationship Id="rId9" Type="http://schemas.openxmlformats.org/officeDocument/2006/relationships/image" Target="../media/image81.wmf"/><Relationship Id="rId10" Type="http://schemas.openxmlformats.org/officeDocument/2006/relationships/oleObject" Target="../embeddings/oleObject121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6.bin"/><Relationship Id="rId20" Type="http://schemas.openxmlformats.org/officeDocument/2006/relationships/image" Target="../media/image92.wmf"/><Relationship Id="rId21" Type="http://schemas.openxmlformats.org/officeDocument/2006/relationships/oleObject" Target="../embeddings/oleObject132.bin"/><Relationship Id="rId22" Type="http://schemas.openxmlformats.org/officeDocument/2006/relationships/image" Target="../media/image93.wmf"/><Relationship Id="rId23" Type="http://schemas.openxmlformats.org/officeDocument/2006/relationships/oleObject" Target="../embeddings/oleObject133.bin"/><Relationship Id="rId24" Type="http://schemas.openxmlformats.org/officeDocument/2006/relationships/image" Target="../media/image94.wmf"/><Relationship Id="rId25" Type="http://schemas.openxmlformats.org/officeDocument/2006/relationships/oleObject" Target="../embeddings/oleObject134.bin"/><Relationship Id="rId26" Type="http://schemas.openxmlformats.org/officeDocument/2006/relationships/image" Target="../media/image95.wmf"/><Relationship Id="rId27" Type="http://schemas.openxmlformats.org/officeDocument/2006/relationships/oleObject" Target="../embeddings/oleObject135.bin"/><Relationship Id="rId28" Type="http://schemas.openxmlformats.org/officeDocument/2006/relationships/image" Target="../media/image96.wmf"/><Relationship Id="rId10" Type="http://schemas.openxmlformats.org/officeDocument/2006/relationships/image" Target="../media/image87.wmf"/><Relationship Id="rId11" Type="http://schemas.openxmlformats.org/officeDocument/2006/relationships/oleObject" Target="../embeddings/oleObject127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128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129.bin"/><Relationship Id="rId16" Type="http://schemas.openxmlformats.org/officeDocument/2006/relationships/image" Target="../media/image90.wmf"/><Relationship Id="rId17" Type="http://schemas.openxmlformats.org/officeDocument/2006/relationships/oleObject" Target="../embeddings/oleObject130.bin"/><Relationship Id="rId18" Type="http://schemas.openxmlformats.org/officeDocument/2006/relationships/image" Target="../media/image91.wmf"/><Relationship Id="rId19" Type="http://schemas.openxmlformats.org/officeDocument/2006/relationships/oleObject" Target="../embeddings/oleObject131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3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125.bin"/><Relationship Id="rId8" Type="http://schemas.openxmlformats.org/officeDocument/2006/relationships/image" Target="../media/image86.wmf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9.bin"/><Relationship Id="rId20" Type="http://schemas.openxmlformats.org/officeDocument/2006/relationships/image" Target="../media/image105.wmf"/><Relationship Id="rId21" Type="http://schemas.openxmlformats.org/officeDocument/2006/relationships/oleObject" Target="../embeddings/oleObject145.bin"/><Relationship Id="rId22" Type="http://schemas.openxmlformats.org/officeDocument/2006/relationships/image" Target="../media/image106.wmf"/><Relationship Id="rId23" Type="http://schemas.openxmlformats.org/officeDocument/2006/relationships/oleObject" Target="../embeddings/oleObject146.bin"/><Relationship Id="rId24" Type="http://schemas.openxmlformats.org/officeDocument/2006/relationships/image" Target="../media/image107.wmf"/><Relationship Id="rId25" Type="http://schemas.openxmlformats.org/officeDocument/2006/relationships/oleObject" Target="../embeddings/oleObject147.bin"/><Relationship Id="rId26" Type="http://schemas.openxmlformats.org/officeDocument/2006/relationships/image" Target="../media/image108.wmf"/><Relationship Id="rId10" Type="http://schemas.openxmlformats.org/officeDocument/2006/relationships/image" Target="../media/image100.wmf"/><Relationship Id="rId11" Type="http://schemas.openxmlformats.org/officeDocument/2006/relationships/oleObject" Target="../embeddings/oleObject140.bin"/><Relationship Id="rId12" Type="http://schemas.openxmlformats.org/officeDocument/2006/relationships/image" Target="../media/image101.wmf"/><Relationship Id="rId13" Type="http://schemas.openxmlformats.org/officeDocument/2006/relationships/oleObject" Target="../embeddings/oleObject141.bin"/><Relationship Id="rId14" Type="http://schemas.openxmlformats.org/officeDocument/2006/relationships/image" Target="../media/image102.wmf"/><Relationship Id="rId15" Type="http://schemas.openxmlformats.org/officeDocument/2006/relationships/oleObject" Target="../embeddings/oleObject142.bin"/><Relationship Id="rId16" Type="http://schemas.openxmlformats.org/officeDocument/2006/relationships/image" Target="../media/image103.wmf"/><Relationship Id="rId17" Type="http://schemas.openxmlformats.org/officeDocument/2006/relationships/oleObject" Target="../embeddings/oleObject143.bin"/><Relationship Id="rId18" Type="http://schemas.openxmlformats.org/officeDocument/2006/relationships/image" Target="../media/image104.wmf"/><Relationship Id="rId19" Type="http://schemas.openxmlformats.org/officeDocument/2006/relationships/oleObject" Target="../embeddings/oleObject144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6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137.bin"/><Relationship Id="rId6" Type="http://schemas.openxmlformats.org/officeDocument/2006/relationships/image" Target="../media/image98.wmf"/><Relationship Id="rId7" Type="http://schemas.openxmlformats.org/officeDocument/2006/relationships/oleObject" Target="../embeddings/oleObject138.bin"/><Relationship Id="rId8" Type="http://schemas.openxmlformats.org/officeDocument/2006/relationships/image" Target="../media/image9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wmf"/><Relationship Id="rId12" Type="http://schemas.openxmlformats.org/officeDocument/2006/relationships/image" Target="../media/image4.jpeg"/><Relationship Id="rId13" Type="http://schemas.openxmlformats.org/officeDocument/2006/relationships/image" Target="../media/image5.jpeg"/><Relationship Id="rId14" Type="http://schemas.openxmlformats.org/officeDocument/2006/relationships/image" Target="../media/image10.jpeg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20" Type="http://schemas.openxmlformats.org/officeDocument/2006/relationships/oleObject" Target="../embeddings/oleObject29.bin"/><Relationship Id="rId21" Type="http://schemas.openxmlformats.org/officeDocument/2006/relationships/image" Target="../media/image25.wmf"/><Relationship Id="rId22" Type="http://schemas.openxmlformats.org/officeDocument/2006/relationships/oleObject" Target="../embeddings/oleObject30.bin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27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8.bin"/><Relationship Id="rId19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wmf"/><Relationship Id="rId21" Type="http://schemas.openxmlformats.org/officeDocument/2006/relationships/oleObject" Target="../embeddings/oleObject40.bin"/><Relationship Id="rId22" Type="http://schemas.openxmlformats.org/officeDocument/2006/relationships/image" Target="../media/image36.wmf"/><Relationship Id="rId23" Type="http://schemas.openxmlformats.org/officeDocument/2006/relationships/oleObject" Target="../embeddings/oleObject41.bin"/><Relationship Id="rId24" Type="http://schemas.openxmlformats.org/officeDocument/2006/relationships/image" Target="../media/image37.wmf"/><Relationship Id="rId25" Type="http://schemas.openxmlformats.org/officeDocument/2006/relationships/oleObject" Target="../embeddings/oleObject42.bin"/><Relationship Id="rId26" Type="http://schemas.openxmlformats.org/officeDocument/2006/relationships/image" Target="../media/image38.wmf"/><Relationship Id="rId27" Type="http://schemas.openxmlformats.org/officeDocument/2006/relationships/oleObject" Target="../embeddings/oleObject43.bin"/><Relationship Id="rId28" Type="http://schemas.openxmlformats.org/officeDocument/2006/relationships/image" Target="../media/image39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32.bin"/><Relationship Id="rId30" Type="http://schemas.openxmlformats.org/officeDocument/2006/relationships/image" Target="../media/image40.emf"/><Relationship Id="rId31" Type="http://schemas.openxmlformats.org/officeDocument/2006/relationships/oleObject" Target="../embeddings/oleObject45.bin"/><Relationship Id="rId32" Type="http://schemas.openxmlformats.org/officeDocument/2006/relationships/image" Target="../media/image41.emf"/><Relationship Id="rId9" Type="http://schemas.openxmlformats.org/officeDocument/2006/relationships/oleObject" Target="../embeddings/oleObject3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29.wmf"/><Relationship Id="rId33" Type="http://schemas.openxmlformats.org/officeDocument/2006/relationships/oleObject" Target="../embeddings/oleObject46.bin"/><Relationship Id="rId34" Type="http://schemas.openxmlformats.org/officeDocument/2006/relationships/image" Target="../media/image42.wmf"/><Relationship Id="rId35" Type="http://schemas.openxmlformats.org/officeDocument/2006/relationships/oleObject" Target="../embeddings/oleObject47.bin"/><Relationship Id="rId36" Type="http://schemas.openxmlformats.org/officeDocument/2006/relationships/image" Target="../media/image43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34.wmf"/><Relationship Id="rId1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oleObject" Target="../embeddings/oleObject57.bin"/><Relationship Id="rId21" Type="http://schemas.openxmlformats.org/officeDocument/2006/relationships/image" Target="../media/image49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44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0.jpe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#12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985363" y="1311275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26,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1336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21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Lenz’s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Law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EMF Induction in Moving Conductor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Generation of Electricity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Transformer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Mutual and Self Inductance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Stored in Magnetic Field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Alternating Current and AC Circuits</a:t>
            </a: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232A38-FCFD-7F42-9EE4-6A1F85B7FCF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Generators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1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15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An electric generator is also called a dynamo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1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768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Faraday’s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271851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0A78B4-B98A-6347-86CE-DB2B96D840B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does an Electric Generator work?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An emf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Electric current is the output of a generator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115556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F03DE4-DF00-D944-BBA5-942CB1F1F68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does an Electric Generator work?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4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44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4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assume the loop is rotating in a uniform B field w/ constant angular velocity </a:t>
            </a:r>
            <a:r>
              <a:rPr lang="en-US" sz="2800" dirty="0" err="1" smtClean="0">
                <a:latin typeface="Symbol" charset="0"/>
                <a:ea typeface="ＭＳ Ｐゴシック" charset="0"/>
                <a:cs typeface="ＭＳ Ｐゴシック" charset="0"/>
              </a:rPr>
              <a:t>ω</a:t>
            </a:r>
            <a:r>
              <a:rPr lang="en-US" sz="2800" dirty="0" smtClean="0">
                <a:latin typeface="Symbo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induced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angle</a:t>
            </a:r>
            <a:r>
              <a:rPr lang="en-US" sz="2400" dirty="0">
                <a:latin typeface="Symbol" charset="2"/>
                <a:ea typeface="ＭＳ Ｐゴシック" charset="0"/>
                <a:cs typeface="Symbol" charset="2"/>
              </a:rPr>
              <a:t>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θ</a:t>
            </a:r>
            <a:r>
              <a:rPr lang="en-US" sz="2400" dirty="0">
                <a:latin typeface="Arial Narrow" charset="0"/>
                <a:ea typeface="ＭＳ Ｐゴシック" charset="0"/>
              </a:rPr>
              <a:t>.  What is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Δθ</a:t>
            </a:r>
            <a:r>
              <a:rPr lang="en-US" sz="2400" dirty="0">
                <a:latin typeface="Symbol" charset="2"/>
                <a:ea typeface="ＭＳ Ｐゴシック" charset="0"/>
                <a:cs typeface="Symbol" charset="2"/>
              </a:rPr>
              <a:t>/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t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angular speed </a:t>
            </a: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ω</a:t>
            </a:r>
            <a:r>
              <a:rPr lang="en-US" sz="20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</a:t>
            </a:r>
            <a:r>
              <a:rPr lang="en-US" sz="2400" dirty="0" err="1">
                <a:latin typeface="Symbol" charset="0"/>
                <a:ea typeface="ＭＳ Ｐゴシック" charset="0"/>
              </a:rPr>
              <a:t>θ</a:t>
            </a:r>
            <a:r>
              <a:rPr lang="en-US" sz="2400" dirty="0">
                <a:latin typeface="Symbol" charset="0"/>
                <a:ea typeface="ＭＳ Ｐゴシック" charset="0"/>
              </a:rPr>
              <a:t>=θ</a:t>
            </a:r>
            <a:r>
              <a:rPr lang="en-US" sz="2400" baseline="-25000" dirty="0">
                <a:latin typeface="Symbol" charset="0"/>
                <a:ea typeface="ＭＳ Ｐゴシック" charset="0"/>
              </a:rPr>
              <a:t>0</a:t>
            </a:r>
            <a:r>
              <a:rPr lang="en-US" sz="2400" dirty="0">
                <a:latin typeface="Symbol" charset="0"/>
                <a:ea typeface="ＭＳ Ｐゴシック" charset="0"/>
              </a:rPr>
              <a:t>+ω</a:t>
            </a:r>
            <a:r>
              <a:rPr lang="en-US" sz="2400" dirty="0">
                <a:latin typeface="Arial Narrow" charset="0"/>
                <a:ea typeface="ＭＳ Ｐゴシック" charset="0"/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we choose </a:t>
            </a:r>
            <a:r>
              <a:rPr lang="en-US" sz="2400" dirty="0">
                <a:latin typeface="Symbol" charset="0"/>
                <a:ea typeface="ＭＳ Ｐゴシック" charset="0"/>
              </a:rPr>
              <a:t>θ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Sinusoidal w/ amplitude </a:t>
            </a:r>
            <a:r>
              <a:rPr lang="en-US" sz="2000" dirty="0">
                <a:latin typeface="Edwardian Script ITC" charset="0"/>
                <a:ea typeface="ＭＳ Ｐゴシック" charset="0"/>
                <a:cs typeface="Edwardian Script ITC" charset="0"/>
              </a:rPr>
              <a:t>E</a:t>
            </a:r>
            <a:r>
              <a:rPr lang="en-US" sz="20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000" dirty="0">
                <a:latin typeface="Arial Narrow" charset="0"/>
                <a:ea typeface="ＭＳ Ｐゴシック" charset="0"/>
              </a:rPr>
              <a:t>=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NBA</a:t>
            </a: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ω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US AC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Most the U.S. power is generated at steam plants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4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6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47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38313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7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48" name="Equation" r:id="rId12" imgW="228600" imgH="139680" progId="Equation.DSMT4">
                  <p:embed/>
                </p:oleObj>
              </mc:Choice>
              <mc:Fallback>
                <p:oleObj name="Equation" r:id="rId12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8588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8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49" name="Equation" r:id="rId14" imgW="228600" imgH="139680" progId="Equation.DSMT4">
                  <p:embed/>
                </p:oleObj>
              </mc:Choice>
              <mc:Fallback>
                <p:oleObj name="Equation" r:id="rId14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9"/>
          <p:cNvGraphicFramePr>
            <a:graphicFrameLocks noChangeAspect="1"/>
          </p:cNvGraphicFramePr>
          <p:nvPr/>
        </p:nvGraphicFramePr>
        <p:xfrm>
          <a:off x="1314450" y="1501775"/>
          <a:ext cx="9715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0" name="Equation" r:id="rId16" imgW="558800" imgH="393700" progId="Equation.DSMT4">
                  <p:embed/>
                </p:oleObj>
              </mc:Choice>
              <mc:Fallback>
                <p:oleObj name="Equation" r:id="rId16" imgW="558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501775"/>
                        <a:ext cx="9715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5" name="Object 10"/>
          <p:cNvGraphicFramePr>
            <a:graphicFrameLocks noChangeAspect="1"/>
          </p:cNvGraphicFramePr>
          <p:nvPr/>
        </p:nvGraphicFramePr>
        <p:xfrm>
          <a:off x="2351088" y="1512888"/>
          <a:ext cx="13684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1" name="Equation" r:id="rId18" imgW="787400" imgH="381000" progId="Equation.DSMT4">
                  <p:embed/>
                </p:oleObj>
              </mc:Choice>
              <mc:Fallback>
                <p:oleObj name="Equation" r:id="rId18" imgW="787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512888"/>
                        <a:ext cx="136842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1"/>
          <p:cNvGraphicFramePr>
            <a:graphicFrameLocks noChangeAspect="1"/>
          </p:cNvGraphicFramePr>
          <p:nvPr/>
        </p:nvGraphicFramePr>
        <p:xfrm>
          <a:off x="3700463" y="1512888"/>
          <a:ext cx="15906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2" name="Equation" r:id="rId20" imgW="914400" imgH="381000" progId="Equation.DSMT4">
                  <p:embed/>
                </p:oleObj>
              </mc:Choice>
              <mc:Fallback>
                <p:oleObj name="Equation" r:id="rId20" imgW="91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1512888"/>
                        <a:ext cx="15906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42339"/>
              </p:ext>
            </p:extLst>
          </p:nvPr>
        </p:nvGraphicFramePr>
        <p:xfrm>
          <a:off x="1577975" y="3686175"/>
          <a:ext cx="18716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3" name="Equation" r:id="rId22" imgW="1066800" imgH="381000" progId="Equation.DSMT4">
                  <p:embed/>
                </p:oleObj>
              </mc:Choice>
              <mc:Fallback>
                <p:oleObj name="Equation" r:id="rId22" imgW="1066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3686175"/>
                        <a:ext cx="1871663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24811"/>
              </p:ext>
            </p:extLst>
          </p:nvPr>
        </p:nvGraphicFramePr>
        <p:xfrm>
          <a:off x="3527425" y="3886200"/>
          <a:ext cx="11747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4" name="Equation" r:id="rId24" imgW="660400" imgH="165100" progId="Equation.DSMT4">
                  <p:embed/>
                </p:oleObj>
              </mc:Choice>
              <mc:Fallback>
                <p:oleObj name="Equation" r:id="rId24" imgW="660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886200"/>
                        <a:ext cx="11747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4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5" name="Equation" r:id="rId26" imgW="673100" imgH="393700" progId="Equation.DSMT4">
                  <p:embed/>
                </p:oleObj>
              </mc:Choice>
              <mc:Fallback>
                <p:oleObj name="Equation" r:id="rId26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735926"/>
              </p:ext>
            </p:extLst>
          </p:nvPr>
        </p:nvGraphicFramePr>
        <p:xfrm>
          <a:off x="5884863" y="4267200"/>
          <a:ext cx="12588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6" name="Equation" r:id="rId28" imgW="863600" imgH="165100" progId="Equation.DSMT4">
                  <p:embed/>
                </p:oleObj>
              </mc:Choice>
              <mc:Fallback>
                <p:oleObj name="Equation" r:id="rId28" imgW="863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4267200"/>
                        <a:ext cx="125888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97714"/>
              </p:ext>
            </p:extLst>
          </p:nvPr>
        </p:nvGraphicFramePr>
        <p:xfrm>
          <a:off x="7162800" y="4191000"/>
          <a:ext cx="7397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57" name="Equation" r:id="rId30" imgW="508000" imgH="228600" progId="Equation.DSMT4">
                  <p:embed/>
                </p:oleObj>
              </mc:Choice>
              <mc:Fallback>
                <p:oleObj name="Equation" r:id="rId30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91000"/>
                        <a:ext cx="7397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82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5F6386-3178-7845-8B28-D5084D50723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 smtClean="0">
                <a:solidFill>
                  <a:srgbClr val="0000FF"/>
                </a:solidFill>
                <a:latin typeface="Edwardian Script ITC" charset="0"/>
                <a:cs typeface="Edwardian Script ITC" charset="0"/>
              </a:rPr>
              <a:t>E</a:t>
            </a:r>
            <a:r>
              <a:rPr lang="en-US" sz="2800" baseline="-25000" dirty="0" smtClean="0">
                <a:solidFill>
                  <a:srgbClr val="0000FF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6665"/>
              </p:ext>
            </p:extLst>
          </p:nvPr>
        </p:nvGraphicFramePr>
        <p:xfrm>
          <a:off x="1462088" y="4191000"/>
          <a:ext cx="1292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4" name="Equation" r:id="rId3" imgW="546100" imgH="190500" progId="Equation.DSMT4">
                  <p:embed/>
                </p:oleObj>
              </mc:Choice>
              <mc:Fallback>
                <p:oleObj name="Equation" r:id="rId3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4191000"/>
                        <a:ext cx="1292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80375"/>
              </p:ext>
            </p:extLst>
          </p:nvPr>
        </p:nvGraphicFramePr>
        <p:xfrm>
          <a:off x="4667250" y="2324100"/>
          <a:ext cx="20748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5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2324100"/>
                        <a:ext cx="20748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91026"/>
              </p:ext>
            </p:extLst>
          </p:nvPr>
        </p:nvGraphicFramePr>
        <p:xfrm>
          <a:off x="2819400" y="2984500"/>
          <a:ext cx="184308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6" name="Equation" r:id="rId7" imgW="609600" imgH="393700" progId="Equation.DSMT4">
                  <p:embed/>
                </p:oleObj>
              </mc:Choice>
              <mc:Fallback>
                <p:oleObj name="Equation" r:id="rId7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84500"/>
                        <a:ext cx="1843088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5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7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6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8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7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9" name="Equation" r:id="rId13" imgW="2781000" imgH="469800" progId="Equation.DSMT4">
                  <p:embed/>
                </p:oleObj>
              </mc:Choice>
              <mc:Fallback>
                <p:oleObj name="Equation" r:id="rId13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8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14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5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Electricity Consumption by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Screen Shot 2013-06-26 at 9.5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" y="762000"/>
            <a:ext cx="896587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2700" y="57150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</p:spTree>
    <p:extLst>
      <p:ext uri="{BB962C8B-B14F-4D97-AF65-F5344CB8AC3E}">
        <p14:creationId xmlns:p14="http://schemas.microsoft.com/office/powerpoint/2010/main" val="400079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16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2008, total worldwide energy consumption was 474 EJ </a:t>
            </a:r>
            <a:r>
              <a:rPr lang="en-US" sz="2800" dirty="0" smtClean="0">
                <a:solidFill>
                  <a:srgbClr val="008000"/>
                </a:solidFill>
              </a:rPr>
              <a:t>(474×10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J=132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). </a:t>
            </a:r>
          </a:p>
          <a:p>
            <a:pPr lvl="1"/>
            <a:r>
              <a:rPr lang="en-US" sz="2400" dirty="0" smtClean="0"/>
              <a:t>Equivalent to an average energy consumption rate of 15 terawatts (1.504×10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26.6 </a:t>
            </a:r>
            <a:r>
              <a:rPr lang="en-US" sz="2400" dirty="0" err="1" smtClean="0"/>
              <a:t>PWh</a:t>
            </a:r>
            <a:r>
              <a:rPr lang="en-US" sz="2400" dirty="0" smtClean="0"/>
              <a:t> (as of 2008)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6A8D67-5D08-954E-B77C-FD07FC3ED5F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DC Generator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6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63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DC generator is almost the same as an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AC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generator except the slip rings are replaced by split-ring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commutators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Output can be smoothed out by placing a capacitor on the output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More commonly done using many armature windings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6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372348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7F790B-426E-AF47-B5F5-B9CD13A071B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Eddy Currents (read more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CH. 21 – 6)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153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Induced currents are not always confined to well-defined path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In some cases where a conductor is moving in and out of the magnetic field,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Lenz’s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law causes flow of electrons that opposes the change in magnetic flux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This change is in the direction that impedes the production of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emf</a:t>
            </a:r>
            <a:endParaRPr lang="en-US" dirty="0">
              <a:latin typeface="Arial Narrow" charset="0"/>
              <a:ea typeface="ＭＳ Ｐゴシック" charset="0"/>
              <a:sym typeface="Wingdings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And thus causes energy losses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These currents are called eddy currents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Just like the eddy currents in the water that pulls the boat in the opposite direction of the movement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58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5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5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19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</a:t>
            </a:r>
            <a:r>
              <a:rPr lang="en-US" dirty="0" smtClean="0">
                <a:sym typeface="Wingdings" charset="2"/>
              </a:rPr>
              <a:t> losses due to Eddy current</a:t>
            </a:r>
            <a:endParaRPr lang="en-US" dirty="0">
              <a:sym typeface="Wingdings" charset="2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335805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build="p"/>
      <p:bldP spid="4270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2</a:t>
            </a:r>
            <a:r>
              <a:rPr lang="en-US" baseline="30000" dirty="0" smtClean="0">
                <a:latin typeface="Arial Narrow" charset="0"/>
                <a:ea typeface="ＭＳ Ｐゴシック" charset="0"/>
              </a:rPr>
              <a:t>nd</a:t>
            </a:r>
            <a:r>
              <a:rPr lang="en-US" dirty="0" smtClean="0">
                <a:latin typeface="Arial Narrow" charset="0"/>
                <a:ea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In class tomorrow, June </a:t>
            </a:r>
            <a:r>
              <a:rPr lang="en-US" dirty="0">
                <a:latin typeface="Arial Narrow" charset="0"/>
                <a:ea typeface="ＭＳ Ｐゴシック" charset="0"/>
              </a:rPr>
              <a:t>2</a:t>
            </a:r>
            <a:r>
              <a:rPr lang="en-US" dirty="0" smtClean="0">
                <a:latin typeface="Arial Narrow" charset="0"/>
                <a:ea typeface="ＭＳ Ｐゴシック" charset="0"/>
              </a:rPr>
              <a:t>7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Non-comprehensive exam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Covers CH20.1 – what we finish today (CH 21 – 8)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BYOF (Bring your own formula sheet)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This exam can replace your first term exam if better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If you miss the exam you will get an F no matter how well you have been doing in the class!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Your 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Please bring your planetarium extra credit sheet by the beginning of the </a:t>
            </a:r>
            <a:r>
              <a:rPr lang="en-US" sz="2400" dirty="0" smtClean="0"/>
              <a:t>exam Monday, July 8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Be sure to tape one edge of the ticket stub with the title of the show on </a:t>
            </a:r>
            <a:r>
              <a:rPr lang="en-US" sz="2400" dirty="0" smtClean="0"/>
              <a:t>top and your name on the 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20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0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smtClean="0">
                <a:latin typeface="Symbol" charset="2"/>
                <a:cs typeface="Symbol" charset="2"/>
                <a:sym typeface="Wingdings" charset="2"/>
              </a:rPr>
              <a:t>Δ</a:t>
            </a:r>
            <a:r>
              <a:rPr lang="en-US" dirty="0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smtClean="0">
                <a:sym typeface="Wingdings" charset="2"/>
              </a:rPr>
              <a:t>B</a:t>
            </a:r>
            <a:r>
              <a:rPr lang="en-US" dirty="0" smtClean="0">
                <a:sym typeface="Wingdings" charset="2"/>
              </a:rPr>
              <a:t>/</a:t>
            </a:r>
            <a:r>
              <a:rPr lang="en-US" dirty="0" err="1" smtClean="0">
                <a:latin typeface="Symbol" charset="2"/>
                <a:cs typeface="Symbol" charset="2"/>
                <a:sym typeface="Wingdings" charset="2"/>
              </a:rPr>
              <a:t>Δ</a:t>
            </a:r>
            <a:r>
              <a:rPr lang="en-US" dirty="0" err="1" smtClean="0">
                <a:sym typeface="Wingdings" charset="2"/>
              </a:rPr>
              <a:t>t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0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08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09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10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427268"/>
              </p:ext>
            </p:extLst>
          </p:nvPr>
        </p:nvGraphicFramePr>
        <p:xfrm>
          <a:off x="1835150" y="3449637"/>
          <a:ext cx="12128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11" name="Equation" r:id="rId15" imgW="533400" imgH="393700" progId="Equation.DSMT4">
                  <p:embed/>
                </p:oleObj>
              </mc:Choice>
              <mc:Fallback>
                <p:oleObj name="Equation" r:id="rId15" imgW="533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449637"/>
                        <a:ext cx="12128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349771"/>
              </p:ext>
            </p:extLst>
          </p:nvPr>
        </p:nvGraphicFramePr>
        <p:xfrm>
          <a:off x="1811338" y="4479925"/>
          <a:ext cx="12223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12" name="Equation" r:id="rId17" imgW="546100" imgH="393700" progId="Equation.DSMT4">
                  <p:embed/>
                </p:oleObj>
              </mc:Choice>
              <mc:Fallback>
                <p:oleObj name="Equation" r:id="rId17" imgW="546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4479925"/>
                        <a:ext cx="12223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02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21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4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4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charset="2"/>
              </a:rPr>
              <a:t>Since </a:t>
            </a:r>
            <a:r>
              <a:rPr lang="en-US" dirty="0">
                <a:sym typeface="Wingdings" charset="2"/>
              </a:rPr>
              <a:t>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29238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44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29238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45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29238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46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29238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5535613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step-up transformer will be lower than the input, while it is larger for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36088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22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 smtClean="0"/>
              <a:t>Ex. 21 – 11 Portable Radio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64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65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66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67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68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69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70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71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72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73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74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75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76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3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23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21 – 12: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18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19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0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1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2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3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4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5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6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7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8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29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27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Special Projects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9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7150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unit of speed from the product of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permitivity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permeability, starting from their original units. (5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and compute the speed of light in free space from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equations. (20 points for derivation and 3 points for computation.)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Compute the speed of the EM waves in copper, water and one other material which is different from other students. ( 3 points each)</a:t>
            </a:r>
          </a:p>
          <a:p>
            <a:pPr marL="514350" indent="-514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of these projects are the start of the class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Wednesday, July 3!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215B2A-D1AD-8E48-A365-C01E8F7E4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Lenz’s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91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gives rise to a current whose magnetic field opposes the original change in flux </a:t>
            </a:r>
            <a:r>
              <a:rPr lang="en-US" sz="2400" dirty="0">
                <a:latin typeface="Arial Narrow" charset="0"/>
                <a:ea typeface="ＭＳ Ｐゴシック" charset="0"/>
                <a:sym typeface="Wingdings" charset="0"/>
              </a:rPr>
              <a:t> This is known as </a:t>
            </a:r>
            <a:r>
              <a:rPr lang="en-US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Lenz’s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 other words, 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is always in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the </a:t>
            </a:r>
            <a:r>
              <a:rPr lang="en-US" sz="2400" dirty="0">
                <a:latin typeface="Arial Narrow" charset="0"/>
                <a:ea typeface="ＭＳ Ｐゴシック" charset="0"/>
              </a:rPr>
              <a:t>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We can use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Lenz’s </a:t>
            </a:r>
            <a:r>
              <a:rPr lang="en-US" sz="2400" dirty="0">
                <a:latin typeface="Arial Narrow" charset="0"/>
                <a:ea typeface="ＭＳ Ｐゴシック" charset="0"/>
              </a:rPr>
              <a:t>law to explain the following cases in the figures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9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1862"/>
            <a:ext cx="274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429000"/>
            <a:ext cx="678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Lenz’s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334252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47C97B-A154-1E48-B5E1-79FAA091C62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528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Induction of EMF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2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6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5" name="Equation" r:id="rId10" imgW="355320" imgH="203040" progId="Equation.DSMT4">
                  <p:embed/>
                </p:oleObj>
              </mc:Choice>
              <mc:Fallback>
                <p:oleObj name="Equation" r:id="rId1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08163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cs typeface="Symbol" charset="2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67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086846"/>
              </p:ext>
            </p:extLst>
          </p:nvPr>
        </p:nvGraphicFramePr>
        <p:xfrm>
          <a:off x="1593850" y="1735138"/>
          <a:ext cx="18843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6" name="Equation" r:id="rId15" imgW="660400" imgH="254000" progId="Equation.DSMT4">
                  <p:embed/>
                </p:oleObj>
              </mc:Choice>
              <mc:Fallback>
                <p:oleObj name="Equation" r:id="rId15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735138"/>
                        <a:ext cx="188436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8"/>
          <p:cNvGraphicFramePr>
            <a:graphicFrameLocks noChangeAspect="1"/>
          </p:cNvGraphicFramePr>
          <p:nvPr/>
        </p:nvGraphicFramePr>
        <p:xfrm>
          <a:off x="3268663" y="1730375"/>
          <a:ext cx="21764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7" name="Equation" r:id="rId17" imgW="762000" imgH="254000" progId="Equation.DSMT4">
                  <p:embed/>
                </p:oleObj>
              </mc:Choice>
              <mc:Fallback>
                <p:oleObj name="Equation" r:id="rId17" imgW="762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1730375"/>
                        <a:ext cx="2176462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 can we induce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look at the formula for magnetic flux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do you see?  What are the things that can change with time to result in change of magnetic flux?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Magnetic field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area of the loop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6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0" grpId="0" build="p"/>
      <p:bldP spid="4167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615E0-D0AD-B44A-8C9A-BA690716157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21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28600" y="669925"/>
            <a:ext cx="662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What is the procedure to solve this problem?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1. Compute the magnetic flux change. 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0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(d) what was the average force required? 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1000" y="441513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. Compute the </a:t>
            </a:r>
            <a:r>
              <a:rPr lang="en-US" dirty="0" err="1" smtClean="0">
                <a:solidFill>
                  <a:srgbClr val="CC00CC"/>
                </a:solidFill>
                <a:latin typeface="Arial Narrow" charset="0"/>
              </a:rPr>
              <a:t>emf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generated by the change of flux using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2800" y="48006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CC00CC"/>
                </a:solidFill>
                <a:latin typeface="Arial Narrow" charset="0"/>
              </a:rPr>
              <a:t>Faraday’s law</a:t>
            </a:r>
            <a:endParaRPr lang="en-US" sz="18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07754"/>
              </p:ext>
            </p:extLst>
          </p:nvPr>
        </p:nvGraphicFramePr>
        <p:xfrm>
          <a:off x="7162800" y="4343400"/>
          <a:ext cx="1111250" cy="56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19" name="Equation" r:id="rId4" imgW="774700" imgH="393700" progId="Equation.DSMT4">
                  <p:embed/>
                </p:oleObj>
              </mc:Choice>
              <mc:Fallback>
                <p:oleObj name="Equation" r:id="rId4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343400"/>
                        <a:ext cx="1111250" cy="566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3. Compute the current using Ohm’s law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193224"/>
              </p:ext>
            </p:extLst>
          </p:nvPr>
        </p:nvGraphicFramePr>
        <p:xfrm>
          <a:off x="5062538" y="4832921"/>
          <a:ext cx="576262" cy="57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0" name="Equation" r:id="rId6" imgW="381000" imgH="381000" progId="Equation.DSMT4">
                  <p:embed/>
                </p:oleObj>
              </mc:Choice>
              <mc:Fallback>
                <p:oleObj name="Equation" r:id="rId6" imgW="381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4832921"/>
                        <a:ext cx="576262" cy="57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4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. Compute the energy loss using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19719"/>
              </p:ext>
            </p:extLst>
          </p:nvPr>
        </p:nvGraphicFramePr>
        <p:xfrm>
          <a:off x="4287837" y="5381625"/>
          <a:ext cx="10461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1" name="Equation" r:id="rId8" imgW="431800" imgH="152400" progId="Equation.DSMT4">
                  <p:embed/>
                </p:oleObj>
              </mc:Choice>
              <mc:Fallback>
                <p:oleObj name="Equation" r:id="rId8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7" y="5381625"/>
                        <a:ext cx="10461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902931"/>
              </p:ext>
            </p:extLst>
          </p:nvPr>
        </p:nvGraphicFramePr>
        <p:xfrm>
          <a:off x="5334000" y="5257800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2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57800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81000" y="5786735"/>
            <a:ext cx="4495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5. Compute the magnetic force using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48009"/>
              </p:ext>
            </p:extLst>
          </p:nvPr>
        </p:nvGraphicFramePr>
        <p:xfrm>
          <a:off x="4587875" y="5881688"/>
          <a:ext cx="12080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3" name="Equation" r:id="rId12" imgW="558800" imgH="152400" progId="Equation.DSMT4">
                  <p:embed/>
                </p:oleObj>
              </mc:Choice>
              <mc:Fallback>
                <p:oleObj name="Equation" r:id="rId12" imgW="558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5881688"/>
                        <a:ext cx="12080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/>
      <p:bldP spid="417800" grpId="0"/>
      <p:bldP spid="25" grpId="0"/>
      <p:bldP spid="26" grpId="0"/>
      <p:bldP spid="29" grpId="0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615E0-D0AD-B44A-8C9A-BA690716157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21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28600" y="669925"/>
            <a:ext cx="662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0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(d)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2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4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3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5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4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6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01184"/>
              </p:ext>
            </p:extLst>
          </p:nvPr>
        </p:nvGraphicFramePr>
        <p:xfrm>
          <a:off x="3289300" y="4002088"/>
          <a:ext cx="8588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7" name="Equation" r:id="rId10" imgW="419100" imgH="190500" progId="Equation.DSMT4">
                  <p:embed/>
                </p:oleObj>
              </mc:Choice>
              <mc:Fallback>
                <p:oleObj name="Equation" r:id="rId10" imgW="419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002088"/>
                        <a:ext cx="8588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6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8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7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9" name="Equation" r:id="rId14" imgW="1346040" imgH="304560" progId="Equation.DSMT4">
                  <p:embed/>
                </p:oleObj>
              </mc:Choice>
              <mc:Fallback>
                <p:oleObj name="Equation" r:id="rId14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8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40"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9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41" name="Equation" r:id="rId18" imgW="419040" imgH="164880" progId="Equation.DSMT4">
                  <p:embed/>
                </p:oleObj>
              </mc:Choice>
              <mc:Fallback>
                <p:oleObj name="Equation" r:id="rId18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0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42" name="Equation" r:id="rId20" imgW="1041120" imgH="228600" progId="Equation.DSMT4">
                  <p:embed/>
                </p:oleObj>
              </mc:Choice>
              <mc:Fallback>
                <p:oleObj name="Equation" r:id="rId20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11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43" name="Equation" r:id="rId22" imgW="1041120" imgH="393480" progId="Equation.DSMT4">
                  <p:embed/>
                </p:oleObj>
              </mc:Choice>
              <mc:Fallback>
                <p:oleObj name="Equation" r:id="rId22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44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  <p:bldP spid="417798" grpId="0" animBg="1"/>
      <p:bldP spid="417799" grpId="0" animBg="1"/>
      <p:bldP spid="417801" grpId="0"/>
      <p:bldP spid="4178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655F16-756F-BD49-90DA-2EC866ECECB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21 – 5,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2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49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3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0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4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1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5943600" y="3276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Clockwise!  Why?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88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283141"/>
              </p:ext>
            </p:extLst>
          </p:nvPr>
        </p:nvGraphicFramePr>
        <p:xfrm>
          <a:off x="2743200" y="4965700"/>
          <a:ext cx="5762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2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65700"/>
                        <a:ext cx="5762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37696"/>
              </p:ext>
            </p:extLst>
          </p:nvPr>
        </p:nvGraphicFramePr>
        <p:xfrm>
          <a:off x="6400800" y="4978400"/>
          <a:ext cx="5762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3" name="Equation" r:id="rId11" imgW="266700" imgH="177800" progId="Equation.DSMT4">
                  <p:embed/>
                </p:oleObj>
              </mc:Choice>
              <mc:Fallback>
                <p:oleObj name="Equation" r:id="rId11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78400"/>
                        <a:ext cx="5762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1" name="Object 7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4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00718"/>
              </p:ext>
            </p:extLst>
          </p:nvPr>
        </p:nvGraphicFramePr>
        <p:xfrm>
          <a:off x="1371600" y="1112838"/>
          <a:ext cx="15890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5" name="Equation" r:id="rId15" imgW="673100" imgH="393700" progId="Equation.DSMT4">
                  <p:embed/>
                </p:oleObj>
              </mc:Choice>
              <mc:Fallback>
                <p:oleObj name="Equation" r:id="rId15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12838"/>
                        <a:ext cx="15890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20476"/>
              </p:ext>
            </p:extLst>
          </p:nvPr>
        </p:nvGraphicFramePr>
        <p:xfrm>
          <a:off x="29702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6" name="Equation" r:id="rId17" imgW="1904760" imgH="279360" progId="Equation.DSMT4">
                  <p:embed/>
                </p:oleObj>
              </mc:Choice>
              <mc:Fallback>
                <p:oleObj name="Equation" r:id="rId17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0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7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1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8" name="Equation" r:id="rId21" imgW="1752480" imgH="368280" progId="Equation.DSMT4">
                  <p:embed/>
                </p:oleObj>
              </mc:Choice>
              <mc:Fallback>
                <p:oleObj name="Equation" r:id="rId21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12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59" name="Equation" r:id="rId23" imgW="291960" imgH="164880" progId="Equation.DSMT4">
                  <p:embed/>
                </p:oleObj>
              </mc:Choice>
              <mc:Fallback>
                <p:oleObj name="Equation" r:id="rId23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13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60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14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61" name="Equation" r:id="rId27" imgW="2590560" imgH="304560" progId="Equation.DSMT4">
                  <p:embed/>
                </p:oleObj>
              </mc:Choice>
              <mc:Fallback>
                <p:oleObj name="Equation" r:id="rId27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04889"/>
              </p:ext>
            </p:extLst>
          </p:nvPr>
        </p:nvGraphicFramePr>
        <p:xfrm>
          <a:off x="3263900" y="4965700"/>
          <a:ext cx="850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62" name="Equation" r:id="rId29" imgW="393700" imgH="190500" progId="Equation.DSMT4">
                  <p:embed/>
                </p:oleObj>
              </mc:Choice>
              <mc:Fallback>
                <p:oleObj name="Equation" r:id="rId29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965700"/>
                        <a:ext cx="850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68485"/>
              </p:ext>
            </p:extLst>
          </p:nvPr>
        </p:nvGraphicFramePr>
        <p:xfrm>
          <a:off x="6934200" y="4965700"/>
          <a:ext cx="1042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63" name="Equation" r:id="rId31" imgW="482600" imgH="190500" progId="Equation.DSMT4">
                  <p:embed/>
                </p:oleObj>
              </mc:Choice>
              <mc:Fallback>
                <p:oleObj name="Equation" r:id="rId31" imgW="482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65700"/>
                        <a:ext cx="1042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17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64" name="Equation" r:id="rId33" imgW="431640" imgH="164880" progId="Equation.DSMT4">
                  <p:embed/>
                </p:oleObj>
              </mc:Choice>
              <mc:Fallback>
                <p:oleObj name="Equation" r:id="rId33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47695"/>
              </p:ext>
            </p:extLst>
          </p:nvPr>
        </p:nvGraphicFramePr>
        <p:xfrm>
          <a:off x="2435225" y="5459413"/>
          <a:ext cx="59007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65" name="Equation" r:id="rId35" imgW="2730500" imgH="304800" progId="Equation.DSMT4">
                  <p:embed/>
                </p:oleObj>
              </mc:Choice>
              <mc:Fallback>
                <p:oleObj name="Equation" r:id="rId35" imgW="2730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459413"/>
                        <a:ext cx="59007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030495" y="373380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1600" dirty="0" smtClean="0">
                <a:solidFill>
                  <a:srgbClr val="CC00CC"/>
                </a:solidFill>
                <a:latin typeface="Arial Narrow" charset="0"/>
              </a:rPr>
              <a:t>o counter against the flux reduction!!</a:t>
            </a:r>
            <a:endParaRPr lang="en-US" sz="16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81000" y="5943600"/>
            <a:ext cx="8001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This is due to the fact that forces on two of the sides cancel, while one side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stays out side the area covered by the B field, leaving only one side to apply the force.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Faraday’s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law, the induced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This equation is valid as long as B, </a:t>
            </a:r>
            <a:r>
              <a:rPr lang="en-US" dirty="0">
                <a:solidFill>
                  <a:srgbClr val="660066"/>
                </a:solidFill>
                <a:latin typeface="Monotype Corsiva" charset="0"/>
                <a:cs typeface="Monotype Corsiva" charset="0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 and v are perpendicular to each other. What do we do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if they are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sp>
        <p:nvSpPr>
          <p:cNvPr id="317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9FA3DA-E4DA-9A47-8E72-EEC0258B46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EMF Induced on a Moving Conductor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2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2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7239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Another way of inducing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As the rod moves at a speed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it travels </a:t>
            </a:r>
            <a:r>
              <a:rPr lang="en-US" sz="2800" dirty="0" err="1" smtClean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 time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changing the area of the loop by ΔA=</a:t>
            </a:r>
            <a:r>
              <a:rPr lang="en-US" sz="2800" dirty="0" err="1">
                <a:latin typeface="Monotype Corsiva" charset="0"/>
                <a:ea typeface="ＭＳ Ｐゴシック" charset="0"/>
                <a:cs typeface="ＭＳ Ｐゴシック" charset="0"/>
              </a:rPr>
              <a:t>lvΔ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74560"/>
              </p:ext>
            </p:extLst>
          </p:nvPr>
        </p:nvGraphicFramePr>
        <p:xfrm>
          <a:off x="11430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2" name="Equation" r:id="rId10" imgW="279360" imgH="228600" progId="Equation.DSMT4">
                  <p:embed/>
                </p:oleObj>
              </mc:Choice>
              <mc:Fallback>
                <p:oleObj name="Equation" r:id="rId10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7"/>
          <p:cNvGraphicFramePr>
            <a:graphicFrameLocks noChangeAspect="1"/>
          </p:cNvGraphicFramePr>
          <p:nvPr/>
        </p:nvGraphicFramePr>
        <p:xfrm>
          <a:off x="1916113" y="2936875"/>
          <a:ext cx="1284287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3" name="Equation" r:id="rId12" imgW="457200" imgH="393700" progId="Equation.DSMT4">
                  <p:embed/>
                </p:oleObj>
              </mc:Choice>
              <mc:Fallback>
                <p:oleObj name="Equation" r:id="rId12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36875"/>
                        <a:ext cx="1284287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8"/>
          <p:cNvGraphicFramePr>
            <a:graphicFrameLocks noChangeAspect="1"/>
          </p:cNvGraphicFramePr>
          <p:nvPr/>
        </p:nvGraphicFramePr>
        <p:xfrm>
          <a:off x="3165475" y="2954338"/>
          <a:ext cx="12493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4" name="Equation" r:id="rId14" imgW="444500" imgH="381000" progId="Equation.DSMT4">
                  <p:embed/>
                </p:oleObj>
              </mc:Choice>
              <mc:Fallback>
                <p:oleObj name="Equation" r:id="rId14" imgW="444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2954338"/>
                        <a:ext cx="12493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9"/>
          <p:cNvGraphicFramePr>
            <a:graphicFrameLocks noChangeAspect="1"/>
          </p:cNvGraphicFramePr>
          <p:nvPr/>
        </p:nvGraphicFramePr>
        <p:xfrm>
          <a:off x="4706938" y="3514725"/>
          <a:ext cx="498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5" name="Equation" r:id="rId16" imgW="177800" imgH="152400" progId="Equation.DSMT4">
                  <p:embed/>
                </p:oleObj>
              </mc:Choice>
              <mc:Fallback>
                <p:oleObj name="Equation" r:id="rId16" imgW="177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514725"/>
                        <a:ext cx="498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0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6" name="Equation" r:id="rId18" imgW="241200" imgH="164880" progId="Equation.DSMT4">
                  <p:embed/>
                </p:oleObj>
              </mc:Choice>
              <mc:Fallback>
                <p:oleObj name="Equation" r:id="rId18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1"/>
          <p:cNvGraphicFramePr>
            <a:graphicFrameLocks noChangeAspect="1"/>
          </p:cNvGraphicFramePr>
          <p:nvPr/>
        </p:nvGraphicFramePr>
        <p:xfrm>
          <a:off x="4419600" y="2954338"/>
          <a:ext cx="14271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7" name="Equation" r:id="rId20" imgW="508000" imgH="381000" progId="Equation.DSMT4">
                  <p:embed/>
                </p:oleObj>
              </mc:Choice>
              <mc:Fallback>
                <p:oleObj name="Equation" r:id="rId20" imgW="508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54338"/>
                        <a:ext cx="14271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39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5" grpId="0" build="p"/>
      <p:bldP spid="41984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24436</TotalTime>
  <Words>2513</Words>
  <Application>Microsoft Macintosh PowerPoint</Application>
  <PresentationFormat>On-screen Show (4:3)</PresentationFormat>
  <Paragraphs>269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phys1443-spring02</vt:lpstr>
      <vt:lpstr>Equation</vt:lpstr>
      <vt:lpstr>MathType 6.0 Equation</vt:lpstr>
      <vt:lpstr>PHYS 1442 – Section 001 Lecture #12</vt:lpstr>
      <vt:lpstr>Announcements</vt:lpstr>
      <vt:lpstr>Special Projects</vt:lpstr>
      <vt:lpstr>Lenz’s Law</vt:lpstr>
      <vt:lpstr>Induction of EMF</vt:lpstr>
      <vt:lpstr>Example 21 – 5 </vt:lpstr>
      <vt:lpstr>Example 21 – 5 </vt:lpstr>
      <vt:lpstr>Example 21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</vt:lpstr>
      <vt:lpstr>US Electricity Sources</vt:lpstr>
      <vt:lpstr>US Electricity Consumption by Source</vt:lpstr>
      <vt:lpstr>The World Energy Consumption</vt:lpstr>
      <vt:lpstr>A DC Generator</vt:lpstr>
      <vt:lpstr>Eddy Currents (read more in CH. 21 – 6)</vt:lpstr>
      <vt:lpstr>Transformer</vt:lpstr>
      <vt:lpstr>How does a transformer work?</vt:lpstr>
      <vt:lpstr>Transformer Equation</vt:lpstr>
      <vt:lpstr>Ex. 21 – 11 Portable Radio Transformer </vt:lpstr>
      <vt:lpstr>Example 21 – 12: Power Transmission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1186</cp:revision>
  <dcterms:created xsi:type="dcterms:W3CDTF">2012-01-19T04:21:20Z</dcterms:created>
  <dcterms:modified xsi:type="dcterms:W3CDTF">2013-06-26T18:05:00Z</dcterms:modified>
</cp:coreProperties>
</file>