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notesSlides/notesSlide1.xml" ContentType="application/vnd.openxmlformats-officedocument.presentationml.notesSlide+xml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09" r:id="rId3"/>
    <p:sldId id="634" r:id="rId4"/>
    <p:sldId id="681" r:id="rId5"/>
    <p:sldId id="682" r:id="rId6"/>
    <p:sldId id="683" r:id="rId7"/>
    <p:sldId id="684" r:id="rId8"/>
    <p:sldId id="678" r:id="rId9"/>
    <p:sldId id="679" r:id="rId10"/>
    <p:sldId id="703" r:id="rId11"/>
    <p:sldId id="704" r:id="rId12"/>
    <p:sldId id="680" r:id="rId13"/>
    <p:sldId id="626" r:id="rId14"/>
    <p:sldId id="627" r:id="rId15"/>
    <p:sldId id="628" r:id="rId16"/>
    <p:sldId id="629" r:id="rId17"/>
    <p:sldId id="630" r:id="rId18"/>
    <p:sldId id="631" r:id="rId19"/>
    <p:sldId id="677" r:id="rId20"/>
    <p:sldId id="632" r:id="rId21"/>
    <p:sldId id="639" r:id="rId22"/>
    <p:sldId id="640" r:id="rId23"/>
    <p:sldId id="641" r:id="rId24"/>
    <p:sldId id="642" r:id="rId25"/>
    <p:sldId id="643" r:id="rId2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4" autoAdjust="0"/>
    <p:restoredTop sz="94660" autoAdjust="0"/>
  </p:normalViewPr>
  <p:slideViewPr>
    <p:cSldViewPr>
      <p:cViewPr varScale="1">
        <p:scale>
          <a:sx n="78" d="100"/>
          <a:sy n="78" d="100"/>
        </p:scale>
        <p:origin x="-104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emf"/><Relationship Id="rId12" Type="http://schemas.openxmlformats.org/officeDocument/2006/relationships/image" Target="../media/image64.w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55.wmf"/><Relationship Id="rId4" Type="http://schemas.openxmlformats.org/officeDocument/2006/relationships/image" Target="../media/image56.e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7" Type="http://schemas.openxmlformats.org/officeDocument/2006/relationships/image" Target="../media/image59.emf"/><Relationship Id="rId8" Type="http://schemas.openxmlformats.org/officeDocument/2006/relationships/image" Target="../media/image60.emf"/><Relationship Id="rId9" Type="http://schemas.openxmlformats.org/officeDocument/2006/relationships/image" Target="../media/image61.emf"/><Relationship Id="rId10" Type="http://schemas.openxmlformats.org/officeDocument/2006/relationships/image" Target="../media/image6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wmf"/><Relationship Id="rId12" Type="http://schemas.openxmlformats.org/officeDocument/2006/relationships/image" Target="../media/image77.wmf"/><Relationship Id="rId13" Type="http://schemas.openxmlformats.org/officeDocument/2006/relationships/image" Target="../media/image78.wmf"/><Relationship Id="rId14" Type="http://schemas.openxmlformats.org/officeDocument/2006/relationships/image" Target="../media/image79.wmf"/><Relationship Id="rId15" Type="http://schemas.openxmlformats.org/officeDocument/2006/relationships/image" Target="../media/image80.wmf"/><Relationship Id="rId16" Type="http://schemas.openxmlformats.org/officeDocument/2006/relationships/image" Target="../media/image81.wmf"/><Relationship Id="rId17" Type="http://schemas.openxmlformats.org/officeDocument/2006/relationships/image" Target="../media/image82.wmf"/><Relationship Id="rId18" Type="http://schemas.openxmlformats.org/officeDocument/2006/relationships/image" Target="../media/image83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5" Type="http://schemas.openxmlformats.org/officeDocument/2006/relationships/image" Target="../media/image70.wmf"/><Relationship Id="rId6" Type="http://schemas.openxmlformats.org/officeDocument/2006/relationships/image" Target="../media/image71.wmf"/><Relationship Id="rId7" Type="http://schemas.openxmlformats.org/officeDocument/2006/relationships/image" Target="../media/image72.wmf"/><Relationship Id="rId8" Type="http://schemas.openxmlformats.org/officeDocument/2006/relationships/image" Target="../media/image73.wmf"/><Relationship Id="rId9" Type="http://schemas.openxmlformats.org/officeDocument/2006/relationships/image" Target="../media/image74.wmf"/><Relationship Id="rId10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emf"/><Relationship Id="rId12" Type="http://schemas.openxmlformats.org/officeDocument/2006/relationships/image" Target="../media/image94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85.wmf"/><Relationship Id="rId4" Type="http://schemas.openxmlformats.org/officeDocument/2006/relationships/image" Target="../media/image86.wmf"/><Relationship Id="rId5" Type="http://schemas.openxmlformats.org/officeDocument/2006/relationships/image" Target="../media/image87.wmf"/><Relationship Id="rId6" Type="http://schemas.openxmlformats.org/officeDocument/2006/relationships/image" Target="../media/image88.emf"/><Relationship Id="rId7" Type="http://schemas.openxmlformats.org/officeDocument/2006/relationships/image" Target="../media/image89.wmf"/><Relationship Id="rId8" Type="http://schemas.openxmlformats.org/officeDocument/2006/relationships/image" Target="../media/image90.wmf"/><Relationship Id="rId9" Type="http://schemas.openxmlformats.org/officeDocument/2006/relationships/image" Target="../media/image91.wmf"/><Relationship Id="rId10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wmf"/><Relationship Id="rId12" Type="http://schemas.openxmlformats.org/officeDocument/2006/relationships/image" Target="../media/image105.w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96.wmf"/><Relationship Id="rId4" Type="http://schemas.openxmlformats.org/officeDocument/2006/relationships/image" Target="../media/image97.wmf"/><Relationship Id="rId5" Type="http://schemas.openxmlformats.org/officeDocument/2006/relationships/image" Target="../media/image98.wmf"/><Relationship Id="rId6" Type="http://schemas.openxmlformats.org/officeDocument/2006/relationships/image" Target="../media/image99.wmf"/><Relationship Id="rId7" Type="http://schemas.openxmlformats.org/officeDocument/2006/relationships/image" Target="../media/image100.emf"/><Relationship Id="rId8" Type="http://schemas.openxmlformats.org/officeDocument/2006/relationships/image" Target="../media/image101.emf"/><Relationship Id="rId9" Type="http://schemas.openxmlformats.org/officeDocument/2006/relationships/image" Target="../media/image102.wmf"/><Relationship Id="rId10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8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4" Type="http://schemas.openxmlformats.org/officeDocument/2006/relationships/image" Target="../media/image112.wmf"/><Relationship Id="rId5" Type="http://schemas.openxmlformats.org/officeDocument/2006/relationships/image" Target="../media/image113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14.emf"/><Relationship Id="rId3" Type="http://schemas.openxmlformats.org/officeDocument/2006/relationships/image" Target="../media/image1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w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wmf"/><Relationship Id="rId5" Type="http://schemas.openxmlformats.org/officeDocument/2006/relationships/image" Target="../media/image15.emf"/><Relationship Id="rId1" Type="http://schemas.openxmlformats.org/officeDocument/2006/relationships/image" Target="../media/image4.wmf"/><Relationship Id="rId2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9" Type="http://schemas.openxmlformats.org/officeDocument/2006/relationships/image" Target="../media/image24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wmf"/><Relationship Id="rId11" Type="http://schemas.openxmlformats.org/officeDocument/2006/relationships/image" Target="../media/image35.wmf"/><Relationship Id="rId1" Type="http://schemas.openxmlformats.org/officeDocument/2006/relationships/image" Target="../media/image4.wmf"/><Relationship Id="rId2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wmf"/><Relationship Id="rId12" Type="http://schemas.openxmlformats.org/officeDocument/2006/relationships/image" Target="../media/image48.emf"/><Relationship Id="rId13" Type="http://schemas.openxmlformats.org/officeDocument/2006/relationships/image" Target="../media/image49.wmf"/><Relationship Id="rId14" Type="http://schemas.openxmlformats.org/officeDocument/2006/relationships/image" Target="../media/image50.emf"/><Relationship Id="rId15" Type="http://schemas.openxmlformats.org/officeDocument/2006/relationships/image" Target="../media/image51.wmf"/><Relationship Id="rId16" Type="http://schemas.openxmlformats.org/officeDocument/2006/relationships/image" Target="../media/image52.wmf"/><Relationship Id="rId17" Type="http://schemas.openxmlformats.org/officeDocument/2006/relationships/image" Target="../media/image53.emf"/><Relationship Id="rId18" Type="http://schemas.openxmlformats.org/officeDocument/2006/relationships/image" Target="../media/image54.emf"/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7" Type="http://schemas.openxmlformats.org/officeDocument/2006/relationships/image" Target="../media/image43.wmf"/><Relationship Id="rId8" Type="http://schemas.openxmlformats.org/officeDocument/2006/relationships/image" Target="../media/image44.wmf"/><Relationship Id="rId9" Type="http://schemas.openxmlformats.org/officeDocument/2006/relationships/image" Target="../media/image45.wmf"/><Relationship Id="rId10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4FEDF5-EA2B-B64B-80EB-6F0A63218B74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oleObject" Target="../embeddings/oleObject54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55.bin"/><Relationship Id="rId7" Type="http://schemas.openxmlformats.org/officeDocument/2006/relationships/oleObject" Target="../embeddings/oleObject56.bin"/><Relationship Id="rId8" Type="http://schemas.openxmlformats.org/officeDocument/2006/relationships/oleObject" Target="../embeddings/oleObject5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5.wmf"/><Relationship Id="rId21" Type="http://schemas.openxmlformats.org/officeDocument/2006/relationships/oleObject" Target="../embeddings/oleObject67.bin"/><Relationship Id="rId22" Type="http://schemas.openxmlformats.org/officeDocument/2006/relationships/image" Target="../media/image46.emf"/><Relationship Id="rId23" Type="http://schemas.openxmlformats.org/officeDocument/2006/relationships/oleObject" Target="../embeddings/oleObject68.bin"/><Relationship Id="rId24" Type="http://schemas.openxmlformats.org/officeDocument/2006/relationships/image" Target="../media/image47.wmf"/><Relationship Id="rId25" Type="http://schemas.openxmlformats.org/officeDocument/2006/relationships/oleObject" Target="../embeddings/oleObject69.bin"/><Relationship Id="rId26" Type="http://schemas.openxmlformats.org/officeDocument/2006/relationships/image" Target="../media/image48.emf"/><Relationship Id="rId27" Type="http://schemas.openxmlformats.org/officeDocument/2006/relationships/oleObject" Target="../embeddings/oleObject70.bin"/><Relationship Id="rId28" Type="http://schemas.openxmlformats.org/officeDocument/2006/relationships/image" Target="../media/image49.wmf"/><Relationship Id="rId29" Type="http://schemas.openxmlformats.org/officeDocument/2006/relationships/oleObject" Target="../embeddings/oleObject7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59.bin"/><Relationship Id="rId30" Type="http://schemas.openxmlformats.org/officeDocument/2006/relationships/image" Target="../media/image50.emf"/><Relationship Id="rId31" Type="http://schemas.openxmlformats.org/officeDocument/2006/relationships/oleObject" Target="../embeddings/oleObject72.bin"/><Relationship Id="rId32" Type="http://schemas.openxmlformats.org/officeDocument/2006/relationships/image" Target="../media/image51.wmf"/><Relationship Id="rId9" Type="http://schemas.openxmlformats.org/officeDocument/2006/relationships/oleObject" Target="../embeddings/oleObject61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39.wmf"/><Relationship Id="rId33" Type="http://schemas.openxmlformats.org/officeDocument/2006/relationships/oleObject" Target="../embeddings/oleObject73.bin"/><Relationship Id="rId34" Type="http://schemas.openxmlformats.org/officeDocument/2006/relationships/image" Target="../media/image52.wmf"/><Relationship Id="rId35" Type="http://schemas.openxmlformats.org/officeDocument/2006/relationships/oleObject" Target="../embeddings/oleObject74.bin"/><Relationship Id="rId36" Type="http://schemas.openxmlformats.org/officeDocument/2006/relationships/image" Target="../media/image53.emf"/><Relationship Id="rId10" Type="http://schemas.openxmlformats.org/officeDocument/2006/relationships/image" Target="../media/image40.wmf"/><Relationship Id="rId11" Type="http://schemas.openxmlformats.org/officeDocument/2006/relationships/oleObject" Target="../embeddings/oleObject62.bin"/><Relationship Id="rId12" Type="http://schemas.openxmlformats.org/officeDocument/2006/relationships/image" Target="../media/image41.w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42.w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43.w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44.wmf"/><Relationship Id="rId19" Type="http://schemas.openxmlformats.org/officeDocument/2006/relationships/oleObject" Target="../embeddings/oleObject66.bin"/><Relationship Id="rId37" Type="http://schemas.openxmlformats.org/officeDocument/2006/relationships/oleObject" Target="../embeddings/oleObject75.bin"/><Relationship Id="rId38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77.bin"/><Relationship Id="rId6" Type="http://schemas.openxmlformats.org/officeDocument/2006/relationships/oleObject" Target="../embeddings/oleObject78.bin"/><Relationship Id="rId7" Type="http://schemas.openxmlformats.org/officeDocument/2006/relationships/oleObject" Target="../embeddings/oleObject7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4.bin"/><Relationship Id="rId20" Type="http://schemas.openxmlformats.org/officeDocument/2006/relationships/image" Target="../media/image60.emf"/><Relationship Id="rId21" Type="http://schemas.openxmlformats.org/officeDocument/2006/relationships/oleObject" Target="../embeddings/oleObject90.bin"/><Relationship Id="rId22" Type="http://schemas.openxmlformats.org/officeDocument/2006/relationships/image" Target="../media/image61.emf"/><Relationship Id="rId23" Type="http://schemas.openxmlformats.org/officeDocument/2006/relationships/oleObject" Target="../embeddings/oleObject91.bin"/><Relationship Id="rId24" Type="http://schemas.openxmlformats.org/officeDocument/2006/relationships/image" Target="../media/image62.emf"/><Relationship Id="rId25" Type="http://schemas.openxmlformats.org/officeDocument/2006/relationships/oleObject" Target="../embeddings/oleObject92.bin"/><Relationship Id="rId26" Type="http://schemas.openxmlformats.org/officeDocument/2006/relationships/image" Target="../media/image63.emf"/><Relationship Id="rId27" Type="http://schemas.openxmlformats.org/officeDocument/2006/relationships/oleObject" Target="../embeddings/oleObject93.bin"/><Relationship Id="rId28" Type="http://schemas.openxmlformats.org/officeDocument/2006/relationships/image" Target="../media/image64.wmf"/><Relationship Id="rId10" Type="http://schemas.openxmlformats.org/officeDocument/2006/relationships/image" Target="../media/image55.wmf"/><Relationship Id="rId11" Type="http://schemas.openxmlformats.org/officeDocument/2006/relationships/oleObject" Target="../embeddings/oleObject85.bin"/><Relationship Id="rId12" Type="http://schemas.openxmlformats.org/officeDocument/2006/relationships/image" Target="../media/image56.e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57.wmf"/><Relationship Id="rId15" Type="http://schemas.openxmlformats.org/officeDocument/2006/relationships/oleObject" Target="../embeddings/oleObject87.bin"/><Relationship Id="rId16" Type="http://schemas.openxmlformats.org/officeDocument/2006/relationships/image" Target="../media/image58.wmf"/><Relationship Id="rId17" Type="http://schemas.openxmlformats.org/officeDocument/2006/relationships/oleObject" Target="../embeddings/oleObject88.bin"/><Relationship Id="rId18" Type="http://schemas.openxmlformats.org/officeDocument/2006/relationships/image" Target="../media/image59.emf"/><Relationship Id="rId19" Type="http://schemas.openxmlformats.org/officeDocument/2006/relationships/oleObject" Target="../embeddings/oleObject89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81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82.bin"/><Relationship Id="rId8" Type="http://schemas.openxmlformats.org/officeDocument/2006/relationships/oleObject" Target="../embeddings/oleObject83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9.bin"/><Relationship Id="rId12" Type="http://schemas.openxmlformats.org/officeDocument/2006/relationships/image" Target="../media/image66.wmf"/><Relationship Id="rId13" Type="http://schemas.openxmlformats.org/officeDocument/2006/relationships/oleObject" Target="../embeddings/oleObject100.bin"/><Relationship Id="rId14" Type="http://schemas.openxmlformats.org/officeDocument/2006/relationships/image" Target="../media/image6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5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96.bin"/><Relationship Id="rId8" Type="http://schemas.openxmlformats.org/officeDocument/2006/relationships/oleObject" Target="../embeddings/oleObject97.bin"/><Relationship Id="rId9" Type="http://schemas.openxmlformats.org/officeDocument/2006/relationships/oleObject" Target="../embeddings/oleObject98.bin"/><Relationship Id="rId10" Type="http://schemas.openxmlformats.org/officeDocument/2006/relationships/image" Target="../media/image65.wmf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3.wmf"/><Relationship Id="rId21" Type="http://schemas.openxmlformats.org/officeDocument/2006/relationships/oleObject" Target="../embeddings/oleObject111.bin"/><Relationship Id="rId22" Type="http://schemas.openxmlformats.org/officeDocument/2006/relationships/image" Target="../media/image74.wmf"/><Relationship Id="rId23" Type="http://schemas.openxmlformats.org/officeDocument/2006/relationships/oleObject" Target="../embeddings/oleObject112.bin"/><Relationship Id="rId24" Type="http://schemas.openxmlformats.org/officeDocument/2006/relationships/image" Target="../media/image75.wmf"/><Relationship Id="rId25" Type="http://schemas.openxmlformats.org/officeDocument/2006/relationships/oleObject" Target="../embeddings/oleObject113.bin"/><Relationship Id="rId26" Type="http://schemas.openxmlformats.org/officeDocument/2006/relationships/image" Target="../media/image76.wmf"/><Relationship Id="rId27" Type="http://schemas.openxmlformats.org/officeDocument/2006/relationships/oleObject" Target="../embeddings/oleObject114.bin"/><Relationship Id="rId28" Type="http://schemas.openxmlformats.org/officeDocument/2006/relationships/image" Target="../media/image77.wmf"/><Relationship Id="rId29" Type="http://schemas.openxmlformats.org/officeDocument/2006/relationships/oleObject" Target="../embeddings/oleObject11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2.bin"/><Relationship Id="rId30" Type="http://schemas.openxmlformats.org/officeDocument/2006/relationships/image" Target="../media/image78.wmf"/><Relationship Id="rId31" Type="http://schemas.openxmlformats.org/officeDocument/2006/relationships/oleObject" Target="../embeddings/oleObject116.bin"/><Relationship Id="rId32" Type="http://schemas.openxmlformats.org/officeDocument/2006/relationships/image" Target="../media/image79.wmf"/><Relationship Id="rId9" Type="http://schemas.openxmlformats.org/officeDocument/2006/relationships/oleObject" Target="../embeddings/oleObject105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03.bin"/><Relationship Id="rId8" Type="http://schemas.openxmlformats.org/officeDocument/2006/relationships/oleObject" Target="../embeddings/oleObject104.bin"/><Relationship Id="rId33" Type="http://schemas.openxmlformats.org/officeDocument/2006/relationships/oleObject" Target="../embeddings/oleObject117.bin"/><Relationship Id="rId34" Type="http://schemas.openxmlformats.org/officeDocument/2006/relationships/image" Target="../media/image80.wmf"/><Relationship Id="rId35" Type="http://schemas.openxmlformats.org/officeDocument/2006/relationships/oleObject" Target="../embeddings/oleObject118.bin"/><Relationship Id="rId36" Type="http://schemas.openxmlformats.org/officeDocument/2006/relationships/image" Target="../media/image81.wmf"/><Relationship Id="rId10" Type="http://schemas.openxmlformats.org/officeDocument/2006/relationships/image" Target="../media/image68.wmf"/><Relationship Id="rId11" Type="http://schemas.openxmlformats.org/officeDocument/2006/relationships/oleObject" Target="../embeddings/oleObject106.bin"/><Relationship Id="rId12" Type="http://schemas.openxmlformats.org/officeDocument/2006/relationships/image" Target="../media/image69.wmf"/><Relationship Id="rId13" Type="http://schemas.openxmlformats.org/officeDocument/2006/relationships/oleObject" Target="../embeddings/oleObject107.bin"/><Relationship Id="rId14" Type="http://schemas.openxmlformats.org/officeDocument/2006/relationships/image" Target="../media/image70.wmf"/><Relationship Id="rId15" Type="http://schemas.openxmlformats.org/officeDocument/2006/relationships/oleObject" Target="../embeddings/oleObject108.bin"/><Relationship Id="rId16" Type="http://schemas.openxmlformats.org/officeDocument/2006/relationships/image" Target="../media/image71.wmf"/><Relationship Id="rId17" Type="http://schemas.openxmlformats.org/officeDocument/2006/relationships/oleObject" Target="../embeddings/oleObject109.bin"/><Relationship Id="rId18" Type="http://schemas.openxmlformats.org/officeDocument/2006/relationships/image" Target="../media/image72.wmf"/><Relationship Id="rId19" Type="http://schemas.openxmlformats.org/officeDocument/2006/relationships/oleObject" Target="../embeddings/oleObject110.bin"/><Relationship Id="rId37" Type="http://schemas.openxmlformats.org/officeDocument/2006/relationships/oleObject" Target="../embeddings/oleObject119.bin"/><Relationship Id="rId38" Type="http://schemas.openxmlformats.org/officeDocument/2006/relationships/image" Target="../media/image82.wmf"/><Relationship Id="rId39" Type="http://schemas.openxmlformats.org/officeDocument/2006/relationships/oleObject" Target="../embeddings/oleObject120.bin"/><Relationship Id="rId40" Type="http://schemas.openxmlformats.org/officeDocument/2006/relationships/image" Target="../media/image8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oleObject" Target="../embeddings/oleObject12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2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23.bin"/><Relationship Id="rId9" Type="http://schemas.openxmlformats.org/officeDocument/2006/relationships/oleObject" Target="../embeddings/oleObject12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26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27.bin"/><Relationship Id="rId8" Type="http://schemas.openxmlformats.org/officeDocument/2006/relationships/oleObject" Target="../embeddings/oleObject12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2.bin"/><Relationship Id="rId20" Type="http://schemas.openxmlformats.org/officeDocument/2006/relationships/oleObject" Target="../embeddings/oleObject138.bin"/><Relationship Id="rId21" Type="http://schemas.openxmlformats.org/officeDocument/2006/relationships/image" Target="../media/image90.wmf"/><Relationship Id="rId22" Type="http://schemas.openxmlformats.org/officeDocument/2006/relationships/oleObject" Target="../embeddings/oleObject139.bin"/><Relationship Id="rId23" Type="http://schemas.openxmlformats.org/officeDocument/2006/relationships/image" Target="../media/image91.wmf"/><Relationship Id="rId24" Type="http://schemas.openxmlformats.org/officeDocument/2006/relationships/oleObject" Target="../embeddings/oleObject140.bin"/><Relationship Id="rId25" Type="http://schemas.openxmlformats.org/officeDocument/2006/relationships/image" Target="../media/image92.wmf"/><Relationship Id="rId26" Type="http://schemas.openxmlformats.org/officeDocument/2006/relationships/oleObject" Target="../embeddings/oleObject141.bin"/><Relationship Id="rId27" Type="http://schemas.openxmlformats.org/officeDocument/2006/relationships/image" Target="../media/image93.emf"/><Relationship Id="rId28" Type="http://schemas.openxmlformats.org/officeDocument/2006/relationships/oleObject" Target="../embeddings/oleObject142.bin"/><Relationship Id="rId29" Type="http://schemas.openxmlformats.org/officeDocument/2006/relationships/image" Target="../media/image94.emf"/><Relationship Id="rId10" Type="http://schemas.openxmlformats.org/officeDocument/2006/relationships/oleObject" Target="../embeddings/oleObject133.bin"/><Relationship Id="rId11" Type="http://schemas.openxmlformats.org/officeDocument/2006/relationships/image" Target="../media/image85.wmf"/><Relationship Id="rId12" Type="http://schemas.openxmlformats.org/officeDocument/2006/relationships/oleObject" Target="../embeddings/oleObject134.bin"/><Relationship Id="rId13" Type="http://schemas.openxmlformats.org/officeDocument/2006/relationships/image" Target="../media/image86.wmf"/><Relationship Id="rId14" Type="http://schemas.openxmlformats.org/officeDocument/2006/relationships/oleObject" Target="../embeddings/oleObject135.bin"/><Relationship Id="rId15" Type="http://schemas.openxmlformats.org/officeDocument/2006/relationships/image" Target="../media/image87.wmf"/><Relationship Id="rId16" Type="http://schemas.openxmlformats.org/officeDocument/2006/relationships/oleObject" Target="../embeddings/oleObject136.bin"/><Relationship Id="rId17" Type="http://schemas.openxmlformats.org/officeDocument/2006/relationships/image" Target="../media/image88.emf"/><Relationship Id="rId18" Type="http://schemas.openxmlformats.org/officeDocument/2006/relationships/oleObject" Target="../embeddings/oleObject137.bin"/><Relationship Id="rId19" Type="http://schemas.openxmlformats.org/officeDocument/2006/relationships/image" Target="../media/image89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5.jpeg"/><Relationship Id="rId4" Type="http://schemas.openxmlformats.org/officeDocument/2006/relationships/oleObject" Target="../embeddings/oleObject12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30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144.bin"/><Relationship Id="rId6" Type="http://schemas.openxmlformats.org/officeDocument/2006/relationships/oleObject" Target="../embeddings/oleObject145.bin"/><Relationship Id="rId7" Type="http://schemas.openxmlformats.org/officeDocument/2006/relationships/oleObject" Target="../embeddings/oleObject146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0.bin"/><Relationship Id="rId20" Type="http://schemas.openxmlformats.org/officeDocument/2006/relationships/oleObject" Target="../embeddings/oleObject156.bin"/><Relationship Id="rId21" Type="http://schemas.openxmlformats.org/officeDocument/2006/relationships/image" Target="../media/image101.emf"/><Relationship Id="rId22" Type="http://schemas.openxmlformats.org/officeDocument/2006/relationships/oleObject" Target="../embeddings/oleObject157.bin"/><Relationship Id="rId23" Type="http://schemas.openxmlformats.org/officeDocument/2006/relationships/image" Target="../media/image102.wmf"/><Relationship Id="rId24" Type="http://schemas.openxmlformats.org/officeDocument/2006/relationships/oleObject" Target="../embeddings/oleObject158.bin"/><Relationship Id="rId25" Type="http://schemas.openxmlformats.org/officeDocument/2006/relationships/image" Target="../media/image103.wmf"/><Relationship Id="rId26" Type="http://schemas.openxmlformats.org/officeDocument/2006/relationships/oleObject" Target="../embeddings/oleObject159.bin"/><Relationship Id="rId27" Type="http://schemas.openxmlformats.org/officeDocument/2006/relationships/image" Target="../media/image104.wmf"/><Relationship Id="rId28" Type="http://schemas.openxmlformats.org/officeDocument/2006/relationships/oleObject" Target="../embeddings/oleObject160.bin"/><Relationship Id="rId29" Type="http://schemas.openxmlformats.org/officeDocument/2006/relationships/image" Target="../media/image105.wmf"/><Relationship Id="rId10" Type="http://schemas.openxmlformats.org/officeDocument/2006/relationships/oleObject" Target="../embeddings/oleObject151.bin"/><Relationship Id="rId11" Type="http://schemas.openxmlformats.org/officeDocument/2006/relationships/image" Target="../media/image96.wmf"/><Relationship Id="rId12" Type="http://schemas.openxmlformats.org/officeDocument/2006/relationships/oleObject" Target="../embeddings/oleObject152.bin"/><Relationship Id="rId13" Type="http://schemas.openxmlformats.org/officeDocument/2006/relationships/image" Target="../media/image97.wmf"/><Relationship Id="rId14" Type="http://schemas.openxmlformats.org/officeDocument/2006/relationships/oleObject" Target="../embeddings/oleObject153.bin"/><Relationship Id="rId15" Type="http://schemas.openxmlformats.org/officeDocument/2006/relationships/image" Target="../media/image98.wmf"/><Relationship Id="rId16" Type="http://schemas.openxmlformats.org/officeDocument/2006/relationships/oleObject" Target="../embeddings/oleObject154.bin"/><Relationship Id="rId17" Type="http://schemas.openxmlformats.org/officeDocument/2006/relationships/image" Target="../media/image99.wmf"/><Relationship Id="rId18" Type="http://schemas.openxmlformats.org/officeDocument/2006/relationships/oleObject" Target="../embeddings/oleObject155.bin"/><Relationship Id="rId19" Type="http://schemas.openxmlformats.org/officeDocument/2006/relationships/image" Target="../media/image10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6.jpeg"/><Relationship Id="rId4" Type="http://schemas.openxmlformats.org/officeDocument/2006/relationships/oleObject" Target="../embeddings/oleObject14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48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49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6.bin"/><Relationship Id="rId12" Type="http://schemas.openxmlformats.org/officeDocument/2006/relationships/image" Target="../media/image10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6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63.bin"/><Relationship Id="rId8" Type="http://schemas.openxmlformats.org/officeDocument/2006/relationships/oleObject" Target="../embeddings/oleObject164.bin"/><Relationship Id="rId9" Type="http://schemas.openxmlformats.org/officeDocument/2006/relationships/oleObject" Target="../embeddings/oleObject165.bin"/><Relationship Id="rId10" Type="http://schemas.openxmlformats.org/officeDocument/2006/relationships/image" Target="../media/image10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4" Type="http://schemas.openxmlformats.org/officeDocument/2006/relationships/oleObject" Target="../embeddings/oleObject16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68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69.bin"/><Relationship Id="rId9" Type="http://schemas.openxmlformats.org/officeDocument/2006/relationships/oleObject" Target="../embeddings/oleObject170.bin"/><Relationship Id="rId10" Type="http://schemas.openxmlformats.org/officeDocument/2006/relationships/image" Target="../media/image110.jpe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1.emf"/><Relationship Id="rId12" Type="http://schemas.openxmlformats.org/officeDocument/2006/relationships/oleObject" Target="../embeddings/oleObject176.bin"/><Relationship Id="rId13" Type="http://schemas.openxmlformats.org/officeDocument/2006/relationships/image" Target="../media/image112.wmf"/><Relationship Id="rId14" Type="http://schemas.openxmlformats.org/officeDocument/2006/relationships/oleObject" Target="../embeddings/oleObject177.bin"/><Relationship Id="rId15" Type="http://schemas.openxmlformats.org/officeDocument/2006/relationships/image" Target="../media/image113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7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7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73.bin"/><Relationship Id="rId9" Type="http://schemas.openxmlformats.org/officeDocument/2006/relationships/oleObject" Target="../embeddings/oleObject174.bin"/><Relationship Id="rId10" Type="http://schemas.openxmlformats.org/officeDocument/2006/relationships/oleObject" Target="../embeddings/oleObject17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79.bin"/><Relationship Id="rId6" Type="http://schemas.openxmlformats.org/officeDocument/2006/relationships/oleObject" Target="../embeddings/oleObject180.bin"/><Relationship Id="rId7" Type="http://schemas.openxmlformats.org/officeDocument/2006/relationships/oleObject" Target="../embeddings/oleObject181.bin"/><Relationship Id="rId8" Type="http://schemas.openxmlformats.org/officeDocument/2006/relationships/image" Target="../media/image114.emf"/><Relationship Id="rId9" Type="http://schemas.openxmlformats.org/officeDocument/2006/relationships/oleObject" Target="../embeddings/oleObject182.bin"/><Relationship Id="rId10" Type="http://schemas.openxmlformats.org/officeDocument/2006/relationships/image" Target="../media/image115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4" Type="http://schemas.openxmlformats.org/officeDocument/2006/relationships/oleObject" Target="../embeddings/oleObject18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84.bin"/><Relationship Id="rId7" Type="http://schemas.openxmlformats.org/officeDocument/2006/relationships/oleObject" Target="../embeddings/oleObject185.bin"/><Relationship Id="rId8" Type="http://schemas.openxmlformats.org/officeDocument/2006/relationships/oleObject" Target="../embeddings/oleObject186.bin"/><Relationship Id="rId9" Type="http://schemas.openxmlformats.org/officeDocument/2006/relationships/image" Target="../media/image116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10.e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14.wmf"/><Relationship Id="rId14" Type="http://schemas.openxmlformats.org/officeDocument/2006/relationships/oleObject" Target="../embeddings/oleObject26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20" Type="http://schemas.openxmlformats.org/officeDocument/2006/relationships/oleObject" Target="../embeddings/oleObject35.bin"/><Relationship Id="rId21" Type="http://schemas.openxmlformats.org/officeDocument/2006/relationships/image" Target="../media/image24.w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19.w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21.wmf"/><Relationship Id="rId16" Type="http://schemas.openxmlformats.org/officeDocument/2006/relationships/oleObject" Target="../embeddings/oleObject33.bin"/><Relationship Id="rId17" Type="http://schemas.openxmlformats.org/officeDocument/2006/relationships/image" Target="../media/image22.wmf"/><Relationship Id="rId18" Type="http://schemas.openxmlformats.org/officeDocument/2006/relationships/oleObject" Target="../embeddings/oleObject34.bin"/><Relationship Id="rId19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37.bin"/><Relationship Id="rId6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20" Type="http://schemas.openxmlformats.org/officeDocument/2006/relationships/oleObject" Target="../embeddings/oleObject50.bin"/><Relationship Id="rId21" Type="http://schemas.openxmlformats.org/officeDocument/2006/relationships/image" Target="../media/image32.wmf"/><Relationship Id="rId22" Type="http://schemas.openxmlformats.org/officeDocument/2006/relationships/oleObject" Target="../embeddings/oleObject51.bin"/><Relationship Id="rId23" Type="http://schemas.openxmlformats.org/officeDocument/2006/relationships/image" Target="../media/image33.wmf"/><Relationship Id="rId24" Type="http://schemas.openxmlformats.org/officeDocument/2006/relationships/oleObject" Target="../embeddings/oleObject52.bin"/><Relationship Id="rId25" Type="http://schemas.openxmlformats.org/officeDocument/2006/relationships/image" Target="../media/image34.wmf"/><Relationship Id="rId26" Type="http://schemas.openxmlformats.org/officeDocument/2006/relationships/oleObject" Target="../embeddings/oleObject53.bin"/><Relationship Id="rId27" Type="http://schemas.openxmlformats.org/officeDocument/2006/relationships/image" Target="../media/image35.wmf"/><Relationship Id="rId10" Type="http://schemas.openxmlformats.org/officeDocument/2006/relationships/oleObject" Target="../embeddings/oleObject45.bin"/><Relationship Id="rId11" Type="http://schemas.openxmlformats.org/officeDocument/2006/relationships/image" Target="../media/image27.wmf"/><Relationship Id="rId12" Type="http://schemas.openxmlformats.org/officeDocument/2006/relationships/oleObject" Target="../embeddings/oleObject46.bin"/><Relationship Id="rId13" Type="http://schemas.openxmlformats.org/officeDocument/2006/relationships/image" Target="../media/image28.emf"/><Relationship Id="rId14" Type="http://schemas.openxmlformats.org/officeDocument/2006/relationships/oleObject" Target="../embeddings/oleObject47.bin"/><Relationship Id="rId15" Type="http://schemas.openxmlformats.org/officeDocument/2006/relationships/image" Target="../media/image29.emf"/><Relationship Id="rId16" Type="http://schemas.openxmlformats.org/officeDocument/2006/relationships/oleObject" Target="../embeddings/oleObject48.bin"/><Relationship Id="rId17" Type="http://schemas.openxmlformats.org/officeDocument/2006/relationships/image" Target="../media/image30.emf"/><Relationship Id="rId18" Type="http://schemas.openxmlformats.org/officeDocument/2006/relationships/oleObject" Target="../embeddings/oleObject49.bin"/><Relationship Id="rId19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41.bin"/><Relationship Id="rId6" Type="http://schemas.openxmlformats.org/officeDocument/2006/relationships/oleObject" Target="../embeddings/oleObject42.bin"/><Relationship Id="rId7" Type="http://schemas.openxmlformats.org/officeDocument/2006/relationships/oleObject" Target="../embeddings/oleObject43.bin"/><Relationship Id="rId8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#13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243846" y="1311275"/>
            <a:ext cx="265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July 1,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1336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Chapter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21</a:t>
            </a:r>
            <a:endParaRPr lang="en-US" sz="28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Mutual and Self Inductance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Energy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Stored in Magnetic Field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Alternating Current and AC Circuits</a:t>
            </a:r>
          </a:p>
          <a:p>
            <a:pPr marL="609600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Chapter 22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Gauss’ Law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of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Magnetism</a:t>
            </a:r>
            <a:endParaRPr lang="en-US" sz="2800" dirty="0" smtClean="0">
              <a:solidFill>
                <a:srgbClr val="660066"/>
              </a:solidFill>
              <a:latin typeface="Arial Narrow" charset="0"/>
            </a:endParaRPr>
          </a:p>
          <a:p>
            <a:pPr lvl="1">
              <a:spcBef>
                <a:spcPct val="20000"/>
              </a:spcBef>
              <a:buClr>
                <a:srgbClr val="800000"/>
              </a:buClr>
            </a:pPr>
            <a:endParaRPr lang="en-US" sz="32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6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600" dirty="0">
              <a:solidFill>
                <a:srgbClr val="660066"/>
              </a:solidFill>
              <a:latin typeface="Arial Narrow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525588" y="5410200"/>
            <a:ext cx="6190517" cy="46166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Today’</a:t>
            </a:r>
            <a:r>
              <a:rPr lang="en-US" altLang="ja-JP" dirty="0" smtClean="0">
                <a:solidFill>
                  <a:schemeClr val="accent2"/>
                </a:solidFill>
                <a:latin typeface="Arial Narrow" charset="0"/>
              </a:rPr>
              <a:t>s </a:t>
            </a:r>
            <a:r>
              <a:rPr lang="en-US" altLang="ja-JP" dirty="0">
                <a:solidFill>
                  <a:schemeClr val="accent2"/>
                </a:solidFill>
                <a:latin typeface="Arial Narrow" charset="0"/>
              </a:rPr>
              <a:t>homework is </a:t>
            </a:r>
            <a:r>
              <a:rPr lang="en-US" altLang="ja-JP" dirty="0" smtClean="0">
                <a:solidFill>
                  <a:schemeClr val="accent2"/>
                </a:solidFill>
                <a:latin typeface="Arial Narrow" charset="0"/>
              </a:rPr>
              <a:t>#7, </a:t>
            </a:r>
            <a:r>
              <a:rPr lang="en-US" altLang="ja-JP" dirty="0">
                <a:solidFill>
                  <a:schemeClr val="accent2"/>
                </a:solidFill>
                <a:latin typeface="Arial Narrow" charset="0"/>
              </a:rPr>
              <a:t>due </a:t>
            </a:r>
            <a:r>
              <a:rPr lang="en-US" altLang="ja-JP" dirty="0" smtClean="0">
                <a:solidFill>
                  <a:schemeClr val="accent2"/>
                </a:solidFill>
                <a:latin typeface="Arial Narrow" charset="0"/>
              </a:rPr>
              <a:t>11pm</a:t>
            </a:r>
            <a:r>
              <a:rPr lang="en-US" altLang="ja-JP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altLang="ja-JP" dirty="0" smtClean="0">
                <a:solidFill>
                  <a:schemeClr val="accent2"/>
                </a:solidFill>
                <a:latin typeface="Arial Narrow" charset="0"/>
              </a:rPr>
              <a:t>Saturday</a:t>
            </a:r>
            <a:r>
              <a:rPr lang="en-US" altLang="ja-JP" dirty="0">
                <a:solidFill>
                  <a:schemeClr val="accent2"/>
                </a:solidFill>
                <a:latin typeface="Arial Narrow" charset="0"/>
              </a:rPr>
              <a:t>, July 6</a:t>
            </a:r>
            <a:r>
              <a:rPr lang="en-US" altLang="ja-JP" dirty="0" smtClean="0">
                <a:solidFill>
                  <a:schemeClr val="accent2"/>
                </a:solidFill>
                <a:latin typeface="Arial Narrow" charset="0"/>
              </a:rPr>
              <a:t>!</a:t>
            </a:r>
            <a:r>
              <a:rPr lang="en-US" altLang="ja-JP" dirty="0">
                <a:solidFill>
                  <a:schemeClr val="accent2"/>
                </a:solidFill>
                <a:latin typeface="Arial Narrow" charset="0"/>
              </a:rPr>
              <a:t>!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600200"/>
            <a:ext cx="3733800" cy="32004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4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4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</a:t>
            </a:r>
            <a:r>
              <a:rPr lang="en-US" sz="2400" dirty="0" smtClean="0"/>
              <a:t>contains </a:t>
            </a:r>
            <a:r>
              <a:rPr lang="en-US" sz="2400" dirty="0"/>
              <a:t>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an inductor and is express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resisters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opposite direction to cancel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</a:t>
            </a:r>
            <a:r>
              <a:rPr lang="en-US" sz="2400" dirty="0" smtClean="0"/>
              <a:t> the </a:t>
            </a:r>
            <a:r>
              <a:rPr lang="en-US" sz="2400" dirty="0"/>
              <a:t>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4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506617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11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</a:t>
            </a:r>
            <a:r>
              <a:rPr lang="en-US" smtClean="0"/>
              <a:t>21</a:t>
            </a:r>
            <a:r>
              <a:rPr lang="en-US" smtClean="0"/>
              <a:t> </a:t>
            </a:r>
            <a:r>
              <a:rPr lang="en-US"/>
              <a:t>– </a:t>
            </a:r>
            <a:r>
              <a:rPr lang="en-US" smtClean="0"/>
              <a:t>14 </a:t>
            </a:r>
            <a:endParaRPr lang="en-US"/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formula for the self inductance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N turns of wire in its length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A.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N=100,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=5.0cm, A=0.30cm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=4000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45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46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47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48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49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0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1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2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3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4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5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6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7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8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9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0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1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2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60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12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9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9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9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a</a:t>
            </a:r>
            <a:r>
              <a:rPr lang="en-US" dirty="0" smtClean="0"/>
              <a:t> </a:t>
            </a:r>
            <a:r>
              <a:rPr lang="en-US" dirty="0"/>
              <a:t>constant change of flux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9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44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9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123ED2-FF8D-4145-8951-A6C06C18FE3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79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Energy Stored in a Magnetic Field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6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63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When an inductor of inductance </a:t>
            </a:r>
            <a:r>
              <a:rPr lang="en-US" dirty="0">
                <a:latin typeface="Monotype Corsiva" charset="0"/>
                <a:ea typeface="ＭＳ Ｐゴシック" charset="0"/>
                <a:cs typeface="ＭＳ Ｐゴシック" charset="0"/>
              </a:rPr>
              <a:t>L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carrying current </a:t>
            </a:r>
            <a:r>
              <a:rPr lang="en-US" dirty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which is changing at a rate </a:t>
            </a:r>
            <a:r>
              <a:rPr lang="en-US" dirty="0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dirty="0" smtClean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energy is supplied to the inductor at a rate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 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is the work needed to increase the current in an inductor from 0 to </a:t>
            </a:r>
            <a:r>
              <a:rPr lang="en-US" sz="3600" dirty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work, </a:t>
            </a:r>
            <a:r>
              <a:rPr lang="en-US" dirty="0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dirty="0" smtClean="0">
                <a:latin typeface="Arial Narrow" charset="0"/>
                <a:ea typeface="ＭＳ Ｐゴシック" charset="0"/>
              </a:rPr>
              <a:t>W</a:t>
            </a:r>
            <a:r>
              <a:rPr lang="en-US" dirty="0">
                <a:latin typeface="Arial Narrow" charset="0"/>
                <a:ea typeface="ＭＳ Ｐゴシック" charset="0"/>
              </a:rPr>
              <a:t>, done in time </a:t>
            </a:r>
            <a:r>
              <a:rPr lang="en-US" dirty="0" err="1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dirty="0" err="1" smtClean="0">
                <a:latin typeface="Arial Narrow" charset="0"/>
                <a:ea typeface="ＭＳ Ｐゴシック" charset="0"/>
              </a:rPr>
              <a:t>t</a:t>
            </a:r>
            <a:r>
              <a:rPr lang="en-US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is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Thus the total work needed to bring the current from 0 to </a:t>
            </a:r>
            <a:r>
              <a:rPr lang="en-US" dirty="0">
                <a:latin typeface="Lucida Calligraphy"/>
                <a:ea typeface="ＭＳ Ｐゴシック" charset="0"/>
                <a:cs typeface="Lucida Calligraphy"/>
              </a:rPr>
              <a:t>I </a:t>
            </a:r>
            <a:r>
              <a:rPr lang="en-US" dirty="0">
                <a:latin typeface="Arial Narrow" charset="0"/>
                <a:ea typeface="ＭＳ Ｐゴシック" charset="0"/>
              </a:rPr>
              <a:t>in an inductor is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6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6"/>
          <p:cNvGraphicFramePr>
            <a:graphicFrameLocks noChangeAspect="1"/>
          </p:cNvGraphicFramePr>
          <p:nvPr/>
        </p:nvGraphicFramePr>
        <p:xfrm>
          <a:off x="1143000" y="2592388"/>
          <a:ext cx="544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66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2388"/>
                        <a:ext cx="544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904905"/>
              </p:ext>
            </p:extLst>
          </p:nvPr>
        </p:nvGraphicFramePr>
        <p:xfrm>
          <a:off x="5622925" y="4187825"/>
          <a:ext cx="8969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67" name="Equation" r:id="rId11" imgW="381000" imgH="152400" progId="Equation.DSMT4">
                  <p:embed/>
                </p:oleObj>
              </mc:Choice>
              <mc:Fallback>
                <p:oleObj name="Equation" r:id="rId11" imgW="381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25" y="4187825"/>
                        <a:ext cx="896937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8"/>
          <p:cNvGraphicFramePr>
            <a:graphicFrameLocks noChangeAspect="1"/>
          </p:cNvGraphicFramePr>
          <p:nvPr/>
        </p:nvGraphicFramePr>
        <p:xfrm>
          <a:off x="1905000" y="5487988"/>
          <a:ext cx="641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68" name="Equation" r:id="rId13" imgW="279360" imgH="164880" progId="Equation.DSMT4">
                  <p:embed/>
                </p:oleObj>
              </mc:Choice>
              <mc:Fallback>
                <p:oleObj name="Equation" r:id="rId1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87988"/>
                        <a:ext cx="641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3" name="Object 9"/>
          <p:cNvGraphicFramePr>
            <a:graphicFrameLocks noChangeAspect="1"/>
          </p:cNvGraphicFramePr>
          <p:nvPr/>
        </p:nvGraphicFramePr>
        <p:xfrm>
          <a:off x="1633538" y="2590800"/>
          <a:ext cx="652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69" name="Equation" r:id="rId15" imgW="304560" imgH="164880" progId="Equation.DSMT4">
                  <p:embed/>
                </p:oleObj>
              </mc:Choice>
              <mc:Fallback>
                <p:oleObj name="Equation" r:id="rId15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590800"/>
                        <a:ext cx="652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4" name="Object 10"/>
          <p:cNvGraphicFramePr>
            <a:graphicFrameLocks noChangeAspect="1"/>
          </p:cNvGraphicFramePr>
          <p:nvPr/>
        </p:nvGraphicFramePr>
        <p:xfrm>
          <a:off x="2259013" y="2349500"/>
          <a:ext cx="78898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70" name="Equation" r:id="rId17" imgW="368300" imgH="381000" progId="Equation.DSMT4">
                  <p:embed/>
                </p:oleObj>
              </mc:Choice>
              <mc:Fallback>
                <p:oleObj name="Equation" r:id="rId17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349500"/>
                        <a:ext cx="788987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55129"/>
              </p:ext>
            </p:extLst>
          </p:nvPr>
        </p:nvGraphicFramePr>
        <p:xfrm>
          <a:off x="6432550" y="4198938"/>
          <a:ext cx="8969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71" name="Equation" r:id="rId19" imgW="381000" imgH="152400" progId="Equation.DSMT4">
                  <p:embed/>
                </p:oleObj>
              </mc:Choice>
              <mc:Fallback>
                <p:oleObj name="Equation" r:id="rId19" imgW="381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4198938"/>
                        <a:ext cx="89693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97763"/>
              </p:ext>
            </p:extLst>
          </p:nvPr>
        </p:nvGraphicFramePr>
        <p:xfrm>
          <a:off x="7192962" y="4198938"/>
          <a:ext cx="8080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72" name="Equation" r:id="rId21" imgW="342900" imgH="152400" progId="Equation.DSMT4">
                  <p:embed/>
                </p:oleObj>
              </mc:Choice>
              <mc:Fallback>
                <p:oleObj name="Equation" r:id="rId21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2" y="4198938"/>
                        <a:ext cx="80803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3"/>
          <p:cNvGraphicFramePr>
            <a:graphicFrameLocks noChangeAspect="1"/>
          </p:cNvGraphicFramePr>
          <p:nvPr/>
        </p:nvGraphicFramePr>
        <p:xfrm>
          <a:off x="2413000" y="5454650"/>
          <a:ext cx="12874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73" name="Equation" r:id="rId23" imgW="558800" imgH="254000" progId="Equation.DSMT4">
                  <p:embed/>
                </p:oleObj>
              </mc:Choice>
              <mc:Fallback>
                <p:oleObj name="Equation" r:id="rId23" imgW="55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5454650"/>
                        <a:ext cx="12874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4"/>
          <p:cNvGraphicFramePr>
            <a:graphicFrameLocks noChangeAspect="1"/>
          </p:cNvGraphicFramePr>
          <p:nvPr/>
        </p:nvGraphicFramePr>
        <p:xfrm>
          <a:off x="3671888" y="5486400"/>
          <a:ext cx="14335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74" name="Equation" r:id="rId25" imgW="622300" imgH="355600" progId="Equation.DSMT4">
                  <p:embed/>
                </p:oleObj>
              </mc:Choice>
              <mc:Fallback>
                <p:oleObj name="Equation" r:id="rId25" imgW="6223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5486400"/>
                        <a:ext cx="143351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0" name="Object 15"/>
          <p:cNvGraphicFramePr>
            <a:graphicFrameLocks noChangeAspect="1"/>
          </p:cNvGraphicFramePr>
          <p:nvPr/>
        </p:nvGraphicFramePr>
        <p:xfrm>
          <a:off x="5105400" y="5327650"/>
          <a:ext cx="819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75" name="Equation" r:id="rId27" imgW="355320" imgH="368280" progId="Equation.DSMT4">
                  <p:embed/>
                </p:oleObj>
              </mc:Choice>
              <mc:Fallback>
                <p:oleObj name="Equation" r:id="rId27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327650"/>
                        <a:ext cx="819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75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D8CED2-496E-7746-9FFA-2C18FED54B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9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Energy Stored in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Magnetic Field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78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7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work done to the system is the same as the energy stored in the inductor when it is carrying current </a:t>
            </a:r>
            <a:r>
              <a:rPr lang="en-US" dirty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 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This is compared to the energy stored in a capacitor, C, when the potential difference across it is </a:t>
            </a:r>
            <a:r>
              <a:rPr lang="en-US" dirty="0" smtClean="0">
                <a:latin typeface="Arial Narrow" charset="0"/>
                <a:ea typeface="ＭＳ Ｐゴシック" charset="0"/>
              </a:rPr>
              <a:t>V,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Just like the energy stored in a capacitor is considered to reside in the electric field between its plates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energy in an inductor can be considered </a:t>
            </a:r>
            <a:r>
              <a:rPr lang="en-US" dirty="0" smtClean="0">
                <a:latin typeface="Arial Narrow" charset="0"/>
                <a:ea typeface="ＭＳ Ｐゴシック" charset="0"/>
              </a:rPr>
              <a:t>as that stored </a:t>
            </a:r>
            <a:r>
              <a:rPr lang="en-US" dirty="0">
                <a:latin typeface="Arial Narrow" charset="0"/>
                <a:ea typeface="ＭＳ Ｐゴシック" charset="0"/>
              </a:rPr>
              <a:t>in its magnetic field</a:t>
            </a: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8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6"/>
          <p:cNvGraphicFramePr>
            <a:graphicFrameLocks noChangeAspect="1"/>
          </p:cNvGraphicFramePr>
          <p:nvPr/>
        </p:nvGraphicFramePr>
        <p:xfrm>
          <a:off x="1263650" y="25066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81" name="Equation" r:id="rId9" imgW="609480" imgH="368280" progId="Equation.DSMT4">
                  <p:embed/>
                </p:oleObj>
              </mc:Choice>
              <mc:Fallback>
                <p:oleObj name="Equation" r:id="rId9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5066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671426"/>
              </p:ext>
            </p:extLst>
          </p:nvPr>
        </p:nvGraphicFramePr>
        <p:xfrm>
          <a:off x="6781800" y="41148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82" name="Equation" r:id="rId11" imgW="266400" imgH="164880" progId="Equation.DSMT4">
                  <p:embed/>
                </p:oleObj>
              </mc:Choice>
              <mc:Fallback>
                <p:oleObj name="Equation" r:id="rId11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148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5908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39052"/>
              </p:ext>
            </p:extLst>
          </p:nvPr>
        </p:nvGraphicFramePr>
        <p:xfrm>
          <a:off x="7239000" y="38862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83" name="Equation" r:id="rId13" imgW="406080" imgH="368280" progId="Equation.DSMT4">
                  <p:embed/>
                </p:oleObj>
              </mc:Choice>
              <mc:Fallback>
                <p:oleObj name="Equation" r:id="rId13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8862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56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F88D0CC-8F10-A94B-AE69-4AE60613B71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96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Stored Energy in terms of B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This formula is valid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in </a:t>
            </a:r>
            <a:r>
              <a:rPr lang="en-US" sz="2400" dirty="0">
                <a:latin typeface="Arial Narrow" charset="0"/>
                <a:ea typeface="ＭＳ Ｐゴシック" charset="0"/>
              </a:rPr>
              <a:t>any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regions </a:t>
            </a:r>
            <a:r>
              <a:rPr lang="en-US" sz="2400" dirty="0">
                <a:latin typeface="Arial Narrow" charset="0"/>
                <a:ea typeface="ＭＳ Ｐゴシック" charset="0"/>
              </a:rPr>
              <a:t>of space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If a ferromagnetic material is present, </a:t>
            </a:r>
            <a:r>
              <a:rPr lang="en-US" sz="2400" dirty="0" smtClean="0">
                <a:latin typeface="Symbol" charset="0"/>
                <a:ea typeface="ＭＳ Ｐゴシック" charset="0"/>
              </a:rPr>
              <a:t>μ</a:t>
            </a:r>
            <a:r>
              <a:rPr lang="en-US" sz="2400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</a:rPr>
              <a:t>becomes </a:t>
            </a:r>
            <a:r>
              <a:rPr lang="en-US" sz="2400" dirty="0" smtClean="0">
                <a:latin typeface="Symbol" charset="0"/>
                <a:ea typeface="ＭＳ Ｐゴシック" charset="0"/>
              </a:rPr>
              <a:t>μ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.   </a:t>
            </a:r>
            <a:endParaRPr lang="en-US" sz="2400" dirty="0"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6"/>
          <p:cNvGraphicFramePr>
            <a:graphicFrameLocks noChangeAspect="1"/>
          </p:cNvGraphicFramePr>
          <p:nvPr/>
        </p:nvGraphicFramePr>
        <p:xfrm>
          <a:off x="1143000" y="1920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20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7"/>
          <p:cNvGraphicFramePr>
            <a:graphicFrameLocks noChangeAspect="1"/>
          </p:cNvGraphicFramePr>
          <p:nvPr/>
        </p:nvGraphicFramePr>
        <p:xfrm>
          <a:off x="5118100" y="24018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24018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8"/>
          <p:cNvGraphicFramePr>
            <a:graphicFrameLocks noChangeAspect="1"/>
          </p:cNvGraphicFramePr>
          <p:nvPr/>
        </p:nvGraphicFramePr>
        <p:xfrm>
          <a:off x="1066800" y="3367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3" imgW="266400" imgH="164880" progId="Equation.DSMT4">
                  <p:embed/>
                </p:oleObj>
              </mc:Choice>
              <mc:Fallback>
                <p:oleObj name="Equation" r:id="rId13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67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9"/>
          <p:cNvGraphicFramePr>
            <a:graphicFrameLocks noChangeAspect="1"/>
          </p:cNvGraphicFramePr>
          <p:nvPr/>
        </p:nvGraphicFramePr>
        <p:xfrm>
          <a:off x="1143000" y="4648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5" imgW="228600" imgH="126720" progId="Equation.DSMT4">
                  <p:embed/>
                </p:oleObj>
              </mc:Choice>
              <mc:Fallback>
                <p:oleObj name="Equation" r:id="rId15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0"/>
          <p:cNvGraphicFramePr>
            <a:graphicFrameLocks noChangeAspect="1"/>
          </p:cNvGraphicFramePr>
          <p:nvPr/>
        </p:nvGraphicFramePr>
        <p:xfrm>
          <a:off x="6616700" y="3048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7" imgW="761760" imgH="431640" progId="Equation.DSMT4">
                  <p:embed/>
                </p:oleObj>
              </mc:Choice>
              <mc:Fallback>
                <p:oleObj name="Equation" r:id="rId17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3048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1"/>
          <p:cNvGraphicFramePr>
            <a:graphicFrameLocks noChangeAspect="1"/>
          </p:cNvGraphicFramePr>
          <p:nvPr/>
        </p:nvGraphicFramePr>
        <p:xfrm>
          <a:off x="6629400" y="4191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9" imgW="558720" imgH="431640" progId="Equation.DSMT4">
                  <p:embed/>
                </p:oleObj>
              </mc:Choice>
              <mc:Fallback>
                <p:oleObj name="Equation" r:id="rId19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191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2"/>
          <p:cNvGraphicFramePr>
            <a:graphicFrameLocks noChangeAspect="1"/>
          </p:cNvGraphicFramePr>
          <p:nvPr/>
        </p:nvGraphicFramePr>
        <p:xfrm>
          <a:off x="1676400" y="1828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21" imgW="571320" imgH="228600" progId="Equation.DSMT4">
                  <p:embed/>
                </p:oleObj>
              </mc:Choice>
              <mc:Fallback>
                <p:oleObj name="Equation" r:id="rId21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28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63051"/>
              </p:ext>
            </p:extLst>
          </p:nvPr>
        </p:nvGraphicFramePr>
        <p:xfrm>
          <a:off x="5638800" y="236220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23" imgW="469800" imgH="203040" progId="Equation.DSMT4">
                  <p:embed/>
                </p:oleObj>
              </mc:Choice>
              <mc:Fallback>
                <p:oleObj name="Equation" r:id="rId23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6220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4"/>
          <p:cNvGraphicFramePr>
            <a:graphicFrameLocks noChangeAspect="1"/>
          </p:cNvGraphicFramePr>
          <p:nvPr/>
        </p:nvGraphicFramePr>
        <p:xfrm>
          <a:off x="1576388" y="3157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25" imgW="482400" imgH="368280" progId="Equation.DSMT4">
                  <p:embed/>
                </p:oleObj>
              </mc:Choice>
              <mc:Fallback>
                <p:oleObj name="Equation" r:id="rId25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3157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5"/>
          <p:cNvGraphicFramePr>
            <a:graphicFrameLocks noChangeAspect="1"/>
          </p:cNvGraphicFramePr>
          <p:nvPr/>
        </p:nvGraphicFramePr>
        <p:xfrm>
          <a:off x="2571750" y="3130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130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6"/>
          <p:cNvGraphicFramePr>
            <a:graphicFrameLocks noChangeAspect="1"/>
          </p:cNvGraphicFramePr>
          <p:nvPr/>
        </p:nvGraphicFramePr>
        <p:xfrm>
          <a:off x="5016500" y="3090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29" imgW="520560" imgH="431640" progId="Equation.DSMT4">
                  <p:embed/>
                </p:oleObj>
              </mc:Choice>
              <mc:Fallback>
                <p:oleObj name="Equation" r:id="rId29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090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7"/>
          <p:cNvGraphicFramePr>
            <a:graphicFrameLocks noChangeAspect="1"/>
          </p:cNvGraphicFramePr>
          <p:nvPr/>
        </p:nvGraphicFramePr>
        <p:xfrm>
          <a:off x="3733800" y="3048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1" imgW="647640" imgH="482400" progId="Equation.DSMT4">
                  <p:embed/>
                </p:oleObj>
              </mc:Choice>
              <mc:Fallback>
                <p:oleObj name="Equation" r:id="rId31" imgW="647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48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648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3276600"/>
            <a:ext cx="1379538" cy="1233488"/>
            <a:chOff x="3158" y="2208"/>
            <a:chExt cx="869" cy="777"/>
          </a:xfrm>
        </p:grpSpPr>
        <p:sp>
          <p:nvSpPr>
            <p:cNvPr id="39968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9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9970" name="AutoShape 24"/>
            <p:cNvCxnSpPr>
              <a:cxnSpLocks noChangeShapeType="1"/>
              <a:stCxn id="39968" idx="4"/>
              <a:endCxn id="39969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45465" name="Object 18"/>
          <p:cNvGraphicFramePr>
            <a:graphicFrameLocks noChangeAspect="1"/>
          </p:cNvGraphicFramePr>
          <p:nvPr/>
        </p:nvGraphicFramePr>
        <p:xfrm>
          <a:off x="1676400" y="4343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3" imgW="291960" imgH="368280" progId="Equation.DSMT4">
                  <p:embed/>
                </p:oleObj>
              </mc:Choice>
              <mc:Fallback>
                <p:oleObj name="Equation" r:id="rId33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43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19"/>
          <p:cNvGraphicFramePr>
            <a:graphicFrameLocks noChangeAspect="1"/>
          </p:cNvGraphicFramePr>
          <p:nvPr/>
        </p:nvGraphicFramePr>
        <p:xfrm>
          <a:off x="2286000" y="4343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35" imgW="330120" imgH="368280" progId="Equation.DSMT4">
                  <p:embed/>
                </p:oleObj>
              </mc:Choice>
              <mc:Fallback>
                <p:oleObj name="Equation" r:id="rId35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43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0"/>
          <p:cNvGraphicFramePr>
            <a:graphicFrameLocks noChangeAspect="1"/>
          </p:cNvGraphicFramePr>
          <p:nvPr/>
        </p:nvGraphicFramePr>
        <p:xfrm>
          <a:off x="3005138" y="4267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7" imgW="355320" imgH="431640" progId="Equation.DSMT4">
                  <p:embed/>
                </p:oleObj>
              </mc:Choice>
              <mc:Fallback>
                <p:oleObj name="Equation" r:id="rId37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4267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6005513"/>
            <a:ext cx="3132138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What volume does Al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6019800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481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3352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166815"/>
              </p:ext>
            </p:extLst>
          </p:nvPr>
        </p:nvGraphicFramePr>
        <p:xfrm>
          <a:off x="6856412" y="2332038"/>
          <a:ext cx="2058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9" imgW="876300" imgH="228600" progId="Equation.DSMT4">
                  <p:embed/>
                </p:oleObj>
              </mc:Choice>
              <mc:Fallback>
                <p:oleObj name="Equation" r:id="rId39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2332038"/>
                        <a:ext cx="2058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82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4BC584-34F9-3C4F-8C51-66CEC85E100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4800600"/>
            <a:ext cx="3657600" cy="2209800"/>
            <a:chOff x="576" y="2736"/>
            <a:chExt cx="2112" cy="1632"/>
          </a:xfrm>
        </p:grpSpPr>
        <p:pic>
          <p:nvPicPr>
            <p:cNvPr id="40977" name="Picture 3" descr="FG30_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8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979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381000" y="1600200"/>
            <a:ext cx="2209800" cy="1981200"/>
            <a:chOff x="0" y="912"/>
            <a:chExt cx="2112" cy="1584"/>
          </a:xfrm>
        </p:grpSpPr>
        <p:pic>
          <p:nvPicPr>
            <p:cNvPr id="40974" name="Picture 7" descr="FG30_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5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6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971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LR Circuits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4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41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4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happens when an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applied to an inductor?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An inductor has some resistance, however negligible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So an inductor can be drawn as a circuit of separate resistance and coil.  What is the name this kind of circuit?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What happens at the </a:t>
            </a:r>
            <a:r>
              <a:rPr lang="en-US" dirty="0" smtClean="0">
                <a:latin typeface="Arial Narrow" charset="0"/>
                <a:ea typeface="ＭＳ Ｐゴシック" charset="0"/>
              </a:rPr>
              <a:t>instance when the </a:t>
            </a:r>
            <a:r>
              <a:rPr lang="en-US" dirty="0">
                <a:latin typeface="Arial Narrow" charset="0"/>
                <a:ea typeface="ＭＳ Ｐゴシック" charset="0"/>
              </a:rPr>
              <a:t>switch is thrown to apply </a:t>
            </a:r>
            <a:r>
              <a:rPr lang="en-US" dirty="0" err="1">
                <a:latin typeface="Arial Narrow" charset="0"/>
                <a:ea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</a:rPr>
              <a:t> to the circuit?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current starts to flow, gradually increasing from 0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This change is opposed by the induced </a:t>
            </a:r>
            <a:r>
              <a:rPr lang="en-US" dirty="0" err="1">
                <a:latin typeface="Arial Narrow" charset="0"/>
                <a:ea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</a:rPr>
              <a:t> in the inductor 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 the </a:t>
            </a:r>
            <a:r>
              <a:rPr lang="en-US" dirty="0" err="1">
                <a:latin typeface="Arial Narrow" charset="0"/>
                <a:ea typeface="ＭＳ Ｐゴシック" charset="0"/>
                <a:sym typeface="Wingdings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 at point B is higher than point 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However there is a voltage drop at the resistance which reduces the voltage across inductance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Thus the current increases less rapidly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The overall behavior of the current is gradual increase, reaching to the maximum current </a:t>
            </a:r>
            <a:r>
              <a:rPr lang="en-US" dirty="0">
                <a:latin typeface="Monotype Corsiva" charset="0"/>
                <a:ea typeface="ＭＳ Ｐゴシック" charset="0"/>
                <a:sym typeface="Wingdings" charset="0"/>
              </a:rPr>
              <a:t>I</a:t>
            </a:r>
            <a:r>
              <a:rPr lang="en-US" baseline="-25000" dirty="0">
                <a:latin typeface="Arial Narrow" charset="0"/>
                <a:ea typeface="ＭＳ Ｐゴシック" charset="0"/>
                <a:sym typeface="Wingdings" charset="0"/>
              </a:rPr>
              <a:t>max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=V</a:t>
            </a:r>
            <a:r>
              <a:rPr lang="en-US" baseline="-25000" dirty="0">
                <a:latin typeface="Arial Narrow" charset="0"/>
                <a:ea typeface="ＭＳ Ｐゴシック" charset="0"/>
                <a:sym typeface="Wingdings" charset="0"/>
              </a:rPr>
              <a:t>0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/R.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43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4" name="Text Box 16"/>
          <p:cNvSpPr txBox="1">
            <a:spLocks noChangeArrowheads="1"/>
          </p:cNvSpPr>
          <p:nvPr/>
        </p:nvSpPr>
        <p:spPr bwMode="auto">
          <a:xfrm>
            <a:off x="6934200" y="1981200"/>
            <a:ext cx="1117600" cy="404813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LR Circuit</a:t>
            </a:r>
          </a:p>
        </p:txBody>
      </p:sp>
    </p:spTree>
    <p:extLst>
      <p:ext uri="{BB962C8B-B14F-4D97-AF65-F5344CB8AC3E}">
        <p14:creationId xmlns:p14="http://schemas.microsoft.com/office/powerpoint/2010/main" val="223857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2A52A7-0075-4547-922D-EFED22676B8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9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Why do we care about circuits on AC?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6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65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6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87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circuits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we’ve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learned so far contain resistors, capacitors and inductors and have been connected to a DC source or a fully charged capacitor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What? This does not make sense. 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inductor does not work as an impedance unless the current is changing.  So an inductor in a circuit with DC source does not make sense.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Well, actually it does.  When does it impede?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Immediately after the circuit is connected to the source so the current is still changing.  So?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Arial Narrow" charset="0"/>
                <a:ea typeface="ＭＳ Ｐゴシック" charset="0"/>
              </a:rPr>
              <a:t>It causes the change of magnetic flux.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Now does it make sense?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Anyhow, learning the responses of resistors, capacitors and inductors in a circuit connected to an AC </a:t>
            </a:r>
            <a:r>
              <a:rPr lang="en-US" sz="2400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source is important.  Why is this?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Since most the generators produce sinusoidal current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Any voltage that varies over time can be expressed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as a </a:t>
            </a:r>
            <a:r>
              <a:rPr lang="en-US" sz="2000" dirty="0">
                <a:latin typeface="Arial Narrow" charset="0"/>
                <a:ea typeface="ＭＳ Ｐゴシック" charset="0"/>
              </a:rPr>
              <a:t>superposition of sine and cosine functions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6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19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4D9CB3-2E69-5148-95B6-9F143A56DEB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90600" y="457200"/>
            <a:ext cx="7239000" cy="5257800"/>
            <a:chOff x="480" y="384"/>
            <a:chExt cx="4800" cy="3600"/>
          </a:xfrm>
        </p:grpSpPr>
        <p:pic>
          <p:nvPicPr>
            <p:cNvPr id="43030" name="Picture 3" descr="FG31_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84"/>
              <a:ext cx="480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1" name="Rectangle 4"/>
            <p:cNvSpPr>
              <a:spLocks noChangeArrowheads="1"/>
            </p:cNvSpPr>
            <p:nvPr/>
          </p:nvSpPr>
          <p:spPr bwMode="auto">
            <a:xfrm>
              <a:off x="480" y="1104"/>
              <a:ext cx="4752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32" name="Rectangle 5"/>
            <p:cNvSpPr>
              <a:spLocks noChangeArrowheads="1"/>
            </p:cNvSpPr>
            <p:nvPr/>
          </p:nvSpPr>
          <p:spPr bwMode="auto">
            <a:xfrm>
              <a:off x="480" y="2016"/>
              <a:ext cx="192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33" name="Rectangle 6"/>
            <p:cNvSpPr>
              <a:spLocks noChangeArrowheads="1"/>
            </p:cNvSpPr>
            <p:nvPr/>
          </p:nvSpPr>
          <p:spPr bwMode="auto">
            <a:xfrm>
              <a:off x="5040" y="1968"/>
              <a:ext cx="192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34" name="Rectangle 7"/>
            <p:cNvSpPr>
              <a:spLocks noChangeArrowheads="1"/>
            </p:cNvSpPr>
            <p:nvPr/>
          </p:nvSpPr>
          <p:spPr bwMode="auto">
            <a:xfrm>
              <a:off x="624" y="2784"/>
              <a:ext cx="17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35" name="Rectangle 8"/>
            <p:cNvSpPr>
              <a:spLocks noChangeArrowheads="1"/>
            </p:cNvSpPr>
            <p:nvPr/>
          </p:nvSpPr>
          <p:spPr bwMode="auto">
            <a:xfrm>
              <a:off x="3312" y="2784"/>
              <a:ext cx="17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36" name="Rectangle 9"/>
            <p:cNvSpPr>
              <a:spLocks noChangeArrowheads="1"/>
            </p:cNvSpPr>
            <p:nvPr/>
          </p:nvSpPr>
          <p:spPr bwMode="auto">
            <a:xfrm>
              <a:off x="2688" y="3072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02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AC Circuits – the preamble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1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11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1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9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181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Do you remember how the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rms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peak values for current and voltage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in AC are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related?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symbol for an AC power source is 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We assume that the voltage gives rise to current 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where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13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2" name="Object 6"/>
          <p:cNvGraphicFramePr>
            <a:graphicFrameLocks noChangeAspect="1"/>
          </p:cNvGraphicFramePr>
          <p:nvPr/>
        </p:nvGraphicFramePr>
        <p:xfrm>
          <a:off x="1371600" y="2268538"/>
          <a:ext cx="10922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14" name="Equation" r:id="rId10" imgW="380880" imgH="203040" progId="Equation.DSMT4">
                  <p:embed/>
                </p:oleObj>
              </mc:Choice>
              <mc:Fallback>
                <p:oleObj name="Equation" r:id="rId10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68538"/>
                        <a:ext cx="10922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3" name="Object 7"/>
          <p:cNvGraphicFramePr>
            <a:graphicFrameLocks noChangeAspect="1"/>
          </p:cNvGraphicFramePr>
          <p:nvPr/>
        </p:nvGraphicFramePr>
        <p:xfrm>
          <a:off x="4694238" y="2268538"/>
          <a:ext cx="105568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15" name="Equation" r:id="rId12" imgW="368280" imgH="203040" progId="Equation.DSMT4">
                  <p:embed/>
                </p:oleObj>
              </mc:Choice>
              <mc:Fallback>
                <p:oleObj name="Equation" r:id="rId12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268538"/>
                        <a:ext cx="1055687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4" name="Object 8"/>
          <p:cNvGraphicFramePr>
            <a:graphicFrameLocks noChangeAspect="1"/>
          </p:cNvGraphicFramePr>
          <p:nvPr/>
        </p:nvGraphicFramePr>
        <p:xfrm>
          <a:off x="990600" y="4876800"/>
          <a:ext cx="7858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16" name="Equation" r:id="rId14" imgW="228600" imgH="152280" progId="Equation.DSMT4">
                  <p:embed/>
                </p:oleObj>
              </mc:Choice>
              <mc:Fallback>
                <p:oleObj name="Equation" r:id="rId14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76800"/>
                        <a:ext cx="78581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491245"/>
              </p:ext>
            </p:extLst>
          </p:nvPr>
        </p:nvGraphicFramePr>
        <p:xfrm>
          <a:off x="1922463" y="5549900"/>
          <a:ext cx="1565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17" name="Equation" r:id="rId16" imgW="546100" imgH="190500" progId="Equation.DSMT4">
                  <p:embed/>
                </p:oleObj>
              </mc:Choice>
              <mc:Fallback>
                <p:oleObj name="Equation" r:id="rId16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5549900"/>
                        <a:ext cx="15652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6" name="Object 10"/>
          <p:cNvGraphicFramePr>
            <a:graphicFrameLocks noChangeAspect="1"/>
          </p:cNvGraphicFramePr>
          <p:nvPr/>
        </p:nvGraphicFramePr>
        <p:xfrm>
          <a:off x="2667000" y="2009775"/>
          <a:ext cx="4730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18" name="Equation" r:id="rId18" imgW="164880" imgH="203040" progId="Equation.DSMT4">
                  <p:embed/>
                </p:oleObj>
              </mc:Choice>
              <mc:Fallback>
                <p:oleObj name="Equation" r:id="rId1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09775"/>
                        <a:ext cx="4730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7" name="Object 11"/>
          <p:cNvGraphicFramePr>
            <a:graphicFrameLocks noChangeAspect="1"/>
          </p:cNvGraphicFramePr>
          <p:nvPr/>
        </p:nvGraphicFramePr>
        <p:xfrm>
          <a:off x="2438400" y="1997075"/>
          <a:ext cx="8382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19" name="Equation" r:id="rId20" imgW="291960" imgH="393480" progId="Equation.DSMT4">
                  <p:embed/>
                </p:oleObj>
              </mc:Choice>
              <mc:Fallback>
                <p:oleObj name="Equation" r:id="rId20" imgW="29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97075"/>
                        <a:ext cx="8382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8" name="Object 12"/>
          <p:cNvGraphicFramePr>
            <a:graphicFrameLocks noChangeAspect="1"/>
          </p:cNvGraphicFramePr>
          <p:nvPr/>
        </p:nvGraphicFramePr>
        <p:xfrm>
          <a:off x="6037263" y="2009775"/>
          <a:ext cx="4365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20" name="Equation" r:id="rId22" imgW="152280" imgH="203040" progId="Equation.DSMT4">
                  <p:embed/>
                </p:oleObj>
              </mc:Choice>
              <mc:Fallback>
                <p:oleObj name="Equation" r:id="rId22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2009775"/>
                        <a:ext cx="4365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9" name="Object 13"/>
          <p:cNvGraphicFramePr>
            <a:graphicFrameLocks noChangeAspect="1"/>
          </p:cNvGraphicFramePr>
          <p:nvPr/>
        </p:nvGraphicFramePr>
        <p:xfrm>
          <a:off x="5791200" y="1997075"/>
          <a:ext cx="8382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21" name="Equation" r:id="rId24" imgW="291960" imgH="393480" progId="Equation.DSMT4">
                  <p:embed/>
                </p:oleObj>
              </mc:Choice>
              <mc:Fallback>
                <p:oleObj name="Equation" r:id="rId24" imgW="29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97075"/>
                        <a:ext cx="8382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80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595552"/>
              </p:ext>
            </p:extLst>
          </p:nvPr>
        </p:nvGraphicFramePr>
        <p:xfrm>
          <a:off x="3810000" y="4800600"/>
          <a:ext cx="21383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22" name="Equation" r:id="rId26" imgW="622300" imgH="228600" progId="Equation.DSMT4">
                  <p:embed/>
                </p:oleObj>
              </mc:Choice>
              <mc:Fallback>
                <p:oleObj name="Equation" r:id="rId26" imgW="622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00600"/>
                        <a:ext cx="213836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80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615553"/>
              </p:ext>
            </p:extLst>
          </p:nvPr>
        </p:nvGraphicFramePr>
        <p:xfrm>
          <a:off x="1716088" y="4800600"/>
          <a:ext cx="2093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23" name="Equation" r:id="rId28" imgW="609600" imgH="228600" progId="Equation.DSMT4">
                  <p:embed/>
                </p:oleObj>
              </mc:Choice>
              <mc:Fallback>
                <p:oleObj name="Equation" r:id="rId28" imgW="6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4800600"/>
                        <a:ext cx="20939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09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19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88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88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8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r>
              <a:rPr lang="en-US" dirty="0" smtClean="0"/>
              <a:t>When the </a:t>
            </a:r>
            <a:r>
              <a:rPr lang="en-US" dirty="0"/>
              <a:t>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a</a:t>
            </a:r>
            <a:r>
              <a:rPr lang="en-US" dirty="0" smtClean="0"/>
              <a:t> </a:t>
            </a:r>
            <a:r>
              <a:rPr lang="en-US" dirty="0"/>
              <a:t>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results apply not just to wires but to any conductor or any </a:t>
            </a:r>
            <a:r>
              <a:rPr lang="en-US" dirty="0" smtClean="0"/>
              <a:t>regions </a:t>
            </a:r>
            <a:r>
              <a:rPr lang="en-US" dirty="0"/>
              <a:t>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8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07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Quiz Wednesday, July 3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At the beginning of the class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Will cover what we’ve learned today and tomorrow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Final exam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Comprehensive exam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Covers CH16.1 – what we finish this Wednesday plus Appendices A1 – A8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Monday, July 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Please do not miss this exam!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You will get an F if you miss it!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BYOF with the same rules as before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Your </a:t>
            </a:r>
            <a:r>
              <a:rPr lang="en-US" sz="2800" dirty="0"/>
              <a:t>planetarium extra credit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Please bring your planetarium extra credit sheet by the beginning of the </a:t>
            </a:r>
            <a:r>
              <a:rPr lang="en-US" sz="2400" dirty="0" smtClean="0"/>
              <a:t>exam Monday, July 8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Be sure to tape one edge of the ticket stub with the title of the show on </a:t>
            </a:r>
            <a:r>
              <a:rPr lang="en-US" sz="2400" dirty="0" smtClean="0"/>
              <a:t>top and your name on the sheet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3D7D65-7761-2D4D-A786-9F39353BC8C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838200"/>
            <a:ext cx="5029200" cy="3733800"/>
            <a:chOff x="240" y="1440"/>
            <a:chExt cx="2640" cy="2112"/>
          </a:xfrm>
        </p:grpSpPr>
        <p:pic>
          <p:nvPicPr>
            <p:cNvPr id="44058" name="Picture 3" descr="FG31_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40"/>
              <a:ext cx="2640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9" name="Rectangle 4"/>
            <p:cNvSpPr>
              <a:spLocks noChangeArrowheads="1"/>
            </p:cNvSpPr>
            <p:nvPr/>
          </p:nvSpPr>
          <p:spPr bwMode="auto">
            <a:xfrm>
              <a:off x="480" y="2112"/>
              <a:ext cx="2160" cy="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2266950"/>
            <a:ext cx="3886200" cy="3143250"/>
            <a:chOff x="3120" y="1296"/>
            <a:chExt cx="2640" cy="1980"/>
          </a:xfrm>
        </p:grpSpPr>
        <p:pic>
          <p:nvPicPr>
            <p:cNvPr id="44055" name="Picture 6" descr="FG31_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296"/>
              <a:ext cx="2640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6" name="Rectangle 7"/>
            <p:cNvSpPr>
              <a:spLocks noChangeArrowheads="1"/>
            </p:cNvSpPr>
            <p:nvPr/>
          </p:nvSpPr>
          <p:spPr bwMode="auto">
            <a:xfrm>
              <a:off x="3840" y="1296"/>
              <a:ext cx="1104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57" name="Rectangle 8"/>
            <p:cNvSpPr>
              <a:spLocks noChangeArrowheads="1"/>
            </p:cNvSpPr>
            <p:nvPr/>
          </p:nvSpPr>
          <p:spPr bwMode="auto">
            <a:xfrm>
              <a:off x="4272" y="3120"/>
              <a:ext cx="2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053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AC Circuit w/ Resistance only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3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35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3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934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do you think will happen when an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AC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source is connected to a resistor?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From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Kirchhoff’s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loop rule, we obtain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Thus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where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Current is 0 when voltage is 0 and current is in its peak when voltage is in its peak.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Current and voltage are </a:t>
            </a:r>
            <a:r>
              <a:rPr lang="ja-JP" altLang="en-US" sz="2400" dirty="0">
                <a:latin typeface="Arial Narrow" charset="0"/>
                <a:ea typeface="ＭＳ Ｐゴシック" charset="0"/>
              </a:rPr>
              <a:t>“</a:t>
            </a:r>
            <a:r>
              <a:rPr lang="en-US" sz="2400" dirty="0">
                <a:latin typeface="Arial Narrow" charset="0"/>
                <a:ea typeface="ＭＳ Ｐゴシック" charset="0"/>
              </a:rPr>
              <a:t>in phase</a:t>
            </a:r>
            <a:r>
              <a:rPr lang="ja-JP" altLang="en-US" sz="2400" dirty="0">
                <a:latin typeface="Arial Narrow" charset="0"/>
                <a:ea typeface="ＭＳ Ｐゴシック" charset="0"/>
              </a:rPr>
              <a:t>”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Energy is lost via the transformation into heat at an average rate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37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5" name="Object 6"/>
          <p:cNvGraphicFramePr>
            <a:graphicFrameLocks noChangeAspect="1"/>
          </p:cNvGraphicFramePr>
          <p:nvPr/>
        </p:nvGraphicFramePr>
        <p:xfrm>
          <a:off x="1492250" y="2057400"/>
          <a:ext cx="1784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38" name="Equation" r:id="rId10" imgW="622080" imgH="164880" progId="Equation.DSMT4">
                  <p:embed/>
                </p:oleObj>
              </mc:Choice>
              <mc:Fallback>
                <p:oleObj name="Equation" r:id="rId10" imgW="622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057400"/>
                        <a:ext cx="17843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6" name="Object 7"/>
          <p:cNvGraphicFramePr>
            <a:graphicFrameLocks noChangeAspect="1"/>
          </p:cNvGraphicFramePr>
          <p:nvPr/>
        </p:nvGraphicFramePr>
        <p:xfrm>
          <a:off x="914400" y="2797175"/>
          <a:ext cx="7270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39" name="Equation" r:id="rId12" imgW="253800" imgH="164880" progId="Equation.DSMT4">
                  <p:embed/>
                </p:oleObj>
              </mc:Choice>
              <mc:Fallback>
                <p:oleObj name="Equation" r:id="rId12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7175"/>
                        <a:ext cx="7270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7" name="Object 8"/>
          <p:cNvGraphicFramePr>
            <a:graphicFrameLocks noChangeAspect="1"/>
          </p:cNvGraphicFramePr>
          <p:nvPr/>
        </p:nvGraphicFramePr>
        <p:xfrm>
          <a:off x="1981200" y="3200400"/>
          <a:ext cx="1143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40" name="Equation" r:id="rId14" imgW="520560" imgH="203040" progId="Equation.DSMT4">
                  <p:embed/>
                </p:oleObj>
              </mc:Choice>
              <mc:Fallback>
                <p:oleObj name="Equation" r:id="rId14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11430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8" name="Object 9"/>
          <p:cNvGraphicFramePr>
            <a:graphicFrameLocks noChangeAspect="1"/>
          </p:cNvGraphicFramePr>
          <p:nvPr/>
        </p:nvGraphicFramePr>
        <p:xfrm>
          <a:off x="2971800" y="5486400"/>
          <a:ext cx="708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41" name="Equation" r:id="rId16" imgW="253800" imgH="177480" progId="Equation.DSMT4">
                  <p:embed/>
                </p:oleObj>
              </mc:Choice>
              <mc:Fallback>
                <p:oleObj name="Equation" r:id="rId16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7080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749454"/>
              </p:ext>
            </p:extLst>
          </p:nvPr>
        </p:nvGraphicFramePr>
        <p:xfrm>
          <a:off x="1560513" y="2706688"/>
          <a:ext cx="20018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42" name="Equation" r:id="rId18" imgW="698500" imgH="228600" progId="Equation.DSMT4">
                  <p:embed/>
                </p:oleObj>
              </mc:Choice>
              <mc:Fallback>
                <p:oleObj name="Equation" r:id="rId18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2706688"/>
                        <a:ext cx="20018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05964"/>
              </p:ext>
            </p:extLst>
          </p:nvPr>
        </p:nvGraphicFramePr>
        <p:xfrm>
          <a:off x="3611563" y="2706688"/>
          <a:ext cx="14573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43" name="Equation" r:id="rId20" imgW="508000" imgH="228600" progId="Equation.DSMT4">
                  <p:embed/>
                </p:oleObj>
              </mc:Choice>
              <mc:Fallback>
                <p:oleObj name="Equation" r:id="rId20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2706688"/>
                        <a:ext cx="145732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1" name="Object 12"/>
          <p:cNvGraphicFramePr>
            <a:graphicFrameLocks noChangeAspect="1"/>
          </p:cNvGraphicFramePr>
          <p:nvPr/>
        </p:nvGraphicFramePr>
        <p:xfrm>
          <a:off x="3657600" y="5503863"/>
          <a:ext cx="3540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44"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03863"/>
                        <a:ext cx="3540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13"/>
          <p:cNvGraphicFramePr>
            <a:graphicFrameLocks noChangeAspect="1"/>
          </p:cNvGraphicFramePr>
          <p:nvPr/>
        </p:nvGraphicFramePr>
        <p:xfrm>
          <a:off x="3962400" y="5489575"/>
          <a:ext cx="7096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45" name="Equation" r:id="rId24" imgW="253800" imgH="190440" progId="Equation.DSMT4">
                  <p:embed/>
                </p:oleObj>
              </mc:Choice>
              <mc:Fallback>
                <p:oleObj name="Equation" r:id="rId24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89575"/>
                        <a:ext cx="7096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14"/>
          <p:cNvGraphicFramePr>
            <a:graphicFrameLocks noChangeAspect="1"/>
          </p:cNvGraphicFramePr>
          <p:nvPr/>
        </p:nvGraphicFramePr>
        <p:xfrm>
          <a:off x="4648200" y="5486400"/>
          <a:ext cx="12763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46" name="Equation" r:id="rId26" imgW="457200" imgH="228600" progId="Equation.DSMT4">
                  <p:embed/>
                </p:oleObj>
              </mc:Choice>
              <mc:Fallback>
                <p:oleObj name="Equation" r:id="rId2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2763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4" name="Object 15"/>
          <p:cNvGraphicFramePr>
            <a:graphicFrameLocks noChangeAspect="1"/>
          </p:cNvGraphicFramePr>
          <p:nvPr/>
        </p:nvGraphicFramePr>
        <p:xfrm>
          <a:off x="5805488" y="5486400"/>
          <a:ext cx="12049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47" name="Equation" r:id="rId28" imgW="431640" imgH="228600" progId="Equation.DSMT4">
                  <p:embed/>
                </p:oleObj>
              </mc:Choice>
              <mc:Fallback>
                <p:oleObj name="Equation" r:id="rId28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5486400"/>
                        <a:ext cx="12049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77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A4F5C3E-FBD2-BF45-BCB4-DE321852D29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Faraday’s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 of Induction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3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39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 terms of magnetic flux, we can formulate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Faraday’s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findings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</a:t>
            </a:r>
            <a:r>
              <a:rPr lang="en-US" dirty="0" err="1">
                <a:latin typeface="Arial Narrow" charset="0"/>
                <a:ea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</a:rPr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Arial Narrow" charset="0"/>
                <a:ea typeface="ＭＳ Ｐゴシック" charset="0"/>
              </a:rPr>
              <a:t> </a:t>
            </a:r>
          </a:p>
          <a:p>
            <a:pPr lvl="2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the circuit contains N closely wrapped loops, the total induced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the sum of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induced in each loop</a:t>
            </a: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Has got a lot to do with the direction of induced </a:t>
            </a:r>
            <a:r>
              <a:rPr lang="en-US" dirty="0" err="1">
                <a:latin typeface="Arial Narrow" charset="0"/>
                <a:ea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</a:rPr>
              <a:t>…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4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Faraday’s </a:t>
            </a:r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Law of Induction</a:t>
            </a:r>
            <a:endParaRPr lang="en-US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6"/>
          <p:cNvGraphicFramePr>
            <a:graphicFrameLocks noChangeAspect="1"/>
          </p:cNvGraphicFramePr>
          <p:nvPr/>
        </p:nvGraphicFramePr>
        <p:xfrm>
          <a:off x="1371600" y="2360613"/>
          <a:ext cx="1676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42" name="Equation" r:id="rId9" imgW="660400" imgH="393700" progId="Equation.DSMT4">
                  <p:embed/>
                </p:oleObj>
              </mc:Choice>
              <mc:Fallback>
                <p:oleObj name="Equation" r:id="rId9" imgW="660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60613"/>
                        <a:ext cx="1676400" cy="1000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7"/>
          <p:cNvGraphicFramePr>
            <a:graphicFrameLocks noChangeAspect="1"/>
          </p:cNvGraphicFramePr>
          <p:nvPr/>
        </p:nvGraphicFramePr>
        <p:xfrm>
          <a:off x="1981200" y="4313238"/>
          <a:ext cx="18288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43" name="Equation" r:id="rId11" imgW="774700" imgH="393700" progId="Equation.DSMT4">
                  <p:embed/>
                </p:oleObj>
              </mc:Choice>
              <mc:Fallback>
                <p:oleObj name="Equation" r:id="rId11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13238"/>
                        <a:ext cx="1828800" cy="9318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12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E08C7C-6901-E049-A56D-0B275E1BC01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Lenz’s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60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609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61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An induced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400" dirty="0">
                <a:latin typeface="Arial Narrow" charset="0"/>
                <a:ea typeface="ＭＳ Ｐゴシック" charset="0"/>
              </a:rPr>
              <a:t> gives rise to a current whose magnetic field opposes the original change in flux </a:t>
            </a:r>
            <a:r>
              <a:rPr lang="en-US" sz="2400" dirty="0">
                <a:latin typeface="Arial Narrow" charset="0"/>
                <a:ea typeface="ＭＳ Ｐゴシック" charset="0"/>
                <a:sym typeface="Wingdings" charset="0"/>
              </a:rPr>
              <a:t> This is known as </a:t>
            </a:r>
            <a:r>
              <a:rPr lang="en-US" sz="2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sym typeface="Wingdings" charset="0"/>
              </a:rPr>
              <a:t>Lenz’s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sym typeface="Wingdings" charset="0"/>
              </a:rPr>
              <a:t>Law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In other words, an induced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400" dirty="0">
                <a:latin typeface="Arial Narrow" charset="0"/>
                <a:ea typeface="ＭＳ Ｐゴシック" charset="0"/>
              </a:rPr>
              <a:t> is always in the 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We can use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Lenz’s </a:t>
            </a:r>
            <a:r>
              <a:rPr lang="en-US" sz="2400" dirty="0">
                <a:latin typeface="Arial Narrow" charset="0"/>
                <a:ea typeface="ＭＳ Ｐゴシック" charset="0"/>
              </a:rPr>
              <a:t>law to explain the following cases in the figures</a:t>
            </a: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611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41863"/>
            <a:ext cx="27432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3048000"/>
            <a:ext cx="678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law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Lenz’s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345986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EDE4F6-1F1B-9E47-8E9A-F7F51CC8FA1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12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Displacement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Current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7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76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7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05800" cy="57150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Maxwell predicted the second term in the generalized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Ampere’s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law and interpreted it as equivalent to an electric current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If a change of magnetic field induces an electric current, a change of electric field must do the same to magnetic field… 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He called this term as the displacement current, </a:t>
            </a:r>
            <a:r>
              <a:rPr lang="en-US" sz="2000" dirty="0">
                <a:latin typeface="Symbol" charset="0"/>
                <a:ea typeface="ＭＳ Ｐゴシック" charset="0"/>
              </a:rPr>
              <a:t>I</a:t>
            </a:r>
            <a:r>
              <a:rPr lang="en-US" sz="2000" baseline="-25000" dirty="0">
                <a:latin typeface="Arial Narrow" charset="0"/>
                <a:ea typeface="ＭＳ Ｐゴシック" charset="0"/>
              </a:rPr>
              <a:t>D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While the original term is called the conduction current, </a:t>
            </a:r>
            <a:r>
              <a:rPr lang="en-US" sz="2000" dirty="0">
                <a:latin typeface="Symbol" charset="0"/>
                <a:ea typeface="ＭＳ Ｐゴシック" charset="0"/>
              </a:rPr>
              <a:t>I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Ampere’s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law then can be written as</a:t>
            </a:r>
          </a:p>
          <a:p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Where</a:t>
            </a:r>
          </a:p>
          <a:p>
            <a:pPr lvl="1"/>
            <a:endParaRPr lang="en-US" sz="2000" dirty="0">
              <a:latin typeface="Arial Narrow" charset="0"/>
              <a:ea typeface="ＭＳ Ｐゴシック" charset="0"/>
            </a:endParaRPr>
          </a:p>
          <a:p>
            <a:pPr lvl="1"/>
            <a:endParaRPr lang="en-US" sz="20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While it is in effect equivalent to an electric current, a flow of electric charge, this actually does not have anything to do with the flow of electric charge itself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7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606690"/>
              </p:ext>
            </p:extLst>
          </p:nvPr>
        </p:nvGraphicFramePr>
        <p:xfrm>
          <a:off x="1782763" y="3352800"/>
          <a:ext cx="40449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79" name="Equation" r:id="rId10" imgW="1270000" imgH="254000" progId="Equation.DSMT4">
                  <p:embed/>
                </p:oleObj>
              </mc:Choice>
              <mc:Fallback>
                <p:oleObj name="Equation" r:id="rId10" imgW="1270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3352800"/>
                        <a:ext cx="4044950" cy="806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7"/>
          <p:cNvGraphicFramePr>
            <a:graphicFrameLocks noChangeAspect="1"/>
          </p:cNvGraphicFramePr>
          <p:nvPr/>
        </p:nvGraphicFramePr>
        <p:xfrm>
          <a:off x="2286000" y="4478338"/>
          <a:ext cx="8255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80" name="Equation" r:id="rId12" imgW="304560" imgH="203040" progId="Equation.DSMT4">
                  <p:embed/>
                </p:oleObj>
              </mc:Choice>
              <mc:Fallback>
                <p:oleObj name="Equation" r:id="rId12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78338"/>
                        <a:ext cx="8255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239538"/>
              </p:ext>
            </p:extLst>
          </p:nvPr>
        </p:nvGraphicFramePr>
        <p:xfrm>
          <a:off x="3152775" y="4157663"/>
          <a:ext cx="1308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81" name="Equation" r:id="rId14" imgW="482600" imgH="393700" progId="Equation.DSMT4">
                  <p:embed/>
                </p:oleObj>
              </mc:Choice>
              <mc:Fallback>
                <p:oleObj name="Equation" r:id="rId14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4157663"/>
                        <a:ext cx="13081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61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1C8F637-6E96-AE42-8057-CA2FADBFB1D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8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Gauss’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 for Magnetism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5344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was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Gauss’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 in the electric case?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electric flux through a closed surface is equal to the total net charge Q enclosed by the surface divided by ε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dirty="0">
                <a:latin typeface="Arial Narrow" charset="0"/>
                <a:ea typeface="ＭＳ Ｐゴシック" charset="0"/>
              </a:rPr>
              <a:t>.</a:t>
            </a:r>
            <a:endParaRPr lang="en-US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Similarly, we can write Gauss</a:t>
            </a:r>
            <a:r>
              <a:rPr lang="ja-JP" altLang="en-US" dirty="0"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law for magnetism as </a:t>
            </a:r>
          </a:p>
          <a:p>
            <a:pPr>
              <a:lnSpc>
                <a:spcPct val="8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There is no isolated magnetic poles, the magnetic equivalent of single electric charges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8" name="Object 5"/>
          <p:cNvGraphicFramePr>
            <a:graphicFrameLocks noChangeAspect="1"/>
          </p:cNvGraphicFramePr>
          <p:nvPr/>
        </p:nvGraphicFramePr>
        <p:xfrm>
          <a:off x="2133600" y="1885950"/>
          <a:ext cx="2081213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80" name="Equation" r:id="rId7" imgW="1016000" imgH="546100" progId="Equation.DSMT4">
                  <p:embed/>
                </p:oleObj>
              </mc:Choice>
              <mc:Fallback>
                <p:oleObj name="Equation" r:id="rId7" imgW="10160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85950"/>
                        <a:ext cx="2081213" cy="1182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9" name="Object 6"/>
          <p:cNvGraphicFramePr>
            <a:graphicFrameLocks noChangeAspect="1"/>
          </p:cNvGraphicFramePr>
          <p:nvPr/>
        </p:nvGraphicFramePr>
        <p:xfrm>
          <a:off x="2209800" y="3743325"/>
          <a:ext cx="2198688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81" name="Equation" r:id="rId9" imgW="787400" imgH="457200" progId="Equation.DSMT4">
                  <p:embed/>
                </p:oleObj>
              </mc:Choice>
              <mc:Fallback>
                <p:oleObj name="Equation" r:id="rId9" imgW="78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43325"/>
                        <a:ext cx="2198688" cy="1255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4953000" y="2124075"/>
            <a:ext cx="1600200" cy="646113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Gauss’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5068888" y="3957638"/>
            <a:ext cx="1560512" cy="64611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Gauss’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Law for magnetism</a:t>
            </a:r>
          </a:p>
        </p:txBody>
      </p:sp>
    </p:spTree>
    <p:extLst>
      <p:ext uri="{BB962C8B-B14F-4D97-AF65-F5344CB8AC3E}">
        <p14:creationId xmlns:p14="http://schemas.microsoft.com/office/powerpoint/2010/main" val="212477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4BDD6D4-DA01-2143-8372-27AB8F6ED1D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Gauss’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 for Magnetism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3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3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does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Gauss’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 in magnetism mean physically?</a:t>
            </a: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Even for bar magnets, the field lines exist both insides and outside of the magnet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43589"/>
              </p:ext>
            </p:extLst>
          </p:nvPr>
        </p:nvGraphicFramePr>
        <p:xfrm>
          <a:off x="3070225" y="1304925"/>
          <a:ext cx="249237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35" name="Equation" r:id="rId8" imgW="787400" imgH="457200" progId="Equation.DSMT4">
                  <p:embed/>
                </p:oleObj>
              </mc:Choice>
              <mc:Fallback>
                <p:oleObj name="Equation" r:id="rId8" imgW="78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1304925"/>
                        <a:ext cx="2492375" cy="14255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493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02D9AC-AD0A-1441-808E-DC034F20E53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Project #4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8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89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9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5715000"/>
          </a:xfrm>
        </p:spPr>
        <p:txBody>
          <a:bodyPr/>
          <a:lstStyle/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the unit of speed from the product of the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permitivity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permeability, starting from their original units. (5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and compute the speed of light in free space from the four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equations. (20 points for derivation and 3 points for computation.)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Compute the speed of the EM waves in copper, water and one other material which is different from other students. ( 3 points each)</a:t>
            </a:r>
          </a:p>
          <a:p>
            <a:pPr marL="514350" indent="-51435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 of these projects are the start of the class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this Wednesday, July 3!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9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31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4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20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20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20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343400"/>
          </a:xfrm>
        </p:spPr>
        <p:txBody>
          <a:bodyPr/>
          <a:lstStyle/>
          <a:p>
            <a:r>
              <a:rPr lang="en-US" sz="3600" dirty="0"/>
              <a:t>Changing magnetic flux through a circuit induce an </a:t>
            </a:r>
            <a:r>
              <a:rPr lang="en-US" sz="3600" dirty="0" err="1"/>
              <a:t>emf</a:t>
            </a:r>
            <a:r>
              <a:rPr lang="en-US" sz="3600" dirty="0"/>
              <a:t> in that circuit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Or induce an </a:t>
            </a:r>
            <a:r>
              <a:rPr lang="en-US" sz="3200" dirty="0" err="1"/>
              <a:t>emf</a:t>
            </a:r>
            <a:r>
              <a:rPr lang="en-US" sz="3200" dirty="0"/>
              <a:t> in itself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20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2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5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6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6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6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</a:t>
            </a:r>
            <a:r>
              <a:rPr lang="en-US" sz="2800" dirty="0" smtClean="0"/>
              <a:t> is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2</a:t>
            </a:r>
            <a:r>
              <a:rPr lang="en-US" sz="2800" dirty="0"/>
              <a:t>, in coil2 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magnetic flux in each loop of coil2 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coil2, then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total flux passing through coil2.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</a:t>
            </a:r>
            <a:r>
              <a:rPr lang="en-US" sz="2800" dirty="0" smtClean="0"/>
              <a:t>    .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</a:t>
            </a:r>
            <a:r>
              <a:rPr lang="en-US" sz="2800" dirty="0" smtClean="0"/>
              <a:t> as                       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coil2 due to the changing current in coil1 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7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58716"/>
              </p:ext>
            </p:extLst>
          </p:nvPr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71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316413"/>
              </p:ext>
            </p:extLst>
          </p:nvPr>
        </p:nvGraphicFramePr>
        <p:xfrm>
          <a:off x="1165225" y="5715000"/>
          <a:ext cx="63023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72" name="Equation" r:id="rId11" imgW="3619500" imgH="419100" progId="Equation.DSMT4">
                  <p:embed/>
                </p:oleObj>
              </mc:Choice>
              <mc:Fallback>
                <p:oleObj name="Equation" r:id="rId11" imgW="3619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5715000"/>
                        <a:ext cx="6302375" cy="850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73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16279"/>
              </p:ext>
            </p:extLst>
          </p:nvPr>
        </p:nvGraphicFramePr>
        <p:xfrm>
          <a:off x="3778250" y="4014788"/>
          <a:ext cx="11128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74" name="Equation" r:id="rId15" imgW="495300" imgH="228600" progId="Equation.DSMT4">
                  <p:embed/>
                </p:oleObj>
              </mc:Choice>
              <mc:Fallback>
                <p:oleObj name="Equation" r:id="rId15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4014788"/>
                        <a:ext cx="11128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48067"/>
              </p:ext>
            </p:extLst>
          </p:nvPr>
        </p:nvGraphicFramePr>
        <p:xfrm>
          <a:off x="4038600" y="4014788"/>
          <a:ext cx="6000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75" name="Equation" r:id="rId17" imgW="266700" imgH="228600" progId="Equation.DSMT4">
                  <p:embed/>
                </p:oleObj>
              </mc:Choice>
              <mc:Fallback>
                <p:oleObj name="Equation" r:id="rId17" imgW="266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14788"/>
                        <a:ext cx="60007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5344"/>
              </p:ext>
            </p:extLst>
          </p:nvPr>
        </p:nvGraphicFramePr>
        <p:xfrm>
          <a:off x="6172200" y="4800600"/>
          <a:ext cx="191928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76" name="Equation" r:id="rId19" imgW="1130300" imgH="228600" progId="Equation.DSMT4">
                  <p:embed/>
                </p:oleObj>
              </mc:Choice>
              <mc:Fallback>
                <p:oleObj name="Equation" r:id="rId19" imgW="1130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00600"/>
                        <a:ext cx="1919287" cy="3857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64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6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coil2 with respect to coil1,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</a:t>
            </a:r>
            <a:r>
              <a:rPr lang="en-US" sz="2000" dirty="0" smtClean="0"/>
              <a:t>coil #2</a:t>
            </a:r>
            <a:r>
              <a:rPr lang="en-US" sz="2000" dirty="0"/>
              <a:t>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 most </a:t>
            </a:r>
            <a:r>
              <a:rPr lang="en-US" sz="2400" dirty="0"/>
              <a:t>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coil2 will induce an </a:t>
            </a:r>
            <a:r>
              <a:rPr lang="en-US" sz="2800" dirty="0" err="1"/>
              <a:t>emf</a:t>
            </a:r>
            <a:r>
              <a:rPr lang="en-US" sz="2800" dirty="0"/>
              <a:t> in coil1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coil1 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H</a:t>
            </a:r>
            <a:r>
              <a:rPr lang="en-US" sz="2400" dirty="0" smtClean="0"/>
              <a:t>enry </a:t>
            </a:r>
            <a:r>
              <a:rPr lang="en-US" sz="2400" dirty="0"/>
              <a:t>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4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245242"/>
              </p:ext>
            </p:extLst>
          </p:nvPr>
        </p:nvGraphicFramePr>
        <p:xfrm>
          <a:off x="5497513" y="4943475"/>
          <a:ext cx="32527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5" name="Equation" r:id="rId10" imgW="1752600" imgH="393700" progId="Equation.DSMT4">
                  <p:embed/>
                </p:oleObj>
              </mc:Choice>
              <mc:Fallback>
                <p:oleObj name="Equation" r:id="rId10" imgW="175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4943475"/>
                        <a:ext cx="325278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/>
        </p:nvGraphicFramePr>
        <p:xfrm>
          <a:off x="6062663" y="5715000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6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715000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66048"/>
              </p:ext>
            </p:extLst>
          </p:nvPr>
        </p:nvGraphicFramePr>
        <p:xfrm>
          <a:off x="1485900" y="4013200"/>
          <a:ext cx="101758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7" name="Equation" r:id="rId14" imgW="584200" imgH="393700" progId="Equation.DSMT4">
                  <p:embed/>
                </p:oleObj>
              </mc:Choice>
              <mc:Fallback>
                <p:oleObj name="Equation" r:id="rId14" imgW="584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013200"/>
                        <a:ext cx="1017588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1816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14976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7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21 – 14 </a:t>
            </a:r>
            <a:endParaRPr lang="en-US" dirty="0"/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A contains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Assuming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all the flux from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1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(the solenoid) passes through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calculate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First we need to determine the flux produced by the solenoid.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coils. 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flux through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57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58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59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60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61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62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63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64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65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5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8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4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4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5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changing magnetic flux in turn induces an </a:t>
            </a:r>
            <a:r>
              <a:rPr lang="en-US" sz="2400" dirty="0" err="1"/>
              <a:t>emf</a:t>
            </a:r>
            <a:r>
              <a:rPr lang="en-US" sz="2400" dirty="0"/>
              <a:t> in the same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</a:t>
            </a:r>
            <a:r>
              <a:rPr lang="en-US" sz="2400" dirty="0" err="1"/>
              <a:t>emf</a:t>
            </a:r>
            <a:r>
              <a:rPr lang="en-US" sz="2400" dirty="0"/>
              <a:t> opposes the change in flux.  Whose law is this?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</a:t>
            </a:r>
            <a:r>
              <a:rPr lang="en-US" sz="2800" dirty="0" smtClean="0"/>
              <a:t>happens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increasing magnetic flux induces an </a:t>
            </a:r>
            <a:r>
              <a:rPr lang="en-US" sz="2000" dirty="0" err="1"/>
              <a:t>emf</a:t>
            </a:r>
            <a:r>
              <a:rPr lang="en-US" sz="2000" dirty="0"/>
              <a:t>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decreasing flux induces an </a:t>
            </a:r>
            <a:r>
              <a:rPr lang="en-US" sz="2000" dirty="0" err="1"/>
              <a:t>emf</a:t>
            </a:r>
            <a:r>
              <a:rPr lang="en-US" sz="2000" dirty="0"/>
              <a:t>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5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08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9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9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9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0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0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02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03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544907"/>
              </p:ext>
            </p:extLst>
          </p:nvPr>
        </p:nvGraphicFramePr>
        <p:xfrm>
          <a:off x="5366654" y="1828800"/>
          <a:ext cx="2253346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04" name="Equation" r:id="rId12" imgW="1257300" imgH="393700" progId="Equation.DSMT4">
                  <p:embed/>
                </p:oleObj>
              </mc:Choice>
              <mc:Fallback>
                <p:oleObj name="Equation" r:id="rId12" imgW="1257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654" y="1828800"/>
                        <a:ext cx="2253346" cy="8207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928217"/>
              </p:ext>
            </p:extLst>
          </p:nvPr>
        </p:nvGraphicFramePr>
        <p:xfrm>
          <a:off x="1828800" y="3098800"/>
          <a:ext cx="12541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05" name="Equation" r:id="rId14" imgW="673100" imgH="393700" progId="Equation.DSMT4">
                  <p:embed/>
                </p:oleObj>
              </mc:Choice>
              <mc:Fallback>
                <p:oleObj name="Equation" r:id="rId14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98800"/>
                        <a:ext cx="12541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91460"/>
              </p:ext>
            </p:extLst>
          </p:nvPr>
        </p:nvGraphicFramePr>
        <p:xfrm>
          <a:off x="3036888" y="3111500"/>
          <a:ext cx="7572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06" name="Equation" r:id="rId16" imgW="406400" imgH="381000" progId="Equation.DSMT4">
                  <p:embed/>
                </p:oleObj>
              </mc:Choice>
              <mc:Fallback>
                <p:oleObj name="Equation" r:id="rId16" imgW="406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3111500"/>
                        <a:ext cx="757237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07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08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764463" y="1868269"/>
            <a:ext cx="1227137" cy="646331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09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10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11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35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25672</TotalTime>
  <Words>3002</Words>
  <Application>Microsoft Macintosh PowerPoint</Application>
  <PresentationFormat>On-screen Show (4:3)</PresentationFormat>
  <Paragraphs>327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phys1443-spring02</vt:lpstr>
      <vt:lpstr>Equation</vt:lpstr>
      <vt:lpstr>PHYS 1442 – Section 001 Lecture #13</vt:lpstr>
      <vt:lpstr>Announcements</vt:lpstr>
      <vt:lpstr>Reminder: Special Project #4</vt:lpstr>
      <vt:lpstr>Inductance</vt:lpstr>
      <vt:lpstr>Mutual Inductance</vt:lpstr>
      <vt:lpstr>Mutual Inductance</vt:lpstr>
      <vt:lpstr>Example 21 – 14 </vt:lpstr>
      <vt:lpstr>Self Inductance</vt:lpstr>
      <vt:lpstr>Self Inductance</vt:lpstr>
      <vt:lpstr>Inductor</vt:lpstr>
      <vt:lpstr>Example 21 – 14 </vt:lpstr>
      <vt:lpstr>So what in the world is the Inductance?</vt:lpstr>
      <vt:lpstr>Energy Stored in a Magnetic Field</vt:lpstr>
      <vt:lpstr>Energy Stored in the Magnetic Field</vt:lpstr>
      <vt:lpstr>Stored Energy in terms of B</vt:lpstr>
      <vt:lpstr>LR Circuits</vt:lpstr>
      <vt:lpstr>Why do we care about circuits on AC?</vt:lpstr>
      <vt:lpstr>AC Circuits – the preamble</vt:lpstr>
      <vt:lpstr>Electric Field due to Magnetic Flux Change</vt:lpstr>
      <vt:lpstr>AC Circuit w/ Resistance only</vt:lpstr>
      <vt:lpstr>Reminder: Faraday’s Law of Induction</vt:lpstr>
      <vt:lpstr>Reminder: Lenz’s Law</vt:lpstr>
      <vt:lpstr>Displacement Current</vt:lpstr>
      <vt:lpstr>Gauss’ Law for Magnetism</vt:lpstr>
      <vt:lpstr>Gauss’ Law for Magnetism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1250</cp:revision>
  <cp:lastPrinted>2013-07-01T18:12:54Z</cp:lastPrinted>
  <dcterms:created xsi:type="dcterms:W3CDTF">2012-01-19T04:21:20Z</dcterms:created>
  <dcterms:modified xsi:type="dcterms:W3CDTF">2013-07-01T18:15:39Z</dcterms:modified>
</cp:coreProperties>
</file>