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notesSlides/notesSlide1.xml" ContentType="application/vnd.openxmlformats-officedocument.presentationml.notesSlide+xml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09" r:id="rId3"/>
    <p:sldId id="634" r:id="rId4"/>
    <p:sldId id="681" r:id="rId5"/>
    <p:sldId id="682" r:id="rId6"/>
    <p:sldId id="683" r:id="rId7"/>
    <p:sldId id="684" r:id="rId8"/>
    <p:sldId id="678" r:id="rId9"/>
    <p:sldId id="679" r:id="rId10"/>
    <p:sldId id="703" r:id="rId11"/>
    <p:sldId id="704" r:id="rId12"/>
    <p:sldId id="680" r:id="rId13"/>
    <p:sldId id="626" r:id="rId14"/>
    <p:sldId id="627" r:id="rId15"/>
    <p:sldId id="628" r:id="rId16"/>
    <p:sldId id="629" r:id="rId17"/>
    <p:sldId id="630" r:id="rId18"/>
    <p:sldId id="631" r:id="rId19"/>
    <p:sldId id="677" r:id="rId20"/>
    <p:sldId id="632" r:id="rId21"/>
    <p:sldId id="639" r:id="rId22"/>
    <p:sldId id="640" r:id="rId23"/>
    <p:sldId id="641" r:id="rId24"/>
    <p:sldId id="642" r:id="rId25"/>
    <p:sldId id="643" r:id="rId2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ED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4" autoAdjust="0"/>
    <p:restoredTop sz="94660" autoAdjust="0"/>
  </p:normalViewPr>
  <p:slideViewPr>
    <p:cSldViewPr>
      <p:cViewPr varScale="1">
        <p:scale>
          <a:sx n="77" d="100"/>
          <a:sy n="77" d="100"/>
        </p:scale>
        <p:origin x="-96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emf"/><Relationship Id="rId12" Type="http://schemas.openxmlformats.org/officeDocument/2006/relationships/image" Target="../media/image64.w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55.wmf"/><Relationship Id="rId4" Type="http://schemas.openxmlformats.org/officeDocument/2006/relationships/image" Target="../media/image56.emf"/><Relationship Id="rId5" Type="http://schemas.openxmlformats.org/officeDocument/2006/relationships/image" Target="../media/image57.wmf"/><Relationship Id="rId6" Type="http://schemas.openxmlformats.org/officeDocument/2006/relationships/image" Target="../media/image58.wmf"/><Relationship Id="rId7" Type="http://schemas.openxmlformats.org/officeDocument/2006/relationships/image" Target="../media/image59.emf"/><Relationship Id="rId8" Type="http://schemas.openxmlformats.org/officeDocument/2006/relationships/image" Target="../media/image60.emf"/><Relationship Id="rId9" Type="http://schemas.openxmlformats.org/officeDocument/2006/relationships/image" Target="../media/image61.emf"/><Relationship Id="rId10" Type="http://schemas.openxmlformats.org/officeDocument/2006/relationships/image" Target="../media/image6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wmf"/><Relationship Id="rId12" Type="http://schemas.openxmlformats.org/officeDocument/2006/relationships/image" Target="../media/image77.wmf"/><Relationship Id="rId13" Type="http://schemas.openxmlformats.org/officeDocument/2006/relationships/image" Target="../media/image78.wmf"/><Relationship Id="rId14" Type="http://schemas.openxmlformats.org/officeDocument/2006/relationships/image" Target="../media/image79.wmf"/><Relationship Id="rId15" Type="http://schemas.openxmlformats.org/officeDocument/2006/relationships/image" Target="../media/image80.wmf"/><Relationship Id="rId16" Type="http://schemas.openxmlformats.org/officeDocument/2006/relationships/image" Target="../media/image81.wmf"/><Relationship Id="rId17" Type="http://schemas.openxmlformats.org/officeDocument/2006/relationships/image" Target="../media/image82.wmf"/><Relationship Id="rId18" Type="http://schemas.openxmlformats.org/officeDocument/2006/relationships/image" Target="../media/image83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68.wmf"/><Relationship Id="rId4" Type="http://schemas.openxmlformats.org/officeDocument/2006/relationships/image" Target="../media/image69.wmf"/><Relationship Id="rId5" Type="http://schemas.openxmlformats.org/officeDocument/2006/relationships/image" Target="../media/image70.wmf"/><Relationship Id="rId6" Type="http://schemas.openxmlformats.org/officeDocument/2006/relationships/image" Target="../media/image71.wmf"/><Relationship Id="rId7" Type="http://schemas.openxmlformats.org/officeDocument/2006/relationships/image" Target="../media/image72.wmf"/><Relationship Id="rId8" Type="http://schemas.openxmlformats.org/officeDocument/2006/relationships/image" Target="../media/image73.wmf"/><Relationship Id="rId9" Type="http://schemas.openxmlformats.org/officeDocument/2006/relationships/image" Target="../media/image74.wmf"/><Relationship Id="rId10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3.emf"/><Relationship Id="rId12" Type="http://schemas.openxmlformats.org/officeDocument/2006/relationships/image" Target="../media/image94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85.wmf"/><Relationship Id="rId4" Type="http://schemas.openxmlformats.org/officeDocument/2006/relationships/image" Target="../media/image86.wmf"/><Relationship Id="rId5" Type="http://schemas.openxmlformats.org/officeDocument/2006/relationships/image" Target="../media/image87.wmf"/><Relationship Id="rId6" Type="http://schemas.openxmlformats.org/officeDocument/2006/relationships/image" Target="../media/image88.emf"/><Relationship Id="rId7" Type="http://schemas.openxmlformats.org/officeDocument/2006/relationships/image" Target="../media/image89.wmf"/><Relationship Id="rId8" Type="http://schemas.openxmlformats.org/officeDocument/2006/relationships/image" Target="../media/image90.wmf"/><Relationship Id="rId9" Type="http://schemas.openxmlformats.org/officeDocument/2006/relationships/image" Target="../media/image91.wmf"/><Relationship Id="rId10" Type="http://schemas.openxmlformats.org/officeDocument/2006/relationships/image" Target="../media/image9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4.wmf"/><Relationship Id="rId12" Type="http://schemas.openxmlformats.org/officeDocument/2006/relationships/image" Target="../media/image105.w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96.wmf"/><Relationship Id="rId4" Type="http://schemas.openxmlformats.org/officeDocument/2006/relationships/image" Target="../media/image97.wmf"/><Relationship Id="rId5" Type="http://schemas.openxmlformats.org/officeDocument/2006/relationships/image" Target="../media/image98.wmf"/><Relationship Id="rId6" Type="http://schemas.openxmlformats.org/officeDocument/2006/relationships/image" Target="../media/image99.wmf"/><Relationship Id="rId7" Type="http://schemas.openxmlformats.org/officeDocument/2006/relationships/image" Target="../media/image100.emf"/><Relationship Id="rId8" Type="http://schemas.openxmlformats.org/officeDocument/2006/relationships/image" Target="../media/image101.emf"/><Relationship Id="rId9" Type="http://schemas.openxmlformats.org/officeDocument/2006/relationships/image" Target="../media/image102.wmf"/><Relationship Id="rId10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08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4" Type="http://schemas.openxmlformats.org/officeDocument/2006/relationships/image" Target="../media/image112.wmf"/><Relationship Id="rId5" Type="http://schemas.openxmlformats.org/officeDocument/2006/relationships/image" Target="../media/image113.emf"/><Relationship Id="rId1" Type="http://schemas.openxmlformats.org/officeDocument/2006/relationships/image" Target="../media/image2.wmf"/><Relationship Id="rId2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14.emf"/><Relationship Id="rId3" Type="http://schemas.openxmlformats.org/officeDocument/2006/relationships/image" Target="../media/image11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wmf"/><Relationship Id="rId5" Type="http://schemas.openxmlformats.org/officeDocument/2006/relationships/image" Target="../media/image8.e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1" Type="http://schemas.openxmlformats.org/officeDocument/2006/relationships/image" Target="../media/image4.wmf"/><Relationship Id="rId2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wmf"/><Relationship Id="rId5" Type="http://schemas.openxmlformats.org/officeDocument/2006/relationships/image" Target="../media/image15.emf"/><Relationship Id="rId1" Type="http://schemas.openxmlformats.org/officeDocument/2006/relationships/image" Target="../media/image4.wmf"/><Relationship Id="rId2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Relationship Id="rId9" Type="http://schemas.openxmlformats.org/officeDocument/2006/relationships/image" Target="../media/image24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0" Type="http://schemas.openxmlformats.org/officeDocument/2006/relationships/image" Target="../media/image34.wmf"/><Relationship Id="rId11" Type="http://schemas.openxmlformats.org/officeDocument/2006/relationships/image" Target="../media/image35.wmf"/><Relationship Id="rId1" Type="http://schemas.openxmlformats.org/officeDocument/2006/relationships/image" Target="../media/image4.wmf"/><Relationship Id="rId2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wmf"/><Relationship Id="rId12" Type="http://schemas.openxmlformats.org/officeDocument/2006/relationships/image" Target="../media/image48.emf"/><Relationship Id="rId13" Type="http://schemas.openxmlformats.org/officeDocument/2006/relationships/image" Target="../media/image49.wmf"/><Relationship Id="rId14" Type="http://schemas.openxmlformats.org/officeDocument/2006/relationships/image" Target="../media/image50.emf"/><Relationship Id="rId15" Type="http://schemas.openxmlformats.org/officeDocument/2006/relationships/image" Target="../media/image51.wmf"/><Relationship Id="rId16" Type="http://schemas.openxmlformats.org/officeDocument/2006/relationships/image" Target="../media/image52.wmf"/><Relationship Id="rId17" Type="http://schemas.openxmlformats.org/officeDocument/2006/relationships/image" Target="../media/image53.emf"/><Relationship Id="rId18" Type="http://schemas.openxmlformats.org/officeDocument/2006/relationships/image" Target="../media/image54.emf"/><Relationship Id="rId1" Type="http://schemas.openxmlformats.org/officeDocument/2006/relationships/image" Target="../media/image37.wmf"/><Relationship Id="rId2" Type="http://schemas.openxmlformats.org/officeDocument/2006/relationships/image" Target="../media/image38.wmf"/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5" Type="http://schemas.openxmlformats.org/officeDocument/2006/relationships/image" Target="../media/image41.wmf"/><Relationship Id="rId6" Type="http://schemas.openxmlformats.org/officeDocument/2006/relationships/image" Target="../media/image42.wmf"/><Relationship Id="rId7" Type="http://schemas.openxmlformats.org/officeDocument/2006/relationships/image" Target="../media/image43.wmf"/><Relationship Id="rId8" Type="http://schemas.openxmlformats.org/officeDocument/2006/relationships/image" Target="../media/image44.wmf"/><Relationship Id="rId9" Type="http://schemas.openxmlformats.org/officeDocument/2006/relationships/image" Target="../media/image45.wmf"/><Relationship Id="rId10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4FEDF5-EA2B-B64B-80EB-6F0A63218B74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oleObject" Target="../embeddings/oleObject54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55.bin"/><Relationship Id="rId7" Type="http://schemas.openxmlformats.org/officeDocument/2006/relationships/oleObject" Target="../embeddings/oleObject56.bin"/><Relationship Id="rId8" Type="http://schemas.openxmlformats.org/officeDocument/2006/relationships/oleObject" Target="../embeddings/oleObject5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5.wmf"/><Relationship Id="rId21" Type="http://schemas.openxmlformats.org/officeDocument/2006/relationships/oleObject" Target="../embeddings/oleObject67.bin"/><Relationship Id="rId22" Type="http://schemas.openxmlformats.org/officeDocument/2006/relationships/image" Target="../media/image46.emf"/><Relationship Id="rId23" Type="http://schemas.openxmlformats.org/officeDocument/2006/relationships/oleObject" Target="../embeddings/oleObject68.bin"/><Relationship Id="rId24" Type="http://schemas.openxmlformats.org/officeDocument/2006/relationships/image" Target="../media/image47.wmf"/><Relationship Id="rId25" Type="http://schemas.openxmlformats.org/officeDocument/2006/relationships/oleObject" Target="../embeddings/oleObject69.bin"/><Relationship Id="rId26" Type="http://schemas.openxmlformats.org/officeDocument/2006/relationships/image" Target="../media/image48.emf"/><Relationship Id="rId27" Type="http://schemas.openxmlformats.org/officeDocument/2006/relationships/oleObject" Target="../embeddings/oleObject70.bin"/><Relationship Id="rId28" Type="http://schemas.openxmlformats.org/officeDocument/2006/relationships/image" Target="../media/image49.wmf"/><Relationship Id="rId29" Type="http://schemas.openxmlformats.org/officeDocument/2006/relationships/oleObject" Target="../embeddings/oleObject71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59.bin"/><Relationship Id="rId30" Type="http://schemas.openxmlformats.org/officeDocument/2006/relationships/image" Target="../media/image50.emf"/><Relationship Id="rId31" Type="http://schemas.openxmlformats.org/officeDocument/2006/relationships/oleObject" Target="../embeddings/oleObject72.bin"/><Relationship Id="rId32" Type="http://schemas.openxmlformats.org/officeDocument/2006/relationships/image" Target="../media/image51.wmf"/><Relationship Id="rId9" Type="http://schemas.openxmlformats.org/officeDocument/2006/relationships/oleObject" Target="../embeddings/oleObject61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39.wmf"/><Relationship Id="rId33" Type="http://schemas.openxmlformats.org/officeDocument/2006/relationships/oleObject" Target="../embeddings/oleObject73.bin"/><Relationship Id="rId34" Type="http://schemas.openxmlformats.org/officeDocument/2006/relationships/image" Target="../media/image52.wmf"/><Relationship Id="rId35" Type="http://schemas.openxmlformats.org/officeDocument/2006/relationships/oleObject" Target="../embeddings/oleObject74.bin"/><Relationship Id="rId36" Type="http://schemas.openxmlformats.org/officeDocument/2006/relationships/image" Target="../media/image53.emf"/><Relationship Id="rId10" Type="http://schemas.openxmlformats.org/officeDocument/2006/relationships/image" Target="../media/image40.wmf"/><Relationship Id="rId11" Type="http://schemas.openxmlformats.org/officeDocument/2006/relationships/oleObject" Target="../embeddings/oleObject62.bin"/><Relationship Id="rId12" Type="http://schemas.openxmlformats.org/officeDocument/2006/relationships/image" Target="../media/image41.w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42.w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43.wmf"/><Relationship Id="rId17" Type="http://schemas.openxmlformats.org/officeDocument/2006/relationships/oleObject" Target="../embeddings/oleObject65.bin"/><Relationship Id="rId18" Type="http://schemas.openxmlformats.org/officeDocument/2006/relationships/image" Target="../media/image44.wmf"/><Relationship Id="rId19" Type="http://schemas.openxmlformats.org/officeDocument/2006/relationships/oleObject" Target="../embeddings/oleObject66.bin"/><Relationship Id="rId37" Type="http://schemas.openxmlformats.org/officeDocument/2006/relationships/oleObject" Target="../embeddings/oleObject75.bin"/><Relationship Id="rId38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77.bin"/><Relationship Id="rId6" Type="http://schemas.openxmlformats.org/officeDocument/2006/relationships/oleObject" Target="../embeddings/oleObject78.bin"/><Relationship Id="rId7" Type="http://schemas.openxmlformats.org/officeDocument/2006/relationships/oleObject" Target="../embeddings/oleObject7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4.bin"/><Relationship Id="rId20" Type="http://schemas.openxmlformats.org/officeDocument/2006/relationships/image" Target="../media/image60.emf"/><Relationship Id="rId21" Type="http://schemas.openxmlformats.org/officeDocument/2006/relationships/oleObject" Target="../embeddings/oleObject90.bin"/><Relationship Id="rId22" Type="http://schemas.openxmlformats.org/officeDocument/2006/relationships/image" Target="../media/image61.emf"/><Relationship Id="rId23" Type="http://schemas.openxmlformats.org/officeDocument/2006/relationships/oleObject" Target="../embeddings/oleObject91.bin"/><Relationship Id="rId24" Type="http://schemas.openxmlformats.org/officeDocument/2006/relationships/image" Target="../media/image62.emf"/><Relationship Id="rId25" Type="http://schemas.openxmlformats.org/officeDocument/2006/relationships/oleObject" Target="../embeddings/oleObject92.bin"/><Relationship Id="rId26" Type="http://schemas.openxmlformats.org/officeDocument/2006/relationships/image" Target="../media/image63.emf"/><Relationship Id="rId27" Type="http://schemas.openxmlformats.org/officeDocument/2006/relationships/oleObject" Target="../embeddings/oleObject93.bin"/><Relationship Id="rId28" Type="http://schemas.openxmlformats.org/officeDocument/2006/relationships/image" Target="../media/image64.wmf"/><Relationship Id="rId10" Type="http://schemas.openxmlformats.org/officeDocument/2006/relationships/image" Target="../media/image55.wmf"/><Relationship Id="rId11" Type="http://schemas.openxmlformats.org/officeDocument/2006/relationships/oleObject" Target="../embeddings/oleObject85.bin"/><Relationship Id="rId12" Type="http://schemas.openxmlformats.org/officeDocument/2006/relationships/image" Target="../media/image56.emf"/><Relationship Id="rId13" Type="http://schemas.openxmlformats.org/officeDocument/2006/relationships/oleObject" Target="../embeddings/oleObject86.bin"/><Relationship Id="rId14" Type="http://schemas.openxmlformats.org/officeDocument/2006/relationships/image" Target="../media/image57.wmf"/><Relationship Id="rId15" Type="http://schemas.openxmlformats.org/officeDocument/2006/relationships/oleObject" Target="../embeddings/oleObject87.bin"/><Relationship Id="rId16" Type="http://schemas.openxmlformats.org/officeDocument/2006/relationships/image" Target="../media/image58.wmf"/><Relationship Id="rId17" Type="http://schemas.openxmlformats.org/officeDocument/2006/relationships/oleObject" Target="../embeddings/oleObject88.bin"/><Relationship Id="rId18" Type="http://schemas.openxmlformats.org/officeDocument/2006/relationships/image" Target="../media/image59.emf"/><Relationship Id="rId19" Type="http://schemas.openxmlformats.org/officeDocument/2006/relationships/oleObject" Target="../embeddings/oleObject89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81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82.bin"/><Relationship Id="rId8" Type="http://schemas.openxmlformats.org/officeDocument/2006/relationships/oleObject" Target="../embeddings/oleObject83.bin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9.bin"/><Relationship Id="rId12" Type="http://schemas.openxmlformats.org/officeDocument/2006/relationships/image" Target="../media/image66.wmf"/><Relationship Id="rId13" Type="http://schemas.openxmlformats.org/officeDocument/2006/relationships/oleObject" Target="../embeddings/oleObject100.bin"/><Relationship Id="rId14" Type="http://schemas.openxmlformats.org/officeDocument/2006/relationships/image" Target="../media/image6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5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96.bin"/><Relationship Id="rId8" Type="http://schemas.openxmlformats.org/officeDocument/2006/relationships/oleObject" Target="../embeddings/oleObject97.bin"/><Relationship Id="rId9" Type="http://schemas.openxmlformats.org/officeDocument/2006/relationships/oleObject" Target="../embeddings/oleObject98.bin"/><Relationship Id="rId10" Type="http://schemas.openxmlformats.org/officeDocument/2006/relationships/image" Target="../media/image65.wmf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3.wmf"/><Relationship Id="rId21" Type="http://schemas.openxmlformats.org/officeDocument/2006/relationships/oleObject" Target="../embeddings/oleObject111.bin"/><Relationship Id="rId22" Type="http://schemas.openxmlformats.org/officeDocument/2006/relationships/image" Target="../media/image74.wmf"/><Relationship Id="rId23" Type="http://schemas.openxmlformats.org/officeDocument/2006/relationships/oleObject" Target="../embeddings/oleObject112.bin"/><Relationship Id="rId24" Type="http://schemas.openxmlformats.org/officeDocument/2006/relationships/image" Target="../media/image75.wmf"/><Relationship Id="rId25" Type="http://schemas.openxmlformats.org/officeDocument/2006/relationships/oleObject" Target="../embeddings/oleObject113.bin"/><Relationship Id="rId26" Type="http://schemas.openxmlformats.org/officeDocument/2006/relationships/image" Target="../media/image76.wmf"/><Relationship Id="rId27" Type="http://schemas.openxmlformats.org/officeDocument/2006/relationships/oleObject" Target="../embeddings/oleObject114.bin"/><Relationship Id="rId28" Type="http://schemas.openxmlformats.org/officeDocument/2006/relationships/image" Target="../media/image77.wmf"/><Relationship Id="rId29" Type="http://schemas.openxmlformats.org/officeDocument/2006/relationships/oleObject" Target="../embeddings/oleObject11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2.bin"/><Relationship Id="rId30" Type="http://schemas.openxmlformats.org/officeDocument/2006/relationships/image" Target="../media/image78.wmf"/><Relationship Id="rId31" Type="http://schemas.openxmlformats.org/officeDocument/2006/relationships/oleObject" Target="../embeddings/oleObject116.bin"/><Relationship Id="rId32" Type="http://schemas.openxmlformats.org/officeDocument/2006/relationships/image" Target="../media/image79.wmf"/><Relationship Id="rId9" Type="http://schemas.openxmlformats.org/officeDocument/2006/relationships/oleObject" Target="../embeddings/oleObject105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03.bin"/><Relationship Id="rId8" Type="http://schemas.openxmlformats.org/officeDocument/2006/relationships/oleObject" Target="../embeddings/oleObject104.bin"/><Relationship Id="rId33" Type="http://schemas.openxmlformats.org/officeDocument/2006/relationships/oleObject" Target="../embeddings/oleObject117.bin"/><Relationship Id="rId34" Type="http://schemas.openxmlformats.org/officeDocument/2006/relationships/image" Target="../media/image80.wmf"/><Relationship Id="rId35" Type="http://schemas.openxmlformats.org/officeDocument/2006/relationships/oleObject" Target="../embeddings/oleObject118.bin"/><Relationship Id="rId36" Type="http://schemas.openxmlformats.org/officeDocument/2006/relationships/image" Target="../media/image81.wmf"/><Relationship Id="rId10" Type="http://schemas.openxmlformats.org/officeDocument/2006/relationships/image" Target="../media/image68.wmf"/><Relationship Id="rId11" Type="http://schemas.openxmlformats.org/officeDocument/2006/relationships/oleObject" Target="../embeddings/oleObject106.bin"/><Relationship Id="rId12" Type="http://schemas.openxmlformats.org/officeDocument/2006/relationships/image" Target="../media/image69.wmf"/><Relationship Id="rId13" Type="http://schemas.openxmlformats.org/officeDocument/2006/relationships/oleObject" Target="../embeddings/oleObject107.bin"/><Relationship Id="rId14" Type="http://schemas.openxmlformats.org/officeDocument/2006/relationships/image" Target="../media/image70.wmf"/><Relationship Id="rId15" Type="http://schemas.openxmlformats.org/officeDocument/2006/relationships/oleObject" Target="../embeddings/oleObject108.bin"/><Relationship Id="rId16" Type="http://schemas.openxmlformats.org/officeDocument/2006/relationships/image" Target="../media/image71.wmf"/><Relationship Id="rId17" Type="http://schemas.openxmlformats.org/officeDocument/2006/relationships/oleObject" Target="../embeddings/oleObject109.bin"/><Relationship Id="rId18" Type="http://schemas.openxmlformats.org/officeDocument/2006/relationships/image" Target="../media/image72.wmf"/><Relationship Id="rId19" Type="http://schemas.openxmlformats.org/officeDocument/2006/relationships/oleObject" Target="../embeddings/oleObject110.bin"/><Relationship Id="rId37" Type="http://schemas.openxmlformats.org/officeDocument/2006/relationships/oleObject" Target="../embeddings/oleObject119.bin"/><Relationship Id="rId38" Type="http://schemas.openxmlformats.org/officeDocument/2006/relationships/image" Target="../media/image82.wmf"/><Relationship Id="rId39" Type="http://schemas.openxmlformats.org/officeDocument/2006/relationships/oleObject" Target="../embeddings/oleObject120.bin"/><Relationship Id="rId40" Type="http://schemas.openxmlformats.org/officeDocument/2006/relationships/image" Target="../media/image8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oleObject" Target="../embeddings/oleObject12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2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23.bin"/><Relationship Id="rId9" Type="http://schemas.openxmlformats.org/officeDocument/2006/relationships/oleObject" Target="../embeddings/oleObject124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26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27.bin"/><Relationship Id="rId8" Type="http://schemas.openxmlformats.org/officeDocument/2006/relationships/oleObject" Target="../embeddings/oleObject12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2.bin"/><Relationship Id="rId20" Type="http://schemas.openxmlformats.org/officeDocument/2006/relationships/oleObject" Target="../embeddings/oleObject138.bin"/><Relationship Id="rId21" Type="http://schemas.openxmlformats.org/officeDocument/2006/relationships/image" Target="../media/image90.wmf"/><Relationship Id="rId22" Type="http://schemas.openxmlformats.org/officeDocument/2006/relationships/oleObject" Target="../embeddings/oleObject139.bin"/><Relationship Id="rId23" Type="http://schemas.openxmlformats.org/officeDocument/2006/relationships/image" Target="../media/image91.wmf"/><Relationship Id="rId24" Type="http://schemas.openxmlformats.org/officeDocument/2006/relationships/oleObject" Target="../embeddings/oleObject140.bin"/><Relationship Id="rId25" Type="http://schemas.openxmlformats.org/officeDocument/2006/relationships/image" Target="../media/image92.wmf"/><Relationship Id="rId26" Type="http://schemas.openxmlformats.org/officeDocument/2006/relationships/oleObject" Target="../embeddings/oleObject141.bin"/><Relationship Id="rId27" Type="http://schemas.openxmlformats.org/officeDocument/2006/relationships/image" Target="../media/image93.emf"/><Relationship Id="rId28" Type="http://schemas.openxmlformats.org/officeDocument/2006/relationships/oleObject" Target="../embeddings/oleObject142.bin"/><Relationship Id="rId29" Type="http://schemas.openxmlformats.org/officeDocument/2006/relationships/image" Target="../media/image94.emf"/><Relationship Id="rId10" Type="http://schemas.openxmlformats.org/officeDocument/2006/relationships/oleObject" Target="../embeddings/oleObject133.bin"/><Relationship Id="rId11" Type="http://schemas.openxmlformats.org/officeDocument/2006/relationships/image" Target="../media/image85.wmf"/><Relationship Id="rId12" Type="http://schemas.openxmlformats.org/officeDocument/2006/relationships/oleObject" Target="../embeddings/oleObject134.bin"/><Relationship Id="rId13" Type="http://schemas.openxmlformats.org/officeDocument/2006/relationships/image" Target="../media/image86.wmf"/><Relationship Id="rId14" Type="http://schemas.openxmlformats.org/officeDocument/2006/relationships/oleObject" Target="../embeddings/oleObject135.bin"/><Relationship Id="rId15" Type="http://schemas.openxmlformats.org/officeDocument/2006/relationships/image" Target="../media/image87.wmf"/><Relationship Id="rId16" Type="http://schemas.openxmlformats.org/officeDocument/2006/relationships/oleObject" Target="../embeddings/oleObject136.bin"/><Relationship Id="rId17" Type="http://schemas.openxmlformats.org/officeDocument/2006/relationships/image" Target="../media/image88.emf"/><Relationship Id="rId18" Type="http://schemas.openxmlformats.org/officeDocument/2006/relationships/oleObject" Target="../embeddings/oleObject137.bin"/><Relationship Id="rId19" Type="http://schemas.openxmlformats.org/officeDocument/2006/relationships/image" Target="../media/image89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5.jpeg"/><Relationship Id="rId4" Type="http://schemas.openxmlformats.org/officeDocument/2006/relationships/oleObject" Target="../embeddings/oleObject12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30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3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144.bin"/><Relationship Id="rId6" Type="http://schemas.openxmlformats.org/officeDocument/2006/relationships/oleObject" Target="../embeddings/oleObject145.bin"/><Relationship Id="rId7" Type="http://schemas.openxmlformats.org/officeDocument/2006/relationships/oleObject" Target="../embeddings/oleObject146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0.bin"/><Relationship Id="rId20" Type="http://schemas.openxmlformats.org/officeDocument/2006/relationships/oleObject" Target="../embeddings/oleObject156.bin"/><Relationship Id="rId21" Type="http://schemas.openxmlformats.org/officeDocument/2006/relationships/image" Target="../media/image101.emf"/><Relationship Id="rId22" Type="http://schemas.openxmlformats.org/officeDocument/2006/relationships/oleObject" Target="../embeddings/oleObject157.bin"/><Relationship Id="rId23" Type="http://schemas.openxmlformats.org/officeDocument/2006/relationships/image" Target="../media/image102.wmf"/><Relationship Id="rId24" Type="http://schemas.openxmlformats.org/officeDocument/2006/relationships/oleObject" Target="../embeddings/oleObject158.bin"/><Relationship Id="rId25" Type="http://schemas.openxmlformats.org/officeDocument/2006/relationships/image" Target="../media/image103.wmf"/><Relationship Id="rId26" Type="http://schemas.openxmlformats.org/officeDocument/2006/relationships/oleObject" Target="../embeddings/oleObject159.bin"/><Relationship Id="rId27" Type="http://schemas.openxmlformats.org/officeDocument/2006/relationships/image" Target="../media/image104.wmf"/><Relationship Id="rId28" Type="http://schemas.openxmlformats.org/officeDocument/2006/relationships/oleObject" Target="../embeddings/oleObject160.bin"/><Relationship Id="rId29" Type="http://schemas.openxmlformats.org/officeDocument/2006/relationships/image" Target="../media/image105.wmf"/><Relationship Id="rId10" Type="http://schemas.openxmlformats.org/officeDocument/2006/relationships/oleObject" Target="../embeddings/oleObject151.bin"/><Relationship Id="rId11" Type="http://schemas.openxmlformats.org/officeDocument/2006/relationships/image" Target="../media/image96.wmf"/><Relationship Id="rId12" Type="http://schemas.openxmlformats.org/officeDocument/2006/relationships/oleObject" Target="../embeddings/oleObject152.bin"/><Relationship Id="rId13" Type="http://schemas.openxmlformats.org/officeDocument/2006/relationships/image" Target="../media/image97.wmf"/><Relationship Id="rId14" Type="http://schemas.openxmlformats.org/officeDocument/2006/relationships/oleObject" Target="../embeddings/oleObject153.bin"/><Relationship Id="rId15" Type="http://schemas.openxmlformats.org/officeDocument/2006/relationships/image" Target="../media/image98.wmf"/><Relationship Id="rId16" Type="http://schemas.openxmlformats.org/officeDocument/2006/relationships/oleObject" Target="../embeddings/oleObject154.bin"/><Relationship Id="rId17" Type="http://schemas.openxmlformats.org/officeDocument/2006/relationships/image" Target="../media/image99.wmf"/><Relationship Id="rId18" Type="http://schemas.openxmlformats.org/officeDocument/2006/relationships/oleObject" Target="../embeddings/oleObject155.bin"/><Relationship Id="rId19" Type="http://schemas.openxmlformats.org/officeDocument/2006/relationships/image" Target="../media/image100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6.jpeg"/><Relationship Id="rId4" Type="http://schemas.openxmlformats.org/officeDocument/2006/relationships/oleObject" Target="../embeddings/oleObject14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48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49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6.bin"/><Relationship Id="rId12" Type="http://schemas.openxmlformats.org/officeDocument/2006/relationships/image" Target="../media/image10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6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6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63.bin"/><Relationship Id="rId8" Type="http://schemas.openxmlformats.org/officeDocument/2006/relationships/oleObject" Target="../embeddings/oleObject164.bin"/><Relationship Id="rId9" Type="http://schemas.openxmlformats.org/officeDocument/2006/relationships/oleObject" Target="../embeddings/oleObject165.bin"/><Relationship Id="rId10" Type="http://schemas.openxmlformats.org/officeDocument/2006/relationships/image" Target="../media/image10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4" Type="http://schemas.openxmlformats.org/officeDocument/2006/relationships/oleObject" Target="../embeddings/oleObject16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68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69.bin"/><Relationship Id="rId9" Type="http://schemas.openxmlformats.org/officeDocument/2006/relationships/oleObject" Target="../embeddings/oleObject170.bin"/><Relationship Id="rId10" Type="http://schemas.openxmlformats.org/officeDocument/2006/relationships/image" Target="../media/image110.jpe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1.emf"/><Relationship Id="rId12" Type="http://schemas.openxmlformats.org/officeDocument/2006/relationships/oleObject" Target="../embeddings/oleObject176.bin"/><Relationship Id="rId13" Type="http://schemas.openxmlformats.org/officeDocument/2006/relationships/image" Target="../media/image112.wmf"/><Relationship Id="rId14" Type="http://schemas.openxmlformats.org/officeDocument/2006/relationships/oleObject" Target="../embeddings/oleObject177.bin"/><Relationship Id="rId15" Type="http://schemas.openxmlformats.org/officeDocument/2006/relationships/image" Target="../media/image113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7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7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173.bin"/><Relationship Id="rId9" Type="http://schemas.openxmlformats.org/officeDocument/2006/relationships/oleObject" Target="../embeddings/oleObject174.bin"/><Relationship Id="rId10" Type="http://schemas.openxmlformats.org/officeDocument/2006/relationships/oleObject" Target="../embeddings/oleObject17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8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79.bin"/><Relationship Id="rId6" Type="http://schemas.openxmlformats.org/officeDocument/2006/relationships/oleObject" Target="../embeddings/oleObject180.bin"/><Relationship Id="rId7" Type="http://schemas.openxmlformats.org/officeDocument/2006/relationships/oleObject" Target="../embeddings/oleObject181.bin"/><Relationship Id="rId8" Type="http://schemas.openxmlformats.org/officeDocument/2006/relationships/image" Target="../media/image114.emf"/><Relationship Id="rId9" Type="http://schemas.openxmlformats.org/officeDocument/2006/relationships/oleObject" Target="../embeddings/oleObject182.bin"/><Relationship Id="rId10" Type="http://schemas.openxmlformats.org/officeDocument/2006/relationships/image" Target="../media/image115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4" Type="http://schemas.openxmlformats.org/officeDocument/2006/relationships/oleObject" Target="../embeddings/oleObject18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84.bin"/><Relationship Id="rId7" Type="http://schemas.openxmlformats.org/officeDocument/2006/relationships/oleObject" Target="../embeddings/oleObject185.bin"/><Relationship Id="rId8" Type="http://schemas.openxmlformats.org/officeDocument/2006/relationships/oleObject" Target="../embeddings/oleObject186.bin"/><Relationship Id="rId9" Type="http://schemas.openxmlformats.org/officeDocument/2006/relationships/image" Target="../media/image116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6.bin"/><Relationship Id="rId6" Type="http://schemas.openxmlformats.org/officeDocument/2006/relationships/oleObject" Target="../embeddings/oleObject7.bin"/><Relationship Id="rId7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20" Type="http://schemas.openxmlformats.org/officeDocument/2006/relationships/image" Target="../media/image10.emf"/><Relationship Id="rId10" Type="http://schemas.openxmlformats.org/officeDocument/2006/relationships/image" Target="../media/image5.w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9.emf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8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oleObject" Target="../embeddings/oleObject25.bin"/><Relationship Id="rId13" Type="http://schemas.openxmlformats.org/officeDocument/2006/relationships/image" Target="../media/image14.wmf"/><Relationship Id="rId14" Type="http://schemas.openxmlformats.org/officeDocument/2006/relationships/oleObject" Target="../embeddings/oleObject26.bin"/><Relationship Id="rId15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20" Type="http://schemas.openxmlformats.org/officeDocument/2006/relationships/oleObject" Target="../embeddings/oleObject35.bin"/><Relationship Id="rId21" Type="http://schemas.openxmlformats.org/officeDocument/2006/relationships/image" Target="../media/image24.wmf"/><Relationship Id="rId10" Type="http://schemas.openxmlformats.org/officeDocument/2006/relationships/oleObject" Target="../embeddings/oleObject30.bin"/><Relationship Id="rId11" Type="http://schemas.openxmlformats.org/officeDocument/2006/relationships/image" Target="../media/image19.w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20.w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21.wmf"/><Relationship Id="rId16" Type="http://schemas.openxmlformats.org/officeDocument/2006/relationships/oleObject" Target="../embeddings/oleObject33.bin"/><Relationship Id="rId17" Type="http://schemas.openxmlformats.org/officeDocument/2006/relationships/image" Target="../media/image22.wmf"/><Relationship Id="rId18" Type="http://schemas.openxmlformats.org/officeDocument/2006/relationships/oleObject" Target="../embeddings/oleObject34.bin"/><Relationship Id="rId19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37.bin"/><Relationship Id="rId6" Type="http://schemas.openxmlformats.org/officeDocument/2006/relationships/oleObject" Target="../embeddings/oleObject38.bin"/><Relationship Id="rId7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20" Type="http://schemas.openxmlformats.org/officeDocument/2006/relationships/oleObject" Target="../embeddings/oleObject50.bin"/><Relationship Id="rId21" Type="http://schemas.openxmlformats.org/officeDocument/2006/relationships/image" Target="../media/image32.wmf"/><Relationship Id="rId22" Type="http://schemas.openxmlformats.org/officeDocument/2006/relationships/oleObject" Target="../embeddings/oleObject51.bin"/><Relationship Id="rId23" Type="http://schemas.openxmlformats.org/officeDocument/2006/relationships/image" Target="../media/image33.wmf"/><Relationship Id="rId24" Type="http://schemas.openxmlformats.org/officeDocument/2006/relationships/oleObject" Target="../embeddings/oleObject52.bin"/><Relationship Id="rId25" Type="http://schemas.openxmlformats.org/officeDocument/2006/relationships/image" Target="../media/image34.wmf"/><Relationship Id="rId26" Type="http://schemas.openxmlformats.org/officeDocument/2006/relationships/oleObject" Target="../embeddings/oleObject53.bin"/><Relationship Id="rId27" Type="http://schemas.openxmlformats.org/officeDocument/2006/relationships/image" Target="../media/image35.wmf"/><Relationship Id="rId10" Type="http://schemas.openxmlformats.org/officeDocument/2006/relationships/oleObject" Target="../embeddings/oleObject45.bin"/><Relationship Id="rId11" Type="http://schemas.openxmlformats.org/officeDocument/2006/relationships/image" Target="../media/image27.wmf"/><Relationship Id="rId12" Type="http://schemas.openxmlformats.org/officeDocument/2006/relationships/oleObject" Target="../embeddings/oleObject46.bin"/><Relationship Id="rId13" Type="http://schemas.openxmlformats.org/officeDocument/2006/relationships/image" Target="../media/image28.emf"/><Relationship Id="rId14" Type="http://schemas.openxmlformats.org/officeDocument/2006/relationships/oleObject" Target="../embeddings/oleObject47.bin"/><Relationship Id="rId15" Type="http://schemas.openxmlformats.org/officeDocument/2006/relationships/image" Target="../media/image29.emf"/><Relationship Id="rId16" Type="http://schemas.openxmlformats.org/officeDocument/2006/relationships/oleObject" Target="../embeddings/oleObject48.bin"/><Relationship Id="rId17" Type="http://schemas.openxmlformats.org/officeDocument/2006/relationships/image" Target="../media/image30.emf"/><Relationship Id="rId18" Type="http://schemas.openxmlformats.org/officeDocument/2006/relationships/oleObject" Target="../embeddings/oleObject49.bin"/><Relationship Id="rId19" Type="http://schemas.openxmlformats.org/officeDocument/2006/relationships/image" Target="../media/image3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.wmf"/><Relationship Id="rId5" Type="http://schemas.openxmlformats.org/officeDocument/2006/relationships/oleObject" Target="../embeddings/oleObject41.bin"/><Relationship Id="rId6" Type="http://schemas.openxmlformats.org/officeDocument/2006/relationships/oleObject" Target="../embeddings/oleObject42.bin"/><Relationship Id="rId7" Type="http://schemas.openxmlformats.org/officeDocument/2006/relationships/oleObject" Target="../embeddings/oleObject43.bin"/><Relationship Id="rId8" Type="http://schemas.openxmlformats.org/officeDocument/2006/relationships/oleObject" Target="../embeddings/oleObject4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#13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243846" y="1311275"/>
            <a:ext cx="265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July 1,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600200" y="2133600"/>
            <a:ext cx="6210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Chapter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21</a:t>
            </a:r>
            <a:endParaRPr lang="en-US" sz="28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Mutual and Self Inductance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Energy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Stored in Magnetic Field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Alternating Current and AC Circuits</a:t>
            </a:r>
          </a:p>
          <a:p>
            <a:pPr marL="609600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</a:rPr>
              <a:t>Chapter 22</a:t>
            </a:r>
          </a:p>
          <a:p>
            <a:pPr marL="1066800" lvl="1" indent="-609600">
              <a:spcBef>
                <a:spcPct val="20000"/>
              </a:spcBef>
              <a:buClr>
                <a:srgbClr val="660066"/>
              </a:buClr>
              <a:buFont typeface="Lucida Grande" charset="0"/>
              <a:buChar char="−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Gauss’ Law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of </a:t>
            </a: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Magnetism</a:t>
            </a:r>
            <a:endParaRPr lang="en-US" sz="2800" dirty="0" smtClean="0">
              <a:solidFill>
                <a:srgbClr val="660066"/>
              </a:solidFill>
              <a:latin typeface="Arial Narrow" charset="0"/>
            </a:endParaRPr>
          </a:p>
          <a:p>
            <a:pPr lvl="1">
              <a:spcBef>
                <a:spcPct val="20000"/>
              </a:spcBef>
              <a:buClr>
                <a:srgbClr val="800000"/>
              </a:buClr>
            </a:pPr>
            <a:endParaRPr lang="en-US" sz="32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36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endParaRPr lang="en-US" sz="3600" dirty="0">
              <a:solidFill>
                <a:srgbClr val="660066"/>
              </a:solidFill>
              <a:latin typeface="Arial Narrow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525588" y="5410200"/>
            <a:ext cx="6190517" cy="461665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Today’</a:t>
            </a:r>
            <a:r>
              <a:rPr lang="en-US" altLang="ja-JP" dirty="0" smtClean="0">
                <a:solidFill>
                  <a:schemeClr val="accent2"/>
                </a:solidFill>
                <a:latin typeface="Arial Narrow" charset="0"/>
              </a:rPr>
              <a:t>s </a:t>
            </a:r>
            <a:r>
              <a:rPr lang="en-US" altLang="ja-JP" dirty="0">
                <a:solidFill>
                  <a:schemeClr val="accent2"/>
                </a:solidFill>
                <a:latin typeface="Arial Narrow" charset="0"/>
              </a:rPr>
              <a:t>homework is </a:t>
            </a:r>
            <a:r>
              <a:rPr lang="en-US" altLang="ja-JP" dirty="0" smtClean="0">
                <a:solidFill>
                  <a:schemeClr val="accent2"/>
                </a:solidFill>
                <a:latin typeface="Arial Narrow" charset="0"/>
              </a:rPr>
              <a:t>#7, </a:t>
            </a:r>
            <a:r>
              <a:rPr lang="en-US" altLang="ja-JP" dirty="0">
                <a:solidFill>
                  <a:schemeClr val="accent2"/>
                </a:solidFill>
                <a:latin typeface="Arial Narrow" charset="0"/>
              </a:rPr>
              <a:t>due </a:t>
            </a:r>
            <a:r>
              <a:rPr lang="en-US" altLang="ja-JP" dirty="0" smtClean="0">
                <a:solidFill>
                  <a:schemeClr val="accent2"/>
                </a:solidFill>
                <a:latin typeface="Arial Narrow" charset="0"/>
              </a:rPr>
              <a:t>11pm</a:t>
            </a:r>
            <a:r>
              <a:rPr lang="en-US" altLang="ja-JP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altLang="ja-JP" dirty="0" smtClean="0">
                <a:solidFill>
                  <a:schemeClr val="accent2"/>
                </a:solidFill>
                <a:latin typeface="Arial Narrow" charset="0"/>
              </a:rPr>
              <a:t>Saturday</a:t>
            </a:r>
            <a:r>
              <a:rPr lang="en-US" altLang="ja-JP" dirty="0">
                <a:solidFill>
                  <a:schemeClr val="accent2"/>
                </a:solidFill>
                <a:latin typeface="Arial Narrow" charset="0"/>
              </a:rPr>
              <a:t>, July 6</a:t>
            </a:r>
            <a:r>
              <a:rPr lang="en-US" altLang="ja-JP" dirty="0" smtClean="0">
                <a:solidFill>
                  <a:schemeClr val="accent2"/>
                </a:solidFill>
                <a:latin typeface="Arial Narrow" charset="0"/>
              </a:rPr>
              <a:t>!</a:t>
            </a:r>
            <a:r>
              <a:rPr lang="en-US" altLang="ja-JP" dirty="0">
                <a:solidFill>
                  <a:schemeClr val="accent2"/>
                </a:solidFill>
                <a:latin typeface="Arial Narrow" charset="0"/>
              </a:rPr>
              <a:t>!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1" build="allAtOnce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BDF0-38B5-9141-8635-6C7450B6235E}" type="slidenum">
              <a:rPr lang="en-US"/>
              <a:pPr/>
              <a:t>10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438400" y="1600200"/>
            <a:ext cx="3733800" cy="3200400"/>
            <a:chOff x="480" y="360"/>
            <a:chExt cx="4800" cy="3600"/>
          </a:xfrm>
        </p:grpSpPr>
        <p:pic>
          <p:nvPicPr>
            <p:cNvPr id="441347" name="Picture 3" descr="FG30_0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36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441348" name="Rectangle 4"/>
            <p:cNvSpPr>
              <a:spLocks noChangeArrowheads="1"/>
            </p:cNvSpPr>
            <p:nvPr/>
          </p:nvSpPr>
          <p:spPr bwMode="auto">
            <a:xfrm>
              <a:off x="528" y="1968"/>
              <a:ext cx="4752" cy="15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49" name="Rectangle 5"/>
            <p:cNvSpPr>
              <a:spLocks noChangeArrowheads="1"/>
            </p:cNvSpPr>
            <p:nvPr/>
          </p:nvSpPr>
          <p:spPr bwMode="auto">
            <a:xfrm>
              <a:off x="480" y="816"/>
              <a:ext cx="1536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0" name="Rectangle 6"/>
            <p:cNvSpPr>
              <a:spLocks noChangeArrowheads="1"/>
            </p:cNvSpPr>
            <p:nvPr/>
          </p:nvSpPr>
          <p:spPr bwMode="auto">
            <a:xfrm>
              <a:off x="4560" y="864"/>
              <a:ext cx="624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41351" name="Rectangle 7"/>
            <p:cNvSpPr>
              <a:spLocks noChangeArrowheads="1"/>
            </p:cNvSpPr>
            <p:nvPr/>
          </p:nvSpPr>
          <p:spPr bwMode="auto">
            <a:xfrm>
              <a:off x="2928" y="1584"/>
              <a:ext cx="432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441352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Inductor</a:t>
            </a:r>
          </a:p>
        </p:txBody>
      </p:sp>
      <p:graphicFrame>
        <p:nvGraphicFramePr>
          <p:cNvPr id="441353" name="Object 9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3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4" name="Object 10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3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55" name="Object 11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3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5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An electrical circuit always </a:t>
            </a:r>
            <a:r>
              <a:rPr lang="en-US" sz="2400" dirty="0" smtClean="0"/>
              <a:t>contains </a:t>
            </a:r>
            <a:r>
              <a:rPr lang="en-US" sz="2400" dirty="0"/>
              <a:t>some inductance but is normally negligibly small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a circuit contains a coil of many turns, it could have large inductance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 coil that has significant inductance, </a:t>
            </a:r>
            <a:r>
              <a:rPr lang="en-US" sz="2400" dirty="0">
                <a:latin typeface="Monotype Corsiva" charset="0"/>
              </a:rPr>
              <a:t>L</a:t>
            </a:r>
            <a:r>
              <a:rPr lang="en-US" sz="2400" dirty="0"/>
              <a:t>, is called an inductor and is express with the symbol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Precision resisters are normally wire wound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Would have both resistance and inductance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The inductance can be minimized by winding the wire back on itself in opposite direction to cancel magnetic flux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This is called a “non-inductive winding”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If an inductor has negligible resistance, inductance controls</a:t>
            </a:r>
            <a:r>
              <a:rPr lang="en-US" sz="2400" dirty="0" smtClean="0"/>
              <a:t> the </a:t>
            </a:r>
            <a:r>
              <a:rPr lang="en-US" sz="2400" dirty="0"/>
              <a:t>changing current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For an AC current, the greater the inductance the less the AC current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inductor thus acts like a resistor to impede the flow of alternating current (not to DC, though. Why?)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quality of an inductor is indicated by the term </a:t>
            </a:r>
            <a:r>
              <a:rPr lang="en-US" sz="2000" b="1" u="sng" dirty="0">
                <a:solidFill>
                  <a:srgbClr val="FF0000"/>
                </a:solidFill>
              </a:rPr>
              <a:t>reactance</a:t>
            </a:r>
            <a:r>
              <a:rPr lang="en-US" sz="2000" dirty="0"/>
              <a:t> or </a:t>
            </a:r>
            <a:r>
              <a:rPr lang="en-US" sz="2000" b="1" u="sng" dirty="0">
                <a:solidFill>
                  <a:srgbClr val="FF0000"/>
                </a:solidFill>
              </a:rPr>
              <a:t>impedance</a:t>
            </a:r>
          </a:p>
        </p:txBody>
      </p:sp>
      <p:graphicFrame>
        <p:nvGraphicFramePr>
          <p:cNvPr id="4413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53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506617"/>
      </p:ext>
    </p:extLst>
  </p:cSld>
  <p:clrMapOvr>
    <a:masterClrMapping/>
  </p:clrMapOvr>
  <p:transition xmlns:p14="http://schemas.microsoft.com/office/powerpoint/2010/main" spd="med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1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1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1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1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1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1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1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1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41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13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5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2EF46-6733-2548-8D73-F94AF51DF2E8}" type="slidenum">
              <a:rPr lang="en-US"/>
              <a:pPr/>
              <a:t>11</a:t>
            </a:fld>
            <a:endParaRPr lang="en-US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</a:t>
            </a:r>
            <a:r>
              <a:rPr lang="en-US" smtClean="0"/>
              <a:t>21</a:t>
            </a:r>
            <a:r>
              <a:rPr lang="en-US" smtClean="0"/>
              <a:t> </a:t>
            </a:r>
            <a:r>
              <a:rPr lang="en-US"/>
              <a:t>– </a:t>
            </a:r>
            <a:r>
              <a:rPr lang="en-US" smtClean="0"/>
              <a:t>14 </a:t>
            </a:r>
            <a:endParaRPr lang="en-US"/>
          </a:p>
        </p:txBody>
      </p:sp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4582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inductance.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Determine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the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formula for the self inductance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of a tightly wrapped solenoid ( a long coil) containing N turns of wire in its length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whose cross-sectional area is A.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the value of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N=100,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=5.0cm, A=0.30cm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the solenoid is air filled. (</a:t>
            </a:r>
            <a:r>
              <a:rPr lang="en-US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) calculate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if the solenoid has an iron core with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μ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=4000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a solenoid?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381000" y="38100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Using the formula above</a:t>
            </a:r>
          </a:p>
        </p:txBody>
      </p:sp>
      <p:graphicFrame>
        <p:nvGraphicFramePr>
          <p:cNvPr id="442374" name="Object 6"/>
          <p:cNvGraphicFramePr>
            <a:graphicFrameLocks noChangeAspect="1"/>
          </p:cNvGraphicFramePr>
          <p:nvPr/>
        </p:nvGraphicFramePr>
        <p:xfrm>
          <a:off x="2971800" y="2851150"/>
          <a:ext cx="881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891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851150"/>
                        <a:ext cx="881063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75" name="Object 7"/>
          <p:cNvGraphicFramePr>
            <a:graphicFrameLocks noChangeAspect="1"/>
          </p:cNvGraphicFramePr>
          <p:nvPr/>
        </p:nvGraphicFramePr>
        <p:xfrm>
          <a:off x="5638800" y="249713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892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13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6" name="Text Box 8"/>
          <p:cNvSpPr txBox="1">
            <a:spLocks noChangeArrowheads="1"/>
          </p:cNvSpPr>
          <p:nvPr/>
        </p:nvSpPr>
        <p:spPr bwMode="auto">
          <a:xfrm>
            <a:off x="381000" y="2895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is, therefore,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7" name="Object 9"/>
          <p:cNvGraphicFramePr>
            <a:graphicFrameLocks noChangeAspect="1"/>
          </p:cNvGraphicFramePr>
          <p:nvPr/>
        </p:nvGraphicFramePr>
        <p:xfrm>
          <a:off x="4759325" y="3552825"/>
          <a:ext cx="49847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893" name="Equation" r:id="rId7" imgW="241200" imgH="152280" progId="Equation.DSMT4">
                  <p:embed/>
                </p:oleObj>
              </mc:Choice>
              <mc:Fallback>
                <p:oleObj name="Equation" r:id="rId7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3552825"/>
                        <a:ext cx="498475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8" name="Text Box 10"/>
          <p:cNvSpPr txBox="1">
            <a:spLocks noChangeArrowheads="1"/>
          </p:cNvSpPr>
          <p:nvPr/>
        </p:nvSpPr>
        <p:spPr bwMode="auto">
          <a:xfrm>
            <a:off x="381000" y="33528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self inductance: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42379" name="Object 11"/>
          <p:cNvGraphicFramePr>
            <a:graphicFrameLocks noChangeAspect="1"/>
          </p:cNvGraphicFramePr>
          <p:nvPr/>
        </p:nvGraphicFramePr>
        <p:xfrm>
          <a:off x="914400" y="4583113"/>
          <a:ext cx="4667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894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83113"/>
                        <a:ext cx="4667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80" name="Text Box 12"/>
          <p:cNvSpPr txBox="1">
            <a:spLocks noChangeArrowheads="1"/>
          </p:cNvSpPr>
          <p:nvPr/>
        </p:nvSpPr>
        <p:spPr bwMode="auto">
          <a:xfrm>
            <a:off x="381000" y="5105400"/>
            <a:ext cx="609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The magnetic field with an iron core solenoid is</a:t>
            </a:r>
          </a:p>
        </p:txBody>
      </p:sp>
      <p:graphicFrame>
        <p:nvGraphicFramePr>
          <p:cNvPr id="442381" name="Object 13"/>
          <p:cNvGraphicFramePr>
            <a:graphicFrameLocks noChangeAspect="1"/>
          </p:cNvGraphicFramePr>
          <p:nvPr/>
        </p:nvGraphicFramePr>
        <p:xfrm>
          <a:off x="6172200" y="51450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895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450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2" name="Object 14"/>
          <p:cNvGraphicFramePr>
            <a:graphicFrameLocks noChangeAspect="1"/>
          </p:cNvGraphicFramePr>
          <p:nvPr/>
        </p:nvGraphicFramePr>
        <p:xfrm>
          <a:off x="304800" y="5856288"/>
          <a:ext cx="468313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896" name="Equation" r:id="rId13" imgW="241200" imgH="152280" progId="Equation.DSMT4">
                  <p:embed/>
                </p:oleObj>
              </mc:Choice>
              <mc:Fallback>
                <p:oleObj name="Equation" r:id="rId13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856288"/>
                        <a:ext cx="468313" cy="293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3" name="Object 15"/>
          <p:cNvGraphicFramePr>
            <a:graphicFrameLocks noChangeAspect="1"/>
          </p:cNvGraphicFramePr>
          <p:nvPr/>
        </p:nvGraphicFramePr>
        <p:xfrm>
          <a:off x="6172200" y="2438400"/>
          <a:ext cx="10144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897" name="Equation" r:id="rId15" imgW="431640" imgH="203040" progId="Equation.DSMT4">
                  <p:embed/>
                </p:oleObj>
              </mc:Choice>
              <mc:Fallback>
                <p:oleObj name="Equation" r:id="rId15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10144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4" name="Object 16"/>
          <p:cNvGraphicFramePr>
            <a:graphicFrameLocks noChangeAspect="1"/>
          </p:cNvGraphicFramePr>
          <p:nvPr/>
        </p:nvGraphicFramePr>
        <p:xfrm>
          <a:off x="7126288" y="2438400"/>
          <a:ext cx="1103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898" name="Equation" r:id="rId17" imgW="469800" imgH="203040" progId="Equation.DSMT4">
                  <p:embed/>
                </p:oleObj>
              </mc:Choice>
              <mc:Fallback>
                <p:oleObj name="Equation" r:id="rId17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6288" y="2438400"/>
                        <a:ext cx="1103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5" name="Object 17"/>
          <p:cNvGraphicFramePr>
            <a:graphicFrameLocks noChangeAspect="1"/>
          </p:cNvGraphicFramePr>
          <p:nvPr/>
        </p:nvGraphicFramePr>
        <p:xfrm>
          <a:off x="3752850" y="2900363"/>
          <a:ext cx="81915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899" name="Equation" r:id="rId19" imgW="330120" imgH="152280" progId="Equation.DSMT4">
                  <p:embed/>
                </p:oleObj>
              </mc:Choice>
              <mc:Fallback>
                <p:oleObj name="Equation" r:id="rId19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2850" y="2900363"/>
                        <a:ext cx="819150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6" name="Object 18"/>
          <p:cNvGraphicFramePr>
            <a:graphicFrameLocks noChangeAspect="1"/>
          </p:cNvGraphicFramePr>
          <p:nvPr/>
        </p:nvGraphicFramePr>
        <p:xfrm>
          <a:off x="4648200" y="2817813"/>
          <a:ext cx="1322388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00" name="Equation" r:id="rId21" imgW="533400" imgH="228600" progId="Equation.DSMT4">
                  <p:embed/>
                </p:oleObj>
              </mc:Choice>
              <mc:Fallback>
                <p:oleObj name="Equation" r:id="rId21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17813"/>
                        <a:ext cx="1322388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7" name="Object 19"/>
          <p:cNvGraphicFramePr>
            <a:graphicFrameLocks noChangeAspect="1"/>
          </p:cNvGraphicFramePr>
          <p:nvPr/>
        </p:nvGraphicFramePr>
        <p:xfrm>
          <a:off x="5181600" y="3352800"/>
          <a:ext cx="1022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01" name="Equation" r:id="rId23" imgW="495000" imgH="368280" progId="Equation.DSMT4">
                  <p:embed/>
                </p:oleObj>
              </mc:Choice>
              <mc:Fallback>
                <p:oleObj name="Equation" r:id="rId23" imgW="495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52800"/>
                        <a:ext cx="1022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8" name="Object 20"/>
          <p:cNvGraphicFramePr>
            <a:graphicFrameLocks noChangeAspect="1"/>
          </p:cNvGraphicFramePr>
          <p:nvPr/>
        </p:nvGraphicFramePr>
        <p:xfrm>
          <a:off x="6248400" y="3276600"/>
          <a:ext cx="15224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02" name="Equation" r:id="rId25" imgW="736600" imgH="393700" progId="Equation.DSMT4">
                  <p:embed/>
                </p:oleObj>
              </mc:Choice>
              <mc:Fallback>
                <p:oleObj name="Equation" r:id="rId25" imgW="736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276600"/>
                        <a:ext cx="1522413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89" name="Object 21"/>
          <p:cNvGraphicFramePr>
            <a:graphicFrameLocks noChangeAspect="1"/>
          </p:cNvGraphicFramePr>
          <p:nvPr/>
        </p:nvGraphicFramePr>
        <p:xfrm>
          <a:off x="1357313" y="4344988"/>
          <a:ext cx="11572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03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4344988"/>
                        <a:ext cx="115728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0" name="Object 22"/>
          <p:cNvGraphicFramePr>
            <a:graphicFrameLocks noChangeAspect="1"/>
          </p:cNvGraphicFramePr>
          <p:nvPr/>
        </p:nvGraphicFramePr>
        <p:xfrm>
          <a:off x="2487613" y="4211638"/>
          <a:ext cx="54625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04" name="Equation" r:id="rId29" imgW="2819400" imgH="469900" progId="Equation.DSMT4">
                  <p:embed/>
                </p:oleObj>
              </mc:Choice>
              <mc:Fallback>
                <p:oleObj name="Equation" r:id="rId29" imgW="281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4211638"/>
                        <a:ext cx="54625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1" name="Object 23"/>
          <p:cNvGraphicFramePr>
            <a:graphicFrameLocks noChangeAspect="1"/>
          </p:cNvGraphicFramePr>
          <p:nvPr/>
        </p:nvGraphicFramePr>
        <p:xfrm>
          <a:off x="6711950" y="5086350"/>
          <a:ext cx="9842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05" name="Equation" r:id="rId31" imgW="419040" imgH="203040" progId="Equation.DSMT4">
                  <p:embed/>
                </p:oleObj>
              </mc:Choice>
              <mc:Fallback>
                <p:oleObj name="Equation" r:id="rId3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086350"/>
                        <a:ext cx="9842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2" name="Object 24"/>
          <p:cNvGraphicFramePr>
            <a:graphicFrameLocks noChangeAspect="1"/>
          </p:cNvGraphicFramePr>
          <p:nvPr/>
        </p:nvGraphicFramePr>
        <p:xfrm>
          <a:off x="769938" y="5638800"/>
          <a:ext cx="1058862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06" name="Equation" r:id="rId33" imgW="545760" imgH="393480" progId="Equation.DSMT4">
                  <p:embed/>
                </p:oleObj>
              </mc:Choice>
              <mc:Fallback>
                <p:oleObj name="Equation" r:id="rId33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938" y="5638800"/>
                        <a:ext cx="1058862" cy="760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2393" name="Object 25"/>
          <p:cNvGraphicFramePr>
            <a:graphicFrameLocks noChangeAspect="1"/>
          </p:cNvGraphicFramePr>
          <p:nvPr/>
        </p:nvGraphicFramePr>
        <p:xfrm>
          <a:off x="1906588" y="5507038"/>
          <a:ext cx="7112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07" name="Equation" r:id="rId35" imgW="3670300" imgH="469900" progId="Equation.DSMT4">
                  <p:embed/>
                </p:oleObj>
              </mc:Choice>
              <mc:Fallback>
                <p:oleObj name="Equation" r:id="rId35" imgW="3670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507038"/>
                        <a:ext cx="7112000" cy="906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069" name="Object 21"/>
          <p:cNvGraphicFramePr>
            <a:graphicFrameLocks noChangeAspect="1"/>
          </p:cNvGraphicFramePr>
          <p:nvPr/>
        </p:nvGraphicFramePr>
        <p:xfrm>
          <a:off x="7772400" y="3251200"/>
          <a:ext cx="1206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08" name="Equation" r:id="rId37" imgW="584200" imgH="419100" progId="Equation.DSMT4">
                  <p:embed/>
                </p:oleObj>
              </mc:Choice>
              <mc:Fallback>
                <p:oleObj name="Equation" r:id="rId37" imgW="584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3251200"/>
                        <a:ext cx="12065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560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1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1" grpId="0"/>
      <p:bldP spid="442372" grpId="0"/>
      <p:bldP spid="442373" grpId="0"/>
      <p:bldP spid="442376" grpId="0"/>
      <p:bldP spid="442378" grpId="0"/>
      <p:bldP spid="4423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0C59-326B-7B47-898C-6EEFE92D9744}" type="slidenum">
              <a:rPr lang="en-US"/>
              <a:pPr/>
              <a:t>12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 dirty="0"/>
              <a:t>So what in the world is the Inductance?</a:t>
            </a:r>
          </a:p>
        </p:txBody>
      </p:sp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8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8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8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81600"/>
          </a:xfrm>
        </p:spPr>
        <p:txBody>
          <a:bodyPr/>
          <a:lstStyle/>
          <a:p>
            <a:r>
              <a:rPr lang="en-US" dirty="0"/>
              <a:t>It is an impediment onto the electrical current due to the existence of changing flux</a:t>
            </a:r>
          </a:p>
          <a:p>
            <a:r>
              <a:rPr lang="en-US" dirty="0"/>
              <a:t>So what?</a:t>
            </a:r>
          </a:p>
          <a:p>
            <a:r>
              <a:rPr lang="en-US" dirty="0"/>
              <a:t>In other words, it behaves like a resistance to the varying current, such as AC, that causes a</a:t>
            </a:r>
            <a:r>
              <a:rPr lang="en-US" dirty="0" smtClean="0"/>
              <a:t> </a:t>
            </a:r>
            <a:r>
              <a:rPr lang="en-US" dirty="0"/>
              <a:t>constant change of flux</a:t>
            </a:r>
          </a:p>
          <a:p>
            <a:r>
              <a:rPr lang="en-US" dirty="0"/>
              <a:t>But it also provides means to store energy, just like the capacitance</a:t>
            </a:r>
          </a:p>
        </p:txBody>
      </p:sp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08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44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79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123ED2-FF8D-4145-8951-A6C06C18FE3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790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Energy Stored in a Magnetic Field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2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21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2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257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When an inductor of inductance </a:t>
            </a:r>
            <a:r>
              <a:rPr lang="en-US" dirty="0">
                <a:latin typeface="Monotype Corsiva" charset="0"/>
                <a:ea typeface="ＭＳ Ｐゴシック" charset="0"/>
                <a:cs typeface="ＭＳ Ｐゴシック" charset="0"/>
              </a:rPr>
              <a:t>L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carrying current </a:t>
            </a:r>
            <a:r>
              <a:rPr lang="en-US" dirty="0">
                <a:latin typeface="Monotype Corsiva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which is changing at a rate </a:t>
            </a:r>
            <a:r>
              <a:rPr lang="en-US" dirty="0" smtClean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dirty="0" smtClean="0">
                <a:latin typeface="Monotype Corsiva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 smtClean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t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energy is supplied to the inductor at a rate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 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What is the work needed to increase the current in an inductor from 0 to </a:t>
            </a:r>
            <a:r>
              <a:rPr lang="en-US" sz="3600" dirty="0">
                <a:latin typeface="Monotype Corsiva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work, </a:t>
            </a:r>
            <a:r>
              <a:rPr lang="en-US" dirty="0" smtClean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dirty="0" smtClean="0">
                <a:latin typeface="Arial Narrow" charset="0"/>
                <a:ea typeface="ＭＳ Ｐゴシック" charset="0"/>
              </a:rPr>
              <a:t>W</a:t>
            </a:r>
            <a:r>
              <a:rPr lang="en-US" dirty="0">
                <a:latin typeface="Arial Narrow" charset="0"/>
                <a:ea typeface="ＭＳ Ｐゴシック" charset="0"/>
              </a:rPr>
              <a:t>, done in time </a:t>
            </a:r>
            <a:r>
              <a:rPr lang="en-US" dirty="0" err="1" smtClean="0">
                <a:latin typeface="Symbol" charset="2"/>
                <a:ea typeface="Lucida Grande"/>
                <a:cs typeface="Symbol" charset="2"/>
              </a:rPr>
              <a:t>Δ</a:t>
            </a:r>
            <a:r>
              <a:rPr lang="en-US" dirty="0" err="1" smtClean="0">
                <a:latin typeface="Arial Narrow" charset="0"/>
                <a:ea typeface="ＭＳ Ｐゴシック" charset="0"/>
              </a:rPr>
              <a:t>t</a:t>
            </a:r>
            <a:r>
              <a:rPr lang="en-US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</a:rPr>
              <a:t>is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Thus the total work needed to bring the current from 0 to </a:t>
            </a:r>
            <a:r>
              <a:rPr lang="en-US" dirty="0">
                <a:latin typeface="Lucida Calligraphy"/>
                <a:ea typeface="ＭＳ Ｐゴシック" charset="0"/>
                <a:cs typeface="Lucida Calligraphy"/>
              </a:rPr>
              <a:t>I </a:t>
            </a:r>
            <a:r>
              <a:rPr lang="en-US" dirty="0">
                <a:latin typeface="Arial Narrow" charset="0"/>
                <a:ea typeface="ＭＳ Ｐゴシック" charset="0"/>
              </a:rPr>
              <a:t>in an inductor is</a:t>
            </a: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2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0" name="Object 6"/>
          <p:cNvGraphicFramePr>
            <a:graphicFrameLocks noChangeAspect="1"/>
          </p:cNvGraphicFramePr>
          <p:nvPr/>
        </p:nvGraphicFramePr>
        <p:xfrm>
          <a:off x="1143000" y="2592388"/>
          <a:ext cx="5445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24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2388"/>
                        <a:ext cx="544513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904905"/>
              </p:ext>
            </p:extLst>
          </p:nvPr>
        </p:nvGraphicFramePr>
        <p:xfrm>
          <a:off x="5622925" y="4187825"/>
          <a:ext cx="89693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25" name="Equation" r:id="rId11" imgW="381000" imgH="152400" progId="Equation.DSMT4">
                  <p:embed/>
                </p:oleObj>
              </mc:Choice>
              <mc:Fallback>
                <p:oleObj name="Equation" r:id="rId11" imgW="381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925" y="4187825"/>
                        <a:ext cx="896937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2" name="Object 8"/>
          <p:cNvGraphicFramePr>
            <a:graphicFrameLocks noChangeAspect="1"/>
          </p:cNvGraphicFramePr>
          <p:nvPr/>
        </p:nvGraphicFramePr>
        <p:xfrm>
          <a:off x="1905000" y="5487988"/>
          <a:ext cx="6413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26" name="Equation" r:id="rId13" imgW="279360" imgH="164880" progId="Equation.DSMT4">
                  <p:embed/>
                </p:oleObj>
              </mc:Choice>
              <mc:Fallback>
                <p:oleObj name="Equation" r:id="rId1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87988"/>
                        <a:ext cx="6413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3" name="Object 9"/>
          <p:cNvGraphicFramePr>
            <a:graphicFrameLocks noChangeAspect="1"/>
          </p:cNvGraphicFramePr>
          <p:nvPr/>
        </p:nvGraphicFramePr>
        <p:xfrm>
          <a:off x="1633538" y="2590800"/>
          <a:ext cx="6524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27" name="Equation" r:id="rId15" imgW="304560" imgH="164880" progId="Equation.DSMT4">
                  <p:embed/>
                </p:oleObj>
              </mc:Choice>
              <mc:Fallback>
                <p:oleObj name="Equation" r:id="rId15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590800"/>
                        <a:ext cx="6524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4" name="Object 10"/>
          <p:cNvGraphicFramePr>
            <a:graphicFrameLocks noChangeAspect="1"/>
          </p:cNvGraphicFramePr>
          <p:nvPr/>
        </p:nvGraphicFramePr>
        <p:xfrm>
          <a:off x="2259013" y="2349500"/>
          <a:ext cx="78898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28" name="Equation" r:id="rId17" imgW="368300" imgH="381000" progId="Equation.DSMT4">
                  <p:embed/>
                </p:oleObj>
              </mc:Choice>
              <mc:Fallback>
                <p:oleObj name="Equation" r:id="rId17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349500"/>
                        <a:ext cx="788987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55129"/>
              </p:ext>
            </p:extLst>
          </p:nvPr>
        </p:nvGraphicFramePr>
        <p:xfrm>
          <a:off x="6432550" y="4198938"/>
          <a:ext cx="89693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29" name="Equation" r:id="rId19" imgW="381000" imgH="152400" progId="Equation.DSMT4">
                  <p:embed/>
                </p:oleObj>
              </mc:Choice>
              <mc:Fallback>
                <p:oleObj name="Equation" r:id="rId19" imgW="381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4198938"/>
                        <a:ext cx="89693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97763"/>
              </p:ext>
            </p:extLst>
          </p:nvPr>
        </p:nvGraphicFramePr>
        <p:xfrm>
          <a:off x="7192962" y="4198938"/>
          <a:ext cx="80803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30" name="Equation" r:id="rId21" imgW="342900" imgH="152400" progId="Equation.DSMT4">
                  <p:embed/>
                </p:oleObj>
              </mc:Choice>
              <mc:Fallback>
                <p:oleObj name="Equation" r:id="rId21" imgW="342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2" y="4198938"/>
                        <a:ext cx="808038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7" name="Object 13"/>
          <p:cNvGraphicFramePr>
            <a:graphicFrameLocks noChangeAspect="1"/>
          </p:cNvGraphicFramePr>
          <p:nvPr/>
        </p:nvGraphicFramePr>
        <p:xfrm>
          <a:off x="2413000" y="5454650"/>
          <a:ext cx="12874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31" name="Equation" r:id="rId23" imgW="558800" imgH="254000" progId="Equation.DSMT4">
                  <p:embed/>
                </p:oleObj>
              </mc:Choice>
              <mc:Fallback>
                <p:oleObj name="Equation" r:id="rId23" imgW="558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5454650"/>
                        <a:ext cx="12874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8" name="Object 14"/>
          <p:cNvGraphicFramePr>
            <a:graphicFrameLocks noChangeAspect="1"/>
          </p:cNvGraphicFramePr>
          <p:nvPr/>
        </p:nvGraphicFramePr>
        <p:xfrm>
          <a:off x="3671888" y="5486400"/>
          <a:ext cx="14335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32" name="Equation" r:id="rId25" imgW="622300" imgH="355600" progId="Equation.DSMT4">
                  <p:embed/>
                </p:oleObj>
              </mc:Choice>
              <mc:Fallback>
                <p:oleObj name="Equation" r:id="rId25" imgW="6223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5486400"/>
                        <a:ext cx="143351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0" name="Object 15"/>
          <p:cNvGraphicFramePr>
            <a:graphicFrameLocks noChangeAspect="1"/>
          </p:cNvGraphicFramePr>
          <p:nvPr/>
        </p:nvGraphicFramePr>
        <p:xfrm>
          <a:off x="5105400" y="5327650"/>
          <a:ext cx="8191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833" name="Equation" r:id="rId27" imgW="355320" imgH="368280" progId="Equation.DSMT4">
                  <p:embed/>
                </p:oleObj>
              </mc:Choice>
              <mc:Fallback>
                <p:oleObj name="Equation" r:id="rId27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327650"/>
                        <a:ext cx="8191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75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3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3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3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3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3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4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4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FD8CED2-496E-7746-9FFA-2C18FED54B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89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Energy Stored in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Magnetic Field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5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57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5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486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work done to the system is the same as the energy stored in the inductor when it is carrying current </a:t>
            </a:r>
            <a:r>
              <a:rPr lang="en-US" dirty="0">
                <a:latin typeface="Monotype Corsiva" charset="0"/>
                <a:ea typeface="ＭＳ Ｐゴシック" charset="0"/>
                <a:cs typeface="ＭＳ Ｐゴシック" charset="0"/>
              </a:rPr>
              <a:t>I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 </a:t>
            </a:r>
          </a:p>
          <a:p>
            <a:pPr lvl="1"/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This is compared to the energy stored in a capacitor, C, when the potential difference across it is </a:t>
            </a:r>
            <a:r>
              <a:rPr lang="en-US" dirty="0" smtClean="0">
                <a:latin typeface="Arial Narrow" charset="0"/>
                <a:ea typeface="ＭＳ Ｐゴシック" charset="0"/>
              </a:rPr>
              <a:t>V,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Just like the energy stored in a capacitor is considered to reside in the electric field between its plates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energy in an inductor can be considered </a:t>
            </a:r>
            <a:r>
              <a:rPr lang="en-US" dirty="0" smtClean="0">
                <a:latin typeface="Arial Narrow" charset="0"/>
                <a:ea typeface="ＭＳ Ｐゴシック" charset="0"/>
              </a:rPr>
              <a:t>as that stored </a:t>
            </a:r>
            <a:r>
              <a:rPr lang="en-US" dirty="0">
                <a:latin typeface="Arial Narrow" charset="0"/>
                <a:ea typeface="ＭＳ Ｐゴシック" charset="0"/>
              </a:rPr>
              <a:t>in its magnetic field</a:t>
            </a: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5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4" name="Object 6"/>
          <p:cNvGraphicFramePr>
            <a:graphicFrameLocks noChangeAspect="1"/>
          </p:cNvGraphicFramePr>
          <p:nvPr/>
        </p:nvGraphicFramePr>
        <p:xfrm>
          <a:off x="1263650" y="2506663"/>
          <a:ext cx="14033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60" name="Equation" r:id="rId9" imgW="609480" imgH="368280" progId="Equation.DSMT4">
                  <p:embed/>
                </p:oleObj>
              </mc:Choice>
              <mc:Fallback>
                <p:oleObj name="Equation" r:id="rId9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2506663"/>
                        <a:ext cx="1403350" cy="846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671426"/>
              </p:ext>
            </p:extLst>
          </p:nvPr>
        </p:nvGraphicFramePr>
        <p:xfrm>
          <a:off x="6781800" y="4114800"/>
          <a:ext cx="492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61" name="Equation" r:id="rId11" imgW="266400" imgH="164880" progId="Equation.DSMT4">
                  <p:embed/>
                </p:oleObj>
              </mc:Choice>
              <mc:Fallback>
                <p:oleObj name="Equation" r:id="rId11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114800"/>
                        <a:ext cx="4921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6" name="Text Box 10"/>
          <p:cNvSpPr txBox="1">
            <a:spLocks noChangeArrowheads="1"/>
          </p:cNvSpPr>
          <p:nvPr/>
        </p:nvSpPr>
        <p:spPr bwMode="auto">
          <a:xfrm>
            <a:off x="3124200" y="2590800"/>
            <a:ext cx="2895600" cy="6699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Energy Stored in a magnetic field inside an inductor</a:t>
            </a:r>
          </a:p>
        </p:txBody>
      </p:sp>
      <p:graphicFrame>
        <p:nvGraphicFramePr>
          <p:cNvPr id="4444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639052"/>
              </p:ext>
            </p:extLst>
          </p:nvPr>
        </p:nvGraphicFramePr>
        <p:xfrm>
          <a:off x="7239000" y="3886200"/>
          <a:ext cx="7508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562" name="Equation" r:id="rId13" imgW="406080" imgH="368280" progId="Equation.DSMT4">
                  <p:embed/>
                </p:oleObj>
              </mc:Choice>
              <mc:Fallback>
                <p:oleObj name="Equation" r:id="rId13" imgW="406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886200"/>
                        <a:ext cx="75088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556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4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4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4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4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2" grpId="0" build="p"/>
      <p:bldP spid="4444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99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F88D0CC-8F10-A94B-AE69-4AE60613B71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996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Stored Energy in terms of B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5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52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5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486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So how is the stored energy written in terms of magnetic field B?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Inductance of an ideal solenoid without a fringe effect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The magnetic field in a solenoid is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Thus the energy stored in an inductor is 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Thus the energy density is 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This formula is valid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in </a:t>
            </a:r>
            <a:r>
              <a:rPr lang="en-US" sz="2400" dirty="0">
                <a:latin typeface="Arial Narrow" charset="0"/>
                <a:ea typeface="ＭＳ Ｐゴシック" charset="0"/>
              </a:rPr>
              <a:t>any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regions </a:t>
            </a:r>
            <a:r>
              <a:rPr lang="en-US" sz="2400" dirty="0">
                <a:latin typeface="Arial Narrow" charset="0"/>
                <a:ea typeface="ＭＳ Ｐゴシック" charset="0"/>
              </a:rPr>
              <a:t>of space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If a ferromagnetic material is present, </a:t>
            </a:r>
            <a:r>
              <a:rPr lang="en-US" sz="2400" dirty="0" smtClean="0">
                <a:latin typeface="Symbol" charset="0"/>
                <a:ea typeface="ＭＳ Ｐゴシック" charset="0"/>
              </a:rPr>
              <a:t>μ</a:t>
            </a:r>
            <a:r>
              <a:rPr lang="en-US" sz="2400" baseline="-25000" dirty="0" smtClean="0">
                <a:latin typeface="Arial Narrow" charset="0"/>
                <a:ea typeface="ＭＳ Ｐゴシック" charset="0"/>
              </a:rPr>
              <a:t>0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</a:rPr>
              <a:t>becomes </a:t>
            </a:r>
            <a:r>
              <a:rPr lang="en-US" sz="2400" dirty="0" smtClean="0">
                <a:latin typeface="Symbol" charset="0"/>
                <a:ea typeface="ＭＳ Ｐゴシック" charset="0"/>
              </a:rPr>
              <a:t>μ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.   </a:t>
            </a:r>
            <a:endParaRPr lang="en-US" sz="2400" dirty="0"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5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8" name="Object 6"/>
          <p:cNvGraphicFramePr>
            <a:graphicFrameLocks noChangeAspect="1"/>
          </p:cNvGraphicFramePr>
          <p:nvPr/>
        </p:nvGraphicFramePr>
        <p:xfrm>
          <a:off x="1143000" y="1920875"/>
          <a:ext cx="58261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55" name="Equation" r:id="rId9" imgW="241200" imgH="152280" progId="Equation.DSMT4">
                  <p:embed/>
                </p:oleObj>
              </mc:Choice>
              <mc:Fallback>
                <p:oleObj name="Equation" r:id="rId9" imgW="2412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20875"/>
                        <a:ext cx="582613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49" name="Object 7"/>
          <p:cNvGraphicFramePr>
            <a:graphicFrameLocks noChangeAspect="1"/>
          </p:cNvGraphicFramePr>
          <p:nvPr/>
        </p:nvGraphicFramePr>
        <p:xfrm>
          <a:off x="5118100" y="2401888"/>
          <a:ext cx="5969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56" name="Equation" r:id="rId11" imgW="253800" imgH="152280" progId="Equation.DSMT4">
                  <p:embed/>
                </p:oleObj>
              </mc:Choice>
              <mc:Fallback>
                <p:oleObj name="Equation" r:id="rId11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2401888"/>
                        <a:ext cx="59690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0" name="Object 8"/>
          <p:cNvGraphicFramePr>
            <a:graphicFrameLocks noChangeAspect="1"/>
          </p:cNvGraphicFramePr>
          <p:nvPr/>
        </p:nvGraphicFramePr>
        <p:xfrm>
          <a:off x="1066800" y="3367088"/>
          <a:ext cx="552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57" name="Equation" r:id="rId13" imgW="266400" imgH="164880" progId="Equation.DSMT4">
                  <p:embed/>
                </p:oleObj>
              </mc:Choice>
              <mc:Fallback>
                <p:oleObj name="Equation" r:id="rId13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367088"/>
                        <a:ext cx="5524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1" name="Object 9"/>
          <p:cNvGraphicFramePr>
            <a:graphicFrameLocks noChangeAspect="1"/>
          </p:cNvGraphicFramePr>
          <p:nvPr/>
        </p:nvGraphicFramePr>
        <p:xfrm>
          <a:off x="1143000" y="4648200"/>
          <a:ext cx="517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58" name="Equation" r:id="rId15" imgW="228600" imgH="126720" progId="Equation.DSMT4">
                  <p:embed/>
                </p:oleObj>
              </mc:Choice>
              <mc:Fallback>
                <p:oleObj name="Equation" r:id="rId15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8200"/>
                        <a:ext cx="517525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2" name="Object 10"/>
          <p:cNvGraphicFramePr>
            <a:graphicFrameLocks noChangeAspect="1"/>
          </p:cNvGraphicFramePr>
          <p:nvPr/>
        </p:nvGraphicFramePr>
        <p:xfrm>
          <a:off x="6616700" y="3048000"/>
          <a:ext cx="16891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59" name="Equation" r:id="rId17" imgW="761760" imgH="431640" progId="Equation.DSMT4">
                  <p:embed/>
                </p:oleObj>
              </mc:Choice>
              <mc:Fallback>
                <p:oleObj name="Equation" r:id="rId17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3048000"/>
                        <a:ext cx="1689100" cy="957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3" name="Object 11"/>
          <p:cNvGraphicFramePr>
            <a:graphicFrameLocks noChangeAspect="1"/>
          </p:cNvGraphicFramePr>
          <p:nvPr/>
        </p:nvGraphicFramePr>
        <p:xfrm>
          <a:off x="6629400" y="4191000"/>
          <a:ext cx="12668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60" name="Equation" r:id="rId19" imgW="558720" imgH="431640" progId="Equation.DSMT4">
                  <p:embed/>
                </p:oleObj>
              </mc:Choice>
              <mc:Fallback>
                <p:oleObj name="Equation" r:id="rId19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191000"/>
                        <a:ext cx="1266825" cy="9747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4" name="Object 12"/>
          <p:cNvGraphicFramePr>
            <a:graphicFrameLocks noChangeAspect="1"/>
          </p:cNvGraphicFramePr>
          <p:nvPr/>
        </p:nvGraphicFramePr>
        <p:xfrm>
          <a:off x="1676400" y="1828800"/>
          <a:ext cx="13827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61" name="Equation" r:id="rId21" imgW="571320" imgH="228600" progId="Equation.DSMT4">
                  <p:embed/>
                </p:oleObj>
              </mc:Choice>
              <mc:Fallback>
                <p:oleObj name="Equation" r:id="rId21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28800"/>
                        <a:ext cx="13827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7563051"/>
              </p:ext>
            </p:extLst>
          </p:nvPr>
        </p:nvGraphicFramePr>
        <p:xfrm>
          <a:off x="5638800" y="2362200"/>
          <a:ext cx="1104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62" name="Equation" r:id="rId23" imgW="469800" imgH="203040" progId="Equation.DSMT4">
                  <p:embed/>
                </p:oleObj>
              </mc:Choice>
              <mc:Fallback>
                <p:oleObj name="Equation" r:id="rId23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362200"/>
                        <a:ext cx="1104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6" name="Object 14"/>
          <p:cNvGraphicFramePr>
            <a:graphicFrameLocks noChangeAspect="1"/>
          </p:cNvGraphicFramePr>
          <p:nvPr/>
        </p:nvGraphicFramePr>
        <p:xfrm>
          <a:off x="1576388" y="3157538"/>
          <a:ext cx="1000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63" name="Equation" r:id="rId25" imgW="482400" imgH="368280" progId="Equation.DSMT4">
                  <p:embed/>
                </p:oleObj>
              </mc:Choice>
              <mc:Fallback>
                <p:oleObj name="Equation" r:id="rId25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3157538"/>
                        <a:ext cx="1000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7" name="Object 15"/>
          <p:cNvGraphicFramePr>
            <a:graphicFrameLocks noChangeAspect="1"/>
          </p:cNvGraphicFramePr>
          <p:nvPr/>
        </p:nvGraphicFramePr>
        <p:xfrm>
          <a:off x="2571750" y="3130550"/>
          <a:ext cx="12382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64" name="Equation" r:id="rId27" imgW="596880" imgH="393480" progId="Equation.DSMT4">
                  <p:embed/>
                </p:oleObj>
              </mc:Choice>
              <mc:Fallback>
                <p:oleObj name="Equation" r:id="rId27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3130550"/>
                        <a:ext cx="12382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8" name="Object 16"/>
          <p:cNvGraphicFramePr>
            <a:graphicFrameLocks noChangeAspect="1"/>
          </p:cNvGraphicFramePr>
          <p:nvPr/>
        </p:nvGraphicFramePr>
        <p:xfrm>
          <a:off x="5016500" y="3090863"/>
          <a:ext cx="10795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65" name="Equation" r:id="rId29" imgW="520560" imgH="431640" progId="Equation.DSMT4">
                  <p:embed/>
                </p:oleObj>
              </mc:Choice>
              <mc:Fallback>
                <p:oleObj name="Equation" r:id="rId29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090863"/>
                        <a:ext cx="107950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59" name="Object 17"/>
          <p:cNvGraphicFramePr>
            <a:graphicFrameLocks noChangeAspect="1"/>
          </p:cNvGraphicFramePr>
          <p:nvPr/>
        </p:nvGraphicFramePr>
        <p:xfrm>
          <a:off x="3733800" y="3048000"/>
          <a:ext cx="1344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66" name="Equation" r:id="rId31" imgW="647640" imgH="482400" progId="Equation.DSMT4">
                  <p:embed/>
                </p:oleObj>
              </mc:Choice>
              <mc:Fallback>
                <p:oleObj name="Equation" r:id="rId31" imgW="6476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048000"/>
                        <a:ext cx="13446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0" name="Text Box 20"/>
          <p:cNvSpPr txBox="1">
            <a:spLocks noChangeArrowheads="1"/>
          </p:cNvSpPr>
          <p:nvPr/>
        </p:nvSpPr>
        <p:spPr bwMode="auto">
          <a:xfrm>
            <a:off x="5181600" y="4648200"/>
            <a:ext cx="106838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Volume V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013325" y="3276600"/>
            <a:ext cx="1379538" cy="1233488"/>
            <a:chOff x="3158" y="2208"/>
            <a:chExt cx="869" cy="777"/>
          </a:xfrm>
        </p:grpSpPr>
        <p:sp>
          <p:nvSpPr>
            <p:cNvPr id="39968" name="Oval 22"/>
            <p:cNvSpPr>
              <a:spLocks noChangeArrowheads="1"/>
            </p:cNvSpPr>
            <p:nvPr/>
          </p:nvSpPr>
          <p:spPr bwMode="auto">
            <a:xfrm>
              <a:off x="3600" y="2208"/>
              <a:ext cx="240" cy="288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969" name="Text Box 23"/>
            <p:cNvSpPr txBox="1">
              <a:spLocks noChangeArrowheads="1"/>
            </p:cNvSpPr>
            <p:nvPr/>
          </p:nvSpPr>
          <p:spPr bwMode="auto">
            <a:xfrm>
              <a:off x="3158" y="2736"/>
              <a:ext cx="869" cy="249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9970" name="AutoShape 24"/>
            <p:cNvCxnSpPr>
              <a:cxnSpLocks noChangeShapeType="1"/>
              <a:stCxn id="39968" idx="4"/>
              <a:endCxn id="39969" idx="0"/>
            </p:cNvCxnSpPr>
            <p:nvPr/>
          </p:nvCxnSpPr>
          <p:spPr bwMode="auto">
            <a:xfrm rot="5400000">
              <a:off x="3546" y="2552"/>
              <a:ext cx="222" cy="127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45465" name="Object 18"/>
          <p:cNvGraphicFramePr>
            <a:graphicFrameLocks noChangeAspect="1"/>
          </p:cNvGraphicFramePr>
          <p:nvPr/>
        </p:nvGraphicFramePr>
        <p:xfrm>
          <a:off x="1676400" y="4343400"/>
          <a:ext cx="6619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67" name="Equation" r:id="rId33" imgW="291960" imgH="368280" progId="Equation.DSMT4">
                  <p:embed/>
                </p:oleObj>
              </mc:Choice>
              <mc:Fallback>
                <p:oleObj name="Equation" r:id="rId33" imgW="291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43400"/>
                        <a:ext cx="6619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6" name="Object 19"/>
          <p:cNvGraphicFramePr>
            <a:graphicFrameLocks noChangeAspect="1"/>
          </p:cNvGraphicFramePr>
          <p:nvPr/>
        </p:nvGraphicFramePr>
        <p:xfrm>
          <a:off x="2286000" y="4343400"/>
          <a:ext cx="749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68" name="Equation" r:id="rId35" imgW="330120" imgH="368280" progId="Equation.DSMT4">
                  <p:embed/>
                </p:oleObj>
              </mc:Choice>
              <mc:Fallback>
                <p:oleObj name="Equation" r:id="rId35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43400"/>
                        <a:ext cx="749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5467" name="Object 20"/>
          <p:cNvGraphicFramePr>
            <a:graphicFrameLocks noChangeAspect="1"/>
          </p:cNvGraphicFramePr>
          <p:nvPr/>
        </p:nvGraphicFramePr>
        <p:xfrm>
          <a:off x="3005138" y="4267200"/>
          <a:ext cx="8048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69" name="Equation" r:id="rId37" imgW="355320" imgH="431640" progId="Equation.DSMT4">
                  <p:embed/>
                </p:oleObj>
              </mc:Choice>
              <mc:Fallback>
                <p:oleObj name="Equation" r:id="rId37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4267200"/>
                        <a:ext cx="804862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68" name="Text Box 28"/>
          <p:cNvSpPr txBox="1">
            <a:spLocks noChangeArrowheads="1"/>
          </p:cNvSpPr>
          <p:nvPr/>
        </p:nvSpPr>
        <p:spPr bwMode="auto">
          <a:xfrm>
            <a:off x="914400" y="6005513"/>
            <a:ext cx="3132138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What volume does Al represent?</a:t>
            </a:r>
          </a:p>
        </p:txBody>
      </p:sp>
      <p:sp>
        <p:nvSpPr>
          <p:cNvPr id="445469" name="Text Box 29"/>
          <p:cNvSpPr txBox="1">
            <a:spLocks noChangeArrowheads="1"/>
          </p:cNvSpPr>
          <p:nvPr/>
        </p:nvSpPr>
        <p:spPr bwMode="auto">
          <a:xfrm>
            <a:off x="4259263" y="6019800"/>
            <a:ext cx="2955925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volume inside a solenoid!!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8075613" y="4481513"/>
            <a:ext cx="1047750" cy="39528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 density</a:t>
            </a:r>
          </a:p>
        </p:txBody>
      </p:sp>
      <p:sp>
        <p:nvSpPr>
          <p:cNvPr id="445471" name="Text Box 31"/>
          <p:cNvSpPr txBox="1">
            <a:spLocks noChangeArrowheads="1"/>
          </p:cNvSpPr>
          <p:nvPr/>
        </p:nvSpPr>
        <p:spPr bwMode="auto">
          <a:xfrm>
            <a:off x="8534400" y="3352800"/>
            <a:ext cx="338138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E</a:t>
            </a:r>
          </a:p>
        </p:txBody>
      </p:sp>
      <p:graphicFrame>
        <p:nvGraphicFramePr>
          <p:cNvPr id="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166815"/>
              </p:ext>
            </p:extLst>
          </p:nvPr>
        </p:nvGraphicFramePr>
        <p:xfrm>
          <a:off x="6856412" y="2332038"/>
          <a:ext cx="20589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70" name="Equation" r:id="rId39" imgW="876300" imgH="228600" progId="Equation.DSMT4">
                  <p:embed/>
                </p:oleObj>
              </mc:Choice>
              <mc:Fallback>
                <p:oleObj name="Equation" r:id="rId39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2" y="2332038"/>
                        <a:ext cx="20589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182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5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5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5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5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4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5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454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4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6" grpId="0" build="p"/>
      <p:bldP spid="445460" grpId="0" animBg="1"/>
      <p:bldP spid="445468" grpId="0" animBg="1"/>
      <p:bldP spid="445469" grpId="0" animBg="1"/>
      <p:bldP spid="445470" grpId="0" animBg="1"/>
      <p:bldP spid="4454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4BC584-34F9-3C4F-8C51-66CEC85E100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24400" y="4800600"/>
            <a:ext cx="3657600" cy="2209800"/>
            <a:chOff x="576" y="2736"/>
            <a:chExt cx="2112" cy="1632"/>
          </a:xfrm>
        </p:grpSpPr>
        <p:pic>
          <p:nvPicPr>
            <p:cNvPr id="40977" name="Picture 3" descr="FG30_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211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8" name="Rectangle 4"/>
            <p:cNvSpPr>
              <a:spLocks noChangeArrowheads="1"/>
            </p:cNvSpPr>
            <p:nvPr/>
          </p:nvSpPr>
          <p:spPr bwMode="auto">
            <a:xfrm>
              <a:off x="960" y="2736"/>
              <a:ext cx="1296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979" name="Rectangle 5"/>
            <p:cNvSpPr>
              <a:spLocks noChangeArrowheads="1"/>
            </p:cNvSpPr>
            <p:nvPr/>
          </p:nvSpPr>
          <p:spPr bwMode="auto">
            <a:xfrm>
              <a:off x="1536" y="4224"/>
              <a:ext cx="192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381000" y="1600200"/>
            <a:ext cx="2209800" cy="1981200"/>
            <a:chOff x="0" y="912"/>
            <a:chExt cx="2112" cy="1584"/>
          </a:xfrm>
        </p:grpSpPr>
        <p:pic>
          <p:nvPicPr>
            <p:cNvPr id="40974" name="Picture 7" descr="FG30_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2"/>
              <a:ext cx="211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5" name="Rectangle 8"/>
            <p:cNvSpPr>
              <a:spLocks noChangeArrowheads="1"/>
            </p:cNvSpPr>
            <p:nvPr/>
          </p:nvSpPr>
          <p:spPr bwMode="auto">
            <a:xfrm>
              <a:off x="432" y="1632"/>
              <a:ext cx="1104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76" name="Rectangle 9"/>
            <p:cNvSpPr>
              <a:spLocks noChangeArrowheads="1"/>
            </p:cNvSpPr>
            <p:nvPr/>
          </p:nvSpPr>
          <p:spPr bwMode="auto">
            <a:xfrm>
              <a:off x="960" y="1488"/>
              <a:ext cx="19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971" name="Rectangle 10"/>
          <p:cNvSpPr>
            <a:spLocks noGrp="1" noChangeArrowheads="1"/>
          </p:cNvSpPr>
          <p:nvPr>
            <p:ph type="title"/>
          </p:nvPr>
        </p:nvSpPr>
        <p:spPr>
          <a:xfrm>
            <a:off x="763588" y="76200"/>
            <a:ext cx="7313612" cy="609600"/>
          </a:xfrm>
          <a:noFill/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LR Circuits</a:t>
            </a: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2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29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3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What happens when an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applied to an inductor?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An inductor has some resistance, however negligible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So an inductor can be drawn as a circuit of separate resistance and coil.  What is the name this kind of circuit?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What happens at the </a:t>
            </a:r>
            <a:r>
              <a:rPr lang="en-US" dirty="0" smtClean="0">
                <a:latin typeface="Arial Narrow" charset="0"/>
                <a:ea typeface="ＭＳ Ｐゴシック" charset="0"/>
              </a:rPr>
              <a:t>instance when the </a:t>
            </a:r>
            <a:r>
              <a:rPr lang="en-US" dirty="0">
                <a:latin typeface="Arial Narrow" charset="0"/>
                <a:ea typeface="ＭＳ Ｐゴシック" charset="0"/>
              </a:rPr>
              <a:t>switch is thrown to apply </a:t>
            </a:r>
            <a:r>
              <a:rPr lang="en-US" dirty="0" err="1">
                <a:latin typeface="Arial Narrow" charset="0"/>
                <a:ea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</a:rPr>
              <a:t> to the circuit?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current starts to flow, gradually increasing from 0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This change is opposed by the induced </a:t>
            </a:r>
            <a:r>
              <a:rPr lang="en-US" dirty="0" err="1">
                <a:latin typeface="Arial Narrow" charset="0"/>
                <a:ea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</a:rPr>
              <a:t> in the inductor 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 the </a:t>
            </a:r>
            <a:r>
              <a:rPr lang="en-US" dirty="0" err="1">
                <a:latin typeface="Arial Narrow" charset="0"/>
                <a:ea typeface="ＭＳ Ｐゴシック" charset="0"/>
                <a:sym typeface="Wingdings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 at point B is higher than point 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However there is a voltage drop at the resistance which reduces the voltage across inductance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Thus the current increases less rapidly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The overall behavior of the current is gradual increase, reaching to the maximum current </a:t>
            </a:r>
            <a:r>
              <a:rPr lang="en-US" dirty="0">
                <a:latin typeface="Monotype Corsiva" charset="0"/>
                <a:ea typeface="ＭＳ Ｐゴシック" charset="0"/>
                <a:sym typeface="Wingdings" charset="0"/>
              </a:rPr>
              <a:t>I</a:t>
            </a:r>
            <a:r>
              <a:rPr lang="en-US" baseline="-25000" dirty="0">
                <a:latin typeface="Arial Narrow" charset="0"/>
                <a:ea typeface="ＭＳ Ｐゴシック" charset="0"/>
                <a:sym typeface="Wingdings" charset="0"/>
              </a:rPr>
              <a:t>max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=V</a:t>
            </a:r>
            <a:r>
              <a:rPr lang="en-US" baseline="-25000" dirty="0">
                <a:latin typeface="Arial Narrow" charset="0"/>
                <a:ea typeface="ＭＳ Ｐゴシック" charset="0"/>
                <a:sym typeface="Wingdings" charset="0"/>
              </a:rPr>
              <a:t>0</a:t>
            </a:r>
            <a:r>
              <a:rPr lang="en-US" dirty="0">
                <a:latin typeface="Arial Narrow" charset="0"/>
                <a:ea typeface="ＭＳ Ｐゴシック" charset="0"/>
                <a:sym typeface="Wingdings" charset="0"/>
              </a:rPr>
              <a:t>/R.</a:t>
            </a:r>
            <a:endParaRPr lang="en-US" dirty="0"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31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04" name="Text Box 16"/>
          <p:cNvSpPr txBox="1">
            <a:spLocks noChangeArrowheads="1"/>
          </p:cNvSpPr>
          <p:nvPr/>
        </p:nvSpPr>
        <p:spPr bwMode="auto">
          <a:xfrm>
            <a:off x="6934200" y="1981200"/>
            <a:ext cx="1117600" cy="404813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LR Circuit</a:t>
            </a:r>
          </a:p>
        </p:txBody>
      </p:sp>
    </p:spTree>
    <p:extLst>
      <p:ext uri="{BB962C8B-B14F-4D97-AF65-F5344CB8AC3E}">
        <p14:creationId xmlns:p14="http://schemas.microsoft.com/office/powerpoint/2010/main" val="223857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7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7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7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7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7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7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7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7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7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02" grpId="0" build="p"/>
      <p:bldP spid="4475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19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2A52A7-0075-4547-922D-EFED22676B8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9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Why do we care about circuits on AC?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5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53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5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87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The circuits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we’ve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learned so far contain resistors, capacitors and inductors and have been connected to a DC source or a fully charged capacitor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What? This does not make sense. 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inductor does not work as an impedance unless the current is changing.  So an inductor in a circuit with DC source does not make sense.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Well, actually it does.  When does it impede?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Immediately after the circuit is connected to the source so the current is still changing.  So?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Arial Narrow" charset="0"/>
                <a:ea typeface="ＭＳ Ｐゴシック" charset="0"/>
              </a:rPr>
              <a:t>It causes the change of magnetic flux.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Now does it make sense?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Anyhow, learning the responses of resistors, capacitors and inductors in a circuit connected to an AC </a:t>
            </a:r>
            <a:r>
              <a:rPr lang="en-US" sz="2400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source is important.  Why is this?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Since most the generators produce sinusoidal current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Any voltage that varies over time can be expressed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as a </a:t>
            </a:r>
            <a:r>
              <a:rPr lang="en-US" sz="2000" dirty="0">
                <a:latin typeface="Arial Narrow" charset="0"/>
                <a:ea typeface="ＭＳ Ｐゴシック" charset="0"/>
              </a:rPr>
              <a:t>superposition of sine and cosine functions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45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19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8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8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8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8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8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87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8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8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8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14D9CB3-2E69-5148-95B6-9F143A56DEB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990600" y="457200"/>
            <a:ext cx="7239000" cy="5257800"/>
            <a:chOff x="480" y="384"/>
            <a:chExt cx="4800" cy="3600"/>
          </a:xfrm>
        </p:grpSpPr>
        <p:pic>
          <p:nvPicPr>
            <p:cNvPr id="43030" name="Picture 3" descr="FG31_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84"/>
              <a:ext cx="4800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1" name="Rectangle 4"/>
            <p:cNvSpPr>
              <a:spLocks noChangeArrowheads="1"/>
            </p:cNvSpPr>
            <p:nvPr/>
          </p:nvSpPr>
          <p:spPr bwMode="auto">
            <a:xfrm>
              <a:off x="480" y="1104"/>
              <a:ext cx="4752" cy="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32" name="Rectangle 5"/>
            <p:cNvSpPr>
              <a:spLocks noChangeArrowheads="1"/>
            </p:cNvSpPr>
            <p:nvPr/>
          </p:nvSpPr>
          <p:spPr bwMode="auto">
            <a:xfrm>
              <a:off x="480" y="2016"/>
              <a:ext cx="192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33" name="Rectangle 6"/>
            <p:cNvSpPr>
              <a:spLocks noChangeArrowheads="1"/>
            </p:cNvSpPr>
            <p:nvPr/>
          </p:nvSpPr>
          <p:spPr bwMode="auto">
            <a:xfrm>
              <a:off x="5040" y="1968"/>
              <a:ext cx="192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34" name="Rectangle 7"/>
            <p:cNvSpPr>
              <a:spLocks noChangeArrowheads="1"/>
            </p:cNvSpPr>
            <p:nvPr/>
          </p:nvSpPr>
          <p:spPr bwMode="auto">
            <a:xfrm>
              <a:off x="624" y="2784"/>
              <a:ext cx="17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35" name="Rectangle 8"/>
            <p:cNvSpPr>
              <a:spLocks noChangeArrowheads="1"/>
            </p:cNvSpPr>
            <p:nvPr/>
          </p:nvSpPr>
          <p:spPr bwMode="auto">
            <a:xfrm>
              <a:off x="3312" y="2784"/>
              <a:ext cx="177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3036" name="Rectangle 9"/>
            <p:cNvSpPr>
              <a:spLocks noChangeArrowheads="1"/>
            </p:cNvSpPr>
            <p:nvPr/>
          </p:nvSpPr>
          <p:spPr bwMode="auto">
            <a:xfrm>
              <a:off x="2688" y="3072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3028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AC Circuits – the preamble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6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69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7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79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181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Do you remember how the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rms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and peak values for current and voltage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in AC are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related?</a:t>
            </a: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symbol for an AC power source is </a:t>
            </a: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We assume that the voltage gives rise to current </a:t>
            </a: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where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71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2" name="Object 6"/>
          <p:cNvGraphicFramePr>
            <a:graphicFrameLocks noChangeAspect="1"/>
          </p:cNvGraphicFramePr>
          <p:nvPr/>
        </p:nvGraphicFramePr>
        <p:xfrm>
          <a:off x="1371600" y="2268538"/>
          <a:ext cx="109220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72" name="Equation" r:id="rId10" imgW="380880" imgH="203040" progId="Equation.DSMT4">
                  <p:embed/>
                </p:oleObj>
              </mc:Choice>
              <mc:Fallback>
                <p:oleObj name="Equation" r:id="rId10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68538"/>
                        <a:ext cx="109220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3" name="Object 7"/>
          <p:cNvGraphicFramePr>
            <a:graphicFrameLocks noChangeAspect="1"/>
          </p:cNvGraphicFramePr>
          <p:nvPr/>
        </p:nvGraphicFramePr>
        <p:xfrm>
          <a:off x="4694238" y="2268538"/>
          <a:ext cx="1055687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73" name="Equation" r:id="rId12" imgW="368280" imgH="203040" progId="Equation.DSMT4">
                  <p:embed/>
                </p:oleObj>
              </mc:Choice>
              <mc:Fallback>
                <p:oleObj name="Equation" r:id="rId12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2268538"/>
                        <a:ext cx="1055687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4" name="Object 8"/>
          <p:cNvGraphicFramePr>
            <a:graphicFrameLocks noChangeAspect="1"/>
          </p:cNvGraphicFramePr>
          <p:nvPr/>
        </p:nvGraphicFramePr>
        <p:xfrm>
          <a:off x="990600" y="4876800"/>
          <a:ext cx="7858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74" name="Equation" r:id="rId14" imgW="228600" imgH="152280" progId="Equation.DSMT4">
                  <p:embed/>
                </p:oleObj>
              </mc:Choice>
              <mc:Fallback>
                <p:oleObj name="Equation" r:id="rId14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76800"/>
                        <a:ext cx="785813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491245"/>
              </p:ext>
            </p:extLst>
          </p:nvPr>
        </p:nvGraphicFramePr>
        <p:xfrm>
          <a:off x="1922463" y="5549900"/>
          <a:ext cx="15652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75" name="Equation" r:id="rId16" imgW="546100" imgH="190500" progId="Equation.DSMT4">
                  <p:embed/>
                </p:oleObj>
              </mc:Choice>
              <mc:Fallback>
                <p:oleObj name="Equation" r:id="rId16" imgW="546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5549900"/>
                        <a:ext cx="15652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6" name="Object 10"/>
          <p:cNvGraphicFramePr>
            <a:graphicFrameLocks noChangeAspect="1"/>
          </p:cNvGraphicFramePr>
          <p:nvPr/>
        </p:nvGraphicFramePr>
        <p:xfrm>
          <a:off x="2667000" y="2009775"/>
          <a:ext cx="4730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76" name="Equation" r:id="rId18" imgW="164880" imgH="203040" progId="Equation.DSMT4">
                  <p:embed/>
                </p:oleObj>
              </mc:Choice>
              <mc:Fallback>
                <p:oleObj name="Equation" r:id="rId18" imgW="164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009775"/>
                        <a:ext cx="4730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7" name="Object 11"/>
          <p:cNvGraphicFramePr>
            <a:graphicFrameLocks noChangeAspect="1"/>
          </p:cNvGraphicFramePr>
          <p:nvPr/>
        </p:nvGraphicFramePr>
        <p:xfrm>
          <a:off x="2438400" y="1997075"/>
          <a:ext cx="8382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77" name="Equation" r:id="rId20" imgW="291960" imgH="393480" progId="Equation.DSMT4">
                  <p:embed/>
                </p:oleObj>
              </mc:Choice>
              <mc:Fallback>
                <p:oleObj name="Equation" r:id="rId20" imgW="29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997075"/>
                        <a:ext cx="8382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8" name="Object 12"/>
          <p:cNvGraphicFramePr>
            <a:graphicFrameLocks noChangeAspect="1"/>
          </p:cNvGraphicFramePr>
          <p:nvPr/>
        </p:nvGraphicFramePr>
        <p:xfrm>
          <a:off x="6037263" y="2009775"/>
          <a:ext cx="4365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78" name="Equation" r:id="rId22" imgW="152280" imgH="203040" progId="Equation.DSMT4">
                  <p:embed/>
                </p:oleObj>
              </mc:Choice>
              <mc:Fallback>
                <p:oleObj name="Equation" r:id="rId22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263" y="2009775"/>
                        <a:ext cx="4365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799" name="Object 13"/>
          <p:cNvGraphicFramePr>
            <a:graphicFrameLocks noChangeAspect="1"/>
          </p:cNvGraphicFramePr>
          <p:nvPr/>
        </p:nvGraphicFramePr>
        <p:xfrm>
          <a:off x="5791200" y="1997075"/>
          <a:ext cx="8382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79" name="Equation" r:id="rId24" imgW="291960" imgH="393480" progId="Equation.DSMT4">
                  <p:embed/>
                </p:oleObj>
              </mc:Choice>
              <mc:Fallback>
                <p:oleObj name="Equation" r:id="rId24" imgW="29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97075"/>
                        <a:ext cx="83820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80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595552"/>
              </p:ext>
            </p:extLst>
          </p:nvPr>
        </p:nvGraphicFramePr>
        <p:xfrm>
          <a:off x="3810000" y="4800600"/>
          <a:ext cx="21383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80" name="Equation" r:id="rId26" imgW="622300" imgH="228600" progId="Equation.DSMT4">
                  <p:embed/>
                </p:oleObj>
              </mc:Choice>
              <mc:Fallback>
                <p:oleObj name="Equation" r:id="rId26" imgW="622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800600"/>
                        <a:ext cx="213836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980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615553"/>
              </p:ext>
            </p:extLst>
          </p:nvPr>
        </p:nvGraphicFramePr>
        <p:xfrm>
          <a:off x="1716088" y="4800600"/>
          <a:ext cx="20939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2881" name="Equation" r:id="rId28" imgW="609600" imgH="228600" progId="Equation.DSMT4">
                  <p:embed/>
                </p:oleObj>
              </mc:Choice>
              <mc:Fallback>
                <p:oleObj name="Equation" r:id="rId28" imgW="60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4800600"/>
                        <a:ext cx="20939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709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9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9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59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9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9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342-DC14-C241-A562-89518828D67F}" type="slidenum">
              <a:rPr lang="en-US"/>
              <a:pPr/>
              <a:t>19</a:t>
            </a:fld>
            <a:endParaRPr lang="en-US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/>
              <a:t>Electric Field due to Magnetic Flux Change</a:t>
            </a:r>
          </a:p>
        </p:txBody>
      </p:sp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87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87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87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410200"/>
          </a:xfrm>
        </p:spPr>
        <p:txBody>
          <a:bodyPr/>
          <a:lstStyle/>
          <a:p>
            <a:r>
              <a:rPr lang="en-US" dirty="0" smtClean="0"/>
              <a:t>When the </a:t>
            </a:r>
            <a:r>
              <a:rPr lang="en-US" dirty="0"/>
              <a:t>electric current flows through a wire, there is an electric field in the wire that moves electrons</a:t>
            </a:r>
          </a:p>
          <a:p>
            <a:r>
              <a:rPr lang="en-US" dirty="0"/>
              <a:t>We saw, however, that changing magnetic flux induces a current in the wire. What does this mean?</a:t>
            </a:r>
          </a:p>
          <a:p>
            <a:pPr lvl="1"/>
            <a:r>
              <a:rPr lang="en-US" dirty="0"/>
              <a:t>There must be an electric field induced by a</a:t>
            </a:r>
            <a:r>
              <a:rPr lang="en-US" dirty="0" smtClean="0"/>
              <a:t> </a:t>
            </a:r>
            <a:r>
              <a:rPr lang="en-US" dirty="0"/>
              <a:t>changing magnetic flux.</a:t>
            </a:r>
          </a:p>
          <a:p>
            <a:r>
              <a:rPr lang="en-US" dirty="0"/>
              <a:t>In other words, a changing magnetic flux produces an electric field</a:t>
            </a:r>
          </a:p>
          <a:p>
            <a:r>
              <a:rPr lang="en-US" dirty="0"/>
              <a:t>This results apply not just to wires but to any conductor or any </a:t>
            </a:r>
            <a:r>
              <a:rPr lang="en-US" dirty="0" smtClean="0"/>
              <a:t>regions </a:t>
            </a:r>
            <a:r>
              <a:rPr lang="en-US" dirty="0"/>
              <a:t>in space</a:t>
            </a:r>
          </a:p>
        </p:txBody>
      </p:sp>
      <p:graphicFrame>
        <p:nvGraphicFramePr>
          <p:cNvPr id="4321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87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607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2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2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2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2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2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6106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Quiz Wednesday, July 3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At the beginning of the class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Will cover what we’ve learned today and tomorrow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Final exam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Comprehensive exam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Covers CH16.1 – what we finish this Wednesday plus Appendices A1 – A8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Monday, July 8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Please do not miss this exam!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You will get an F if you miss it!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BYOF with the same rules as before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Your </a:t>
            </a:r>
            <a:r>
              <a:rPr lang="en-US" sz="2800" dirty="0"/>
              <a:t>planetarium extra credit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Please bring your planetarium extra credit sheet by the beginning of the </a:t>
            </a:r>
            <a:r>
              <a:rPr lang="en-US" sz="2400" dirty="0" smtClean="0"/>
              <a:t>exam Monday, July 8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Be sure to tape one edge of the ticket stub with the title of the show on </a:t>
            </a:r>
            <a:r>
              <a:rPr lang="en-US" sz="2400" dirty="0" smtClean="0"/>
              <a:t>top and your name on the sheet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40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03D7D65-7761-2D4D-A786-9F39353BC8C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91200" y="838200"/>
            <a:ext cx="5029200" cy="3733800"/>
            <a:chOff x="240" y="1440"/>
            <a:chExt cx="2640" cy="2112"/>
          </a:xfrm>
        </p:grpSpPr>
        <p:pic>
          <p:nvPicPr>
            <p:cNvPr id="44058" name="Picture 3" descr="FG31_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40"/>
              <a:ext cx="2640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9" name="Rectangle 4"/>
            <p:cNvSpPr>
              <a:spLocks noChangeArrowheads="1"/>
            </p:cNvSpPr>
            <p:nvPr/>
          </p:nvSpPr>
          <p:spPr bwMode="auto">
            <a:xfrm>
              <a:off x="480" y="2112"/>
              <a:ext cx="2160" cy="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943600" y="2266950"/>
            <a:ext cx="3886200" cy="3143250"/>
            <a:chOff x="3120" y="1296"/>
            <a:chExt cx="2640" cy="1980"/>
          </a:xfrm>
        </p:grpSpPr>
        <p:pic>
          <p:nvPicPr>
            <p:cNvPr id="44055" name="Picture 6" descr="FG31_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296"/>
              <a:ext cx="2640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6" name="Rectangle 7"/>
            <p:cNvSpPr>
              <a:spLocks noChangeArrowheads="1"/>
            </p:cNvSpPr>
            <p:nvPr/>
          </p:nvSpPr>
          <p:spPr bwMode="auto">
            <a:xfrm>
              <a:off x="3840" y="1296"/>
              <a:ext cx="1104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057" name="Rectangle 8"/>
            <p:cNvSpPr>
              <a:spLocks noChangeArrowheads="1"/>
            </p:cNvSpPr>
            <p:nvPr/>
          </p:nvSpPr>
          <p:spPr bwMode="auto">
            <a:xfrm>
              <a:off x="4272" y="3120"/>
              <a:ext cx="24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4053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AC Circuit w/ Resistance only</a:t>
            </a: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9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93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9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1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934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do you think will happen when an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AC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source is connected to a resistor?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From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Kirchhoff’s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loop rule, we obtain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Thus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where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does this mean?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Current is 0 when voltage is 0 and current is in its peak when voltage is in its peak.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Current and voltage are </a:t>
            </a:r>
            <a:r>
              <a:rPr lang="ja-JP" altLang="en-US" sz="2400" dirty="0">
                <a:latin typeface="Arial Narrow" charset="0"/>
                <a:ea typeface="ＭＳ Ｐゴシック" charset="0"/>
              </a:rPr>
              <a:t>“</a:t>
            </a:r>
            <a:r>
              <a:rPr lang="en-US" sz="2400" dirty="0">
                <a:latin typeface="Arial Narrow" charset="0"/>
                <a:ea typeface="ＭＳ Ｐゴシック" charset="0"/>
              </a:rPr>
              <a:t>in phase</a:t>
            </a:r>
            <a:r>
              <a:rPr lang="ja-JP" altLang="en-US" sz="2400" dirty="0">
                <a:latin typeface="Arial Narrow" charset="0"/>
                <a:ea typeface="ＭＳ Ｐゴシック" charset="0"/>
              </a:rPr>
              <a:t>”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Energy is lost via the transformation into heat at an average rate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95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5" name="Object 6"/>
          <p:cNvGraphicFramePr>
            <a:graphicFrameLocks noChangeAspect="1"/>
          </p:cNvGraphicFramePr>
          <p:nvPr/>
        </p:nvGraphicFramePr>
        <p:xfrm>
          <a:off x="1492250" y="2057400"/>
          <a:ext cx="17843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96" name="Equation" r:id="rId10" imgW="622080" imgH="164880" progId="Equation.DSMT4">
                  <p:embed/>
                </p:oleObj>
              </mc:Choice>
              <mc:Fallback>
                <p:oleObj name="Equation" r:id="rId10" imgW="6220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057400"/>
                        <a:ext cx="178435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6" name="Object 7"/>
          <p:cNvGraphicFramePr>
            <a:graphicFrameLocks noChangeAspect="1"/>
          </p:cNvGraphicFramePr>
          <p:nvPr/>
        </p:nvGraphicFramePr>
        <p:xfrm>
          <a:off x="914400" y="2797175"/>
          <a:ext cx="7270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97" name="Equation" r:id="rId12" imgW="253800" imgH="164880" progId="Equation.DSMT4">
                  <p:embed/>
                </p:oleObj>
              </mc:Choice>
              <mc:Fallback>
                <p:oleObj name="Equation" r:id="rId12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97175"/>
                        <a:ext cx="7270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7" name="Object 8"/>
          <p:cNvGraphicFramePr>
            <a:graphicFrameLocks noChangeAspect="1"/>
          </p:cNvGraphicFramePr>
          <p:nvPr/>
        </p:nvGraphicFramePr>
        <p:xfrm>
          <a:off x="1981200" y="3200400"/>
          <a:ext cx="11430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98" name="Equation" r:id="rId14" imgW="520560" imgH="203040" progId="Equation.DSMT4">
                  <p:embed/>
                </p:oleObj>
              </mc:Choice>
              <mc:Fallback>
                <p:oleObj name="Equation" r:id="rId14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00400"/>
                        <a:ext cx="11430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8" name="Object 9"/>
          <p:cNvGraphicFramePr>
            <a:graphicFrameLocks noChangeAspect="1"/>
          </p:cNvGraphicFramePr>
          <p:nvPr/>
        </p:nvGraphicFramePr>
        <p:xfrm>
          <a:off x="2971800" y="5486400"/>
          <a:ext cx="7080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899" name="Equation" r:id="rId16" imgW="253800" imgH="177480" progId="Equation.DSMT4">
                  <p:embed/>
                </p:oleObj>
              </mc:Choice>
              <mc:Fallback>
                <p:oleObj name="Equation" r:id="rId16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486400"/>
                        <a:ext cx="70802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749454"/>
              </p:ext>
            </p:extLst>
          </p:nvPr>
        </p:nvGraphicFramePr>
        <p:xfrm>
          <a:off x="1560513" y="2706688"/>
          <a:ext cx="20018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00" name="Equation" r:id="rId18" imgW="698500" imgH="228600" progId="Equation.DSMT4">
                  <p:embed/>
                </p:oleObj>
              </mc:Choice>
              <mc:Fallback>
                <p:oleObj name="Equation" r:id="rId18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2706688"/>
                        <a:ext cx="200183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905964"/>
              </p:ext>
            </p:extLst>
          </p:nvPr>
        </p:nvGraphicFramePr>
        <p:xfrm>
          <a:off x="3611563" y="2706688"/>
          <a:ext cx="145732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01" name="Equation" r:id="rId20" imgW="508000" imgH="228600" progId="Equation.DSMT4">
                  <p:embed/>
                </p:oleObj>
              </mc:Choice>
              <mc:Fallback>
                <p:oleObj name="Equation" r:id="rId20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2706688"/>
                        <a:ext cx="145732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1" name="Object 12"/>
          <p:cNvGraphicFramePr>
            <a:graphicFrameLocks noChangeAspect="1"/>
          </p:cNvGraphicFramePr>
          <p:nvPr/>
        </p:nvGraphicFramePr>
        <p:xfrm>
          <a:off x="3657600" y="5503863"/>
          <a:ext cx="3540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02" name="Equation" r:id="rId22" imgW="126720" imgH="177480" progId="Equation.DSMT4">
                  <p:embed/>
                </p:oleObj>
              </mc:Choice>
              <mc:Fallback>
                <p:oleObj name="Equation" r:id="rId22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503863"/>
                        <a:ext cx="3540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2" name="Object 13"/>
          <p:cNvGraphicFramePr>
            <a:graphicFrameLocks noChangeAspect="1"/>
          </p:cNvGraphicFramePr>
          <p:nvPr/>
        </p:nvGraphicFramePr>
        <p:xfrm>
          <a:off x="3962400" y="5489575"/>
          <a:ext cx="7096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03" name="Equation" r:id="rId24" imgW="253800" imgH="190440" progId="Equation.DSMT4">
                  <p:embed/>
                </p:oleObj>
              </mc:Choice>
              <mc:Fallback>
                <p:oleObj name="Equation" r:id="rId24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489575"/>
                        <a:ext cx="7096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3" name="Object 14"/>
          <p:cNvGraphicFramePr>
            <a:graphicFrameLocks noChangeAspect="1"/>
          </p:cNvGraphicFramePr>
          <p:nvPr/>
        </p:nvGraphicFramePr>
        <p:xfrm>
          <a:off x="4648200" y="5486400"/>
          <a:ext cx="12763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04" name="Equation" r:id="rId26" imgW="457200" imgH="228600" progId="Equation.DSMT4">
                  <p:embed/>
                </p:oleObj>
              </mc:Choice>
              <mc:Fallback>
                <p:oleObj name="Equation" r:id="rId2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2763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24" name="Object 15"/>
          <p:cNvGraphicFramePr>
            <a:graphicFrameLocks noChangeAspect="1"/>
          </p:cNvGraphicFramePr>
          <p:nvPr/>
        </p:nvGraphicFramePr>
        <p:xfrm>
          <a:off x="5805488" y="5486400"/>
          <a:ext cx="12049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905" name="Equation" r:id="rId28" imgW="431640" imgH="228600" progId="Equation.DSMT4">
                  <p:embed/>
                </p:oleObj>
              </mc:Choice>
              <mc:Fallback>
                <p:oleObj name="Equation" r:id="rId28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5486400"/>
                        <a:ext cx="12049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77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0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0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0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60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0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08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08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60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60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60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0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A4F5C3E-FBD2-BF45-BCB4-DE321852D29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Faraday’s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 of Induction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52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521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52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 terms of magnetic flux, we can formulate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Faraday’s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findings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</a:t>
            </a:r>
            <a:r>
              <a:rPr lang="en-US" dirty="0" err="1">
                <a:latin typeface="Arial Narrow" charset="0"/>
                <a:ea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</a:rPr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Arial Narrow" charset="0"/>
                <a:ea typeface="ＭＳ Ｐゴシック" charset="0"/>
              </a:rPr>
              <a:t> </a:t>
            </a:r>
          </a:p>
          <a:p>
            <a:pPr lvl="2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 the circuit contains N closely wrapped loops, the total induced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the sum of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induced in each loop</a:t>
            </a: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Has got a lot to do with the direction of induced </a:t>
            </a:r>
            <a:r>
              <a:rPr lang="en-US" dirty="0" err="1">
                <a:latin typeface="Arial Narrow" charset="0"/>
                <a:ea typeface="ＭＳ Ｐゴシック" charset="0"/>
              </a:rPr>
              <a:t>emf</a:t>
            </a:r>
            <a:r>
              <a:rPr lang="en-US" dirty="0">
                <a:latin typeface="Arial Narrow" charset="0"/>
                <a:ea typeface="ＭＳ Ｐゴシック" charset="0"/>
              </a:rPr>
              <a:t>…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52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6166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C0000"/>
                </a:solidFill>
                <a:latin typeface="Arial Narrow" charset="0"/>
              </a:rPr>
              <a:t>Faraday’s </a:t>
            </a:r>
            <a:r>
              <a:rPr lang="en-US" b="1" dirty="0">
                <a:solidFill>
                  <a:srgbClr val="CC0000"/>
                </a:solidFill>
                <a:latin typeface="Arial Narrow" charset="0"/>
              </a:rPr>
              <a:t>Law of Induction</a:t>
            </a:r>
            <a:endParaRPr lang="en-US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6"/>
          <p:cNvGraphicFramePr>
            <a:graphicFrameLocks noChangeAspect="1"/>
          </p:cNvGraphicFramePr>
          <p:nvPr/>
        </p:nvGraphicFramePr>
        <p:xfrm>
          <a:off x="1371600" y="2360613"/>
          <a:ext cx="16764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524" name="Equation" r:id="rId9" imgW="660400" imgH="393700" progId="Equation.DSMT4">
                  <p:embed/>
                </p:oleObj>
              </mc:Choice>
              <mc:Fallback>
                <p:oleObj name="Equation" r:id="rId9" imgW="660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60613"/>
                        <a:ext cx="1676400" cy="1000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7"/>
          <p:cNvGraphicFramePr>
            <a:graphicFrameLocks noChangeAspect="1"/>
          </p:cNvGraphicFramePr>
          <p:nvPr/>
        </p:nvGraphicFramePr>
        <p:xfrm>
          <a:off x="1981200" y="4313238"/>
          <a:ext cx="18288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525" name="Equation" r:id="rId11" imgW="774700" imgH="393700" progId="Equation.DSMT4">
                  <p:embed/>
                </p:oleObj>
              </mc:Choice>
              <mc:Fallback>
                <p:oleObj name="Equation" r:id="rId11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13238"/>
                        <a:ext cx="1828800" cy="9318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12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build="p"/>
      <p:bldP spid="4147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0E08C7C-6901-E049-A56D-0B275E1BC01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0"/>
            <a:ext cx="2743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Lenz’s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</a:t>
            </a: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9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97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9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58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An induced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400" dirty="0">
                <a:latin typeface="Arial Narrow" charset="0"/>
                <a:ea typeface="ＭＳ Ｐゴシック" charset="0"/>
              </a:rPr>
              <a:t> gives rise to a current whose magnetic field opposes the original change in flux </a:t>
            </a:r>
            <a:r>
              <a:rPr lang="en-US" sz="2400" dirty="0">
                <a:latin typeface="Arial Narrow" charset="0"/>
                <a:ea typeface="ＭＳ Ｐゴシック" charset="0"/>
                <a:sym typeface="Wingdings" charset="0"/>
              </a:rPr>
              <a:t> This is known as </a:t>
            </a:r>
            <a:r>
              <a:rPr lang="en-US" sz="2400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sym typeface="Wingdings" charset="0"/>
              </a:rPr>
              <a:t>Lenz’s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  <a:sym typeface="Wingdings" charset="0"/>
              </a:rPr>
              <a:t>Law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In other words, an induced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400" dirty="0">
                <a:latin typeface="Arial Narrow" charset="0"/>
                <a:ea typeface="ＭＳ Ｐゴシック" charset="0"/>
              </a:rPr>
              <a:t> is always in the 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We can use 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Lenz’s </a:t>
            </a:r>
            <a:r>
              <a:rPr lang="en-US" sz="2400" dirty="0">
                <a:latin typeface="Arial Narrow" charset="0"/>
                <a:ea typeface="ＭＳ Ｐゴシック" charset="0"/>
              </a:rPr>
              <a:t>law to explain the following cases in the figures</a:t>
            </a:r>
          </a:p>
        </p:txBody>
      </p: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599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41863"/>
            <a:ext cx="27432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304800" y="3048000"/>
            <a:ext cx="678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law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Lenz’s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345986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build="p"/>
      <p:bldP spid="41575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EDE4F6-1F1B-9E47-8E9A-F7F51CC8FA1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12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Displacement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Current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5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55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5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05800" cy="57150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Maxwell predicted the second term in the generalized 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Ampere’s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law and interpreted it as equivalent to an electric current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If a change of magnetic field induces an electric current, a change of electric field must do the same to magnetic field… 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He called this term as the displacement current, </a:t>
            </a:r>
            <a:r>
              <a:rPr lang="en-US" sz="2000" dirty="0">
                <a:latin typeface="Symbol" charset="0"/>
                <a:ea typeface="ＭＳ Ｐゴシック" charset="0"/>
              </a:rPr>
              <a:t>I</a:t>
            </a:r>
            <a:r>
              <a:rPr lang="en-US" sz="2000" baseline="-25000" dirty="0">
                <a:latin typeface="Arial Narrow" charset="0"/>
                <a:ea typeface="ＭＳ Ｐゴシック" charset="0"/>
              </a:rPr>
              <a:t>D</a:t>
            </a: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While the original term is called the conduction current, </a:t>
            </a:r>
            <a:r>
              <a:rPr lang="en-US" sz="2000" dirty="0">
                <a:latin typeface="Symbol" charset="0"/>
                <a:ea typeface="ＭＳ Ｐゴシック" charset="0"/>
              </a:rPr>
              <a:t>I</a:t>
            </a:r>
          </a:p>
          <a:p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Ampere’s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law then can be written as</a:t>
            </a:r>
          </a:p>
          <a:p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endParaRPr lang="en-US" sz="2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Where</a:t>
            </a:r>
          </a:p>
          <a:p>
            <a:pPr lvl="1"/>
            <a:endParaRPr lang="en-US" sz="2000" dirty="0">
              <a:latin typeface="Arial Narrow" charset="0"/>
              <a:ea typeface="ＭＳ Ｐゴシック" charset="0"/>
            </a:endParaRPr>
          </a:p>
          <a:p>
            <a:pPr lvl="1"/>
            <a:endParaRPr lang="en-US" sz="20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 Narrow" charset="0"/>
                <a:ea typeface="ＭＳ Ｐゴシック" charset="0"/>
              </a:rPr>
              <a:t>While it is in effect equivalent to an electric current, a flow of electric charge, this actually does not have anything to do with the flow of electric charge itself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57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606690"/>
              </p:ext>
            </p:extLst>
          </p:nvPr>
        </p:nvGraphicFramePr>
        <p:xfrm>
          <a:off x="1782763" y="3352800"/>
          <a:ext cx="40449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58" name="Equation" r:id="rId10" imgW="1270000" imgH="254000" progId="Equation.DSMT4">
                  <p:embed/>
                </p:oleObj>
              </mc:Choice>
              <mc:Fallback>
                <p:oleObj name="Equation" r:id="rId10" imgW="1270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3352800"/>
                        <a:ext cx="4044950" cy="8064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7"/>
          <p:cNvGraphicFramePr>
            <a:graphicFrameLocks noChangeAspect="1"/>
          </p:cNvGraphicFramePr>
          <p:nvPr/>
        </p:nvGraphicFramePr>
        <p:xfrm>
          <a:off x="2286000" y="4478338"/>
          <a:ext cx="8255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59" name="Equation" r:id="rId12" imgW="304560" imgH="203040" progId="Equation.DSMT4">
                  <p:embed/>
                </p:oleObj>
              </mc:Choice>
              <mc:Fallback>
                <p:oleObj name="Equation" r:id="rId12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78338"/>
                        <a:ext cx="82550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239538"/>
              </p:ext>
            </p:extLst>
          </p:nvPr>
        </p:nvGraphicFramePr>
        <p:xfrm>
          <a:off x="3152775" y="4157663"/>
          <a:ext cx="13081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60" name="Equation" r:id="rId14" imgW="482600" imgH="393700" progId="Equation.DSMT4">
                  <p:embed/>
                </p:oleObj>
              </mc:Choice>
              <mc:Fallback>
                <p:oleObj name="Equation" r:id="rId14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4157663"/>
                        <a:ext cx="13081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61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0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0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02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2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1C8F637-6E96-AE42-8057-CA2FADBFB1D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658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Gauss’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 for Magnetism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6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6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5344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What was the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Gauss’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 in the electric case?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electric flux through a closed surface is equal to the total net charge Q enclosed by the surface divided by ε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0</a:t>
            </a:r>
            <a:r>
              <a:rPr lang="en-US" dirty="0">
                <a:latin typeface="Arial Narrow" charset="0"/>
                <a:ea typeface="ＭＳ Ｐゴシック" charset="0"/>
              </a:rPr>
              <a:t>.</a:t>
            </a:r>
            <a:endParaRPr lang="en-US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Similarly, we can write Gauss</a:t>
            </a:r>
            <a:r>
              <a:rPr lang="ja-JP" altLang="en-US" dirty="0"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law for magnetism as </a:t>
            </a:r>
          </a:p>
          <a:p>
            <a:pPr>
              <a:lnSpc>
                <a:spcPct val="8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There is no isolated magnetic poles, the magnetic equivalent of single electric charges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6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8" name="Object 5"/>
          <p:cNvGraphicFramePr>
            <a:graphicFrameLocks noChangeAspect="1"/>
          </p:cNvGraphicFramePr>
          <p:nvPr/>
        </p:nvGraphicFramePr>
        <p:xfrm>
          <a:off x="2133600" y="1885950"/>
          <a:ext cx="2081213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65" name="Equation" r:id="rId7" imgW="1016000" imgH="546100" progId="Equation.DSMT4">
                  <p:embed/>
                </p:oleObj>
              </mc:Choice>
              <mc:Fallback>
                <p:oleObj name="Equation" r:id="rId7" imgW="10160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85950"/>
                        <a:ext cx="2081213" cy="11826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9" name="Object 6"/>
          <p:cNvGraphicFramePr>
            <a:graphicFrameLocks noChangeAspect="1"/>
          </p:cNvGraphicFramePr>
          <p:nvPr/>
        </p:nvGraphicFramePr>
        <p:xfrm>
          <a:off x="2209800" y="3743325"/>
          <a:ext cx="2198688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66" name="Equation" r:id="rId9" imgW="787400" imgH="457200" progId="Equation.DSMT4">
                  <p:embed/>
                </p:oleObj>
              </mc:Choice>
              <mc:Fallback>
                <p:oleObj name="Equation" r:id="rId9" imgW="78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43325"/>
                        <a:ext cx="2198688" cy="12557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4953000" y="2124075"/>
            <a:ext cx="1600200" cy="646113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Gauss’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5068888" y="3957638"/>
            <a:ext cx="1560512" cy="646112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CC0000"/>
                </a:solidFill>
                <a:latin typeface="Arial Narrow" charset="0"/>
              </a:rPr>
              <a:t>Gauss’ </a:t>
            </a:r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Law for magnetism</a:t>
            </a:r>
          </a:p>
        </p:txBody>
      </p:sp>
    </p:spTree>
    <p:extLst>
      <p:ext uri="{BB962C8B-B14F-4D97-AF65-F5344CB8AC3E}">
        <p14:creationId xmlns:p14="http://schemas.microsoft.com/office/powerpoint/2010/main" val="212477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2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9" grpId="0" build="p"/>
      <p:bldP spid="352311" grpId="0" animBg="1"/>
      <p:bldP spid="3523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4BDD6D4-DA01-2143-8372-27AB8F6ED1D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Gauss’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 for Magnetism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2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2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What does the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Gauss’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law in magnetism mean physically?</a:t>
            </a: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Even for bar magnets, the field lines exist both insides and outside of the magnet</a:t>
            </a: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2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743589"/>
              </p:ext>
            </p:extLst>
          </p:nvPr>
        </p:nvGraphicFramePr>
        <p:xfrm>
          <a:off x="3070225" y="1304925"/>
          <a:ext cx="2492375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23" name="Equation" r:id="rId8" imgW="787400" imgH="457200" progId="Equation.DSMT4">
                  <p:embed/>
                </p:oleObj>
              </mc:Choice>
              <mc:Fallback>
                <p:oleObj name="Equation" r:id="rId8" imgW="787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1304925"/>
                        <a:ext cx="2492375" cy="14255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493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July 1,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84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02D9AC-AD0A-1441-808E-DC034F20E53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Reminder: Special Project #4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7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77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7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839200" cy="5715000"/>
          </a:xfrm>
        </p:spPr>
        <p:txBody>
          <a:bodyPr/>
          <a:lstStyle/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the unit of speed from the product of the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permitivity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and permeability, starting from their original units. (5 points)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Derive and compute the speed of light in free space from the four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Maxwell’s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equations. (20 points for derivation and 3 points for computation.)</a:t>
            </a:r>
          </a:p>
          <a:p>
            <a:pPr marL="514350" indent="-51435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Compute the speed of the EM waves in copper, water and one other material which is different from other students. ( 3 points each)</a:t>
            </a:r>
          </a:p>
          <a:p>
            <a:pPr marL="514350" indent="-514350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Due of these projects are the start of the class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this Wednesday, July 3!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7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131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B182-3E79-0B4E-92F0-927729CD792A}" type="slidenum">
              <a:rPr lang="en-US"/>
              <a:pPr/>
              <a:t>4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09600"/>
          </a:xfrm>
        </p:spPr>
        <p:txBody>
          <a:bodyPr/>
          <a:lstStyle/>
          <a:p>
            <a:r>
              <a:rPr lang="en-US"/>
              <a:t>Inductance</a:t>
            </a:r>
          </a:p>
        </p:txBody>
      </p:sp>
      <p:graphicFrame>
        <p:nvGraphicFramePr>
          <p:cNvPr id="43417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18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18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1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153400" cy="4343400"/>
          </a:xfrm>
        </p:spPr>
        <p:txBody>
          <a:bodyPr/>
          <a:lstStyle/>
          <a:p>
            <a:r>
              <a:rPr lang="en-US" sz="3600" dirty="0"/>
              <a:t>Changing magnetic flux through a circuit induce an </a:t>
            </a:r>
            <a:r>
              <a:rPr lang="en-US" sz="3600" dirty="0" err="1"/>
              <a:t>emf</a:t>
            </a:r>
            <a:r>
              <a:rPr lang="en-US" sz="3600" dirty="0"/>
              <a:t> in that circuit</a:t>
            </a:r>
          </a:p>
          <a:p>
            <a:r>
              <a:rPr lang="en-US" sz="3600" dirty="0"/>
              <a:t>An electric current produces a magnetic field</a:t>
            </a:r>
          </a:p>
          <a:p>
            <a:r>
              <a:rPr lang="en-US" sz="3600" dirty="0"/>
              <a:t>From these, we can deduce </a:t>
            </a:r>
          </a:p>
          <a:p>
            <a:pPr lvl="1"/>
            <a:r>
              <a:rPr lang="en-US" sz="3200" dirty="0"/>
              <a:t>A changing current in one circuit must induce an </a:t>
            </a:r>
            <a:r>
              <a:rPr lang="en-US" sz="3200" dirty="0" err="1"/>
              <a:t>emf</a:t>
            </a:r>
            <a:r>
              <a:rPr lang="en-US" sz="3200" dirty="0"/>
              <a:t> in a nearby circuit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Mutual inductance</a:t>
            </a:r>
            <a:endParaRPr lang="en-US" sz="3200" dirty="0"/>
          </a:p>
          <a:p>
            <a:pPr lvl="1"/>
            <a:r>
              <a:rPr lang="en-US" sz="3200" dirty="0"/>
              <a:t>Or induce an </a:t>
            </a:r>
            <a:r>
              <a:rPr lang="en-US" sz="3200" dirty="0" err="1"/>
              <a:t>emf</a:t>
            </a:r>
            <a:r>
              <a:rPr lang="en-US" sz="3200" dirty="0"/>
              <a:t> in itself </a:t>
            </a:r>
            <a:r>
              <a:rPr lang="en-US" sz="3200" dirty="0" err="1">
                <a:sym typeface="Wingdings" charset="2"/>
              </a:rPr>
              <a:t></a:t>
            </a:r>
            <a:r>
              <a:rPr lang="en-US" sz="3200" dirty="0">
                <a:sym typeface="Wingdings" charset="2"/>
              </a:rPr>
              <a:t> Self inductance</a:t>
            </a:r>
            <a:endParaRPr lang="en-US" sz="3200" dirty="0"/>
          </a:p>
        </p:txBody>
      </p:sp>
      <p:graphicFrame>
        <p:nvGraphicFramePr>
          <p:cNvPr id="43418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1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2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4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4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4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80B-91C4-7648-B197-E93724F0CF65}" type="slidenum">
              <a:rPr lang="en-US"/>
              <a:pPr/>
              <a:t>5</a:t>
            </a:fld>
            <a:endParaRPr lang="en-US"/>
          </a:p>
        </p:txBody>
      </p:sp>
      <p:pic>
        <p:nvPicPr>
          <p:cNvPr id="435202" name="Picture 2" descr="FG30_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990600"/>
            <a:ext cx="2133600" cy="19812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52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3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3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3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593725"/>
            <a:ext cx="84582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two coils of wire are placed near each other, a changing current in one will induce an </a:t>
            </a:r>
            <a:r>
              <a:rPr lang="en-US" sz="2800" dirty="0" err="1"/>
              <a:t>emf</a:t>
            </a:r>
            <a:r>
              <a:rPr lang="en-US" sz="2800" dirty="0"/>
              <a:t> in the other.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</a:t>
            </a:r>
            <a:r>
              <a:rPr lang="en-US" sz="2800" dirty="0" smtClean="0"/>
              <a:t> is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,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ε</a:t>
            </a:r>
            <a:r>
              <a:rPr lang="en-US" sz="2800" baseline="-25000" dirty="0" smtClean="0"/>
              <a:t>2</a:t>
            </a:r>
            <a:r>
              <a:rPr lang="en-US" sz="2800" dirty="0"/>
              <a:t>, in coil2 proportional to?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Rate of the change of the magnetic flux passing through it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flux is due to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magnetic flux in each loop of coil2 created by coil1 and N</a:t>
            </a:r>
            <a:r>
              <a:rPr lang="en-US" sz="2800" baseline="-25000" dirty="0"/>
              <a:t>2</a:t>
            </a:r>
            <a:r>
              <a:rPr lang="en-US" sz="2800" dirty="0"/>
              <a:t> is the number of closely packed loops in coil2, then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the total flux passing through coil2.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If the two coils are fixed in space, 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</a:t>
            </a:r>
            <a:r>
              <a:rPr lang="en-US" sz="2800" dirty="0" smtClean="0">
                <a:latin typeface="Symbol" charset="2"/>
              </a:rPr>
              <a:t>Φ</a:t>
            </a:r>
            <a:r>
              <a:rPr lang="en-US" sz="2800" baseline="-25000" dirty="0" smtClean="0"/>
              <a:t>21</a:t>
            </a:r>
            <a:r>
              <a:rPr lang="en-US" sz="2800" dirty="0" smtClean="0"/>
              <a:t> </a:t>
            </a:r>
            <a:r>
              <a:rPr lang="en-US" sz="2800" dirty="0"/>
              <a:t>is proportional to the current </a:t>
            </a:r>
            <a:r>
              <a:rPr lang="en-US" sz="2800" dirty="0">
                <a:latin typeface="Monotype Corsiva" charset="0"/>
              </a:rPr>
              <a:t>I</a:t>
            </a:r>
            <a:r>
              <a:rPr lang="en-US" sz="2800" baseline="-25000" dirty="0"/>
              <a:t>1</a:t>
            </a:r>
            <a:r>
              <a:rPr lang="en-US" sz="2800" dirty="0"/>
              <a:t> in coil 1,                     </a:t>
            </a:r>
            <a:r>
              <a:rPr lang="en-US" sz="2800" dirty="0" smtClean="0"/>
              <a:t>    .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proportionality constant for this is called the Mutual Inductance and defined</a:t>
            </a:r>
            <a:r>
              <a:rPr lang="en-US" sz="2800" dirty="0" smtClean="0"/>
              <a:t> as                       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</a:t>
            </a:r>
            <a:r>
              <a:rPr lang="en-US" sz="2800" dirty="0" err="1"/>
              <a:t>emf</a:t>
            </a:r>
            <a:r>
              <a:rPr lang="en-US" sz="2800" dirty="0"/>
              <a:t> induced in coil2 due to the changing current in coil1 is </a:t>
            </a:r>
          </a:p>
        </p:txBody>
      </p:sp>
      <p:graphicFrame>
        <p:nvGraphicFramePr>
          <p:cNvPr id="4352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40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58716"/>
              </p:ext>
            </p:extLst>
          </p:nvPr>
        </p:nvGraphicFramePr>
        <p:xfrm>
          <a:off x="4191000" y="4838700"/>
          <a:ext cx="16176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41" name="Equation" r:id="rId9" imgW="952200" imgH="203040" progId="Equation.DSMT4">
                  <p:embed/>
                </p:oleObj>
              </mc:Choice>
              <mc:Fallback>
                <p:oleObj name="Equation" r:id="rId9" imgW="952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38700"/>
                        <a:ext cx="1617663" cy="342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316413"/>
              </p:ext>
            </p:extLst>
          </p:nvPr>
        </p:nvGraphicFramePr>
        <p:xfrm>
          <a:off x="1165225" y="5715000"/>
          <a:ext cx="63023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42" name="Equation" r:id="rId11" imgW="3619500" imgH="419100" progId="Equation.DSMT4">
                  <p:embed/>
                </p:oleObj>
              </mc:Choice>
              <mc:Fallback>
                <p:oleObj name="Equation" r:id="rId11" imgW="3619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5715000"/>
                        <a:ext cx="6302375" cy="8509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1" name="Object 11"/>
          <p:cNvGraphicFramePr>
            <a:graphicFrameLocks noChangeAspect="1"/>
          </p:cNvGraphicFramePr>
          <p:nvPr/>
        </p:nvGraphicFramePr>
        <p:xfrm>
          <a:off x="2971800" y="4042646"/>
          <a:ext cx="914400" cy="45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43" name="Equation" r:id="rId13" imgW="406080" imgH="203040" progId="Equation.DSMT4">
                  <p:embed/>
                </p:oleObj>
              </mc:Choice>
              <mc:Fallback>
                <p:oleObj name="Equation" r:id="rId13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042646"/>
                        <a:ext cx="914400" cy="45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16279"/>
              </p:ext>
            </p:extLst>
          </p:nvPr>
        </p:nvGraphicFramePr>
        <p:xfrm>
          <a:off x="3778250" y="4014788"/>
          <a:ext cx="111283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44" name="Equation" r:id="rId15" imgW="495300" imgH="228600" progId="Equation.DSMT4">
                  <p:embed/>
                </p:oleObj>
              </mc:Choice>
              <mc:Fallback>
                <p:oleObj name="Equation" r:id="rId15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4014788"/>
                        <a:ext cx="1112838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248067"/>
              </p:ext>
            </p:extLst>
          </p:nvPr>
        </p:nvGraphicFramePr>
        <p:xfrm>
          <a:off x="4038600" y="4014788"/>
          <a:ext cx="60007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45" name="Equation" r:id="rId17" imgW="266700" imgH="228600" progId="Equation.DSMT4">
                  <p:embed/>
                </p:oleObj>
              </mc:Choice>
              <mc:Fallback>
                <p:oleObj name="Equation" r:id="rId17" imgW="266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14788"/>
                        <a:ext cx="60007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65344"/>
              </p:ext>
            </p:extLst>
          </p:nvPr>
        </p:nvGraphicFramePr>
        <p:xfrm>
          <a:off x="6172200" y="4800600"/>
          <a:ext cx="191928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46" name="Equation" r:id="rId19" imgW="1130300" imgH="228600" progId="Equation.DSMT4">
                  <p:embed/>
                </p:oleObj>
              </mc:Choice>
              <mc:Fallback>
                <p:oleObj name="Equation" r:id="rId19" imgW="1130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00600"/>
                        <a:ext cx="1919287" cy="3857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0646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5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5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5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5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5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5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BAC1DA2-AD4D-E044-9D85-B4525A7031A9}" type="slidenum">
              <a:rPr lang="en-US"/>
              <a:pPr/>
              <a:t>6</a:t>
            </a:fld>
            <a:endParaRPr lang="en-US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Mutual Inductance</a:t>
            </a:r>
          </a:p>
        </p:txBody>
      </p:sp>
      <p:graphicFrame>
        <p:nvGraphicFramePr>
          <p:cNvPr id="436227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9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8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9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29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9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441325"/>
            <a:ext cx="8839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mutual induction of coil2 with respect to coil1, M</a:t>
            </a:r>
            <a:r>
              <a:rPr lang="en-US" sz="2800" baseline="-25000" dirty="0"/>
              <a:t>21</a:t>
            </a:r>
            <a:r>
              <a:rPr lang="en-US" sz="28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is a constant and does not depend on </a:t>
            </a:r>
            <a:r>
              <a:rPr lang="en-US" sz="2400" dirty="0">
                <a:latin typeface="Monotype Corsiva" charset="0"/>
              </a:rPr>
              <a:t>I</a:t>
            </a:r>
            <a:r>
              <a:rPr lang="en-US" sz="2400" baseline="-25000" dirty="0"/>
              <a:t>1</a:t>
            </a:r>
            <a:r>
              <a:rPr lang="en-US" sz="2400" dirty="0"/>
              <a:t>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depends only on “geometric” factors such as the size, shape, number of turns and relative position of the two coils, and whether a ferromagnetic material is present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farther apart the two coils are the less flux can pass through </a:t>
            </a:r>
            <a:r>
              <a:rPr lang="en-US" sz="2000" dirty="0" smtClean="0"/>
              <a:t>coil #2</a:t>
            </a:r>
            <a:r>
              <a:rPr lang="en-US" sz="2000" dirty="0"/>
              <a:t>, so M</a:t>
            </a:r>
            <a:r>
              <a:rPr lang="en-US" sz="2000" baseline="-25000" dirty="0"/>
              <a:t>21</a:t>
            </a:r>
            <a:r>
              <a:rPr lang="en-US" sz="2000" dirty="0"/>
              <a:t> will be less.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 most </a:t>
            </a:r>
            <a:r>
              <a:rPr lang="en-US" sz="2400" dirty="0"/>
              <a:t>cases the mutual inductance is determined experimentally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Conversely, the changing current in coil2 will induce an </a:t>
            </a:r>
            <a:r>
              <a:rPr lang="en-US" sz="2800" dirty="0" err="1"/>
              <a:t>emf</a:t>
            </a:r>
            <a:r>
              <a:rPr lang="en-US" sz="2800" dirty="0"/>
              <a:t> in coil1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baseline="-25000" dirty="0"/>
              <a:t>12 </a:t>
            </a:r>
            <a:r>
              <a:rPr lang="en-US" sz="2400" dirty="0"/>
              <a:t>is the mutual inductance of coil1 with respect to coil2 and M</a:t>
            </a:r>
            <a:r>
              <a:rPr lang="en-US" sz="2400" baseline="-25000" dirty="0"/>
              <a:t>12</a:t>
            </a:r>
            <a:r>
              <a:rPr lang="en-US" sz="2400" dirty="0"/>
              <a:t> = M</a:t>
            </a:r>
            <a:r>
              <a:rPr lang="en-US" sz="2400" baseline="-25000" dirty="0"/>
              <a:t>21</a:t>
            </a:r>
            <a:r>
              <a:rPr lang="en-US" sz="2400" dirty="0"/>
              <a:t> 	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We can put M=M</a:t>
            </a:r>
            <a:r>
              <a:rPr lang="en-US" sz="2400" baseline="-25000" dirty="0"/>
              <a:t>12</a:t>
            </a:r>
            <a:r>
              <a:rPr lang="en-US" sz="2400" dirty="0"/>
              <a:t>=M</a:t>
            </a:r>
            <a:r>
              <a:rPr lang="en-US" sz="2400" baseline="-25000" dirty="0"/>
              <a:t>21</a:t>
            </a:r>
            <a:r>
              <a:rPr lang="en-US" sz="2400" dirty="0"/>
              <a:t> and obtain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 unit for mutual inductance is H</a:t>
            </a:r>
            <a:r>
              <a:rPr lang="en-US" sz="2400" dirty="0" smtClean="0"/>
              <a:t>enry </a:t>
            </a:r>
            <a:r>
              <a:rPr lang="en-US" sz="2400" dirty="0"/>
              <a:t>(H)</a:t>
            </a:r>
          </a:p>
        </p:txBody>
      </p:sp>
      <p:graphicFrame>
        <p:nvGraphicFramePr>
          <p:cNvPr id="436231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99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2" name="Object 8"/>
          <p:cNvGraphicFramePr>
            <a:graphicFrameLocks noChangeAspect="1"/>
          </p:cNvGraphicFramePr>
          <p:nvPr/>
        </p:nvGraphicFramePr>
        <p:xfrm>
          <a:off x="990600" y="4205288"/>
          <a:ext cx="46355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00" name="Equation" r:id="rId8" imgW="266400" imgH="203040" progId="Equation.DSMT4">
                  <p:embed/>
                </p:oleObj>
              </mc:Choice>
              <mc:Fallback>
                <p:oleObj name="Equation" r:id="rId8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05288"/>
                        <a:ext cx="46355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245242"/>
              </p:ext>
            </p:extLst>
          </p:nvPr>
        </p:nvGraphicFramePr>
        <p:xfrm>
          <a:off x="5497513" y="4943475"/>
          <a:ext cx="3252787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01" name="Equation" r:id="rId10" imgW="1752600" imgH="393700" progId="Equation.DSMT4">
                  <p:embed/>
                </p:oleObj>
              </mc:Choice>
              <mc:Fallback>
                <p:oleObj name="Equation" r:id="rId10" imgW="175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513" y="4943475"/>
                        <a:ext cx="3252787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4" name="Object 10"/>
          <p:cNvGraphicFramePr>
            <a:graphicFrameLocks noChangeAspect="1"/>
          </p:cNvGraphicFramePr>
          <p:nvPr/>
        </p:nvGraphicFramePr>
        <p:xfrm>
          <a:off x="6062663" y="5715000"/>
          <a:ext cx="21669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02" name="Equation" r:id="rId12" imgW="1244520" imgH="203040" progId="Equation.DSMT4">
                  <p:embed/>
                </p:oleObj>
              </mc:Choice>
              <mc:Fallback>
                <p:oleObj name="Equation" r:id="rId12" imgW="1244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63" y="5715000"/>
                        <a:ext cx="21669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62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66048"/>
              </p:ext>
            </p:extLst>
          </p:nvPr>
        </p:nvGraphicFramePr>
        <p:xfrm>
          <a:off x="1485900" y="4013200"/>
          <a:ext cx="1017588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9003" name="Equation" r:id="rId14" imgW="584200" imgH="393700" progId="Equation.DSMT4">
                  <p:embed/>
                </p:oleObj>
              </mc:Choice>
              <mc:Fallback>
                <p:oleObj name="Equation" r:id="rId14" imgW="584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4013200"/>
                        <a:ext cx="1017588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6" name="Text Box 12"/>
          <p:cNvSpPr txBox="1">
            <a:spLocks noChangeArrowheads="1"/>
          </p:cNvSpPr>
          <p:nvPr/>
        </p:nvSpPr>
        <p:spPr bwMode="auto">
          <a:xfrm>
            <a:off x="5181600" y="1997075"/>
            <a:ext cx="25146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Narrow" charset="0"/>
              </a:rPr>
              <a:t>What?  Does this make sense?</a:t>
            </a:r>
          </a:p>
        </p:txBody>
      </p:sp>
    </p:spTree>
    <p:extLst>
      <p:ext uri="{BB962C8B-B14F-4D97-AF65-F5344CB8AC3E}">
        <p14:creationId xmlns:p14="http://schemas.microsoft.com/office/powerpoint/2010/main" val="14976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6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6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6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362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6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6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6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6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6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62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6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0" grpId="0" build="p"/>
      <p:bldP spid="4362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433E4-190A-4445-9998-078C293FFAFC}" type="slidenum">
              <a:rPr lang="en-US"/>
              <a:pPr/>
              <a:t>7</a:t>
            </a:fld>
            <a:endParaRPr lang="en-US"/>
          </a:p>
        </p:txBody>
      </p:sp>
      <p:pic>
        <p:nvPicPr>
          <p:cNvPr id="437250" name="Picture 2" descr="FG30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438400" cy="2362200"/>
          </a:xfrm>
          <a:prstGeom prst="rect">
            <a:avLst/>
          </a:prstGeom>
          <a:noFill/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21 – 14 </a:t>
            </a:r>
            <a:endParaRPr lang="en-US" dirty="0"/>
          </a:p>
        </p:txBody>
      </p:sp>
      <p:sp>
        <p:nvSpPr>
          <p:cNvPr id="437252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2484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Solenoid and coil.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long thin solenoid of length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Monotype Corsiva" charset="0"/>
              </a:rPr>
              <a:t>l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and cross-sectional area A contains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closely packed turns of wire.  Wrapped around it is an insulated coil of N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turns. 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Assuming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all the flux from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1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(the solenoid) passes through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coil 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calculate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mutual inductance. </a:t>
            </a: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457200" y="2895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First we need to determine the flux produced by the solenoid.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37254" name="Text Box 6"/>
          <p:cNvSpPr txBox="1">
            <a:spLocks noChangeArrowheads="1"/>
          </p:cNvSpPr>
          <p:nvPr/>
        </p:nvSpPr>
        <p:spPr bwMode="auto">
          <a:xfrm>
            <a:off x="449263" y="3352800"/>
            <a:ext cx="549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magnetic field inside the solenoid?</a:t>
            </a:r>
          </a:p>
        </p:txBody>
      </p:sp>
      <p:sp>
        <p:nvSpPr>
          <p:cNvPr id="437255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305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solenoid is closely packed, we can assume that the field lines are perpendicular to the surface area of the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coils. 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flux through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 </a:t>
            </a:r>
          </a:p>
        </p:txBody>
      </p:sp>
      <p:sp>
        <p:nvSpPr>
          <p:cNvPr id="437256" name="Text Box 8"/>
          <p:cNvSpPr txBox="1">
            <a:spLocks noChangeArrowheads="1"/>
          </p:cNvSpPr>
          <p:nvPr/>
        </p:nvSpPr>
        <p:spPr bwMode="auto">
          <a:xfrm>
            <a:off x="381000" y="5410200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Thus the mutual inductance of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coil 2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is</a:t>
            </a:r>
          </a:p>
        </p:txBody>
      </p:sp>
      <p:graphicFrame>
        <p:nvGraphicFramePr>
          <p:cNvPr id="437257" name="Object 9"/>
          <p:cNvGraphicFramePr>
            <a:graphicFrameLocks noChangeAspect="1"/>
          </p:cNvGraphicFramePr>
          <p:nvPr/>
        </p:nvGraphicFramePr>
        <p:xfrm>
          <a:off x="5867400" y="3494088"/>
          <a:ext cx="51752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30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494088"/>
                        <a:ext cx="51752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8" name="Object 10"/>
          <p:cNvGraphicFramePr>
            <a:graphicFrameLocks noChangeAspect="1"/>
          </p:cNvGraphicFramePr>
          <p:nvPr/>
        </p:nvGraphicFramePr>
        <p:xfrm>
          <a:off x="2590800" y="4922838"/>
          <a:ext cx="7508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31" name="Equation" r:id="rId6" imgW="368280" imgH="203040" progId="Equation.DSMT4">
                  <p:embed/>
                </p:oleObj>
              </mc:Choice>
              <mc:Fallback>
                <p:oleObj name="Equation" r:id="rId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22838"/>
                        <a:ext cx="750888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9" name="Object 11"/>
          <p:cNvGraphicFramePr>
            <a:graphicFrameLocks noChangeAspect="1"/>
          </p:cNvGraphicFramePr>
          <p:nvPr/>
        </p:nvGraphicFramePr>
        <p:xfrm>
          <a:off x="2971800" y="5673725"/>
          <a:ext cx="8239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32"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673725"/>
                        <a:ext cx="82391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0" name="Text Box 12"/>
          <p:cNvSpPr txBox="1">
            <a:spLocks noChangeArrowheads="1"/>
          </p:cNvSpPr>
          <p:nvPr/>
        </p:nvSpPr>
        <p:spPr bwMode="auto">
          <a:xfrm>
            <a:off x="2036763" y="6308725"/>
            <a:ext cx="5049837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Note that M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21</a:t>
            </a:r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 only depends on geometric factors!</a:t>
            </a:r>
          </a:p>
        </p:txBody>
      </p:sp>
      <p:graphicFrame>
        <p:nvGraphicFramePr>
          <p:cNvPr id="437261" name="Object 13"/>
          <p:cNvGraphicFramePr>
            <a:graphicFrameLocks noChangeAspect="1"/>
          </p:cNvGraphicFramePr>
          <p:nvPr/>
        </p:nvGraphicFramePr>
        <p:xfrm>
          <a:off x="6434138" y="3276600"/>
          <a:ext cx="957262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33" name="Equation" r:id="rId10" imgW="469800" imgH="368280" progId="Equation.DSMT4">
                  <p:embed/>
                </p:oleObj>
              </mc:Choice>
              <mc:Fallback>
                <p:oleObj name="Equation" r:id="rId10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4138" y="3276600"/>
                        <a:ext cx="957262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2" name="Object 14"/>
          <p:cNvGraphicFramePr>
            <a:graphicFrameLocks noChangeAspect="1"/>
          </p:cNvGraphicFramePr>
          <p:nvPr/>
        </p:nvGraphicFramePr>
        <p:xfrm>
          <a:off x="3289300" y="4948238"/>
          <a:ext cx="6731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34" name="Equation" r:id="rId12" imgW="330120" imgH="152280" progId="Equation.DSMT4">
                  <p:embed/>
                </p:oleObj>
              </mc:Choice>
              <mc:Fallback>
                <p:oleObj name="Equation" r:id="rId12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4948238"/>
                        <a:ext cx="67310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3" name="Object 15"/>
          <p:cNvGraphicFramePr>
            <a:graphicFrameLocks noChangeAspect="1"/>
          </p:cNvGraphicFramePr>
          <p:nvPr/>
        </p:nvGraphicFramePr>
        <p:xfrm>
          <a:off x="3990975" y="4724400"/>
          <a:ext cx="11906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35" name="Equation" r:id="rId14" imgW="583920" imgH="368280" progId="Equation.DSMT4">
                  <p:embed/>
                </p:oleObj>
              </mc:Choice>
              <mc:Fallback>
                <p:oleObj name="Equation" r:id="rId14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724400"/>
                        <a:ext cx="1190625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4" name="Object 16"/>
          <p:cNvGraphicFramePr>
            <a:graphicFrameLocks noChangeAspect="1"/>
          </p:cNvGraphicFramePr>
          <p:nvPr/>
        </p:nvGraphicFramePr>
        <p:xfrm>
          <a:off x="3733800" y="5486400"/>
          <a:ext cx="11699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36" name="Equation" r:id="rId16" imgW="558720" imgH="406080" progId="Equation.DSMT4">
                  <p:embed/>
                </p:oleObj>
              </mc:Choice>
              <mc:Fallback>
                <p:oleObj name="Equation" r:id="rId16" imgW="558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486400"/>
                        <a:ext cx="1169988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5" name="Object 17"/>
          <p:cNvGraphicFramePr>
            <a:graphicFrameLocks noChangeAspect="1"/>
          </p:cNvGraphicFramePr>
          <p:nvPr/>
        </p:nvGraphicFramePr>
        <p:xfrm>
          <a:off x="4867275" y="5486400"/>
          <a:ext cx="19145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37" name="Equation" r:id="rId18" imgW="914400" imgH="406080" progId="Equation.DSMT4">
                  <p:embed/>
                </p:oleObj>
              </mc:Choice>
              <mc:Fallback>
                <p:oleObj name="Equation" r:id="rId18" imgW="9144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7275" y="5486400"/>
                        <a:ext cx="1914525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66" name="Object 18"/>
          <p:cNvGraphicFramePr>
            <a:graphicFrameLocks noChangeAspect="1"/>
          </p:cNvGraphicFramePr>
          <p:nvPr/>
        </p:nvGraphicFramePr>
        <p:xfrm>
          <a:off x="6797675" y="5486400"/>
          <a:ext cx="13557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638" name="Equation" r:id="rId20" imgW="647640" imgH="368280" progId="Equation.DSMT4">
                  <p:embed/>
                </p:oleObj>
              </mc:Choice>
              <mc:Fallback>
                <p:oleObj name="Equation" r:id="rId20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7675" y="5486400"/>
                        <a:ext cx="13557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59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3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/>
      <p:bldP spid="437253" grpId="0"/>
      <p:bldP spid="437254" grpId="0"/>
      <p:bldP spid="437255" grpId="0"/>
      <p:bldP spid="437256" grpId="0"/>
      <p:bldP spid="4372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D045C-D41F-134C-A2D8-048E9520F217}" type="slidenum">
              <a:rPr lang="en-US"/>
              <a:pPr/>
              <a:t>8</a:t>
            </a:fld>
            <a:endParaRPr lang="en-US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Self Inductance</a:t>
            </a:r>
          </a:p>
        </p:txBody>
      </p:sp>
      <p:graphicFrame>
        <p:nvGraphicFramePr>
          <p:cNvPr id="4382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3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3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82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3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82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534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concept of inductance applies to a single isolated coil of N turns.  How does this happen?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a changing current passes through a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changing magnetic flux is produced inside the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changing magnetic flux in turn induces an </a:t>
            </a:r>
            <a:r>
              <a:rPr lang="en-US" sz="2400" dirty="0" err="1"/>
              <a:t>emf</a:t>
            </a:r>
            <a:r>
              <a:rPr lang="en-US" sz="2400" dirty="0"/>
              <a:t> in the same coil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</a:t>
            </a:r>
            <a:r>
              <a:rPr lang="en-US" sz="2400" dirty="0" err="1"/>
              <a:t>emf</a:t>
            </a:r>
            <a:r>
              <a:rPr lang="en-US" sz="2400" dirty="0"/>
              <a:t> opposes the change in flux.  Whose law is this?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Lenz’s law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What </a:t>
            </a:r>
            <a:r>
              <a:rPr lang="en-US" sz="2800" dirty="0" smtClean="0"/>
              <a:t>happens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When the current through the coil is increasing?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increasing magnetic flux induces an </a:t>
            </a:r>
            <a:r>
              <a:rPr lang="en-US" sz="2000" dirty="0" err="1"/>
              <a:t>emf</a:t>
            </a:r>
            <a:r>
              <a:rPr lang="en-US" sz="2000" dirty="0"/>
              <a:t> that opposes the original current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tends to impedes its increase, trying to maintain the original current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When the current through the coil is decreasing?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decreasing flux induces an </a:t>
            </a:r>
            <a:r>
              <a:rPr lang="en-US" sz="2000" dirty="0" err="1"/>
              <a:t>emf</a:t>
            </a:r>
            <a:r>
              <a:rPr lang="en-US" sz="2000" dirty="0"/>
              <a:t> in the same direction as the current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tends to increase the flux, trying to maintain the original current</a:t>
            </a:r>
          </a:p>
        </p:txBody>
      </p:sp>
      <p:graphicFrame>
        <p:nvGraphicFramePr>
          <p:cNvPr id="4382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03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08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8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8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8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8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8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8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8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8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8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8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82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382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82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July 1, 2013</a:t>
            </a:r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D0C3-0155-AF47-8503-18D56894E4E4}" type="slidenum">
              <a:rPr lang="en-US"/>
              <a:pPr/>
              <a:t>9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Self Inductance</a:t>
            </a:r>
          </a:p>
        </p:txBody>
      </p:sp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-7620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5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0" name="Object 4"/>
          <p:cNvGraphicFramePr>
            <a:graphicFrameLocks noChangeAspect="1"/>
          </p:cNvGraphicFramePr>
          <p:nvPr/>
        </p:nvGraphicFramePr>
        <p:xfrm>
          <a:off x="400050" y="-139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5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-139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1" name="Object 5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5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Since the magnetic flux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Φ</a:t>
            </a:r>
            <a:r>
              <a:rPr lang="en-US" baseline="-25000" dirty="0" smtClean="0"/>
              <a:t>B</a:t>
            </a:r>
            <a:r>
              <a:rPr lang="en-US" dirty="0" smtClean="0"/>
              <a:t> </a:t>
            </a:r>
            <a:r>
              <a:rPr lang="en-US" dirty="0"/>
              <a:t>passing through N turn coil is proportional to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in the coil,</a:t>
            </a:r>
          </a:p>
          <a:p>
            <a:pPr>
              <a:lnSpc>
                <a:spcPct val="90000"/>
              </a:lnSpc>
            </a:pPr>
            <a:r>
              <a:rPr lang="en-US" dirty="0"/>
              <a:t>We define self-inductance,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The induced </a:t>
            </a:r>
            <a:r>
              <a:rPr lang="en-US" dirty="0" err="1"/>
              <a:t>emf</a:t>
            </a:r>
            <a:r>
              <a:rPr lang="en-US" dirty="0"/>
              <a:t> in a coil of self-inductance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is the unit for self-inductance?</a:t>
            </a:r>
          </a:p>
          <a:p>
            <a:pPr>
              <a:lnSpc>
                <a:spcPct val="90000"/>
              </a:lnSpc>
            </a:pPr>
            <a:r>
              <a:rPr lang="en-US" dirty="0"/>
              <a:t>What does magnitude of </a:t>
            </a:r>
            <a:r>
              <a:rPr lang="en-US" dirty="0">
                <a:latin typeface="Monotype Corsiva" charset="0"/>
              </a:rPr>
              <a:t>L</a:t>
            </a:r>
            <a:r>
              <a:rPr lang="en-US" dirty="0"/>
              <a:t> depend on?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Geometry and the presence of a ferromagnetic material</a:t>
            </a:r>
          </a:p>
          <a:p>
            <a:pPr>
              <a:lnSpc>
                <a:spcPct val="90000"/>
              </a:lnSpc>
            </a:pPr>
            <a:r>
              <a:rPr lang="en-US" dirty="0"/>
              <a:t>Self inductance can be defined for any circuit or part of a circuit</a:t>
            </a:r>
          </a:p>
        </p:txBody>
      </p:sp>
      <p:graphicFrame>
        <p:nvGraphicFramePr>
          <p:cNvPr id="439303" name="Object 7"/>
          <p:cNvGraphicFramePr>
            <a:graphicFrameLocks noChangeAspect="1"/>
          </p:cNvGraphicFramePr>
          <p:nvPr/>
        </p:nvGraphicFramePr>
        <p:xfrm>
          <a:off x="0" y="-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59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4" name="Object 8"/>
          <p:cNvGraphicFramePr>
            <a:graphicFrameLocks noChangeAspect="1"/>
          </p:cNvGraphicFramePr>
          <p:nvPr/>
        </p:nvGraphicFramePr>
        <p:xfrm>
          <a:off x="1447800" y="3375025"/>
          <a:ext cx="42545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60" name="Equation" r:id="rId8" imgW="228600" imgH="139680" progId="Equation.DSMT4">
                  <p:embed/>
                </p:oleObj>
              </mc:Choice>
              <mc:Fallback>
                <p:oleObj name="Equation" r:id="rId8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5025"/>
                        <a:ext cx="42545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5" name="Object 9"/>
          <p:cNvGraphicFramePr>
            <a:graphicFrameLocks noChangeAspect="1"/>
          </p:cNvGraphicFramePr>
          <p:nvPr/>
        </p:nvGraphicFramePr>
        <p:xfrm>
          <a:off x="6043613" y="3824288"/>
          <a:ext cx="5857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61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3613" y="3824288"/>
                        <a:ext cx="5857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544907"/>
              </p:ext>
            </p:extLst>
          </p:nvPr>
        </p:nvGraphicFramePr>
        <p:xfrm>
          <a:off x="5366654" y="1828800"/>
          <a:ext cx="2253346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62" name="Equation" r:id="rId12" imgW="1257300" imgH="393700" progId="Equation.DSMT4">
                  <p:embed/>
                </p:oleObj>
              </mc:Choice>
              <mc:Fallback>
                <p:oleObj name="Equation" r:id="rId12" imgW="1257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6654" y="1828800"/>
                        <a:ext cx="2253346" cy="8207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928217"/>
              </p:ext>
            </p:extLst>
          </p:nvPr>
        </p:nvGraphicFramePr>
        <p:xfrm>
          <a:off x="1828800" y="3098800"/>
          <a:ext cx="12541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63" name="Equation" r:id="rId14" imgW="673100" imgH="393700" progId="Equation.DSMT4">
                  <p:embed/>
                </p:oleObj>
              </mc:Choice>
              <mc:Fallback>
                <p:oleObj name="Equation" r:id="rId14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98800"/>
                        <a:ext cx="1254125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91460"/>
              </p:ext>
            </p:extLst>
          </p:nvPr>
        </p:nvGraphicFramePr>
        <p:xfrm>
          <a:off x="3036888" y="3111500"/>
          <a:ext cx="7572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64" name="Equation" r:id="rId16" imgW="406400" imgH="381000" progId="Equation.DSMT4">
                  <p:embed/>
                </p:oleObj>
              </mc:Choice>
              <mc:Fallback>
                <p:oleObj name="Equation" r:id="rId16" imgW="4064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3111500"/>
                        <a:ext cx="757237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09" name="Object 13"/>
          <p:cNvGraphicFramePr>
            <a:graphicFrameLocks noChangeAspect="1"/>
          </p:cNvGraphicFramePr>
          <p:nvPr/>
        </p:nvGraphicFramePr>
        <p:xfrm>
          <a:off x="6613525" y="3810000"/>
          <a:ext cx="10826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65" name="Equation" r:id="rId18" imgW="609480" imgH="203040" progId="Equation.DSMT4">
                  <p:embed/>
                </p:oleObj>
              </mc:Choice>
              <mc:Fallback>
                <p:oleObj name="Equation" r:id="rId18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810000"/>
                        <a:ext cx="10826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0" name="Object 14"/>
          <p:cNvGraphicFramePr>
            <a:graphicFrameLocks noChangeAspect="1"/>
          </p:cNvGraphicFramePr>
          <p:nvPr/>
        </p:nvGraphicFramePr>
        <p:xfrm>
          <a:off x="7697787" y="3810000"/>
          <a:ext cx="6080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66" name="Equation" r:id="rId20" imgW="342720" imgH="164880" progId="Equation.DSMT4">
                  <p:embed/>
                </p:oleObj>
              </mc:Choice>
              <mc:Fallback>
                <p:oleObj name="Equation" r:id="rId20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787" y="3810000"/>
                        <a:ext cx="6080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764463" y="1868269"/>
            <a:ext cx="1227137" cy="646331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rgbClr val="CC0000"/>
                </a:solidFill>
                <a:latin typeface="Arial Narrow" charset="0"/>
              </a:rPr>
              <a:t>Self Inductance</a:t>
            </a:r>
          </a:p>
        </p:txBody>
      </p:sp>
      <p:graphicFrame>
        <p:nvGraphicFramePr>
          <p:cNvPr id="439312" name="Object 16"/>
          <p:cNvGraphicFramePr>
            <a:graphicFrameLocks noChangeAspect="1"/>
          </p:cNvGraphicFramePr>
          <p:nvPr/>
        </p:nvGraphicFramePr>
        <p:xfrm>
          <a:off x="7026275" y="1143000"/>
          <a:ext cx="898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67" name="Equation" r:id="rId22" imgW="330120" imgH="203040" progId="Equation.DSMT4">
                  <p:embed/>
                </p:oleObj>
              </mc:Choice>
              <mc:Fallback>
                <p:oleObj name="Equation" r:id="rId2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1143000"/>
                        <a:ext cx="8985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3" name="Object 17"/>
          <p:cNvGraphicFramePr>
            <a:graphicFrameLocks noChangeAspect="1"/>
          </p:cNvGraphicFramePr>
          <p:nvPr/>
        </p:nvGraphicFramePr>
        <p:xfrm>
          <a:off x="7864475" y="1181100"/>
          <a:ext cx="898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68" name="Equation" r:id="rId24" imgW="330120" imgH="152280" progId="Equation.DSMT4">
                  <p:embed/>
                </p:oleObj>
              </mc:Choice>
              <mc:Fallback>
                <p:oleObj name="Equation" r:id="rId24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1181100"/>
                        <a:ext cx="898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314" name="Object 18"/>
          <p:cNvGraphicFramePr>
            <a:graphicFrameLocks noChangeAspect="1"/>
          </p:cNvGraphicFramePr>
          <p:nvPr/>
        </p:nvGraphicFramePr>
        <p:xfrm>
          <a:off x="8153400" y="1181100"/>
          <a:ext cx="346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69" name="Equation" r:id="rId26" imgW="126720" imgH="152280" progId="Equation.DSMT4">
                  <p:embed/>
                </p:oleObj>
              </mc:Choice>
              <mc:Fallback>
                <p:oleObj name="Equation" r:id="rId26" imgW="1267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1181100"/>
                        <a:ext cx="346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35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9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9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9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9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9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9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9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39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9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2" grpId="0" build="p"/>
      <p:bldP spid="439311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25668</TotalTime>
  <Words>3002</Words>
  <Application>Microsoft Macintosh PowerPoint</Application>
  <PresentationFormat>On-screen Show (4:3)</PresentationFormat>
  <Paragraphs>327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phys1443-spring02</vt:lpstr>
      <vt:lpstr>Equation</vt:lpstr>
      <vt:lpstr>PHYS 1442 – Section 001 Lecture #13</vt:lpstr>
      <vt:lpstr>Announcements</vt:lpstr>
      <vt:lpstr>Reminder: Special Project #4</vt:lpstr>
      <vt:lpstr>Inductance</vt:lpstr>
      <vt:lpstr>Mutual Inductance</vt:lpstr>
      <vt:lpstr>Mutual Inductance</vt:lpstr>
      <vt:lpstr>Example 21 – 14 </vt:lpstr>
      <vt:lpstr>Self Inductance</vt:lpstr>
      <vt:lpstr>Self Inductance</vt:lpstr>
      <vt:lpstr>Inductor</vt:lpstr>
      <vt:lpstr>Example 21 – 14 </vt:lpstr>
      <vt:lpstr>So what in the world is the Inductance?</vt:lpstr>
      <vt:lpstr>Energy Stored in a Magnetic Field</vt:lpstr>
      <vt:lpstr>Energy Stored in the Magnetic Field</vt:lpstr>
      <vt:lpstr>Stored Energy in terms of B</vt:lpstr>
      <vt:lpstr>LR Circuits</vt:lpstr>
      <vt:lpstr>Why do we care about circuits on AC?</vt:lpstr>
      <vt:lpstr>AC Circuits – the preamble</vt:lpstr>
      <vt:lpstr>Electric Field due to Magnetic Flux Change</vt:lpstr>
      <vt:lpstr>AC Circuit w/ Resistance only</vt:lpstr>
      <vt:lpstr>Reminder: Faraday’s Law of Induction</vt:lpstr>
      <vt:lpstr>Reminder: Lenz’s Law</vt:lpstr>
      <vt:lpstr>Displacement Current</vt:lpstr>
      <vt:lpstr>Gauss’ Law for Magnetism</vt:lpstr>
      <vt:lpstr>Gauss’ Law for Magnetism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1249</cp:revision>
  <dcterms:created xsi:type="dcterms:W3CDTF">2012-01-19T04:21:20Z</dcterms:created>
  <dcterms:modified xsi:type="dcterms:W3CDTF">2013-07-01T18:15:28Z</dcterms:modified>
</cp:coreProperties>
</file>