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09" r:id="rId3"/>
    <p:sldId id="659" r:id="rId4"/>
    <p:sldId id="660" r:id="rId5"/>
    <p:sldId id="661" r:id="rId6"/>
    <p:sldId id="662" r:id="rId7"/>
    <p:sldId id="663" r:id="rId8"/>
    <p:sldId id="664" r:id="rId9"/>
    <p:sldId id="665" r:id="rId10"/>
    <p:sldId id="666" r:id="rId11"/>
    <p:sldId id="667" r:id="rId12"/>
    <p:sldId id="668" r:id="rId13"/>
    <p:sldId id="685" r:id="rId14"/>
    <p:sldId id="686" r:id="rId15"/>
    <p:sldId id="687" r:id="rId16"/>
    <p:sldId id="688" r:id="rId17"/>
    <p:sldId id="689" r:id="rId18"/>
    <p:sldId id="690" r:id="rId19"/>
    <p:sldId id="691" r:id="rId20"/>
    <p:sldId id="692" r:id="rId21"/>
    <p:sldId id="702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4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8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0" Type="http://schemas.openxmlformats.org/officeDocument/2006/relationships/image" Target="../media/image59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2.emf"/><Relationship Id="rId3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3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image" Target="../media/image2.wmf"/><Relationship Id="rId2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1" Type="http://schemas.openxmlformats.org/officeDocument/2006/relationships/image" Target="../media/image2.wmf"/><Relationship Id="rId2" Type="http://schemas.openxmlformats.org/officeDocument/2006/relationships/image" Target="../media/image8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20" Type="http://schemas.openxmlformats.org/officeDocument/2006/relationships/image" Target="../media/image31.wmf"/><Relationship Id="rId10" Type="http://schemas.openxmlformats.org/officeDocument/2006/relationships/image" Target="../media/image21.wmf"/><Relationship Id="rId11" Type="http://schemas.openxmlformats.org/officeDocument/2006/relationships/image" Target="../media/image22.wmf"/><Relationship Id="rId12" Type="http://schemas.openxmlformats.org/officeDocument/2006/relationships/image" Target="../media/image23.wmf"/><Relationship Id="rId13" Type="http://schemas.openxmlformats.org/officeDocument/2006/relationships/image" Target="../media/image24.wmf"/><Relationship Id="rId14" Type="http://schemas.openxmlformats.org/officeDocument/2006/relationships/image" Target="../media/image25.wmf"/><Relationship Id="rId15" Type="http://schemas.openxmlformats.org/officeDocument/2006/relationships/image" Target="../media/image26.wmf"/><Relationship Id="rId16" Type="http://schemas.openxmlformats.org/officeDocument/2006/relationships/image" Target="../media/image27.wmf"/><Relationship Id="rId17" Type="http://schemas.openxmlformats.org/officeDocument/2006/relationships/image" Target="../media/image28.wmf"/><Relationship Id="rId18" Type="http://schemas.openxmlformats.org/officeDocument/2006/relationships/image" Target="../media/image29.wmf"/><Relationship Id="rId19" Type="http://schemas.openxmlformats.org/officeDocument/2006/relationships/image" Target="../media/image30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w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38.wmf"/><Relationship Id="rId10" Type="http://schemas.openxmlformats.org/officeDocument/2006/relationships/image" Target="../media/image39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15.wmf"/><Relationship Id="rId5" Type="http://schemas.openxmlformats.org/officeDocument/2006/relationships/image" Target="../media/image42.wmf"/><Relationship Id="rId6" Type="http://schemas.openxmlformats.org/officeDocument/2006/relationships/image" Target="../media/image43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67.bin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62.bin"/><Relationship Id="rId8" Type="http://schemas.openxmlformats.org/officeDocument/2006/relationships/oleObject" Target="../embeddings/oleObject63.bin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20" Type="http://schemas.openxmlformats.org/officeDocument/2006/relationships/image" Target="../media/image49.wmf"/><Relationship Id="rId10" Type="http://schemas.openxmlformats.org/officeDocument/2006/relationships/image" Target="../media/image44.e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47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48.wmf"/><Relationship Id="rId19" Type="http://schemas.openxmlformats.org/officeDocument/2006/relationships/oleObject" Target="../embeddings/oleObject7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70.bin"/><Relationship Id="rId8" Type="http://schemas.openxmlformats.org/officeDocument/2006/relationships/oleObject" Target="../embeddings/oleObject7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20" Type="http://schemas.openxmlformats.org/officeDocument/2006/relationships/image" Target="../media/image58.wmf"/><Relationship Id="rId21" Type="http://schemas.openxmlformats.org/officeDocument/2006/relationships/oleObject" Target="../embeddings/oleObject87.bin"/><Relationship Id="rId22" Type="http://schemas.openxmlformats.org/officeDocument/2006/relationships/image" Target="../media/image5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82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image" Target="../media/image62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9.bin"/><Relationship Id="rId6" Type="http://schemas.openxmlformats.org/officeDocument/2006/relationships/oleObject" Target="../embeddings/oleObject90.bin"/><Relationship Id="rId7" Type="http://schemas.openxmlformats.org/officeDocument/2006/relationships/oleObject" Target="../embeddings/oleObject91.bin"/><Relationship Id="rId8" Type="http://schemas.openxmlformats.org/officeDocument/2006/relationships/oleObject" Target="../embeddings/oleObject92.bin"/><Relationship Id="rId9" Type="http://schemas.openxmlformats.org/officeDocument/2006/relationships/image" Target="../media/image60.emf"/><Relationship Id="rId10" Type="http://schemas.openxmlformats.org/officeDocument/2006/relationships/oleObject" Target="../embeddings/oleObject93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8.bin"/><Relationship Id="rId12" Type="http://schemas.openxmlformats.org/officeDocument/2006/relationships/image" Target="../media/image67.emf"/><Relationship Id="rId13" Type="http://schemas.openxmlformats.org/officeDocument/2006/relationships/oleObject" Target="../embeddings/oleObject99.bin"/><Relationship Id="rId14" Type="http://schemas.openxmlformats.org/officeDocument/2006/relationships/image" Target="../media/image68.emf"/><Relationship Id="rId15" Type="http://schemas.openxmlformats.org/officeDocument/2006/relationships/oleObject" Target="../embeddings/oleObject100.bin"/><Relationship Id="rId16" Type="http://schemas.openxmlformats.org/officeDocument/2006/relationships/image" Target="../media/image6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65.emf"/><Relationship Id="rId9" Type="http://schemas.openxmlformats.org/officeDocument/2006/relationships/oleObject" Target="../embeddings/oleObject97.bin"/><Relationship Id="rId10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2.bin"/><Relationship Id="rId6" Type="http://schemas.openxmlformats.org/officeDocument/2006/relationships/oleObject" Target="../embeddings/oleObject103.bin"/><Relationship Id="rId7" Type="http://schemas.openxmlformats.org/officeDocument/2006/relationships/oleObject" Target="../embeddings/oleObject104.bin"/><Relationship Id="rId8" Type="http://schemas.openxmlformats.org/officeDocument/2006/relationships/image" Target="../media/image70.jpeg"/><Relationship Id="rId9" Type="http://schemas.openxmlformats.org/officeDocument/2006/relationships/image" Target="../media/image71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6.bin"/><Relationship Id="rId6" Type="http://schemas.openxmlformats.org/officeDocument/2006/relationships/oleObject" Target="../embeddings/oleObject107.bin"/><Relationship Id="rId7" Type="http://schemas.openxmlformats.org/officeDocument/2006/relationships/oleObject" Target="../embeddings/oleObject108.bin"/><Relationship Id="rId8" Type="http://schemas.openxmlformats.org/officeDocument/2006/relationships/oleObject" Target="../embeddings/oleObject109.bin"/><Relationship Id="rId9" Type="http://schemas.openxmlformats.org/officeDocument/2006/relationships/image" Target="../media/image72.emf"/><Relationship Id="rId10" Type="http://schemas.openxmlformats.org/officeDocument/2006/relationships/oleObject" Target="../embeddings/oleObject110.bin"/><Relationship Id="rId11" Type="http://schemas.openxmlformats.org/officeDocument/2006/relationships/image" Target="../media/image7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emf"/><Relationship Id="rId20" Type="http://schemas.openxmlformats.org/officeDocument/2006/relationships/oleObject" Target="../embeddings/oleObject119.bin"/><Relationship Id="rId21" Type="http://schemas.openxmlformats.org/officeDocument/2006/relationships/image" Target="../media/image82.emf"/><Relationship Id="rId22" Type="http://schemas.openxmlformats.org/officeDocument/2006/relationships/oleObject" Target="../embeddings/oleObject120.bin"/><Relationship Id="rId23" Type="http://schemas.openxmlformats.org/officeDocument/2006/relationships/image" Target="../media/image83.emf"/><Relationship Id="rId10" Type="http://schemas.openxmlformats.org/officeDocument/2006/relationships/oleObject" Target="../embeddings/oleObject114.bin"/><Relationship Id="rId11" Type="http://schemas.openxmlformats.org/officeDocument/2006/relationships/image" Target="../media/image77.emf"/><Relationship Id="rId12" Type="http://schemas.openxmlformats.org/officeDocument/2006/relationships/oleObject" Target="../embeddings/oleObject115.bin"/><Relationship Id="rId13" Type="http://schemas.openxmlformats.org/officeDocument/2006/relationships/image" Target="../media/image78.emf"/><Relationship Id="rId14" Type="http://schemas.openxmlformats.org/officeDocument/2006/relationships/oleObject" Target="../embeddings/oleObject116.bin"/><Relationship Id="rId15" Type="http://schemas.openxmlformats.org/officeDocument/2006/relationships/image" Target="../media/image79.emf"/><Relationship Id="rId16" Type="http://schemas.openxmlformats.org/officeDocument/2006/relationships/oleObject" Target="../embeddings/oleObject117.bin"/><Relationship Id="rId17" Type="http://schemas.openxmlformats.org/officeDocument/2006/relationships/image" Target="../media/image80.emf"/><Relationship Id="rId18" Type="http://schemas.openxmlformats.org/officeDocument/2006/relationships/oleObject" Target="../embeddings/oleObject118.bin"/><Relationship Id="rId19" Type="http://schemas.openxmlformats.org/officeDocument/2006/relationships/image" Target="../media/image8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4.jpeg"/><Relationship Id="rId4" Type="http://schemas.openxmlformats.org/officeDocument/2006/relationships/oleObject" Target="../embeddings/oleObject111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112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113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6.bin"/><Relationship Id="rId12" Type="http://schemas.openxmlformats.org/officeDocument/2006/relationships/image" Target="../media/image86.emf"/><Relationship Id="rId13" Type="http://schemas.openxmlformats.org/officeDocument/2006/relationships/oleObject" Target="../embeddings/oleObject127.bin"/><Relationship Id="rId14" Type="http://schemas.openxmlformats.org/officeDocument/2006/relationships/image" Target="../media/image8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8.jpeg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2.bin"/><Relationship Id="rId7" Type="http://schemas.openxmlformats.org/officeDocument/2006/relationships/oleObject" Target="../embeddings/oleObject123.bin"/><Relationship Id="rId8" Type="http://schemas.openxmlformats.org/officeDocument/2006/relationships/oleObject" Target="../embeddings/oleObject124.bin"/><Relationship Id="rId9" Type="http://schemas.openxmlformats.org/officeDocument/2006/relationships/oleObject" Target="../embeddings/oleObject125.bin"/><Relationship Id="rId10" Type="http://schemas.openxmlformats.org/officeDocument/2006/relationships/image" Target="../media/image85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3.bin"/><Relationship Id="rId12" Type="http://schemas.openxmlformats.org/officeDocument/2006/relationships/image" Target="../media/image90.emf"/><Relationship Id="rId13" Type="http://schemas.openxmlformats.org/officeDocument/2006/relationships/oleObject" Target="../embeddings/oleObject134.bin"/><Relationship Id="rId14" Type="http://schemas.openxmlformats.org/officeDocument/2006/relationships/image" Target="../media/image91.emf"/><Relationship Id="rId15" Type="http://schemas.openxmlformats.org/officeDocument/2006/relationships/oleObject" Target="../embeddings/oleObject135.bin"/><Relationship Id="rId16" Type="http://schemas.openxmlformats.org/officeDocument/2006/relationships/image" Target="../media/image9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9.bin"/><Relationship Id="rId6" Type="http://schemas.openxmlformats.org/officeDocument/2006/relationships/oleObject" Target="../embeddings/oleObject130.bin"/><Relationship Id="rId7" Type="http://schemas.openxmlformats.org/officeDocument/2006/relationships/oleObject" Target="../embeddings/oleObject131.bin"/><Relationship Id="rId8" Type="http://schemas.openxmlformats.org/officeDocument/2006/relationships/image" Target="../media/image93.jpeg"/><Relationship Id="rId9" Type="http://schemas.openxmlformats.org/officeDocument/2006/relationships/oleObject" Target="../embeddings/oleObject132.bin"/><Relationship Id="rId10" Type="http://schemas.openxmlformats.org/officeDocument/2006/relationships/image" Target="../media/image8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37.bin"/><Relationship Id="rId6" Type="http://schemas.openxmlformats.org/officeDocument/2006/relationships/oleObject" Target="../embeddings/oleObject138.bin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94.jpeg"/><Relationship Id="rId9" Type="http://schemas.openxmlformats.org/officeDocument/2006/relationships/image" Target="../media/image95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9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0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wmf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20.wmf"/><Relationship Id="rId23" Type="http://schemas.openxmlformats.org/officeDocument/2006/relationships/oleObject" Target="../embeddings/oleObject37.bin"/><Relationship Id="rId24" Type="http://schemas.openxmlformats.org/officeDocument/2006/relationships/image" Target="../media/image21.wmf"/><Relationship Id="rId25" Type="http://schemas.openxmlformats.org/officeDocument/2006/relationships/oleObject" Target="../embeddings/oleObject38.bin"/><Relationship Id="rId26" Type="http://schemas.openxmlformats.org/officeDocument/2006/relationships/image" Target="../media/image22.wmf"/><Relationship Id="rId27" Type="http://schemas.openxmlformats.org/officeDocument/2006/relationships/oleObject" Target="../embeddings/oleObject39.bin"/><Relationship Id="rId28" Type="http://schemas.openxmlformats.org/officeDocument/2006/relationships/image" Target="../media/image23.wmf"/><Relationship Id="rId29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7.bin"/><Relationship Id="rId30" Type="http://schemas.openxmlformats.org/officeDocument/2006/relationships/image" Target="../media/image24.wmf"/><Relationship Id="rId31" Type="http://schemas.openxmlformats.org/officeDocument/2006/relationships/oleObject" Target="../embeddings/oleObject41.bin"/><Relationship Id="rId32" Type="http://schemas.openxmlformats.org/officeDocument/2006/relationships/image" Target="../media/image25.wmf"/><Relationship Id="rId9" Type="http://schemas.openxmlformats.org/officeDocument/2006/relationships/oleObject" Target="../embeddings/oleObject30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33" Type="http://schemas.openxmlformats.org/officeDocument/2006/relationships/oleObject" Target="../embeddings/oleObject42.bin"/><Relationship Id="rId34" Type="http://schemas.openxmlformats.org/officeDocument/2006/relationships/image" Target="../media/image26.wmf"/><Relationship Id="rId35" Type="http://schemas.openxmlformats.org/officeDocument/2006/relationships/oleObject" Target="../embeddings/oleObject43.bin"/><Relationship Id="rId36" Type="http://schemas.openxmlformats.org/officeDocument/2006/relationships/image" Target="../media/image27.wmf"/><Relationship Id="rId10" Type="http://schemas.openxmlformats.org/officeDocument/2006/relationships/image" Target="../media/image14.w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16.w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17.w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18.wmf"/><Relationship Id="rId19" Type="http://schemas.openxmlformats.org/officeDocument/2006/relationships/oleObject" Target="../embeddings/oleObject35.bin"/><Relationship Id="rId37" Type="http://schemas.openxmlformats.org/officeDocument/2006/relationships/oleObject" Target="../embeddings/oleObject44.bin"/><Relationship Id="rId38" Type="http://schemas.openxmlformats.org/officeDocument/2006/relationships/image" Target="../media/image28.wmf"/><Relationship Id="rId39" Type="http://schemas.openxmlformats.org/officeDocument/2006/relationships/oleObject" Target="../embeddings/oleObject45.bin"/><Relationship Id="rId40" Type="http://schemas.openxmlformats.org/officeDocument/2006/relationships/image" Target="../media/image29.wmf"/><Relationship Id="rId41" Type="http://schemas.openxmlformats.org/officeDocument/2006/relationships/oleObject" Target="../embeddings/oleObject46.bin"/><Relationship Id="rId42" Type="http://schemas.openxmlformats.org/officeDocument/2006/relationships/image" Target="../media/image30.wmf"/><Relationship Id="rId43" Type="http://schemas.openxmlformats.org/officeDocument/2006/relationships/oleObject" Target="../embeddings/oleObject47.bin"/><Relationship Id="rId4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20" Type="http://schemas.openxmlformats.org/officeDocument/2006/relationships/oleObject" Target="../embeddings/oleObject57.bin"/><Relationship Id="rId21" Type="http://schemas.openxmlformats.org/officeDocument/2006/relationships/image" Target="../media/image37.emf"/><Relationship Id="rId22" Type="http://schemas.openxmlformats.org/officeDocument/2006/relationships/oleObject" Target="../embeddings/oleObject58.bin"/><Relationship Id="rId23" Type="http://schemas.openxmlformats.org/officeDocument/2006/relationships/image" Target="../media/image38.wmf"/><Relationship Id="rId24" Type="http://schemas.openxmlformats.org/officeDocument/2006/relationships/oleObject" Target="../embeddings/oleObject59.bin"/><Relationship Id="rId25" Type="http://schemas.openxmlformats.org/officeDocument/2006/relationships/image" Target="../media/image39.emf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32.e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33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34.w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35.e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4" Type="http://schemas.openxmlformats.org/officeDocument/2006/relationships/oleObject" Target="../embeddings/oleObject4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July 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#15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077709" y="1311275"/>
            <a:ext cx="29917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July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2860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 Narrow" charset="0"/>
              </a:rPr>
              <a:t>Chapter 22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Light as an EM Wave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EM Spectrum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EM Waves in Transmission lines</a:t>
            </a:r>
          </a:p>
          <a:p>
            <a:pPr marL="609600" indent="-6096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Chapter 23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Index of Refraction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Snell</a:t>
            </a:r>
            <a:r>
              <a:rPr lang="ja-JP" altLang="en-US" sz="2000" dirty="0">
                <a:solidFill>
                  <a:srgbClr val="660066"/>
                </a:solidFill>
                <a:latin typeface="Arial Narrow" charset="0"/>
              </a:rPr>
              <a:t>’</a:t>
            </a:r>
            <a:r>
              <a:rPr lang="en-US" altLang="ja-JP" sz="2000" dirty="0">
                <a:solidFill>
                  <a:srgbClr val="660066"/>
                </a:solidFill>
                <a:latin typeface="Arial Narrow" charset="0"/>
              </a:rPr>
              <a:t>s Law of Refraction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Total Internal Reflection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endParaRPr lang="en-US" dirty="0" smtClean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endParaRPr lang="en-US" sz="2800" dirty="0" smtClean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2800" dirty="0" smtClean="0">
              <a:solidFill>
                <a:srgbClr val="660066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  <a:buClr>
                <a:srgbClr val="800000"/>
              </a:buClr>
            </a:pPr>
            <a:endParaRPr lang="en-US" sz="32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32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38DDA1-6F2D-BD4F-A64D-2F509D559AF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32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Energy Transport</a:t>
            </a: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2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24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2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Thus, the energy crossing the area A per time </a:t>
            </a:r>
            <a:r>
              <a:rPr lang="en-US" sz="2800" dirty="0" err="1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is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Since E=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cB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and                    , we can also rewrite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Since the direction of S is along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perpendicular to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Poynting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vector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can be written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This gives the energy transported per unit area per unit time at any instant</a:t>
            </a:r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2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6"/>
          <p:cNvGraphicFramePr>
            <a:graphicFrameLocks noChangeAspect="1"/>
          </p:cNvGraphicFramePr>
          <p:nvPr/>
        </p:nvGraphicFramePr>
        <p:xfrm>
          <a:off x="1103313" y="1052513"/>
          <a:ext cx="264636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27" name="Equation" r:id="rId9" imgW="1104900" imgH="381000" progId="Equation.DSMT4">
                  <p:embed/>
                </p:oleObj>
              </mc:Choice>
              <mc:Fallback>
                <p:oleObj name="Equation" r:id="rId9" imgW="1104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052513"/>
                        <a:ext cx="2646362" cy="9128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1" name="Object 7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28" name="Equation" r:id="rId11" imgW="736560" imgH="241200" progId="Equation.DSMT4">
                  <p:embed/>
                </p:oleObj>
              </mc:Choice>
              <mc:Fallback>
                <p:oleObj name="Equation" r:id="rId11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78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2" name="Object 8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29" name="Equation" r:id="rId13" imgW="1333440" imgH="431640" progId="Equation.DSMT4">
                  <p:embed/>
                </p:oleObj>
              </mc:Choice>
              <mc:Fallback>
                <p:oleObj name="Equation" r:id="rId13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194050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54083"/>
              </p:ext>
            </p:extLst>
          </p:nvPr>
        </p:nvGraphicFramePr>
        <p:xfrm>
          <a:off x="1081088" y="4557713"/>
          <a:ext cx="20986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30" name="Equation" r:id="rId15" imgW="876300" imgH="419100" progId="Equation.DSMT4">
                  <p:embed/>
                </p:oleObj>
              </mc:Choice>
              <mc:Fallback>
                <p:oleObj name="Equation" r:id="rId15" imgW="876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557713"/>
                        <a:ext cx="2098675" cy="1003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1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42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39003B-B8A4-1F4E-9B43-41D65CD74B1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42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Average Energy Transport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74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7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average energy transport in an extended period of time since the frequency is so high we do not detect the rapid variation with respect to time.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Thus we can write the magnitude of the average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Poynting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vector as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This time averaged value of S is the intensity, defined as the average power transferred across unit area. E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B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Where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</a:t>
            </a:r>
            <a:r>
              <a:rPr lang="en-US" sz="2400" baseline="-250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 and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B</a:t>
            </a:r>
            <a:r>
              <a:rPr lang="en-US" sz="2400" baseline="-250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 are the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 values (                                     )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7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73407"/>
              </p:ext>
            </p:extLst>
          </p:nvPr>
        </p:nvGraphicFramePr>
        <p:xfrm>
          <a:off x="4114800" y="1738313"/>
          <a:ext cx="714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77" name="Equation" r:id="rId9" imgW="317500" imgH="228600" progId="Equation.DSMT4">
                  <p:embed/>
                </p:oleObj>
              </mc:Choice>
              <mc:Fallback>
                <p:oleObj name="Equation" r:id="rId9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38313"/>
                        <a:ext cx="7143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7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78" name="Equation" r:id="rId11" imgW="1803240" imgH="406080" progId="Equation.DSMT4">
                  <p:embed/>
                </p:oleObj>
              </mc:Choice>
              <mc:Fallback>
                <p:oleObj name="Equation" r:id="rId11" imgW="1803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819400"/>
                        <a:ext cx="4852987" cy="1093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6" name="Object 8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79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21238"/>
                        <a:ext cx="1582738" cy="8175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639202"/>
              </p:ext>
            </p:extLst>
          </p:nvPr>
        </p:nvGraphicFramePr>
        <p:xfrm>
          <a:off x="5638800" y="5638800"/>
          <a:ext cx="1363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80" name="Equation" r:id="rId15" imgW="799920" imgH="279360" progId="Equation.DSMT4">
                  <p:embed/>
                </p:oleObj>
              </mc:Choice>
              <mc:Fallback>
                <p:oleObj name="Equation" r:id="rId15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13636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8" name="Object 10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81"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800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28858"/>
              </p:ext>
            </p:extLst>
          </p:nvPr>
        </p:nvGraphicFramePr>
        <p:xfrm>
          <a:off x="6877050" y="5638800"/>
          <a:ext cx="1276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582" name="Equation" r:id="rId19" imgW="749160" imgH="279360" progId="Equation.DSMT4">
                  <p:embed/>
                </p:oleObj>
              </mc:Choice>
              <mc:Fallback>
                <p:oleObj name="Equation" r:id="rId19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638800"/>
                        <a:ext cx="1276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31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53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F25FCF-E5B5-0840-8431-D2DBD9F248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53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22 – 4 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2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97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09900"/>
                        <a:ext cx="557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9" name="Object 3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98" name="Equation" r:id="rId5" imgW="304560" imgH="203040" progId="Equation.DSMT4">
                  <p:embed/>
                </p:oleObj>
              </mc:Choice>
              <mc:Fallback>
                <p:oleObj name="Equation" r:id="rId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667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0" name="Object 4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99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72100"/>
                        <a:ext cx="7127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5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0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846388"/>
                        <a:ext cx="13382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2" name="Object 6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1" name="Equation" r:id="rId11" imgW="634680" imgH="406080" progId="Equation.DSMT4">
                  <p:embed/>
                </p:oleObj>
              </mc:Choice>
              <mc:Fallback>
                <p:oleObj name="Equation" r:id="rId11" imgW="634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840038"/>
                        <a:ext cx="13954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3" name="Object 7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2" name="Equation" r:id="rId13" imgW="368280" imgH="406080" progId="Equation.DSMT4">
                  <p:embed/>
                </p:oleObj>
              </mc:Choice>
              <mc:Fallback>
                <p:oleObj name="Equation" r:id="rId13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40038"/>
                        <a:ext cx="809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4" name="Object 8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3" name="Equation" r:id="rId15" imgW="469800" imgH="469800" progId="Equation.DSMT4">
                  <p:embed/>
                </p:oleObj>
              </mc:Choice>
              <mc:Fallback>
                <p:oleObj name="Equation" r:id="rId15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48100"/>
                        <a:ext cx="8747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5" name="Object 9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4" name="Equation" r:id="rId17" imgW="3466800" imgH="533160" progId="Equation.DSMT4">
                  <p:embed/>
                </p:oleObj>
              </mc:Choice>
              <mc:Fallback>
                <p:oleObj name="Equation" r:id="rId17" imgW="3466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881438"/>
                        <a:ext cx="64531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6" name="Object 10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5" name="Equation" r:id="rId19" imgW="330120" imgH="368280" progId="Equation.DSMT4">
                  <p:embed/>
                </p:oleObj>
              </mc:Choice>
              <mc:Fallback>
                <p:oleObj name="Equation" r:id="rId1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156200"/>
                        <a:ext cx="7731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7" name="Object 11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6" name="Equation" r:id="rId21" imgW="1701720" imgH="431640" progId="Equation.DSMT4">
                  <p:embed/>
                </p:oleObj>
              </mc:Choice>
              <mc:Fallback>
                <p:oleObj name="Equation" r:id="rId21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105400"/>
                        <a:ext cx="398303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00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F326AC-07DC-B24E-B8FF-A39D51CDE8B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Index of Refraction</a:t>
            </a:r>
          </a:p>
        </p:txBody>
      </p:sp>
      <p:graphicFrame>
        <p:nvGraphicFramePr>
          <p:cNvPr id="19461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31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32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33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839200" cy="1752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Index of refraction of a material is defined as: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inverse of the relative of speed light in a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material</a:t>
            </a:r>
          </a:p>
          <a:p>
            <a:pPr lvl="2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Index of refraction of vacuum is 1.0000, and that of air is 1.0003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So mathematically, one would define it as </a:t>
            </a:r>
          </a:p>
        </p:txBody>
      </p:sp>
      <p:graphicFrame>
        <p:nvGraphicFramePr>
          <p:cNvPr id="194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34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672691"/>
              </p:ext>
            </p:extLst>
          </p:nvPr>
        </p:nvGraphicFramePr>
        <p:xfrm>
          <a:off x="2286000" y="2747962"/>
          <a:ext cx="5572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35" name="Equation" r:id="rId8" imgW="228600" imgH="127000" progId="Equation.DSMT4">
                  <p:embed/>
                </p:oleObj>
              </mc:Choice>
              <mc:Fallback>
                <p:oleObj name="Equation" r:id="rId8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7962"/>
                        <a:ext cx="5572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407730"/>
              </p:ext>
            </p:extLst>
          </p:nvPr>
        </p:nvGraphicFramePr>
        <p:xfrm>
          <a:off x="2921000" y="2438400"/>
          <a:ext cx="3714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236" name="Equation" r:id="rId10" imgW="152400" imgH="381000" progId="Equation.DSMT4">
                  <p:embed/>
                </p:oleObj>
              </mc:Choice>
              <mc:Fallback>
                <p:oleObj name="Equation" r:id="rId10" imgW="152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438400"/>
                        <a:ext cx="3714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FG33_02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9384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0" y="3200400"/>
            <a:ext cx="632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solidFill>
                  <a:schemeClr val="accent2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 What is the refraction?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660066"/>
                </a:solidFill>
                <a:latin typeface="+mn-lt"/>
                <a:ea typeface="ＭＳ Ｐゴシック" pitchFamily="-110" charset="-128"/>
                <a:cs typeface="+mn-cs"/>
              </a:rPr>
              <a:t>The phenomena that the direction of light changes when it passes through the boundary of two transparent materials whose indices of refraction are different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660066"/>
                </a:solidFill>
                <a:latin typeface="+mn-lt"/>
                <a:ea typeface="ＭＳ Ｐゴシック" pitchFamily="-110" charset="-128"/>
                <a:cs typeface="+mn-cs"/>
              </a:rPr>
              <a:t>How is this different than reflection?</a:t>
            </a:r>
          </a:p>
        </p:txBody>
      </p:sp>
    </p:spTree>
    <p:extLst>
      <p:ext uri="{BB962C8B-B14F-4D97-AF65-F5344CB8AC3E}">
        <p14:creationId xmlns:p14="http://schemas.microsoft.com/office/powerpoint/2010/main" val="214406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06912D-84A4-C24E-8534-D1FBAF15A98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23 – 5 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Speed of Light in Diamond.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speed of light in diamond.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 and the index of refraction?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Index of refraction of diamond is, from table 23 -1</a:t>
            </a:r>
          </a:p>
        </p:txBody>
      </p:sp>
      <p:graphicFrame>
        <p:nvGraphicFramePr>
          <p:cNvPr id="382982" name="Object 2"/>
          <p:cNvGraphicFramePr>
            <a:graphicFrameLocks noChangeAspect="1"/>
          </p:cNvGraphicFramePr>
          <p:nvPr/>
        </p:nvGraphicFramePr>
        <p:xfrm>
          <a:off x="3200400" y="2519363"/>
          <a:ext cx="5572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49" name="Equation" r:id="rId3" imgW="228600" imgH="127000" progId="Equation.DSMT4">
                  <p:embed/>
                </p:oleObj>
              </mc:Choice>
              <mc:Fallback>
                <p:oleObj name="Equation" r:id="rId3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19363"/>
                        <a:ext cx="5572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4" name="Object 3"/>
          <p:cNvGraphicFramePr>
            <a:graphicFrameLocks noChangeAspect="1"/>
          </p:cNvGraphicFramePr>
          <p:nvPr/>
        </p:nvGraphicFramePr>
        <p:xfrm>
          <a:off x="6096000" y="3124200"/>
          <a:ext cx="12366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50" name="Equation" r:id="rId5" imgW="508000" imgH="165100" progId="Equation.DSMT4">
                  <p:embed/>
                </p:oleObj>
              </mc:Choice>
              <mc:Fallback>
                <p:oleObj name="Equation" r:id="rId5" imgW="508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24200"/>
                        <a:ext cx="12366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457200" y="3733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So the speed of light in diamond is  </a:t>
            </a:r>
          </a:p>
        </p:txBody>
      </p:sp>
      <p:graphicFrame>
        <p:nvGraphicFramePr>
          <p:cNvPr id="382987" name="Object 4"/>
          <p:cNvGraphicFramePr>
            <a:graphicFrameLocks noChangeAspect="1"/>
          </p:cNvGraphicFramePr>
          <p:nvPr/>
        </p:nvGraphicFramePr>
        <p:xfrm>
          <a:off x="914400" y="4795838"/>
          <a:ext cx="5572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51" name="Equation" r:id="rId7" imgW="228600" imgH="127000" progId="Equation.DSMT4">
                  <p:embed/>
                </p:oleObj>
              </mc:Choice>
              <mc:Fallback>
                <p:oleObj name="Equation" r:id="rId7" imgW="2286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95838"/>
                        <a:ext cx="5572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514152"/>
              </p:ext>
            </p:extLst>
          </p:nvPr>
        </p:nvGraphicFramePr>
        <p:xfrm>
          <a:off x="3836988" y="2209800"/>
          <a:ext cx="3698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52" name="Equation" r:id="rId9" imgW="152400" imgH="381000" progId="Equation.DSMT4">
                  <p:embed/>
                </p:oleObj>
              </mc:Choice>
              <mc:Fallback>
                <p:oleObj name="Equation" r:id="rId9" imgW="152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2209800"/>
                        <a:ext cx="36988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447800" y="4495800"/>
          <a:ext cx="163988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53" name="Equation" r:id="rId11" imgW="673100" imgH="381000" progId="Equation.DSMT4">
                  <p:embed/>
                </p:oleObj>
              </mc:Choice>
              <mc:Fallback>
                <p:oleObj name="Equation" r:id="rId11" imgW="673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95800"/>
                        <a:ext cx="1639888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090863" y="4803775"/>
          <a:ext cx="13001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54" name="Equation" r:id="rId13" imgW="533400" imgH="165100" progId="Equation.DSMT4">
                  <p:embed/>
                </p:oleObj>
              </mc:Choice>
              <mc:Fallback>
                <p:oleObj name="Equation" r:id="rId13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4803775"/>
                        <a:ext cx="130016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310063" y="4422775"/>
          <a:ext cx="33099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455" name="Equation" r:id="rId15" imgW="1358900" imgH="406400" progId="Equation.DSMT4">
                  <p:embed/>
                </p:oleObj>
              </mc:Choice>
              <mc:Fallback>
                <p:oleObj name="Equation" r:id="rId15" imgW="1358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4422775"/>
                        <a:ext cx="330993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16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CD6BAA-0F2A-D34E-B52B-7B91F30016B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Refraction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</a:t>
            </a:r>
            <a:r>
              <a:rPr lang="en-US" altLang="ja-JP" dirty="0" smtClean="0">
                <a:latin typeface="Arial Narrow" charset="0"/>
                <a:ea typeface="ＭＳ Ｐゴシック" charset="0"/>
                <a:cs typeface="ＭＳ Ｐゴシック" charset="0"/>
              </a:rPr>
              <a:t>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35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36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37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29718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When refraction occurs, it normally comes with a partial reflection of the light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refracted light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bends towards the normal incident plane when the index of refraction changes from small to large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refracted light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bends away from the normal incident plane if the index of refraction changes from large to small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15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38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FG33_019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G33_019B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5052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3124200" y="4038600"/>
            <a:ext cx="335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Lucida Grande" charset="0"/>
                <a:cs typeface="Lucida Grande" charset="0"/>
              </a:rPr>
              <a:t>θ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1:</a:t>
            </a:r>
            <a:r>
              <a:rPr lang="en-US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 Angle of Incidence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Lucida Grande" charset="0"/>
                <a:cs typeface="Lucida Grande" charset="0"/>
              </a:rPr>
              <a:t>θ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2:</a:t>
            </a:r>
            <a:r>
              <a:rPr lang="en-US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 Angle of refraction</a:t>
            </a:r>
          </a:p>
        </p:txBody>
      </p:sp>
    </p:spTree>
    <p:extLst>
      <p:ext uri="{BB962C8B-B14F-4D97-AF65-F5344CB8AC3E}">
        <p14:creationId xmlns:p14="http://schemas.microsoft.com/office/powerpoint/2010/main" val="15460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0AEF2F-13A1-B44A-B50D-A80FF11E57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Snell’</a:t>
            </a:r>
            <a:r>
              <a:rPr lang="en-US" altLang="ja-JP" dirty="0" smtClean="0">
                <a:latin typeface="Arial Narrow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Arial Narrow" charset="0"/>
                <a:ea typeface="ＭＳ Ｐゴシック" charset="0"/>
                <a:cs typeface="ＭＳ Ｐゴシック" charset="0"/>
              </a:rPr>
              <a:t>Law of Refraction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2533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55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56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57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angle of refraction depends on the speed of light in the two media and the incident angle.</a:t>
            </a:r>
          </a:p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Willebrord Snell analytically derived the relationship between the angle of incidence and refraction in 1621 </a:t>
            </a:r>
          </a:p>
          <a:p>
            <a:pPr>
              <a:defRPr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This is the basic Law of Refraction</a:t>
            </a:r>
          </a:p>
          <a:p>
            <a:pPr>
              <a:defRPr/>
            </a:pP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cs typeface="ＭＳ Ｐゴシック" charset="0"/>
              </a:rPr>
              <a:t>Does this law explain the bend angles we discussed in the previous page?</a:t>
            </a:r>
          </a:p>
        </p:txBody>
      </p:sp>
      <p:graphicFrame>
        <p:nvGraphicFramePr>
          <p:cNvPr id="225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58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190750" y="3124200"/>
          <a:ext cx="29908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59" name="Equation" r:id="rId8" imgW="571500" imgH="228600" progId="Equation.DSMT4">
                  <p:embed/>
                </p:oleObj>
              </mc:Choice>
              <mc:Fallback>
                <p:oleObj name="Equation" r:id="rId8" imgW="57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3124200"/>
                        <a:ext cx="29908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5094288" y="3124200"/>
          <a:ext cx="252571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260" name="Equation" r:id="rId10" imgW="482600" imgH="228600" progId="Equation.DSMT4">
                  <p:embed/>
                </p:oleObj>
              </mc:Choice>
              <mc:Fallback>
                <p:oleObj name="Equation" r:id="rId10" imgW="4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3124200"/>
                        <a:ext cx="2525712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935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G33_0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BAFB1F-C6C9-0641-985B-CC56DD0EEE9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23 – 6 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693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Refraction through flat glass.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Light travels through a uniformly thick glass at an incident angle of 60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as shown in the figure.  If the index of refraction of the glass is 1.5, (a) what is the angle of refraction </a:t>
            </a:r>
            <a:r>
              <a:rPr lang="en-US" sz="2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θ</a:t>
            </a:r>
            <a:r>
              <a:rPr lang="en-US" sz="2000" baseline="-25000" dirty="0" err="1">
                <a:solidFill>
                  <a:schemeClr val="accent2"/>
                </a:solidFill>
                <a:latin typeface="Arial Narrow" charset="0"/>
                <a:cs typeface="Lucida Grande" charset="0"/>
              </a:rPr>
              <a:t>A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 in the glass and (b) what is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light’</a:t>
            </a:r>
            <a:r>
              <a:rPr lang="en-US" altLang="ja-JP" sz="2000" dirty="0" smtClean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s 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emerging angle </a:t>
            </a:r>
            <a:r>
              <a:rPr lang="en-US" altLang="ja-JP" sz="2000" dirty="0" err="1">
                <a:solidFill>
                  <a:schemeClr val="accent2"/>
                </a:solidFill>
                <a:latin typeface="Symbol" charset="2"/>
                <a:cs typeface="Symbol" charset="2"/>
              </a:rPr>
              <a:t>θ</a:t>
            </a:r>
            <a:r>
              <a:rPr lang="en-US" altLang="ja-JP" sz="2000" baseline="-25000" dirty="0" err="1">
                <a:solidFill>
                  <a:schemeClr val="accent2"/>
                </a:solidFill>
                <a:latin typeface="Arial Narrow" charset="0"/>
                <a:cs typeface="Lucida Grande" charset="0"/>
              </a:rPr>
              <a:t>B</a:t>
            </a:r>
            <a:r>
              <a:rPr lang="en-US" altLang="ja-JP" sz="2000" dirty="0">
                <a:solidFill>
                  <a:schemeClr val="accent2"/>
                </a:solidFill>
                <a:latin typeface="Arial Narrow" charset="0"/>
                <a:cs typeface="Lucida Grande" charset="0"/>
              </a:rPr>
              <a:t>?</a:t>
            </a:r>
            <a:endParaRPr lang="en-US" sz="2000" dirty="0">
              <a:solidFill>
                <a:schemeClr val="accent2"/>
              </a:solidFill>
              <a:latin typeface="Arial Narrow" charset="0"/>
              <a:cs typeface="Lucida Grande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(a) From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Snell’</a:t>
            </a:r>
            <a:r>
              <a:rPr lang="en-US" altLang="ja-JP" dirty="0" smtClean="0">
                <a:solidFill>
                  <a:srgbClr val="CC00CC"/>
                </a:solidFill>
                <a:latin typeface="Arial Narrow" charset="0"/>
              </a:rPr>
              <a:t>s </a:t>
            </a:r>
            <a:r>
              <a:rPr lang="en-US" altLang="ja-JP" dirty="0">
                <a:solidFill>
                  <a:srgbClr val="CC00CC"/>
                </a:solidFill>
                <a:latin typeface="Arial Narrow" charset="0"/>
              </a:rPr>
              <a:t>law,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9646" name="Object 2"/>
          <p:cNvGraphicFramePr>
            <a:graphicFrameLocks noChangeAspect="1"/>
          </p:cNvGraphicFramePr>
          <p:nvPr/>
        </p:nvGraphicFramePr>
        <p:xfrm>
          <a:off x="838200" y="2362200"/>
          <a:ext cx="20462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59" name="Equation" r:id="rId4" imgW="1079500" imgH="228600" progId="Equation.DSMT4">
                  <p:embed/>
                </p:oleObj>
              </mc:Choice>
              <mc:Fallback>
                <p:oleObj name="Equation" r:id="rId4" imgW="1079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20462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(b) Again from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Snell’</a:t>
            </a:r>
            <a:r>
              <a:rPr lang="en-US" altLang="ja-JP" dirty="0" smtClean="0">
                <a:solidFill>
                  <a:srgbClr val="CC00CC"/>
                </a:solidFill>
                <a:latin typeface="Arial Narrow" charset="0"/>
              </a:rPr>
              <a:t>s </a:t>
            </a:r>
            <a:r>
              <a:rPr lang="en-US" altLang="ja-JP" dirty="0">
                <a:solidFill>
                  <a:srgbClr val="CC00CC"/>
                </a:solidFill>
                <a:latin typeface="Arial Narrow" charset="0"/>
              </a:rPr>
              <a:t>law,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9648" name="Object 3"/>
          <p:cNvGraphicFramePr>
            <a:graphicFrameLocks noChangeAspect="1"/>
          </p:cNvGraphicFramePr>
          <p:nvPr/>
        </p:nvGraphicFramePr>
        <p:xfrm>
          <a:off x="777875" y="2995613"/>
          <a:ext cx="9144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60" name="Equation" r:id="rId6" imgW="482600" imgH="228600" progId="Equation.DSMT4">
                  <p:embed/>
                </p:oleObj>
              </mc:Choice>
              <mc:Fallback>
                <p:oleObj name="Equation" r:id="rId6" imgW="4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2995613"/>
                        <a:ext cx="9144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4"/>
          <p:cNvGraphicFramePr>
            <a:graphicFrameLocks noChangeAspect="1"/>
          </p:cNvGraphicFramePr>
          <p:nvPr/>
        </p:nvGraphicFramePr>
        <p:xfrm>
          <a:off x="1628775" y="2819400"/>
          <a:ext cx="11303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61" name="Equation" r:id="rId8" imgW="596900" imgH="444500" progId="Equation.DSMT4">
                  <p:embed/>
                </p:oleObj>
              </mc:Choice>
              <mc:Fallback>
                <p:oleObj name="Equation" r:id="rId8" imgW="596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819400"/>
                        <a:ext cx="11303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5"/>
          <p:cNvGraphicFramePr>
            <a:graphicFrameLocks noChangeAspect="1"/>
          </p:cNvGraphicFramePr>
          <p:nvPr/>
        </p:nvGraphicFramePr>
        <p:xfrm>
          <a:off x="2759075" y="2819400"/>
          <a:ext cx="21177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62" name="Equation" r:id="rId10" imgW="1117600" imgH="406400" progId="Equation.DSMT4">
                  <p:embed/>
                </p:oleObj>
              </mc:Choice>
              <mc:Fallback>
                <p:oleObj name="Equation" r:id="rId10" imgW="1117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2819400"/>
                        <a:ext cx="21177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6"/>
          <p:cNvGraphicFramePr>
            <a:graphicFrameLocks noChangeAspect="1"/>
          </p:cNvGraphicFramePr>
          <p:nvPr/>
        </p:nvGraphicFramePr>
        <p:xfrm>
          <a:off x="762000" y="3581400"/>
          <a:ext cx="27193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63" name="Equation" r:id="rId12" imgW="1435100" imgH="266700" progId="Equation.DSMT4">
                  <p:embed/>
                </p:oleObj>
              </mc:Choice>
              <mc:Fallback>
                <p:oleObj name="Equation" r:id="rId12" imgW="1435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27193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3" name="Object 7"/>
          <p:cNvGraphicFramePr>
            <a:graphicFrameLocks noChangeAspect="1"/>
          </p:cNvGraphicFramePr>
          <p:nvPr/>
        </p:nvGraphicFramePr>
        <p:xfrm>
          <a:off x="762000" y="4572000"/>
          <a:ext cx="21621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64" name="Equation" r:id="rId14" imgW="1104900" imgH="228600" progId="Equation.DSMT4">
                  <p:embed/>
                </p:oleObj>
              </mc:Choice>
              <mc:Fallback>
                <p:oleObj name="Equation" r:id="rId14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21621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4" name="Object 8"/>
          <p:cNvGraphicFramePr>
            <a:graphicFrameLocks noChangeAspect="1"/>
          </p:cNvGraphicFramePr>
          <p:nvPr/>
        </p:nvGraphicFramePr>
        <p:xfrm>
          <a:off x="762000" y="5191125"/>
          <a:ext cx="9445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65" name="Equation" r:id="rId16" imgW="482600" imgH="228600" progId="Equation.DSMT4">
                  <p:embed/>
                </p:oleObj>
              </mc:Choice>
              <mc:Fallback>
                <p:oleObj name="Equation" r:id="rId16" imgW="4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91125"/>
                        <a:ext cx="9445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9"/>
          <p:cNvGraphicFramePr>
            <a:graphicFrameLocks noChangeAspect="1"/>
          </p:cNvGraphicFramePr>
          <p:nvPr/>
        </p:nvGraphicFramePr>
        <p:xfrm>
          <a:off x="1676400" y="4999038"/>
          <a:ext cx="129381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66" name="Equation" r:id="rId18" imgW="660400" imgH="444500" progId="Equation.DSMT4">
                  <p:embed/>
                </p:oleObj>
              </mc:Choice>
              <mc:Fallback>
                <p:oleObj name="Equation" r:id="rId18" imgW="66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99038"/>
                        <a:ext cx="1293813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10"/>
          <p:cNvGraphicFramePr>
            <a:graphicFrameLocks noChangeAspect="1"/>
          </p:cNvGraphicFramePr>
          <p:nvPr/>
        </p:nvGraphicFramePr>
        <p:xfrm>
          <a:off x="3028950" y="4995863"/>
          <a:ext cx="37528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67" name="Equation" r:id="rId20" imgW="1917700" imgH="406400" progId="Equation.DSMT4">
                  <p:embed/>
                </p:oleObj>
              </mc:Choice>
              <mc:Fallback>
                <p:oleObj name="Equation" r:id="rId20" imgW="1917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995863"/>
                        <a:ext cx="375285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7" name="Object 11"/>
          <p:cNvGraphicFramePr>
            <a:graphicFrameLocks noChangeAspect="1"/>
          </p:cNvGraphicFramePr>
          <p:nvPr/>
        </p:nvGraphicFramePr>
        <p:xfrm>
          <a:off x="762000" y="5802313"/>
          <a:ext cx="26098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568" name="Equation" r:id="rId22" imgW="1333500" imgH="266700" progId="Equation.DSMT4">
                  <p:embed/>
                </p:oleObj>
              </mc:Choice>
              <mc:Fallback>
                <p:oleObj name="Equation" r:id="rId22" imgW="1333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802313"/>
                        <a:ext cx="260985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038600" y="56388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CC"/>
                </a:solidFill>
                <a:latin typeface="Arial Narrow" charset="0"/>
              </a:rPr>
              <a:t>The lights comes out at the same angle as it went in.  The image will look shifted slightly.</a:t>
            </a:r>
            <a:endParaRPr lang="en-US" sz="2000" baseline="-2500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5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G33_0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6096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3256D2-60C2-6C46-8A6F-162BEA24FE2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Total Internal Reflection</a:t>
            </a:r>
          </a:p>
        </p:txBody>
      </p:sp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73" name="Equation" r:id="rId4" imgW="451710" imgH="652471" progId="Equation.DSMT4">
                  <p:embed/>
                </p:oleObj>
              </mc:Choice>
              <mc:Fallback>
                <p:oleObj name="Equation" r:id="rId4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74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75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happens when the light passes through the boundary of two media from larger index of refraction to smaller one?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Right…  It bends away from the normal incident plane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And has some partial reflections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 But when the incident angle is above certain value, the entire light reflects back into the first medium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This phenomena is called the total internal reflection 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4586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76" name="Equation" r:id="rId8" imgW="451710" imgH="652471" progId="Equation.DSMT4">
                  <p:embed/>
                </p:oleObj>
              </mc:Choice>
              <mc:Fallback>
                <p:oleObj name="Equation" r:id="rId8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6"/>
          <p:cNvGraphicFramePr>
            <a:graphicFrameLocks noChangeAspect="1"/>
          </p:cNvGraphicFramePr>
          <p:nvPr/>
        </p:nvGraphicFramePr>
        <p:xfrm>
          <a:off x="1600200" y="3182938"/>
          <a:ext cx="12525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77" name="Equation" r:id="rId9" imgW="457200" imgH="228600" progId="Equation.DSMT4">
                  <p:embed/>
                </p:oleObj>
              </mc:Choice>
              <mc:Fallback>
                <p:oleObj name="Equation" r:id="rId9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82938"/>
                        <a:ext cx="125253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7"/>
          <p:cNvGraphicFramePr>
            <a:graphicFrameLocks noChangeAspect="1"/>
          </p:cNvGraphicFramePr>
          <p:nvPr/>
        </p:nvGraphicFramePr>
        <p:xfrm>
          <a:off x="2774950" y="2895600"/>
          <a:ext cx="19494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78" name="Equation" r:id="rId11" imgW="711200" imgH="444500" progId="Equation.DSMT4">
                  <p:embed/>
                </p:oleObj>
              </mc:Choice>
              <mc:Fallback>
                <p:oleObj name="Equation" r:id="rId11" imgW="711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895600"/>
                        <a:ext cx="19494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8"/>
          <p:cNvGraphicFramePr>
            <a:graphicFrameLocks noChangeAspect="1"/>
          </p:cNvGraphicFramePr>
          <p:nvPr/>
        </p:nvGraphicFramePr>
        <p:xfrm>
          <a:off x="4700588" y="2895600"/>
          <a:ext cx="5572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79" name="Equation" r:id="rId13" imgW="203200" imgH="444500" progId="Equation.DSMT4">
                  <p:embed/>
                </p:oleObj>
              </mc:Choice>
              <mc:Fallback>
                <p:oleObj name="Equation" r:id="rId13" imgW="203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2895600"/>
                        <a:ext cx="55721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324600" y="44196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CC"/>
                </a:solidFill>
                <a:latin typeface="Arial Narrow" charset="0"/>
              </a:rPr>
              <a:t>Can total internal reflection happen in all cases?</a:t>
            </a:r>
            <a:endParaRPr lang="en-US" sz="2000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24600" y="5029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CC"/>
                </a:solidFill>
                <a:latin typeface="Arial Narrow" charset="0"/>
              </a:rPr>
              <a:t>Nope.  Then when can it?</a:t>
            </a:r>
            <a:endParaRPr lang="en-US" sz="2000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24600" y="5410200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CC"/>
                </a:solidFill>
                <a:latin typeface="Arial Narrow" charset="0"/>
              </a:rPr>
              <a:t>When the light enters from larger to smaller index of refraction material.</a:t>
            </a:r>
            <a:endParaRPr lang="en-US" sz="2000" baseline="-2500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8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5C66F8-C508-C049-9C31-EDDEC3DDBA7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Conceptual Problem Total Internal Refl.</a:t>
            </a:r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95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96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97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View up from under water: What do you think a person would see if she looks up from beneath the undisturbed perfectly smooth surface of  water?</a:t>
            </a:r>
          </a:p>
        </p:txBody>
      </p:sp>
      <p:graphicFrame>
        <p:nvGraphicFramePr>
          <p:cNvPr id="256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98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FG33_03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971800"/>
            <a:ext cx="5207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000" y="2293938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critical angle for air-water interface?</a:t>
            </a: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3810000" y="2192338"/>
          <a:ext cx="12525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99" name="Equation" r:id="rId9" imgW="457200" imgH="228600" progId="Equation.DSMT4">
                  <p:embed/>
                </p:oleObj>
              </mc:Choice>
              <mc:Fallback>
                <p:oleObj name="Equation" r:id="rId9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192338"/>
                        <a:ext cx="125253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7"/>
          <p:cNvGraphicFramePr>
            <a:graphicFrameLocks noChangeAspect="1"/>
          </p:cNvGraphicFramePr>
          <p:nvPr/>
        </p:nvGraphicFramePr>
        <p:xfrm>
          <a:off x="5029200" y="1905000"/>
          <a:ext cx="8699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00" name="Equation" r:id="rId11" imgW="317500" imgH="444500" progId="Equation.DSMT4">
                  <p:embed/>
                </p:oleObj>
              </mc:Choice>
              <mc:Fallback>
                <p:oleObj name="Equation" r:id="rId11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05000"/>
                        <a:ext cx="8699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8"/>
          <p:cNvGraphicFramePr>
            <a:graphicFrameLocks noChangeAspect="1"/>
          </p:cNvGraphicFramePr>
          <p:nvPr/>
        </p:nvGraphicFramePr>
        <p:xfrm>
          <a:off x="5849938" y="1927225"/>
          <a:ext cx="18462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01" name="Equation" r:id="rId13" imgW="673100" imgH="381000" progId="Equation.DSMT4">
                  <p:embed/>
                </p:oleObj>
              </mc:Choice>
              <mc:Fallback>
                <p:oleObj name="Equation" r:id="rId13" imgW="673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1927225"/>
                        <a:ext cx="18462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9"/>
          <p:cNvGraphicFramePr>
            <a:graphicFrameLocks noChangeAspect="1"/>
          </p:cNvGraphicFramePr>
          <p:nvPr/>
        </p:nvGraphicFramePr>
        <p:xfrm>
          <a:off x="3829050" y="3048000"/>
          <a:ext cx="34099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02" name="Equation" r:id="rId15" imgW="1244600" imgH="266700" progId="Equation.DSMT4">
                  <p:embed/>
                </p:oleObj>
              </mc:Choice>
              <mc:Fallback>
                <p:oleObj name="Equation" r:id="rId15" imgW="1244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048000"/>
                        <a:ext cx="340995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2819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person will see the world compressed in a circle that forms a 49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angle relative to the eyes.  Beyond that angle, she will see the bottom of the pool.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543800" y="4114800"/>
            <a:ext cx="1600200" cy="1676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Final exam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Covers CH16.1 – what we finish today plus Appendices A1 – A8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10:30am – 12:30pm, Monday</a:t>
            </a:r>
            <a:r>
              <a:rPr lang="en-US" sz="2400" dirty="0" smtClean="0"/>
              <a:t>, July 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Please do not miss this exam!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You will get an F if you miss it!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BYOF with the same rules as before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Your </a:t>
            </a:r>
            <a:r>
              <a:rPr lang="en-US" sz="2800" dirty="0"/>
              <a:t>planetarium extra credit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Please bring your planetarium extra credit sheet by the beginning of the </a:t>
            </a:r>
            <a:r>
              <a:rPr lang="en-US" sz="2400" dirty="0" smtClean="0"/>
              <a:t>exam Monday, July 8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Be sure to tape one edge of the ticket stub with the title of the show on </a:t>
            </a:r>
            <a:r>
              <a:rPr lang="en-US" sz="2400" dirty="0" smtClean="0"/>
              <a:t>top and your name on the 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5B85A06-DE88-B54D-95BA-ABA638D47A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Total Internal Reflection Devices</a:t>
            </a:r>
          </a:p>
        </p:txBody>
      </p:sp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83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84" name="Equation" r:id="rId5" imgW="451710" imgH="652471" progId="Equation.DSMT4">
                  <p:embed/>
                </p:oleObj>
              </mc:Choice>
              <mc:Fallback>
                <p:oleObj name="Equation" r:id="rId5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85" name="Equation" r:id="rId6" imgW="451710" imgH="652471" progId="Equation.DSMT4">
                  <p:embed/>
                </p:oleObj>
              </mc:Choice>
              <mc:Fallback>
                <p:oleObj name="Equation" r:id="rId6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39624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Glass Prisms: What should the angle of the prisms be for total internal reflection?</a:t>
            </a:r>
          </a:p>
        </p:txBody>
      </p:sp>
      <p:graphicFrame>
        <p:nvGraphicFramePr>
          <p:cNvPr id="266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86" name="Equation" r:id="rId7" imgW="451710" imgH="652471" progId="Equation.DSMT4">
                  <p:embed/>
                </p:oleObj>
              </mc:Choice>
              <mc:Fallback>
                <p:oleObj name="Equation" r:id="rId7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90800" y="22050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41.8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o</a:t>
            </a:r>
            <a:endParaRPr lang="en-US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38200" y="4495800"/>
            <a:ext cx="403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Light signal gets carried through the fiber with virtually no loss since the incident angle is larger than the critical angle!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pic>
        <p:nvPicPr>
          <p:cNvPr id="19" name="Picture 18" descr="FG33_03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FG33_03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533400" y="2971800"/>
            <a:ext cx="396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Fiber optic cables: glass or plastic fibers with a  few μm diameter.  How do you think it works?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953000" y="5486400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Some cables can carry up to 1 Tera bit/sec information!!</a:t>
            </a:r>
          </a:p>
        </p:txBody>
      </p:sp>
    </p:spTree>
    <p:extLst>
      <p:ext uri="{BB962C8B-B14F-4D97-AF65-F5344CB8AC3E}">
        <p14:creationId xmlns:p14="http://schemas.microsoft.com/office/powerpoint/2010/main" val="278103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8C6833-7C6A-E44E-8685-92E7AF35C8C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01000" cy="1143000"/>
          </a:xfrm>
        </p:spPr>
        <p:txBody>
          <a:bodyPr/>
          <a:lstStyle/>
          <a:p>
            <a:r>
              <a:rPr lang="en-US" sz="8800">
                <a:latin typeface="Monotype Corsiva" charset="0"/>
                <a:ea typeface="ＭＳ Ｐゴシック" charset="0"/>
                <a:cs typeface="ＭＳ Ｐゴシック" charset="0"/>
              </a:rPr>
              <a:t>Congratulations!!!!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4900" y="3352800"/>
            <a:ext cx="71628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solidFill>
                  <a:srgbClr val="003300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I am truly proud of you!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685800" y="16002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990000"/>
                </a:solidFill>
                <a:latin typeface="Monotype Corsiva" charset="0"/>
              </a:rPr>
              <a:t>You have survived me!! </a:t>
            </a:r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2476500" y="43815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rgbClr val="003300"/>
                </a:solidFill>
                <a:latin typeface="Monotype Corsiva" charset="0"/>
              </a:rPr>
              <a:t>Good luck with your exam!!!</a:t>
            </a:r>
            <a:r>
              <a:rPr lang="en-US">
                <a:latin typeface="Arial Narrow" charset="0"/>
              </a:rPr>
              <a:t> </a:t>
            </a:r>
          </a:p>
        </p:txBody>
      </p:sp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533400" y="5257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dirty="0">
                <a:solidFill>
                  <a:srgbClr val="003300"/>
                </a:solidFill>
                <a:latin typeface="Monotype Corsiva" charset="0"/>
              </a:rPr>
              <a:t>Have a </a:t>
            </a:r>
            <a:r>
              <a:rPr lang="en-US" sz="4400" dirty="0" smtClean="0">
                <a:solidFill>
                  <a:srgbClr val="003300"/>
                </a:solidFill>
                <a:latin typeface="Monotype Corsiva" charset="0"/>
              </a:rPr>
              <a:t>great and safe summer</a:t>
            </a:r>
            <a:r>
              <a:rPr lang="en-US" sz="4400" dirty="0">
                <a:solidFill>
                  <a:srgbClr val="003300"/>
                </a:solidFill>
                <a:latin typeface="Monotype Corsiva" charset="0"/>
              </a:rPr>
              <a:t>!!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0" y="23622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>
                <a:solidFill>
                  <a:srgbClr val="990000"/>
                </a:solidFill>
                <a:latin typeface="Monotype Corsiva" charset="0"/>
              </a:rPr>
              <a:t>You all have have been fantastic!!!</a:t>
            </a:r>
          </a:p>
        </p:txBody>
      </p:sp>
    </p:spTree>
    <p:extLst>
      <p:ext uri="{BB962C8B-B14F-4D97-AF65-F5344CB8AC3E}">
        <p14:creationId xmlns:p14="http://schemas.microsoft.com/office/powerpoint/2010/main" val="245009061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C4E9CC-D59E-CB4D-9E88-5940AD27D0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Light as EM Wave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2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28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2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They did not know what kind of wave it </a:t>
            </a:r>
            <a:r>
              <a:rPr lang="en-US" dirty="0" smtClean="0">
                <a:latin typeface="Arial Narrow" charset="0"/>
                <a:ea typeface="ＭＳ Ｐゴシック" charset="0"/>
              </a:rPr>
              <a:t>is.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Charge was rushed back and forth in a short period of time, generating waves with frequency about 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9</a:t>
            </a:r>
            <a:r>
              <a:rPr lang="en-US" dirty="0">
                <a:latin typeface="Arial Narrow" charset="0"/>
                <a:ea typeface="ＭＳ Ｐゴシック" charset="0"/>
              </a:rPr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He detected using a loop of wire in which an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These waves were later shown to travel at the speed of light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3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62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187E31-B6F5-C840-A27B-82985C5581A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Light as EM Wave,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5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52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wavelengths of visible light were measured in the first decade of the 19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century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visible light wavelengths were found to be between 4.0x10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-7</a:t>
            </a:r>
            <a:r>
              <a:rPr lang="en-US" dirty="0">
                <a:latin typeface="Arial Narrow" charset="0"/>
                <a:ea typeface="ＭＳ Ｐゴシック" charset="0"/>
              </a:rPr>
              <a:t>m (400nm) and 7.5x10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-7</a:t>
            </a:r>
            <a:r>
              <a:rPr lang="en-US" dirty="0">
                <a:latin typeface="Arial Narrow" charset="0"/>
                <a:ea typeface="ＭＳ Ｐゴシック" charset="0"/>
              </a:rPr>
              <a:t>m (750nm)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frequency of visible light </a:t>
            </a:r>
            <a:r>
              <a:rPr lang="en-US" dirty="0" smtClean="0">
                <a:latin typeface="Arial Narrow" charset="0"/>
                <a:ea typeface="ＭＳ Ｐゴシック" charset="0"/>
              </a:rPr>
              <a:t>is from </a:t>
            </a:r>
            <a:r>
              <a:rPr lang="en-US" dirty="0" err="1">
                <a:latin typeface="Monotype Corsiva" charset="0"/>
                <a:ea typeface="ＭＳ Ｐゴシック" charset="0"/>
              </a:rPr>
              <a:t>fλ</a:t>
            </a:r>
            <a:r>
              <a:rPr lang="en-US" dirty="0">
                <a:latin typeface="Arial Narrow" charset="0"/>
                <a:ea typeface="ＭＳ Ｐゴシック" charset="0"/>
              </a:rPr>
              <a:t>=c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Where </a:t>
            </a:r>
            <a:r>
              <a:rPr lang="en-US" dirty="0">
                <a:latin typeface="Monotype Corsiva" charset="0"/>
                <a:ea typeface="ＭＳ Ｐゴシック" charset="0"/>
              </a:rPr>
              <a:t>f</a:t>
            </a:r>
            <a:r>
              <a:rPr lang="en-US" dirty="0">
                <a:latin typeface="Arial Narrow" charset="0"/>
                <a:ea typeface="ＭＳ Ｐゴシック" charset="0"/>
              </a:rPr>
              <a:t> and </a:t>
            </a:r>
            <a:r>
              <a:rPr lang="en-US" dirty="0" err="1">
                <a:latin typeface="Arial Narrow" charset="0"/>
                <a:ea typeface="ＭＳ Ｐゴシック" charset="0"/>
              </a:rPr>
              <a:t>λ</a:t>
            </a:r>
            <a:r>
              <a:rPr lang="en-US" dirty="0">
                <a:latin typeface="Arial Narrow" charset="0"/>
                <a:ea typeface="ＭＳ Ｐゴシック" charset="0"/>
              </a:rPr>
              <a:t> are the frequency and the wavelength of the wave</a:t>
            </a:r>
          </a:p>
          <a:p>
            <a:pPr lvl="3"/>
            <a:r>
              <a:rPr lang="en-US" dirty="0">
                <a:latin typeface="Arial Narrow" charset="0"/>
                <a:ea typeface="ＭＳ Ｐゴシック" charset="0"/>
              </a:rPr>
              <a:t>What is the range of visible light frequency?</a:t>
            </a:r>
          </a:p>
          <a:p>
            <a:pPr lvl="3"/>
            <a:r>
              <a:rPr lang="en-US" dirty="0">
                <a:latin typeface="Arial Narrow" charset="0"/>
                <a:ea typeface="ＭＳ Ｐゴシック" charset="0"/>
              </a:rPr>
              <a:t>4.0x10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14</a:t>
            </a:r>
            <a:r>
              <a:rPr lang="en-US" dirty="0">
                <a:latin typeface="Arial Narrow" charset="0"/>
                <a:ea typeface="ＭＳ Ｐゴシック" charset="0"/>
              </a:rPr>
              <a:t>Hz to 7.5x10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14</a:t>
            </a:r>
            <a:r>
              <a:rPr lang="en-US" dirty="0">
                <a:latin typeface="Arial Narrow" charset="0"/>
                <a:ea typeface="ＭＳ Ｐゴシック" charset="0"/>
              </a:rPr>
              <a:t>Hz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c is 3x10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8</a:t>
            </a:r>
            <a:r>
              <a:rPr lang="en-US" dirty="0">
                <a:latin typeface="Arial Narrow" charset="0"/>
                <a:ea typeface="ＭＳ Ｐゴシック" charset="0"/>
              </a:rPr>
              <a:t>m/s, the speed of light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EM Waves, or EM radiation, are categorized using EM spectrum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5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68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0DB21D-3BFA-1445-9672-2929766459D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Electromagnetic Spectrum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6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Higher frequency waves are produced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through natural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The molecules of our skin resonate at infrared frequencies so IR is preferentially absorbed and thus </a:t>
            </a:r>
            <a:r>
              <a:rPr lang="en-US" sz="1800" dirty="0" smtClean="0">
                <a:latin typeface="Arial Narrow" charset="0"/>
                <a:ea typeface="ＭＳ Ｐゴシック" charset="0"/>
              </a:rPr>
              <a:t>warms up our body</a:t>
            </a:r>
            <a:endParaRPr lang="en-US" sz="1800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BF7F14-5582-134F-9D87-13C40AA2E9C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6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22 – 1 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2"/>
          <p:cNvGraphicFramePr>
            <a:graphicFrameLocks noChangeAspect="1"/>
          </p:cNvGraphicFramePr>
          <p:nvPr/>
        </p:nvGraphicFramePr>
        <p:xfrm>
          <a:off x="2286000" y="2586038"/>
          <a:ext cx="5270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26" name="Equation" r:id="rId3" imgW="215640" imgH="126720" progId="Equation.DSMT4">
                  <p:embed/>
                </p:oleObj>
              </mc:Choice>
              <mc:Fallback>
                <p:oleObj name="Equation" r:id="rId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86038"/>
                        <a:ext cx="5270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3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27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79763"/>
                        <a:ext cx="5873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4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28" name="Equation" r:id="rId7" imgW="1523880" imgH="406080" progId="Equation.DSMT4">
                  <p:embed/>
                </p:oleObj>
              </mc:Choice>
              <mc:Fallback>
                <p:oleObj name="Equation" r:id="rId7" imgW="1523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657600"/>
                        <a:ext cx="37115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5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29" name="Equation" r:id="rId9" imgW="1498320" imgH="406080" progId="Equation.DSMT4">
                  <p:embed/>
                </p:oleObj>
              </mc:Choice>
              <mc:Fallback>
                <p:oleObj name="Equation" r:id="rId9" imgW="1498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572000"/>
                        <a:ext cx="364966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6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30" name="Equation" r:id="rId11" imgW="1917360" imgH="406080" progId="Equation.DSMT4">
                  <p:embed/>
                </p:oleObj>
              </mc:Choice>
              <mc:Fallback>
                <p:oleObj name="Equation" r:id="rId11" imgW="1917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562600"/>
                        <a:ext cx="4670425" cy="98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7"/>
          <p:cNvGraphicFramePr>
            <a:graphicFrameLocks noChangeAspect="1"/>
          </p:cNvGraphicFramePr>
          <p:nvPr/>
        </p:nvGraphicFramePr>
        <p:xfrm>
          <a:off x="2719388" y="2508250"/>
          <a:ext cx="557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31"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508250"/>
                        <a:ext cx="557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1" name="Object 8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32" name="Equation" r:id="rId15" imgW="177480" imgH="406080" progId="Equation.DSMT4">
                  <p:embed/>
                </p:oleObj>
              </mc:Choice>
              <mc:Fallback>
                <p:oleObj name="Equation" r:id="rId15" imgW="177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895600"/>
                        <a:ext cx="431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0EAB66-F0C1-E941-8AA0-63A769EF96F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01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EM Wave in the Transmission Lines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82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Can EM waves travel through a wire?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Can it not just travel through the empty space?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Yes, it sure can travel through a wire.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When a source of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connected to a transmission line, the electric field within the wire does not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get set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up immediately at all points along the line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When two wires are separated via air, the EM wave travel through the air at the speed of light, c.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However, through medium w/ permittivity 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ε</a:t>
            </a:r>
            <a:r>
              <a:rPr lang="en-US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and permeability </a:t>
            </a:r>
            <a:r>
              <a:rPr lang="en-US" dirty="0" smtClean="0">
                <a:latin typeface="Symbol" charset="2"/>
                <a:ea typeface="Lucida Grande"/>
                <a:cs typeface="Symbol" charset="2"/>
              </a:rPr>
              <a:t>μ</a:t>
            </a:r>
            <a:r>
              <a:rPr lang="en-US" dirty="0" smtClean="0">
                <a:latin typeface="Arial Narrow" charset="0"/>
                <a:ea typeface="ＭＳ Ｐゴシック" charset="0"/>
              </a:rPr>
              <a:t>, </a:t>
            </a:r>
            <a:r>
              <a:rPr lang="en-US" dirty="0">
                <a:latin typeface="Arial Narrow" charset="0"/>
                <a:ea typeface="ＭＳ Ｐゴシック" charset="0"/>
              </a:rPr>
              <a:t>the speed of the EM wave is given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Is this faster than c?  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89348"/>
              </p:ext>
            </p:extLst>
          </p:nvPr>
        </p:nvGraphicFramePr>
        <p:xfrm>
          <a:off x="6157913" y="5189538"/>
          <a:ext cx="14176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85" name="Equation" r:id="rId9" imgW="622300" imgH="254000" progId="Equation.DSMT4">
                  <p:embed/>
                </p:oleObj>
              </mc:Choice>
              <mc:Fallback>
                <p:oleObj name="Equation" r:id="rId9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5189538"/>
                        <a:ext cx="14176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7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86" name="Equation" r:id="rId11" imgW="215640" imgH="139680" progId="Equation.DSMT4">
                  <p:embed/>
                </p:oleObj>
              </mc:Choice>
              <mc:Fallback>
                <p:oleObj name="Equation" r:id="rId11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41938"/>
                        <a:ext cx="492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</p:spTree>
    <p:extLst>
      <p:ext uri="{BB962C8B-B14F-4D97-AF65-F5344CB8AC3E}">
        <p14:creationId xmlns:p14="http://schemas.microsoft.com/office/powerpoint/2010/main" val="369018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12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843F16-9E86-224B-B65E-D1C112CCF77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1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Energy in EM Waves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34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Since B=E/c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Note that the energy density associate with B field is the same as that associate with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E field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each field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contributes </a:t>
            </a:r>
            <a:r>
              <a:rPr lang="en-US" sz="2400" dirty="0">
                <a:latin typeface="Arial Narrow" charset="0"/>
                <a:ea typeface="ＭＳ Ｐゴシック" charset="0"/>
              </a:rPr>
              <a:t>half to the total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energy of the EM wave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By rewriting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using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B field only, we obtain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6"/>
          <p:cNvGraphicFramePr>
            <a:graphicFrameLocks noChangeAspect="1"/>
          </p:cNvGraphicFramePr>
          <p:nvPr/>
        </p:nvGraphicFramePr>
        <p:xfrm>
          <a:off x="1052513" y="1601788"/>
          <a:ext cx="5476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37" name="Equation" r:id="rId9" imgW="228600" imgH="126720" progId="Equation.DSMT4">
                  <p:embed/>
                </p:oleObj>
              </mc:Choice>
              <mc:Fallback>
                <p:oleObj name="Equation" r:id="rId9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1601788"/>
                        <a:ext cx="547687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7"/>
          <p:cNvGraphicFramePr>
            <a:graphicFrameLocks noChangeAspect="1"/>
          </p:cNvGraphicFramePr>
          <p:nvPr/>
        </p:nvGraphicFramePr>
        <p:xfrm>
          <a:off x="3276600" y="609600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38" name="Equation" r:id="rId11" imgW="736560" imgH="241200" progId="Equation.DSMT4">
                  <p:embed/>
                </p:oleObj>
              </mc:Choice>
              <mc:Fallback>
                <p:oleObj name="Equation" r:id="rId11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09600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8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39" name="Equation" r:id="rId13" imgW="228600" imgH="126720" progId="Equation.DSMT4">
                  <p:embed/>
                </p:oleObj>
              </mc:Choice>
              <mc:Fallback>
                <p:oleObj name="Equation" r:id="rId13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3988"/>
                        <a:ext cx="5476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5" name="Object 9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0" name="Equation" r:id="rId15" imgW="228600" imgH="126720" progId="Equation.DSMT4">
                  <p:embed/>
                </p:oleObj>
              </mc:Choice>
              <mc:Fallback>
                <p:oleObj name="Equation" r:id="rId15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6238"/>
                        <a:ext cx="5492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6" name="Object 10"/>
          <p:cNvGraphicFramePr>
            <a:graphicFrameLocks noChangeAspect="1"/>
          </p:cNvGraphicFramePr>
          <p:nvPr/>
        </p:nvGraphicFramePr>
        <p:xfrm>
          <a:off x="7150100" y="1295400"/>
          <a:ext cx="12779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1" name="Equation" r:id="rId17" imgW="533160" imgH="228600" progId="Equation.DSMT4">
                  <p:embed/>
                </p:oleObj>
              </mc:Choice>
              <mc:Fallback>
                <p:oleObj name="Equation" r:id="rId17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1295400"/>
                        <a:ext cx="1277938" cy="547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7" name="Object 11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2" name="Equation" r:id="rId19" imgW="444240" imgH="431640" progId="Equation.DSMT4">
                  <p:embed/>
                </p:oleObj>
              </mc:Choice>
              <mc:Fallback>
                <p:oleObj name="Equation" r:id="rId19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3505200"/>
                        <a:ext cx="1065213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2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3" name="Equation" r:id="rId21" imgW="736560" imgH="457200" progId="Equation.DSMT4">
                  <p:embed/>
                </p:oleObj>
              </mc:Choice>
              <mc:Fallback>
                <p:oleObj name="Equation" r:id="rId21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5029200"/>
                        <a:ext cx="1765300" cy="1096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3"/>
          <p:cNvGraphicFramePr>
            <a:graphicFrameLocks noChangeAspect="1"/>
          </p:cNvGraphicFramePr>
          <p:nvPr/>
        </p:nvGraphicFramePr>
        <p:xfrm>
          <a:off x="3005138" y="1250950"/>
          <a:ext cx="10350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4" name="Equation" r:id="rId23" imgW="431640" imgH="368280" progId="Equation.DSMT4">
                  <p:embed/>
                </p:oleObj>
              </mc:Choice>
              <mc:Fallback>
                <p:oleObj name="Equation" r:id="rId23" imgW="431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250950"/>
                        <a:ext cx="10350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4"/>
          <p:cNvGraphicFramePr>
            <a:graphicFrameLocks noChangeAspect="1"/>
          </p:cNvGraphicFramePr>
          <p:nvPr/>
        </p:nvGraphicFramePr>
        <p:xfrm>
          <a:off x="4116388" y="1174750"/>
          <a:ext cx="19780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5" name="Equation" r:id="rId25" imgW="825480" imgH="431640" progId="Equation.DSMT4">
                  <p:embed/>
                </p:oleObj>
              </mc:Choice>
              <mc:Fallback>
                <p:oleObj name="Equation" r:id="rId25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174750"/>
                        <a:ext cx="19780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1" name="Object 15"/>
          <p:cNvGraphicFramePr>
            <a:graphicFrameLocks noChangeAspect="1"/>
          </p:cNvGraphicFramePr>
          <p:nvPr/>
        </p:nvGraphicFramePr>
        <p:xfrm>
          <a:off x="6021388" y="1357313"/>
          <a:ext cx="7604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6" name="Equation" r:id="rId27" imgW="317160" imgH="228600" progId="Equation.DSMT4">
                  <p:embed/>
                </p:oleObj>
              </mc:Choice>
              <mc:Fallback>
                <p:oleObj name="Equation" r:id="rId27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1357313"/>
                        <a:ext cx="76041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2" name="Object 16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7" name="Equation" r:id="rId29" imgW="609480" imgH="431640" progId="Equation.DSMT4">
                  <p:embed/>
                </p:oleObj>
              </mc:Choice>
              <mc:Fallback>
                <p:oleObj name="Equation" r:id="rId29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581400"/>
                        <a:ext cx="14605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3" name="Object 17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8" name="Equation" r:id="rId31" imgW="558720" imgH="431640" progId="Equation.DSMT4">
                  <p:embed/>
                </p:oleObj>
              </mc:Choice>
              <mc:Fallback>
                <p:oleObj name="Equation" r:id="rId31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581400"/>
                        <a:ext cx="1339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4" name="Object 18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49" name="Equation" r:id="rId33" imgW="241200" imgH="431640" progId="Equation.DSMT4">
                  <p:embed/>
                </p:oleObj>
              </mc:Choice>
              <mc:Fallback>
                <p:oleObj name="Equation" r:id="rId33" imgW="24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0"/>
                        <a:ext cx="577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5" name="Object 19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50" name="Equation" r:id="rId35" imgW="444240" imgH="228600" progId="Equation.DSMT4">
                  <p:embed/>
                </p:oleObj>
              </mc:Choice>
              <mc:Fallback>
                <p:oleObj name="Equation" r:id="rId3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257800"/>
                        <a:ext cx="10652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6" name="Object 20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51" name="Equation" r:id="rId37" imgW="520560" imgH="203040" progId="Equation.DSMT4">
                  <p:embed/>
                </p:oleObj>
              </mc:Choice>
              <mc:Fallback>
                <p:oleObj name="Equation" r:id="rId37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12477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7" name="Object 21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52" name="Equation" r:id="rId39" imgW="558720" imgH="431640" progId="Equation.DSMT4">
                  <p:embed/>
                </p:oleObj>
              </mc:Choice>
              <mc:Fallback>
                <p:oleObj name="Equation" r:id="rId39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37150"/>
                        <a:ext cx="13382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8" name="Object 22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53" name="Equation" r:id="rId41" imgW="533160" imgH="457200" progId="Equation.DSMT4">
                  <p:embed/>
                </p:oleObj>
              </mc:Choice>
              <mc:Fallback>
                <p:oleObj name="Equation" r:id="rId41" imgW="533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2795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9" name="Object 23"/>
          <p:cNvGraphicFramePr>
            <a:graphicFrameLocks noChangeAspect="1"/>
          </p:cNvGraphicFramePr>
          <p:nvPr/>
        </p:nvGraphicFramePr>
        <p:xfrm>
          <a:off x="1524000" y="1447800"/>
          <a:ext cx="14303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54" name="Equation" r:id="rId43" imgW="596880" imgH="203040" progId="Equation.DSMT4">
                  <p:embed/>
                </p:oleObj>
              </mc:Choice>
              <mc:Fallback>
                <p:oleObj name="Equation" r:id="rId43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14303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07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July 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22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7410B1-0848-5546-BA85-D708A939223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Energy Transport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9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0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This is given by the vector </a:t>
            </a:r>
            <a:r>
              <a:rPr lang="en-US" sz="2400" b="1" dirty="0">
                <a:latin typeface="Arial Narrow" charset="0"/>
                <a:ea typeface="ＭＳ Ｐゴシック" charset="0"/>
              </a:rPr>
              <a:t>S</a:t>
            </a:r>
            <a:r>
              <a:rPr lang="en-US" sz="2400" dirty="0">
                <a:latin typeface="Arial Narrow" charset="0"/>
                <a:ea typeface="ＭＳ Ｐゴシック" charset="0"/>
              </a:rPr>
              <a:t>, the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Poynting</a:t>
            </a: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vector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unit of </a:t>
            </a:r>
            <a:r>
              <a:rPr lang="en-US" sz="2000" b="1" dirty="0">
                <a:latin typeface="Arial Narrow" charset="0"/>
                <a:ea typeface="ＭＳ Ｐゴシック" charset="0"/>
              </a:rPr>
              <a:t>S</a:t>
            </a:r>
            <a:r>
              <a:rPr lang="en-US" sz="2000" dirty="0">
                <a:latin typeface="Arial Narrow" charset="0"/>
                <a:ea typeface="ＭＳ Ｐゴシック" charset="0"/>
              </a:rPr>
              <a:t> is </a:t>
            </a:r>
            <a:r>
              <a:rPr lang="en-US" sz="2000" b="1" u="sng" dirty="0">
                <a:solidFill>
                  <a:srgbClr val="CC0000"/>
                </a:solidFill>
                <a:latin typeface="Arial Narrow" charset="0"/>
                <a:ea typeface="ＭＳ Ｐゴシック" charset="0"/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  <a:latin typeface="Arial Narrow" charset="0"/>
                <a:ea typeface="ＭＳ Ｐゴシック" charset="0"/>
              </a:rPr>
              <a:t>2</a:t>
            </a:r>
            <a:r>
              <a:rPr lang="en-US" sz="2000" dirty="0">
                <a:latin typeface="Arial Narrow" charset="0"/>
                <a:ea typeface="ＭＳ Ｐゴシック" charset="0"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direction of </a:t>
            </a:r>
            <a:r>
              <a:rPr lang="en-US" sz="2000" b="1" dirty="0">
                <a:latin typeface="Arial Narrow" charset="0"/>
                <a:ea typeface="ＭＳ Ｐゴシック" charset="0"/>
              </a:rPr>
              <a:t>S</a:t>
            </a:r>
            <a:r>
              <a:rPr lang="en-US" sz="2000" dirty="0">
                <a:latin typeface="Arial Narrow" charset="0"/>
                <a:ea typeface="ＭＳ Ｐゴシック" charset="0"/>
              </a:rPr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How much does the wave move in time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Δ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t</a:t>
            </a:r>
            <a:r>
              <a:rPr lang="en-US" sz="2400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>
                <a:latin typeface="Symbol" charset="2"/>
                <a:ea typeface="ＭＳ Ｐゴシック" charset="0"/>
                <a:cs typeface="Symbol" charset="2"/>
              </a:rPr>
              <a:t>Δx</a:t>
            </a:r>
            <a:r>
              <a:rPr lang="en-US" sz="2000" dirty="0">
                <a:latin typeface="Arial Narrow" charset="0"/>
                <a:ea typeface="ＭＳ Ｐゴシック" charset="0"/>
              </a:rPr>
              <a:t>=</a:t>
            </a:r>
            <a:r>
              <a:rPr lang="en-US" sz="2000" dirty="0" err="1">
                <a:latin typeface="Symbol" charset="2"/>
                <a:ea typeface="ＭＳ Ｐゴシック" charset="0"/>
                <a:cs typeface="Symbol" charset="2"/>
              </a:rPr>
              <a:t>cΔt</a:t>
            </a:r>
            <a:endParaRPr lang="en-US" sz="2000" dirty="0">
              <a:latin typeface="Symbol" charset="2"/>
              <a:ea typeface="ＭＳ Ｐゴシック" charset="0"/>
              <a:cs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energy that passes through A in time </a:t>
            </a:r>
            <a:r>
              <a:rPr lang="en-US" sz="2400" dirty="0" err="1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t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is the energy that occupies the volume </a:t>
            </a:r>
            <a:r>
              <a:rPr lang="en-US" sz="2400" dirty="0">
                <a:latin typeface="Symbol" charset="2"/>
                <a:ea typeface="ＭＳ Ｐゴシック" charset="0"/>
                <a:cs typeface="Symbol" charset="2"/>
              </a:rPr>
              <a:t>Δ</a:t>
            </a:r>
            <a:r>
              <a:rPr lang="en-US" sz="2400" dirty="0">
                <a:latin typeface="Arial Narrow" charset="0"/>
                <a:ea typeface="ＭＳ Ｐゴシック" charset="0"/>
              </a:rPr>
              <a:t>V,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Since the energy density is u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=</a:t>
            </a:r>
            <a:r>
              <a:rPr lang="en-US" sz="2400" dirty="0" smtClean="0">
                <a:latin typeface="Symbol" charset="0"/>
                <a:ea typeface="ＭＳ Ｐゴシック" charset="0"/>
              </a:rPr>
              <a:t>ε</a:t>
            </a:r>
            <a:r>
              <a:rPr lang="en-US" sz="24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E</a:t>
            </a:r>
            <a:r>
              <a:rPr lang="en-US" sz="2400" baseline="30000" dirty="0" smtClean="0">
                <a:latin typeface="Arial Narrow" charset="0"/>
                <a:ea typeface="ＭＳ Ｐゴシック" charset="0"/>
              </a:rPr>
              <a:t>2</a:t>
            </a:r>
            <a:r>
              <a:rPr lang="en-US" sz="2400" dirty="0">
                <a:latin typeface="Arial Narrow" charset="0"/>
                <a:ea typeface="ＭＳ Ｐゴシック" charset="0"/>
              </a:rPr>
              <a:t>, the total energy, </a:t>
            </a:r>
            <a:r>
              <a:rPr lang="en-US" sz="2400" dirty="0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U</a:t>
            </a:r>
            <a:r>
              <a:rPr lang="en-US" sz="2400" dirty="0">
                <a:latin typeface="Arial Narrow" charset="0"/>
                <a:ea typeface="ＭＳ Ｐゴシック" charset="0"/>
              </a:rPr>
              <a:t>, contained in the volume </a:t>
            </a:r>
            <a:r>
              <a:rPr lang="en-US" sz="2400" dirty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V </a:t>
            </a:r>
            <a:r>
              <a:rPr lang="en-US" sz="2400" dirty="0">
                <a:latin typeface="Arial Narrow" charset="0"/>
                <a:ea typeface="ＭＳ Ｐゴシック" charset="0"/>
              </a:rPr>
              <a:t>is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6"/>
          <p:cNvGraphicFramePr>
            <a:graphicFrameLocks noChangeAspect="1"/>
          </p:cNvGraphicFramePr>
          <p:nvPr/>
        </p:nvGraphicFramePr>
        <p:xfrm>
          <a:off x="4010025" y="5029200"/>
          <a:ext cx="8524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3" name="Equation" r:id="rId10" imgW="355600" imgH="152400" progId="Equation.DSMT4">
                  <p:embed/>
                </p:oleObj>
              </mc:Choice>
              <mc:Fallback>
                <p:oleObj name="Equation" r:id="rId10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5029200"/>
                        <a:ext cx="8524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8" name="Object 7"/>
          <p:cNvGraphicFramePr>
            <a:graphicFrameLocks noChangeAspect="1"/>
          </p:cNvGraphicFramePr>
          <p:nvPr/>
        </p:nvGraphicFramePr>
        <p:xfrm>
          <a:off x="4695825" y="5043488"/>
          <a:ext cx="9747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4" name="Equation" r:id="rId12" imgW="406400" imgH="152400" progId="Equation.DSMT4">
                  <p:embed/>
                </p:oleObj>
              </mc:Choice>
              <mc:Fallback>
                <p:oleObj name="Equation" r:id="rId12" imgW="406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5043488"/>
                        <a:ext cx="9747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9" name="Object 8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5" name="Equation" r:id="rId14" imgW="139680" imgH="152280" progId="Equation.DSMT4">
                  <p:embed/>
                </p:oleObj>
              </mc:Choice>
              <mc:Fallback>
                <p:oleObj name="Equation" r:id="rId14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5029200"/>
                        <a:ext cx="3349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9"/>
          <p:cNvGraphicFramePr>
            <a:graphicFrameLocks noChangeAspect="1"/>
          </p:cNvGraphicFramePr>
          <p:nvPr/>
        </p:nvGraphicFramePr>
        <p:xfrm>
          <a:off x="5837238" y="5043488"/>
          <a:ext cx="579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6" name="Equation" r:id="rId16" imgW="241300" imgH="152400" progId="Equation.DSMT4">
                  <p:embed/>
                </p:oleObj>
              </mc:Choice>
              <mc:Fallback>
                <p:oleObj name="Equation" r:id="rId16" imgW="241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5043488"/>
                        <a:ext cx="579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0"/>
          <p:cNvGraphicFramePr>
            <a:graphicFrameLocks noChangeAspect="1"/>
          </p:cNvGraphicFramePr>
          <p:nvPr/>
        </p:nvGraphicFramePr>
        <p:xfrm>
          <a:off x="3019425" y="5805488"/>
          <a:ext cx="8810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7" name="Equation" r:id="rId18" imgW="368300" imgH="152400" progId="Equation.DSMT4">
                  <p:embed/>
                </p:oleObj>
              </mc:Choice>
              <mc:Fallback>
                <p:oleObj name="Equation" r:id="rId18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805488"/>
                        <a:ext cx="8810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1"/>
          <p:cNvGraphicFramePr>
            <a:graphicFrameLocks noChangeAspect="1"/>
          </p:cNvGraphicFramePr>
          <p:nvPr/>
        </p:nvGraphicFramePr>
        <p:xfrm>
          <a:off x="3873500" y="5791200"/>
          <a:ext cx="10033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8" name="Equation" r:id="rId20" imgW="419100" imgH="152400" progId="Equation.DSMT4">
                  <p:embed/>
                </p:oleObj>
              </mc:Choice>
              <mc:Fallback>
                <p:oleObj name="Equation" r:id="rId20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5791200"/>
                        <a:ext cx="10033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2"/>
          <p:cNvGraphicFramePr>
            <a:graphicFrameLocks noChangeAspect="1"/>
          </p:cNvGraphicFramePr>
          <p:nvPr/>
        </p:nvGraphicFramePr>
        <p:xfrm>
          <a:off x="4878388" y="5715000"/>
          <a:ext cx="7604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09" name="Equation" r:id="rId22" imgW="317160" imgH="228600" progId="Equation.DSMT4">
                  <p:embed/>
                </p:oleObj>
              </mc:Choice>
              <mc:Fallback>
                <p:oleObj name="Equation" r:id="rId22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5715000"/>
                        <a:ext cx="7604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3"/>
          <p:cNvGraphicFramePr>
            <a:graphicFrameLocks noChangeAspect="1"/>
          </p:cNvGraphicFramePr>
          <p:nvPr/>
        </p:nvGraphicFramePr>
        <p:xfrm>
          <a:off x="5503863" y="5805488"/>
          <a:ext cx="8207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10" name="Equation" r:id="rId24" imgW="342900" imgH="152400" progId="Equation.DSMT4">
                  <p:embed/>
                </p:oleObj>
              </mc:Choice>
              <mc:Fallback>
                <p:oleObj name="Equation" r:id="rId24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5805488"/>
                        <a:ext cx="8207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00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28592</TotalTime>
  <Words>2101</Words>
  <Application>Microsoft Macintosh PowerPoint</Application>
  <PresentationFormat>On-screen Show (4:3)</PresentationFormat>
  <Paragraphs>237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1442 – Section 001 Lecture #15</vt:lpstr>
      <vt:lpstr>Announcements</vt:lpstr>
      <vt:lpstr>Light as EM Wave</vt:lpstr>
      <vt:lpstr>Light as EM Wave, cnt’d</vt:lpstr>
      <vt:lpstr>Electromagnetic Spectrum</vt:lpstr>
      <vt:lpstr>Example 22 – 1 </vt:lpstr>
      <vt:lpstr>EM Wave in the Transmission Lines</vt:lpstr>
      <vt:lpstr>Energy in EM Waves</vt:lpstr>
      <vt:lpstr>Energy Transport</vt:lpstr>
      <vt:lpstr>Energy Transport</vt:lpstr>
      <vt:lpstr>Average Energy Transport</vt:lpstr>
      <vt:lpstr>Example 22 – 4 </vt:lpstr>
      <vt:lpstr>Index of Refraction</vt:lpstr>
      <vt:lpstr>Example 23 – 5 </vt:lpstr>
      <vt:lpstr>Refraction cont’d</vt:lpstr>
      <vt:lpstr>Snell’s Law of Refraction</vt:lpstr>
      <vt:lpstr>Example 23 – 6 </vt:lpstr>
      <vt:lpstr>Total Internal Reflection</vt:lpstr>
      <vt:lpstr>Conceptual Problem Total Internal Refl.</vt:lpstr>
      <vt:lpstr>Total Internal Reflection Devices</vt:lpstr>
      <vt:lpstr>Congratulations!!!!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1355</cp:revision>
  <dcterms:created xsi:type="dcterms:W3CDTF">2012-01-19T04:21:20Z</dcterms:created>
  <dcterms:modified xsi:type="dcterms:W3CDTF">2013-07-03T19:08:35Z</dcterms:modified>
</cp:coreProperties>
</file>