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335" r:id="rId3"/>
    <p:sldId id="473" r:id="rId4"/>
    <p:sldId id="474" r:id="rId5"/>
    <p:sldId id="475" r:id="rId6"/>
    <p:sldId id="476" r:id="rId7"/>
    <p:sldId id="460" r:id="rId8"/>
    <p:sldId id="471" r:id="rId9"/>
    <p:sldId id="472" r:id="rId10"/>
    <p:sldId id="464" r:id="rId11"/>
    <p:sldId id="425" r:id="rId12"/>
    <p:sldId id="465" r:id="rId13"/>
    <p:sldId id="466" r:id="rId14"/>
    <p:sldId id="467" r:id="rId15"/>
    <p:sldId id="521" r:id="rId16"/>
    <p:sldId id="468" r:id="rId17"/>
    <p:sldId id="469" r:id="rId18"/>
    <p:sldId id="477" r:id="rId19"/>
    <p:sldId id="522" r:id="rId20"/>
    <p:sldId id="478" r:id="rId21"/>
    <p:sldId id="479" r:id="rId22"/>
    <p:sldId id="526" r:id="rId23"/>
    <p:sldId id="480" r:id="rId24"/>
    <p:sldId id="481" r:id="rId25"/>
    <p:sldId id="524" r:id="rId26"/>
    <p:sldId id="523" r:id="rId27"/>
    <p:sldId id="525" r:id="rId28"/>
    <p:sldId id="482" r:id="rId29"/>
    <p:sldId id="483" r:id="rId30"/>
    <p:sldId id="484" r:id="rId31"/>
    <p:sldId id="331" r:id="rId32"/>
    <p:sldId id="485" r:id="rId33"/>
    <p:sldId id="486" r:id="rId34"/>
    <p:sldId id="409" r:id="rId35"/>
    <p:sldId id="487" r:id="rId36"/>
    <p:sldId id="488" r:id="rId37"/>
    <p:sldId id="489" r:id="rId38"/>
    <p:sldId id="490" r:id="rId39"/>
    <p:sldId id="457" r:id="rId40"/>
    <p:sldId id="435" r:id="rId41"/>
    <p:sldId id="520" r:id="rId42"/>
    <p:sldId id="436" r:id="rId43"/>
    <p:sldId id="437" r:id="rId44"/>
    <p:sldId id="438" r:id="rId45"/>
    <p:sldId id="439" r:id="rId46"/>
    <p:sldId id="440" r:id="rId47"/>
    <p:sldId id="441" r:id="rId48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3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83069AB-0B70-3E4B-9CBA-A7E1F3E0F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75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1E34483E-5B5B-BD45-A08D-10B8C5221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75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632E8E-D1C9-1C49-93BE-92B7F5B7047E}" type="slidenum">
              <a:rPr lang="en-US">
                <a:latin typeface="Times New Roman" pitchFamily="-84" charset="0"/>
              </a:rPr>
              <a:pPr/>
              <a:t>8</a:t>
            </a:fld>
            <a:endParaRPr lang="en-US">
              <a:latin typeface="Times New Roman" pitchFamily="-8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52925"/>
            <a:ext cx="5502275" cy="4122738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9D100D-66B7-1A4B-84AE-7DEB030B9E08}" type="slidenum">
              <a:rPr lang="en-US">
                <a:latin typeface="Times New Roman" pitchFamily="-84" charset="0"/>
              </a:rPr>
              <a:pPr/>
              <a:t>9</a:t>
            </a:fld>
            <a:endParaRPr lang="en-US">
              <a:latin typeface="Times New Roman" pitchFamily="-8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52925"/>
            <a:ext cx="5502275" cy="4122738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10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999BF9-BEA9-1348-B7BF-B284A489CECA}" type="slidenum">
              <a:rPr lang="en-US" smtClean="0">
                <a:latin typeface="Times New Roman" pitchFamily="-84" charset="0"/>
              </a:rPr>
              <a:pPr/>
              <a:t>11</a:t>
            </a:fld>
            <a:endParaRPr lang="en-US" smtClean="0">
              <a:latin typeface="Times New Roman" pitchFamily="-8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7339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8186252" indent="-37725984" defTabSz="917339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6026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2053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8080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4107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16B13A5F-468D-6C49-8C24-DAC84FBE6C72}" type="slidenum">
              <a:rPr lang="en-US" sz="1300">
                <a:latin typeface="Times New Roman" charset="0"/>
              </a:rPr>
              <a:pPr>
                <a:defRPr/>
              </a:pPr>
              <a:t>19</a:t>
            </a:fld>
            <a:endParaRPr lang="en-US" sz="1300" dirty="0"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TA_color_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774B2-BEFC-0F4C-8EFB-A9A3D81A5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8B57A-27A1-3D4C-A6D4-801C028D8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59B54-6614-314D-82E3-D63DF83F5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D2C0A-C00C-6D49-85C5-A00CF6C3B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3724275" y="6421438"/>
            <a:ext cx="2133600" cy="365125"/>
          </a:xfrm>
        </p:spPr>
        <p:txBody>
          <a:bodyPr/>
          <a:lstStyle>
            <a:lvl1pPr algn="ctr">
              <a:defRPr>
                <a:latin typeface="Arial Black" charset="0"/>
                <a:ea typeface="굴림" charset="-127"/>
              </a:defRPr>
            </a:lvl1pPr>
          </a:lstStyle>
          <a:p>
            <a:pPr>
              <a:defRPr/>
            </a:pPr>
            <a:fld id="{97BC288D-CA42-1643-8DBB-B58E602D125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D45CD-16A2-224C-B70A-0D1B04896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CED5A-781C-B54B-9DCC-46150F17B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00C52-892A-734C-9735-DFA415D8D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08EF3-45E5-0542-9CB7-247C5541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F9CF5-C078-EB47-929F-B0A3FA3F9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CF901-3B1D-5D4E-8AD7-5D66FB4A0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26439-A107-B54D-9685-245DFB0AD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880F3-5039-AD40-B51A-C61F35823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Arial Narrow" charset="0"/>
              </a:defRPr>
            </a:lvl1pPr>
          </a:lstStyle>
          <a:p>
            <a:pPr>
              <a:defRPr/>
            </a:pPr>
            <a:fld id="{940792B5-4286-5042-9E96-9D0E8EB76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UTA_color_sea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20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w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aehoonyu@uta.edu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-hep.uta.edu/~yu/teaching/summer14-1441-001/summer14-1441-001.html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quest.cns.utexas.edu/student/courses/list" TargetMode="External"/><Relationship Id="rId3" Type="http://schemas.openxmlformats.org/officeDocument/2006/relationships/hyperlink" Target="https://idmanager.its.utexas.edu/eid_self_help/?createEID&amp;qwicap-page-id=EA027EFF7E2DA39E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uta.edu/physics/labs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1441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– Section 001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3063623" y="1447800"/>
            <a:ext cx="27087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Monday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, June </a:t>
            </a:r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2, 2014</a:t>
            </a:r>
            <a:endParaRPr lang="en-US" dirty="0">
              <a:solidFill>
                <a:schemeClr val="accent2"/>
              </a:solidFill>
              <a:latin typeface="Monotype Corsiva" pitchFamily="-84" charset="0"/>
            </a:endParaRP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06413" y="5786437"/>
            <a:ext cx="8323012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#1, due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11pm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this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Wednesday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June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4!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!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52600" y="2209800"/>
            <a:ext cx="5715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Brief history of physics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Standards and </a:t>
            </a:r>
            <a:r>
              <a:rPr lang="en-US" sz="2800" dirty="0" smtClean="0">
                <a:solidFill>
                  <a:schemeClr val="accent2"/>
                </a:solidFill>
                <a:latin typeface="Arial Narrow" pitchFamily="-84" charset="0"/>
              </a:rPr>
              <a:t>units</a:t>
            </a:r>
            <a:endParaRPr lang="en-US" sz="2800" dirty="0" smtClean="0">
              <a:solidFill>
                <a:schemeClr val="accent2"/>
              </a:solidFill>
              <a:latin typeface="Arial Narrow" pitchFamily="-8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 autoUpdateAnimBg="0"/>
      <p:bldP spid="2058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World’s </a:t>
            </a:r>
            <a:r>
              <a:rPr lang="en-US" sz="1800" dirty="0"/>
              <a:t>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circumference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 smtClean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</a:t>
            </a:r>
            <a:r>
              <a:rPr lang="en-US" sz="1600" dirty="0" smtClean="0">
                <a:sym typeface="Wingdings" charset="2"/>
              </a:rPr>
              <a:t>on the area smaller than </a:t>
            </a:r>
            <a:r>
              <a:rPr lang="en-US" sz="1600" dirty="0">
                <a:sym typeface="Wingdings" charset="2"/>
              </a:rPr>
              <a:t>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 smtClean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Equivalent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to the kinetic energy of a 20t truck at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 the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speed 81mi/hr 130km/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hr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200" dirty="0" smtClean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 smtClean="0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 smtClean="0">
                <a:solidFill>
                  <a:srgbClr val="A50021"/>
                </a:solidFill>
                <a:sym typeface="Wingdings" charset="2"/>
              </a:rPr>
              <a:t> was shut down on Sept. 30,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Vibrant other programs running, including the search for dark matter!!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5334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 smtClean="0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27km circumference, 100m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 smtClean="0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193mi/hr </a:t>
            </a:r>
            <a:r>
              <a:rPr lang="en-US" sz="1600" dirty="0" err="1" smtClean="0">
                <a:solidFill>
                  <a:srgbClr val="FF0000"/>
                </a:solidFill>
                <a:latin typeface="Arial Narrow" charset="0"/>
                <a:sym typeface="Wingdings"/>
              </a:rPr>
              <a:t></a:t>
            </a:r>
            <a:r>
              <a:rPr lang="en-US" sz="1600" dirty="0" smtClean="0">
                <a:solidFill>
                  <a:srgbClr val="FF0000"/>
                </a:solidFill>
                <a:latin typeface="Arial Narrow" charset="0"/>
                <a:sym typeface="Wingdings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312km/hr</a:t>
            </a: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 smtClean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dirty="0" smtClean="0">
                <a:solidFill>
                  <a:schemeClr val="accent2"/>
                </a:solidFill>
                <a:latin typeface="Arial Narrow" charset="0"/>
              </a:rPr>
              <a:t>First 7TeV collisions 2010 </a:t>
            </a:r>
            <a:r>
              <a:rPr lang="en-US" sz="1400" dirty="0" smtClean="0">
                <a:solidFill>
                  <a:schemeClr val="accent2"/>
                </a:solidFill>
                <a:latin typeface="Arial Narrow" charset="0"/>
                <a:sym typeface="Wingdings" charset="2"/>
              </a:rPr>
              <a:t> The highest energy humans ever achieved!!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Large amount of data accumulated in 2011 – 2013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</a:t>
            </a: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hutdown in Feb. 2013 for 18mo for upgrade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34966"/>
      </p:ext>
    </p:extLst>
  </p:cSld>
  <p:clrMapOvr>
    <a:masterClrMapping/>
  </p:clrMapOvr>
  <p:transition xmlns:p14="http://schemas.microsoft.com/office/powerpoint/2010/main" advClick="0" advTm="2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build="p"/>
      <p:bldP spid="26632" grpId="0" animBg="1"/>
      <p:bldP spid="26633" grpId="0" animBg="1"/>
      <p:bldP spid="2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>
              <a:latin typeface="Monotype Corsiva" pitchFamily="-108" charset="0"/>
            </a:endParaRP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BC4F0D-8A23-B949-91FB-7647F8BB2988}" type="slidenum">
              <a:rPr lang="en-US">
                <a:latin typeface="Arial Narrow" pitchFamily="-84" charset="0"/>
              </a:rPr>
              <a:pPr/>
              <a:t>11</a:t>
            </a:fld>
            <a:endParaRPr lang="en-US">
              <a:latin typeface="Arial Narrow" pitchFamily="-84" charset="0"/>
            </a:endParaRPr>
          </a:p>
        </p:txBody>
      </p:sp>
      <p:pic>
        <p:nvPicPr>
          <p:cNvPr id="221186" name="Picture 2" descr="lhc-aerial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8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LHC @ CERN Aerial View</a:t>
            </a:r>
          </a:p>
        </p:txBody>
      </p:sp>
      <p:sp>
        <p:nvSpPr>
          <p:cNvPr id="221188" name="Text Box 4"/>
          <p:cNvSpPr txBox="1">
            <a:spLocks noChangeArrowheads="1"/>
          </p:cNvSpPr>
          <p:nvPr/>
        </p:nvSpPr>
        <p:spPr bwMode="auto">
          <a:xfrm>
            <a:off x="8061325" y="3092450"/>
            <a:ext cx="1082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Geneva Airport</a:t>
            </a:r>
          </a:p>
        </p:txBody>
      </p:sp>
      <p:sp>
        <p:nvSpPr>
          <p:cNvPr id="221189" name="Text Box 5"/>
          <p:cNvSpPr txBox="1">
            <a:spLocks noChangeArrowheads="1"/>
          </p:cNvSpPr>
          <p:nvPr/>
        </p:nvSpPr>
        <p:spPr bwMode="auto">
          <a:xfrm>
            <a:off x="5013325" y="4814888"/>
            <a:ext cx="1082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ATLAS</a:t>
            </a:r>
          </a:p>
        </p:txBody>
      </p:sp>
      <p:sp>
        <p:nvSpPr>
          <p:cNvPr id="221190" name="Text Box 6"/>
          <p:cNvSpPr txBox="1">
            <a:spLocks noChangeArrowheads="1"/>
          </p:cNvSpPr>
          <p:nvPr/>
        </p:nvSpPr>
        <p:spPr bwMode="auto">
          <a:xfrm>
            <a:off x="4953000" y="1905000"/>
            <a:ext cx="70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CMS</a:t>
            </a:r>
          </a:p>
        </p:txBody>
      </p:sp>
      <p:sp>
        <p:nvSpPr>
          <p:cNvPr id="221191" name="Text Box 7"/>
          <p:cNvSpPr txBox="1">
            <a:spLocks noChangeArrowheads="1"/>
          </p:cNvSpPr>
          <p:nvPr/>
        </p:nvSpPr>
        <p:spPr bwMode="auto">
          <a:xfrm>
            <a:off x="3048000" y="28956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France</a:t>
            </a:r>
          </a:p>
        </p:txBody>
      </p:sp>
      <p:sp>
        <p:nvSpPr>
          <p:cNvPr id="221192" name="Text Box 8"/>
          <p:cNvSpPr txBox="1">
            <a:spLocks noChangeArrowheads="1"/>
          </p:cNvSpPr>
          <p:nvPr/>
        </p:nvSpPr>
        <p:spPr bwMode="auto">
          <a:xfrm>
            <a:off x="6629400" y="47386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Swizerland</a:t>
            </a:r>
          </a:p>
        </p:txBody>
      </p:sp>
      <p:pic>
        <p:nvPicPr>
          <p:cNvPr id="12" name="Picture 11" descr="Picture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5000" y="4419600"/>
            <a:ext cx="14732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Picture 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2938" y="4419600"/>
            <a:ext cx="15414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2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2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7" grpId="0"/>
      <p:bldP spid="221188" grpId="0"/>
      <p:bldP spid="221189" grpId="0"/>
      <p:bldP spid="221190" grpId="0"/>
      <p:bldP spid="221191" grpId="0"/>
      <p:bldP spid="22119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02_ATLA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4648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31752" name="Rectangle 13"/>
          <p:cNvSpPr>
            <a:spLocks noChangeArrowheads="1"/>
          </p:cNvSpPr>
          <p:nvPr/>
        </p:nvSpPr>
        <p:spPr bwMode="auto">
          <a:xfrm>
            <a:off x="762000" y="76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solidFill>
                  <a:srgbClr val="800000"/>
                </a:solidFill>
                <a:latin typeface="Arial Narrow"/>
                <a:cs typeface="Arial Narrow"/>
              </a:rPr>
              <a:t>The ATLAS and CMS Detectors</a:t>
            </a:r>
            <a:endParaRPr lang="en-US" sz="4000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09600" y="4114800"/>
            <a:ext cx="8305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Fully multi-purpose detectors with emphasis on lepton ID &amp; precision E &amp; P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Weighs 7000 tons and 10 story tall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Records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200 – 400 collisions/second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Records approximately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350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MB/second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 ~2 PB per year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  <a:sym typeface="Wingdings"/>
              </a:rPr>
              <a:t> </a:t>
            </a:r>
            <a:r>
              <a:rPr lang="en-US" sz="2000" b="1" dirty="0">
                <a:solidFill>
                  <a:srgbClr val="CC0000"/>
                </a:solidFill>
                <a:latin typeface="+mn-lt"/>
                <a:sym typeface="Wingdings"/>
              </a:rPr>
              <a:t>2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  <a:sym typeface="Wingdings"/>
              </a:rPr>
              <a:t>00*Printed material of the US Lib. of Congress</a:t>
            </a:r>
            <a:endParaRPr lang="en-US" sz="2000" dirty="0" smtClean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pic>
        <p:nvPicPr>
          <p:cNvPr id="8" name="Picture 7" descr="cms_3d_detector_5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38200"/>
            <a:ext cx="4572000" cy="329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99688"/>
      </p:ext>
    </p:extLst>
  </p:cSld>
  <p:clrMapOvr>
    <a:masterClrMapping/>
  </p:clrMapOvr>
  <p:transition xmlns:p14="http://schemas.microsoft.com/office/powerpoint/2010/main" advClick="0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1441-001, Summer 2014             Dr. Jaehoon Yu</a:t>
            </a:r>
            <a:endParaRPr lang="en-US" dirty="0">
              <a:latin typeface="Monotype Corsiva" pitchFamily="1" charset="0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F20A-43F4-2344-AE78-56F82B7C2D37}" type="slidenum">
              <a:rPr lang="en-US"/>
              <a:pPr/>
              <a:t>13</a:t>
            </a:fld>
            <a:endParaRPr lang="en-US"/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4474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838200"/>
          </a:xfrm>
        </p:spPr>
        <p:txBody>
          <a:bodyPr/>
          <a:lstStyle/>
          <a:p>
            <a:r>
              <a:rPr lang="en-US" dirty="0" smtClean="0"/>
              <a:t>What?  What’s the symmetry?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" name="Content Placeholder 7" descr="round-tabl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r="9829"/>
          <a:stretch>
            <a:fillRect/>
          </a:stretch>
        </p:blipFill>
        <p:spPr>
          <a:xfrm>
            <a:off x="2286000" y="1752600"/>
            <a:ext cx="4648200" cy="4953000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762000"/>
            <a:ext cx="7620000" cy="4953000"/>
          </a:xfrm>
        </p:spPr>
        <p:txBody>
          <a:bodyPr/>
          <a:lstStyle/>
          <a:p>
            <a:r>
              <a:rPr lang="en-US" dirty="0" smtClean="0"/>
              <a:t>Where is the head of the table?</a:t>
            </a:r>
          </a:p>
          <a:p>
            <a:r>
              <a:rPr lang="en-US" dirty="0" smtClean="0"/>
              <a:t>Without a broken symmetry, one cannot tell directional information!!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920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09-19 at 5.1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228600"/>
            <a:ext cx="3886200" cy="8382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broken symmetry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82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1441-001, Summer 2014             Dr. Jaehoon Yu</a:t>
            </a:r>
            <a:endParaRPr lang="en-US" dirty="0">
              <a:latin typeface="Monotype Corsiva" pitchFamily="1" charset="0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F20A-43F4-2344-AE78-56F82B7C2D37}" type="slidenum">
              <a:rPr lang="en-US"/>
              <a:pPr/>
              <a:t>16</a:t>
            </a:fld>
            <a:endParaRPr lang="en-US"/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r>
              <a:rPr lang="en-US" altLang="ko-KR" sz="3200" dirty="0" smtClean="0">
                <a:sym typeface="Wingdings"/>
              </a:rPr>
              <a:t>Only when symmetry is broken, can one tell directions </a:t>
            </a:r>
          </a:p>
          <a:p>
            <a:r>
              <a:rPr lang="en-US" altLang="ko-KR" sz="3200" dirty="0" smtClean="0">
                <a:sym typeface="Wingdings"/>
              </a:rPr>
              <a:t>Higgs field works to break the perfect symmetry and gives mass to all fundamental particles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Sometimes, this field spontaneously generates a particle, the Higgs particle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 the Higgs particle is the evidence of the existence of the Higgs field! </a:t>
            </a:r>
            <a:endParaRPr lang="en-US" altLang="ko-KR" sz="2800" dirty="0" smtClean="0">
              <a:latin typeface="+mj-lt"/>
              <a:ea typeface="굴림" pitchFamily="1" charset="-127"/>
              <a:cs typeface="Symbol" charset="2"/>
              <a:sym typeface="Wingdings"/>
            </a:endParaRP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47539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alking_in_pla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066800"/>
            <a:ext cx="533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914400"/>
          </a:xfrm>
        </p:spPr>
        <p:txBody>
          <a:bodyPr/>
          <a:lstStyle/>
          <a:p>
            <a:r>
              <a:rPr lang="en-US" dirty="0" smtClean="0"/>
              <a:t>So how does Higgs Field work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838200"/>
            <a:ext cx="3962400" cy="5257800"/>
          </a:xfrm>
        </p:spPr>
        <p:txBody>
          <a:bodyPr/>
          <a:lstStyle/>
          <a:p>
            <a:r>
              <a:rPr lang="en-US" dirty="0" smtClean="0"/>
              <a:t>Person in space </a:t>
            </a:r>
            <a:r>
              <a:rPr lang="en-US" dirty="0" smtClean="0">
                <a:sym typeface="Wingdings"/>
              </a:rPr>
              <a:t> no symmetry breaking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0" name="Content Placeholder 9" descr="Screen Shot 2013-04-26 at 5.53.18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r="3416"/>
          <a:stretch>
            <a:fillRect/>
          </a:stretch>
        </p:blipFill>
        <p:spPr>
          <a:xfrm>
            <a:off x="228600" y="1828800"/>
            <a:ext cx="3810000" cy="4114800"/>
          </a:xfr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00600" y="914400"/>
            <a:ext cx="396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r>
              <a:rPr lang="en-US" dirty="0" smtClean="0"/>
              <a:t>Person in air </a:t>
            </a:r>
            <a:r>
              <a:rPr lang="en-US" dirty="0" smtClean="0">
                <a:sym typeface="Wingdings"/>
              </a:rPr>
              <a:t> symmetry can be broken</a:t>
            </a:r>
          </a:p>
          <a:p>
            <a:r>
              <a:rPr lang="en-US" dirty="0" smtClean="0">
                <a:sym typeface="Wingdings"/>
              </a:rPr>
              <a:t>Sometimes, you get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934200" y="1981200"/>
            <a:ext cx="762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" name="Picture 17" descr="Taz-Tornad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419600"/>
            <a:ext cx="1219200" cy="194665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 flipV="1">
            <a:off x="7162800" y="25908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7162800" y="28956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162800" y="32004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514600" y="4953000"/>
            <a:ext cx="5562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>
                <a:sym typeface="Wingdings"/>
              </a:rPr>
              <a:t>Just like a tornado is a piece of evidence of the existence of air, Higgs particle is a piece of evidence of Higgs mechanism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297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build="p"/>
      <p:bldP spid="1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1441-001, Summer 2014             Dr. Jaehoon Yu</a:t>
            </a:r>
            <a:endParaRPr lang="en-US">
              <a:latin typeface="Monotype Corsiva" pitchFamily="1" charset="0"/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F20A-43F4-2344-AE78-56F82B7C2D37}" type="slidenum">
              <a:rPr lang="en-US"/>
              <a:pPr/>
              <a:t>18</a:t>
            </a:fld>
            <a:endParaRPr lang="en-US"/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 smtClean="0"/>
              <a:t>How do we look for the Higgs?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838200"/>
            <a:ext cx="8153400" cy="4953000"/>
          </a:xfrm>
        </p:spPr>
        <p:txBody>
          <a:bodyPr/>
          <a:lstStyle/>
          <a:p>
            <a:r>
              <a:rPr lang="en-US" altLang="ko-KR" dirty="0" smtClean="0"/>
              <a:t>Identify Higgs candidate events</a:t>
            </a: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Understand fakes (backgrounds)</a:t>
            </a:r>
          </a:p>
          <a:p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Look for a bump!!</a:t>
            </a:r>
          </a:p>
          <a:p>
            <a:pPr lvl="1"/>
            <a:r>
              <a:rPr lang="en-US" altLang="ko-KR" sz="2000" dirty="0" smtClean="0">
                <a:ea typeface="굴림" pitchFamily="1" charset="-127"/>
                <a:cs typeface="Symbol" charset="2"/>
              </a:rPr>
              <a:t>Large amount of data absolutely critical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15000" y="990600"/>
            <a:ext cx="2667000" cy="2286000"/>
            <a:chOff x="432" y="1200"/>
            <a:chExt cx="1440" cy="1302"/>
          </a:xfrm>
        </p:grpSpPr>
        <p:pic>
          <p:nvPicPr>
            <p:cNvPr id="15" name="Picture 7" descr="higgs3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1200"/>
              <a:ext cx="1146" cy="1302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1440" y="1440"/>
              <a:ext cx="43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-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-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720" y="1200"/>
              <a:ext cx="43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+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+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864" y="2304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-</a:t>
              </a: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432" y="2112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+</a:t>
              </a:r>
            </a:p>
          </p:txBody>
        </p:sp>
      </p:grpSp>
      <p:pic>
        <p:nvPicPr>
          <p:cNvPr id="14" name="Picture 13" descr="Screen shot 2011-10-04 at 4.14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342290"/>
            <a:ext cx="2895600" cy="351571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95800"/>
            <a:ext cx="3429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2133600" y="4572000"/>
            <a:ext cx="762000" cy="1524000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>
              <a:ln w="28575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3088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324544" y="-334416"/>
            <a:ext cx="9649072" cy="734481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Untitled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170"/>
            <a:ext cx="9144000" cy="6049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2133600" y="1066800"/>
            <a:ext cx="5352722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800000"/>
                </a:solidFill>
                <a:latin typeface="+mn-lt"/>
                <a:sym typeface="Wingdings"/>
              </a:rPr>
              <a:t>An interesting collision </a:t>
            </a:r>
            <a:r>
              <a:rPr lang="en-US" sz="2000" dirty="0" smtClean="0">
                <a:solidFill>
                  <a:srgbClr val="800000"/>
                </a:solidFill>
                <a:effectLst/>
                <a:latin typeface="+mn-lt"/>
                <a:sym typeface="Wingdings"/>
              </a:rPr>
              <a:t>event with 25 </a:t>
            </a:r>
            <a:r>
              <a:rPr lang="en-US" sz="2000" dirty="0" smtClean="0">
                <a:solidFill>
                  <a:srgbClr val="800000"/>
                </a:solidFill>
                <a:latin typeface="+mn-lt"/>
                <a:sym typeface="Wingdings"/>
              </a:rPr>
              <a:t>collisions at once!!</a:t>
            </a:r>
            <a:endParaRPr lang="en-US" sz="2000" dirty="0" smtClean="0">
              <a:solidFill>
                <a:srgbClr val="800000"/>
              </a:solidFill>
              <a:effectLst/>
              <a:latin typeface="+mn-lt"/>
              <a:sym typeface="Wingding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38400" y="39469"/>
            <a:ext cx="4666963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600" dirty="0" smtClean="0">
                <a:solidFill>
                  <a:srgbClr val="800000"/>
                </a:solidFill>
                <a:effectLst/>
                <a:latin typeface="+mn-lt"/>
                <a:sym typeface="Wingdings"/>
              </a:rPr>
              <a:t>Challenges?   No problem!</a:t>
            </a:r>
            <a:endParaRPr lang="en-US" sz="3600" dirty="0">
              <a:solidFill>
                <a:srgbClr val="800000"/>
              </a:solidFill>
              <a:effectLst/>
              <a:latin typeface="+mn-lt"/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94471" y="17929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914400" y="5029200"/>
            <a:ext cx="1066800" cy="5334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1143000" y="4953000"/>
            <a:ext cx="762000" cy="7620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457200" y="3228737"/>
            <a:ext cx="1292786" cy="733663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+mj-lt"/>
                <a:sym typeface="Wingdings"/>
              </a:rPr>
              <a:t>Here it is!!</a:t>
            </a:r>
            <a:endParaRPr lang="en-US" sz="1800" b="1" dirty="0" smtClean="0">
              <a:solidFill>
                <a:srgbClr val="800000"/>
              </a:solidFill>
              <a:latin typeface="+mj-lt"/>
              <a:cs typeface="Symbol" charset="2"/>
              <a:sym typeface="Wingding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774B2-BEFC-0F4C-8EFB-A9A3D81A594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2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153400" cy="4648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Plea to you:  Please turn off your cell-phones, pagers and computers  in the class</a:t>
            </a:r>
          </a:p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Reading assignment #1: Read and follow through all sections 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of appendix A 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by Wednesday, June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4</a:t>
            </a:r>
            <a:endParaRPr lang="en-US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 lvl="1" eaLnBrk="1" hangingPunct="1"/>
            <a:r>
              <a:rPr lang="en-US" dirty="0" smtClean="0"/>
              <a:t>There will be a quiz next Wednesday,  June 4, on this reading assignment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gg-25fb-m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4495800" cy="5791199"/>
          </a:xfrm>
          <a:prstGeom prst="rect">
            <a:avLst/>
          </a:prstGeom>
        </p:spPr>
      </p:pic>
      <p:pic>
        <p:nvPicPr>
          <p:cNvPr id="9" name="Picture 8" descr="cms-mg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57200"/>
            <a:ext cx="4419600" cy="6172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ATLAS and CMS Mass Bump Plots (</a:t>
            </a:r>
            <a:r>
              <a:rPr lang="en-US" sz="4000" b="1" dirty="0" err="1"/>
              <a:t>H</a:t>
            </a:r>
            <a:r>
              <a:rPr lang="en-US" sz="4000" b="1" dirty="0" err="1">
                <a:sym typeface="Wingdings"/>
              </a:rPr>
              <a:t></a:t>
            </a:r>
            <a:r>
              <a:rPr lang="en-US" sz="4000" b="1" dirty="0" err="1">
                <a:latin typeface="Symbol" charset="2"/>
                <a:cs typeface="Symbol" charset="2"/>
                <a:sym typeface="Wingdings"/>
              </a:rPr>
              <a:t>γγ</a:t>
            </a:r>
            <a:r>
              <a:rPr lang="en-US" sz="4000" b="1" dirty="0">
                <a:sym typeface="Wingdings"/>
              </a:rPr>
              <a:t> </a:t>
            </a:r>
            <a:r>
              <a:rPr lang="en-US" sz="4000" b="1" dirty="0" smtClean="0">
                <a:sym typeface="Wingdings"/>
              </a:rPr>
              <a:t>)</a:t>
            </a:r>
            <a:endParaRPr lang="en-US" sz="4000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86400" y="4186535"/>
            <a:ext cx="745366" cy="46166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n-lt"/>
              </a:rPr>
              <a:t>CMS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905000" y="22098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324600" y="35052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905000" y="48006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62000" y="4267200"/>
            <a:ext cx="3429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19400" y="5943600"/>
            <a:ext cx="3475030" cy="5847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LOOK, Ma!  Bumps!!</a:t>
            </a:r>
            <a:endParaRPr lang="en-US" sz="32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cxnSp>
        <p:nvCxnSpPr>
          <p:cNvPr id="18" name="Straight Arrow Connector 17"/>
          <p:cNvCxnSpPr>
            <a:stCxn id="16" idx="0"/>
            <a:endCxn id="12" idx="5"/>
          </p:cNvCxnSpPr>
          <p:nvPr/>
        </p:nvCxnSpPr>
        <p:spPr bwMode="auto">
          <a:xfrm flipH="1" flipV="1">
            <a:off x="2490367" y="2925248"/>
            <a:ext cx="2066548" cy="3018352"/>
          </a:xfrm>
          <a:prstGeom prst="straightConnector1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0" name="Straight Arrow Connector 19"/>
          <p:cNvCxnSpPr>
            <a:stCxn id="16" idx="0"/>
            <a:endCxn id="13" idx="3"/>
          </p:cNvCxnSpPr>
          <p:nvPr/>
        </p:nvCxnSpPr>
        <p:spPr bwMode="auto">
          <a:xfrm rot="5400000" flipH="1" flipV="1">
            <a:off x="4629498" y="4148065"/>
            <a:ext cx="1722952" cy="1868118"/>
          </a:xfrm>
          <a:prstGeom prst="straightConnector1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914400" y="4191000"/>
            <a:ext cx="1007157" cy="46166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n-lt"/>
              </a:rPr>
              <a:t>ATLAS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791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 smtClean="0"/>
              <a:t>What did statistics do for Higgs?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9974-ED95-954F-954F-B1994C5122D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0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35" y="-72092"/>
            <a:ext cx="8229600" cy="910292"/>
          </a:xfrm>
        </p:spPr>
        <p:txBody>
          <a:bodyPr/>
          <a:lstStyle/>
          <a:p>
            <a:r>
              <a:rPr lang="en-US" dirty="0" smtClean="0"/>
              <a:t>How about this?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610600" cy="54102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way over 7 standard deviations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26815-A219-6749-AF67-92C3905B685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514600" cy="476250"/>
          </a:xfrm>
        </p:spPr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595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 smtClean="0"/>
              <a:t>Statistical Significance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Picture 6" descr="Screen Shot 2012-12-04 at 9.2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70" y="6477000"/>
            <a:ext cx="9139329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467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8674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much bigger than seven standard deviations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Level of significance: much better than 99.999 999 999 </a:t>
            </a:r>
            <a:r>
              <a:rPr lang="en-US" sz="2400" dirty="0"/>
              <a:t>7</a:t>
            </a:r>
            <a:r>
              <a:rPr lang="en-US" sz="2400" dirty="0" smtClean="0"/>
              <a:t>% (eleven 9s!!)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could be wrong once if we do the same experiment 391,000,000,000 times (will take ~13,000 years even if each experiment takes 1s!!)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So did we find the Higgs particle?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have discovered the heaviest new boson we’ve seen thus far 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It has many properties consistent with the Standard Model Higgs particle</a:t>
            </a:r>
          </a:p>
          <a:p>
            <a:pPr lvl="2">
              <a:spcBef>
                <a:spcPts val="72"/>
              </a:spcBef>
            </a:pPr>
            <a:r>
              <a:rPr lang="en-US" sz="2000" dirty="0" smtClean="0"/>
              <a:t>It quacks like a duck and walks like a duck but…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</a:t>
            </a:r>
            <a:r>
              <a:rPr lang="en-US" sz="2400" dirty="0"/>
              <a:t> </a:t>
            </a:r>
            <a:r>
              <a:rPr lang="en-US" sz="2400" dirty="0" smtClean="0"/>
              <a:t>do not have enough data to precisely measure all the properties – mass, lifetime, the rate at which this particle decays to certain other particles, etc – to definitively determine its nature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Precision measurements and searches in new channels ongoing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33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aa-ilc-cartoon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940" b="-2940"/>
          <a:stretch>
            <a:fillRect/>
          </a:stretch>
        </p:blipFill>
        <p:spPr>
          <a:xfrm>
            <a:off x="228600" y="3124200"/>
            <a:ext cx="8763000" cy="3657600"/>
          </a:xfrm>
        </p:spPr>
      </p:pic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762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800000"/>
                </a:solidFill>
              </a:rPr>
              <a:t>What’s next? Future Linear Collider</a:t>
            </a:r>
          </a:p>
        </p:txBody>
      </p:sp>
      <p:sp>
        <p:nvSpPr>
          <p:cNvPr id="197635" name="Rectangle 3"/>
          <p:cNvSpPr>
            <a:spLocks noChangeArrowheads="1"/>
          </p:cNvSpPr>
          <p:nvPr/>
        </p:nvSpPr>
        <p:spPr bwMode="auto">
          <a:xfrm>
            <a:off x="228600" y="533400"/>
            <a:ext cx="8610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Now that we have found a new boson, precision measurement of the particle’s properties becomes important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90"/>
                </a:solidFill>
                <a:latin typeface="Arial Narrow" charset="0"/>
              </a:rPr>
              <a:t>An </a:t>
            </a:r>
            <a:r>
              <a:rPr lang="en-US" dirty="0">
                <a:solidFill>
                  <a:srgbClr val="000090"/>
                </a:solidFill>
                <a:latin typeface="Arial Narrow" charset="0"/>
              </a:rPr>
              <a:t>electron-positron collider on a straight line for precision measurements</a:t>
            </a:r>
            <a:endParaRPr lang="en-US" dirty="0" smtClean="0">
              <a:solidFill>
                <a:srgbClr val="000090"/>
              </a:solidFill>
              <a:latin typeface="Arial Narrow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10</a:t>
            </a:r>
            <a:r>
              <a:rPr lang="en-US" dirty="0">
                <a:solidFill>
                  <a:srgbClr val="000066"/>
                </a:solidFill>
                <a:latin typeface="Arial Narrow" charset="0"/>
              </a:rPr>
              <a:t>~15 years from </a:t>
            </a: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now (In Dec. 2011, Japanese PM announced that they would bid for a LC in Japan and reaffirmed by the new PM in 2013)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660066"/>
                </a:solidFill>
                <a:latin typeface="Arial Narrow" charset="0"/>
              </a:rPr>
              <a:t>O</a:t>
            </a:r>
            <a:r>
              <a:rPr lang="en-US" sz="2000" dirty="0" smtClean="0">
                <a:solidFill>
                  <a:srgbClr val="660066"/>
                </a:solidFill>
                <a:latin typeface="Arial Narrow" charset="0"/>
              </a:rPr>
              <a:t>ur Japanese colleagues have declared that they will bid for building ILC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660066"/>
                </a:solidFill>
                <a:latin typeface="Arial Narrow" charset="0"/>
              </a:rPr>
              <a:t>Japan just announced the selection of the site for the ILC in Aug. 2013!!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66"/>
                </a:solidFill>
                <a:latin typeface="Arial Narrow" charset="0"/>
              </a:rPr>
              <a:t>Takes 10 years to </a:t>
            </a: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build a </a:t>
            </a:r>
            <a:r>
              <a:rPr lang="en-US" dirty="0">
                <a:solidFill>
                  <a:srgbClr val="000066"/>
                </a:solidFill>
                <a:latin typeface="Arial Narrow" charset="0"/>
              </a:rPr>
              <a:t>detector</a:t>
            </a:r>
          </a:p>
        </p:txBody>
      </p:sp>
      <p:sp>
        <p:nvSpPr>
          <p:cNvPr id="197637" name="Rectangle 5"/>
          <p:cNvSpPr>
            <a:spLocks noChangeArrowheads="1"/>
          </p:cNvSpPr>
          <p:nvPr/>
        </p:nvSpPr>
        <p:spPr bwMode="auto">
          <a:xfrm>
            <a:off x="5791200" y="5715000"/>
            <a:ext cx="2057400" cy="381000"/>
          </a:xfrm>
          <a:prstGeom prst="rect">
            <a:avLst/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rgbClr val="CC0000"/>
                </a:solidFill>
                <a:latin typeface="Arial Narrow" charset="0"/>
              </a:rPr>
              <a:t>L</a:t>
            </a:r>
            <a:r>
              <a:rPr lang="en-US" b="1" dirty="0" smtClean="0">
                <a:solidFill>
                  <a:srgbClr val="CC0000"/>
                </a:solidFill>
                <a:latin typeface="Arial Narrow" charset="0"/>
              </a:rPr>
              <a:t>~31km (~20 mi)</a:t>
            </a:r>
            <a:endParaRPr lang="en-US" b="1" dirty="0">
              <a:solidFill>
                <a:srgbClr val="CC0000"/>
              </a:solidFill>
              <a:latin typeface="Arial Narrow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114800" y="5410200"/>
            <a:ext cx="1371600" cy="381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CC0000"/>
                </a:solidFill>
                <a:latin typeface="Arial Narrow" charset="0"/>
              </a:rPr>
              <a:t>Circumference ~6.6km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7315200" y="5486400"/>
            <a:ext cx="1371600" cy="381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CC0000"/>
                </a:solidFill>
                <a:latin typeface="Arial Narrow" charset="0"/>
              </a:rPr>
              <a:t>~300 soccer fields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173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7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7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/>
      <p:bldP spid="197637" grpId="0" animBg="1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altLang="ko-KR" dirty="0" smtClean="0">
                <a:ea typeface="굴림" charset="-127"/>
                <a:cs typeface="굴림" charset="-127"/>
              </a:rPr>
              <a:t>Dark Matter Searches at </a:t>
            </a:r>
            <a:r>
              <a:rPr lang="en-US" altLang="ko-KR" dirty="0" err="1" smtClean="0">
                <a:ea typeface="굴림" charset="-127"/>
                <a:cs typeface="굴림" charset="-127"/>
              </a:rPr>
              <a:t>Fermilab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Fermi National Accelerator Laboratory is turning into a lab with very high intensity accelerator program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UTA group is part of three experiments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Long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Baseline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Neutrino Experiment (LBNE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), an $850M flagship experiment,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with data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expected in 2025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High flux secondary beam and a near detector enables searches for DM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In addition to precision measurements of key neutrino </a:t>
            </a:r>
            <a:r>
              <a:rPr lang="en-US" dirty="0" err="1">
                <a:latin typeface="Arial Narrow" charset="0"/>
                <a:cs typeface="ＭＳ Ｐゴシック" charset="-128"/>
                <a:sym typeface="Wingdings"/>
              </a:rPr>
              <a:t>param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.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.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UTA playing very significant role in this experiment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A </a:t>
            </a:r>
            <a:r>
              <a:rPr lang="en-US" dirty="0">
                <a:latin typeface="Arial Narrow" charset="0"/>
                <a:sym typeface="Wingdings"/>
              </a:rPr>
              <a:t>rich physics program for the next 20 – 30 years!!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If </a:t>
            </a:r>
            <a:r>
              <a:rPr lang="en-US" dirty="0">
                <a:latin typeface="Arial Narrow" charset="0"/>
                <a:sym typeface="Wingdings"/>
              </a:rPr>
              <a:t>we see DM, we could use this to make DM Beam?</a:t>
            </a:r>
            <a:r>
              <a:rPr lang="en-US" dirty="0" smtClean="0">
                <a:latin typeface="Arial Narrow" charset="0"/>
                <a:sym typeface="Wingdings"/>
              </a:rPr>
              <a:t>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7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 smtClean="0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3511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9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9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3" grpId="0" animBg="1"/>
      <p:bldP spid="199686" grpId="0"/>
      <p:bldP spid="199687" grpId="0"/>
      <p:bldP spid="19968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X-ray Image of an object with a prototype</a:t>
            </a:r>
            <a:endParaRPr lang="en-US" sz="40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90A33-9DDF-D041-A6E4-2FCA1E7639A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-76200" y="51054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54220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077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Forces between the constituents (gravitational, electro-magnetic, weak and strong forces)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</a:t>
            </a:r>
            <a:r>
              <a:rPr lang="en-US" sz="1800" dirty="0" smtClean="0"/>
              <a:t>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Search for Dark Matter</a:t>
            </a:r>
            <a:endParaRPr lang="en-US" sz="1800" dirty="0"/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Creation of Universe (</a:t>
            </a:r>
            <a:r>
              <a:rPr lang="en-US" sz="1800" b="1" dirty="0"/>
              <a:t>Big Bang</a:t>
            </a:r>
            <a:r>
              <a:rPr lang="en-US" sz="1800" dirty="0"/>
              <a:t> Theory)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activity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our everyday lives </a:t>
            </a:r>
            <a:r>
              <a:rPr lang="en-US" sz="1800" dirty="0" smtClean="0"/>
              <a:t>better to help us live well as an integral part of the universe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51565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3-07 at 6.38.5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63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9525000" cy="914400"/>
          </a:xfrm>
        </p:spPr>
        <p:txBody>
          <a:bodyPr/>
          <a:lstStyle/>
          <a:p>
            <a:r>
              <a:rPr lang="en-US" sz="4000" dirty="0" smtClean="0">
                <a:solidFill>
                  <a:srgbClr val="FF0066"/>
                </a:solidFill>
                <a:latin typeface="+mn-lt"/>
              </a:rPr>
              <a:t>And in not too distant future, we could do …</a:t>
            </a:r>
            <a:endParaRPr lang="en-US" sz="4000" dirty="0">
              <a:solidFill>
                <a:srgbClr val="FF0066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E9FED-B022-7D4C-99D4-EF9E9B6BF054}" type="slidenum">
              <a:rPr lang="ko-KR" altLang="en-US" smtClean="0"/>
              <a:pPr>
                <a:defRPr/>
              </a:pPr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6738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09600"/>
            <a:ext cx="8458200" cy="6248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Course web page: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2"/>
              </a:rPr>
              <a:t>http://www-hep.uta.edu/~yu/teaching/summer14-1441-001/summer14-1441-001.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hlinkClick r:id="rId2"/>
              </a:rPr>
              <a:t>html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  <a:endParaRPr lang="en-US" sz="2800" dirty="0" smtClean="0">
              <a:ea typeface="ＭＳ Ｐゴシック" pitchFamily="-84" charset="-128"/>
              <a:cs typeface="ＭＳ Ｐゴシック" pitchFamily="-8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Holidays and Exam days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frequently read!! 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  <a:endParaRPr lang="en-US" sz="2800" dirty="0" smtClean="0">
              <a:ea typeface="ＭＳ Ｐゴシック" pitchFamily="-84" charset="-128"/>
              <a:cs typeface="ＭＳ Ｐゴシック" pitchFamily="-84" charset="-128"/>
              <a:sym typeface="Wingdings" pitchFamily="-84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Office Hours for Dr. Yu: 12: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3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0 – 1: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3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0pm, Monday through Thursday or by appointments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293E1-DDA2-4944-B029-05297B3D35FB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33400"/>
            <a:ext cx="8229600" cy="60198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Homework: </a:t>
            </a:r>
            <a:r>
              <a:rPr lang="en-US" altLang="ko-KR" sz="2400" dirty="0" smtClean="0">
                <a:ea typeface="굴림" charset="-127"/>
                <a:cs typeface="굴림" charset="-127"/>
              </a:rPr>
              <a:t>25</a:t>
            </a:r>
            <a:r>
              <a:rPr lang="en-US" sz="2400" dirty="0" smtClean="0"/>
              <a:t>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Final Comprehensive Exams (</a:t>
            </a:r>
            <a:r>
              <a:rPr lang="en-US" sz="2000" dirty="0" smtClean="0">
                <a:ea typeface="굴림" charset="-127"/>
                <a:cs typeface="굴림" charset="-127"/>
              </a:rPr>
              <a:t>7</a:t>
            </a:r>
            <a:r>
              <a:rPr lang="en-US" sz="2000" dirty="0" smtClean="0">
                <a:ea typeface="굴림" charset="-127"/>
                <a:cs typeface="굴림" charset="-127"/>
              </a:rPr>
              <a:t>/7</a:t>
            </a:r>
            <a:r>
              <a:rPr lang="en-US" sz="2000" dirty="0" smtClean="0"/>
              <a:t>)</a:t>
            </a:r>
            <a:r>
              <a:rPr lang="en-US" sz="2000" dirty="0" smtClean="0"/>
              <a:t>: 23%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Mid-term Comprehensive Exam (6/17): 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One better of the two term </a:t>
            </a:r>
            <a:r>
              <a:rPr lang="en-US" sz="2000" dirty="0" smtClean="0"/>
              <a:t>Exams (6/9/14 and 6/25/14): </a:t>
            </a:r>
            <a:r>
              <a:rPr lang="en-US" altLang="ko-KR" sz="2000" dirty="0" smtClean="0">
                <a:ea typeface="굴림" charset="-127"/>
                <a:cs typeface="굴림" charset="-127"/>
              </a:rPr>
              <a:t>12</a:t>
            </a:r>
            <a:r>
              <a:rPr lang="en-US" sz="2000" dirty="0" smtClean="0"/>
              <a:t>%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Total of t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wo</a:t>
            </a:r>
            <a:r>
              <a:rPr lang="en-US" sz="1800" dirty="0" smtClean="0"/>
              <a:t> non-comprehensive term exams (</a:t>
            </a:r>
            <a:r>
              <a:rPr lang="en-US" sz="1800" dirty="0" smtClean="0">
                <a:ea typeface="굴림" charset="-127"/>
                <a:cs typeface="굴림" charset="-127"/>
              </a:rPr>
              <a:t>6</a:t>
            </a:r>
            <a:r>
              <a:rPr lang="en-US" sz="1800" dirty="0" smtClean="0">
                <a:ea typeface="굴림" charset="-127"/>
                <a:cs typeface="굴림" charset="-127"/>
              </a:rPr>
              <a:t>/9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</a:t>
            </a:r>
            <a:r>
              <a:rPr lang="en-US" sz="1800" dirty="0" smtClean="0"/>
              <a:t>and </a:t>
            </a:r>
            <a:r>
              <a:rPr lang="en-US" sz="1800">
                <a:ea typeface="굴림" charset="-127"/>
                <a:cs typeface="굴림" charset="-127"/>
              </a:rPr>
              <a:t>6</a:t>
            </a:r>
            <a:r>
              <a:rPr lang="en-US" sz="1800" smtClean="0"/>
              <a:t>/25)</a:t>
            </a:r>
            <a:endParaRPr lang="en-US" sz="1800" dirty="0" smtClean="0"/>
          </a:p>
          <a:p>
            <a:pPr lvl="2" eaLnBrk="1" hangingPunct="1">
              <a:lnSpc>
                <a:spcPct val="80000"/>
              </a:lnSpc>
            </a:pPr>
            <a:r>
              <a:rPr lang="en-US" altLang="ko-KR" sz="1800" dirty="0" smtClean="0">
                <a:ea typeface="굴림" charset="-127"/>
                <a:cs typeface="굴림" charset="-127"/>
              </a:rPr>
              <a:t>One</a:t>
            </a:r>
            <a:r>
              <a:rPr lang="en-US" sz="1800" dirty="0" smtClean="0"/>
              <a:t> better of the t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wo</a:t>
            </a:r>
            <a:r>
              <a:rPr lang="en-US" sz="1800" dirty="0" smtClean="0"/>
              <a:t> exams will be used for the final grade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No makeup test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u="sng" dirty="0" smtClean="0">
                <a:solidFill>
                  <a:srgbClr val="A50021"/>
                </a:solidFill>
              </a:rPr>
              <a:t>You will get an F if you miss any of the exams without a prior approval no matter how well you’ve been doing in class!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Lab score: 10%</a:t>
            </a:r>
            <a:endParaRPr lang="en-US" sz="2400" dirty="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Special projects (BIGGGGG!!!)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Planetarium shows and Other many opportunities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4327525"/>
            <a:ext cx="8947150" cy="396875"/>
            <a:chOff x="28" y="2551"/>
            <a:chExt cx="4964" cy="250"/>
          </a:xfrm>
        </p:grpSpPr>
        <p:sp>
          <p:nvSpPr>
            <p:cNvPr id="37896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2234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07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007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070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3BCED-6AD3-074F-9922-7EB389254E80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 smtClean="0"/>
              <a:t>Homework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85344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Solving homework problems is the only way to comprehend class material </a:t>
            </a:r>
            <a:r>
              <a:rPr lang="en-US" sz="2400" dirty="0" smtClean="0">
                <a:sym typeface="Wingdings"/>
              </a:rPr>
              <a:t> 2 </a:t>
            </a:r>
            <a:r>
              <a:rPr lang="en-US" sz="2400" dirty="0" err="1" smtClean="0">
                <a:sym typeface="Wingdings"/>
              </a:rPr>
              <a:t>homeworks</a:t>
            </a:r>
            <a:r>
              <a:rPr lang="en-US" sz="2400" dirty="0" smtClean="0">
                <a:sym typeface="Wingdings"/>
              </a:rPr>
              <a:t> per week</a:t>
            </a: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A50021"/>
                </a:solidFill>
              </a:rPr>
              <a:t>Details are in the material distributed today and on the web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hlinkClick r:id="rId2"/>
              </a:rPr>
              <a:t>https://quest.cns.utexas.edu/student/courses/list</a:t>
            </a:r>
            <a:r>
              <a:rPr lang="en-US" sz="2000" dirty="0" smtClean="0"/>
              <a:t> </a:t>
            </a:r>
            <a:endParaRPr lang="en-US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chemeClr val="accent2"/>
                </a:solidFill>
              </a:rPr>
              <a:t>Choose the course </a:t>
            </a:r>
            <a:r>
              <a:rPr lang="en-US" sz="2000" b="1" u="sng" dirty="0" smtClean="0">
                <a:solidFill>
                  <a:srgbClr val="FF0000"/>
                </a:solidFill>
              </a:rPr>
              <a:t>PHYS1441-</a:t>
            </a:r>
            <a:r>
              <a:rPr lang="en-US" sz="2000" b="1" u="sng" dirty="0" smtClean="0">
                <a:solidFill>
                  <a:srgbClr val="FF0000"/>
                </a:solidFill>
              </a:rPr>
              <a:t>Summer14</a:t>
            </a:r>
            <a:r>
              <a:rPr lang="en-US" sz="2000" dirty="0" smtClean="0">
                <a:solidFill>
                  <a:schemeClr val="accent2"/>
                </a:solidFill>
              </a:rPr>
              <a:t>, unique number </a:t>
            </a:r>
            <a:r>
              <a:rPr lang="en-US" sz="2000" b="1" u="sng" dirty="0" smtClean="0">
                <a:solidFill>
                  <a:srgbClr val="FF0000"/>
                </a:solidFill>
              </a:rPr>
              <a:t>43014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u="sng" dirty="0" smtClean="0">
                <a:solidFill>
                  <a:schemeClr val="accent2"/>
                </a:solidFill>
              </a:rPr>
              <a:t>Download </a:t>
            </a:r>
            <a:r>
              <a:rPr lang="en-US" sz="2000" u="sng" dirty="0" err="1" smtClean="0">
                <a:solidFill>
                  <a:schemeClr val="accent2"/>
                </a:solidFill>
              </a:rPr>
              <a:t>homeworks</a:t>
            </a:r>
            <a:r>
              <a:rPr lang="en-US" altLang="ko-KR" sz="2000" u="sng" dirty="0" smtClean="0">
                <a:solidFill>
                  <a:schemeClr val="accent2"/>
                </a:solidFill>
                <a:ea typeface="굴림" charset="-127"/>
                <a:cs typeface="굴림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 u="sng" dirty="0" smtClean="0">
                <a:solidFill>
                  <a:schemeClr val="accent2"/>
                </a:solidFill>
                <a:ea typeface="굴림" charset="-127"/>
                <a:cs typeface="굴림" charset="-127"/>
              </a:rPr>
              <a:t>Multiple unsuccessful tries will deduct points</a:t>
            </a:r>
            <a:endParaRPr lang="en-US" sz="2000" u="sng" dirty="0" smtClean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A50021"/>
                </a:solidFill>
              </a:rPr>
              <a:t>Roster will close at 11pm Wednesday, June 4</a:t>
            </a:r>
            <a:endParaRPr lang="en-US" altLang="ko-KR" sz="2000" dirty="0" smtClean="0">
              <a:solidFill>
                <a:srgbClr val="A50021"/>
              </a:solidFill>
              <a:ea typeface="굴림" charset="-127"/>
              <a:cs typeface="굴림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You need a UT </a:t>
            </a:r>
            <a:r>
              <a:rPr lang="en-US" sz="2000" dirty="0" err="1" smtClean="0">
                <a:solidFill>
                  <a:srgbClr val="A50021"/>
                </a:solidFill>
                <a:ea typeface="굴림" charset="-127"/>
                <a:cs typeface="굴림" charset="-127"/>
              </a:rPr>
              <a:t>e</a:t>
            </a: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-ID: Go and apply at the URL </a:t>
            </a: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  <a:hlinkClick r:id="rId3"/>
              </a:rPr>
              <a:t>https://idmanager.its.utexas.edu/eid_self_help/?createEID&amp;qwicap-page-id=EA027EFF7E2DA39E</a:t>
            </a: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 if you don’t have one.</a:t>
            </a:r>
            <a:endParaRPr lang="en-US" sz="2000" dirty="0" smtClean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Each 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Home work problems will be slightly ahead of the class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u="sng" dirty="0" smtClean="0">
                <a:solidFill>
                  <a:srgbClr val="A50021"/>
                </a:solidFill>
              </a:rPr>
              <a:t>No</a:t>
            </a:r>
            <a:r>
              <a:rPr lang="en-US" sz="2400" dirty="0" smtClean="0"/>
              <a:t> homework will be dropped from the final grade!!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</a:t>
            </a:r>
            <a:r>
              <a:rPr lang="en-US" sz="2400" dirty="0" smtClean="0"/>
              <a:t>ome work will constitute </a:t>
            </a:r>
            <a:r>
              <a:rPr lang="en-US" altLang="ko-KR" sz="2400" b="1" u="sng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25%</a:t>
            </a:r>
            <a:r>
              <a:rPr lang="en-US" sz="2400" b="1" u="sng" dirty="0" smtClean="0">
                <a:solidFill>
                  <a:srgbClr val="A50021"/>
                </a:solidFill>
              </a:rPr>
              <a:t> of the total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Strongly encouraged to collaborate </a:t>
            </a:r>
            <a:r>
              <a:rPr lang="en-US" sz="2400" dirty="0" err="1" smtClean="0">
                <a:sym typeface="Wingdings" charset="2"/>
              </a:rPr>
              <a:t></a:t>
            </a:r>
            <a:r>
              <a:rPr lang="en-US" sz="2400" dirty="0" smtClean="0">
                <a:sym typeface="Wingdings" charset="2"/>
              </a:rPr>
              <a:t> Does not mean you can copy</a:t>
            </a:r>
          </a:p>
        </p:txBody>
      </p:sp>
    </p:spTree>
    <p:extLst>
      <p:ext uri="{BB962C8B-B14F-4D97-AF65-F5344CB8AC3E}">
        <p14:creationId xmlns:p14="http://schemas.microsoft.com/office/powerpoint/2010/main" val="2157852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34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5344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  <a:cs typeface="+mn-cs"/>
              </a:rPr>
              <a:t>Attendances: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taken randomly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used for extra credits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Lectures will be on 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/>
              <a:t>The lecture notes will be posted on the web </a:t>
            </a:r>
            <a:r>
              <a:rPr lang="en-US" b="1" u="sng">
                <a:solidFill>
                  <a:srgbClr val="A50021"/>
                </a:solidFill>
              </a:rPr>
              <a:t>AFTER</a:t>
            </a:r>
            <a:r>
              <a:rPr lang="en-US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mixed with traditional methods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Active participation through questions and discussions are </a:t>
            </a:r>
            <a:r>
              <a:rPr lang="en-US" b="1" u="sng">
                <a:solidFill>
                  <a:srgbClr val="A5002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STRONGLY</a:t>
            </a:r>
            <a:r>
              <a:rPr lang="en-US"/>
              <a:t> encouraged </a:t>
            </a:r>
            <a:r>
              <a:rPr lang="en-US">
                <a:sym typeface="Wingdings" charset="2"/>
              </a:rPr>
              <a:t> Extra credit….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>
                <a:sym typeface="Wingdings" charset="2"/>
              </a:rPr>
              <a:t>Communication between you and me is 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>
                <a:sym typeface="Wingdings" charset="2"/>
              </a:rPr>
              <a:t>If you have problems, please do not hesitate talking to me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3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F15C3-4849-B24E-B0DE-48090D7A5563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smtClean="0"/>
              <a:t>Lab and Physics Clinic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534400" cy="5638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Physics Labs:</a:t>
            </a:r>
            <a:r>
              <a:rPr lang="en-US" sz="2000" dirty="0" smtClean="0"/>
              <a:t> </a:t>
            </a:r>
            <a:r>
              <a:rPr lang="en-US" sz="2000" dirty="0" smtClean="0"/>
              <a:t>Starts today, Monday, June 2</a:t>
            </a:r>
            <a:endParaRPr lang="en-US" sz="2000" dirty="0" smtClean="0"/>
          </a:p>
          <a:p>
            <a:pPr lvl="1" eaLnBrk="1" hangingPunct="1"/>
            <a:r>
              <a:rPr lang="en-US" sz="2000" dirty="0" smtClean="0"/>
              <a:t>Important </a:t>
            </a:r>
            <a:r>
              <a:rPr lang="en-US" sz="2000" dirty="0" smtClean="0"/>
              <a:t>to understand physical principles through experiments</a:t>
            </a:r>
          </a:p>
          <a:p>
            <a:pPr lvl="1" eaLnBrk="1" hangingPunct="1"/>
            <a:r>
              <a:rPr lang="en-US" sz="2000" dirty="0" smtClean="0"/>
              <a:t>10% of the grade</a:t>
            </a:r>
          </a:p>
          <a:p>
            <a:pPr lvl="1" eaLnBrk="1" hangingPunct="1"/>
            <a:r>
              <a:rPr lang="en-US" sz="2000" dirty="0" err="1" smtClean="0"/>
              <a:t>Prelab</a:t>
            </a:r>
            <a:r>
              <a:rPr lang="en-US" sz="2000" dirty="0" smtClean="0"/>
              <a:t> questions can be obtained at </a:t>
            </a:r>
            <a:r>
              <a:rPr lang="en-US" sz="2000" dirty="0" smtClean="0">
                <a:hlinkClick r:id="rId2"/>
              </a:rPr>
              <a:t>www.uta.edu/physics/labs</a:t>
            </a:r>
            <a:r>
              <a:rPr lang="en-US" sz="2000" dirty="0" smtClean="0"/>
              <a:t> </a:t>
            </a:r>
          </a:p>
          <a:p>
            <a:pPr lvl="1" eaLnBrk="1" hangingPunct="1"/>
            <a:r>
              <a:rPr lang="en-US" sz="2000" dirty="0" smtClean="0"/>
              <a:t>Lab syllabus is available in your assigned lab rooms.  </a:t>
            </a:r>
          </a:p>
          <a:p>
            <a:pPr eaLnBrk="1" hangingPunct="1"/>
            <a:r>
              <a:rPr lang="en-US" sz="2400" dirty="0" smtClean="0"/>
              <a:t>Physics Clinic:</a:t>
            </a:r>
          </a:p>
          <a:p>
            <a:pPr lvl="1" eaLnBrk="1" hangingPunct="1"/>
            <a:r>
              <a:rPr lang="en-US" sz="2000" dirty="0" smtClean="0"/>
              <a:t>Free service</a:t>
            </a:r>
          </a:p>
          <a:p>
            <a:pPr lvl="1" eaLnBrk="1" hangingPunct="1"/>
            <a:r>
              <a:rPr lang="en-US" sz="2000" dirty="0" smtClean="0"/>
              <a:t>They provide general help on physics, including help solving homework problems</a:t>
            </a:r>
          </a:p>
          <a:p>
            <a:pPr lvl="2" eaLnBrk="1" hangingPunct="1"/>
            <a:r>
              <a:rPr lang="en-US" sz="1800" dirty="0" smtClean="0"/>
              <a:t>Do not expect solutions of the problem from them!</a:t>
            </a:r>
          </a:p>
          <a:p>
            <a:pPr lvl="2" eaLnBrk="1" hangingPunct="1"/>
            <a:r>
              <a:rPr lang="en-US" sz="1800" dirty="0" smtClean="0"/>
              <a:t>Do not expect them to tell you whether your answers are correct!</a:t>
            </a:r>
          </a:p>
          <a:p>
            <a:pPr lvl="2" eaLnBrk="1" hangingPunct="1"/>
            <a:r>
              <a:rPr lang="en-US" sz="1800" dirty="0" smtClean="0"/>
              <a:t>It is your responsibility to make sure that you have done everything correctly!</a:t>
            </a:r>
            <a:endParaRPr lang="en-US" sz="2000" dirty="0" smtClean="0">
              <a:sym typeface="Wingdings" charset="2"/>
            </a:endParaRP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11am – 6pm, Mon – Thu in SH 007</a:t>
            </a: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This service begins today!</a:t>
            </a: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Please take full advantage of this service!!</a:t>
            </a:r>
          </a:p>
        </p:txBody>
      </p:sp>
    </p:spTree>
    <p:extLst>
      <p:ext uri="{BB962C8B-B14F-4D97-AF65-F5344CB8AC3E}">
        <p14:creationId xmlns:p14="http://schemas.microsoft.com/office/powerpoint/2010/main" val="854575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4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4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4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4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4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4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48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 smtClean="0"/>
              <a:t>Extra credit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5257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10% addition to the total</a:t>
            </a:r>
          </a:p>
          <a:p>
            <a:pPr lvl="1" eaLnBrk="1" hangingPunct="1"/>
            <a:r>
              <a:rPr lang="en-US" sz="3600" dirty="0" smtClean="0"/>
              <a:t>Could boost a B to A, C to B or D to C</a:t>
            </a:r>
          </a:p>
          <a:p>
            <a:pPr eaLnBrk="1" hangingPunct="1"/>
            <a:r>
              <a:rPr lang="en-US" sz="4000" dirty="0" smtClean="0"/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Special </a:t>
            </a:r>
            <a:r>
              <a:rPr lang="en-US" sz="3600" dirty="0" smtClean="0"/>
              <a:t>projects (biggest!!)</a:t>
            </a:r>
            <a:endParaRPr lang="en-US" sz="3600" dirty="0"/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Watch the valid planetarium shows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Many other opportunities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EFFF0-8774-1042-994A-C32C17B54255}" type="slidenum">
              <a:rPr lang="en-US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87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Valid Planetarium Shows</a:t>
            </a:r>
          </a:p>
        </p:txBody>
      </p:sp>
      <p:sp>
        <p:nvSpPr>
          <p:cNvPr id="491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30EF1E-AFE0-DE4D-AFB1-9733BEE277B8}" type="slidenum">
              <a:rPr lang="en-US">
                <a:latin typeface="Arial Narrow" pitchFamily="-84" charset="0"/>
              </a:rPr>
              <a:pPr/>
              <a:t>37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305800" cy="6172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Regular running 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shows</a:t>
            </a:r>
            <a:endParaRPr lang="en-US" sz="2400" dirty="0" smtClean="0"/>
          </a:p>
          <a:p>
            <a:pPr lvl="1" eaLnBrk="1" hangingPunct="1"/>
            <a:r>
              <a:rPr lang="en-US" sz="2000" dirty="0" smtClean="0"/>
              <a:t>Texas </a:t>
            </a:r>
            <a:r>
              <a:rPr lang="en-US" sz="2000" dirty="0"/>
              <a:t>Stargazing – Tuesdays at 2:00 </a:t>
            </a:r>
            <a:r>
              <a:rPr lang="en-US" sz="2000" dirty="0" smtClean="0"/>
              <a:t>pm; Back </a:t>
            </a:r>
            <a:r>
              <a:rPr lang="en-US" sz="2000" dirty="0"/>
              <a:t>to the Moon for Good – Wednesdays at 2:00 </a:t>
            </a:r>
            <a:r>
              <a:rPr lang="en-US" sz="2000" dirty="0" smtClean="0"/>
              <a:t>pm; Astronaut </a:t>
            </a:r>
            <a:r>
              <a:rPr lang="en-US" sz="2000" dirty="0"/>
              <a:t>– Fridays at 2:00 pm, Saturdays at 2:30 </a:t>
            </a:r>
            <a:r>
              <a:rPr lang="en-US" sz="2000" dirty="0" smtClean="0"/>
              <a:t>pm</a:t>
            </a:r>
          </a:p>
          <a:p>
            <a:pPr lvl="1" eaLnBrk="1" hangingPunct="1"/>
            <a:r>
              <a:rPr lang="en-US" sz="2000" dirty="0" smtClean="0"/>
              <a:t>Stars </a:t>
            </a:r>
            <a:r>
              <a:rPr lang="en-US" sz="2000" dirty="0"/>
              <a:t>of the Pharaohs – Saturdays at 5:30 </a:t>
            </a:r>
            <a:r>
              <a:rPr lang="en-US" sz="2000" dirty="0" smtClean="0"/>
              <a:t>pm</a:t>
            </a:r>
            <a:endParaRPr lang="en-US" sz="2000" dirty="0"/>
          </a:p>
          <a:p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Shows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that need special arrangements</a:t>
            </a:r>
            <a:endParaRPr lang="en-US" sz="2800" dirty="0"/>
          </a:p>
          <a:p>
            <a:pPr lvl="1"/>
            <a:r>
              <a:rPr lang="en-US" sz="2000" dirty="0" smtClean="0"/>
              <a:t>Astronaut;  Bad Astronomy; Black </a:t>
            </a:r>
            <a:r>
              <a:rPr lang="en-US" sz="2000" dirty="0"/>
              <a:t>Holes (can watch up to 2 times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Experience </a:t>
            </a:r>
            <a:r>
              <a:rPr lang="en-US" sz="2000" dirty="0"/>
              <a:t>the </a:t>
            </a:r>
            <a:r>
              <a:rPr lang="en-US" sz="2000" dirty="0" smtClean="0"/>
              <a:t>Aurora IBEX; Ice Worlds; Magnificent Sun; Mayan Prophecies</a:t>
            </a:r>
          </a:p>
          <a:p>
            <a:pPr lvl="1"/>
            <a:r>
              <a:rPr lang="en-US" sz="2000" dirty="0" smtClean="0"/>
              <a:t>Nano Cam; Stars </a:t>
            </a:r>
            <a:r>
              <a:rPr lang="en-US" sz="2000" dirty="0"/>
              <a:t>of the </a:t>
            </a:r>
            <a:r>
              <a:rPr lang="en-US" sz="2000" dirty="0" smtClean="0"/>
              <a:t>Pharaohs; </a:t>
            </a:r>
            <a:r>
              <a:rPr lang="en-US" sz="2000" dirty="0" err="1" smtClean="0"/>
              <a:t>TimeSpace</a:t>
            </a:r>
            <a:r>
              <a:rPr lang="en-US" sz="2000" dirty="0" smtClean="0"/>
              <a:t>, Two </a:t>
            </a:r>
            <a:r>
              <a:rPr lang="en-US" sz="2000" dirty="0"/>
              <a:t>Small Pieces of </a:t>
            </a:r>
            <a:r>
              <a:rPr lang="en-US" sz="2000" dirty="0" smtClean="0"/>
              <a:t>Glass</a:t>
            </a:r>
          </a:p>
          <a:p>
            <a:pPr lvl="1"/>
            <a:r>
              <a:rPr lang="en-US" sz="2000" dirty="0" smtClean="0"/>
              <a:t>Unseen </a:t>
            </a:r>
            <a:r>
              <a:rPr lang="en-US" sz="2000" dirty="0"/>
              <a:t>Universe: The Vision of </a:t>
            </a:r>
            <a:r>
              <a:rPr lang="en-US" sz="2000" dirty="0" smtClean="0"/>
              <a:t>SOFIA; Violent </a:t>
            </a:r>
            <a:r>
              <a:rPr lang="en-US" sz="2000" dirty="0" smtClean="0"/>
              <a:t>Universe, We are Astronomers</a:t>
            </a:r>
            <a:endParaRPr lang="en-US" sz="2000" dirty="0" smtClean="0"/>
          </a:p>
          <a:p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How to submit for extra credit?</a:t>
            </a:r>
          </a:p>
          <a:p>
            <a:pPr lvl="1" eaLnBrk="1" hangingPunct="1"/>
            <a:r>
              <a:rPr lang="en-US" sz="2000" dirty="0" smtClean="0"/>
              <a:t>Obtain the ticket stub that is signed and dated by the planetarium star lecturer of the day</a:t>
            </a:r>
          </a:p>
          <a:p>
            <a:pPr lvl="1" eaLnBrk="1" hangingPunct="1"/>
            <a:r>
              <a:rPr lang="en-US" sz="2000" dirty="0" smtClean="0"/>
              <a:t>Collect the ticket stubs</a:t>
            </a:r>
          </a:p>
          <a:p>
            <a:pPr lvl="1" eaLnBrk="1" hangingPunct="1"/>
            <a:r>
              <a:rPr lang="en-US" sz="2000" dirty="0" smtClean="0"/>
              <a:t>Tape one edge of all of the ticket stubs on a sheet of paper with your name and ID written on it</a:t>
            </a:r>
          </a:p>
          <a:p>
            <a:pPr lvl="1" eaLnBrk="1" hangingPunct="1"/>
            <a:r>
              <a:rPr lang="en-US" sz="2000" dirty="0" smtClean="0"/>
              <a:t>Submit the sheet at the end of the semester at the final exam</a:t>
            </a:r>
          </a:p>
        </p:txBody>
      </p:sp>
    </p:spTree>
    <p:extLst>
      <p:ext uri="{BB962C8B-B14F-4D97-AF65-F5344CB8AC3E}">
        <p14:creationId xmlns:p14="http://schemas.microsoft.com/office/powerpoint/2010/main" val="2172395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91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56704-E20E-9248-A268-467CBC5B306F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 smtClean="0"/>
              <a:t>What can you expect from this class?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"/>
            <a:ext cx="822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All A’s?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This would be really nice, wouldn’t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But if it is too easy it is not fulfilling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or meaningful</a:t>
            </a:r>
            <a:r>
              <a:rPr lang="en-US" sz="1800" dirty="0" smtClean="0"/>
              <a:t>….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This class is not going to be a stroll in the park!!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You will earn your grade in this class.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You will need to put in sufficient time and sincere efforts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Exams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and quizzes</a:t>
            </a:r>
            <a:r>
              <a:rPr lang="en-US" sz="1800" dirty="0" smtClean="0"/>
              <a:t> will be tough!!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Sometimes problems might not look exactly like what you learned in the class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Just putting the right answer </a:t>
            </a:r>
            <a:r>
              <a:rPr lang="en-US" sz="1600" dirty="0" smtClean="0"/>
              <a:t>for </a:t>
            </a:r>
            <a:r>
              <a:rPr lang="en-US" sz="1600" dirty="0" smtClean="0"/>
              <a:t>free response problems does not work!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But you have a great control (up to 45%) of your grade in your hands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Homework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is 25</a:t>
            </a:r>
            <a:r>
              <a:rPr lang="en-US" sz="1800" dirty="0" smtClean="0"/>
              <a:t>%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of the total grade</a:t>
            </a:r>
            <a:r>
              <a:rPr lang="en-US" sz="1800" dirty="0" smtClean="0"/>
              <a:t>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Means you will have many homework problems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Sometimes much more than </a:t>
            </a:r>
            <a:r>
              <a:rPr lang="en-US" altLang="ko-KR" sz="1400" dirty="0" smtClean="0">
                <a:ea typeface="굴림" charset="-127"/>
                <a:cs typeface="굴림" charset="-127"/>
              </a:rPr>
              <a:t>any </a:t>
            </a:r>
            <a:r>
              <a:rPr lang="en-US" sz="1400" dirty="0" smtClean="0"/>
              <a:t>other classes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Sometimes homework problems will be something that you have yet to learn in class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Exam’s problems will be easier that homework problems but same principles!!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Lab 10%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Extra credit 10%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I will work with you so that your efforts are properly rewarded </a:t>
            </a:r>
          </a:p>
        </p:txBody>
      </p:sp>
    </p:spTree>
    <p:extLst>
      <p:ext uri="{BB962C8B-B14F-4D97-AF65-F5344CB8AC3E}">
        <p14:creationId xmlns:p14="http://schemas.microsoft.com/office/powerpoint/2010/main" val="1670968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50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50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50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50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50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50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0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DFF576-8530-2E46-B54A-5D3FBF3503D0}" type="slidenum">
              <a:rPr lang="en-US">
                <a:latin typeface="Arial Narrow" pitchFamily="-84" charset="0"/>
              </a:rPr>
              <a:pPr/>
              <a:t>39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What do we want </a:t>
            </a:r>
            <a:r>
              <a:rPr lang="en-US" altLang="ko-KR" smtClean="0">
                <a:ea typeface="굴림" pitchFamily="-84" charset="-127"/>
                <a:cs typeface="굴림" pitchFamily="-84" charset="-127"/>
              </a:rPr>
              <a:t>to learn</a:t>
            </a: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 in this class?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Physics is everywhere around you.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Skills to understand the fundamental principles that surrounds you in everyday lives…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Skills to identify what law</a:t>
            </a:r>
            <a:r>
              <a:rPr lang="en-US" altLang="ko-KR" sz="2800" smtClean="0">
                <a:ea typeface="굴림" pitchFamily="-84" charset="-127"/>
                <a:cs typeface="굴림" pitchFamily="-84" charset="-127"/>
              </a:rPr>
              <a:t>s</a:t>
            </a: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 of physics applies to what phenomena and use them appropriately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Understand the impact of physical laws and apply them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Learn skills to think, research and analyze observations.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Learn skills to express observations and measurements in mathematical language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Learn skills to express your research in systematic manner in writing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FF0066"/>
                </a:solidFill>
                <a:ea typeface="ＭＳ Ｐゴシック" pitchFamily="-84" charset="-128"/>
                <a:cs typeface="ＭＳ Ｐゴシック" pitchFamily="-84" charset="-128"/>
              </a:rPr>
              <a:t>But most importantly the confidence in your physics ability and to take on any challenges laid in front of you!!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252538" y="6019800"/>
            <a:ext cx="6519862" cy="617538"/>
          </a:xfrm>
          <a:prstGeom prst="rect">
            <a:avLst/>
          </a:prstGeom>
          <a:solidFill>
            <a:srgbClr val="FFFF99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A50021"/>
                </a:solidFill>
                <a:latin typeface="Arial Narrow" pitchFamily="-84" charset="0"/>
              </a:rPr>
              <a:t>Most importantly, let us have a lot of FUN!!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  <p:bldP spid="2068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June 2,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685800" y="7620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295400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makes up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the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universe?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holds the universe together?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How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can we live in the universe well?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Where do we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 all come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from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826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2" grpId="0" animBg="1"/>
      <p:bldP spid="1198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522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BF2BC4-1A5A-AD48-9531-2A516611618F}" type="slidenum">
              <a:rPr lang="en-US">
                <a:latin typeface="Arial Narrow" pitchFamily="-84" charset="0"/>
              </a:rPr>
              <a:pPr/>
              <a:t>40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222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In this course, you will </a:t>
            </a:r>
            <a:r>
              <a:rPr lang="en-US" altLang="ko-KR" smtClean="0">
                <a:ea typeface="굴림" pitchFamily="-84" charset="-127"/>
                <a:cs typeface="굴림" pitchFamily="-84" charset="-127"/>
              </a:rPr>
              <a:t>learn</a:t>
            </a:r>
            <a:r>
              <a:rPr lang="en-US" altLang="ko-KR" smtClean="0">
                <a:ea typeface="ＭＳ Ｐゴシック" pitchFamily="-84" charset="-128"/>
                <a:cs typeface="ＭＳ Ｐゴシック" pitchFamily="-84" charset="-128"/>
              </a:rPr>
              <a:t>…</a:t>
            </a:r>
            <a:endParaRPr lang="en-US" smtClean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3058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Fundamentals of mechanics</a:t>
            </a:r>
          </a:p>
          <a:p>
            <a:pPr eaLnBrk="1" hangingPunct="1">
              <a:lnSpc>
                <a:spcPct val="80000"/>
              </a:lnSpc>
            </a:pP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Kinematic equations and description of motions</a:t>
            </a:r>
          </a:p>
          <a:p>
            <a:pPr eaLnBrk="1" hangingPunct="1">
              <a:lnSpc>
                <a:spcPct val="80000"/>
              </a:lnSpc>
            </a:pP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Concepts of physical quantities that describe motions, such as velocity, speed, acceleration, etc</a:t>
            </a:r>
          </a:p>
          <a:p>
            <a:pPr eaLnBrk="1" hangingPunct="1">
              <a:lnSpc>
                <a:spcPct val="80000"/>
              </a:lnSpc>
            </a:pP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Vector and scalar quantities</a:t>
            </a:r>
          </a:p>
          <a:p>
            <a:pPr eaLnBrk="1" hangingPunct="1">
              <a:lnSpc>
                <a:spcPct val="80000"/>
              </a:lnSpc>
            </a:pP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Concepts of force, energy and momentum and relationship between them and their conservation laws</a:t>
            </a:r>
          </a:p>
          <a:p>
            <a:pPr eaLnBrk="1" hangingPunct="1">
              <a:lnSpc>
                <a:spcPct val="80000"/>
              </a:lnSpc>
            </a:pP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Techniques to use conservation laws for motions</a:t>
            </a:r>
          </a:p>
          <a:p>
            <a:pPr eaLnBrk="1" hangingPunct="1">
              <a:lnSpc>
                <a:spcPct val="80000"/>
              </a:lnSpc>
            </a:pP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Rotational motions and Equilibrium conditions</a:t>
            </a:r>
          </a:p>
          <a:p>
            <a:pPr eaLnBrk="1" hangingPunct="1">
              <a:lnSpc>
                <a:spcPct val="80000"/>
              </a:lnSpc>
            </a:pP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Fluid and wave motions and thermodynamics</a:t>
            </a:r>
          </a:p>
          <a:p>
            <a:pPr eaLnBrk="1" hangingPunct="1">
              <a:lnSpc>
                <a:spcPct val="80000"/>
              </a:lnSpc>
            </a:pPr>
            <a:endParaRPr lang="en-US" smtClean="0"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FF0066"/>
                </a:solidFill>
                <a:latin typeface="Arial Narrow" charset="0"/>
              </a:rPr>
              <a:t>Monday, June 2, 2014</a:t>
            </a:r>
            <a:endParaRPr lang="en-US" sz="1400">
              <a:solidFill>
                <a:srgbClr val="FF0066"/>
              </a:solidFill>
              <a:latin typeface="Arial Narrow" charset="0"/>
            </a:endParaRP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400" smtClean="0">
                <a:solidFill>
                  <a:srgbClr val="003300"/>
                </a:solidFill>
                <a:latin typeface="Arial Narrow" charset="0"/>
              </a:rPr>
              <a:t>PHYS 1441-001, Summer 2014             Dr. Jaehoon Yu</a:t>
            </a:r>
            <a:endParaRPr lang="en-US" sz="1400">
              <a:solidFill>
                <a:srgbClr val="003300"/>
              </a:solidFill>
              <a:latin typeface="Arial Narrow" charset="0"/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62C0DF-DAE1-E344-B623-7DC2CE6EF01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41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8915400" cy="685800"/>
          </a:xfrm>
        </p:spPr>
        <p:txBody>
          <a:bodyPr/>
          <a:lstStyle/>
          <a:p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How to study for this course?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305800" cy="5943600"/>
          </a:xfrm>
        </p:spPr>
        <p:txBody>
          <a:bodyPr/>
          <a:lstStyle/>
          <a:p>
            <a:r>
              <a:rPr lang="en-US" sz="2400">
                <a:latin typeface="Arial Narrow" charset="0"/>
                <a:ea typeface="ＭＳ Ｐゴシック" charset="0"/>
                <a:cs typeface="ＭＳ Ｐゴシック" charset="0"/>
              </a:rPr>
              <a:t>Keep up with the class for comprehensive understanding of materials</a:t>
            </a:r>
          </a:p>
          <a:p>
            <a:pPr lvl="1"/>
            <a:r>
              <a:rPr lang="en-US" sz="2000">
                <a:latin typeface="Arial Narrow" charset="0"/>
                <a:ea typeface="ＭＳ Ｐゴシック" charset="0"/>
              </a:rPr>
              <a:t>Come to the class and participate in the discussions and problems solving sessions</a:t>
            </a:r>
          </a:p>
          <a:p>
            <a:pPr lvl="1"/>
            <a:r>
              <a:rPr lang="en-US" sz="2000">
                <a:latin typeface="Arial Narrow" charset="0"/>
                <a:ea typeface="ＭＳ Ｐゴシック" charset="0"/>
              </a:rPr>
              <a:t>Follow through the lecture notes</a:t>
            </a:r>
          </a:p>
          <a:p>
            <a:pPr lvl="1"/>
            <a:r>
              <a:rPr lang="en-US" sz="2000">
                <a:latin typeface="Arial Narrow" charset="0"/>
                <a:ea typeface="ＭＳ Ｐゴシック" charset="0"/>
              </a:rPr>
              <a:t>Work out example problems in the book yourself without looking at the solution</a:t>
            </a:r>
          </a:p>
          <a:p>
            <a:pPr lvl="1"/>
            <a:r>
              <a:rPr lang="en-US" sz="2000">
                <a:latin typeface="Arial Narrow" charset="0"/>
                <a:ea typeface="ＭＳ Ｐゴシック" charset="0"/>
              </a:rPr>
              <a:t>Have many tons of fun in the class!!!!!</a:t>
            </a:r>
          </a:p>
          <a:p>
            <a:r>
              <a:rPr lang="en-US" sz="2400">
                <a:latin typeface="Arial Narrow" charset="0"/>
                <a:ea typeface="ＭＳ Ｐゴシック" charset="0"/>
                <a:cs typeface="ＭＳ Ｐゴシック" charset="0"/>
              </a:rPr>
              <a:t> Keep up with the homework to put the last nail on the coffin</a:t>
            </a:r>
          </a:p>
          <a:p>
            <a:pPr lvl="1"/>
            <a:r>
              <a:rPr lang="en-US" sz="2000">
                <a:latin typeface="Arial Narrow" charset="0"/>
                <a:ea typeface="ＭＳ Ｐゴシック" charset="0"/>
              </a:rPr>
              <a:t>One can always input the answers as you solve problems.  Do not wait till you are done with all the problems.</a:t>
            </a:r>
          </a:p>
          <a:p>
            <a:pPr lvl="1"/>
            <a:r>
              <a:rPr lang="en-US" sz="2000">
                <a:latin typeface="Arial Narrow" charset="0"/>
                <a:ea typeface="ＭＳ Ｐゴシック" charset="0"/>
              </a:rPr>
              <a:t>Form a study group and discuss how to solve problems with your friends, then work the problems out yourselves!</a:t>
            </a:r>
          </a:p>
          <a:p>
            <a:r>
              <a:rPr lang="en-US" sz="2400">
                <a:latin typeface="Arial Narrow" charset="0"/>
                <a:ea typeface="ＭＳ Ｐゴシック" charset="0"/>
                <a:cs typeface="ＭＳ Ｐゴシック" charset="0"/>
              </a:rPr>
              <a:t>Prepare for upcoming classes</a:t>
            </a:r>
          </a:p>
          <a:p>
            <a:pPr lvl="1"/>
            <a:r>
              <a:rPr lang="en-US" sz="2000">
                <a:latin typeface="Arial Narrow" charset="0"/>
                <a:ea typeface="ＭＳ Ｐゴシック" charset="0"/>
              </a:rPr>
              <a:t>Read the textbook for the material to be covered in the next class</a:t>
            </a:r>
          </a:p>
          <a:p>
            <a:r>
              <a:rPr lang="en-US" sz="2400">
                <a:latin typeface="Arial Narrow" charset="0"/>
                <a:ea typeface="ＭＳ Ｐゴシック" charset="0"/>
                <a:cs typeface="ＭＳ Ｐゴシック" charset="0"/>
              </a:rPr>
              <a:t>The extra mile</a:t>
            </a:r>
          </a:p>
          <a:p>
            <a:pPr lvl="1"/>
            <a:r>
              <a:rPr lang="en-US" sz="2000">
                <a:latin typeface="Arial Narrow" charset="0"/>
                <a:ea typeface="ＭＳ Ｐゴシック" charset="0"/>
              </a:rPr>
              <a:t>Work out additional problems in the back of the book starting the easiest problems to harder ones </a:t>
            </a:r>
          </a:p>
        </p:txBody>
      </p:sp>
    </p:spTree>
    <p:extLst>
      <p:ext uri="{BB962C8B-B14F-4D97-AF65-F5344CB8AC3E}">
        <p14:creationId xmlns:p14="http://schemas.microsoft.com/office/powerpoint/2010/main" val="324468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2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800" decel="100000" fill="hold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" grpId="0" build="p" bldLvl="3"/>
      <p:bldP spid="321539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 smtClean="0"/>
          </a:p>
        </p:txBody>
      </p:sp>
      <p:sp>
        <p:nvSpPr>
          <p:cNvPr id="53251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78CA85B-B30E-0D41-87DE-7BB3FA64BD0D}" type="slidenum">
              <a:rPr lang="en-US">
                <a:latin typeface="Arial Narrow" pitchFamily="-84" charset="0"/>
              </a:rPr>
              <a:pPr/>
              <a:t>42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53253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3F01506-6911-2F41-9B13-E3A4BB1C3644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42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32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Why do Physics?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082675"/>
            <a:ext cx="77724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003300"/>
                </a:solidFill>
                <a:ea typeface="ＭＳ Ｐゴシック" pitchFamily="-84" charset="-128"/>
                <a:cs typeface="ＭＳ Ｐゴシック" pitchFamily="-84" charset="-128"/>
              </a:rPr>
              <a:t>To understand nature through experimental observations and measurements (</a:t>
            </a:r>
            <a:r>
              <a:rPr lang="en-US" sz="2800" b="1">
                <a:solidFill>
                  <a:srgbClr val="A50021"/>
                </a:solidFill>
                <a:ea typeface="ＭＳ Ｐゴシック" pitchFamily="-84" charset="-128"/>
                <a:cs typeface="ＭＳ Ｐゴシック" pitchFamily="-84" charset="-128"/>
              </a:rPr>
              <a:t>Research</a:t>
            </a:r>
            <a:r>
              <a:rPr lang="en-US" sz="2800">
                <a:solidFill>
                  <a:srgbClr val="003300"/>
                </a:solidFill>
                <a:ea typeface="ＭＳ Ｐゴシック" pitchFamily="-84" charset="-128"/>
                <a:cs typeface="ＭＳ Ｐゴシック" pitchFamily="-84" charset="-128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003300"/>
                </a:solidFill>
                <a:ea typeface="ＭＳ Ｐゴシック" pitchFamily="-84" charset="-128"/>
                <a:cs typeface="ＭＳ Ｐゴシック" pitchFamily="-84" charset="-128"/>
              </a:rPr>
              <a:t>Establish limited number of fundamental laws, usually with mathematical expressions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003300"/>
                </a:solidFill>
                <a:ea typeface="ＭＳ Ｐゴシック" pitchFamily="-84" charset="-128"/>
                <a:cs typeface="ＭＳ Ｐゴシック" pitchFamily="-84" charset="-128"/>
              </a:rPr>
              <a:t>Predict the nature’s course</a:t>
            </a:r>
          </a:p>
          <a:p>
            <a:pPr eaLnBrk="1" hangingPunct="1">
              <a:lnSpc>
                <a:spcPct val="90000"/>
              </a:lnSpc>
              <a:buFont typeface="MS Mincho" pitchFamily="49" charset="-128"/>
              <a:buChar char="⇒"/>
            </a:pPr>
            <a:r>
              <a:rPr lang="en-US" sz="2800">
                <a:solidFill>
                  <a:srgbClr val="CC6600"/>
                </a:solidFill>
                <a:ea typeface="ＭＳ Ｐゴシック" pitchFamily="-84" charset="-128"/>
                <a:cs typeface="ＭＳ Ｐゴシック" pitchFamily="-84" charset="-128"/>
              </a:rPr>
              <a:t>Theory and Experiment work hand-in-hand</a:t>
            </a:r>
          </a:p>
          <a:p>
            <a:pPr eaLnBrk="1" hangingPunct="1">
              <a:lnSpc>
                <a:spcPct val="90000"/>
              </a:lnSpc>
              <a:buFont typeface="MS Mincho" pitchFamily="49" charset="-128"/>
              <a:buChar char="⇒"/>
            </a:pPr>
            <a:r>
              <a:rPr lang="en-US" sz="2800">
                <a:solidFill>
                  <a:srgbClr val="CC6600"/>
                </a:solidFill>
                <a:ea typeface="ＭＳ Ｐゴシック" pitchFamily="-84" charset="-128"/>
                <a:cs typeface="ＭＳ Ｐゴシック" pitchFamily="-84" charset="-128"/>
              </a:rPr>
              <a:t>Theory works generally under restricted conditions</a:t>
            </a:r>
          </a:p>
          <a:p>
            <a:pPr eaLnBrk="1" hangingPunct="1">
              <a:lnSpc>
                <a:spcPct val="90000"/>
              </a:lnSpc>
              <a:buFont typeface="MS Mincho" pitchFamily="49" charset="-128"/>
              <a:buChar char="⇒"/>
            </a:pPr>
            <a:r>
              <a:rPr lang="en-US" sz="2800">
                <a:solidFill>
                  <a:srgbClr val="CC6600"/>
                </a:solidFill>
                <a:ea typeface="ＭＳ Ｐゴシック" pitchFamily="-84" charset="-128"/>
                <a:cs typeface="ＭＳ Ｐゴシック" pitchFamily="-84" charset="-128"/>
              </a:rPr>
              <a:t>Discrepancies between experimental measurements and theory are good for improvements</a:t>
            </a:r>
          </a:p>
          <a:p>
            <a:pPr eaLnBrk="1" hangingPunct="1">
              <a:lnSpc>
                <a:spcPct val="90000"/>
              </a:lnSpc>
              <a:buFont typeface="MS Mincho" pitchFamily="49" charset="-128"/>
              <a:buChar char="⇒"/>
            </a:pPr>
            <a:r>
              <a:rPr lang="en-US" sz="2800">
                <a:ea typeface="ＭＳ Ｐゴシック" pitchFamily="-84" charset="-128"/>
                <a:cs typeface="ＭＳ Ｐゴシック" pitchFamily="-84" charset="-128"/>
              </a:rPr>
              <a:t>Improves our everyday lives,</a:t>
            </a: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 even though </a:t>
            </a:r>
            <a:r>
              <a:rPr lang="en-US" sz="2800">
                <a:ea typeface="ＭＳ Ｐゴシック" pitchFamily="-84" charset="-128"/>
                <a:cs typeface="ＭＳ Ｐゴシック" pitchFamily="-84" charset="-128"/>
              </a:rPr>
              <a:t>some laws can take a while till we see them amongst us</a:t>
            </a:r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228600" y="990600"/>
            <a:ext cx="10588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0066"/>
                </a:solidFill>
                <a:latin typeface="Arial Narrow" pitchFamily="-84" charset="0"/>
              </a:rPr>
              <a:t>Exp.</a:t>
            </a:r>
            <a:r>
              <a:rPr lang="en-US" sz="6000">
                <a:solidFill>
                  <a:srgbClr val="FF0066"/>
                </a:solidFill>
                <a:latin typeface="Arial Narrow" pitchFamily="-84" charset="0"/>
              </a:rPr>
              <a:t>{</a:t>
            </a: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-76200" y="1752600"/>
            <a:ext cx="1620838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0066"/>
                </a:solidFill>
                <a:latin typeface="Arial Narrow" pitchFamily="-84" charset="0"/>
              </a:rPr>
              <a:t>Theory </a:t>
            </a:r>
            <a:r>
              <a:rPr lang="en-US" sz="8800">
                <a:solidFill>
                  <a:srgbClr val="FF0066"/>
                </a:solidFill>
                <a:latin typeface="Arial Narrow" pitchFamily="-84" charset="0"/>
              </a:rPr>
              <a:t>{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7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7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7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7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7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7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5" grpId="0" build="p" autoUpdateAnimBg="0"/>
      <p:bldP spid="207876" grpId="0" build="p" autoUpdateAnimBg="0"/>
      <p:bldP spid="207877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 smtClean="0"/>
          </a:p>
        </p:txBody>
      </p:sp>
      <p:sp>
        <p:nvSpPr>
          <p:cNvPr id="54275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8CC9227-5877-134E-99CC-F1153F04D645}" type="slidenum">
              <a:rPr lang="en-US">
                <a:latin typeface="Arial Narrow" pitchFamily="-84" charset="0"/>
              </a:rPr>
              <a:pPr/>
              <a:t>43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54277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1969EC02-B465-1F46-95EF-CE1AC1643C7B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43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42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Brief History of Physics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80010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>
                <a:ea typeface="ＭＳ Ｐゴシック" pitchFamily="-84" charset="-128"/>
                <a:cs typeface="ＭＳ Ｐゴシック" pitchFamily="-84" charset="-128"/>
              </a:rPr>
              <a:t>AD 18</a:t>
            </a:r>
            <a:r>
              <a:rPr lang="en-US" sz="2400" baseline="3000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>
                <a:ea typeface="ＭＳ Ｐゴシック" pitchFamily="-84" charset="-128"/>
                <a:cs typeface="ＭＳ Ｐゴシック" pitchFamily="-84" charset="-128"/>
              </a:rPr>
              <a:t> century: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Newton’s Classical Mechanics: A theory of mechanics based on observations and measurements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ea typeface="ＭＳ Ｐゴシック" pitchFamily="-84" charset="-128"/>
                <a:cs typeface="ＭＳ Ｐゴシック" pitchFamily="-84" charset="-128"/>
              </a:rPr>
              <a:t>AD 19</a:t>
            </a:r>
            <a:r>
              <a:rPr lang="en-US" sz="2400" baseline="3000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>
                <a:ea typeface="ＭＳ Ｐゴシック" pitchFamily="-84" charset="-128"/>
                <a:cs typeface="ＭＳ Ｐゴシック" pitchFamily="-84" charset="-128"/>
              </a:rPr>
              <a:t> Century: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Electricity, Magnetism, and Thermodynamics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ea typeface="ＭＳ Ｐゴシック" pitchFamily="-84" charset="-128"/>
                <a:cs typeface="ＭＳ Ｐゴシック" pitchFamily="-84" charset="-128"/>
              </a:rPr>
              <a:t>Late AD 19</a:t>
            </a:r>
            <a:r>
              <a:rPr lang="en-US" sz="2400" baseline="3000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>
                <a:ea typeface="ＭＳ Ｐゴシック" pitchFamily="-84" charset="-128"/>
                <a:cs typeface="ＭＳ Ｐゴシック" pitchFamily="-84" charset="-128"/>
              </a:rPr>
              <a:t> and early 20</a:t>
            </a:r>
            <a:r>
              <a:rPr lang="en-US" sz="2400" baseline="3000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>
                <a:ea typeface="ＭＳ Ｐゴシック" pitchFamily="-84" charset="-128"/>
                <a:cs typeface="ＭＳ Ｐゴシック" pitchFamily="-84" charset="-128"/>
              </a:rPr>
              <a:t> century</a:t>
            </a:r>
            <a:r>
              <a:rPr lang="en-US" sz="2800">
                <a:ea typeface="ＭＳ Ｐゴシック" pitchFamily="-84" charset="-128"/>
                <a:cs typeface="ＭＳ Ｐゴシック" pitchFamily="-84" charset="-128"/>
              </a:rPr>
              <a:t> (</a:t>
            </a:r>
            <a:r>
              <a:rPr lang="en-US" sz="2400">
                <a:solidFill>
                  <a:srgbClr val="A50021"/>
                </a:solidFill>
                <a:ea typeface="ＭＳ Ｐゴシック" pitchFamily="-84" charset="-128"/>
                <a:cs typeface="ＭＳ Ｐゴシック" pitchFamily="-84" charset="-128"/>
              </a:rPr>
              <a:t>Modern Physics Era</a:t>
            </a:r>
            <a:r>
              <a:rPr lang="en-US" sz="2800">
                <a:ea typeface="ＭＳ Ｐゴシック" pitchFamily="-84" charset="-128"/>
                <a:cs typeface="ＭＳ Ｐゴシック" pitchFamily="-84" charset="-128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Einstein’s theory of relativity: Generalized theory of space, time, and energy (mechanics)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Quantum Mechanics: Theory of atomic phenomena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ea typeface="ＭＳ Ｐゴシック" pitchFamily="-84" charset="-128"/>
                <a:cs typeface="ＭＳ Ｐゴシック" pitchFamily="-84" charset="-128"/>
              </a:rPr>
              <a:t>Physics has come very far, very fast, and is still progressing, yet we’ve got a long way to go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What is matter made of?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How do matters get mass?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How and why do matters interact with each other?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/>
              <a:t>How is universe created?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0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0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0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0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0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0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0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1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 smtClean="0"/>
          </a:p>
        </p:txBody>
      </p:sp>
      <p:sp>
        <p:nvSpPr>
          <p:cNvPr id="55299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A70E4F3-5A7A-6E40-8D6E-155C2781E57E}" type="slidenum">
              <a:rPr lang="en-US">
                <a:latin typeface="Arial Narrow" pitchFamily="-84" charset="0"/>
              </a:rPr>
              <a:pPr/>
              <a:t>44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55301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B2B7437F-471F-5744-A69F-7381C54885A0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44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53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Models, Theories and Laws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5344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Models</a:t>
            </a:r>
            <a:r>
              <a:rPr lang="en-US" sz="2800">
                <a:ea typeface="ＭＳ Ｐゴシック" pitchFamily="-84" charset="-128"/>
                <a:cs typeface="ＭＳ Ｐゴシック" pitchFamily="-84" charset="-128"/>
              </a:rPr>
              <a:t>: An analogy or a mental image of a phenomena in terms of something we are familiar with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/>
              <a:t>Thinking light as waves, behaving just like water waves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/>
              <a:t>Often provide insights for new experiments and ideas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Theories</a:t>
            </a:r>
            <a:r>
              <a:rPr lang="en-US" sz="2800">
                <a:ea typeface="ＭＳ Ｐゴシック" pitchFamily="-84" charset="-128"/>
                <a:cs typeface="ＭＳ Ｐゴシック" pitchFamily="-84" charset="-128"/>
              </a:rPr>
              <a:t>: More systematically improved version of models</a:t>
            </a:r>
          </a:p>
          <a:p>
            <a:pPr lvl="1" eaLnBrk="1" hangingPunct="1">
              <a:lnSpc>
                <a:spcPct val="80000"/>
              </a:lnSpc>
            </a:pPr>
            <a:r>
              <a:rPr lang="en-US"/>
              <a:t>Can provide quantitative predictions that are testable and more precise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Laws</a:t>
            </a:r>
            <a:r>
              <a:rPr lang="en-US" sz="2800">
                <a:ea typeface="ＭＳ Ｐゴシック" pitchFamily="-84" charset="-128"/>
                <a:cs typeface="ＭＳ Ｐゴシック" pitchFamily="-84" charset="-128"/>
              </a:rPr>
              <a:t>: Certain concise but general statements about how nature behaves </a:t>
            </a:r>
            <a:endParaRPr lang="en-US" sz="2800">
              <a:ea typeface="ＭＳ Ｐゴシック" pitchFamily="-84" charset="-128"/>
              <a:cs typeface="ＭＳ Ｐゴシック" pitchFamily="-84" charset="-128"/>
              <a:sym typeface="Wingdings" pitchFamily="-84" charset="2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/>
              <a:t>Energy conservation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>
                <a:sym typeface="Wingdings" pitchFamily="-84" charset="2"/>
              </a:rPr>
              <a:t>The statement must be found experimentally valid to become a law</a:t>
            </a:r>
            <a:endParaRPr lang="en-US" sz="2400"/>
          </a:p>
          <a:p>
            <a:pPr eaLnBrk="1" hangingPunct="1">
              <a:lnSpc>
                <a:spcPct val="80000"/>
              </a:lnSpc>
            </a:pPr>
            <a:r>
              <a:rPr lang="en-US" sz="280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Principles</a:t>
            </a:r>
            <a:r>
              <a:rPr lang="en-US" sz="2800">
                <a:ea typeface="ＭＳ Ｐゴシック" pitchFamily="-84" charset="-128"/>
                <a:cs typeface="ＭＳ Ｐゴシック" pitchFamily="-84" charset="-128"/>
              </a:rPr>
              <a:t>: Less general statements of how nature behaves</a:t>
            </a:r>
          </a:p>
          <a:p>
            <a:pPr lvl="1" eaLnBrk="1" hangingPunct="1">
              <a:lnSpc>
                <a:spcPct val="80000"/>
              </a:lnSpc>
            </a:pPr>
            <a:r>
              <a:rPr lang="en-US"/>
              <a:t>Has some level of arbitrariness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8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8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8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9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 smtClean="0"/>
          </a:p>
        </p:txBody>
      </p:sp>
      <p:sp>
        <p:nvSpPr>
          <p:cNvPr id="56323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F4C5E4-A20A-D34A-94BA-12452F65537C}" type="slidenum">
              <a:rPr lang="en-US">
                <a:latin typeface="Arial Narrow" pitchFamily="-84" charset="0"/>
              </a:rPr>
              <a:pPr/>
              <a:t>45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6324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AB566C1F-BBF6-6242-A5A3-31BE5DA5B18D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45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Uncertainties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90600"/>
            <a:ext cx="8153400" cy="5486400"/>
          </a:xfrm>
        </p:spPr>
        <p:txBody>
          <a:bodyPr/>
          <a:lstStyle/>
          <a:p>
            <a:pPr eaLnBrk="1" hangingPunct="1"/>
            <a:r>
              <a:rPr lang="en-US" sz="3500">
                <a:ea typeface="ＭＳ Ｐゴシック" pitchFamily="-84" charset="-128"/>
                <a:cs typeface="ＭＳ Ｐゴシック" pitchFamily="-84" charset="-128"/>
              </a:rPr>
              <a:t>Physical measurements have limited precision, however good they are, due to:</a:t>
            </a:r>
          </a:p>
          <a:p>
            <a:pPr lvl="1" eaLnBrk="1" hangingPunct="1"/>
            <a:r>
              <a:rPr lang="en-US"/>
              <a:t>Number of measurements </a:t>
            </a:r>
          </a:p>
          <a:p>
            <a:pPr lvl="1" eaLnBrk="1" hangingPunct="1"/>
            <a:r>
              <a:rPr lang="en-US"/>
              <a:t>Quality of instruments (meter stick vs micro-meter)</a:t>
            </a:r>
          </a:p>
          <a:p>
            <a:pPr lvl="1" eaLnBrk="1" hangingPunct="1"/>
            <a:r>
              <a:rPr lang="en-US"/>
              <a:t>Experience of the person doing measurements</a:t>
            </a:r>
          </a:p>
          <a:p>
            <a:pPr lvl="1" eaLnBrk="1" hangingPunct="1"/>
            <a:r>
              <a:rPr lang="en-US"/>
              <a:t>Etc</a:t>
            </a:r>
          </a:p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In many cases, uncertainties are more important and difficult to estimate than the central (or mean) values</a:t>
            </a:r>
          </a:p>
        </p:txBody>
      </p:sp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338138" y="2160588"/>
            <a:ext cx="8810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A50021"/>
                </a:solidFill>
                <a:latin typeface="Arial Narrow" pitchFamily="-84" charset="0"/>
              </a:rPr>
              <a:t>Stat.{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2590800"/>
            <a:ext cx="914400" cy="1555750"/>
            <a:chOff x="144" y="1632"/>
            <a:chExt cx="576" cy="980"/>
          </a:xfrm>
        </p:grpSpPr>
        <p:sp>
          <p:nvSpPr>
            <p:cNvPr id="56330" name="Text Box 6"/>
            <p:cNvSpPr txBox="1">
              <a:spLocks noChangeArrowheads="1"/>
            </p:cNvSpPr>
            <p:nvPr/>
          </p:nvSpPr>
          <p:spPr bwMode="auto">
            <a:xfrm>
              <a:off x="528" y="1632"/>
              <a:ext cx="192" cy="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9600">
                  <a:solidFill>
                    <a:srgbClr val="A50021"/>
                  </a:solidFill>
                  <a:latin typeface="Arial Narrow" pitchFamily="-84" charset="0"/>
                </a:rPr>
                <a:t>{</a:t>
              </a:r>
            </a:p>
          </p:txBody>
        </p:sp>
        <p:sp>
          <p:nvSpPr>
            <p:cNvPr id="56331" name="Text Box 7"/>
            <p:cNvSpPr txBox="1">
              <a:spLocks noChangeArrowheads="1"/>
            </p:cNvSpPr>
            <p:nvPr/>
          </p:nvSpPr>
          <p:spPr bwMode="auto">
            <a:xfrm>
              <a:off x="144" y="1959"/>
              <a:ext cx="52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solidFill>
                    <a:srgbClr val="A50021"/>
                  </a:solidFill>
                  <a:latin typeface="Arial Narrow" pitchFamily="-84" charset="0"/>
                </a:rPr>
                <a:t>Syst.</a:t>
              </a:r>
            </a:p>
          </p:txBody>
        </p:sp>
      </p:grpSp>
      <p:sp>
        <p:nvSpPr>
          <p:cNvPr id="56329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9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9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9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9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9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7" grpId="0" build="p"/>
      <p:bldP spid="16998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 smtClean="0"/>
          </a:p>
        </p:txBody>
      </p:sp>
      <p:sp>
        <p:nvSpPr>
          <p:cNvPr id="57347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3DA9EC3-498A-5149-865F-1AB9EFEAF230}" type="slidenum">
              <a:rPr lang="en-US">
                <a:latin typeface="Arial Narrow" pitchFamily="-84" charset="0"/>
              </a:rPr>
              <a:pPr/>
              <a:t>46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7348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03923EB7-681D-CF4C-AC8C-B50A6C1752F8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46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Significant Figures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685800"/>
            <a:ext cx="8382000" cy="5715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Denote the precision of the measured values</a:t>
            </a:r>
          </a:p>
          <a:p>
            <a:pPr lvl="1" eaLnBrk="1" hangingPunct="1"/>
            <a:r>
              <a:rPr lang="en-US" sz="2400" smtClean="0"/>
              <a:t>The number 80 implies precision of +/- 1, between 79 and 81</a:t>
            </a:r>
          </a:p>
          <a:p>
            <a:pPr lvl="2" eaLnBrk="1" hangingPunct="1"/>
            <a:r>
              <a:rPr lang="en-US" sz="2000" smtClean="0">
                <a:ea typeface="ＭＳ Ｐゴシック" pitchFamily="-84" charset="-128"/>
              </a:rPr>
              <a:t>If you are sure to +/-0.1, the number should be written 80.0</a:t>
            </a:r>
          </a:p>
          <a:p>
            <a:pPr lvl="1" eaLnBrk="1" hangingPunct="1"/>
            <a:r>
              <a:rPr lang="en-US" sz="2400" smtClean="0"/>
              <a:t>Significant figures: non-zero numbers or zeros that are not place-holders</a:t>
            </a:r>
          </a:p>
          <a:p>
            <a:pPr lvl="2" eaLnBrk="1" hangingPunct="1"/>
            <a:r>
              <a:rPr lang="en-US" sz="2000" smtClean="0">
                <a:ea typeface="ＭＳ Ｐゴシック" pitchFamily="-84" charset="-128"/>
              </a:rPr>
              <a:t>34, 34.2, 0.001, 34.100</a:t>
            </a:r>
          </a:p>
          <a:p>
            <a:pPr lvl="3" eaLnBrk="1" hangingPunct="1"/>
            <a:r>
              <a:rPr lang="en-US" sz="1800" smtClean="0">
                <a:ea typeface="ＭＳ Ｐゴシック" pitchFamily="-84" charset="-128"/>
              </a:rPr>
              <a:t>34 has two significant digits</a:t>
            </a:r>
          </a:p>
          <a:p>
            <a:pPr lvl="3" eaLnBrk="1" hangingPunct="1"/>
            <a:r>
              <a:rPr lang="en-US" sz="1800" smtClean="0">
                <a:ea typeface="ＭＳ Ｐゴシック" pitchFamily="-84" charset="-128"/>
              </a:rPr>
              <a:t>34.2 has 3</a:t>
            </a:r>
          </a:p>
          <a:p>
            <a:pPr lvl="3" eaLnBrk="1" hangingPunct="1"/>
            <a:r>
              <a:rPr lang="en-US" sz="1800" smtClean="0">
                <a:ea typeface="ＭＳ Ｐゴシック" pitchFamily="-84" charset="-128"/>
              </a:rPr>
              <a:t>0.001 has one because the 0’s before 1 are place holders to position “.”</a:t>
            </a:r>
          </a:p>
          <a:p>
            <a:pPr lvl="3" eaLnBrk="1" hangingPunct="1"/>
            <a:r>
              <a:rPr lang="en-US" sz="1800" smtClean="0">
                <a:ea typeface="ＭＳ Ｐゴシック" pitchFamily="-84" charset="-128"/>
              </a:rPr>
              <a:t>34.100 has 5, because the 0’s after 1 indicates that the numbers in these digits are indeed 0’s.</a:t>
            </a:r>
          </a:p>
          <a:p>
            <a:pPr lvl="2" eaLnBrk="1" hangingPunct="1"/>
            <a:r>
              <a:rPr lang="en-US" sz="2000" smtClean="0">
                <a:ea typeface="ＭＳ Ｐゴシック" pitchFamily="-84" charset="-128"/>
              </a:rPr>
              <a:t>When there are many 0’s, use scientific notation for simplicity: </a:t>
            </a:r>
          </a:p>
          <a:p>
            <a:pPr lvl="3" eaLnBrk="1" hangingPunct="1"/>
            <a:r>
              <a:rPr lang="en-US" sz="1800" smtClean="0">
                <a:ea typeface="ＭＳ Ｐゴシック" pitchFamily="-84" charset="-128"/>
              </a:rPr>
              <a:t>31400000=3.14x10</a:t>
            </a:r>
            <a:r>
              <a:rPr lang="en-US" sz="1800" baseline="30000" smtClean="0">
                <a:ea typeface="ＭＳ Ｐゴシック" pitchFamily="-84" charset="-128"/>
              </a:rPr>
              <a:t>7</a:t>
            </a:r>
          </a:p>
          <a:p>
            <a:pPr lvl="3" eaLnBrk="1" hangingPunct="1"/>
            <a:r>
              <a:rPr lang="en-US" sz="1800" smtClean="0">
                <a:ea typeface="ＭＳ Ｐゴシック" pitchFamily="-84" charset="-128"/>
              </a:rPr>
              <a:t>0.00012=1.2x10</a:t>
            </a:r>
            <a:r>
              <a:rPr lang="en-US" sz="1800" baseline="30000" smtClean="0">
                <a:ea typeface="ＭＳ Ｐゴシック" pitchFamily="-84" charset="-128"/>
              </a:rPr>
              <a:t>-4</a:t>
            </a:r>
          </a:p>
        </p:txBody>
      </p:sp>
      <p:sp>
        <p:nvSpPr>
          <p:cNvPr id="57351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1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1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1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10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10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 smtClean="0"/>
          </a:p>
        </p:txBody>
      </p:sp>
      <p:sp>
        <p:nvSpPr>
          <p:cNvPr id="58371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B8BF76-6258-CA40-8FC0-A7EB9F001A89}" type="slidenum">
              <a:rPr lang="en-US">
                <a:latin typeface="Arial Narrow" pitchFamily="-84" charset="0"/>
              </a:rPr>
              <a:pPr/>
              <a:t>47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8372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FC30454C-6BA0-A14A-912E-43B5CFFA7E23}" type="slidenum">
              <a:rPr lang="en-US" sz="1400" b="1">
                <a:solidFill>
                  <a:srgbClr val="A50021"/>
                </a:solidFill>
                <a:latin typeface="Arial Narrow" pitchFamily="-84" charset="0"/>
              </a:rPr>
              <a:pPr algn="r"/>
              <a:t>47</a:t>
            </a:fld>
            <a:endParaRPr lang="en-US" sz="1400" b="1">
              <a:solidFill>
                <a:srgbClr val="A50021"/>
              </a:solidFill>
              <a:latin typeface="Arial Narrow" pitchFamily="-84" charset="0"/>
            </a:endParaRPr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Significant Figures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990600"/>
            <a:ext cx="8153400" cy="3657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Operational rules: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A50021"/>
                </a:solidFill>
              </a:rPr>
              <a:t>Addition or subtraction:</a:t>
            </a:r>
            <a:r>
              <a:rPr lang="en-US" dirty="0"/>
              <a:t> Keep the </a:t>
            </a:r>
            <a:r>
              <a:rPr lang="en-US" b="1" u="sng" dirty="0">
                <a:solidFill>
                  <a:srgbClr val="A50021"/>
                </a:solidFill>
              </a:rPr>
              <a:t>smallest number of</a:t>
            </a:r>
            <a:r>
              <a:rPr lang="en-US" u="sng" dirty="0"/>
              <a:t> </a:t>
            </a:r>
            <a:r>
              <a:rPr lang="en-US" b="1" u="sng" dirty="0">
                <a:solidFill>
                  <a:srgbClr val="A50021"/>
                </a:solidFill>
              </a:rPr>
              <a:t>decimal place</a:t>
            </a:r>
            <a:r>
              <a:rPr lang="en-US" dirty="0"/>
              <a:t> in the result, independent of the number of significant digits: 12.001+ 3.1=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dirty="0"/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A50021"/>
                </a:solidFill>
              </a:rPr>
              <a:t>Multiplication or Division</a:t>
            </a:r>
            <a:r>
              <a:rPr lang="en-US" dirty="0"/>
              <a:t>: Keep the </a:t>
            </a:r>
            <a:r>
              <a:rPr lang="en-US" b="1" u="sng" dirty="0">
                <a:solidFill>
                  <a:srgbClr val="A50021"/>
                </a:solidFill>
              </a:rPr>
              <a:t>smallest number of significant </a:t>
            </a:r>
            <a:r>
              <a:rPr lang="en-US" b="1" u="sng" dirty="0" smtClean="0">
                <a:solidFill>
                  <a:srgbClr val="A50021"/>
                </a:solidFill>
              </a:rPr>
              <a:t>digits</a:t>
            </a:r>
            <a:r>
              <a:rPr lang="en-US" dirty="0" smtClean="0"/>
              <a:t> </a:t>
            </a:r>
            <a:r>
              <a:rPr lang="en-US" dirty="0"/>
              <a:t>in the result: 12.001 </a:t>
            </a:r>
            <a:r>
              <a:rPr lang="en-US" dirty="0" err="1"/>
              <a:t>x</a:t>
            </a:r>
            <a:r>
              <a:rPr lang="en-US" dirty="0"/>
              <a:t> 3.1 =        , because the smallest significant figures is ?. </a:t>
            </a:r>
          </a:p>
        </p:txBody>
      </p:sp>
      <p:sp>
        <p:nvSpPr>
          <p:cNvPr id="172036" name="Text Box 4"/>
          <p:cNvSpPr txBox="1">
            <a:spLocks noChangeArrowheads="1"/>
          </p:cNvSpPr>
          <p:nvPr/>
        </p:nvSpPr>
        <p:spPr bwMode="auto">
          <a:xfrm>
            <a:off x="5791200" y="2286000"/>
            <a:ext cx="711200" cy="495300"/>
          </a:xfrm>
          <a:prstGeom prst="rect">
            <a:avLst/>
          </a:prstGeom>
          <a:solidFill>
            <a:srgbClr val="FFFFCC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A50021"/>
                </a:solidFill>
                <a:latin typeface="Arial Narrow" pitchFamily="-84" charset="0"/>
              </a:rPr>
              <a:t>15.1</a:t>
            </a:r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7467600" y="3657600"/>
            <a:ext cx="501650" cy="495300"/>
          </a:xfrm>
          <a:prstGeom prst="rect">
            <a:avLst/>
          </a:prstGeom>
          <a:solidFill>
            <a:srgbClr val="FFFFCC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A50021"/>
                </a:solidFill>
                <a:latin typeface="Arial Narrow" pitchFamily="-84" charset="0"/>
              </a:rPr>
              <a:t>37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685800" y="4724400"/>
            <a:ext cx="284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A50021"/>
                </a:solidFill>
                <a:latin typeface="Arial Narrow" pitchFamily="-84" charset="0"/>
              </a:rPr>
              <a:t>What does this mean?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3713163" y="4724400"/>
            <a:ext cx="45926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A50021"/>
                </a:solidFill>
                <a:latin typeface="Arial Narrow" pitchFamily="-84" charset="0"/>
              </a:rPr>
              <a:t>The worst precision determines the precision the overall operation!!</a:t>
            </a:r>
          </a:p>
        </p:txBody>
      </p:sp>
      <p:sp>
        <p:nvSpPr>
          <p:cNvPr id="58379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 smtClean="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657600" y="5502275"/>
            <a:ext cx="45926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A50021"/>
                </a:solidFill>
                <a:latin typeface="Arial Narrow" pitchFamily="-84" charset="0"/>
              </a:rPr>
              <a:t>Can’t get any better than the worst measurement!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62000" y="5557838"/>
            <a:ext cx="15446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A50021"/>
                </a:solidFill>
                <a:latin typeface="Arial Narrow" pitchFamily="-84" charset="0"/>
              </a:rPr>
              <a:t>In English?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 build="p" autoUpdateAnimBg="0"/>
      <p:bldP spid="172036" grpId="0" animBg="1"/>
      <p:bldP spid="172037" grpId="0" animBg="1"/>
      <p:bldP spid="53256" grpId="0"/>
      <p:bldP spid="53257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685800"/>
            <a:ext cx="71627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763163" y="1219200"/>
            <a:ext cx="2390237" cy="2286000"/>
            <a:chOff x="5148964" y="457200"/>
            <a:chExt cx="2390237" cy="2286000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0"/>
              <a:ext cx="1367001" cy="1035050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</a:t>
              </a:r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175m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 rot="16200000" flipH="1">
              <a:off x="6073714" y="926162"/>
              <a:ext cx="665583" cy="898391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200400" y="2971800"/>
            <a:ext cx="3352800" cy="1168063"/>
            <a:chOff x="1600200" y="3200400"/>
            <a:chExt cx="3352800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752600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815964" y="1143000"/>
            <a:ext cx="947036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787" y="816302"/>
            <a:ext cx="2045613" cy="4365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solidFill>
                  <a:srgbClr val="0000FF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HEP: A </a:t>
            </a:r>
            <a:r>
              <a:rPr lang="en-US" sz="2800" dirty="0">
                <a:solidFill>
                  <a:srgbClr val="0000FF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field of </a:t>
            </a:r>
            <a:r>
              <a:rPr lang="en-US" sz="2800" dirty="0" smtClean="0">
                <a:solidFill>
                  <a:srgbClr val="0000FF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physics that studies the fundamental </a:t>
            </a:r>
            <a:r>
              <a:rPr lang="en-US" sz="2800" dirty="0">
                <a:solidFill>
                  <a:srgbClr val="0000FF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constituents of matter and basic principles of interactions between them.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 smtClean="0"/>
              <a:t>HEP and the Standard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8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2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895600"/>
            <a:ext cx="2617136" cy="2209800"/>
          </a:xfrm>
          <a:prstGeom prst="rect">
            <a:avLst/>
          </a:prstGeom>
        </p:spPr>
      </p:pic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85800"/>
            <a:ext cx="89154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How do matters acquire mass? </a:t>
            </a:r>
            <a:endParaRPr lang="en-US" sz="2800" dirty="0" smtClean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Higgs mechanism, did we find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CP violations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there only three 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Can the forces be unified?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What makes up the 96% of the universe?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What is the dark matter and dark energy?</a:t>
            </a:r>
            <a:endParaRPr lang="en-US" sz="2400" dirty="0" smtClean="0">
              <a:latin typeface="Arial Narrow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there any other theories that describe the universe better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</a:rPr>
              <a:t>Does the super-symmetry exist? 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How is the universe created, the Big Bang?</a:t>
            </a:r>
            <a:endParaRPr lang="en-US" sz="2800" dirty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Monday, June 2, 2014</a:t>
            </a:r>
            <a:endParaRPr lang="en-US" smtClean="0"/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nl-NL" smtClean="0"/>
              <a:t>PHYS 1441-001, Summer 2014             Dr. Jaehoon Yu</a:t>
            </a:r>
            <a:endParaRPr lang="en-US" smtClean="0">
              <a:latin typeface="Monotype Corsiva" charset="0"/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So what</a:t>
            </a:r>
            <a:r>
              <a:rPr lang="fr-FR" dirty="0" smtClean="0">
                <a:ea typeface="ＭＳ Ｐゴシック" charset="-128"/>
                <a:cs typeface="ＭＳ Ｐゴシック" charset="-128"/>
              </a:rPr>
              <a:t>’</a:t>
            </a:r>
            <a:r>
              <a:rPr lang="en-US" dirty="0" smtClean="0"/>
              <a:t>s the problem?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13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40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June 2, 2014</a:t>
            </a:r>
            <a:endParaRPr lang="en-US"/>
          </a:p>
        </p:txBody>
      </p:sp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4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22FB09-19A4-AE4A-A079-1E52119AFB96}" type="slidenum">
              <a:rPr lang="en-US">
                <a:latin typeface="Arial Narrow" pitchFamily="-84" charset="0"/>
              </a:rPr>
              <a:pPr/>
              <a:t>8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0466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21515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6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7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8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9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0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0" y="609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itchFamily="-84" charset="0"/>
              </a:rPr>
              <a:t>Accelerators are </a:t>
            </a:r>
            <a:r>
              <a:rPr lang="en-US" sz="3200">
                <a:solidFill>
                  <a:srgbClr val="00FF00"/>
                </a:solidFill>
                <a:latin typeface="Arial" pitchFamily="-84" charset="0"/>
              </a:rPr>
              <a:t>Powerful Microscopes.</a:t>
            </a:r>
            <a:endParaRPr lang="en-US" sz="2800">
              <a:solidFill>
                <a:schemeClr val="bg1"/>
              </a:solidFill>
              <a:latin typeface="Arial" pitchFamily="-84" charset="0"/>
            </a:endParaRPr>
          </a:p>
        </p:txBody>
      </p:sp>
      <p:sp>
        <p:nvSpPr>
          <p:cNvPr id="190475" name="Text Box 11"/>
          <p:cNvSpPr txBox="1">
            <a:spLocks noChangeArrowheads="1"/>
          </p:cNvSpPr>
          <p:nvPr/>
        </p:nvSpPr>
        <p:spPr bwMode="auto">
          <a:xfrm>
            <a:off x="0" y="1668463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They make high energy particle beams 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that allow us to see small things.</a:t>
            </a:r>
          </a:p>
        </p:txBody>
      </p:sp>
      <p:sp>
        <p:nvSpPr>
          <p:cNvPr id="190476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seen by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high energy beam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(better resolution)</a:t>
            </a:r>
          </a:p>
        </p:txBody>
      </p:sp>
      <p:sp>
        <p:nvSpPr>
          <p:cNvPr id="190477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seen by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low energy beam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(poorer resolution)</a:t>
            </a:r>
          </a:p>
        </p:txBody>
      </p:sp>
    </p:spTree>
    <p:extLst>
      <p:ext uri="{BB962C8B-B14F-4D97-AF65-F5344CB8AC3E}">
        <p14:creationId xmlns:p14="http://schemas.microsoft.com/office/powerpoint/2010/main" val="1761897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0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0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0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0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6" grpId="0" animBg="1"/>
      <p:bldP spid="190475" grpId="0"/>
      <p:bldP spid="190476" grpId="0"/>
      <p:bldP spid="1904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2, 2014</a:t>
            </a:r>
            <a:endParaRPr lang="en-US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1441-001, Summer 2014             Dr. Jaehoon Yu</a:t>
            </a: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31F6E4-B467-6C4E-8699-6D4142A8F3B3}" type="slidenum">
              <a:rPr lang="en-US">
                <a:latin typeface="Arial Narrow" pitchFamily="-84" charset="0"/>
              </a:rPr>
              <a:pPr/>
              <a:t>9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23557" name="Text Box 2"/>
          <p:cNvSpPr txBox="1">
            <a:spLocks noChangeArrowheads="1"/>
          </p:cNvSpPr>
          <p:nvPr/>
        </p:nvSpPr>
        <p:spPr bwMode="auto">
          <a:xfrm>
            <a:off x="0" y="60960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itchFamily="-84" charset="0"/>
              </a:rPr>
              <a:t>Accelerators are also </a:t>
            </a:r>
            <a:r>
              <a:rPr lang="en-US" sz="3200">
                <a:solidFill>
                  <a:srgbClr val="00FF00"/>
                </a:solidFill>
                <a:latin typeface="Arial" pitchFamily="-84" charset="0"/>
              </a:rPr>
              <a:t>Time Machines.</a:t>
            </a:r>
            <a:endParaRPr lang="en-US" sz="2800">
              <a:solidFill>
                <a:schemeClr val="bg1"/>
              </a:solidFill>
              <a:latin typeface="Arial" pitchFamily="-84" charset="0"/>
            </a:endParaRPr>
          </a:p>
        </p:txBody>
      </p:sp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i="1">
                <a:solidFill>
                  <a:srgbClr val="FFFF00"/>
                </a:solidFill>
                <a:latin typeface="Arial" pitchFamily="-84" charset="0"/>
              </a:rPr>
              <a:t>E = mc</a:t>
            </a:r>
            <a:r>
              <a:rPr lang="en-US" sz="4400" b="1" i="1" baseline="30000">
                <a:solidFill>
                  <a:srgbClr val="FFFF00"/>
                </a:solidFill>
                <a:latin typeface="Arial" pitchFamily="-84" charset="0"/>
              </a:rPr>
              <a:t>2</a:t>
            </a:r>
            <a:r>
              <a:rPr lang="en-US" sz="3200">
                <a:latin typeface="Arial" pitchFamily="-84" charset="0"/>
              </a:rPr>
              <a:t>                                                  </a:t>
            </a:r>
          </a:p>
        </p:txBody>
      </p:sp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They make particles last seen 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Arial" pitchFamily="-84" charset="0"/>
              </a:rPr>
              <a:t>in the earliest moments of the universe.</a:t>
            </a:r>
          </a:p>
        </p:txBody>
      </p:sp>
      <p:sp>
        <p:nvSpPr>
          <p:cNvPr id="192517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518" name="AutoShape 6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Arial" pitchFamily="-84" charset="0"/>
              </a:rPr>
              <a:t>Energy</a:t>
            </a:r>
          </a:p>
        </p:txBody>
      </p:sp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0" y="43830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itchFamily="-84" charset="0"/>
              </a:rPr>
              <a:t>Particle and anti-particle annihilate.</a:t>
            </a:r>
            <a:endParaRPr lang="en-US" sz="1800">
              <a:solidFill>
                <a:schemeClr val="bg1"/>
              </a:solidFill>
              <a:latin typeface="Arial" pitchFamily="-8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68325" y="3078163"/>
            <a:ext cx="3375025" cy="1006475"/>
            <a:chOff x="358" y="1939"/>
            <a:chExt cx="2126" cy="634"/>
          </a:xfrm>
        </p:grpSpPr>
        <p:sp>
          <p:nvSpPr>
            <p:cNvPr id="23567" name="Line 9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6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8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rial" pitchFamily="-84" charset="0"/>
                </a:rPr>
                <a:t>particle beam</a:t>
              </a:r>
            </a:p>
            <a:p>
              <a:endParaRPr lang="en-US" sz="2000" b="1">
                <a:solidFill>
                  <a:schemeClr val="bg1"/>
                </a:solidFill>
                <a:latin typeface="Arial" pitchFamily="-84" charset="0"/>
              </a:endParaRPr>
            </a:p>
            <a:p>
              <a:r>
                <a:rPr lang="en-US" sz="2000" b="1">
                  <a:solidFill>
                    <a:schemeClr val="bg1"/>
                  </a:solidFill>
                  <a:latin typeface="Arial" pitchFamily="-84" charset="0"/>
                </a:rPr>
                <a:t>energy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089525" y="3067050"/>
            <a:ext cx="3411538" cy="1006475"/>
            <a:chOff x="3206" y="1932"/>
            <a:chExt cx="2149" cy="634"/>
          </a:xfrm>
        </p:grpSpPr>
        <p:sp>
          <p:nvSpPr>
            <p:cNvPr id="23565" name="Line 12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66" name="Text Box 13"/>
            <p:cNvSpPr txBox="1">
              <a:spLocks noChangeArrowheads="1"/>
            </p:cNvSpPr>
            <p:nvPr/>
          </p:nvSpPr>
          <p:spPr bwMode="auto">
            <a:xfrm>
              <a:off x="3870" y="1932"/>
              <a:ext cx="1485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2000" b="1">
                  <a:solidFill>
                    <a:schemeClr val="bg1"/>
                  </a:solidFill>
                  <a:latin typeface="Arial" pitchFamily="-84" charset="0"/>
                </a:rPr>
                <a:t>anti-particle beam</a:t>
              </a:r>
            </a:p>
            <a:p>
              <a:pPr algn="r"/>
              <a:endParaRPr lang="en-US" sz="2000" b="1">
                <a:solidFill>
                  <a:schemeClr val="bg1"/>
                </a:solidFill>
                <a:latin typeface="Arial" pitchFamily="-84" charset="0"/>
              </a:endParaRPr>
            </a:p>
            <a:p>
              <a:pPr algn="r"/>
              <a:r>
                <a:rPr lang="en-US" sz="2000" b="1">
                  <a:solidFill>
                    <a:schemeClr val="bg1"/>
                  </a:solidFill>
                  <a:latin typeface="Arial" pitchFamily="-84" charset="0"/>
                </a:rPr>
                <a:t>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931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9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5" grpId="0"/>
      <p:bldP spid="192516" grpId="0"/>
      <p:bldP spid="192517" grpId="0" animBg="1"/>
      <p:bldP spid="192518" grpId="0" animBg="1"/>
      <p:bldP spid="192519" grpId="0"/>
    </p:bld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7188</TotalTime>
  <Words>4483</Words>
  <Application>Microsoft Macintosh PowerPoint</Application>
  <PresentationFormat>On-screen Show (4:3)</PresentationFormat>
  <Paragraphs>553</Paragraphs>
  <Slides>47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phys1443-spring02</vt:lpstr>
      <vt:lpstr>PHYS 1441 – Section 001 Lecture #1</vt:lpstr>
      <vt:lpstr>Announcements</vt:lpstr>
      <vt:lpstr>Who am I?</vt:lpstr>
      <vt:lpstr>We always wonder…</vt:lpstr>
      <vt:lpstr>HEP and the Standard Model</vt:lpstr>
      <vt:lpstr>So what’s the problem?</vt:lpstr>
      <vt:lpstr>PowerPoint Presentation</vt:lpstr>
      <vt:lpstr>PowerPoint Presentation</vt:lpstr>
      <vt:lpstr>PowerPoint Presentation</vt:lpstr>
      <vt:lpstr>Fermilab Tevatron and LHC at CERN</vt:lpstr>
      <vt:lpstr>LHC @ CERN Aerial View</vt:lpstr>
      <vt:lpstr>PowerPoint Presentation</vt:lpstr>
      <vt:lpstr>What is the Higgs and What does it do?</vt:lpstr>
      <vt:lpstr>What?  What’s the symmetry?</vt:lpstr>
      <vt:lpstr>A broken symmetry</vt:lpstr>
      <vt:lpstr>What is the Higgs and What does it do?</vt:lpstr>
      <vt:lpstr>So how does Higgs Field work again?</vt:lpstr>
      <vt:lpstr>How do we look for the Higgs?</vt:lpstr>
      <vt:lpstr>PowerPoint Presentation</vt:lpstr>
      <vt:lpstr>ATLAS and CMS Mass Bump Plots (Hγγ )</vt:lpstr>
      <vt:lpstr>What did statistics do for Higgs?</vt:lpstr>
      <vt:lpstr>How about this?</vt:lpstr>
      <vt:lpstr>So have we seen the Higgs particle?</vt:lpstr>
      <vt:lpstr>Statistical Significance Table</vt:lpstr>
      <vt:lpstr>So have we seen the Higgs particle?</vt:lpstr>
      <vt:lpstr>What’s next? Future Linear Collider</vt:lpstr>
      <vt:lpstr>Dark Matter Searches at Fermilab</vt:lpstr>
      <vt:lpstr>GEM Application Potential</vt:lpstr>
      <vt:lpstr>X-ray Image of an object with a prototype</vt:lpstr>
      <vt:lpstr>And in not too distant future, we could do …</vt:lpstr>
      <vt:lpstr>Information &amp; Communication Source</vt:lpstr>
      <vt:lpstr>Evaluation Policy</vt:lpstr>
      <vt:lpstr>Homework</vt:lpstr>
      <vt:lpstr>Attendances and Class Style</vt:lpstr>
      <vt:lpstr>Lab and Physics Clinic</vt:lpstr>
      <vt:lpstr>Extra credit</vt:lpstr>
      <vt:lpstr>Valid Planetarium Shows</vt:lpstr>
      <vt:lpstr>What can you expect from this class?</vt:lpstr>
      <vt:lpstr>What do we want to learn in this class?</vt:lpstr>
      <vt:lpstr>In this course, you will learn…</vt:lpstr>
      <vt:lpstr>How to study for this course?</vt:lpstr>
      <vt:lpstr>Why do Physics?</vt:lpstr>
      <vt:lpstr>Brief History of Physics</vt:lpstr>
      <vt:lpstr>Models, Theories and Laws</vt:lpstr>
      <vt:lpstr>Uncertainties</vt:lpstr>
      <vt:lpstr>Significant Figures</vt:lpstr>
      <vt:lpstr>Significant Figures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Jae Yu</cp:lastModifiedBy>
  <cp:revision>367</cp:revision>
  <dcterms:created xsi:type="dcterms:W3CDTF">2012-06-05T17:02:23Z</dcterms:created>
  <dcterms:modified xsi:type="dcterms:W3CDTF">2014-06-02T20:43:37Z</dcterms:modified>
</cp:coreProperties>
</file>