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5" r:id="rId3"/>
    <p:sldId id="520" r:id="rId4"/>
    <p:sldId id="441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image" Target="../media/image22.wmf"/><Relationship Id="rId21" Type="http://schemas.openxmlformats.org/officeDocument/2006/relationships/image" Target="../media/image23.wmf"/><Relationship Id="rId22" Type="http://schemas.openxmlformats.org/officeDocument/2006/relationships/image" Target="../media/image24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2" Type="http://schemas.openxmlformats.org/officeDocument/2006/relationships/image" Target="../media/image14.wmf"/><Relationship Id="rId13" Type="http://schemas.openxmlformats.org/officeDocument/2006/relationships/image" Target="../media/image15.wmf"/><Relationship Id="rId14" Type="http://schemas.openxmlformats.org/officeDocument/2006/relationships/image" Target="../media/image16.wmf"/><Relationship Id="rId15" Type="http://schemas.openxmlformats.org/officeDocument/2006/relationships/image" Target="../media/image17.wmf"/><Relationship Id="rId16" Type="http://schemas.openxmlformats.org/officeDocument/2006/relationships/image" Target="../media/image18.wmf"/><Relationship Id="rId17" Type="http://schemas.openxmlformats.org/officeDocument/2006/relationships/image" Target="../media/image19.wmf"/><Relationship Id="rId18" Type="http://schemas.openxmlformats.org/officeDocument/2006/relationships/image" Target="../media/image20.wmf"/><Relationship Id="rId19" Type="http://schemas.openxmlformats.org/officeDocument/2006/relationships/image" Target="../media/image21.wmf"/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28.emf"/><Relationship Id="rId1" Type="http://schemas.openxmlformats.org/officeDocument/2006/relationships/image" Target="../media/image25.wmf"/><Relationship Id="rId2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9" Type="http://schemas.openxmlformats.org/officeDocument/2006/relationships/image" Target="../media/image38.wmf"/><Relationship Id="rId10" Type="http://schemas.openxmlformats.org/officeDocument/2006/relationships/image" Target="../media/image39.emf"/><Relationship Id="rId11" Type="http://schemas.openxmlformats.org/officeDocument/2006/relationships/image" Target="../media/image40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5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9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3.wmf"/><Relationship Id="rId47" Type="http://schemas.openxmlformats.org/officeDocument/2006/relationships/oleObject" Target="../embeddings/oleObject25.bin"/><Relationship Id="rId48" Type="http://schemas.openxmlformats.org/officeDocument/2006/relationships/image" Target="../media/image24.wmf"/><Relationship Id="rId49" Type="http://schemas.openxmlformats.org/officeDocument/2006/relationships/oleObject" Target="../embeddings/oleObject26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6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8" Type="http://schemas.openxmlformats.org/officeDocument/2006/relationships/image" Target="../media/image15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30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2" Type="http://schemas.openxmlformats.org/officeDocument/2006/relationships/image" Target="../media/image17.wmf"/><Relationship Id="rId9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33" Type="http://schemas.openxmlformats.org/officeDocument/2006/relationships/oleObject" Target="../embeddings/oleObject17.bin"/><Relationship Id="rId34" Type="http://schemas.openxmlformats.org/officeDocument/2006/relationships/image" Target="../media/image18.wmf"/><Relationship Id="rId35" Type="http://schemas.openxmlformats.org/officeDocument/2006/relationships/oleObject" Target="../embeddings/oleObject18.bin"/><Relationship Id="rId36" Type="http://schemas.openxmlformats.org/officeDocument/2006/relationships/image" Target="../media/image19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37" Type="http://schemas.openxmlformats.org/officeDocument/2006/relationships/oleObject" Target="../embeddings/oleObject19.bin"/><Relationship Id="rId38" Type="http://schemas.openxmlformats.org/officeDocument/2006/relationships/image" Target="../media/image20.wmf"/><Relationship Id="rId39" Type="http://schemas.openxmlformats.org/officeDocument/2006/relationships/oleObject" Target="../embeddings/oleObject20.bin"/><Relationship Id="rId40" Type="http://schemas.openxmlformats.org/officeDocument/2006/relationships/image" Target="../media/image21.wmf"/><Relationship Id="rId41" Type="http://schemas.openxmlformats.org/officeDocument/2006/relationships/oleObject" Target="../embeddings/oleObject21.bin"/><Relationship Id="rId42" Type="http://schemas.openxmlformats.org/officeDocument/2006/relationships/image" Target="../media/image22.wmf"/><Relationship Id="rId43" Type="http://schemas.openxmlformats.org/officeDocument/2006/relationships/oleObject" Target="../embeddings/oleObject22.bin"/><Relationship Id="rId44" Type="http://schemas.openxmlformats.org/officeDocument/2006/relationships/oleObject" Target="../embeddings/oleObject23.bin"/><Relationship Id="rId45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27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20" Type="http://schemas.openxmlformats.org/officeDocument/2006/relationships/image" Target="../media/image38.wmf"/><Relationship Id="rId21" Type="http://schemas.openxmlformats.org/officeDocument/2006/relationships/oleObject" Target="../embeddings/oleObject40.bin"/><Relationship Id="rId22" Type="http://schemas.openxmlformats.org/officeDocument/2006/relationships/image" Target="../media/image39.emf"/><Relationship Id="rId23" Type="http://schemas.openxmlformats.org/officeDocument/2006/relationships/oleObject" Target="../embeddings/oleObject41.bin"/><Relationship Id="rId24" Type="http://schemas.openxmlformats.org/officeDocument/2006/relationships/image" Target="../media/image40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37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38.bin"/><Relationship Id="rId18" Type="http://schemas.openxmlformats.org/officeDocument/2006/relationships/image" Target="../media/image37.wmf"/><Relationship Id="rId19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PHYS 1441-001, Summer 2014             Dr. Jaehoon </a:t>
            </a:r>
            <a:r>
              <a:rPr lang="nl-NL" dirty="0" err="1" smtClean="0"/>
              <a:t>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3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Chapter 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Standards 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and </a:t>
            </a: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units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Dimensional Analysis</a:t>
            </a:r>
            <a:endParaRPr lang="en-US" sz="2800" dirty="0" smtClean="0">
              <a:solidFill>
                <a:srgbClr val="CC00CC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5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1.4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1.5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 </a:t>
            </a:r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1.4: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6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7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8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Ex </a:t>
            </a:r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1.5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: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9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0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1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2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3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4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5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6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7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8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9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0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1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2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3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4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5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6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7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8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9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46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5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5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  <p:bldP spid="156679" grpId="0" build="p" autoUpdateAnimBg="0"/>
      <p:bldP spid="156680" grpId="0" animBg="1"/>
      <p:bldP spid="156684" grpId="0"/>
      <p:bldP spid="156687" grpId="0" build="p" autoUpdateAnimBg="0"/>
      <p:bldP spid="156703" grpId="0" animBg="1"/>
      <p:bldP spid="15670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3950765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Problem # 34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2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3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4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=4.4km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and h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=1.5m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22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 Narrow" pitchFamily="-84" charset="0"/>
              </a:rPr>
              <a:t>D=4.4km</a:t>
            </a:r>
            <a:endParaRPr lang="en-US" b="1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33847"/>
              </p:ext>
            </p:extLst>
          </p:nvPr>
        </p:nvGraphicFramePr>
        <p:xfrm>
          <a:off x="5575300" y="4824413"/>
          <a:ext cx="28590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5" name="Equation" r:id="rId10" imgW="1371600" imgH="685800" progId="Equation.DSMT4">
                  <p:embed/>
                </p:oleObj>
              </mc:Choice>
              <mc:Fallback>
                <p:oleObj name="Equation" r:id="rId10" imgW="1371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4824413"/>
                        <a:ext cx="2859088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81152" y="6320135"/>
            <a:ext cx="2043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 Narrow" pitchFamily="-84" charset="0"/>
              </a:rPr>
              <a:t>Real R=6380km</a:t>
            </a:r>
            <a:endParaRPr lang="en-US" b="1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0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/>
      <p:bldP spid="168968" grpId="0" animBg="1"/>
      <p:bldP spid="168969" grpId="0" animBg="1"/>
      <p:bldP spid="168970" grpId="0"/>
      <p:bldP spid="168971" grpId="0"/>
      <p:bldP spid="168972" grpId="0"/>
      <p:bldP spid="168973" grpId="0"/>
      <p:bldP spid="168974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Dimension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sz="2400" dirty="0"/>
              <a:t> (distance) is length whether meter or inch is used to express the size: Usually denoted as</a:t>
            </a:r>
            <a:r>
              <a:rPr lang="en-US" sz="2400" dirty="0">
                <a:latin typeface="Monotype Corsiva" pitchFamily="-84" charset="0"/>
              </a:rPr>
              <a:t>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same is true for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Mass ([</a:t>
            </a:r>
            <a:r>
              <a:rPr lang="en-US" sz="2400" b="1" dirty="0" err="1">
                <a:solidFill>
                  <a:srgbClr val="CC6600"/>
                </a:solidFill>
                <a:latin typeface="Monotype Corsiva" pitchFamily="-84" charset="0"/>
              </a:rPr>
              <a:t>M])</a:t>
            </a:r>
            <a:r>
              <a:rPr lang="en-US" sz="2400" dirty="0" err="1"/>
              <a:t>and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Dimensions are treated as algebraic quantities: Can perform two algebraic operations; multiplication or division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642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334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Analysis </a:t>
            </a:r>
            <a:r>
              <a:rPr lang="en-US" sz="4000" dirty="0" err="1" smtClean="0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Eg: Speed </a:t>
            </a:r>
            <a:r>
              <a:rPr lang="en-US">
                <a:latin typeface="Monotype Corsiva" pitchFamily="-84" charset="0"/>
              </a:rPr>
              <a:t>[v] = [L]/[T]=[L][T</a:t>
            </a:r>
            <a:r>
              <a:rPr lang="en-US" baseline="30000">
                <a:latin typeface="Monotype Corsiva" pitchFamily="-84" charset="0"/>
              </a:rPr>
              <a:t>-1</a:t>
            </a:r>
            <a:r>
              <a:rPr lang="en-US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>
                <a:latin typeface="Monotype Corsiva" pitchFamily="-84" charset="0"/>
                <a:ea typeface="ＭＳ Ｐゴシック" pitchFamily="-84" charset="-128"/>
              </a:rPr>
              <a:t>L = V*T = 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eg.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[v]=[L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575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1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742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3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4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5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6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7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8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9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50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51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821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  <p:bldP spid="17513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153400" cy="6172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/>
            <a:r>
              <a:rPr lang="en-US" sz="2000" smtClean="0">
                <a:ea typeface="ＭＳ Ｐゴシック" pitchFamily="-84" charset="-128"/>
                <a:cs typeface="ＭＳ Ｐゴシック" pitchFamily="-84" charset="-128"/>
              </a:rPr>
              <a:t>47/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66 have registered as of early this morning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Only 20 have submitted answers!!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You must complete the process all the way to the submission to obtain the free full credit for homework #1!!</a:t>
            </a:r>
          </a:p>
          <a:p>
            <a:pPr lvl="2" eaLnBrk="1" hangingPunct="1"/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You need to get approval for enrollment from me so please take an action quickly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!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Temporary issue with online submission has been  resolved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 Go ahead and submit online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Reading assignment #1: Read and follow through all sections in appendix A by tomorrow, Wednesday, June 4</a:t>
            </a:r>
          </a:p>
          <a:p>
            <a:pPr eaLnBrk="1" hangingPunct="1"/>
            <a:r>
              <a:rPr lang="en-US" sz="2400" dirty="0" smtClean="0"/>
              <a:t>There will be a quiz tomorrow Wednesday,  June 4, on this reading assignment and what we have learned up to today!</a:t>
            </a:r>
          </a:p>
          <a:p>
            <a:pPr lvl="1" eaLnBrk="1" hangingPunct="1"/>
            <a:r>
              <a:rPr lang="en-US" sz="2000" dirty="0" smtClean="0"/>
              <a:t>Beginning of the class </a:t>
            </a:r>
            <a:r>
              <a:rPr lang="en-US" sz="2000" dirty="0" smtClean="0">
                <a:sym typeface="Wingdings"/>
              </a:rPr>
              <a:t> Do not be late</a:t>
            </a:r>
            <a:endParaRPr lang="en-US" sz="2000" dirty="0">
              <a:sym typeface="Wingdings"/>
            </a:endParaRPr>
          </a:p>
          <a:p>
            <a:pPr lvl="1" eaLnBrk="1" hangingPunct="1"/>
            <a:r>
              <a:rPr lang="en-US" sz="2000" dirty="0" smtClean="0"/>
              <a:t>Bring </a:t>
            </a:r>
            <a:r>
              <a:rPr lang="en-US" sz="2000" dirty="0"/>
              <a:t>your calculator but DO NOT input formula into it</a:t>
            </a:r>
            <a:r>
              <a:rPr lang="en-US" sz="2000" dirty="0" smtClean="0"/>
              <a:t>!</a:t>
            </a:r>
          </a:p>
          <a:p>
            <a:pPr lvl="1" eaLnBrk="1" hangingPunct="1"/>
            <a:r>
              <a:rPr lang="en-US" sz="2000" dirty="0" smtClean="0"/>
              <a:t>You </a:t>
            </a:r>
            <a:r>
              <a:rPr lang="en-US" sz="2000" dirty="0"/>
              <a:t>can prepare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formulae and values of constants for the </a:t>
            </a:r>
            <a:r>
              <a:rPr lang="en-US" sz="2000" dirty="0" smtClean="0"/>
              <a:t>exam </a:t>
            </a:r>
            <a:r>
              <a:rPr lang="en-US" sz="2000" dirty="0" smtClean="0">
                <a:sym typeface="Wingdings"/>
              </a:rPr>
              <a:t> no solutions or derivations!</a:t>
            </a:r>
            <a:endParaRPr lang="en-US" sz="2000" dirty="0" smtClean="0"/>
          </a:p>
          <a:p>
            <a:pPr lvl="2" eaLnBrk="1" hangingPunct="1"/>
            <a:r>
              <a:rPr lang="en-US" sz="1800" dirty="0" smtClean="0"/>
              <a:t>No </a:t>
            </a:r>
            <a:r>
              <a:rPr lang="en-US" sz="1800" dirty="0"/>
              <a:t>additional formulae or values of constants will be provided!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#1 for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5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6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nimBg="1"/>
      <p:bldP spid="172037" grpId="0" animBg="1"/>
      <p:bldP spid="53256" grpId="0"/>
      <p:bldP spid="5325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Length, Mass, Time, Electric Current, Temperature, the Amount of substance and the Luminous intensity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Need a language that everyone can understand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Consistency is crucial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Practical matters contribute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A system of unit called </a:t>
            </a:r>
            <a:r>
              <a:rPr lang="en-US" sz="28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sz="2800" dirty="0" smtClean="0">
                <a:ea typeface="+mn-ea"/>
                <a:cs typeface="+mn-cs"/>
              </a:rPr>
              <a:t> (</a:t>
            </a:r>
            <a:r>
              <a:rPr lang="en-US" sz="2800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sz="2800" dirty="0" smtClean="0">
                <a:ea typeface="+mn-ea"/>
                <a:cs typeface="+mn-cs"/>
              </a:rPr>
              <a:t>) was established in 1960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sz="2400" dirty="0" smtClean="0"/>
              <a:t> in meters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sz="2400" dirty="0" smtClean="0"/>
              <a:t> in kilo-grams (</a:t>
            </a:r>
            <a:r>
              <a:rPr lang="en-US" sz="2400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2400" dirty="0" smtClean="0"/>
              <a:t> in seconds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261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table 1-5 on page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10)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T.1-4 pg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.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10)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378602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353571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 build="p"/>
      <p:bldP spid="153605" grpId="0"/>
      <p:bldP spid="1536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63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3, 2014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98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animBg="1" autoUpdateAnimBg="0"/>
      <p:bldP spid="155652" grpId="0" animBg="1" autoUpdateAnimBg="0"/>
      <p:bldP spid="155653" grpId="0" animBg="1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8164</TotalTime>
  <Words>1772</Words>
  <Application>Microsoft Macintosh PowerPoint</Application>
  <PresentationFormat>On-screen Show (4:3)</PresentationFormat>
  <Paragraphs>232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phys1443-spring02</vt:lpstr>
      <vt:lpstr>Equation</vt:lpstr>
      <vt:lpstr>PHYS 1441 – Section 001 Lecture #2</vt:lpstr>
      <vt:lpstr>Announcements</vt:lpstr>
      <vt:lpstr>Special Project #1 for Extra Credit</vt:lpstr>
      <vt:lpstr>Significant Figures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Examples 1.4 and 1.5 for Unit Conversions</vt:lpstr>
      <vt:lpstr>Estimates &amp; Order-of-Magnitude Calculations </vt:lpstr>
      <vt:lpstr>Problem # 34</vt:lpstr>
      <vt:lpstr>Dimension and Dimensional Analysis</vt:lpstr>
      <vt:lpstr>Dimension and Dimensional Analysis cnt’d</vt:lpstr>
      <vt:lpstr>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386</cp:revision>
  <dcterms:created xsi:type="dcterms:W3CDTF">2012-06-05T17:02:23Z</dcterms:created>
  <dcterms:modified xsi:type="dcterms:W3CDTF">2014-06-03T18:24:49Z</dcterms:modified>
</cp:coreProperties>
</file>