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embeddings/oleObject4.bin" ContentType="application/vnd.openxmlformats-officedocument.oleObject"/>
  <Override PartName="/ppt/embeddings/oleObject5.bin" ContentType="application/vnd.openxmlformats-officedocument.oleObject"/>
  <Override PartName="/ppt/embeddings/oleObject6.bin" ContentType="application/vnd.openxmlformats-officedocument.oleObject"/>
  <Override PartName="/ppt/embeddings/oleObject7.bin" ContentType="application/vnd.openxmlformats-officedocument.oleObject"/>
  <Override PartName="/ppt/embeddings/oleObject8.bin" ContentType="application/vnd.openxmlformats-officedocument.oleObject"/>
  <Override PartName="/ppt/embeddings/oleObject9.bin" ContentType="application/vnd.openxmlformats-officedocument.oleObject"/>
  <Override PartName="/ppt/embeddings/oleObject10.bin" ContentType="application/vnd.openxmlformats-officedocument.oleObject"/>
  <Override PartName="/ppt/embeddings/oleObject11.bin" ContentType="application/vnd.openxmlformats-officedocument.oleObject"/>
  <Override PartName="/ppt/embeddings/oleObject12.bin" ContentType="application/vnd.openxmlformats-officedocument.oleObject"/>
  <Override PartName="/ppt/embeddings/oleObject13.bin" ContentType="application/vnd.openxmlformats-officedocument.oleObject"/>
  <Override PartName="/ppt/embeddings/oleObject14.bin" ContentType="application/vnd.openxmlformats-officedocument.oleObject"/>
  <Override PartName="/ppt/embeddings/oleObject15.bin" ContentType="application/vnd.openxmlformats-officedocument.oleObject"/>
  <Override PartName="/ppt/embeddings/oleObject16.bin" ContentType="application/vnd.openxmlformats-officedocument.oleObject"/>
  <Override PartName="/ppt/embeddings/oleObject17.bin" ContentType="application/vnd.openxmlformats-officedocument.oleObject"/>
  <Override PartName="/ppt/embeddings/oleObject18.bin" ContentType="application/vnd.openxmlformats-officedocument.oleObject"/>
  <Override PartName="/ppt/embeddings/oleObject19.bin" ContentType="application/vnd.openxmlformats-officedocument.oleObject"/>
  <Override PartName="/ppt/embeddings/oleObject20.bin" ContentType="application/vnd.openxmlformats-officedocument.oleObject"/>
  <Override PartName="/ppt/embeddings/oleObject21.bin" ContentType="application/vnd.openxmlformats-officedocument.oleObject"/>
  <Override PartName="/ppt/embeddings/oleObject22.bin" ContentType="application/vnd.openxmlformats-officedocument.oleObject"/>
  <Override PartName="/ppt/embeddings/oleObject23.bin" ContentType="application/vnd.openxmlformats-officedocument.oleObject"/>
  <Override PartName="/ppt/embeddings/oleObject24.bin" ContentType="application/vnd.openxmlformats-officedocument.oleObject"/>
  <Override PartName="/ppt/embeddings/oleObject25.bin" ContentType="application/vnd.openxmlformats-officedocument.oleObject"/>
  <Override PartName="/ppt/embeddings/oleObject26.bin" ContentType="application/vnd.openxmlformats-officedocument.oleObject"/>
  <Override PartName="/ppt/embeddings/oleObject27.bin" ContentType="application/vnd.openxmlformats-officedocument.oleObject"/>
  <Override PartName="/ppt/embeddings/oleObject28.bin" ContentType="application/vnd.openxmlformats-officedocument.oleObject"/>
  <Override PartName="/ppt/embeddings/oleObject29.bin" ContentType="application/vnd.openxmlformats-officedocument.oleObject"/>
  <Override PartName="/ppt/embeddings/oleObject30.bin" ContentType="application/vnd.openxmlformats-officedocument.oleObject"/>
  <Override PartName="/ppt/embeddings/oleObject31.bin" ContentType="application/vnd.openxmlformats-officedocument.oleObject"/>
  <Override PartName="/ppt/embeddings/oleObject32.bin" ContentType="application/vnd.openxmlformats-officedocument.oleObject"/>
  <Override PartName="/ppt/embeddings/oleObject33.bin" ContentType="application/vnd.openxmlformats-officedocument.oleObject"/>
  <Override PartName="/ppt/embeddings/oleObject34.bin" ContentType="application/vnd.openxmlformats-officedocument.oleObject"/>
  <Override PartName="/ppt/notesSlides/notesSlide1.xml" ContentType="application/vnd.openxmlformats-officedocument.presentationml.notesSlide+xml"/>
  <Override PartName="/ppt/embeddings/oleObject35.bin" ContentType="application/vnd.openxmlformats-officedocument.oleObject"/>
  <Override PartName="/ppt/embeddings/oleObject36.bin" ContentType="application/vnd.openxmlformats-officedocument.oleObject"/>
  <Override PartName="/ppt/embeddings/oleObject37.bin" ContentType="application/vnd.openxmlformats-officedocument.oleObject"/>
  <Override PartName="/ppt/embeddings/oleObject38.bin" ContentType="application/vnd.openxmlformats-officedocument.oleObject"/>
  <Override PartName="/ppt/embeddings/oleObject39.bin" ContentType="application/vnd.openxmlformats-officedocument.oleObject"/>
  <Override PartName="/ppt/embeddings/oleObject40.bin" ContentType="application/vnd.openxmlformats-officedocument.oleObject"/>
  <Override PartName="/ppt/embeddings/oleObject41.bin" ContentType="application/vnd.openxmlformats-officedocument.oleObject"/>
  <Override PartName="/ppt/embeddings/oleObject42.bin" ContentType="application/vnd.openxmlformats-officedocument.oleObject"/>
  <Override PartName="/ppt/notesSlides/notesSlide2.xml" ContentType="application/vnd.openxmlformats-officedocument.presentationml.notesSlide+xml"/>
  <Override PartName="/ppt/embeddings/oleObject43.bin" ContentType="application/vnd.openxmlformats-officedocument.oleObject"/>
  <Override PartName="/ppt/embeddings/oleObject44.bin" ContentType="application/vnd.openxmlformats-officedocument.oleObject"/>
  <Override PartName="/ppt/embeddings/oleObject45.bin" ContentType="application/vnd.openxmlformats-officedocument.oleObject"/>
  <Override PartName="/ppt/embeddings/oleObject46.bin" ContentType="application/vnd.openxmlformats-officedocument.oleObject"/>
  <Override PartName="/ppt/embeddings/oleObject47.bin" ContentType="application/vnd.openxmlformats-officedocument.oleObject"/>
  <Override PartName="/ppt/embeddings/oleObject48.bin" ContentType="application/vnd.openxmlformats-officedocument.oleObject"/>
  <Override PartName="/ppt/embeddings/oleObject49.bin" ContentType="application/vnd.openxmlformats-officedocument.oleObject"/>
  <Override PartName="/ppt/embeddings/oleObject50.bin" ContentType="application/vnd.openxmlformats-officedocument.oleObject"/>
  <Override PartName="/ppt/embeddings/oleObject51.bin" ContentType="application/vnd.openxmlformats-officedocument.oleObject"/>
  <Override PartName="/ppt/notesSlides/notesSlide3.xml" ContentType="application/vnd.openxmlformats-officedocument.presentationml.notesSlide+xml"/>
  <Override PartName="/ppt/embeddings/oleObject52.bin" ContentType="application/vnd.openxmlformats-officedocument.oleObject"/>
  <Override PartName="/ppt/embeddings/oleObject53.bin" ContentType="application/vnd.openxmlformats-officedocument.oleObject"/>
  <Override PartName="/ppt/embeddings/oleObject54.bin" ContentType="application/vnd.openxmlformats-officedocument.oleObject"/>
  <Override PartName="/ppt/embeddings/oleObject55.bin" ContentType="application/vnd.openxmlformats-officedocument.oleObject"/>
  <Override PartName="/ppt/embeddings/oleObject56.bin" ContentType="application/vnd.openxmlformats-officedocument.oleObject"/>
  <Override PartName="/ppt/embeddings/oleObject57.bin" ContentType="application/vnd.openxmlformats-officedocument.oleObject"/>
  <Override PartName="/ppt/embeddings/oleObject58.bin" ContentType="application/vnd.openxmlformats-officedocument.oleObject"/>
  <Override PartName="/ppt/embeddings/oleObject59.bin" ContentType="application/vnd.openxmlformats-officedocument.oleObject"/>
  <Override PartName="/ppt/embeddings/oleObject60.bin" ContentType="application/vnd.openxmlformats-officedocument.oleObject"/>
  <Override PartName="/ppt/embeddings/oleObject61.bin" ContentType="application/vnd.openxmlformats-officedocument.oleObject"/>
  <Override PartName="/ppt/embeddings/oleObject62.bin" ContentType="application/vnd.openxmlformats-officedocument.oleObject"/>
  <Override PartName="/ppt/embeddings/oleObject63.bin" ContentType="application/vnd.openxmlformats-officedocument.oleObject"/>
  <Override PartName="/ppt/embeddings/oleObject64.bin" ContentType="application/vnd.openxmlformats-officedocument.oleObject"/>
  <Override PartName="/ppt/embeddings/oleObject65.bin" ContentType="application/vnd.openxmlformats-officedocument.oleObject"/>
  <Override PartName="/ppt/embeddings/oleObject66.bin" ContentType="application/vnd.openxmlformats-officedocument.oleObject"/>
  <Override PartName="/ppt/embeddings/oleObject67.bin" ContentType="application/vnd.openxmlformats-officedocument.oleObject"/>
  <Override PartName="/ppt/embeddings/oleObject68.bin" ContentType="application/vnd.openxmlformats-officedocument.oleObject"/>
  <Override PartName="/ppt/embeddings/oleObject69.bin" ContentType="application/vnd.openxmlformats-officedocument.oleObject"/>
  <Override PartName="/ppt/embeddings/oleObject70.bin" ContentType="application/vnd.openxmlformats-officedocument.oleObject"/>
  <Override PartName="/ppt/embeddings/oleObject71.bin" ContentType="application/vnd.openxmlformats-officedocument.oleObject"/>
  <Override PartName="/ppt/embeddings/oleObject72.bin" ContentType="application/vnd.openxmlformats-officedocument.oleObject"/>
  <Override PartName="/ppt/embeddings/oleObject73.bin" ContentType="application/vnd.openxmlformats-officedocument.oleObject"/>
  <Override PartName="/ppt/embeddings/oleObject74.bin" ContentType="application/vnd.openxmlformats-officedocument.oleObject"/>
  <Override PartName="/ppt/embeddings/oleObject75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335" r:id="rId3"/>
    <p:sldId id="520" r:id="rId4"/>
    <p:sldId id="502" r:id="rId5"/>
    <p:sldId id="503" r:id="rId6"/>
    <p:sldId id="504" r:id="rId7"/>
    <p:sldId id="505" r:id="rId8"/>
    <p:sldId id="506" r:id="rId9"/>
    <p:sldId id="507" r:id="rId10"/>
    <p:sldId id="508" r:id="rId11"/>
    <p:sldId id="521" r:id="rId12"/>
    <p:sldId id="522" r:id="rId13"/>
    <p:sldId id="509" r:id="rId14"/>
    <p:sldId id="524" r:id="rId15"/>
    <p:sldId id="525" r:id="rId16"/>
    <p:sldId id="526" r:id="rId17"/>
  </p:sldIdLst>
  <p:sldSz cx="9144000" cy="6858000" type="screen4x3"/>
  <p:notesSz cx="6877050" cy="916305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8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8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8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8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84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pitchFamily="-84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pitchFamily="-84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pitchFamily="-84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pitchFamily="-8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0033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FFCC"/>
    <a:srgbClr val="FFFFCC"/>
    <a:srgbClr val="CC6600"/>
    <a:srgbClr val="FF0066"/>
    <a:srgbClr val="CC00CC"/>
    <a:srgbClr val="003300"/>
    <a:srgbClr val="660066"/>
    <a:srgbClr val="A500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224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829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interSettings" Target="printerSettings/printerSettings1.bin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notesMaster" Target="notesMasters/notesMaster1.xml"/><Relationship Id="rId1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69.wmf"/><Relationship Id="rId4" Type="http://schemas.openxmlformats.org/officeDocument/2006/relationships/image" Target="../media/image70.wmf"/><Relationship Id="rId5" Type="http://schemas.openxmlformats.org/officeDocument/2006/relationships/image" Target="../media/image71.wmf"/><Relationship Id="rId1" Type="http://schemas.openxmlformats.org/officeDocument/2006/relationships/image" Target="../media/image68.wmf"/><Relationship Id="rId2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4" Type="http://schemas.openxmlformats.org/officeDocument/2006/relationships/image" Target="../media/image6.wmf"/><Relationship Id="rId5" Type="http://schemas.openxmlformats.org/officeDocument/2006/relationships/image" Target="../media/image7.wmf"/><Relationship Id="rId6" Type="http://schemas.openxmlformats.org/officeDocument/2006/relationships/image" Target="../media/image8.wmf"/><Relationship Id="rId1" Type="http://schemas.openxmlformats.org/officeDocument/2006/relationships/image" Target="../media/image3.wmf"/><Relationship Id="rId2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4" Type="http://schemas.openxmlformats.org/officeDocument/2006/relationships/image" Target="../media/image12.wmf"/><Relationship Id="rId5" Type="http://schemas.openxmlformats.org/officeDocument/2006/relationships/image" Target="../media/image13.wmf"/><Relationship Id="rId6" Type="http://schemas.openxmlformats.org/officeDocument/2006/relationships/image" Target="../media/image14.wmf"/><Relationship Id="rId7" Type="http://schemas.openxmlformats.org/officeDocument/2006/relationships/image" Target="../media/image15.wmf"/><Relationship Id="rId8" Type="http://schemas.openxmlformats.org/officeDocument/2006/relationships/image" Target="../media/image16.wmf"/><Relationship Id="rId1" Type="http://schemas.openxmlformats.org/officeDocument/2006/relationships/image" Target="../media/image9.wmf"/><Relationship Id="rId2" Type="http://schemas.openxmlformats.org/officeDocument/2006/relationships/image" Target="../media/image10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4" Type="http://schemas.openxmlformats.org/officeDocument/2006/relationships/image" Target="../media/image6.wmf"/><Relationship Id="rId5" Type="http://schemas.openxmlformats.org/officeDocument/2006/relationships/image" Target="../media/image7.wmf"/><Relationship Id="rId6" Type="http://schemas.openxmlformats.org/officeDocument/2006/relationships/image" Target="../media/image8.wmf"/><Relationship Id="rId1" Type="http://schemas.openxmlformats.org/officeDocument/2006/relationships/image" Target="../media/image3.wmf"/><Relationship Id="rId2" Type="http://schemas.openxmlformats.org/officeDocument/2006/relationships/image" Target="../media/image4.wmf"/></Relationships>
</file>

<file path=ppt/drawings/_rels/vmlDrawing5.vml.rels><?xml version="1.0" encoding="UTF-8" standalone="yes"?>
<Relationships xmlns="http://schemas.openxmlformats.org/package/2006/relationships"><Relationship Id="rId11" Type="http://schemas.openxmlformats.org/officeDocument/2006/relationships/image" Target="../media/image28.wmf"/><Relationship Id="rId12" Type="http://schemas.openxmlformats.org/officeDocument/2006/relationships/image" Target="../media/image29.wmf"/><Relationship Id="rId13" Type="http://schemas.openxmlformats.org/officeDocument/2006/relationships/image" Target="../media/image30.wmf"/><Relationship Id="rId1" Type="http://schemas.openxmlformats.org/officeDocument/2006/relationships/image" Target="../media/image18.wmf"/><Relationship Id="rId2" Type="http://schemas.openxmlformats.org/officeDocument/2006/relationships/image" Target="../media/image19.wmf"/><Relationship Id="rId3" Type="http://schemas.openxmlformats.org/officeDocument/2006/relationships/image" Target="../media/image20.wmf"/><Relationship Id="rId4" Type="http://schemas.openxmlformats.org/officeDocument/2006/relationships/image" Target="../media/image21.wmf"/><Relationship Id="rId5" Type="http://schemas.openxmlformats.org/officeDocument/2006/relationships/image" Target="../media/image22.wmf"/><Relationship Id="rId6" Type="http://schemas.openxmlformats.org/officeDocument/2006/relationships/image" Target="../media/image23.wmf"/><Relationship Id="rId7" Type="http://schemas.openxmlformats.org/officeDocument/2006/relationships/image" Target="../media/image24.wmf"/><Relationship Id="rId8" Type="http://schemas.openxmlformats.org/officeDocument/2006/relationships/image" Target="../media/image25.emf"/><Relationship Id="rId9" Type="http://schemas.openxmlformats.org/officeDocument/2006/relationships/image" Target="../media/image26.wmf"/><Relationship Id="rId10" Type="http://schemas.openxmlformats.org/officeDocument/2006/relationships/image" Target="../media/image27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33.wmf"/><Relationship Id="rId4" Type="http://schemas.openxmlformats.org/officeDocument/2006/relationships/image" Target="../media/image34.wmf"/><Relationship Id="rId5" Type="http://schemas.openxmlformats.org/officeDocument/2006/relationships/image" Target="../media/image35.wmf"/><Relationship Id="rId6" Type="http://schemas.openxmlformats.org/officeDocument/2006/relationships/image" Target="../media/image36.wmf"/><Relationship Id="rId7" Type="http://schemas.openxmlformats.org/officeDocument/2006/relationships/image" Target="../media/image37.wmf"/><Relationship Id="rId8" Type="http://schemas.openxmlformats.org/officeDocument/2006/relationships/image" Target="../media/image38.wmf"/><Relationship Id="rId1" Type="http://schemas.openxmlformats.org/officeDocument/2006/relationships/image" Target="../media/image31.wmf"/><Relationship Id="rId2" Type="http://schemas.openxmlformats.org/officeDocument/2006/relationships/image" Target="../media/image32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42.wmf"/><Relationship Id="rId4" Type="http://schemas.openxmlformats.org/officeDocument/2006/relationships/image" Target="../media/image43.wmf"/><Relationship Id="rId5" Type="http://schemas.openxmlformats.org/officeDocument/2006/relationships/image" Target="../media/image44.wmf"/><Relationship Id="rId6" Type="http://schemas.openxmlformats.org/officeDocument/2006/relationships/image" Target="../media/image45.wmf"/><Relationship Id="rId7" Type="http://schemas.openxmlformats.org/officeDocument/2006/relationships/image" Target="../media/image46.wmf"/><Relationship Id="rId8" Type="http://schemas.openxmlformats.org/officeDocument/2006/relationships/image" Target="../media/image47.wmf"/><Relationship Id="rId9" Type="http://schemas.openxmlformats.org/officeDocument/2006/relationships/image" Target="../media/image48.wmf"/><Relationship Id="rId1" Type="http://schemas.openxmlformats.org/officeDocument/2006/relationships/image" Target="../media/image40.wmf"/><Relationship Id="rId2" Type="http://schemas.openxmlformats.org/officeDocument/2006/relationships/image" Target="../media/image41.wmf"/></Relationships>
</file>

<file path=ppt/drawings/_rels/vmlDrawing8.vml.rels><?xml version="1.0" encoding="UTF-8" standalone="yes"?>
<Relationships xmlns="http://schemas.openxmlformats.org/package/2006/relationships"><Relationship Id="rId11" Type="http://schemas.openxmlformats.org/officeDocument/2006/relationships/image" Target="../media/image59.emf"/><Relationship Id="rId12" Type="http://schemas.openxmlformats.org/officeDocument/2006/relationships/image" Target="../media/image60.wmf"/><Relationship Id="rId13" Type="http://schemas.openxmlformats.org/officeDocument/2006/relationships/image" Target="../media/image61.wmf"/><Relationship Id="rId14" Type="http://schemas.openxmlformats.org/officeDocument/2006/relationships/image" Target="../media/image62.wmf"/><Relationship Id="rId1" Type="http://schemas.openxmlformats.org/officeDocument/2006/relationships/image" Target="../media/image49.emf"/><Relationship Id="rId2" Type="http://schemas.openxmlformats.org/officeDocument/2006/relationships/image" Target="../media/image50.emf"/><Relationship Id="rId3" Type="http://schemas.openxmlformats.org/officeDocument/2006/relationships/image" Target="../media/image51.wmf"/><Relationship Id="rId4" Type="http://schemas.openxmlformats.org/officeDocument/2006/relationships/image" Target="../media/image52.wmf"/><Relationship Id="rId5" Type="http://schemas.openxmlformats.org/officeDocument/2006/relationships/image" Target="../media/image53.wmf"/><Relationship Id="rId6" Type="http://schemas.openxmlformats.org/officeDocument/2006/relationships/image" Target="../media/image54.wmf"/><Relationship Id="rId7" Type="http://schemas.openxmlformats.org/officeDocument/2006/relationships/image" Target="../media/image55.emf"/><Relationship Id="rId8" Type="http://schemas.openxmlformats.org/officeDocument/2006/relationships/image" Target="../media/image56.wmf"/><Relationship Id="rId9" Type="http://schemas.openxmlformats.org/officeDocument/2006/relationships/image" Target="../media/image57.wmf"/><Relationship Id="rId10" Type="http://schemas.openxmlformats.org/officeDocument/2006/relationships/image" Target="../media/image58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64.wmf"/><Relationship Id="rId2" Type="http://schemas.openxmlformats.org/officeDocument/2006/relationships/image" Target="../media/image6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9738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>
            <a:lvl1pPr defTabSz="915988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97313" y="0"/>
            <a:ext cx="2979737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>
            <a:lvl1pPr algn="r" defTabSz="915988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04263"/>
            <a:ext cx="2979738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b" anchorCtr="0" compatLnSpc="1">
            <a:prstTxWarp prst="textNoShape">
              <a:avLst/>
            </a:prstTxWarp>
          </a:bodyPr>
          <a:lstStyle>
            <a:lvl1pPr defTabSz="915988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97313" y="8704263"/>
            <a:ext cx="2979737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b" anchorCtr="0" compatLnSpc="1">
            <a:prstTxWarp prst="textNoShape">
              <a:avLst/>
            </a:prstTxWarp>
          </a:bodyPr>
          <a:lstStyle>
            <a:lvl1pPr algn="r" defTabSz="915988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383069AB-0B70-3E4B-9CBA-A7E1F3E0FC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01752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9738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>
            <a:lvl1pPr defTabSz="915988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97313" y="0"/>
            <a:ext cx="2979737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>
            <a:lvl1pPr algn="r" defTabSz="915988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687388"/>
            <a:ext cx="4579938" cy="34353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7575" y="4352925"/>
            <a:ext cx="5041900" cy="4122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04263"/>
            <a:ext cx="2979738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b" anchorCtr="0" compatLnSpc="1">
            <a:prstTxWarp prst="textNoShape">
              <a:avLst/>
            </a:prstTxWarp>
          </a:bodyPr>
          <a:lstStyle>
            <a:lvl1pPr defTabSz="915988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97313" y="8704263"/>
            <a:ext cx="2979737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b" anchorCtr="0" compatLnSpc="1">
            <a:prstTxWarp prst="textNoShape">
              <a:avLst/>
            </a:prstTxWarp>
          </a:bodyPr>
          <a:lstStyle>
            <a:lvl1pPr algn="r" defTabSz="915988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1E34483E-5B5B-BD45-A08D-10B8C52212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90750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pitchFamily="-1" charset="-128"/>
        <a:cs typeface="ＭＳ Ｐゴシック" pitchFamily="-1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84" charset="0"/>
              <a:ea typeface="ＭＳ Ｐゴシック" pitchFamily="-84" charset="-128"/>
              <a:cs typeface="ＭＳ Ｐゴシック" pitchFamily="-84" charset="-128"/>
            </a:endParaRPr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4EB0806-F8EC-5C43-B7B0-97BCECA98CFE}" type="slidenum">
              <a:rPr lang="en-US" smtClean="0">
                <a:latin typeface="Times New Roman" pitchFamily="-84" charset="0"/>
              </a:rPr>
              <a:pPr/>
              <a:t>10</a:t>
            </a:fld>
            <a:endParaRPr lang="en-US" smtClean="0">
              <a:latin typeface="Times New Roman" pitchFamily="-8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defTabSz="915988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E08EF0F6-F2A9-B249-BB54-07AFD86ECF13}" type="slidenum">
              <a:rPr lang="en-US" sz="1200"/>
              <a:pPr eaLnBrk="1" hangingPunct="1"/>
              <a:t>11</a:t>
            </a:fld>
            <a:endParaRPr lang="en-US" sz="120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388" y="4352925"/>
            <a:ext cx="5502275" cy="41227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defTabSz="915988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12303192-9BD3-704E-BA0D-1BF05AABCD09}" type="slidenum">
              <a:rPr lang="en-US" sz="1200"/>
              <a:pPr eaLnBrk="1" hangingPunct="1"/>
              <a:t>12</a:t>
            </a:fld>
            <a:endParaRPr lang="en-US" sz="120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388" y="4352925"/>
            <a:ext cx="5502275" cy="41227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UTA_color_seal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24200" y="6253163"/>
            <a:ext cx="457200" cy="452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2192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971800"/>
            <a:ext cx="6400800" cy="2590800"/>
          </a:xfrm>
        </p:spPr>
        <p:txBody>
          <a:bodyPr/>
          <a:lstStyle>
            <a:lvl1pPr marL="0" indent="0" algn="ctr"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Wednesday, June 4, 2014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PHYS 1441-001, Summer 2014             Dr. Jaehoon Yu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D774B2-BEFC-0F4C-8EFB-A9A3D81A59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Wednesday, June 4, 2014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PHYS 1441-001, Summer 2014             Dr. Jaehoon Yu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28B57A-27A1-3D4C-A6D4-801C028D88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Wednesday, June 4, 2014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PHYS 1441-001, Summer 2014             Dr. Jaehoon Yu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959B54-6614-314D-82E3-D63DF83F53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85800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Wednesday, June 4, 2014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PHYS 1441-001, Summer 2014             Dr. Jaehoon Yu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3D2C0A-C00C-6D49-85C5-A00CF6C3B0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Wednesday, June 4, 2014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PHYS 1441-001, Summer 2014             Dr. Jaehoon Yu</a:t>
            </a: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973256-6F70-2C45-A5A6-8E0C651467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80303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Wednesday, June 4, 2014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PHYS 1441-001, Summer 2014             Dr. Jaehoon Yu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3D45CD-16A2-224C-B70A-0D1B048962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Wednesday, June 4, 2014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PHYS 1441-001, Summer 2014             Dr. Jaehoon Yu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3CED5A-781C-B54B-9DCC-46150F17B7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Wednesday, June 4, 2014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PHYS 1441-001, Summer 2014             Dr. Jaehoon Yu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000C52-892A-734C-9735-DFA415D8DA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Wednesday, June 4, 2014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PHYS 1441-001, Summer 2014             Dr. Jaehoon Yu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608EF3-45E5-0542-9CB7-247C5541AE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Wednesday, June 4, 2014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PHYS 1441-001, Summer 2014             Dr. Jaehoon Yu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2F9CF5-C078-EB47-929F-B0A3FA3F95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Wednesday, June 4, 2014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PHYS 1441-001, Summer 2014             Dr. Jaehoon Yu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CCF901-3B1D-5D4E-8AD7-5D66FB4A0B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Wednesday, June 4, 2014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PHYS 1441-001, Summer 2014             Dr. Jaehoon Yu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B26439-A107-B54D-9685-245DFB0AD8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Wednesday, June 4, 2014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PHYS 1441-001, Summer 2014             Dr. Jaehoon Yu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2880F3-5039-AD40-B51A-C61F35823A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5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FF0066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Wednesday, June 4, 2014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3300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nl-NL" smtClean="0"/>
              <a:t>PHYS 1441-001, Summer 2014             Dr. Jaehoon Yu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1">
                <a:solidFill>
                  <a:srgbClr val="A50021"/>
                </a:solidFill>
                <a:latin typeface="Arial Narrow" charset="0"/>
              </a:defRPr>
            </a:lvl1pPr>
          </a:lstStyle>
          <a:p>
            <a:pPr>
              <a:defRPr/>
            </a:pPr>
            <a:fld id="{940792B5-4286-5042-9E96-9D0E8EB76C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1" name="Picture 7" descr="UTA_color_seal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3124200" y="6253163"/>
            <a:ext cx="457200" cy="452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  <p:sldLayoutId id="2147483717" r:id="rId12"/>
    <p:sldLayoutId id="2147483722" r:id="rId13"/>
  </p:sldLayoutIdLst>
  <p:timing>
    <p:tnLst>
      <p:par>
        <p:cTn xmlns:p14="http://schemas.microsoft.com/office/powerpoint/2010/main"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+mj-lt"/>
          <a:ea typeface="ＭＳ Ｐゴシック" pitchFamily="-1" charset="-128"/>
          <a:cs typeface="ＭＳ Ｐゴシック" pitchFamily="-1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pitchFamily="34" charset="0"/>
          <a:ea typeface="ＭＳ Ｐゴシック" pitchFamily="-1" charset="-128"/>
          <a:cs typeface="ＭＳ Ｐゴシック" pitchFamily="-1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pitchFamily="34" charset="0"/>
          <a:ea typeface="ＭＳ Ｐゴシック" pitchFamily="-1" charset="-128"/>
          <a:cs typeface="ＭＳ Ｐゴシック" pitchFamily="-1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pitchFamily="34" charset="0"/>
          <a:ea typeface="ＭＳ Ｐゴシック" pitchFamily="-1" charset="-128"/>
          <a:cs typeface="ＭＳ Ｐゴシック" pitchFamily="-1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pitchFamily="34" charset="0"/>
          <a:ea typeface="ＭＳ Ｐゴシック" pitchFamily="-1" charset="-128"/>
          <a:cs typeface="ＭＳ Ｐゴシック" pitchFamily="-1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accent2"/>
          </a:solidFill>
          <a:latin typeface="+mn-lt"/>
          <a:ea typeface="ＭＳ Ｐゴシック" pitchFamily="-1" charset="-128"/>
          <a:cs typeface="ＭＳ Ｐゴシック" pitchFamily="-1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660066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003300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CC00CC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9" Type="http://schemas.openxmlformats.org/officeDocument/2006/relationships/oleObject" Target="../embeddings/oleObject37.bin"/><Relationship Id="rId20" Type="http://schemas.openxmlformats.org/officeDocument/2006/relationships/image" Target="../media/image38.wmf"/><Relationship Id="rId10" Type="http://schemas.openxmlformats.org/officeDocument/2006/relationships/image" Target="../media/image33.wmf"/><Relationship Id="rId11" Type="http://schemas.openxmlformats.org/officeDocument/2006/relationships/oleObject" Target="../embeddings/oleObject38.bin"/><Relationship Id="rId12" Type="http://schemas.openxmlformats.org/officeDocument/2006/relationships/image" Target="../media/image34.wmf"/><Relationship Id="rId13" Type="http://schemas.openxmlformats.org/officeDocument/2006/relationships/oleObject" Target="../embeddings/oleObject39.bin"/><Relationship Id="rId14" Type="http://schemas.openxmlformats.org/officeDocument/2006/relationships/image" Target="../media/image35.wmf"/><Relationship Id="rId15" Type="http://schemas.openxmlformats.org/officeDocument/2006/relationships/oleObject" Target="../embeddings/oleObject40.bin"/><Relationship Id="rId16" Type="http://schemas.openxmlformats.org/officeDocument/2006/relationships/image" Target="../media/image36.wmf"/><Relationship Id="rId17" Type="http://schemas.openxmlformats.org/officeDocument/2006/relationships/oleObject" Target="../embeddings/oleObject41.bin"/><Relationship Id="rId18" Type="http://schemas.openxmlformats.org/officeDocument/2006/relationships/image" Target="../media/image37.wmf"/><Relationship Id="rId19" Type="http://schemas.openxmlformats.org/officeDocument/2006/relationships/oleObject" Target="../embeddings/oleObject42.bin"/><Relationship Id="rId1" Type="http://schemas.openxmlformats.org/officeDocument/2006/relationships/vmlDrawing" Target="../drawings/vmlDrawing6.v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1.xml"/><Relationship Id="rId4" Type="http://schemas.openxmlformats.org/officeDocument/2006/relationships/image" Target="../media/image39.jpeg"/><Relationship Id="rId5" Type="http://schemas.openxmlformats.org/officeDocument/2006/relationships/oleObject" Target="../embeddings/oleObject35.bin"/><Relationship Id="rId6" Type="http://schemas.openxmlformats.org/officeDocument/2006/relationships/image" Target="../media/image31.wmf"/><Relationship Id="rId7" Type="http://schemas.openxmlformats.org/officeDocument/2006/relationships/oleObject" Target="../embeddings/oleObject36.bin"/><Relationship Id="rId8" Type="http://schemas.openxmlformats.org/officeDocument/2006/relationships/image" Target="../media/image32.wmf"/></Relationships>
</file>

<file path=ppt/slides/_rels/slide11.xml.rels><?xml version="1.0" encoding="UTF-8" standalone="yes"?>
<Relationships xmlns="http://schemas.openxmlformats.org/package/2006/relationships"><Relationship Id="rId9" Type="http://schemas.openxmlformats.org/officeDocument/2006/relationships/image" Target="../media/image42.wmf"/><Relationship Id="rId20" Type="http://schemas.openxmlformats.org/officeDocument/2006/relationships/oleObject" Target="../embeddings/oleObject51.bin"/><Relationship Id="rId21" Type="http://schemas.openxmlformats.org/officeDocument/2006/relationships/image" Target="../media/image48.wmf"/><Relationship Id="rId10" Type="http://schemas.openxmlformats.org/officeDocument/2006/relationships/oleObject" Target="../embeddings/oleObject46.bin"/><Relationship Id="rId11" Type="http://schemas.openxmlformats.org/officeDocument/2006/relationships/image" Target="../media/image43.wmf"/><Relationship Id="rId12" Type="http://schemas.openxmlformats.org/officeDocument/2006/relationships/oleObject" Target="../embeddings/oleObject47.bin"/><Relationship Id="rId13" Type="http://schemas.openxmlformats.org/officeDocument/2006/relationships/image" Target="../media/image44.wmf"/><Relationship Id="rId14" Type="http://schemas.openxmlformats.org/officeDocument/2006/relationships/oleObject" Target="../embeddings/oleObject48.bin"/><Relationship Id="rId15" Type="http://schemas.openxmlformats.org/officeDocument/2006/relationships/image" Target="../media/image45.wmf"/><Relationship Id="rId16" Type="http://schemas.openxmlformats.org/officeDocument/2006/relationships/oleObject" Target="../embeddings/oleObject49.bin"/><Relationship Id="rId17" Type="http://schemas.openxmlformats.org/officeDocument/2006/relationships/image" Target="../media/image46.wmf"/><Relationship Id="rId18" Type="http://schemas.openxmlformats.org/officeDocument/2006/relationships/oleObject" Target="../embeddings/oleObject50.bin"/><Relationship Id="rId19" Type="http://schemas.openxmlformats.org/officeDocument/2006/relationships/image" Target="../media/image47.wmf"/><Relationship Id="rId1" Type="http://schemas.openxmlformats.org/officeDocument/2006/relationships/vmlDrawing" Target="../drawings/vmlDrawing7.vml"/><Relationship Id="rId2" Type="http://schemas.openxmlformats.org/officeDocument/2006/relationships/slideLayout" Target="../slideLayouts/slideLayout13.xml"/><Relationship Id="rId3" Type="http://schemas.openxmlformats.org/officeDocument/2006/relationships/notesSlide" Target="../notesSlides/notesSlide2.xml"/><Relationship Id="rId4" Type="http://schemas.openxmlformats.org/officeDocument/2006/relationships/oleObject" Target="../embeddings/oleObject43.bin"/><Relationship Id="rId5" Type="http://schemas.openxmlformats.org/officeDocument/2006/relationships/image" Target="../media/image40.wmf"/><Relationship Id="rId6" Type="http://schemas.openxmlformats.org/officeDocument/2006/relationships/oleObject" Target="../embeddings/oleObject44.bin"/><Relationship Id="rId7" Type="http://schemas.openxmlformats.org/officeDocument/2006/relationships/image" Target="../media/image41.wmf"/><Relationship Id="rId8" Type="http://schemas.openxmlformats.org/officeDocument/2006/relationships/oleObject" Target="../embeddings/oleObject45.bin"/></Relationships>
</file>

<file path=ppt/slides/_rels/slide12.xml.rels><?xml version="1.0" encoding="UTF-8" standalone="yes"?>
<Relationships xmlns="http://schemas.openxmlformats.org/package/2006/relationships"><Relationship Id="rId20" Type="http://schemas.openxmlformats.org/officeDocument/2006/relationships/oleObject" Target="../embeddings/oleObject60.bin"/><Relationship Id="rId21" Type="http://schemas.openxmlformats.org/officeDocument/2006/relationships/oleObject" Target="../embeddings/oleObject61.bin"/><Relationship Id="rId22" Type="http://schemas.openxmlformats.org/officeDocument/2006/relationships/image" Target="../media/image56.wmf"/><Relationship Id="rId23" Type="http://schemas.openxmlformats.org/officeDocument/2006/relationships/oleObject" Target="../embeddings/oleObject62.bin"/><Relationship Id="rId24" Type="http://schemas.openxmlformats.org/officeDocument/2006/relationships/image" Target="../media/image57.wmf"/><Relationship Id="rId25" Type="http://schemas.openxmlformats.org/officeDocument/2006/relationships/oleObject" Target="../embeddings/oleObject63.bin"/><Relationship Id="rId26" Type="http://schemas.openxmlformats.org/officeDocument/2006/relationships/image" Target="../media/image58.wmf"/><Relationship Id="rId27" Type="http://schemas.openxmlformats.org/officeDocument/2006/relationships/oleObject" Target="../embeddings/oleObject64.bin"/><Relationship Id="rId28" Type="http://schemas.openxmlformats.org/officeDocument/2006/relationships/image" Target="../media/image59.emf"/><Relationship Id="rId29" Type="http://schemas.openxmlformats.org/officeDocument/2006/relationships/oleObject" Target="../embeddings/oleObject65.bin"/><Relationship Id="rId1" Type="http://schemas.openxmlformats.org/officeDocument/2006/relationships/vmlDrawing" Target="../drawings/vmlDrawing8.vml"/><Relationship Id="rId2" Type="http://schemas.openxmlformats.org/officeDocument/2006/relationships/slideLayout" Target="../slideLayouts/slideLayout6.xml"/><Relationship Id="rId3" Type="http://schemas.openxmlformats.org/officeDocument/2006/relationships/notesSlide" Target="../notesSlides/notesSlide3.xml"/><Relationship Id="rId4" Type="http://schemas.openxmlformats.org/officeDocument/2006/relationships/image" Target="../media/image63.jpeg"/><Relationship Id="rId5" Type="http://schemas.openxmlformats.org/officeDocument/2006/relationships/oleObject" Target="../embeddings/oleObject52.bin"/><Relationship Id="rId30" Type="http://schemas.openxmlformats.org/officeDocument/2006/relationships/oleObject" Target="../embeddings/oleObject66.bin"/><Relationship Id="rId31" Type="http://schemas.openxmlformats.org/officeDocument/2006/relationships/image" Target="../media/image60.wmf"/><Relationship Id="rId32" Type="http://schemas.openxmlformats.org/officeDocument/2006/relationships/oleObject" Target="../embeddings/oleObject67.bin"/><Relationship Id="rId9" Type="http://schemas.openxmlformats.org/officeDocument/2006/relationships/oleObject" Target="../embeddings/oleObject54.bin"/><Relationship Id="rId6" Type="http://schemas.openxmlformats.org/officeDocument/2006/relationships/image" Target="../media/image49.emf"/><Relationship Id="rId7" Type="http://schemas.openxmlformats.org/officeDocument/2006/relationships/oleObject" Target="../embeddings/oleObject53.bin"/><Relationship Id="rId8" Type="http://schemas.openxmlformats.org/officeDocument/2006/relationships/image" Target="../media/image50.emf"/><Relationship Id="rId33" Type="http://schemas.openxmlformats.org/officeDocument/2006/relationships/image" Target="../media/image61.wmf"/><Relationship Id="rId34" Type="http://schemas.openxmlformats.org/officeDocument/2006/relationships/oleObject" Target="../embeddings/oleObject68.bin"/><Relationship Id="rId35" Type="http://schemas.openxmlformats.org/officeDocument/2006/relationships/image" Target="../media/image62.wmf"/><Relationship Id="rId10" Type="http://schemas.openxmlformats.org/officeDocument/2006/relationships/image" Target="../media/image51.wmf"/><Relationship Id="rId11" Type="http://schemas.openxmlformats.org/officeDocument/2006/relationships/oleObject" Target="../embeddings/oleObject55.bin"/><Relationship Id="rId12" Type="http://schemas.openxmlformats.org/officeDocument/2006/relationships/image" Target="../media/image52.wmf"/><Relationship Id="rId13" Type="http://schemas.openxmlformats.org/officeDocument/2006/relationships/oleObject" Target="../embeddings/oleObject56.bin"/><Relationship Id="rId14" Type="http://schemas.openxmlformats.org/officeDocument/2006/relationships/image" Target="../media/image53.wmf"/><Relationship Id="rId15" Type="http://schemas.openxmlformats.org/officeDocument/2006/relationships/oleObject" Target="../embeddings/oleObject57.bin"/><Relationship Id="rId16" Type="http://schemas.openxmlformats.org/officeDocument/2006/relationships/image" Target="../media/image54.wmf"/><Relationship Id="rId17" Type="http://schemas.openxmlformats.org/officeDocument/2006/relationships/oleObject" Target="../embeddings/oleObject58.bin"/><Relationship Id="rId18" Type="http://schemas.openxmlformats.org/officeDocument/2006/relationships/image" Target="../media/image55.emf"/><Relationship Id="rId19" Type="http://schemas.openxmlformats.org/officeDocument/2006/relationships/oleObject" Target="../embeddings/oleObject59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9.bin"/><Relationship Id="rId4" Type="http://schemas.openxmlformats.org/officeDocument/2006/relationships/image" Target="../media/image64.wmf"/><Relationship Id="rId5" Type="http://schemas.openxmlformats.org/officeDocument/2006/relationships/oleObject" Target="../embeddings/oleObject70.bin"/><Relationship Id="rId6" Type="http://schemas.openxmlformats.org/officeDocument/2006/relationships/image" Target="../media/image65.wmf"/><Relationship Id="rId1" Type="http://schemas.openxmlformats.org/officeDocument/2006/relationships/vmlDrawing" Target="../drawings/vmlDrawing9.vml"/><Relationship Id="rId2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6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67.jpeg"/></Relationships>
</file>

<file path=ppt/slides/_rels/slide16.xml.rels><?xml version="1.0" encoding="UTF-8" standalone="yes"?>
<Relationships xmlns="http://schemas.openxmlformats.org/package/2006/relationships"><Relationship Id="rId11" Type="http://schemas.openxmlformats.org/officeDocument/2006/relationships/oleObject" Target="../embeddings/oleObject75.bin"/><Relationship Id="rId12" Type="http://schemas.openxmlformats.org/officeDocument/2006/relationships/image" Target="../media/image71.wmf"/><Relationship Id="rId1" Type="http://schemas.openxmlformats.org/officeDocument/2006/relationships/vmlDrawing" Target="../drawings/vmlDrawing10.vml"/><Relationship Id="rId2" Type="http://schemas.openxmlformats.org/officeDocument/2006/relationships/slideLayout" Target="../slideLayouts/slideLayout4.xml"/><Relationship Id="rId3" Type="http://schemas.openxmlformats.org/officeDocument/2006/relationships/oleObject" Target="../embeddings/oleObject71.bin"/><Relationship Id="rId4" Type="http://schemas.openxmlformats.org/officeDocument/2006/relationships/image" Target="../media/image68.wmf"/><Relationship Id="rId5" Type="http://schemas.openxmlformats.org/officeDocument/2006/relationships/oleObject" Target="../embeddings/oleObject72.bin"/><Relationship Id="rId6" Type="http://schemas.openxmlformats.org/officeDocument/2006/relationships/image" Target="../media/image3.wmf"/><Relationship Id="rId7" Type="http://schemas.openxmlformats.org/officeDocument/2006/relationships/oleObject" Target="../embeddings/oleObject73.bin"/><Relationship Id="rId8" Type="http://schemas.openxmlformats.org/officeDocument/2006/relationships/image" Target="../media/image69.wmf"/><Relationship Id="rId9" Type="http://schemas.openxmlformats.org/officeDocument/2006/relationships/oleObject" Target="../embeddings/oleObject74.bin"/><Relationship Id="rId10" Type="http://schemas.openxmlformats.org/officeDocument/2006/relationships/image" Target="../media/image70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2.w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1" Type="http://schemas.openxmlformats.org/officeDocument/2006/relationships/oleObject" Target="../embeddings/oleObject6.bin"/><Relationship Id="rId12" Type="http://schemas.openxmlformats.org/officeDocument/2006/relationships/image" Target="../media/image7.wmf"/><Relationship Id="rId13" Type="http://schemas.openxmlformats.org/officeDocument/2006/relationships/oleObject" Target="../embeddings/oleObject7.bin"/><Relationship Id="rId14" Type="http://schemas.openxmlformats.org/officeDocument/2006/relationships/image" Target="../media/image8.w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oleObject2.bin"/><Relationship Id="rId4" Type="http://schemas.openxmlformats.org/officeDocument/2006/relationships/image" Target="../media/image3.wmf"/><Relationship Id="rId5" Type="http://schemas.openxmlformats.org/officeDocument/2006/relationships/oleObject" Target="../embeddings/oleObject3.bin"/><Relationship Id="rId6" Type="http://schemas.openxmlformats.org/officeDocument/2006/relationships/image" Target="../media/image4.wmf"/><Relationship Id="rId7" Type="http://schemas.openxmlformats.org/officeDocument/2006/relationships/oleObject" Target="../embeddings/oleObject4.bin"/><Relationship Id="rId8" Type="http://schemas.openxmlformats.org/officeDocument/2006/relationships/image" Target="../media/image5.wmf"/><Relationship Id="rId9" Type="http://schemas.openxmlformats.org/officeDocument/2006/relationships/oleObject" Target="../embeddings/oleObject5.bin"/><Relationship Id="rId10" Type="http://schemas.openxmlformats.org/officeDocument/2006/relationships/image" Target="../media/image6.wmf"/></Relationships>
</file>

<file path=ppt/slides/_rels/slide7.xml.rels><?xml version="1.0" encoding="UTF-8" standalone="yes"?>
<Relationships xmlns="http://schemas.openxmlformats.org/package/2006/relationships"><Relationship Id="rId11" Type="http://schemas.openxmlformats.org/officeDocument/2006/relationships/image" Target="../media/image12.wmf"/><Relationship Id="rId12" Type="http://schemas.openxmlformats.org/officeDocument/2006/relationships/oleObject" Target="../embeddings/oleObject12.bin"/><Relationship Id="rId13" Type="http://schemas.openxmlformats.org/officeDocument/2006/relationships/image" Target="../media/image13.wmf"/><Relationship Id="rId14" Type="http://schemas.openxmlformats.org/officeDocument/2006/relationships/oleObject" Target="../embeddings/oleObject13.bin"/><Relationship Id="rId15" Type="http://schemas.openxmlformats.org/officeDocument/2006/relationships/image" Target="../media/image14.wmf"/><Relationship Id="rId16" Type="http://schemas.openxmlformats.org/officeDocument/2006/relationships/oleObject" Target="../embeddings/oleObject14.bin"/><Relationship Id="rId17" Type="http://schemas.openxmlformats.org/officeDocument/2006/relationships/image" Target="../media/image15.wmf"/><Relationship Id="rId18" Type="http://schemas.openxmlformats.org/officeDocument/2006/relationships/oleObject" Target="../embeddings/oleObject15.bin"/><Relationship Id="rId19" Type="http://schemas.openxmlformats.org/officeDocument/2006/relationships/image" Target="../media/image16.w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7.xml"/><Relationship Id="rId3" Type="http://schemas.openxmlformats.org/officeDocument/2006/relationships/image" Target="../media/image17.jpeg"/><Relationship Id="rId4" Type="http://schemas.openxmlformats.org/officeDocument/2006/relationships/oleObject" Target="../embeddings/oleObject8.bin"/><Relationship Id="rId5" Type="http://schemas.openxmlformats.org/officeDocument/2006/relationships/image" Target="../media/image9.wmf"/><Relationship Id="rId6" Type="http://schemas.openxmlformats.org/officeDocument/2006/relationships/oleObject" Target="../embeddings/oleObject9.bin"/><Relationship Id="rId7" Type="http://schemas.openxmlformats.org/officeDocument/2006/relationships/image" Target="../media/image10.wmf"/><Relationship Id="rId8" Type="http://schemas.openxmlformats.org/officeDocument/2006/relationships/oleObject" Target="../embeddings/oleObject10.bin"/><Relationship Id="rId9" Type="http://schemas.openxmlformats.org/officeDocument/2006/relationships/image" Target="../media/image11.wmf"/><Relationship Id="rId10" Type="http://schemas.openxmlformats.org/officeDocument/2006/relationships/oleObject" Target="../embeddings/oleObject11.bin"/></Relationships>
</file>

<file path=ppt/slides/_rels/slide8.xml.rels><?xml version="1.0" encoding="UTF-8" standalone="yes"?>
<Relationships xmlns="http://schemas.openxmlformats.org/package/2006/relationships"><Relationship Id="rId11" Type="http://schemas.openxmlformats.org/officeDocument/2006/relationships/oleObject" Target="../embeddings/oleObject20.bin"/><Relationship Id="rId12" Type="http://schemas.openxmlformats.org/officeDocument/2006/relationships/image" Target="../media/image7.wmf"/><Relationship Id="rId13" Type="http://schemas.openxmlformats.org/officeDocument/2006/relationships/oleObject" Target="../embeddings/oleObject21.bin"/><Relationship Id="rId14" Type="http://schemas.openxmlformats.org/officeDocument/2006/relationships/image" Target="../media/image8.wmf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oleObject16.bin"/><Relationship Id="rId4" Type="http://schemas.openxmlformats.org/officeDocument/2006/relationships/image" Target="../media/image3.wmf"/><Relationship Id="rId5" Type="http://schemas.openxmlformats.org/officeDocument/2006/relationships/oleObject" Target="../embeddings/oleObject17.bin"/><Relationship Id="rId6" Type="http://schemas.openxmlformats.org/officeDocument/2006/relationships/image" Target="../media/image4.wmf"/><Relationship Id="rId7" Type="http://schemas.openxmlformats.org/officeDocument/2006/relationships/oleObject" Target="../embeddings/oleObject18.bin"/><Relationship Id="rId8" Type="http://schemas.openxmlformats.org/officeDocument/2006/relationships/image" Target="../media/image5.wmf"/><Relationship Id="rId9" Type="http://schemas.openxmlformats.org/officeDocument/2006/relationships/oleObject" Target="../embeddings/oleObject19.bin"/><Relationship Id="rId10" Type="http://schemas.openxmlformats.org/officeDocument/2006/relationships/image" Target="../media/image6.wmf"/></Relationships>
</file>

<file path=ppt/slides/_rels/slide9.xml.rels><?xml version="1.0" encoding="UTF-8" standalone="yes"?>
<Relationships xmlns="http://schemas.openxmlformats.org/package/2006/relationships"><Relationship Id="rId9" Type="http://schemas.openxmlformats.org/officeDocument/2006/relationships/oleObject" Target="../embeddings/oleObject25.bin"/><Relationship Id="rId20" Type="http://schemas.openxmlformats.org/officeDocument/2006/relationships/image" Target="../media/image26.wmf"/><Relationship Id="rId21" Type="http://schemas.openxmlformats.org/officeDocument/2006/relationships/oleObject" Target="../embeddings/oleObject31.bin"/><Relationship Id="rId22" Type="http://schemas.openxmlformats.org/officeDocument/2006/relationships/image" Target="../media/image27.wmf"/><Relationship Id="rId23" Type="http://schemas.openxmlformats.org/officeDocument/2006/relationships/oleObject" Target="../embeddings/oleObject32.bin"/><Relationship Id="rId24" Type="http://schemas.openxmlformats.org/officeDocument/2006/relationships/image" Target="../media/image28.wmf"/><Relationship Id="rId25" Type="http://schemas.openxmlformats.org/officeDocument/2006/relationships/oleObject" Target="../embeddings/oleObject33.bin"/><Relationship Id="rId26" Type="http://schemas.openxmlformats.org/officeDocument/2006/relationships/image" Target="../media/image29.wmf"/><Relationship Id="rId27" Type="http://schemas.openxmlformats.org/officeDocument/2006/relationships/oleObject" Target="../embeddings/oleObject34.bin"/><Relationship Id="rId28" Type="http://schemas.openxmlformats.org/officeDocument/2006/relationships/image" Target="../media/image30.wmf"/><Relationship Id="rId10" Type="http://schemas.openxmlformats.org/officeDocument/2006/relationships/image" Target="../media/image21.wmf"/><Relationship Id="rId11" Type="http://schemas.openxmlformats.org/officeDocument/2006/relationships/oleObject" Target="../embeddings/oleObject26.bin"/><Relationship Id="rId12" Type="http://schemas.openxmlformats.org/officeDocument/2006/relationships/image" Target="../media/image22.wmf"/><Relationship Id="rId13" Type="http://schemas.openxmlformats.org/officeDocument/2006/relationships/oleObject" Target="../embeddings/oleObject27.bin"/><Relationship Id="rId14" Type="http://schemas.openxmlformats.org/officeDocument/2006/relationships/image" Target="../media/image23.wmf"/><Relationship Id="rId15" Type="http://schemas.openxmlformats.org/officeDocument/2006/relationships/oleObject" Target="../embeddings/oleObject28.bin"/><Relationship Id="rId16" Type="http://schemas.openxmlformats.org/officeDocument/2006/relationships/image" Target="../media/image24.wmf"/><Relationship Id="rId17" Type="http://schemas.openxmlformats.org/officeDocument/2006/relationships/oleObject" Target="../embeddings/oleObject29.bin"/><Relationship Id="rId18" Type="http://schemas.openxmlformats.org/officeDocument/2006/relationships/image" Target="../media/image25.emf"/><Relationship Id="rId19" Type="http://schemas.openxmlformats.org/officeDocument/2006/relationships/oleObject" Target="../embeddings/oleObject30.bin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oleObject22.bin"/><Relationship Id="rId4" Type="http://schemas.openxmlformats.org/officeDocument/2006/relationships/image" Target="../media/image18.wmf"/><Relationship Id="rId5" Type="http://schemas.openxmlformats.org/officeDocument/2006/relationships/oleObject" Target="../embeddings/oleObject23.bin"/><Relationship Id="rId6" Type="http://schemas.openxmlformats.org/officeDocument/2006/relationships/image" Target="../media/image19.wmf"/><Relationship Id="rId7" Type="http://schemas.openxmlformats.org/officeDocument/2006/relationships/oleObject" Target="../embeddings/oleObject24.bin"/><Relationship Id="rId8" Type="http://schemas.openxmlformats.org/officeDocument/2006/relationships/image" Target="../media/image20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Wednesday, June 4, 2014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dirty="0" smtClean="0"/>
              <a:t>PHYS 1441-001, Summer 2014             Dr. Jaehoon </a:t>
            </a:r>
            <a:r>
              <a:rPr lang="nl-NL" dirty="0" err="1" smtClean="0"/>
              <a:t>Yu</a:t>
            </a:r>
            <a:endParaRPr lang="en-US" dirty="0"/>
          </a:p>
        </p:txBody>
      </p:sp>
      <p:sp>
        <p:nvSpPr>
          <p:cNvPr id="18436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95A3770-54C9-3149-A664-D038CC3CB949}" type="slidenum">
              <a:rPr lang="en-US">
                <a:latin typeface="Arial Narrow" pitchFamily="-84" charset="0"/>
              </a:rPr>
              <a:pPr/>
              <a:t>1</a:t>
            </a:fld>
            <a:endParaRPr lang="en-US">
              <a:latin typeface="Arial Narrow" pitchFamily="-84" charset="0"/>
            </a:endParaRPr>
          </a:p>
        </p:txBody>
      </p:sp>
      <p:sp>
        <p:nvSpPr>
          <p:cNvPr id="1843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449263"/>
            <a:ext cx="7772400" cy="838200"/>
          </a:xfrm>
        </p:spPr>
        <p:txBody>
          <a:bodyPr/>
          <a:lstStyle/>
          <a:p>
            <a:pPr eaLnBrk="1" hangingPunct="1"/>
            <a:r>
              <a:rPr lang="en-US" dirty="0">
                <a:ea typeface="ＭＳ Ｐゴシック" pitchFamily="-84" charset="-128"/>
                <a:cs typeface="ＭＳ Ｐゴシック" pitchFamily="-84" charset="-128"/>
              </a:rPr>
              <a:t>PHYS </a:t>
            </a:r>
            <a:r>
              <a:rPr lang="en-US" dirty="0" smtClean="0">
                <a:ea typeface="ＭＳ Ｐゴシック" pitchFamily="-84" charset="-128"/>
                <a:cs typeface="ＭＳ Ｐゴシック" pitchFamily="-84" charset="-128"/>
              </a:rPr>
              <a:t>1441 </a:t>
            </a:r>
            <a:r>
              <a:rPr lang="en-US" dirty="0">
                <a:ea typeface="ＭＳ Ｐゴシック" pitchFamily="-84" charset="-128"/>
                <a:cs typeface="ＭＳ Ｐゴシック" pitchFamily="-84" charset="-128"/>
              </a:rPr>
              <a:t>– Section 001</a:t>
            </a:r>
            <a:br>
              <a:rPr lang="en-US" dirty="0">
                <a:ea typeface="ＭＳ Ｐゴシック" pitchFamily="-84" charset="-128"/>
                <a:cs typeface="ＭＳ Ｐゴシック" pitchFamily="-84" charset="-128"/>
              </a:rPr>
            </a:br>
            <a:r>
              <a:rPr lang="en-US" dirty="0">
                <a:ea typeface="ＭＳ Ｐゴシック" pitchFamily="-84" charset="-128"/>
                <a:cs typeface="ＭＳ Ｐゴシック" pitchFamily="-84" charset="-128"/>
              </a:rPr>
              <a:t>Lecture </a:t>
            </a:r>
            <a:r>
              <a:rPr lang="en-US" dirty="0" smtClean="0">
                <a:ea typeface="ＭＳ Ｐゴシック" pitchFamily="-84" charset="-128"/>
                <a:cs typeface="ＭＳ Ｐゴシック" pitchFamily="-84" charset="-128"/>
              </a:rPr>
              <a:t>#3</a:t>
            </a:r>
            <a:endParaRPr lang="en-US" dirty="0">
              <a:ea typeface="ＭＳ Ｐゴシック" pitchFamily="-84" charset="-128"/>
              <a:cs typeface="ＭＳ Ｐゴシック" pitchFamily="-84" charset="-128"/>
            </a:endParaRPr>
          </a:p>
        </p:txBody>
      </p:sp>
      <p:sp>
        <p:nvSpPr>
          <p:cNvPr id="18438" name="Text Box 4"/>
          <p:cNvSpPr txBox="1">
            <a:spLocks noChangeArrowheads="1"/>
          </p:cNvSpPr>
          <p:nvPr/>
        </p:nvSpPr>
        <p:spPr bwMode="auto">
          <a:xfrm>
            <a:off x="2845189" y="1447800"/>
            <a:ext cx="3145647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 smtClean="0">
                <a:solidFill>
                  <a:schemeClr val="accent2"/>
                </a:solidFill>
                <a:latin typeface="Monotype Corsiva" pitchFamily="-84" charset="0"/>
              </a:rPr>
              <a:t>Wednesday</a:t>
            </a:r>
            <a:r>
              <a:rPr lang="en-US" dirty="0">
                <a:solidFill>
                  <a:schemeClr val="accent2"/>
                </a:solidFill>
                <a:latin typeface="Monotype Corsiva" pitchFamily="-84" charset="0"/>
              </a:rPr>
              <a:t>, June </a:t>
            </a:r>
            <a:r>
              <a:rPr lang="en-US" dirty="0" smtClean="0">
                <a:solidFill>
                  <a:schemeClr val="accent2"/>
                </a:solidFill>
                <a:latin typeface="Monotype Corsiva" pitchFamily="-84" charset="0"/>
              </a:rPr>
              <a:t>4, 2014</a:t>
            </a:r>
            <a:endParaRPr lang="en-US" dirty="0">
              <a:solidFill>
                <a:schemeClr val="accent2"/>
              </a:solidFill>
              <a:latin typeface="Monotype Corsiva" pitchFamily="-84" charset="0"/>
            </a:endParaRPr>
          </a:p>
          <a:p>
            <a:pPr algn="ctr"/>
            <a:r>
              <a:rPr lang="en-US" dirty="0">
                <a:solidFill>
                  <a:schemeClr val="accent2"/>
                </a:solidFill>
                <a:latin typeface="Monotype Corsiva" pitchFamily="-84" charset="0"/>
              </a:rPr>
              <a:t>Dr. </a:t>
            </a:r>
            <a:r>
              <a:rPr lang="en-US" b="1" dirty="0">
                <a:solidFill>
                  <a:srgbClr val="FF0066"/>
                </a:solidFill>
                <a:latin typeface="Monotype Corsiva" pitchFamily="-84" charset="0"/>
              </a:rPr>
              <a:t>Jae</a:t>
            </a:r>
            <a:r>
              <a:rPr lang="en-US" dirty="0">
                <a:solidFill>
                  <a:schemeClr val="accent2"/>
                </a:solidFill>
                <a:latin typeface="Monotype Corsiva" pitchFamily="-84" charset="0"/>
              </a:rPr>
              <a:t>hoon </a:t>
            </a:r>
            <a:r>
              <a:rPr lang="en-US" b="1" dirty="0">
                <a:solidFill>
                  <a:srgbClr val="FF0066"/>
                </a:solidFill>
                <a:latin typeface="Monotype Corsiva" pitchFamily="-84" charset="0"/>
              </a:rPr>
              <a:t>Yu</a:t>
            </a:r>
          </a:p>
        </p:txBody>
      </p:sp>
      <p:sp>
        <p:nvSpPr>
          <p:cNvPr id="2058" name="Rectangle 10"/>
          <p:cNvSpPr>
            <a:spLocks noChangeArrowheads="1"/>
          </p:cNvSpPr>
          <p:nvPr/>
        </p:nvSpPr>
        <p:spPr bwMode="auto">
          <a:xfrm>
            <a:off x="1752600" y="2209800"/>
            <a:ext cx="6629400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609600" indent="-609600">
              <a:spcBef>
                <a:spcPct val="20000"/>
              </a:spcBef>
              <a:buFontTx/>
              <a:buChar char="•"/>
            </a:pPr>
            <a:r>
              <a:rPr lang="en-US" sz="2800" dirty="0" smtClean="0">
                <a:solidFill>
                  <a:schemeClr val="accent2"/>
                </a:solidFill>
                <a:latin typeface="Arial Narrow" charset="0"/>
              </a:rPr>
              <a:t>Chapter </a:t>
            </a:r>
            <a:r>
              <a:rPr lang="en-US" sz="2800" dirty="0">
                <a:solidFill>
                  <a:schemeClr val="accent2"/>
                </a:solidFill>
                <a:latin typeface="Arial Narrow" charset="0"/>
              </a:rPr>
              <a:t>2: </a:t>
            </a:r>
          </a:p>
          <a:p>
            <a:pPr marL="1066800" lvl="1" indent="-609600">
              <a:spcBef>
                <a:spcPct val="20000"/>
              </a:spcBef>
              <a:buFontTx/>
              <a:buChar char="•"/>
            </a:pPr>
            <a:r>
              <a:rPr lang="en-US" sz="2800" dirty="0">
                <a:solidFill>
                  <a:schemeClr val="accent2"/>
                </a:solidFill>
                <a:latin typeface="Arial Narrow" charset="0"/>
              </a:rPr>
              <a:t>One Dimensional Motion</a:t>
            </a:r>
          </a:p>
          <a:p>
            <a:pPr marL="1524000" lvl="2" indent="-609600">
              <a:spcBef>
                <a:spcPct val="20000"/>
              </a:spcBef>
              <a:buFontTx/>
              <a:buChar char="•"/>
            </a:pPr>
            <a:r>
              <a:rPr lang="en-US" dirty="0">
                <a:solidFill>
                  <a:srgbClr val="CC00CC"/>
                </a:solidFill>
                <a:latin typeface="Arial Narrow" charset="0"/>
              </a:rPr>
              <a:t>Instantaneous Velocity and Speed</a:t>
            </a:r>
          </a:p>
          <a:p>
            <a:pPr marL="1524000" lvl="2" indent="-609600">
              <a:spcBef>
                <a:spcPct val="20000"/>
              </a:spcBef>
              <a:buFontTx/>
              <a:buChar char="•"/>
            </a:pPr>
            <a:r>
              <a:rPr lang="en-US" dirty="0">
                <a:solidFill>
                  <a:srgbClr val="CC00CC"/>
                </a:solidFill>
                <a:latin typeface="Arial Narrow" charset="0"/>
              </a:rPr>
              <a:t>Acceleration</a:t>
            </a:r>
          </a:p>
          <a:p>
            <a:pPr marL="1524000" lvl="2" indent="-609600">
              <a:spcBef>
                <a:spcPct val="20000"/>
              </a:spcBef>
              <a:buFontTx/>
              <a:buChar char="•"/>
            </a:pPr>
            <a:r>
              <a:rPr lang="en-US" dirty="0">
                <a:solidFill>
                  <a:srgbClr val="CC00CC"/>
                </a:solidFill>
                <a:latin typeface="Arial Narrow" charset="0"/>
              </a:rPr>
              <a:t>Motion under constant </a:t>
            </a:r>
            <a:r>
              <a:rPr lang="en-US" dirty="0" smtClean="0">
                <a:solidFill>
                  <a:srgbClr val="CC00CC"/>
                </a:solidFill>
                <a:latin typeface="Arial Narrow" charset="0"/>
              </a:rPr>
              <a:t>acceleration</a:t>
            </a:r>
            <a:endParaRPr lang="en-US" sz="2800" dirty="0">
              <a:solidFill>
                <a:schemeClr val="accent2"/>
              </a:solidFill>
              <a:latin typeface="Arial Narrow" pitchFamily="-84" charset="0"/>
            </a:endParaRPr>
          </a:p>
          <a:p>
            <a:pPr marL="1524000" lvl="2" indent="-609600">
              <a:spcBef>
                <a:spcPct val="20000"/>
              </a:spcBef>
              <a:buFontTx/>
              <a:buChar char="•"/>
            </a:pPr>
            <a:r>
              <a:rPr lang="en-US" dirty="0" smtClean="0">
                <a:solidFill>
                  <a:srgbClr val="CC00CC"/>
                </a:solidFill>
                <a:latin typeface="Arial Narrow" charset="0"/>
              </a:rPr>
              <a:t>One </a:t>
            </a:r>
            <a:r>
              <a:rPr lang="en-US" dirty="0">
                <a:solidFill>
                  <a:srgbClr val="CC00CC"/>
                </a:solidFill>
                <a:latin typeface="Arial Narrow" charset="0"/>
              </a:rPr>
              <a:t>dimensional Kinematic </a:t>
            </a:r>
            <a:r>
              <a:rPr lang="en-US" dirty="0" smtClean="0">
                <a:solidFill>
                  <a:srgbClr val="CC00CC"/>
                </a:solidFill>
                <a:latin typeface="Arial Narrow" charset="0"/>
              </a:rPr>
              <a:t>Equations</a:t>
            </a:r>
          </a:p>
          <a:p>
            <a:pPr marL="1524000" lvl="2" indent="-609600">
              <a:spcBef>
                <a:spcPct val="20000"/>
              </a:spcBef>
              <a:buFontTx/>
              <a:buChar char="•"/>
            </a:pPr>
            <a:r>
              <a:rPr lang="en-US" dirty="0" smtClean="0">
                <a:solidFill>
                  <a:srgbClr val="CC00CC"/>
                </a:solidFill>
                <a:latin typeface="Arial Narrow" charset="0"/>
              </a:rPr>
              <a:t>How </a:t>
            </a:r>
            <a:r>
              <a:rPr lang="en-US" dirty="0">
                <a:solidFill>
                  <a:srgbClr val="CC00CC"/>
                </a:solidFill>
                <a:latin typeface="Arial Narrow" charset="0"/>
              </a:rPr>
              <a:t>do we solve kinematic problems</a:t>
            </a:r>
            <a:r>
              <a:rPr lang="en-US" dirty="0" smtClean="0">
                <a:solidFill>
                  <a:srgbClr val="CC00CC"/>
                </a:solidFill>
                <a:latin typeface="Arial Narrow" charset="0"/>
              </a:rPr>
              <a:t>?</a:t>
            </a:r>
          </a:p>
          <a:p>
            <a:pPr marL="1524000" lvl="2" indent="-609600">
              <a:spcBef>
                <a:spcPct val="20000"/>
              </a:spcBef>
              <a:buFontTx/>
              <a:buChar char="•"/>
            </a:pPr>
            <a:r>
              <a:rPr lang="en-US" dirty="0" smtClean="0">
                <a:solidFill>
                  <a:srgbClr val="CC00CC"/>
                </a:solidFill>
                <a:latin typeface="Arial Narrow" charset="0"/>
              </a:rPr>
              <a:t>Falling </a:t>
            </a:r>
            <a:r>
              <a:rPr lang="en-US" dirty="0">
                <a:solidFill>
                  <a:srgbClr val="CC00CC"/>
                </a:solidFill>
                <a:latin typeface="Arial Narrow" charset="0"/>
              </a:rPr>
              <a:t>motions</a:t>
            </a:r>
          </a:p>
          <a:p>
            <a:pPr marL="1066800" lvl="1" indent="-609600">
              <a:spcBef>
                <a:spcPct val="20000"/>
              </a:spcBef>
              <a:buFontTx/>
              <a:buChar char="•"/>
            </a:pPr>
            <a:endParaRPr lang="en-US" sz="2800" dirty="0">
              <a:solidFill>
                <a:srgbClr val="003300"/>
              </a:solidFill>
              <a:latin typeface="Arial Narrow" pitchFamily="-8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10" name="Rectangle 4"/>
          <p:cNvSpPr>
            <a:spLocks noGrp="1" noChangeArrowheads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 Narrow" pitchFamily="-84" charset="0"/>
              </a:rPr>
              <a:t>Wednesday, June 4, 2014</a:t>
            </a:r>
          </a:p>
        </p:txBody>
      </p:sp>
      <p:sp>
        <p:nvSpPr>
          <p:cNvPr id="25611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9478B1D-0590-CF42-828D-6BDDF45C7456}" type="slidenum">
              <a:rPr lang="en-US">
                <a:latin typeface="Arial Narrow" pitchFamily="-84" charset="0"/>
              </a:rPr>
              <a:pPr/>
              <a:t>10</a:t>
            </a:fld>
            <a:endParaRPr lang="en-US">
              <a:latin typeface="Arial Narrow" pitchFamily="-84" charset="0"/>
            </a:endParaRPr>
          </a:p>
        </p:txBody>
      </p:sp>
      <p:sp>
        <p:nvSpPr>
          <p:cNvPr id="25612" name="Slide Number Placeholder 5"/>
          <p:cNvSpPr txBox="1">
            <a:spLocks noGrp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r"/>
            <a:fld id="{D823B6C7-42F9-8449-9D2F-1350B0D3F39F}" type="slidenum">
              <a:rPr lang="en-US" sz="1400" b="1">
                <a:solidFill>
                  <a:srgbClr val="A50021"/>
                </a:solidFill>
                <a:latin typeface="Arial Narrow" pitchFamily="-84" charset="0"/>
              </a:rPr>
              <a:pPr algn="r"/>
              <a:t>10</a:t>
            </a:fld>
            <a:endParaRPr lang="en-US" sz="1400" b="1">
              <a:solidFill>
                <a:srgbClr val="A50021"/>
              </a:solidFill>
              <a:latin typeface="Arial Narrow" pitchFamily="-84" charset="0"/>
            </a:endParaRPr>
          </a:p>
        </p:txBody>
      </p:sp>
      <p:pic>
        <p:nvPicPr>
          <p:cNvPr id="180226" name="Picture 2" descr="FG02_00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2362200"/>
            <a:ext cx="44196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14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685800"/>
          </a:xfrm>
        </p:spPr>
        <p:txBody>
          <a:bodyPr/>
          <a:lstStyle/>
          <a:p>
            <a:pPr eaLnBrk="1" hangingPunct="1"/>
            <a:r>
              <a:rPr lang="en-US" sz="4000" dirty="0">
                <a:ea typeface="ＭＳ Ｐゴシック" pitchFamily="-84" charset="-128"/>
                <a:cs typeface="ＭＳ Ｐゴシック" pitchFamily="-84" charset="-128"/>
              </a:rPr>
              <a:t>Example </a:t>
            </a:r>
            <a:r>
              <a:rPr lang="en-US" sz="4000" dirty="0" smtClean="0">
                <a:ea typeface="ＭＳ Ｐゴシック" pitchFamily="-84" charset="-128"/>
                <a:cs typeface="ＭＳ Ｐゴシック" pitchFamily="-84" charset="-128"/>
              </a:rPr>
              <a:t>2.1: Runner’s Average Velocity</a:t>
            </a:r>
            <a:endParaRPr lang="en-US" sz="4000" dirty="0">
              <a:ea typeface="ＭＳ Ｐゴシック" pitchFamily="-84" charset="-128"/>
              <a:cs typeface="ＭＳ Ｐゴシック" pitchFamily="-84" charset="-128"/>
            </a:endParaRPr>
          </a:p>
        </p:txBody>
      </p:sp>
      <p:graphicFrame>
        <p:nvGraphicFramePr>
          <p:cNvPr id="180228" name="Object 4"/>
          <p:cNvGraphicFramePr>
            <a:graphicFrameLocks noChangeAspect="1"/>
          </p:cNvGraphicFramePr>
          <p:nvPr/>
        </p:nvGraphicFramePr>
        <p:xfrm>
          <a:off x="4122738" y="2795588"/>
          <a:ext cx="2125662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844" name="Equation" r:id="rId5" imgW="1231560" imgH="228600" progId="Equation.DSMT4">
                  <p:embed/>
                </p:oleObj>
              </mc:Choice>
              <mc:Fallback>
                <p:oleObj name="Equation" r:id="rId5" imgW="123156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22738" y="2795588"/>
                        <a:ext cx="2125662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0229" name="Rectangle 5"/>
          <p:cNvSpPr>
            <a:spLocks noChangeArrowheads="1"/>
          </p:cNvSpPr>
          <p:nvPr/>
        </p:nvSpPr>
        <p:spPr bwMode="auto">
          <a:xfrm>
            <a:off x="4343400" y="2362200"/>
            <a:ext cx="2362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>
                <a:solidFill>
                  <a:schemeClr val="accent2"/>
                </a:solidFill>
                <a:latin typeface="Arial Narrow" pitchFamily="-84" charset="0"/>
              </a:rPr>
              <a:t>Displacement: </a:t>
            </a:r>
          </a:p>
        </p:txBody>
      </p:sp>
      <p:sp>
        <p:nvSpPr>
          <p:cNvPr id="180230" name="Rectangle 6"/>
          <p:cNvSpPr>
            <a:spLocks noChangeArrowheads="1"/>
          </p:cNvSpPr>
          <p:nvPr/>
        </p:nvSpPr>
        <p:spPr bwMode="auto">
          <a:xfrm>
            <a:off x="4343400" y="31242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>
                <a:solidFill>
                  <a:schemeClr val="accent2"/>
                </a:solidFill>
                <a:latin typeface="Arial Narrow" pitchFamily="-84" charset="0"/>
              </a:rPr>
              <a:t>Average Velocity: </a:t>
            </a:r>
          </a:p>
        </p:txBody>
      </p:sp>
      <p:graphicFrame>
        <p:nvGraphicFramePr>
          <p:cNvPr id="180231" name="Object 7"/>
          <p:cNvGraphicFramePr>
            <a:graphicFrameLocks noChangeAspect="1"/>
          </p:cNvGraphicFramePr>
          <p:nvPr/>
        </p:nvGraphicFramePr>
        <p:xfrm>
          <a:off x="4191000" y="3581400"/>
          <a:ext cx="1055688" cy="627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845" name="Equation" r:id="rId7" imgW="685800" imgH="406080" progId="Equation.DSMT4">
                  <p:embed/>
                </p:oleObj>
              </mc:Choice>
              <mc:Fallback>
                <p:oleObj name="Equation" r:id="rId7" imgW="685800" imgH="406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1000" y="3581400"/>
                        <a:ext cx="1055688" cy="627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0232" name="Rectangle 8"/>
          <p:cNvSpPr>
            <a:spLocks noChangeArrowheads="1"/>
          </p:cNvSpPr>
          <p:nvPr/>
        </p:nvSpPr>
        <p:spPr bwMode="auto">
          <a:xfrm>
            <a:off x="4419600" y="41910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>
                <a:solidFill>
                  <a:schemeClr val="accent2"/>
                </a:solidFill>
                <a:latin typeface="Arial Narrow" pitchFamily="-84" charset="0"/>
              </a:rPr>
              <a:t>Average Speed: </a:t>
            </a:r>
          </a:p>
        </p:txBody>
      </p:sp>
      <p:graphicFrame>
        <p:nvGraphicFramePr>
          <p:cNvPr id="180233" name="Object 9"/>
          <p:cNvGraphicFramePr>
            <a:graphicFrameLocks noChangeAspect="1"/>
          </p:cNvGraphicFramePr>
          <p:nvPr/>
        </p:nvGraphicFramePr>
        <p:xfrm>
          <a:off x="4419600" y="4648200"/>
          <a:ext cx="3341688" cy="744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846" name="Equation" r:id="rId9" imgW="1765080" imgH="393480" progId="Equation.DSMT4">
                  <p:embed/>
                </p:oleObj>
              </mc:Choice>
              <mc:Fallback>
                <p:oleObj name="Equation" r:id="rId9" imgW="176508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9600" y="4648200"/>
                        <a:ext cx="3341688" cy="744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0234" name="Text Box 10"/>
          <p:cNvSpPr txBox="1">
            <a:spLocks noChangeArrowheads="1"/>
          </p:cNvSpPr>
          <p:nvPr/>
        </p:nvSpPr>
        <p:spPr bwMode="auto">
          <a:xfrm>
            <a:off x="228600" y="685800"/>
            <a:ext cx="8702675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chemeClr val="accent2"/>
                </a:solidFill>
                <a:latin typeface="Arial Narrow" pitchFamily="-84" charset="0"/>
              </a:rPr>
              <a:t>The position of a runner as a function of time is plotted as moving along the x axis of a coordinate system.  During a 3.00-s time interval, the runner’s position changes from x</a:t>
            </a:r>
            <a:r>
              <a:rPr lang="en-US" baseline="-25000">
                <a:solidFill>
                  <a:schemeClr val="accent2"/>
                </a:solidFill>
                <a:latin typeface="Arial Narrow" pitchFamily="-84" charset="0"/>
              </a:rPr>
              <a:t>1</a:t>
            </a:r>
            <a:r>
              <a:rPr lang="en-US">
                <a:solidFill>
                  <a:schemeClr val="accent2"/>
                </a:solidFill>
                <a:latin typeface="Arial Narrow" pitchFamily="-84" charset="0"/>
              </a:rPr>
              <a:t>=50.0m to x</a:t>
            </a:r>
            <a:r>
              <a:rPr lang="en-US" baseline="-25000">
                <a:solidFill>
                  <a:schemeClr val="accent2"/>
                </a:solidFill>
                <a:latin typeface="Arial Narrow" pitchFamily="-84" charset="0"/>
              </a:rPr>
              <a:t>2</a:t>
            </a:r>
            <a:r>
              <a:rPr lang="en-US">
                <a:solidFill>
                  <a:schemeClr val="accent2"/>
                </a:solidFill>
                <a:latin typeface="Arial Narrow" pitchFamily="-84" charset="0"/>
              </a:rPr>
              <a:t>=30.5 m, as shown in the figure.  What was the runner’s average velocity?  What was the average speed?</a:t>
            </a:r>
          </a:p>
        </p:txBody>
      </p:sp>
      <p:graphicFrame>
        <p:nvGraphicFramePr>
          <p:cNvPr id="180235" name="Object 11"/>
          <p:cNvGraphicFramePr>
            <a:graphicFrameLocks noChangeAspect="1"/>
          </p:cNvGraphicFramePr>
          <p:nvPr/>
        </p:nvGraphicFramePr>
        <p:xfrm>
          <a:off x="6248400" y="2819400"/>
          <a:ext cx="1423988" cy="336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847" name="Equation" r:id="rId11" imgW="825480" imgH="177480" progId="Equation.DSMT4">
                  <p:embed/>
                </p:oleObj>
              </mc:Choice>
              <mc:Fallback>
                <p:oleObj name="Equation" r:id="rId11" imgW="82548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48400" y="2819400"/>
                        <a:ext cx="1423988" cy="336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0236" name="Object 12"/>
          <p:cNvGraphicFramePr>
            <a:graphicFrameLocks noChangeAspect="1"/>
          </p:cNvGraphicFramePr>
          <p:nvPr/>
        </p:nvGraphicFramePr>
        <p:xfrm>
          <a:off x="7643813" y="2819400"/>
          <a:ext cx="1271587" cy="384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848" name="Equation" r:id="rId13" imgW="736560" imgH="203040" progId="Equation.DSMT4">
                  <p:embed/>
                </p:oleObj>
              </mc:Choice>
              <mc:Fallback>
                <p:oleObj name="Equation" r:id="rId13" imgW="73656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43813" y="2819400"/>
                        <a:ext cx="1271587" cy="384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0237" name="Object 13"/>
          <p:cNvGraphicFramePr>
            <a:graphicFrameLocks noChangeAspect="1"/>
          </p:cNvGraphicFramePr>
          <p:nvPr/>
        </p:nvGraphicFramePr>
        <p:xfrm>
          <a:off x="5222875" y="3581400"/>
          <a:ext cx="1406525" cy="665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849" name="Equation" r:id="rId15" imgW="914400" imgH="431640" progId="Equation.DSMT4">
                  <p:embed/>
                </p:oleObj>
              </mc:Choice>
              <mc:Fallback>
                <p:oleObj name="Equation" r:id="rId15" imgW="914400" imgH="431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22875" y="3581400"/>
                        <a:ext cx="1406525" cy="665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0238" name="Object 14"/>
          <p:cNvGraphicFramePr>
            <a:graphicFrameLocks noChangeAspect="1"/>
          </p:cNvGraphicFramePr>
          <p:nvPr/>
        </p:nvGraphicFramePr>
        <p:xfrm>
          <a:off x="6629400" y="3581400"/>
          <a:ext cx="2189163" cy="606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850" name="Equation" r:id="rId17" imgW="1422360" imgH="393480" progId="Equation.DSMT4">
                  <p:embed/>
                </p:oleObj>
              </mc:Choice>
              <mc:Fallback>
                <p:oleObj name="Equation" r:id="rId17" imgW="142236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29400" y="3581400"/>
                        <a:ext cx="2189163" cy="606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0239" name="Object 15"/>
          <p:cNvGraphicFramePr>
            <a:graphicFrameLocks noChangeAspect="1"/>
          </p:cNvGraphicFramePr>
          <p:nvPr/>
        </p:nvGraphicFramePr>
        <p:xfrm>
          <a:off x="4584700" y="5427663"/>
          <a:ext cx="4254500" cy="744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851" name="Equation" r:id="rId19" imgW="2247840" imgH="393480" progId="Equation.DSMT4">
                  <p:embed/>
                </p:oleObj>
              </mc:Choice>
              <mc:Fallback>
                <p:oleObj name="Equation" r:id="rId19" imgW="224784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84700" y="5427663"/>
                        <a:ext cx="4254500" cy="7445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619" name="Footer Placeholder 20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nl-NL" smtClean="0">
                <a:latin typeface="Arial Narrow" pitchFamily="-84" charset="0"/>
              </a:rPr>
              <a:t>PHYS 1441-001, Summer 2014             Dr. Jaehoon Yu</a:t>
            </a:r>
            <a:endParaRPr lang="en-US" smtClean="0">
              <a:latin typeface="Arial Narrow" pitchFamily="-8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50713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ate Placeholder 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Wednesday, June 4, 2014</a:t>
            </a:r>
            <a:endParaRPr lang="en-US"/>
          </a:p>
        </p:txBody>
      </p:sp>
      <p:sp>
        <p:nvSpPr>
          <p:cNvPr id="14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PHYS 1441-001, Summer 2014             Dr. Jaehoon Yu</a:t>
            </a:r>
            <a:endParaRPr lang="en-US"/>
          </a:p>
        </p:txBody>
      </p:sp>
      <p:sp>
        <p:nvSpPr>
          <p:cNvPr id="24589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6378F496-3AFF-8249-85F4-4D02D81762A5}" type="slidenum">
              <a:rPr lang="en-US" sz="1400">
                <a:solidFill>
                  <a:srgbClr val="A50021"/>
                </a:solidFill>
                <a:latin typeface="Arial Narrow" charset="0"/>
              </a:rPr>
              <a:pPr eaLnBrk="1" hangingPunct="1"/>
              <a:t>11</a:t>
            </a:fld>
            <a:endParaRPr lang="en-US" sz="1400">
              <a:solidFill>
                <a:srgbClr val="A50021"/>
              </a:solidFill>
              <a:latin typeface="Arial Narrow" charset="0"/>
            </a:endParaRPr>
          </a:p>
        </p:txBody>
      </p:sp>
      <p:sp>
        <p:nvSpPr>
          <p:cNvPr id="225283" name="Text Box 3"/>
          <p:cNvSpPr txBox="1">
            <a:spLocks noChangeArrowheads="1"/>
          </p:cNvSpPr>
          <p:nvPr/>
        </p:nvSpPr>
        <p:spPr bwMode="auto">
          <a:xfrm>
            <a:off x="533400" y="1168400"/>
            <a:ext cx="838200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3200" dirty="0">
                <a:solidFill>
                  <a:schemeClr val="accent2"/>
                </a:solidFill>
                <a:latin typeface="Arial Narrow" charset="0"/>
              </a:rPr>
              <a:t>How far does a jogger run in 1.5 </a:t>
            </a:r>
            <a:r>
              <a:rPr lang="en-US" sz="3200" dirty="0" smtClean="0">
                <a:solidFill>
                  <a:schemeClr val="accent2"/>
                </a:solidFill>
                <a:latin typeface="Arial Narrow" charset="0"/>
              </a:rPr>
              <a:t>hours </a:t>
            </a:r>
            <a:r>
              <a:rPr lang="en-US" sz="3200" dirty="0">
                <a:solidFill>
                  <a:schemeClr val="accent2"/>
                </a:solidFill>
                <a:latin typeface="Arial Narrow" charset="0"/>
              </a:rPr>
              <a:t>if his </a:t>
            </a:r>
            <a:r>
              <a:rPr lang="en-US" sz="3200" dirty="0" smtClean="0">
                <a:solidFill>
                  <a:schemeClr val="accent2"/>
                </a:solidFill>
                <a:latin typeface="Arial Narrow" charset="0"/>
              </a:rPr>
              <a:t>average </a:t>
            </a:r>
            <a:r>
              <a:rPr lang="en-US" sz="3200" dirty="0">
                <a:solidFill>
                  <a:schemeClr val="accent2"/>
                </a:solidFill>
                <a:latin typeface="Arial Narrow" charset="0"/>
              </a:rPr>
              <a:t>speed is 2.22 m/s?</a:t>
            </a:r>
          </a:p>
        </p:txBody>
      </p:sp>
      <p:graphicFrame>
        <p:nvGraphicFramePr>
          <p:cNvPr id="225284" name="Object 2"/>
          <p:cNvGraphicFramePr>
            <a:graphicFrameLocks noChangeAspect="1"/>
          </p:cNvGraphicFramePr>
          <p:nvPr/>
        </p:nvGraphicFramePr>
        <p:xfrm>
          <a:off x="762000" y="2757488"/>
          <a:ext cx="3384550" cy="601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994" name="Equation" r:id="rId4" imgW="1143000" imgH="203040" progId="Equation.DSMT4">
                  <p:embed/>
                </p:oleObj>
              </mc:Choice>
              <mc:Fallback>
                <p:oleObj name="Equation" r:id="rId4" imgW="114300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2757488"/>
                        <a:ext cx="3384550" cy="6016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285" name="Object 3"/>
          <p:cNvGraphicFramePr>
            <a:graphicFrameLocks noChangeAspect="1"/>
          </p:cNvGraphicFramePr>
          <p:nvPr/>
        </p:nvGraphicFramePr>
        <p:xfrm>
          <a:off x="533400" y="4227513"/>
          <a:ext cx="2419350" cy="496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995" name="Equation" r:id="rId6" imgW="863280" imgH="177480" progId="Equation.DSMT4">
                  <p:embed/>
                </p:oleObj>
              </mc:Choice>
              <mc:Fallback>
                <p:oleObj name="Equation" r:id="rId6" imgW="86328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4227513"/>
                        <a:ext cx="2419350" cy="4968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591" name="Rectangle 7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1143000"/>
          </a:xfrm>
        </p:spPr>
        <p:txBody>
          <a:bodyPr/>
          <a:lstStyle/>
          <a:p>
            <a:r>
              <a:rPr lang="en-US" sz="4000" b="1" i="1">
                <a:latin typeface="Arial Narrow" charset="0"/>
                <a:ea typeface="ＭＳ Ｐゴシック" charset="0"/>
                <a:cs typeface="ＭＳ Ｐゴシック" charset="0"/>
              </a:rPr>
              <a:t>Example   </a:t>
            </a:r>
            <a:r>
              <a:rPr lang="en-US" sz="4000">
                <a:latin typeface="Arial Narrow" charset="0"/>
                <a:ea typeface="ＭＳ Ｐゴシック" charset="0"/>
                <a:cs typeface="ＭＳ Ｐゴシック" charset="0"/>
              </a:rPr>
              <a:t>Distance Run by a Jogger</a:t>
            </a:r>
          </a:p>
        </p:txBody>
      </p:sp>
      <p:graphicFrame>
        <p:nvGraphicFramePr>
          <p:cNvPr id="225288" name="Object 4"/>
          <p:cNvGraphicFramePr>
            <a:graphicFrameLocks noGrp="1" noChangeAspect="1"/>
          </p:cNvGraphicFramePr>
          <p:nvPr>
            <p:ph sz="half" idx="1"/>
          </p:nvPr>
        </p:nvGraphicFramePr>
        <p:xfrm>
          <a:off x="4724400" y="2514600"/>
          <a:ext cx="17526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996" name="Equation" r:id="rId8" imgW="583920" imgH="177480" progId="Equation.DSMT4">
                  <p:embed/>
                </p:oleObj>
              </mc:Choice>
              <mc:Fallback>
                <p:oleObj name="Equation" r:id="rId8" imgW="58392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4400" y="2514600"/>
                        <a:ext cx="1752600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80808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290" name="Object 5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4343400" y="2590800"/>
          <a:ext cx="2660650" cy="982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997" name="Equation" r:id="rId10" imgW="1066680" imgH="393480" progId="Equation.DSMT4">
                  <p:embed/>
                </p:oleObj>
              </mc:Choice>
              <mc:Fallback>
                <p:oleObj name="Equation" r:id="rId10" imgW="106668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3400" y="2590800"/>
                        <a:ext cx="2660650" cy="982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80808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292" name="Object 6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4572000" y="3151188"/>
          <a:ext cx="2514600" cy="582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998" name="Equation" r:id="rId12" imgW="876240" imgH="203040" progId="Equation.DSMT4">
                  <p:embed/>
                </p:oleObj>
              </mc:Choice>
              <mc:Fallback>
                <p:oleObj name="Equation" r:id="rId12" imgW="87624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3151188"/>
                        <a:ext cx="2514600" cy="5826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80808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01" name="Object 7"/>
          <p:cNvGraphicFramePr>
            <a:graphicFrameLocks noChangeAspect="1"/>
          </p:cNvGraphicFramePr>
          <p:nvPr/>
        </p:nvGraphicFramePr>
        <p:xfrm>
          <a:off x="2667000" y="4165600"/>
          <a:ext cx="6013450" cy="71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999" name="Equation" r:id="rId14" imgW="2145960" imgH="253800" progId="Equation.DSMT4">
                  <p:embed/>
                </p:oleObj>
              </mc:Choice>
              <mc:Fallback>
                <p:oleObj name="Equation" r:id="rId14" imgW="214596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4165600"/>
                        <a:ext cx="6013450" cy="711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02" name="Object 8"/>
          <p:cNvGraphicFramePr>
            <a:graphicFrameLocks noChangeAspect="1"/>
          </p:cNvGraphicFramePr>
          <p:nvPr/>
        </p:nvGraphicFramePr>
        <p:xfrm>
          <a:off x="901700" y="4876800"/>
          <a:ext cx="2527300" cy="712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000" name="Equation" r:id="rId16" imgW="901440" imgH="253800" progId="Equation.DSMT4">
                  <p:embed/>
                </p:oleObj>
              </mc:Choice>
              <mc:Fallback>
                <p:oleObj name="Equation" r:id="rId16" imgW="90144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1700" y="4876800"/>
                        <a:ext cx="2527300" cy="712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03" name="Object 9"/>
          <p:cNvGraphicFramePr>
            <a:graphicFrameLocks noChangeAspect="1"/>
          </p:cNvGraphicFramePr>
          <p:nvPr/>
        </p:nvGraphicFramePr>
        <p:xfrm>
          <a:off x="3076575" y="4876800"/>
          <a:ext cx="2028825" cy="712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001" name="Equation" r:id="rId18" imgW="723600" imgH="253800" progId="Equation.DSMT4">
                  <p:embed/>
                </p:oleObj>
              </mc:Choice>
              <mc:Fallback>
                <p:oleObj name="Equation" r:id="rId18" imgW="72360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76575" y="4876800"/>
                        <a:ext cx="2028825" cy="712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04" name="Object 10"/>
          <p:cNvGraphicFramePr>
            <a:graphicFrameLocks noChangeAspect="1"/>
          </p:cNvGraphicFramePr>
          <p:nvPr/>
        </p:nvGraphicFramePr>
        <p:xfrm>
          <a:off x="5103813" y="4987925"/>
          <a:ext cx="1601787" cy="498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002" name="Equation" r:id="rId20" imgW="571320" imgH="177480" progId="Equation.DSMT4">
                  <p:embed/>
                </p:oleObj>
              </mc:Choice>
              <mc:Fallback>
                <p:oleObj name="Equation" r:id="rId20" imgW="57132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3813" y="4987925"/>
                        <a:ext cx="1601787" cy="498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616639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Wednesday, June 4, 2014</a:t>
            </a:r>
            <a:endParaRPr lang="en-US"/>
          </a:p>
        </p:txBody>
      </p:sp>
      <p:sp>
        <p:nvSpPr>
          <p:cNvPr id="2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PHYS 1441-001, Summer 2014             Dr. Jaehoon Yu</a:t>
            </a:r>
            <a:endParaRPr lang="en-US"/>
          </a:p>
        </p:txBody>
      </p:sp>
      <p:sp>
        <p:nvSpPr>
          <p:cNvPr id="2664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94A39207-1A2F-5B44-B8E8-CA3FCBEECA5C}" type="slidenum">
              <a:rPr lang="en-US" sz="1400">
                <a:solidFill>
                  <a:srgbClr val="A50021"/>
                </a:solidFill>
                <a:latin typeface="Arial Narrow" charset="0"/>
              </a:rPr>
              <a:pPr eaLnBrk="1" hangingPunct="1"/>
              <a:t>12</a:t>
            </a:fld>
            <a:endParaRPr lang="en-US" sz="1400">
              <a:solidFill>
                <a:srgbClr val="A50021"/>
              </a:solidFill>
              <a:latin typeface="Arial Narrow" charset="0"/>
            </a:endParaRPr>
          </a:p>
        </p:txBody>
      </p:sp>
      <p:sp>
        <p:nvSpPr>
          <p:cNvPr id="227331" name="Text Box 3"/>
          <p:cNvSpPr txBox="1">
            <a:spLocks noChangeArrowheads="1"/>
          </p:cNvSpPr>
          <p:nvPr/>
        </p:nvSpPr>
        <p:spPr bwMode="auto">
          <a:xfrm>
            <a:off x="381000" y="762000"/>
            <a:ext cx="8474075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dirty="0">
                <a:solidFill>
                  <a:schemeClr val="accent2"/>
                </a:solidFill>
                <a:latin typeface="Arial Narrow" charset="0"/>
              </a:rPr>
              <a:t>Andy Green in the car </a:t>
            </a:r>
            <a:r>
              <a:rPr lang="en-US" i="1" dirty="0" err="1">
                <a:solidFill>
                  <a:schemeClr val="accent2"/>
                </a:solidFill>
                <a:latin typeface="Arial Narrow" charset="0"/>
              </a:rPr>
              <a:t>ThrustSSC</a:t>
            </a:r>
            <a:r>
              <a:rPr lang="en-US" dirty="0">
                <a:solidFill>
                  <a:schemeClr val="accent2"/>
                </a:solidFill>
                <a:latin typeface="Arial Narrow" charset="0"/>
              </a:rPr>
              <a:t> set a world record of 341.1 m/s in 1997.  To establish such a record, the driver makes two runs through the course, one in each direction to nullify wind effects.  From the data, determine the average </a:t>
            </a:r>
            <a:r>
              <a:rPr lang="en-US" dirty="0" smtClean="0">
                <a:solidFill>
                  <a:schemeClr val="accent2"/>
                </a:solidFill>
                <a:latin typeface="Arial Narrow" charset="0"/>
              </a:rPr>
              <a:t>speed </a:t>
            </a:r>
            <a:r>
              <a:rPr lang="en-US" dirty="0">
                <a:solidFill>
                  <a:schemeClr val="accent2"/>
                </a:solidFill>
                <a:latin typeface="Arial Narrow" charset="0"/>
              </a:rPr>
              <a:t>for each run.</a:t>
            </a:r>
          </a:p>
        </p:txBody>
      </p:sp>
      <p:pic>
        <p:nvPicPr>
          <p:cNvPr id="227332" name="Picture 4" descr="afg00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2209800"/>
            <a:ext cx="3725863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48" name="Rectangle 5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8686800" cy="609600"/>
          </a:xfrm>
        </p:spPr>
        <p:txBody>
          <a:bodyPr/>
          <a:lstStyle/>
          <a:p>
            <a:r>
              <a:rPr lang="en-US" sz="3600" i="1" dirty="0">
                <a:latin typeface="Arial Narrow" charset="0"/>
                <a:ea typeface="ＭＳ Ｐゴシック" charset="0"/>
                <a:cs typeface="ＭＳ Ｐゴシック" charset="0"/>
              </a:rPr>
              <a:t>Example:  </a:t>
            </a:r>
            <a:r>
              <a:rPr lang="en-US" sz="3600" dirty="0">
                <a:latin typeface="Arial Narrow" charset="0"/>
                <a:ea typeface="ＭＳ Ｐゴシック" charset="0"/>
                <a:cs typeface="ＭＳ Ｐゴシック" charset="0"/>
              </a:rPr>
              <a:t>The </a:t>
            </a:r>
            <a:r>
              <a:rPr lang="en-US" sz="3600" dirty="0" smtClean="0">
                <a:latin typeface="Arial Narrow" charset="0"/>
                <a:ea typeface="ＭＳ Ｐゴシック" charset="0"/>
                <a:cs typeface="ＭＳ Ｐゴシック" charset="0"/>
              </a:rPr>
              <a:t>World’s </a:t>
            </a:r>
            <a:r>
              <a:rPr lang="en-US" sz="3600" dirty="0">
                <a:latin typeface="Arial Narrow" charset="0"/>
                <a:ea typeface="ＭＳ Ｐゴシック" charset="0"/>
                <a:cs typeface="ＭＳ Ｐゴシック" charset="0"/>
              </a:rPr>
              <a:t>Fastest Jet-Engine Car</a:t>
            </a:r>
          </a:p>
        </p:txBody>
      </p:sp>
      <p:graphicFrame>
        <p:nvGraphicFramePr>
          <p:cNvPr id="22733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94507497"/>
              </p:ext>
            </p:extLst>
          </p:nvPr>
        </p:nvGraphicFramePr>
        <p:xfrm>
          <a:off x="457200" y="2841625"/>
          <a:ext cx="511175" cy="434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402" name="Equation" r:id="rId5" imgW="254000" imgH="215900" progId="Equation.DSMT4">
                  <p:embed/>
                </p:oleObj>
              </mc:Choice>
              <mc:Fallback>
                <p:oleObj name="Equation" r:id="rId5" imgW="254000" imgH="2159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2841625"/>
                        <a:ext cx="511175" cy="434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7337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61307037"/>
              </p:ext>
            </p:extLst>
          </p:nvPr>
        </p:nvGraphicFramePr>
        <p:xfrm>
          <a:off x="901700" y="2687638"/>
          <a:ext cx="741363" cy="842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403" name="Equation" r:id="rId7" imgW="368300" imgH="419100" progId="Equation.DSMT4">
                  <p:embed/>
                </p:oleObj>
              </mc:Choice>
              <mc:Fallback>
                <p:oleObj name="Equation" r:id="rId7" imgW="368300" imgH="4191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1700" y="2687638"/>
                        <a:ext cx="741363" cy="8429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7338" name="Object 4"/>
          <p:cNvGraphicFramePr>
            <a:graphicFrameLocks noChangeAspect="1"/>
          </p:cNvGraphicFramePr>
          <p:nvPr/>
        </p:nvGraphicFramePr>
        <p:xfrm>
          <a:off x="1717675" y="2713038"/>
          <a:ext cx="1558925" cy="792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404" name="Equation" r:id="rId9" imgW="888840" imgH="393480" progId="Equation.DSMT4">
                  <p:embed/>
                </p:oleObj>
              </mc:Choice>
              <mc:Fallback>
                <p:oleObj name="Equation" r:id="rId9" imgW="88884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17675" y="2713038"/>
                        <a:ext cx="1558925" cy="792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7339" name="Object 5"/>
          <p:cNvGraphicFramePr>
            <a:graphicFrameLocks noChangeAspect="1"/>
          </p:cNvGraphicFramePr>
          <p:nvPr/>
        </p:nvGraphicFramePr>
        <p:xfrm>
          <a:off x="1752600" y="2690813"/>
          <a:ext cx="1201738" cy="357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405" name="Equation" r:id="rId11" imgW="596880" imgH="177480" progId="Equation.DSMT4">
                  <p:embed/>
                </p:oleObj>
              </mc:Choice>
              <mc:Fallback>
                <p:oleObj name="Equation" r:id="rId11" imgW="59688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2690813"/>
                        <a:ext cx="1201738" cy="357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7340" name="Object 6"/>
          <p:cNvGraphicFramePr>
            <a:graphicFrameLocks noChangeAspect="1"/>
          </p:cNvGraphicFramePr>
          <p:nvPr/>
        </p:nvGraphicFramePr>
        <p:xfrm>
          <a:off x="3352800" y="2895600"/>
          <a:ext cx="1457325" cy="433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406" name="Equation" r:id="rId13" imgW="723600" imgH="215640" progId="Equation.DSMT4">
                  <p:embed/>
                </p:oleObj>
              </mc:Choice>
              <mc:Fallback>
                <p:oleObj name="Equation" r:id="rId13" imgW="723600" imgH="215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2800" y="2895600"/>
                        <a:ext cx="1457325" cy="433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7341" name="Object 7"/>
          <p:cNvGraphicFramePr>
            <a:graphicFrameLocks noChangeAspect="1"/>
          </p:cNvGraphicFramePr>
          <p:nvPr/>
        </p:nvGraphicFramePr>
        <p:xfrm>
          <a:off x="1828800" y="3200400"/>
          <a:ext cx="996950" cy="357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407" name="Equation" r:id="rId15" imgW="495000" imgH="177480" progId="Equation.DSMT4">
                  <p:embed/>
                </p:oleObj>
              </mc:Choice>
              <mc:Fallback>
                <p:oleObj name="Equation" r:id="rId15" imgW="49500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3200400"/>
                        <a:ext cx="996950" cy="357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7342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4037793"/>
              </p:ext>
            </p:extLst>
          </p:nvPr>
        </p:nvGraphicFramePr>
        <p:xfrm>
          <a:off x="533400" y="4770438"/>
          <a:ext cx="511175" cy="434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408" name="Equation" r:id="rId17" imgW="254000" imgH="215900" progId="Equation.DSMT4">
                  <p:embed/>
                </p:oleObj>
              </mc:Choice>
              <mc:Fallback>
                <p:oleObj name="Equation" r:id="rId17" imgW="254000" imgH="2159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4770438"/>
                        <a:ext cx="511175" cy="434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7343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01366550"/>
              </p:ext>
            </p:extLst>
          </p:nvPr>
        </p:nvGraphicFramePr>
        <p:xfrm>
          <a:off x="977900" y="4616450"/>
          <a:ext cx="741363" cy="842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409" name="Equation" r:id="rId19" imgW="368300" imgH="419100" progId="Equation.DSMT4">
                  <p:embed/>
                </p:oleObj>
              </mc:Choice>
              <mc:Fallback>
                <p:oleObj name="Equation" r:id="rId19" imgW="368300" imgH="4191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7900" y="4616450"/>
                        <a:ext cx="741363" cy="842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7344" name="Object 10"/>
          <p:cNvGraphicFramePr>
            <a:graphicFrameLocks noChangeAspect="1"/>
          </p:cNvGraphicFramePr>
          <p:nvPr/>
        </p:nvGraphicFramePr>
        <p:xfrm>
          <a:off x="1793875" y="4641850"/>
          <a:ext cx="1558925" cy="792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410" name="Equation" r:id="rId20" imgW="888840" imgH="393480" progId="Equation.DSMT4">
                  <p:embed/>
                </p:oleObj>
              </mc:Choice>
              <mc:Fallback>
                <p:oleObj name="Equation" r:id="rId20" imgW="88884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3875" y="4641850"/>
                        <a:ext cx="1558925" cy="792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7345" name="Object 11"/>
          <p:cNvGraphicFramePr>
            <a:graphicFrameLocks noChangeAspect="1"/>
          </p:cNvGraphicFramePr>
          <p:nvPr/>
        </p:nvGraphicFramePr>
        <p:xfrm>
          <a:off x="1828800" y="4619625"/>
          <a:ext cx="1201738" cy="357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411" name="Equation" r:id="rId21" imgW="596880" imgH="177480" progId="Equation.DSMT4">
                  <p:embed/>
                </p:oleObj>
              </mc:Choice>
              <mc:Fallback>
                <p:oleObj name="Equation" r:id="rId21" imgW="59688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4619625"/>
                        <a:ext cx="1201738" cy="357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7346" name="Object 12"/>
          <p:cNvGraphicFramePr>
            <a:graphicFrameLocks noChangeAspect="1"/>
          </p:cNvGraphicFramePr>
          <p:nvPr/>
        </p:nvGraphicFramePr>
        <p:xfrm>
          <a:off x="3330575" y="4824413"/>
          <a:ext cx="1482725" cy="433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412" name="Equation" r:id="rId23" imgW="736560" imgH="215640" progId="Equation.DSMT4">
                  <p:embed/>
                </p:oleObj>
              </mc:Choice>
              <mc:Fallback>
                <p:oleObj name="Equation" r:id="rId23" imgW="736560" imgH="215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30575" y="4824413"/>
                        <a:ext cx="1482725" cy="4333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7347" name="Object 13"/>
          <p:cNvGraphicFramePr>
            <a:graphicFrameLocks noChangeAspect="1"/>
          </p:cNvGraphicFramePr>
          <p:nvPr/>
        </p:nvGraphicFramePr>
        <p:xfrm>
          <a:off x="1905000" y="5129213"/>
          <a:ext cx="996950" cy="357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413" name="Equation" r:id="rId25" imgW="495000" imgH="177480" progId="Equation.DSMT4">
                  <p:embed/>
                </p:oleObj>
              </mc:Choice>
              <mc:Fallback>
                <p:oleObj name="Equation" r:id="rId25" imgW="49500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5129213"/>
                        <a:ext cx="996950" cy="357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7354" name="Text Box 26"/>
          <p:cNvSpPr txBox="1">
            <a:spLocks noChangeArrowheads="1"/>
          </p:cNvSpPr>
          <p:nvPr/>
        </p:nvSpPr>
        <p:spPr bwMode="auto">
          <a:xfrm>
            <a:off x="304800" y="3733800"/>
            <a:ext cx="19653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>
                <a:solidFill>
                  <a:srgbClr val="CC6600"/>
                </a:solidFill>
                <a:latin typeface="Arial Narrow" charset="0"/>
              </a:rPr>
              <a:t>What is the speed?</a:t>
            </a:r>
          </a:p>
        </p:txBody>
      </p:sp>
      <p:sp>
        <p:nvSpPr>
          <p:cNvPr id="227355" name="Text Box 27"/>
          <p:cNvSpPr txBox="1">
            <a:spLocks noChangeArrowheads="1"/>
          </p:cNvSpPr>
          <p:nvPr/>
        </p:nvSpPr>
        <p:spPr bwMode="auto">
          <a:xfrm>
            <a:off x="319088" y="5638800"/>
            <a:ext cx="19653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>
                <a:solidFill>
                  <a:srgbClr val="CC6600"/>
                </a:solidFill>
                <a:latin typeface="Arial Narrow" charset="0"/>
              </a:rPr>
              <a:t>What is the speed?</a:t>
            </a:r>
          </a:p>
        </p:txBody>
      </p:sp>
      <p:graphicFrame>
        <p:nvGraphicFramePr>
          <p:cNvPr id="227356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71385039"/>
              </p:ext>
            </p:extLst>
          </p:nvPr>
        </p:nvGraphicFramePr>
        <p:xfrm>
          <a:off x="2379663" y="3665538"/>
          <a:ext cx="1049337" cy="588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414" name="Equation" r:id="rId27" imgW="520700" imgH="292100" progId="Equation.DSMT4">
                  <p:embed/>
                </p:oleObj>
              </mc:Choice>
              <mc:Fallback>
                <p:oleObj name="Equation" r:id="rId27" imgW="520700" imgH="2921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79663" y="3665538"/>
                        <a:ext cx="1049337" cy="5889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7357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94097618"/>
              </p:ext>
            </p:extLst>
          </p:nvPr>
        </p:nvGraphicFramePr>
        <p:xfrm>
          <a:off x="2300288" y="5522913"/>
          <a:ext cx="1049337" cy="588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415" name="Equation" r:id="rId29" imgW="520700" imgH="292100" progId="Equation.DSMT4">
                  <p:embed/>
                </p:oleObj>
              </mc:Choice>
              <mc:Fallback>
                <p:oleObj name="Equation" r:id="rId29" imgW="520700" imgH="2921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00288" y="5522913"/>
                        <a:ext cx="1049337" cy="5889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7358" name="Object 16"/>
          <p:cNvGraphicFramePr>
            <a:graphicFrameLocks noChangeAspect="1"/>
          </p:cNvGraphicFramePr>
          <p:nvPr/>
        </p:nvGraphicFramePr>
        <p:xfrm>
          <a:off x="3505200" y="3757613"/>
          <a:ext cx="1277938" cy="433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416" name="Equation" r:id="rId30" imgW="634680" imgH="215640" progId="Equation.DSMT4">
                  <p:embed/>
                </p:oleObj>
              </mc:Choice>
              <mc:Fallback>
                <p:oleObj name="Equation" r:id="rId30" imgW="634680" imgH="215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5200" y="3757613"/>
                        <a:ext cx="1277938" cy="4333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7359" name="Object 17"/>
          <p:cNvGraphicFramePr>
            <a:graphicFrameLocks noChangeAspect="1"/>
          </p:cNvGraphicFramePr>
          <p:nvPr/>
        </p:nvGraphicFramePr>
        <p:xfrm>
          <a:off x="3443288" y="5586413"/>
          <a:ext cx="1585912" cy="509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417" name="Equation" r:id="rId32" imgW="787320" imgH="253800" progId="Equation.DSMT4">
                  <p:embed/>
                </p:oleObj>
              </mc:Choice>
              <mc:Fallback>
                <p:oleObj name="Equation" r:id="rId32" imgW="78732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43288" y="5586413"/>
                        <a:ext cx="1585912" cy="509587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7360" name="Object 18"/>
          <p:cNvGraphicFramePr>
            <a:graphicFrameLocks noChangeAspect="1"/>
          </p:cNvGraphicFramePr>
          <p:nvPr/>
        </p:nvGraphicFramePr>
        <p:xfrm>
          <a:off x="3138488" y="6119813"/>
          <a:ext cx="1533525" cy="433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418" name="Equation" r:id="rId34" imgW="761760" imgH="215640" progId="Equation.DSMT4">
                  <p:embed/>
                </p:oleObj>
              </mc:Choice>
              <mc:Fallback>
                <p:oleObj name="Equation" r:id="rId34" imgW="761760" imgH="215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38488" y="6119813"/>
                        <a:ext cx="1533525" cy="433387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5562600" y="4034135"/>
            <a:ext cx="26542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+mj-lt"/>
              </a:rPr>
              <a:t>Segment of a motion!!</a:t>
            </a:r>
            <a:endParaRPr lang="en-US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575358" y="6167735"/>
            <a:ext cx="26542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+mj-lt"/>
              </a:rPr>
              <a:t>Segment of a motion!!</a:t>
            </a:r>
            <a:endParaRPr lang="en-US" dirty="0">
              <a:solidFill>
                <a:srgbClr val="FF00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5422291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 Narrow" pitchFamily="-84" charset="0"/>
              </a:rPr>
              <a:t>Wednesday, June 4, 2014</a:t>
            </a:r>
          </a:p>
        </p:txBody>
      </p:sp>
      <p:sp>
        <p:nvSpPr>
          <p:cNvPr id="2765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nl-NL" smtClean="0">
                <a:latin typeface="Arial Narrow" pitchFamily="-84" charset="0"/>
              </a:rPr>
              <a:t>PHYS 1441-001, Summer 2014             Dr. Jaehoon Yu</a:t>
            </a:r>
            <a:endParaRPr lang="en-US" smtClean="0">
              <a:latin typeface="Arial Narrow" pitchFamily="-84" charset="0"/>
            </a:endParaRPr>
          </a:p>
        </p:txBody>
      </p:sp>
      <p:sp>
        <p:nvSpPr>
          <p:cNvPr id="2765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AF9ECC4-9D01-6B43-A8C0-EDF5373DBAD9}" type="slidenum">
              <a:rPr lang="en-US">
                <a:latin typeface="Arial Narrow" pitchFamily="-84" charset="0"/>
              </a:rPr>
              <a:pPr/>
              <a:t>13</a:t>
            </a:fld>
            <a:endParaRPr lang="en-US">
              <a:latin typeface="Arial Narrow" pitchFamily="-84" charset="0"/>
            </a:endParaRPr>
          </a:p>
        </p:txBody>
      </p:sp>
      <p:sp>
        <p:nvSpPr>
          <p:cNvPr id="2765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685800"/>
          </a:xfrm>
        </p:spPr>
        <p:txBody>
          <a:bodyPr/>
          <a:lstStyle/>
          <a:p>
            <a:r>
              <a:rPr lang="en-US">
                <a:ea typeface="ＭＳ Ｐゴシック" pitchFamily="-84" charset="-128"/>
                <a:cs typeface="ＭＳ Ｐゴシック" pitchFamily="-84" charset="-128"/>
              </a:rPr>
              <a:t>Instantaneous Velocity and Speed</a:t>
            </a:r>
          </a:p>
        </p:txBody>
      </p:sp>
      <p:sp>
        <p:nvSpPr>
          <p:cNvPr id="133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143000"/>
            <a:ext cx="8686800" cy="1143000"/>
          </a:xfrm>
        </p:spPr>
        <p:txBody>
          <a:bodyPr/>
          <a:lstStyle/>
          <a:p>
            <a:r>
              <a:rPr lang="en-US">
                <a:ea typeface="ＭＳ Ｐゴシック" pitchFamily="-84" charset="-128"/>
                <a:cs typeface="ＭＳ Ｐゴシック" pitchFamily="-84" charset="-128"/>
              </a:rPr>
              <a:t>Can average quantities tell you the detailed story of the whole motion?</a:t>
            </a:r>
          </a:p>
        </p:txBody>
      </p:sp>
      <p:graphicFrame>
        <p:nvGraphicFramePr>
          <p:cNvPr id="133124" name="Object 2"/>
          <p:cNvGraphicFramePr>
            <a:graphicFrameLocks noChangeAspect="1"/>
          </p:cNvGraphicFramePr>
          <p:nvPr/>
        </p:nvGraphicFramePr>
        <p:xfrm>
          <a:off x="4191000" y="4919663"/>
          <a:ext cx="1981200" cy="947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262" name="Equation" r:id="rId3" imgW="952200" imgH="457200" progId="Equation.DSMT4">
                  <p:embed/>
                </p:oleObj>
              </mc:Choice>
              <mc:Fallback>
                <p:oleObj name="Equation" r:id="rId3" imgW="952200" imgH="457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1000" y="4919663"/>
                        <a:ext cx="1981200" cy="947737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ln w="28575">
                        <a:solidFill>
                          <a:srgbClr val="0033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125" name="Text Box 5"/>
          <p:cNvSpPr txBox="1">
            <a:spLocks noChangeArrowheads="1"/>
          </p:cNvSpPr>
          <p:nvPr/>
        </p:nvSpPr>
        <p:spPr bwMode="auto">
          <a:xfrm>
            <a:off x="6553200" y="4935538"/>
            <a:ext cx="2057400" cy="915987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800">
                <a:solidFill>
                  <a:srgbClr val="FF0066"/>
                </a:solidFill>
                <a:latin typeface="Arial Narrow" pitchFamily="-84" charset="0"/>
              </a:rPr>
              <a:t>*Magnitude of Vectors are Expressed in absolute values</a:t>
            </a:r>
          </a:p>
        </p:txBody>
      </p:sp>
      <p:sp>
        <p:nvSpPr>
          <p:cNvPr id="133126" name="Text Box 6"/>
          <p:cNvSpPr txBox="1">
            <a:spLocks noChangeArrowheads="1"/>
          </p:cNvSpPr>
          <p:nvPr/>
        </p:nvSpPr>
        <p:spPr bwMode="auto">
          <a:xfrm>
            <a:off x="304800" y="4114800"/>
            <a:ext cx="83058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buFontTx/>
              <a:buChar char="•"/>
            </a:pPr>
            <a:r>
              <a:rPr lang="en-US" sz="3200">
                <a:solidFill>
                  <a:schemeClr val="accent2"/>
                </a:solidFill>
                <a:latin typeface="Arial Narrow" pitchFamily="-84" charset="0"/>
              </a:rPr>
              <a:t>Instantaneous speed is the size (magnitude) of the velocity vector:</a:t>
            </a:r>
          </a:p>
        </p:txBody>
      </p:sp>
      <p:graphicFrame>
        <p:nvGraphicFramePr>
          <p:cNvPr id="133127" name="Object 3"/>
          <p:cNvGraphicFramePr>
            <a:graphicFrameLocks noChangeAspect="1"/>
          </p:cNvGraphicFramePr>
          <p:nvPr/>
        </p:nvGraphicFramePr>
        <p:xfrm>
          <a:off x="6811963" y="2362200"/>
          <a:ext cx="1874837" cy="908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263" name="Equation" r:id="rId5" imgW="863280" imgH="419040" progId="Equation.DSMT4">
                  <p:embed/>
                </p:oleObj>
              </mc:Choice>
              <mc:Fallback>
                <p:oleObj name="Equation" r:id="rId5" imgW="863280" imgH="419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11963" y="2362200"/>
                        <a:ext cx="1874837" cy="908050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ln w="28575">
                        <a:solidFill>
                          <a:srgbClr val="0033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128" name="Rectangle 8"/>
          <p:cNvSpPr>
            <a:spLocks noChangeArrowheads="1"/>
          </p:cNvSpPr>
          <p:nvPr/>
        </p:nvSpPr>
        <p:spPr bwMode="auto">
          <a:xfrm>
            <a:off x="228600" y="2133600"/>
            <a:ext cx="77724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3200">
                <a:solidFill>
                  <a:schemeClr val="accent2"/>
                </a:solidFill>
                <a:latin typeface="Arial Narrow" pitchFamily="-84" charset="0"/>
              </a:rPr>
              <a:t>Instantaneous velocity is defined as: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2800">
                <a:solidFill>
                  <a:srgbClr val="660066"/>
                </a:solidFill>
                <a:latin typeface="Arial Narrow" pitchFamily="-84" charset="0"/>
              </a:rPr>
              <a:t>What does this mean?</a:t>
            </a:r>
          </a:p>
          <a:p>
            <a:pPr marL="1143000" lvl="2" indent="-228600">
              <a:spcBef>
                <a:spcPct val="20000"/>
              </a:spcBef>
              <a:buFontTx/>
              <a:buChar char="•"/>
            </a:pPr>
            <a:r>
              <a:rPr lang="en-US">
                <a:solidFill>
                  <a:srgbClr val="003300"/>
                </a:solidFill>
                <a:latin typeface="Arial Narrow" pitchFamily="-84" charset="0"/>
              </a:rPr>
              <a:t>Displacement in an infinitesimal time interval</a:t>
            </a:r>
          </a:p>
          <a:p>
            <a:pPr marL="1143000" lvl="2" indent="-228600">
              <a:spcBef>
                <a:spcPct val="20000"/>
              </a:spcBef>
              <a:buFontTx/>
              <a:buChar char="•"/>
            </a:pPr>
            <a:r>
              <a:rPr lang="en-US">
                <a:solidFill>
                  <a:srgbClr val="003300"/>
                </a:solidFill>
                <a:latin typeface="Arial Narrow" pitchFamily="-84" charset="0"/>
              </a:rPr>
              <a:t>Average velocity over a very, very short amount of time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2971800" y="1625600"/>
            <a:ext cx="91281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 b="1">
                <a:solidFill>
                  <a:srgbClr val="800000"/>
                </a:solidFill>
                <a:latin typeface="Arial Narrow" pitchFamily="-84" charset="0"/>
                <a:ea typeface="Arial Narrow" pitchFamily="-84" charset="0"/>
                <a:cs typeface="Arial Narrow" pitchFamily="-84" charset="0"/>
              </a:rPr>
              <a:t>NO!!</a:t>
            </a:r>
          </a:p>
        </p:txBody>
      </p:sp>
    </p:spTree>
    <p:extLst>
      <p:ext uri="{BB962C8B-B14F-4D97-AF65-F5344CB8AC3E}">
        <p14:creationId xmlns:p14="http://schemas.microsoft.com/office/powerpoint/2010/main" val="36948900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 Narrow" pitchFamily="-84" charset="0"/>
              </a:rPr>
              <a:t>Wednesday, June 4, 2014</a:t>
            </a:r>
          </a:p>
        </p:txBody>
      </p:sp>
      <p:sp>
        <p:nvSpPr>
          <p:cNvPr id="30723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nl-NL" smtClean="0">
                <a:latin typeface="Arial Narrow" pitchFamily="-84" charset="0"/>
              </a:rPr>
              <a:t>PHYS 1441-001, Summer 2014             Dr. Jaehoon Yu</a:t>
            </a:r>
            <a:endParaRPr lang="en-US" smtClean="0">
              <a:latin typeface="Arial Narrow" pitchFamily="-84" charset="0"/>
            </a:endParaRPr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F2948C6-FB3C-9B43-AA4C-B6BDEC485FB2}" type="slidenum">
              <a:rPr lang="en-US">
                <a:latin typeface="Arial Narrow" pitchFamily="-84" charset="0"/>
              </a:rPr>
              <a:pPr/>
              <a:t>14</a:t>
            </a:fld>
            <a:endParaRPr lang="en-US">
              <a:latin typeface="Arial Narrow" pitchFamily="-84" charset="0"/>
            </a:endParaRPr>
          </a:p>
        </p:txBody>
      </p:sp>
      <p:pic>
        <p:nvPicPr>
          <p:cNvPr id="30725" name="Picture 4" descr="cutnell7e_ch02_fig2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76200"/>
            <a:ext cx="9144000" cy="678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 Box 24"/>
          <p:cNvSpPr txBox="1">
            <a:spLocks noChangeArrowheads="1"/>
          </p:cNvSpPr>
          <p:nvPr/>
        </p:nvSpPr>
        <p:spPr bwMode="auto">
          <a:xfrm>
            <a:off x="3048000" y="4942582"/>
            <a:ext cx="5562599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marL="457200" indent="-457200">
              <a:buFontTx/>
              <a:buAutoNum type="arabicPeriod"/>
            </a:pPr>
            <a:r>
              <a:rPr lang="en-US" sz="1600" dirty="0">
                <a:solidFill>
                  <a:schemeClr val="accent2"/>
                </a:solidFill>
                <a:latin typeface="Arial Narrow" pitchFamily="-84" charset="0"/>
              </a:rPr>
              <a:t>Running at a constant velocity </a:t>
            </a:r>
            <a:r>
              <a:rPr lang="en-US" sz="1600" dirty="0" smtClean="0">
                <a:solidFill>
                  <a:schemeClr val="accent2"/>
                </a:solidFill>
                <a:latin typeface="Arial Narrow" pitchFamily="-84" charset="0"/>
              </a:rPr>
              <a:t>at a rate of +400m </a:t>
            </a:r>
            <a:r>
              <a:rPr lang="en-US" sz="1600" dirty="0">
                <a:solidFill>
                  <a:schemeClr val="accent2"/>
                </a:solidFill>
                <a:latin typeface="Arial Narrow" pitchFamily="-84" charset="0"/>
              </a:rPr>
              <a:t>in </a:t>
            </a:r>
            <a:r>
              <a:rPr lang="en-US" sz="1600" dirty="0" smtClean="0">
                <a:solidFill>
                  <a:schemeClr val="accent2"/>
                </a:solidFill>
                <a:latin typeface="Arial Narrow" pitchFamily="-84" charset="0"/>
              </a:rPr>
              <a:t>200s</a:t>
            </a:r>
            <a:r>
              <a:rPr lang="en-US" sz="1600" dirty="0">
                <a:solidFill>
                  <a:schemeClr val="accent2"/>
                </a:solidFill>
                <a:latin typeface="Arial Narrow" pitchFamily="-84" charset="0"/>
              </a:rPr>
              <a:t>.</a:t>
            </a:r>
            <a:endParaRPr lang="en-US" sz="1600" baseline="-25000" dirty="0">
              <a:solidFill>
                <a:schemeClr val="accent2"/>
              </a:solidFill>
              <a:latin typeface="Arial Narrow" pitchFamily="-84" charset="0"/>
            </a:endParaRPr>
          </a:p>
          <a:p>
            <a:pPr marL="457200" indent="-457200">
              <a:buFontTx/>
              <a:buAutoNum type="arabicPeriod"/>
            </a:pPr>
            <a:r>
              <a:rPr lang="en-US" sz="1600" dirty="0">
                <a:solidFill>
                  <a:schemeClr val="accent2"/>
                </a:solidFill>
                <a:latin typeface="Arial Narrow" pitchFamily="-84" charset="0"/>
              </a:rPr>
              <a:t>Velocity is 0 </a:t>
            </a:r>
            <a:r>
              <a:rPr lang="en-US" sz="1600" dirty="0" smtClean="0">
                <a:solidFill>
                  <a:schemeClr val="accent2"/>
                </a:solidFill>
                <a:latin typeface="Arial Narrow" pitchFamily="-84" charset="0"/>
              </a:rPr>
              <a:t>since stayed in the same location in 400s.</a:t>
            </a:r>
            <a:endParaRPr lang="en-US" sz="1600" dirty="0">
              <a:solidFill>
                <a:schemeClr val="accent2"/>
              </a:solidFill>
              <a:latin typeface="Arial Narrow" pitchFamily="-84" charset="0"/>
            </a:endParaRPr>
          </a:p>
          <a:p>
            <a:pPr marL="457200" indent="-457200">
              <a:buFontTx/>
              <a:buAutoNum type="arabicPeriod"/>
            </a:pPr>
            <a:r>
              <a:rPr lang="en-US" sz="1600" dirty="0">
                <a:solidFill>
                  <a:schemeClr val="accent2"/>
                </a:solidFill>
                <a:latin typeface="Arial Narrow" pitchFamily="-84" charset="0"/>
              </a:rPr>
              <a:t>Running at a constant velocity but in the reverse direction as </a:t>
            </a:r>
            <a:r>
              <a:rPr lang="en-US" sz="1600" dirty="0" smtClean="0">
                <a:solidFill>
                  <a:schemeClr val="accent2"/>
                </a:solidFill>
                <a:latin typeface="Arial Narrow" pitchFamily="-84" charset="0"/>
              </a:rPr>
              <a:t>1 at a rate of -400m </a:t>
            </a:r>
            <a:r>
              <a:rPr lang="en-US" sz="1600" dirty="0">
                <a:solidFill>
                  <a:schemeClr val="accent2"/>
                </a:solidFill>
                <a:latin typeface="Arial Narrow" pitchFamily="-84" charset="0"/>
              </a:rPr>
              <a:t>in </a:t>
            </a:r>
            <a:r>
              <a:rPr lang="en-US" sz="1600" dirty="0" smtClean="0">
                <a:solidFill>
                  <a:schemeClr val="accent2"/>
                </a:solidFill>
                <a:latin typeface="Arial Narrow" pitchFamily="-84" charset="0"/>
              </a:rPr>
              <a:t>400s.</a:t>
            </a:r>
            <a:endParaRPr lang="en-US" sz="1600" dirty="0">
              <a:solidFill>
                <a:schemeClr val="accent2"/>
              </a:solidFill>
              <a:latin typeface="Arial Narrow" pitchFamily="-84" charset="0"/>
            </a:endParaRPr>
          </a:p>
        </p:txBody>
      </p:sp>
      <p:sp>
        <p:nvSpPr>
          <p:cNvPr id="7" name="Text Box 25"/>
          <p:cNvSpPr txBox="1">
            <a:spLocks noChangeArrowheads="1"/>
          </p:cNvSpPr>
          <p:nvPr/>
        </p:nvSpPr>
        <p:spPr bwMode="auto">
          <a:xfrm>
            <a:off x="5410200" y="2346325"/>
            <a:ext cx="3581400" cy="646331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1800" b="1" dirty="0">
                <a:solidFill>
                  <a:srgbClr val="003300"/>
                </a:solidFill>
                <a:latin typeface="Arial Narrow" pitchFamily="-84" charset="0"/>
              </a:rPr>
              <a:t>It is helpful to understand motions to draw them on position </a:t>
            </a:r>
            <a:r>
              <a:rPr lang="en-US" sz="1800" b="1" dirty="0" err="1">
                <a:solidFill>
                  <a:srgbClr val="003300"/>
                </a:solidFill>
                <a:latin typeface="Arial Narrow" pitchFamily="-84" charset="0"/>
              </a:rPr>
              <a:t>vs</a:t>
            </a:r>
            <a:r>
              <a:rPr lang="en-US" sz="1800" b="1" dirty="0">
                <a:solidFill>
                  <a:srgbClr val="003300"/>
                </a:solidFill>
                <a:latin typeface="Arial Narrow" pitchFamily="-84" charset="0"/>
              </a:rPr>
              <a:t> time plots.</a:t>
            </a: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685800" y="228600"/>
            <a:ext cx="7772400" cy="5334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+mj-lt"/>
                <a:ea typeface="ＭＳ Ｐゴシック" pitchFamily="-1" charset="-128"/>
                <a:cs typeface="ＭＳ Ｐゴシック" pitchFamily="-1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pitchFamily="34" charset="0"/>
                <a:ea typeface="ＭＳ Ｐゴシック" pitchFamily="-1" charset="-128"/>
                <a:cs typeface="ＭＳ Ｐゴシック" pitchFamily="-1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pitchFamily="34" charset="0"/>
                <a:ea typeface="ＭＳ Ｐゴシック" pitchFamily="-1" charset="-128"/>
                <a:cs typeface="ＭＳ Ｐゴシック" pitchFamily="-1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pitchFamily="34" charset="0"/>
                <a:ea typeface="ＭＳ Ｐゴシック" pitchFamily="-1" charset="-128"/>
                <a:cs typeface="ＭＳ Ｐゴシック" pitchFamily="-1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pitchFamily="34" charset="0"/>
                <a:ea typeface="ＭＳ Ｐゴシック" pitchFamily="-1" charset="-128"/>
                <a:cs typeface="ＭＳ Ｐゴシック" pitchFamily="-1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pitchFamily="34" charset="0"/>
              </a:defRPr>
            </a:lvl9pPr>
          </a:lstStyle>
          <a:p>
            <a:pPr eaLnBrk="1" hangingPunct="1"/>
            <a:r>
              <a:rPr lang="en-US" dirty="0" smtClean="0">
                <a:ea typeface="ＭＳ Ｐゴシック" pitchFamily="-84" charset="-128"/>
                <a:cs typeface="ＭＳ Ｐゴシック" pitchFamily="-84" charset="-128"/>
              </a:rPr>
              <a:t>Position </a:t>
            </a:r>
            <a:r>
              <a:rPr lang="en-US" dirty="0" err="1" smtClean="0">
                <a:ea typeface="ＭＳ Ｐゴシック" pitchFamily="-84" charset="-128"/>
                <a:cs typeface="ＭＳ Ｐゴシック" pitchFamily="-84" charset="-128"/>
              </a:rPr>
              <a:t>vs</a:t>
            </a:r>
            <a:r>
              <a:rPr lang="en-US" dirty="0" smtClean="0">
                <a:ea typeface="ＭＳ Ｐゴシック" pitchFamily="-84" charset="-128"/>
                <a:cs typeface="ＭＳ Ｐゴシック" pitchFamily="-84" charset="-128"/>
              </a:rPr>
              <a:t> Time Plot</a:t>
            </a:r>
            <a:endParaRPr lang="en-US" dirty="0">
              <a:ea typeface="ＭＳ Ｐゴシック" pitchFamily="-84" charset="-128"/>
              <a:cs typeface="ＭＳ Ｐゴシック" pitchFamily="-8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168607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Wednesday, June 4, 2014</a:t>
            </a:r>
            <a:endParaRPr lang="en-US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PHYS 1441-001, Summer 2014             Dr. Jaehoon Yu</a:t>
            </a:r>
            <a:endParaRPr lang="en-US"/>
          </a:p>
        </p:txBody>
      </p:sp>
      <p:sp>
        <p:nvSpPr>
          <p:cNvPr id="3174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D5418191-4494-3D4D-A305-848AB9B8BFD2}" type="slidenum">
              <a:rPr lang="en-US" sz="1400">
                <a:solidFill>
                  <a:srgbClr val="A50021"/>
                </a:solidFill>
                <a:latin typeface="Arial Narrow" charset="0"/>
              </a:rPr>
              <a:pPr eaLnBrk="1" hangingPunct="1"/>
              <a:t>15</a:t>
            </a:fld>
            <a:endParaRPr lang="en-US" sz="1400">
              <a:solidFill>
                <a:srgbClr val="A50021"/>
              </a:solidFill>
              <a:latin typeface="Arial Narrow" charset="0"/>
            </a:endParaRP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-1676400" y="609600"/>
            <a:ext cx="12420600" cy="5676900"/>
            <a:chOff x="-1056" y="384"/>
            <a:chExt cx="7824" cy="3576"/>
          </a:xfrm>
        </p:grpSpPr>
        <p:pic>
          <p:nvPicPr>
            <p:cNvPr id="31751" name="Picture 6" descr="FG02_008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056" y="384"/>
              <a:ext cx="7824" cy="35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1752" name="Rectangle 7"/>
            <p:cNvSpPr>
              <a:spLocks noChangeArrowheads="1"/>
            </p:cNvSpPr>
            <p:nvPr/>
          </p:nvSpPr>
          <p:spPr bwMode="auto">
            <a:xfrm>
              <a:off x="2736" y="1920"/>
              <a:ext cx="432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53" name="Rectangle 8"/>
            <p:cNvSpPr>
              <a:spLocks noChangeArrowheads="1"/>
            </p:cNvSpPr>
            <p:nvPr/>
          </p:nvSpPr>
          <p:spPr bwMode="auto">
            <a:xfrm>
              <a:off x="2736" y="3696"/>
              <a:ext cx="432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1750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838200"/>
          </a:xfrm>
        </p:spPr>
        <p:txBody>
          <a:bodyPr/>
          <a:lstStyle/>
          <a:p>
            <a:r>
              <a:rPr lang="en-US" dirty="0" smtClean="0">
                <a:latin typeface="Arial Narrow" charset="0"/>
                <a:ea typeface="ＭＳ Ｐゴシック" charset="0"/>
                <a:cs typeface="ＭＳ Ｐゴシック" charset="0"/>
              </a:rPr>
              <a:t>Velocity </a:t>
            </a:r>
            <a:r>
              <a:rPr lang="en-US" dirty="0" err="1">
                <a:latin typeface="Arial Narrow" charset="0"/>
                <a:ea typeface="ＭＳ Ｐゴシック" charset="0"/>
                <a:cs typeface="ＭＳ Ｐゴシック" charset="0"/>
              </a:rPr>
              <a:t>vs</a:t>
            </a:r>
            <a:r>
              <a:rPr lang="en-US" dirty="0">
                <a:latin typeface="Arial Narrow" charset="0"/>
                <a:ea typeface="ＭＳ Ｐゴシック" charset="0"/>
                <a:cs typeface="ＭＳ Ｐゴシック" charset="0"/>
              </a:rPr>
              <a:t> Time Plot</a:t>
            </a:r>
          </a:p>
        </p:txBody>
      </p:sp>
    </p:spTree>
    <p:extLst>
      <p:ext uri="{BB962C8B-B14F-4D97-AF65-F5344CB8AC3E}">
        <p14:creationId xmlns:p14="http://schemas.microsoft.com/office/powerpoint/2010/main" val="42118127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9" name="Rectangle 4"/>
          <p:cNvSpPr>
            <a:spLocks noGrp="1" noChangeArrowheads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 Narrow" pitchFamily="-84" charset="0"/>
              </a:rPr>
              <a:t>Wednesday, June 4, 2014</a:t>
            </a:r>
          </a:p>
        </p:txBody>
      </p:sp>
      <p:sp>
        <p:nvSpPr>
          <p:cNvPr id="33800" name="Rectangle 5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nl-NL" smtClean="0">
                <a:latin typeface="Arial Narrow" pitchFamily="-84" charset="0"/>
              </a:rPr>
              <a:t>PHYS 1441-001, Summer 2014             Dr. Jaehoon Yu</a:t>
            </a:r>
            <a:endParaRPr lang="en-US" smtClean="0">
              <a:latin typeface="Arial Narrow" pitchFamily="-84" charset="0"/>
            </a:endParaRPr>
          </a:p>
        </p:txBody>
      </p:sp>
      <p:sp>
        <p:nvSpPr>
          <p:cNvPr id="33801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E421D52-3FCB-2A4D-8481-63F0CE778FF1}" type="slidenum">
              <a:rPr lang="en-US">
                <a:latin typeface="Arial Narrow" pitchFamily="-84" charset="0"/>
              </a:rPr>
              <a:pPr/>
              <a:t>16</a:t>
            </a:fld>
            <a:endParaRPr lang="en-US">
              <a:latin typeface="Arial Narrow" pitchFamily="-84" charset="0"/>
            </a:endParaRPr>
          </a:p>
        </p:txBody>
      </p:sp>
      <p:sp>
        <p:nvSpPr>
          <p:cNvPr id="33802" name="Rectangle 6"/>
          <p:cNvSpPr txBox="1">
            <a:spLocks noGrp="1" noChangeArrowheads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r"/>
            <a:fld id="{68DF9F51-995B-4B4B-9078-433296B646E5}" type="slidenum">
              <a:rPr lang="en-US" sz="1400" b="1">
                <a:solidFill>
                  <a:srgbClr val="A50021"/>
                </a:solidFill>
                <a:latin typeface="Arial Narrow" pitchFamily="-84" charset="0"/>
              </a:rPr>
              <a:pPr algn="r"/>
              <a:t>16</a:t>
            </a:fld>
            <a:endParaRPr lang="en-US" sz="1400" b="1">
              <a:solidFill>
                <a:srgbClr val="A50021"/>
              </a:solidFill>
              <a:latin typeface="Arial Narrow" pitchFamily="-84" charset="0"/>
            </a:endParaRPr>
          </a:p>
        </p:txBody>
      </p:sp>
      <p:sp>
        <p:nvSpPr>
          <p:cNvPr id="33803" name="Slide Number Placeholder 6"/>
          <p:cNvSpPr txBox="1">
            <a:spLocks noGrp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r"/>
            <a:fld id="{9AD67AC8-5D6A-4740-A014-6837FF73EB87}" type="slidenum">
              <a:rPr lang="en-US" sz="1400" b="1">
                <a:solidFill>
                  <a:srgbClr val="A50021"/>
                </a:solidFill>
                <a:latin typeface="Arial Narrow" pitchFamily="-84" charset="0"/>
              </a:rPr>
              <a:pPr algn="r"/>
              <a:t>16</a:t>
            </a:fld>
            <a:endParaRPr lang="en-US" sz="1400" b="1">
              <a:solidFill>
                <a:srgbClr val="A50021"/>
              </a:solidFill>
              <a:latin typeface="Arial Narrow" pitchFamily="-84" charset="0"/>
            </a:endParaRPr>
          </a:p>
        </p:txBody>
      </p:sp>
      <p:sp>
        <p:nvSpPr>
          <p:cNvPr id="3380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838200"/>
          </a:xfrm>
        </p:spPr>
        <p:txBody>
          <a:bodyPr/>
          <a:lstStyle/>
          <a:p>
            <a:pPr eaLnBrk="1" hangingPunct="1"/>
            <a:r>
              <a:rPr lang="en-US">
                <a:ea typeface="ＭＳ Ｐゴシック" pitchFamily="-84" charset="-128"/>
                <a:cs typeface="ＭＳ Ｐゴシック" pitchFamily="-84" charset="-128"/>
              </a:rPr>
              <a:t>Displacement, Velocity and Speed</a:t>
            </a:r>
          </a:p>
        </p:txBody>
      </p:sp>
      <p:graphicFrame>
        <p:nvGraphicFramePr>
          <p:cNvPr id="186371" name="Object 3"/>
          <p:cNvGraphicFramePr>
            <a:graphicFrameLocks noGrp="1" noChangeAspect="1"/>
          </p:cNvGraphicFramePr>
          <p:nvPr>
            <p:ph sz="half" idx="1"/>
          </p:nvPr>
        </p:nvGraphicFramePr>
        <p:xfrm>
          <a:off x="4953000" y="3992563"/>
          <a:ext cx="2057400" cy="730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869" name="Equation" r:id="rId3" imgW="1180800" imgH="419040" progId="Equation.3">
                  <p:embed/>
                </p:oleObj>
              </mc:Choice>
              <mc:Fallback>
                <p:oleObj name="Equation" r:id="rId3" imgW="118080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0" y="3992563"/>
                        <a:ext cx="2057400" cy="730250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ln w="28575">
                        <a:solidFill>
                          <a:srgbClr val="0033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80808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6372" name="Text Box 4"/>
          <p:cNvSpPr txBox="1">
            <a:spLocks noChangeArrowheads="1"/>
          </p:cNvSpPr>
          <p:nvPr/>
        </p:nvSpPr>
        <p:spPr bwMode="auto">
          <a:xfrm>
            <a:off x="1066800" y="1082675"/>
            <a:ext cx="2438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800">
                <a:solidFill>
                  <a:schemeClr val="accent2"/>
                </a:solidFill>
                <a:latin typeface="Arial Narrow" pitchFamily="-84" charset="0"/>
              </a:rPr>
              <a:t>Displacement</a:t>
            </a:r>
            <a:endParaRPr lang="en-US" sz="2800" i="1">
              <a:solidFill>
                <a:srgbClr val="FF0066"/>
              </a:solidFill>
              <a:latin typeface="Monotype Corsiva" pitchFamily="-84" charset="0"/>
            </a:endParaRPr>
          </a:p>
        </p:txBody>
      </p:sp>
      <p:graphicFrame>
        <p:nvGraphicFramePr>
          <p:cNvPr id="186373" name="Object 5"/>
          <p:cNvGraphicFramePr>
            <a:graphicFrameLocks noChangeAspect="1"/>
          </p:cNvGraphicFramePr>
          <p:nvPr/>
        </p:nvGraphicFramePr>
        <p:xfrm>
          <a:off x="4953000" y="1127125"/>
          <a:ext cx="1600200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870" name="Equation" r:id="rId5" imgW="711000" imgH="190440" progId="Equation.3">
                  <p:embed/>
                </p:oleObj>
              </mc:Choice>
              <mc:Fallback>
                <p:oleObj name="Equation" r:id="rId5" imgW="711000" imgH="1904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0" y="1127125"/>
                        <a:ext cx="1600200" cy="428625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ln w="28575">
                        <a:solidFill>
                          <a:srgbClr val="0033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6374" name="Text Box 6"/>
          <p:cNvSpPr txBox="1">
            <a:spLocks noChangeArrowheads="1"/>
          </p:cNvSpPr>
          <p:nvPr/>
        </p:nvSpPr>
        <p:spPr bwMode="auto">
          <a:xfrm>
            <a:off x="1066800" y="1933575"/>
            <a:ext cx="3048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800">
                <a:solidFill>
                  <a:schemeClr val="accent2"/>
                </a:solidFill>
                <a:latin typeface="Arial Narrow" pitchFamily="-84" charset="0"/>
              </a:rPr>
              <a:t>Average velocity</a:t>
            </a:r>
            <a:endParaRPr lang="en-US" sz="2800" i="1">
              <a:solidFill>
                <a:srgbClr val="FF0066"/>
              </a:solidFill>
              <a:latin typeface="Monotype Corsiva" pitchFamily="-84" charset="0"/>
            </a:endParaRPr>
          </a:p>
        </p:txBody>
      </p:sp>
      <p:graphicFrame>
        <p:nvGraphicFramePr>
          <p:cNvPr id="186375" name="Object 7"/>
          <p:cNvGraphicFramePr>
            <a:graphicFrameLocks noChangeAspect="1"/>
          </p:cNvGraphicFramePr>
          <p:nvPr/>
        </p:nvGraphicFramePr>
        <p:xfrm>
          <a:off x="4953000" y="1771650"/>
          <a:ext cx="2133600" cy="841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871" name="Equation" r:id="rId7" imgW="1028520" imgH="406080" progId="Equation.3">
                  <p:embed/>
                </p:oleObj>
              </mc:Choice>
              <mc:Fallback>
                <p:oleObj name="Equation" r:id="rId7" imgW="1028520" imgH="4060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0" y="1771650"/>
                        <a:ext cx="2133600" cy="841375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ln w="28575">
                        <a:solidFill>
                          <a:srgbClr val="0033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6376" name="Text Box 8"/>
          <p:cNvSpPr txBox="1">
            <a:spLocks noChangeArrowheads="1"/>
          </p:cNvSpPr>
          <p:nvPr/>
        </p:nvSpPr>
        <p:spPr bwMode="auto">
          <a:xfrm>
            <a:off x="1066800" y="3035300"/>
            <a:ext cx="2209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800">
                <a:solidFill>
                  <a:schemeClr val="accent2"/>
                </a:solidFill>
                <a:latin typeface="Arial Narrow" pitchFamily="-84" charset="0"/>
              </a:rPr>
              <a:t>Average speed</a:t>
            </a:r>
            <a:endParaRPr lang="en-US" sz="2800" i="1">
              <a:solidFill>
                <a:srgbClr val="FF0066"/>
              </a:solidFill>
              <a:latin typeface="Monotype Corsiva" pitchFamily="-84" charset="0"/>
            </a:endParaRPr>
          </a:p>
        </p:txBody>
      </p:sp>
      <p:graphicFrame>
        <p:nvGraphicFramePr>
          <p:cNvPr id="186377" name="Object 9"/>
          <p:cNvGraphicFramePr>
            <a:graphicFrameLocks noChangeAspect="1"/>
          </p:cNvGraphicFramePr>
          <p:nvPr/>
        </p:nvGraphicFramePr>
        <p:xfrm>
          <a:off x="4953000" y="2873375"/>
          <a:ext cx="3505200" cy="842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872" name="Equation" r:id="rId9" imgW="1739880" imgH="419040" progId="Equation.3">
                  <p:embed/>
                </p:oleObj>
              </mc:Choice>
              <mc:Fallback>
                <p:oleObj name="Equation" r:id="rId9" imgW="173988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0" y="2873375"/>
                        <a:ext cx="3505200" cy="842963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ln w="28575">
                        <a:solidFill>
                          <a:srgbClr val="0033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6378" name="Rectangle 10"/>
          <p:cNvSpPr>
            <a:spLocks noChangeArrowheads="1"/>
          </p:cNvSpPr>
          <p:nvPr/>
        </p:nvSpPr>
        <p:spPr bwMode="auto">
          <a:xfrm>
            <a:off x="1066800" y="4054475"/>
            <a:ext cx="3200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</a:pPr>
            <a:r>
              <a:rPr lang="en-US" sz="2800">
                <a:solidFill>
                  <a:schemeClr val="accent2"/>
                </a:solidFill>
                <a:latin typeface="Arial Narrow" pitchFamily="-84" charset="0"/>
              </a:rPr>
              <a:t>Instantaneous velocity</a:t>
            </a:r>
          </a:p>
        </p:txBody>
      </p:sp>
      <p:sp>
        <p:nvSpPr>
          <p:cNvPr id="186379" name="Text Box 11"/>
          <p:cNvSpPr txBox="1">
            <a:spLocks noChangeArrowheads="1"/>
          </p:cNvSpPr>
          <p:nvPr/>
        </p:nvSpPr>
        <p:spPr bwMode="auto">
          <a:xfrm>
            <a:off x="1066800" y="5083175"/>
            <a:ext cx="2971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800">
                <a:solidFill>
                  <a:schemeClr val="accent2"/>
                </a:solidFill>
                <a:latin typeface="Arial Narrow" pitchFamily="-84" charset="0"/>
              </a:rPr>
              <a:t>Instantaneous speed</a:t>
            </a:r>
            <a:endParaRPr lang="en-US" sz="2800">
              <a:latin typeface="Arial Narrow" pitchFamily="-84" charset="0"/>
            </a:endParaRPr>
          </a:p>
        </p:txBody>
      </p:sp>
      <p:graphicFrame>
        <p:nvGraphicFramePr>
          <p:cNvPr id="186380" name="Object 12"/>
          <p:cNvGraphicFramePr>
            <a:graphicFrameLocks noGrp="1" noChangeAspect="1"/>
          </p:cNvGraphicFramePr>
          <p:nvPr>
            <p:ph sz="half" idx="2"/>
          </p:nvPr>
        </p:nvGraphicFramePr>
        <p:xfrm>
          <a:off x="4953000" y="4968875"/>
          <a:ext cx="2133600" cy="746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873" name="Equation" r:id="rId11" imgW="1307880" imgH="457200" progId="Equation.DSMT4">
                  <p:embed/>
                </p:oleObj>
              </mc:Choice>
              <mc:Fallback>
                <p:oleObj name="Equation" r:id="rId11" imgW="1307880" imgH="457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0" y="4968875"/>
                        <a:ext cx="2133600" cy="746125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ln w="28575">
                        <a:solidFill>
                          <a:srgbClr val="0033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80808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020255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1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-76200"/>
            <a:ext cx="7772400" cy="762000"/>
          </a:xfrm>
        </p:spPr>
        <p:txBody>
          <a:bodyPr/>
          <a:lstStyle/>
          <a:p>
            <a:pPr eaLnBrk="1" hangingPunct="1"/>
            <a:r>
              <a:rPr lang="en-US" dirty="0">
                <a:ea typeface="ＭＳ Ｐゴシック" pitchFamily="-84" charset="-128"/>
                <a:cs typeface="ＭＳ Ｐゴシック" pitchFamily="-84" charset="-128"/>
              </a:rPr>
              <a:t>Announcements</a:t>
            </a:r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85800"/>
            <a:ext cx="8153400" cy="5943600"/>
          </a:xfrm>
        </p:spPr>
        <p:txBody>
          <a:bodyPr/>
          <a:lstStyle/>
          <a:p>
            <a:pPr eaLnBrk="1" hangingPunct="1">
              <a:spcBef>
                <a:spcPts val="72"/>
              </a:spcBef>
            </a:pPr>
            <a:r>
              <a:rPr lang="en-US" sz="2800" dirty="0" smtClean="0">
                <a:ea typeface="ＭＳ Ｐゴシック" pitchFamily="-84" charset="-128"/>
                <a:cs typeface="ＭＳ Ｐゴシック" pitchFamily="-84" charset="-128"/>
              </a:rPr>
              <a:t>Homework registration</a:t>
            </a:r>
          </a:p>
          <a:p>
            <a:pPr lvl="1" eaLnBrk="1" hangingPunct="1">
              <a:spcBef>
                <a:spcPts val="72"/>
              </a:spcBef>
            </a:pPr>
            <a:r>
              <a:rPr lang="en-US" sz="2400" dirty="0" smtClean="0">
                <a:ea typeface="ＭＳ Ｐゴシック" pitchFamily="-84" charset="-128"/>
                <a:cs typeface="ＭＳ Ｐゴシック" pitchFamily="-84" charset="-128"/>
              </a:rPr>
              <a:t>65/66 have registered as of early this morning</a:t>
            </a:r>
          </a:p>
          <a:p>
            <a:pPr lvl="2" eaLnBrk="1" hangingPunct="1">
              <a:spcBef>
                <a:spcPts val="72"/>
              </a:spcBef>
            </a:pPr>
            <a:r>
              <a:rPr lang="en-US" sz="2000" dirty="0" smtClean="0">
                <a:ea typeface="ＭＳ Ｐゴシック" pitchFamily="-84" charset="-128"/>
                <a:cs typeface="ＭＳ Ｐゴシック" pitchFamily="-84" charset="-128"/>
              </a:rPr>
              <a:t>62 have submitted answers!!</a:t>
            </a:r>
          </a:p>
          <a:p>
            <a:pPr lvl="2" eaLnBrk="1" hangingPunct="1">
              <a:spcBef>
                <a:spcPts val="72"/>
              </a:spcBef>
            </a:pPr>
            <a:r>
              <a:rPr lang="en-US" sz="2000" dirty="0" smtClean="0">
                <a:ea typeface="ＭＳ Ｐゴシック" pitchFamily="-84" charset="-128"/>
                <a:cs typeface="ＭＳ Ｐゴシック" pitchFamily="-84" charset="-128"/>
              </a:rPr>
              <a:t>You must complete the process all the way to the submission to obtain the free full credit for homework #1!!</a:t>
            </a:r>
          </a:p>
          <a:p>
            <a:pPr eaLnBrk="1" hangingPunct="1">
              <a:spcBef>
                <a:spcPts val="72"/>
              </a:spcBef>
            </a:pPr>
            <a:r>
              <a:rPr lang="en-US" sz="2800" dirty="0" smtClean="0"/>
              <a:t>First term exam</a:t>
            </a:r>
          </a:p>
          <a:p>
            <a:pPr lvl="1" eaLnBrk="1" hangingPunct="1">
              <a:spcBef>
                <a:spcPts val="72"/>
              </a:spcBef>
            </a:pPr>
            <a:r>
              <a:rPr lang="en-US" sz="2400" dirty="0" smtClean="0"/>
              <a:t>In the class coming Monday, June 9</a:t>
            </a:r>
          </a:p>
          <a:p>
            <a:pPr lvl="1" eaLnBrk="1" hangingPunct="1">
              <a:spcBef>
                <a:spcPts val="72"/>
              </a:spcBef>
            </a:pPr>
            <a:r>
              <a:rPr lang="en-US" sz="2400" dirty="0" smtClean="0"/>
              <a:t>Covers CH1.1 through what we learn tomorrow, Thursday, + Appendix A</a:t>
            </a:r>
            <a:endParaRPr lang="en-US" sz="2400" dirty="0">
              <a:sym typeface="Wingdings"/>
            </a:endParaRPr>
          </a:p>
          <a:p>
            <a:pPr lvl="1" eaLnBrk="1" hangingPunct="1">
              <a:spcBef>
                <a:spcPts val="72"/>
              </a:spcBef>
            </a:pPr>
            <a:r>
              <a:rPr lang="en-US" sz="2400" dirty="0" smtClean="0"/>
              <a:t>Bring </a:t>
            </a:r>
            <a:r>
              <a:rPr lang="en-US" sz="2400" dirty="0"/>
              <a:t>your calculator but DO NOT input formula into it</a:t>
            </a:r>
            <a:r>
              <a:rPr lang="en-US" sz="2400" dirty="0" smtClean="0"/>
              <a:t>!</a:t>
            </a:r>
          </a:p>
          <a:p>
            <a:pPr lvl="1" eaLnBrk="1" hangingPunct="1">
              <a:spcBef>
                <a:spcPts val="72"/>
              </a:spcBef>
            </a:pPr>
            <a:r>
              <a:rPr lang="en-US" sz="2400" dirty="0" smtClean="0"/>
              <a:t>You </a:t>
            </a:r>
            <a:r>
              <a:rPr lang="en-US" sz="2400" dirty="0"/>
              <a:t>can prepare a one 8.5x11.5 sheet (front and back) of </a:t>
            </a:r>
            <a:r>
              <a:rPr lang="en-US" sz="2400" b="1" u="sng" dirty="0">
                <a:solidFill>
                  <a:srgbClr val="FF0000"/>
                </a:solidFill>
              </a:rPr>
              <a:t>handwritten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/>
              <a:t>formulae and values of constants for the </a:t>
            </a:r>
            <a:r>
              <a:rPr lang="en-US" sz="2400" dirty="0" smtClean="0"/>
              <a:t>exam </a:t>
            </a:r>
            <a:r>
              <a:rPr lang="en-US" sz="2400" dirty="0" smtClean="0">
                <a:sym typeface="Wingdings"/>
              </a:rPr>
              <a:t> no solutions or derivations!</a:t>
            </a:r>
            <a:endParaRPr lang="en-US" sz="2400" dirty="0" smtClean="0"/>
          </a:p>
          <a:p>
            <a:pPr lvl="2" eaLnBrk="1" hangingPunct="1">
              <a:spcBef>
                <a:spcPts val="72"/>
              </a:spcBef>
            </a:pPr>
            <a:r>
              <a:rPr lang="en-US" sz="2000" dirty="0" smtClean="0"/>
              <a:t>No </a:t>
            </a:r>
            <a:r>
              <a:rPr lang="en-US" sz="2000" dirty="0"/>
              <a:t>additional formulae or values of constants will be provided!</a:t>
            </a:r>
            <a:endParaRPr lang="en-US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Wednesday, June 4, 2014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PHYS 1441-001, Summer 2014             Dr. Jaehoon Yu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3D45CD-16A2-224C-B70A-0D1B04896262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Wednesday, June 4, 2014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PHYS 1441-001, Summer 2014             Dr. Jaehoon Yu</a:t>
            </a:r>
            <a:endParaRPr lang="en-US"/>
          </a:p>
        </p:txBody>
      </p:sp>
      <p:sp>
        <p:nvSpPr>
          <p:cNvPr id="2150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3A02DD36-D850-B946-A092-904D5095E6D1}" type="slidenum">
              <a:rPr lang="en-US" sz="1400">
                <a:solidFill>
                  <a:srgbClr val="A50021"/>
                </a:solidFill>
                <a:latin typeface="Arial Narrow" charset="0"/>
              </a:rPr>
              <a:pPr eaLnBrk="1" hangingPunct="1"/>
              <a:t>3</a:t>
            </a:fld>
            <a:endParaRPr lang="en-US" sz="1400">
              <a:solidFill>
                <a:srgbClr val="A50021"/>
              </a:solidFill>
              <a:latin typeface="Arial Narrow" charset="0"/>
            </a:endParaRPr>
          </a:p>
        </p:txBody>
      </p:sp>
      <p:sp>
        <p:nvSpPr>
          <p:cNvPr id="2151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0"/>
            <a:ext cx="8915400" cy="685800"/>
          </a:xfrm>
        </p:spPr>
        <p:txBody>
          <a:bodyPr/>
          <a:lstStyle/>
          <a:p>
            <a:r>
              <a:rPr lang="en-US" sz="4000" dirty="0" smtClean="0">
                <a:latin typeface="Arial Narrow" charset="0"/>
                <a:ea typeface="ＭＳ Ｐゴシック" charset="0"/>
                <a:cs typeface="ＭＳ Ｐゴシック" charset="0"/>
              </a:rPr>
              <a:t>Reminder: Special Project #1 for </a:t>
            </a:r>
            <a:r>
              <a:rPr lang="en-US" sz="4000" dirty="0">
                <a:latin typeface="Arial Narrow" charset="0"/>
                <a:ea typeface="ＭＳ Ｐゴシック" charset="0"/>
                <a:cs typeface="ＭＳ Ｐゴシック" charset="0"/>
              </a:rPr>
              <a:t>Extra </a:t>
            </a:r>
            <a:r>
              <a:rPr lang="en-US" sz="4000" dirty="0" smtClean="0">
                <a:latin typeface="Arial Narrow" charset="0"/>
                <a:ea typeface="ＭＳ Ｐゴシック" charset="0"/>
                <a:cs typeface="ＭＳ Ｐゴシック" charset="0"/>
              </a:rPr>
              <a:t>Credit</a:t>
            </a:r>
            <a:endParaRPr lang="en-US" sz="4000" dirty="0">
              <a:latin typeface="Arial Narrow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21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85800"/>
            <a:ext cx="8305800" cy="5562600"/>
          </a:xfrm>
        </p:spPr>
        <p:txBody>
          <a:bodyPr/>
          <a:lstStyle/>
          <a:p>
            <a:r>
              <a:rPr lang="en-US" sz="2800" dirty="0" smtClean="0">
                <a:latin typeface="Arial Narrow" charset="0"/>
                <a:ea typeface="ＭＳ Ｐゴシック" charset="0"/>
                <a:cs typeface="ＭＳ Ｐゴシック" charset="0"/>
              </a:rPr>
              <a:t> Find the solutions </a:t>
            </a:r>
            <a:r>
              <a:rPr lang="en-US" sz="2800" dirty="0">
                <a:latin typeface="Arial Narrow" charset="0"/>
                <a:ea typeface="ＭＳ Ｐゴシック" charset="0"/>
                <a:cs typeface="ＭＳ Ｐゴシック" charset="0"/>
              </a:rPr>
              <a:t>for </a:t>
            </a:r>
            <a:r>
              <a:rPr lang="en-US" sz="2800" dirty="0" smtClean="0">
                <a:latin typeface="Arial Narrow" charset="0"/>
                <a:ea typeface="ＭＳ Ｐゴシック" charset="0"/>
                <a:cs typeface="ＭＳ Ｐゴシック" charset="0"/>
              </a:rPr>
              <a:t>x from yx</a:t>
            </a:r>
            <a:r>
              <a:rPr lang="en-US" sz="2800" baseline="30000" dirty="0" smtClean="0">
                <a:latin typeface="Arial Narrow" charset="0"/>
                <a:ea typeface="ＭＳ Ｐゴシック" charset="0"/>
                <a:cs typeface="ＭＳ Ｐゴシック" charset="0"/>
              </a:rPr>
              <a:t>2</a:t>
            </a:r>
            <a:r>
              <a:rPr lang="en-US" sz="2800" dirty="0">
                <a:latin typeface="Arial Narrow" charset="0"/>
                <a:ea typeface="ＭＳ Ｐゴシック" charset="0"/>
                <a:cs typeface="ＭＳ Ｐゴシック" charset="0"/>
              </a:rPr>
              <a:t>-zx+v=0 </a:t>
            </a:r>
            <a:r>
              <a:rPr lang="en-US" sz="2800" dirty="0" smtClean="0">
                <a:latin typeface="Arial Narrow" charset="0"/>
                <a:ea typeface="ＭＳ Ｐゴシック" charset="0"/>
                <a:cs typeface="ＭＳ Ｐゴシック" charset="0"/>
                <a:sym typeface="Wingdings" charset="0"/>
              </a:rPr>
              <a:t> </a:t>
            </a:r>
            <a:r>
              <a:rPr lang="en-US" sz="2800" dirty="0">
                <a:latin typeface="Arial Narrow" charset="0"/>
                <a:ea typeface="ＭＳ Ｐゴシック" charset="0"/>
                <a:cs typeface="ＭＳ Ｐゴシック" charset="0"/>
                <a:sym typeface="Wingdings" charset="0"/>
              </a:rPr>
              <a:t>5 </a:t>
            </a:r>
            <a:r>
              <a:rPr lang="en-US" sz="2800" dirty="0" smtClean="0">
                <a:latin typeface="Arial Narrow" charset="0"/>
                <a:ea typeface="ＭＳ Ｐゴシック" charset="0"/>
                <a:cs typeface="ＭＳ Ｐゴシック" charset="0"/>
                <a:sym typeface="Wingdings" charset="0"/>
              </a:rPr>
              <a:t>points</a:t>
            </a:r>
          </a:p>
          <a:p>
            <a:pPr lvl="1"/>
            <a:r>
              <a:rPr lang="en-US" sz="2400" dirty="0" smtClean="0">
                <a:latin typeface="Arial Narrow" charset="0"/>
                <a:ea typeface="ＭＳ Ｐゴシック" charset="0"/>
                <a:cs typeface="ＭＳ Ｐゴシック" charset="0"/>
                <a:sym typeface="Wingdings" charset="0"/>
              </a:rPr>
              <a:t>You cannot just plug into the quadratic equations!</a:t>
            </a:r>
          </a:p>
          <a:p>
            <a:pPr lvl="1"/>
            <a:r>
              <a:rPr lang="en-US" sz="2400" dirty="0" smtClean="0">
                <a:latin typeface="Arial Narrow" charset="0"/>
                <a:ea typeface="ＭＳ Ｐゴシック" charset="0"/>
                <a:cs typeface="ＭＳ Ｐゴシック" charset="0"/>
                <a:sym typeface="Wingdings" charset="0"/>
              </a:rPr>
              <a:t>You must show a complete algebraic process of obtaining the solutions!</a:t>
            </a:r>
            <a:endParaRPr lang="en-US" sz="2400" dirty="0">
              <a:latin typeface="Arial Narrow" charset="0"/>
              <a:ea typeface="ＭＳ Ｐゴシック" charset="0"/>
              <a:cs typeface="ＭＳ Ｐゴシック" charset="0"/>
            </a:endParaRPr>
          </a:p>
          <a:p>
            <a:r>
              <a:rPr lang="en-US" sz="2800" dirty="0">
                <a:latin typeface="Arial Narrow" charset="0"/>
                <a:ea typeface="ＭＳ Ｐゴシック" charset="0"/>
                <a:cs typeface="ＭＳ Ｐゴシック" charset="0"/>
              </a:rPr>
              <a:t>Derive the kinematic equation                                      from first principles and the known kinematic equations </a:t>
            </a:r>
            <a:r>
              <a:rPr lang="en-US" sz="2800" dirty="0">
                <a:latin typeface="Arial Narrow" charset="0"/>
                <a:ea typeface="ＭＳ Ｐゴシック" charset="0"/>
                <a:cs typeface="ＭＳ Ｐゴシック" charset="0"/>
                <a:sym typeface="Wingdings" charset="0"/>
              </a:rPr>
              <a:t> 10 points</a:t>
            </a:r>
          </a:p>
          <a:p>
            <a:r>
              <a:rPr lang="en-US" sz="2800" dirty="0">
                <a:latin typeface="Arial Narrow" charset="0"/>
                <a:ea typeface="ＭＳ Ｐゴシック" charset="0"/>
                <a:cs typeface="ＭＳ Ｐゴシック" charset="0"/>
              </a:rPr>
              <a:t>You must </a:t>
            </a:r>
            <a:r>
              <a:rPr lang="en-US" sz="2800" b="1" u="sng" dirty="0">
                <a:solidFill>
                  <a:srgbClr val="A50021"/>
                </a:solidFill>
                <a:latin typeface="Arial Narrow" charset="0"/>
                <a:ea typeface="ＭＳ Ｐゴシック" charset="0"/>
                <a:cs typeface="ＭＳ Ｐゴシック" charset="0"/>
              </a:rPr>
              <a:t>show your OWN work in detail</a:t>
            </a:r>
            <a:r>
              <a:rPr lang="en-US" sz="2800" dirty="0">
                <a:latin typeface="Arial Narrow" charset="0"/>
                <a:ea typeface="ＭＳ Ｐゴシック" charset="0"/>
                <a:cs typeface="ＭＳ Ｐゴシック" charset="0"/>
              </a:rPr>
              <a:t> to obtain the full credit</a:t>
            </a:r>
          </a:p>
          <a:p>
            <a:pPr marL="742950" lvl="2" indent="-342900"/>
            <a:r>
              <a:rPr lang="en-US" sz="2000" dirty="0">
                <a:latin typeface="Arial Narrow" charset="0"/>
                <a:ea typeface="ＭＳ Ｐゴシック" charset="0"/>
                <a:sym typeface="Wingdings" charset="0"/>
              </a:rPr>
              <a:t>Must be in much more detail than </a:t>
            </a:r>
            <a:r>
              <a:rPr lang="en-US" sz="2000" dirty="0" smtClean="0">
                <a:latin typeface="Arial Narrow" charset="0"/>
                <a:ea typeface="ＭＳ Ｐゴシック" charset="0"/>
                <a:sym typeface="Wingdings" charset="0"/>
              </a:rPr>
              <a:t>in </a:t>
            </a:r>
            <a:r>
              <a:rPr lang="en-US" sz="2000" dirty="0">
                <a:latin typeface="Arial Narrow" charset="0"/>
                <a:ea typeface="ＭＳ Ｐゴシック" charset="0"/>
                <a:sym typeface="Wingdings" charset="0"/>
              </a:rPr>
              <a:t>this lecture note!!</a:t>
            </a:r>
            <a:r>
              <a:rPr lang="en-US" sz="2000" dirty="0" smtClean="0">
                <a:latin typeface="Arial Narrow" charset="0"/>
                <a:ea typeface="ＭＳ Ｐゴシック" charset="0"/>
                <a:sym typeface="Wingdings" charset="0"/>
              </a:rPr>
              <a:t>!</a:t>
            </a:r>
          </a:p>
          <a:p>
            <a:pPr marL="742950" lvl="2" indent="-342900"/>
            <a:r>
              <a:rPr lang="en-US" sz="2000" dirty="0" smtClean="0">
                <a:latin typeface="Arial Narrow" charset="0"/>
                <a:ea typeface="ＭＳ Ｐゴシック" charset="0"/>
                <a:sym typeface="Wingdings" charset="0"/>
              </a:rPr>
              <a:t>Please do not copy from the lecture note or from your friends.  You will all get 0!</a:t>
            </a:r>
            <a:endParaRPr lang="en-US" sz="2000" dirty="0">
              <a:latin typeface="Arial Narrow" charset="0"/>
              <a:ea typeface="ＭＳ Ｐゴシック" charset="0"/>
            </a:endParaRPr>
          </a:p>
          <a:p>
            <a:r>
              <a:rPr lang="en-US" sz="2800" dirty="0">
                <a:latin typeface="Arial Narrow" charset="0"/>
                <a:ea typeface="ＭＳ Ｐゴシック" charset="0"/>
                <a:cs typeface="ＭＳ Ｐゴシック" charset="0"/>
              </a:rPr>
              <a:t>Due </a:t>
            </a:r>
            <a:r>
              <a:rPr lang="en-US" sz="2800" dirty="0" smtClean="0">
                <a:latin typeface="Arial Narrow" charset="0"/>
                <a:ea typeface="ＭＳ Ｐゴシック" charset="0"/>
                <a:cs typeface="ＭＳ Ｐゴシック" charset="0"/>
              </a:rPr>
              <a:t>Thursday</a:t>
            </a:r>
            <a:r>
              <a:rPr lang="en-US" sz="2800" dirty="0">
                <a:latin typeface="Arial Narrow" charset="0"/>
                <a:ea typeface="ＭＳ Ｐゴシック" charset="0"/>
                <a:cs typeface="ＭＳ Ｐゴシック" charset="0"/>
              </a:rPr>
              <a:t>, </a:t>
            </a:r>
            <a:r>
              <a:rPr lang="en-US" sz="2800" dirty="0" smtClean="0">
                <a:latin typeface="Arial Narrow" charset="0"/>
                <a:ea typeface="ＭＳ Ｐゴシック" charset="0"/>
                <a:cs typeface="ＭＳ Ｐゴシック" charset="0"/>
              </a:rPr>
              <a:t>June 5</a:t>
            </a:r>
            <a:endParaRPr lang="en-US" sz="2800" dirty="0">
              <a:latin typeface="Arial Narrow" charset="0"/>
              <a:ea typeface="ＭＳ Ｐゴシック" charset="0"/>
              <a:cs typeface="ＭＳ Ｐゴシック" charset="0"/>
            </a:endParaRPr>
          </a:p>
        </p:txBody>
      </p:sp>
      <p:graphicFrame>
        <p:nvGraphicFramePr>
          <p:cNvPr id="32154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19375592"/>
              </p:ext>
            </p:extLst>
          </p:nvPr>
        </p:nvGraphicFramePr>
        <p:xfrm>
          <a:off x="4868863" y="2416832"/>
          <a:ext cx="2751137" cy="5549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592" name="Equation" r:id="rId3" imgW="1257120" imgH="253800" progId="Equation.DSMT4">
                  <p:embed/>
                </p:oleObj>
              </mc:Choice>
              <mc:Fallback>
                <p:oleObj name="Equation" r:id="rId3" imgW="125712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68863" y="2416832"/>
                        <a:ext cx="2751137" cy="55496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849455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Wednesday, June 4, 2014</a:t>
            </a:r>
          </a:p>
        </p:txBody>
      </p:sp>
      <p:sp>
        <p:nvSpPr>
          <p:cNvPr id="71683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516BBA5-4D49-1A46-BA4B-749D5239081B}" type="slidenum">
              <a:rPr lang="en-US">
                <a:latin typeface="Arial Narrow" pitchFamily="-84" charset="0"/>
              </a:rPr>
              <a:pPr/>
              <a:t>4</a:t>
            </a:fld>
            <a:endParaRPr lang="en-US">
              <a:latin typeface="Arial Narrow" pitchFamily="-84" charset="0"/>
            </a:endParaRPr>
          </a:p>
        </p:txBody>
      </p:sp>
      <p:sp>
        <p:nvSpPr>
          <p:cNvPr id="71684" name="Slide Number Placeholder 5"/>
          <p:cNvSpPr txBox="1">
            <a:spLocks noGrp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r"/>
            <a:fld id="{15D5195B-C97D-A443-8704-5144BEAF1AA0}" type="slidenum">
              <a:rPr lang="en-US" sz="1400" b="1">
                <a:solidFill>
                  <a:srgbClr val="A50021"/>
                </a:solidFill>
                <a:latin typeface="Arial Narrow" pitchFamily="-84" charset="0"/>
              </a:rPr>
              <a:pPr algn="r"/>
              <a:t>4</a:t>
            </a:fld>
            <a:endParaRPr lang="en-US" sz="1400" b="1">
              <a:solidFill>
                <a:srgbClr val="A50021"/>
              </a:solidFill>
              <a:latin typeface="Arial Narrow" pitchFamily="-84" charset="0"/>
            </a:endParaRPr>
          </a:p>
        </p:txBody>
      </p:sp>
      <p:sp>
        <p:nvSpPr>
          <p:cNvPr id="7168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533400"/>
          </a:xfrm>
        </p:spPr>
        <p:txBody>
          <a:bodyPr/>
          <a:lstStyle/>
          <a:p>
            <a:pPr eaLnBrk="1" hangingPunct="1"/>
            <a:r>
              <a:rPr lang="en-US" dirty="0">
                <a:ea typeface="ＭＳ Ｐゴシック" pitchFamily="-84" charset="-128"/>
                <a:cs typeface="ＭＳ Ｐゴシック" pitchFamily="-84" charset="-128"/>
              </a:rPr>
              <a:t>Some Fundamentals</a:t>
            </a:r>
          </a:p>
        </p:txBody>
      </p:sp>
      <p:sp>
        <p:nvSpPr>
          <p:cNvPr id="176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838200"/>
            <a:ext cx="8001000" cy="5029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dirty="0">
                <a:ea typeface="ＭＳ Ｐゴシック" pitchFamily="-84" charset="-128"/>
                <a:cs typeface="ＭＳ Ｐゴシック" pitchFamily="-84" charset="-128"/>
              </a:rPr>
              <a:t>Kinematics: Description of Motion without understanding the cause of the motion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>
                <a:ea typeface="ＭＳ Ｐゴシック" pitchFamily="-84" charset="-128"/>
                <a:cs typeface="ＭＳ Ｐゴシック" pitchFamily="-84" charset="-128"/>
              </a:rPr>
              <a:t>Dynamics: Description of motion accompanied with understanding the cause of the motion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>
                <a:ea typeface="ＭＳ Ｐゴシック" pitchFamily="-84" charset="-128"/>
                <a:cs typeface="ＭＳ Ｐゴシック" pitchFamily="-84" charset="-128"/>
              </a:rPr>
              <a:t>Vector and Scalar quantities: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/>
              <a:t>Scalar: Physical quantities that require magnitude but no direction 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800" dirty="0">
                <a:ea typeface="ＭＳ Ｐゴシック" pitchFamily="-84" charset="-128"/>
              </a:rPr>
              <a:t>Speed, length, mass, height, volume, area, magnitude of a vector quantity, </a:t>
            </a:r>
            <a:r>
              <a:rPr lang="en-US" sz="1800" dirty="0" err="1">
                <a:ea typeface="ＭＳ Ｐゴシック" pitchFamily="-84" charset="-128"/>
              </a:rPr>
              <a:t>etc</a:t>
            </a:r>
            <a:endParaRPr lang="en-US" sz="1800" dirty="0">
              <a:ea typeface="ＭＳ Ｐゴシック" pitchFamily="-84" charset="-128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sz="2000" dirty="0"/>
              <a:t>Vector: Physical quantities that require both magnitude and direction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800" dirty="0">
                <a:ea typeface="ＭＳ Ｐゴシック" pitchFamily="-84" charset="-128"/>
              </a:rPr>
              <a:t>Velocity, Acceleration, Force, Momentum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800" dirty="0">
                <a:ea typeface="ＭＳ Ｐゴシック" pitchFamily="-84" charset="-128"/>
              </a:rPr>
              <a:t>It does not make sense to say “I ran with velocity of 10miles/hour.”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>
                <a:ea typeface="ＭＳ Ｐゴシック" pitchFamily="-84" charset="-128"/>
                <a:cs typeface="ＭＳ Ｐゴシック" pitchFamily="-84" charset="-128"/>
              </a:rPr>
              <a:t>Objects can be treated as point-like if their sizes are smaller than the scale in the problem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/>
              <a:t>Earth can be treated as a point like object (or a particle)in celestial problems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800" dirty="0">
                <a:ea typeface="ＭＳ Ｐゴシック" pitchFamily="-84" charset="-128"/>
              </a:rPr>
              <a:t>Simplification of the problem </a:t>
            </a:r>
            <a:r>
              <a:rPr lang="en-US" sz="1800" u="sng" dirty="0">
                <a:solidFill>
                  <a:srgbClr val="FF0066"/>
                </a:solidFill>
                <a:ea typeface="ＭＳ Ｐゴシック" pitchFamily="-84" charset="-128"/>
              </a:rPr>
              <a:t>(The first step in setting up to solve a problem…)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/>
              <a:t>Any other examples?</a:t>
            </a:r>
          </a:p>
        </p:txBody>
      </p:sp>
      <p:sp>
        <p:nvSpPr>
          <p:cNvPr id="71687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PHYS 1441-001, Summer 2014             Dr. Jaehoon Yu</a:t>
            </a: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065196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Wednesday, June 4, 2014</a:t>
            </a:r>
          </a:p>
        </p:txBody>
      </p:sp>
      <p:sp>
        <p:nvSpPr>
          <p:cNvPr id="72707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AACD63B-7242-F741-97B4-4265160E1286}" type="slidenum">
              <a:rPr lang="en-US">
                <a:latin typeface="Arial Narrow" pitchFamily="-84" charset="0"/>
              </a:rPr>
              <a:pPr/>
              <a:t>5</a:t>
            </a:fld>
            <a:endParaRPr lang="en-US">
              <a:latin typeface="Arial Narrow" pitchFamily="-84" charset="0"/>
            </a:endParaRPr>
          </a:p>
        </p:txBody>
      </p:sp>
      <p:sp>
        <p:nvSpPr>
          <p:cNvPr id="72708" name="Slide Number Placeholder 5"/>
          <p:cNvSpPr txBox="1">
            <a:spLocks noGrp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r"/>
            <a:fld id="{49FA802A-6AEF-7048-B718-7C3768F0BD8C}" type="slidenum">
              <a:rPr lang="en-US" sz="1400" b="1">
                <a:solidFill>
                  <a:srgbClr val="A50021"/>
                </a:solidFill>
                <a:latin typeface="Arial Narrow" pitchFamily="-84" charset="0"/>
              </a:rPr>
              <a:pPr algn="r"/>
              <a:t>5</a:t>
            </a:fld>
            <a:endParaRPr lang="en-US" sz="1400" b="1">
              <a:solidFill>
                <a:srgbClr val="A50021"/>
              </a:solidFill>
              <a:latin typeface="Arial Narrow" pitchFamily="-84" charset="0"/>
            </a:endParaRPr>
          </a:p>
        </p:txBody>
      </p:sp>
      <p:sp>
        <p:nvSpPr>
          <p:cNvPr id="7270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609600"/>
          </a:xfrm>
        </p:spPr>
        <p:txBody>
          <a:bodyPr/>
          <a:lstStyle/>
          <a:p>
            <a:pPr eaLnBrk="1" hangingPunct="1"/>
            <a:r>
              <a:rPr lang="en-US">
                <a:ea typeface="ＭＳ Ｐゴシック" pitchFamily="-84" charset="-128"/>
                <a:cs typeface="ＭＳ Ｐゴシック" pitchFamily="-84" charset="-128"/>
              </a:rPr>
              <a:t>Some More Fundamentals</a:t>
            </a:r>
          </a:p>
        </p:txBody>
      </p:sp>
      <p:sp>
        <p:nvSpPr>
          <p:cNvPr id="177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14400"/>
            <a:ext cx="7772400" cy="5181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dirty="0">
                <a:ea typeface="ＭＳ Ｐゴシック" pitchFamily="-84" charset="-128"/>
                <a:cs typeface="ＭＳ Ｐゴシック" pitchFamily="-84" charset="-128"/>
              </a:rPr>
              <a:t>Motions</a:t>
            </a:r>
            <a:r>
              <a:rPr lang="en-US" sz="2800" dirty="0" smtClean="0">
                <a:ea typeface="ＭＳ Ｐゴシック" pitchFamily="-84" charset="-128"/>
                <a:cs typeface="ＭＳ Ｐゴシック" pitchFamily="-84" charset="-128"/>
              </a:rPr>
              <a:t>: Can </a:t>
            </a:r>
            <a:r>
              <a:rPr lang="en-US" sz="2800" dirty="0">
                <a:ea typeface="ＭＳ Ｐゴシック" pitchFamily="-84" charset="-128"/>
                <a:cs typeface="ＭＳ Ｐゴシック" pitchFamily="-84" charset="-128"/>
              </a:rPr>
              <a:t>be described as long as the position is known at any given time (or position is expressed as a function of time)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/>
              <a:t>Translation: Linear motion along a line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/>
              <a:t>Rotation: Circular or elliptical motion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/>
              <a:t>Vibration: Oscillation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>
                <a:ea typeface="ＭＳ Ｐゴシック" pitchFamily="-84" charset="-128"/>
                <a:cs typeface="ＭＳ Ｐゴシック" pitchFamily="-84" charset="-128"/>
              </a:rPr>
              <a:t>Dimensions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/>
              <a:t>0 dimension: A point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/>
              <a:t>1 dimension: Linear drag of a point, resulting in a line </a:t>
            </a:r>
            <a:r>
              <a:rPr lang="en-US" sz="2400" dirty="0" err="1">
                <a:sym typeface="Wingdings" pitchFamily="-84" charset="2"/>
              </a:rPr>
              <a:t></a:t>
            </a:r>
            <a:r>
              <a:rPr lang="en-US" sz="2400" dirty="0">
                <a:sym typeface="Wingdings" pitchFamily="-84" charset="2"/>
              </a:rPr>
              <a:t> Motion in one-dimension is a motion on a line</a:t>
            </a:r>
            <a:endParaRPr lang="en-US" sz="2400" dirty="0"/>
          </a:p>
          <a:p>
            <a:pPr lvl="1" eaLnBrk="1" hangingPunct="1">
              <a:lnSpc>
                <a:spcPct val="90000"/>
              </a:lnSpc>
            </a:pPr>
            <a:r>
              <a:rPr lang="en-US" sz="2400" dirty="0"/>
              <a:t>2 dimension: Linear drag of a line resulting in a surface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/>
              <a:t>3 dimension: Perpendicular Linear drag of a surface, resulting in a stereo object</a:t>
            </a:r>
          </a:p>
        </p:txBody>
      </p:sp>
      <p:sp>
        <p:nvSpPr>
          <p:cNvPr id="72711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PHYS 1441-001, Summer 2014             Dr. Jaehoon Yu</a:t>
            </a: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2833304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1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 Narrow" pitchFamily="-84" charset="0"/>
              </a:rPr>
              <a:t>Wednesday, June 4, 2014</a:t>
            </a:r>
          </a:p>
        </p:txBody>
      </p:sp>
      <p:sp>
        <p:nvSpPr>
          <p:cNvPr id="2151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nl-NL" smtClean="0">
                <a:latin typeface="Arial Narrow" pitchFamily="-84" charset="0"/>
              </a:rPr>
              <a:t>PHYS 1441-001, Summer 2014             Dr. Jaehoon Yu</a:t>
            </a:r>
            <a:endParaRPr lang="en-US" smtClean="0">
              <a:latin typeface="Arial Narrow" pitchFamily="-84" charset="0"/>
            </a:endParaRPr>
          </a:p>
        </p:txBody>
      </p:sp>
      <p:sp>
        <p:nvSpPr>
          <p:cNvPr id="2151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78148F5-E22C-444A-B306-18723194F46B}" type="slidenum">
              <a:rPr lang="en-US">
                <a:latin typeface="Arial Narrow" pitchFamily="-84" charset="0"/>
              </a:rPr>
              <a:pPr/>
              <a:t>6</a:t>
            </a:fld>
            <a:endParaRPr lang="en-US">
              <a:latin typeface="Arial Narrow" pitchFamily="-84" charset="0"/>
            </a:endParaRPr>
          </a:p>
        </p:txBody>
      </p:sp>
      <p:sp>
        <p:nvSpPr>
          <p:cNvPr id="2151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990600"/>
          </a:xfrm>
        </p:spPr>
        <p:txBody>
          <a:bodyPr/>
          <a:lstStyle/>
          <a:p>
            <a:r>
              <a:rPr lang="en-US">
                <a:ea typeface="ＭＳ Ｐゴシック" pitchFamily="-84" charset="-128"/>
                <a:cs typeface="ＭＳ Ｐゴシック" pitchFamily="-84" charset="-128"/>
              </a:rPr>
              <a:t>Displacement, Velocity and Speed</a:t>
            </a:r>
          </a:p>
        </p:txBody>
      </p:sp>
      <p:sp>
        <p:nvSpPr>
          <p:cNvPr id="192515" name="Text Box 3"/>
          <p:cNvSpPr txBox="1">
            <a:spLocks noChangeArrowheads="1"/>
          </p:cNvSpPr>
          <p:nvPr/>
        </p:nvSpPr>
        <p:spPr bwMode="auto">
          <a:xfrm>
            <a:off x="762000" y="914400"/>
            <a:ext cx="6248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800">
                <a:solidFill>
                  <a:schemeClr val="accent2"/>
                </a:solidFill>
                <a:latin typeface="Arial Narrow" pitchFamily="-84" charset="0"/>
              </a:rPr>
              <a:t>One dimensional displacement is defined as: </a:t>
            </a:r>
            <a:endParaRPr lang="en-US" sz="2800" i="1">
              <a:solidFill>
                <a:srgbClr val="FF0066"/>
              </a:solidFill>
              <a:latin typeface="Monotype Corsiva" pitchFamily="-84" charset="0"/>
            </a:endParaRPr>
          </a:p>
        </p:txBody>
      </p:sp>
      <p:graphicFrame>
        <p:nvGraphicFramePr>
          <p:cNvPr id="192516" name="Object 2"/>
          <p:cNvGraphicFramePr>
            <a:graphicFrameLocks noChangeAspect="1"/>
          </p:cNvGraphicFramePr>
          <p:nvPr/>
        </p:nvGraphicFramePr>
        <p:xfrm>
          <a:off x="3276600" y="1392238"/>
          <a:ext cx="1600200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546" name="Equation" r:id="rId3" imgW="711000" imgH="190440" progId="Equation.3">
                  <p:embed/>
                </p:oleObj>
              </mc:Choice>
              <mc:Fallback>
                <p:oleObj name="Equation" r:id="rId3" imgW="711000" imgH="1904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1392238"/>
                        <a:ext cx="1600200" cy="428625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2517" name="Text Box 5"/>
          <p:cNvSpPr txBox="1">
            <a:spLocks noChangeArrowheads="1"/>
          </p:cNvSpPr>
          <p:nvPr/>
        </p:nvSpPr>
        <p:spPr bwMode="auto">
          <a:xfrm>
            <a:off x="152400" y="2833688"/>
            <a:ext cx="81534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800">
                <a:solidFill>
                  <a:schemeClr val="accent2"/>
                </a:solidFill>
                <a:latin typeface="Arial Narrow" pitchFamily="-84" charset="0"/>
              </a:rPr>
              <a:t>The average velocity is defined as: </a:t>
            </a:r>
            <a:endParaRPr lang="en-US" sz="2800" i="1">
              <a:solidFill>
                <a:srgbClr val="FF0066"/>
              </a:solidFill>
              <a:latin typeface="Monotype Corsiva" pitchFamily="-84" charset="0"/>
            </a:endParaRPr>
          </a:p>
        </p:txBody>
      </p:sp>
      <p:graphicFrame>
        <p:nvGraphicFramePr>
          <p:cNvPr id="192518" name="Object 3"/>
          <p:cNvGraphicFramePr>
            <a:graphicFrameLocks noChangeAspect="1"/>
          </p:cNvGraphicFramePr>
          <p:nvPr/>
        </p:nvGraphicFramePr>
        <p:xfrm>
          <a:off x="4800600" y="2982913"/>
          <a:ext cx="663575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547" name="Equation" r:id="rId5" imgW="279360" imgH="139680" progId="Equation.DSMT4">
                  <p:embed/>
                </p:oleObj>
              </mc:Choice>
              <mc:Fallback>
                <p:oleObj name="Equation" r:id="rId5" imgW="279360" imgH="1396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0600" y="2982913"/>
                        <a:ext cx="663575" cy="330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CC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2519" name="Text Box 7"/>
          <p:cNvSpPr txBox="1">
            <a:spLocks noChangeArrowheads="1"/>
          </p:cNvSpPr>
          <p:nvPr/>
        </p:nvSpPr>
        <p:spPr bwMode="auto">
          <a:xfrm>
            <a:off x="609600" y="4419600"/>
            <a:ext cx="5867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800">
                <a:solidFill>
                  <a:schemeClr val="accent2"/>
                </a:solidFill>
                <a:latin typeface="Arial Narrow" pitchFamily="-84" charset="0"/>
              </a:rPr>
              <a:t>The average speed is defined as: </a:t>
            </a:r>
            <a:endParaRPr lang="en-US" sz="2800" i="1">
              <a:solidFill>
                <a:srgbClr val="FF0066"/>
              </a:solidFill>
              <a:latin typeface="Monotype Corsiva" pitchFamily="-84" charset="0"/>
            </a:endParaRPr>
          </a:p>
        </p:txBody>
      </p:sp>
      <p:graphicFrame>
        <p:nvGraphicFramePr>
          <p:cNvPr id="192520" name="Object 4"/>
          <p:cNvGraphicFramePr>
            <a:graphicFrameLocks noChangeAspect="1"/>
          </p:cNvGraphicFramePr>
          <p:nvPr/>
        </p:nvGraphicFramePr>
        <p:xfrm>
          <a:off x="5232400" y="4267200"/>
          <a:ext cx="3557588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548" name="Equation" r:id="rId7" imgW="1765080" imgH="419040" progId="Equation.DSMT4">
                  <p:embed/>
                </p:oleObj>
              </mc:Choice>
              <mc:Fallback>
                <p:oleObj name="Equation" r:id="rId7" imgW="1765080" imgH="419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32400" y="4267200"/>
                        <a:ext cx="3557588" cy="838200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2522" name="Object 5"/>
          <p:cNvGraphicFramePr>
            <a:graphicFrameLocks noChangeAspect="1"/>
          </p:cNvGraphicFramePr>
          <p:nvPr/>
        </p:nvGraphicFramePr>
        <p:xfrm>
          <a:off x="5464175" y="2667000"/>
          <a:ext cx="1263650" cy="962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549" name="Equation" r:id="rId9" imgW="533160" imgH="406080" progId="Equation.DSMT4">
                  <p:embed/>
                </p:oleObj>
              </mc:Choice>
              <mc:Fallback>
                <p:oleObj name="Equation" r:id="rId9" imgW="533160" imgH="406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64175" y="2667000"/>
                        <a:ext cx="1263650" cy="962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CC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2523" name="Object 6"/>
          <p:cNvGraphicFramePr>
            <a:graphicFrameLocks noChangeAspect="1"/>
          </p:cNvGraphicFramePr>
          <p:nvPr/>
        </p:nvGraphicFramePr>
        <p:xfrm>
          <a:off x="6721475" y="2667000"/>
          <a:ext cx="571500" cy="931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550" name="Equation" r:id="rId11" imgW="241200" imgH="393480" progId="Equation.DSMT4">
                  <p:embed/>
                </p:oleObj>
              </mc:Choice>
              <mc:Fallback>
                <p:oleObj name="Equation" r:id="rId11" imgW="24120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21475" y="2667000"/>
                        <a:ext cx="571500" cy="9318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CC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2524" name="Text Box 12"/>
          <p:cNvSpPr txBox="1">
            <a:spLocks noChangeArrowheads="1"/>
          </p:cNvSpPr>
          <p:nvPr/>
        </p:nvSpPr>
        <p:spPr bwMode="auto">
          <a:xfrm>
            <a:off x="533400" y="3581400"/>
            <a:ext cx="8153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800" i="1">
                <a:solidFill>
                  <a:srgbClr val="FF0066"/>
                </a:solidFill>
                <a:latin typeface="Monotype Corsiva" pitchFamily="-84" charset="0"/>
              </a:rPr>
              <a:t>Displacement per unit time in the period throughout the motion</a:t>
            </a:r>
          </a:p>
        </p:txBody>
      </p:sp>
      <p:sp>
        <p:nvSpPr>
          <p:cNvPr id="192525" name="Text Box 13"/>
          <p:cNvSpPr txBox="1">
            <a:spLocks noChangeArrowheads="1"/>
          </p:cNvSpPr>
          <p:nvPr/>
        </p:nvSpPr>
        <p:spPr bwMode="auto">
          <a:xfrm>
            <a:off x="762000" y="1768475"/>
            <a:ext cx="78867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i="1">
                <a:solidFill>
                  <a:srgbClr val="FF0066"/>
                </a:solidFill>
                <a:latin typeface="Monotype Corsiva" pitchFamily="-84" charset="0"/>
              </a:rPr>
              <a:t>Displacement is the difference between initial and final potions of the motion and is a vector quantity.  </a:t>
            </a:r>
            <a:r>
              <a:rPr lang="en-US" i="1">
                <a:solidFill>
                  <a:schemeClr val="accent2"/>
                </a:solidFill>
                <a:latin typeface="Monotype Corsiva" pitchFamily="-84" charset="0"/>
              </a:rPr>
              <a:t>How is this different than distance?</a:t>
            </a:r>
          </a:p>
        </p:txBody>
      </p:sp>
      <p:graphicFrame>
        <p:nvGraphicFramePr>
          <p:cNvPr id="192546" name="Object 7"/>
          <p:cNvGraphicFramePr>
            <a:graphicFrameLocks noGrp="1" noChangeAspect="1"/>
          </p:cNvGraphicFramePr>
          <p:nvPr>
            <p:ph idx="1"/>
          </p:nvPr>
        </p:nvGraphicFramePr>
        <p:xfrm>
          <a:off x="7239000" y="2819400"/>
          <a:ext cx="1828800" cy="746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551" name="Equation" r:id="rId13" imgW="1028520" imgH="419040" progId="Equation.DSMT4">
                  <p:embed/>
                </p:oleObj>
              </mc:Choice>
              <mc:Fallback>
                <p:oleObj name="Equation" r:id="rId13" imgW="1028520" imgH="419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39000" y="2819400"/>
                        <a:ext cx="1828800" cy="746125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80808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2548" name="Text Box 36"/>
          <p:cNvSpPr txBox="1">
            <a:spLocks noChangeArrowheads="1"/>
          </p:cNvSpPr>
          <p:nvPr/>
        </p:nvSpPr>
        <p:spPr bwMode="auto">
          <a:xfrm>
            <a:off x="1431925" y="3287713"/>
            <a:ext cx="6699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rgbClr val="CC6600"/>
                </a:solidFill>
                <a:latin typeface="Arial Narrow" pitchFamily="-84" charset="0"/>
              </a:rPr>
              <a:t>Unit?</a:t>
            </a:r>
          </a:p>
        </p:txBody>
      </p:sp>
      <p:sp>
        <p:nvSpPr>
          <p:cNvPr id="192549" name="Text Box 37"/>
          <p:cNvSpPr txBox="1">
            <a:spLocks noChangeArrowheads="1"/>
          </p:cNvSpPr>
          <p:nvPr/>
        </p:nvSpPr>
        <p:spPr bwMode="auto">
          <a:xfrm>
            <a:off x="2209800" y="3276600"/>
            <a:ext cx="561975" cy="415925"/>
          </a:xfrm>
          <a:prstGeom prst="rect">
            <a:avLst/>
          </a:prstGeom>
          <a:solidFill>
            <a:srgbClr val="FFFFCC"/>
          </a:solidFill>
          <a:ln w="19050">
            <a:solidFill>
              <a:srgbClr val="A50021"/>
            </a:solidFill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b="1">
                <a:solidFill>
                  <a:srgbClr val="A50021"/>
                </a:solidFill>
                <a:latin typeface="Arial Narrow" pitchFamily="-84" charset="0"/>
              </a:rPr>
              <a:t>m/s</a:t>
            </a:r>
          </a:p>
        </p:txBody>
      </p:sp>
      <p:sp>
        <p:nvSpPr>
          <p:cNvPr id="192550" name="Text Box 38"/>
          <p:cNvSpPr txBox="1">
            <a:spLocks noChangeArrowheads="1"/>
          </p:cNvSpPr>
          <p:nvPr/>
        </p:nvSpPr>
        <p:spPr bwMode="auto">
          <a:xfrm>
            <a:off x="1584325" y="2525713"/>
            <a:ext cx="6699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rgbClr val="CC6600"/>
                </a:solidFill>
                <a:latin typeface="Arial Narrow" pitchFamily="-84" charset="0"/>
              </a:rPr>
              <a:t>Unit?</a:t>
            </a:r>
          </a:p>
        </p:txBody>
      </p:sp>
      <p:sp>
        <p:nvSpPr>
          <p:cNvPr id="192551" name="Text Box 39"/>
          <p:cNvSpPr txBox="1">
            <a:spLocks noChangeArrowheads="1"/>
          </p:cNvSpPr>
          <p:nvPr/>
        </p:nvSpPr>
        <p:spPr bwMode="auto">
          <a:xfrm>
            <a:off x="2362200" y="2514600"/>
            <a:ext cx="388938" cy="415925"/>
          </a:xfrm>
          <a:prstGeom prst="rect">
            <a:avLst/>
          </a:prstGeom>
          <a:solidFill>
            <a:srgbClr val="FFFFCC"/>
          </a:solidFill>
          <a:ln w="19050">
            <a:solidFill>
              <a:srgbClr val="A50021"/>
            </a:solidFill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b="1">
                <a:solidFill>
                  <a:srgbClr val="A50021"/>
                </a:solidFill>
                <a:latin typeface="Arial Narrow" pitchFamily="-84" charset="0"/>
              </a:rPr>
              <a:t>m</a:t>
            </a:r>
          </a:p>
        </p:txBody>
      </p:sp>
      <p:sp>
        <p:nvSpPr>
          <p:cNvPr id="192552" name="Text Box 40"/>
          <p:cNvSpPr txBox="1">
            <a:spLocks noChangeArrowheads="1"/>
          </p:cNvSpPr>
          <p:nvPr/>
        </p:nvSpPr>
        <p:spPr bwMode="auto">
          <a:xfrm>
            <a:off x="1447800" y="4937125"/>
            <a:ext cx="6699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rgbClr val="CC6600"/>
                </a:solidFill>
                <a:latin typeface="Arial Narrow" pitchFamily="-84" charset="0"/>
              </a:rPr>
              <a:t>Unit?</a:t>
            </a:r>
          </a:p>
        </p:txBody>
      </p:sp>
      <p:sp>
        <p:nvSpPr>
          <p:cNvPr id="192553" name="Text Box 41"/>
          <p:cNvSpPr txBox="1">
            <a:spLocks noChangeArrowheads="1"/>
          </p:cNvSpPr>
          <p:nvPr/>
        </p:nvSpPr>
        <p:spPr bwMode="auto">
          <a:xfrm>
            <a:off x="2225675" y="4926013"/>
            <a:ext cx="561975" cy="415925"/>
          </a:xfrm>
          <a:prstGeom prst="rect">
            <a:avLst/>
          </a:prstGeom>
          <a:solidFill>
            <a:srgbClr val="FFFFCC"/>
          </a:solidFill>
          <a:ln w="19050">
            <a:solidFill>
              <a:srgbClr val="A50021"/>
            </a:solidFill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b="1">
                <a:solidFill>
                  <a:srgbClr val="A50021"/>
                </a:solidFill>
                <a:latin typeface="Arial Narrow" pitchFamily="-84" charset="0"/>
              </a:rPr>
              <a:t>m/s</a:t>
            </a:r>
          </a:p>
        </p:txBody>
      </p:sp>
      <p:sp>
        <p:nvSpPr>
          <p:cNvPr id="192554" name="Text Box 42"/>
          <p:cNvSpPr txBox="1">
            <a:spLocks noChangeArrowheads="1"/>
          </p:cNvSpPr>
          <p:nvPr/>
        </p:nvSpPr>
        <p:spPr bwMode="auto">
          <a:xfrm>
            <a:off x="5638800" y="1371600"/>
            <a:ext cx="20526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CC6600"/>
                </a:solidFill>
                <a:latin typeface="Arial Narrow" pitchFamily="-84" charset="0"/>
              </a:rPr>
              <a:t>A vector quantity</a:t>
            </a:r>
          </a:p>
        </p:txBody>
      </p:sp>
      <p:sp>
        <p:nvSpPr>
          <p:cNvPr id="192555" name="Text Box 43"/>
          <p:cNvSpPr txBox="1">
            <a:spLocks noChangeArrowheads="1"/>
          </p:cNvSpPr>
          <p:nvPr/>
        </p:nvSpPr>
        <p:spPr bwMode="auto">
          <a:xfrm>
            <a:off x="3048000" y="5181600"/>
            <a:ext cx="2038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CC6600"/>
                </a:solidFill>
                <a:latin typeface="Arial Narrow" pitchFamily="-84" charset="0"/>
              </a:rPr>
              <a:t>A scalar quantity</a:t>
            </a:r>
          </a:p>
        </p:txBody>
      </p:sp>
      <p:sp>
        <p:nvSpPr>
          <p:cNvPr id="192556" name="Text Box 44"/>
          <p:cNvSpPr txBox="1">
            <a:spLocks noChangeArrowheads="1"/>
          </p:cNvSpPr>
          <p:nvPr/>
        </p:nvSpPr>
        <p:spPr bwMode="auto">
          <a:xfrm>
            <a:off x="3124200" y="3276600"/>
            <a:ext cx="20526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CC6600"/>
                </a:solidFill>
                <a:latin typeface="Arial Narrow" pitchFamily="-84" charset="0"/>
              </a:rPr>
              <a:t>A vector quantity</a:t>
            </a:r>
          </a:p>
        </p:txBody>
      </p:sp>
    </p:spTree>
    <p:extLst>
      <p:ext uri="{BB962C8B-B14F-4D97-AF65-F5344CB8AC3E}">
        <p14:creationId xmlns:p14="http://schemas.microsoft.com/office/powerpoint/2010/main" val="3370857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8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 Narrow" pitchFamily="-84" charset="0"/>
              </a:rPr>
              <a:t>Wednesday, June 4, 2014</a:t>
            </a:r>
          </a:p>
        </p:txBody>
      </p:sp>
      <p:sp>
        <p:nvSpPr>
          <p:cNvPr id="22539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nl-NL" smtClean="0">
                <a:latin typeface="Arial Narrow" pitchFamily="-84" charset="0"/>
              </a:rPr>
              <a:t>PHYS 1441-001, Summer 2014             Dr. Jaehoon Yu</a:t>
            </a:r>
            <a:endParaRPr lang="en-US" smtClean="0">
              <a:latin typeface="Arial Narrow" pitchFamily="-84" charset="0"/>
            </a:endParaRPr>
          </a:p>
        </p:txBody>
      </p:sp>
      <p:sp>
        <p:nvSpPr>
          <p:cNvPr id="2254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2B6C0F1-1224-9941-B545-27A8301D2C61}" type="slidenum">
              <a:rPr lang="en-US">
                <a:latin typeface="Arial Narrow" pitchFamily="-84" charset="0"/>
              </a:rPr>
              <a:pPr/>
              <a:t>7</a:t>
            </a:fld>
            <a:endParaRPr lang="en-US">
              <a:latin typeface="Arial Narrow" pitchFamily="-84" charset="0"/>
            </a:endParaRPr>
          </a:p>
        </p:txBody>
      </p:sp>
      <p:pic>
        <p:nvPicPr>
          <p:cNvPr id="238596" name="Picture 4" descr="cutnell7e_ch02_fig0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" y="381000"/>
            <a:ext cx="8382000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8599" name="Text Box 7"/>
          <p:cNvSpPr txBox="1">
            <a:spLocks noChangeArrowheads="1"/>
          </p:cNvSpPr>
          <p:nvPr/>
        </p:nvSpPr>
        <p:spPr bwMode="auto">
          <a:xfrm>
            <a:off x="914400" y="4840288"/>
            <a:ext cx="36703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CC6600"/>
                </a:solidFill>
                <a:latin typeface="Arial Narrow" pitchFamily="-84" charset="0"/>
              </a:rPr>
              <a:t>How much is the elapsed time?</a:t>
            </a:r>
          </a:p>
        </p:txBody>
      </p:sp>
      <p:graphicFrame>
        <p:nvGraphicFramePr>
          <p:cNvPr id="238600" name="Object 2"/>
          <p:cNvGraphicFramePr>
            <a:graphicFrameLocks noChangeAspect="1"/>
          </p:cNvGraphicFramePr>
          <p:nvPr/>
        </p:nvGraphicFramePr>
        <p:xfrm>
          <a:off x="4648200" y="4708525"/>
          <a:ext cx="1069975" cy="681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772" name="Equation" r:id="rId4" imgW="279360" imgH="177480" progId="Equation.DSMT4">
                  <p:embed/>
                </p:oleObj>
              </mc:Choice>
              <mc:Fallback>
                <p:oleObj name="Equation" r:id="rId4" imgW="27936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8200" y="4708525"/>
                        <a:ext cx="1069975" cy="6810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8601" name="Object 3"/>
          <p:cNvGraphicFramePr>
            <a:graphicFrameLocks noChangeAspect="1"/>
          </p:cNvGraphicFramePr>
          <p:nvPr/>
        </p:nvGraphicFramePr>
        <p:xfrm>
          <a:off x="5707063" y="4741863"/>
          <a:ext cx="388937" cy="631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773" name="Equation" r:id="rId6" imgW="101520" imgH="164880" progId="Equation.DSMT4">
                  <p:embed/>
                </p:oleObj>
              </mc:Choice>
              <mc:Fallback>
                <p:oleObj name="Equation" r:id="rId6" imgW="10152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07063" y="4741863"/>
                        <a:ext cx="388937" cy="631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8602" name="Object 4"/>
          <p:cNvGraphicFramePr>
            <a:graphicFrameLocks noChangeAspect="1"/>
          </p:cNvGraphicFramePr>
          <p:nvPr/>
        </p:nvGraphicFramePr>
        <p:xfrm>
          <a:off x="6057900" y="4611688"/>
          <a:ext cx="876300" cy="874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774" name="Equation" r:id="rId8" imgW="228600" imgH="228600" progId="Equation.DSMT4">
                  <p:embed/>
                </p:oleObj>
              </mc:Choice>
              <mc:Fallback>
                <p:oleObj name="Equation" r:id="rId8" imgW="22860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57900" y="4611688"/>
                        <a:ext cx="876300" cy="8747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8604" name="Object 5"/>
          <p:cNvGraphicFramePr>
            <a:graphicFrameLocks noChangeAspect="1"/>
          </p:cNvGraphicFramePr>
          <p:nvPr/>
        </p:nvGraphicFramePr>
        <p:xfrm>
          <a:off x="2184400" y="3087688"/>
          <a:ext cx="406400" cy="493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775" name="Equation" r:id="rId10" imgW="152280" imgH="228600" progId="Equation.DSMT4">
                  <p:embed/>
                </p:oleObj>
              </mc:Choice>
              <mc:Fallback>
                <p:oleObj name="Equation" r:id="rId10" imgW="15228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84400" y="3087688"/>
                        <a:ext cx="406400" cy="4937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8605" name="Object 6"/>
          <p:cNvGraphicFramePr>
            <a:graphicFrameLocks noChangeAspect="1"/>
          </p:cNvGraphicFramePr>
          <p:nvPr/>
        </p:nvGraphicFramePr>
        <p:xfrm>
          <a:off x="8382000" y="3048000"/>
          <a:ext cx="439738" cy="493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776" name="Equation" r:id="rId12" imgW="164880" imgH="228600" progId="Equation.DSMT4">
                  <p:embed/>
                </p:oleObj>
              </mc:Choice>
              <mc:Fallback>
                <p:oleObj name="Equation" r:id="rId12" imgW="16488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0" y="3048000"/>
                        <a:ext cx="439738" cy="4937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8606" name="Text Box 14"/>
          <p:cNvSpPr txBox="1">
            <a:spLocks noChangeArrowheads="1"/>
          </p:cNvSpPr>
          <p:nvPr/>
        </p:nvSpPr>
        <p:spPr bwMode="auto">
          <a:xfrm>
            <a:off x="977900" y="4038600"/>
            <a:ext cx="31972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CC6600"/>
                </a:solidFill>
                <a:latin typeface="Arial Narrow" pitchFamily="-84" charset="0"/>
              </a:rPr>
              <a:t>What is  the displacement?</a:t>
            </a:r>
          </a:p>
        </p:txBody>
      </p:sp>
      <p:graphicFrame>
        <p:nvGraphicFramePr>
          <p:cNvPr id="238607" name="Object 7"/>
          <p:cNvGraphicFramePr>
            <a:graphicFrameLocks noChangeAspect="1"/>
          </p:cNvGraphicFramePr>
          <p:nvPr/>
        </p:nvGraphicFramePr>
        <p:xfrm>
          <a:off x="4600575" y="3983038"/>
          <a:ext cx="1166813" cy="681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777" name="Equation" r:id="rId14" imgW="304560" imgH="177480" progId="Equation.DSMT4">
                  <p:embed/>
                </p:oleObj>
              </mc:Choice>
              <mc:Fallback>
                <p:oleObj name="Equation" r:id="rId14" imgW="30456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00575" y="3983038"/>
                        <a:ext cx="1166813" cy="6810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8608" name="Object 8"/>
          <p:cNvGraphicFramePr>
            <a:graphicFrameLocks noChangeAspect="1"/>
          </p:cNvGraphicFramePr>
          <p:nvPr/>
        </p:nvGraphicFramePr>
        <p:xfrm>
          <a:off x="5643563" y="3895725"/>
          <a:ext cx="681037" cy="874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778" name="Equation" r:id="rId16" imgW="177480" imgH="228600" progId="Equation.DSMT4">
                  <p:embed/>
                </p:oleObj>
              </mc:Choice>
              <mc:Fallback>
                <p:oleObj name="Equation" r:id="rId16" imgW="17748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43563" y="3895725"/>
                        <a:ext cx="681037" cy="8747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8609" name="Object 9"/>
          <p:cNvGraphicFramePr>
            <a:graphicFrameLocks noChangeAspect="1"/>
          </p:cNvGraphicFramePr>
          <p:nvPr/>
        </p:nvGraphicFramePr>
        <p:xfrm>
          <a:off x="6113463" y="3886200"/>
          <a:ext cx="973137" cy="874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779" name="Equation" r:id="rId18" imgW="253800" imgH="228600" progId="Equation.DSMT4">
                  <p:embed/>
                </p:oleObj>
              </mc:Choice>
              <mc:Fallback>
                <p:oleObj name="Equation" r:id="rId18" imgW="25380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3463" y="3886200"/>
                        <a:ext cx="973137" cy="8747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408472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6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 Narrow" pitchFamily="-84" charset="0"/>
              </a:rPr>
              <a:t>Wednesday, June 4, 2014</a:t>
            </a:r>
          </a:p>
        </p:txBody>
      </p:sp>
      <p:sp>
        <p:nvSpPr>
          <p:cNvPr id="2356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nl-NL" smtClean="0">
                <a:latin typeface="Arial Narrow" pitchFamily="-84" charset="0"/>
              </a:rPr>
              <a:t>PHYS 1441-001, Summer 2014             Dr. Jaehoon Yu</a:t>
            </a:r>
            <a:endParaRPr lang="en-US" smtClean="0">
              <a:latin typeface="Arial Narrow" pitchFamily="-84" charset="0"/>
            </a:endParaRPr>
          </a:p>
        </p:txBody>
      </p:sp>
      <p:sp>
        <p:nvSpPr>
          <p:cNvPr id="2356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B980D90-47A4-E84E-89D8-D38A29784B9B}" type="slidenum">
              <a:rPr lang="en-US">
                <a:latin typeface="Arial Narrow" pitchFamily="-84" charset="0"/>
              </a:rPr>
              <a:pPr/>
              <a:t>8</a:t>
            </a:fld>
            <a:endParaRPr lang="en-US">
              <a:latin typeface="Arial Narrow" pitchFamily="-84" charset="0"/>
            </a:endParaRPr>
          </a:p>
        </p:txBody>
      </p:sp>
      <p:sp>
        <p:nvSpPr>
          <p:cNvPr id="2356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990600"/>
          </a:xfrm>
        </p:spPr>
        <p:txBody>
          <a:bodyPr/>
          <a:lstStyle/>
          <a:p>
            <a:r>
              <a:rPr lang="en-US">
                <a:ea typeface="ＭＳ Ｐゴシック" pitchFamily="-84" charset="-128"/>
                <a:cs typeface="ＭＳ Ｐゴシック" pitchFamily="-84" charset="-128"/>
              </a:rPr>
              <a:t>Displacement, Velocity and Speed</a:t>
            </a:r>
          </a:p>
        </p:txBody>
      </p:sp>
      <p:sp>
        <p:nvSpPr>
          <p:cNvPr id="23564" name="Text Box 3"/>
          <p:cNvSpPr txBox="1">
            <a:spLocks noChangeArrowheads="1"/>
          </p:cNvSpPr>
          <p:nvPr/>
        </p:nvSpPr>
        <p:spPr bwMode="auto">
          <a:xfrm>
            <a:off x="762000" y="914400"/>
            <a:ext cx="6248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800">
                <a:solidFill>
                  <a:schemeClr val="accent2"/>
                </a:solidFill>
                <a:latin typeface="Arial Narrow" pitchFamily="-84" charset="0"/>
              </a:rPr>
              <a:t>One dimensional displacement is defined as: </a:t>
            </a:r>
            <a:endParaRPr lang="en-US" sz="2800" i="1">
              <a:solidFill>
                <a:srgbClr val="FF0066"/>
              </a:solidFill>
              <a:latin typeface="Monotype Corsiva" pitchFamily="-84" charset="0"/>
            </a:endParaRPr>
          </a:p>
        </p:txBody>
      </p:sp>
      <p:graphicFrame>
        <p:nvGraphicFramePr>
          <p:cNvPr id="23554" name="Object 2"/>
          <p:cNvGraphicFramePr>
            <a:graphicFrameLocks noChangeAspect="1"/>
          </p:cNvGraphicFramePr>
          <p:nvPr/>
        </p:nvGraphicFramePr>
        <p:xfrm>
          <a:off x="3276600" y="1392238"/>
          <a:ext cx="1600200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594" name="Equation" r:id="rId3" imgW="711000" imgH="190440" progId="Equation.3">
                  <p:embed/>
                </p:oleObj>
              </mc:Choice>
              <mc:Fallback>
                <p:oleObj name="Equation" r:id="rId3" imgW="711000" imgH="1904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1392238"/>
                        <a:ext cx="1600200" cy="428625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565" name="Text Box 5"/>
          <p:cNvSpPr txBox="1">
            <a:spLocks noChangeArrowheads="1"/>
          </p:cNvSpPr>
          <p:nvPr/>
        </p:nvSpPr>
        <p:spPr bwMode="auto">
          <a:xfrm>
            <a:off x="152400" y="2833688"/>
            <a:ext cx="81534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800">
                <a:solidFill>
                  <a:schemeClr val="accent2"/>
                </a:solidFill>
                <a:latin typeface="Arial Narrow" pitchFamily="-84" charset="0"/>
              </a:rPr>
              <a:t>The average velocity is defined as: </a:t>
            </a:r>
            <a:endParaRPr lang="en-US" sz="2800" i="1">
              <a:solidFill>
                <a:srgbClr val="FF0066"/>
              </a:solidFill>
              <a:latin typeface="Monotype Corsiva" pitchFamily="-84" charset="0"/>
            </a:endParaRPr>
          </a:p>
        </p:txBody>
      </p:sp>
      <p:graphicFrame>
        <p:nvGraphicFramePr>
          <p:cNvPr id="23555" name="Object 3"/>
          <p:cNvGraphicFramePr>
            <a:graphicFrameLocks noChangeAspect="1"/>
          </p:cNvGraphicFramePr>
          <p:nvPr/>
        </p:nvGraphicFramePr>
        <p:xfrm>
          <a:off x="4800600" y="2982913"/>
          <a:ext cx="663575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595" name="Equation" r:id="rId5" imgW="279360" imgH="139680" progId="Equation.DSMT4">
                  <p:embed/>
                </p:oleObj>
              </mc:Choice>
              <mc:Fallback>
                <p:oleObj name="Equation" r:id="rId5" imgW="279360" imgH="1396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0600" y="2982913"/>
                        <a:ext cx="663575" cy="330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CC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566" name="Text Box 7"/>
          <p:cNvSpPr txBox="1">
            <a:spLocks noChangeArrowheads="1"/>
          </p:cNvSpPr>
          <p:nvPr/>
        </p:nvSpPr>
        <p:spPr bwMode="auto">
          <a:xfrm>
            <a:off x="609600" y="4419600"/>
            <a:ext cx="5867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800">
                <a:solidFill>
                  <a:schemeClr val="accent2"/>
                </a:solidFill>
                <a:latin typeface="Arial Narrow" pitchFamily="-84" charset="0"/>
              </a:rPr>
              <a:t>The average speed is defined as: </a:t>
            </a:r>
            <a:endParaRPr lang="en-US" sz="2800" i="1">
              <a:solidFill>
                <a:srgbClr val="FF0066"/>
              </a:solidFill>
              <a:latin typeface="Monotype Corsiva" pitchFamily="-84" charset="0"/>
            </a:endParaRPr>
          </a:p>
        </p:txBody>
      </p:sp>
      <p:graphicFrame>
        <p:nvGraphicFramePr>
          <p:cNvPr id="23556" name="Object 4"/>
          <p:cNvGraphicFramePr>
            <a:graphicFrameLocks noChangeAspect="1"/>
          </p:cNvGraphicFramePr>
          <p:nvPr/>
        </p:nvGraphicFramePr>
        <p:xfrm>
          <a:off x="5232400" y="4267200"/>
          <a:ext cx="3557588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596" name="Equation" r:id="rId7" imgW="1765080" imgH="419040" progId="Equation.DSMT4">
                  <p:embed/>
                </p:oleObj>
              </mc:Choice>
              <mc:Fallback>
                <p:oleObj name="Equation" r:id="rId7" imgW="1765080" imgH="419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32400" y="4267200"/>
                        <a:ext cx="3557588" cy="838200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9625" name="Text Box 9"/>
          <p:cNvSpPr txBox="1">
            <a:spLocks noChangeArrowheads="1"/>
          </p:cNvSpPr>
          <p:nvPr/>
        </p:nvSpPr>
        <p:spPr bwMode="auto">
          <a:xfrm>
            <a:off x="458788" y="5257800"/>
            <a:ext cx="83042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A50021"/>
                </a:solidFill>
                <a:latin typeface="Arial Narrow" pitchFamily="-84" charset="0"/>
              </a:rPr>
              <a:t>Can someone tell me what the difference between speed and velocity is?</a:t>
            </a:r>
          </a:p>
        </p:txBody>
      </p:sp>
      <p:graphicFrame>
        <p:nvGraphicFramePr>
          <p:cNvPr id="23557" name="Object 5"/>
          <p:cNvGraphicFramePr>
            <a:graphicFrameLocks noChangeAspect="1"/>
          </p:cNvGraphicFramePr>
          <p:nvPr/>
        </p:nvGraphicFramePr>
        <p:xfrm>
          <a:off x="5464175" y="2667000"/>
          <a:ext cx="1263650" cy="962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597" name="Equation" r:id="rId9" imgW="533160" imgH="406080" progId="Equation.DSMT4">
                  <p:embed/>
                </p:oleObj>
              </mc:Choice>
              <mc:Fallback>
                <p:oleObj name="Equation" r:id="rId9" imgW="533160" imgH="406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64175" y="2667000"/>
                        <a:ext cx="1263650" cy="962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CC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58" name="Object 6"/>
          <p:cNvGraphicFramePr>
            <a:graphicFrameLocks noChangeAspect="1"/>
          </p:cNvGraphicFramePr>
          <p:nvPr/>
        </p:nvGraphicFramePr>
        <p:xfrm>
          <a:off x="6721475" y="2667000"/>
          <a:ext cx="571500" cy="931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598" name="Equation" r:id="rId11" imgW="241200" imgH="393480" progId="Equation.DSMT4">
                  <p:embed/>
                </p:oleObj>
              </mc:Choice>
              <mc:Fallback>
                <p:oleObj name="Equation" r:id="rId11" imgW="24120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21475" y="2667000"/>
                        <a:ext cx="571500" cy="9318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CC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568" name="Text Box 12"/>
          <p:cNvSpPr txBox="1">
            <a:spLocks noChangeArrowheads="1"/>
          </p:cNvSpPr>
          <p:nvPr/>
        </p:nvSpPr>
        <p:spPr bwMode="auto">
          <a:xfrm>
            <a:off x="533400" y="3581400"/>
            <a:ext cx="8153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800" i="1">
                <a:solidFill>
                  <a:srgbClr val="FF0066"/>
                </a:solidFill>
                <a:latin typeface="Monotype Corsiva" pitchFamily="-84" charset="0"/>
              </a:rPr>
              <a:t>Displacement per unit time in the period throughout the motion</a:t>
            </a:r>
          </a:p>
        </p:txBody>
      </p:sp>
      <p:sp>
        <p:nvSpPr>
          <p:cNvPr id="23569" name="Text Box 13"/>
          <p:cNvSpPr txBox="1">
            <a:spLocks noChangeArrowheads="1"/>
          </p:cNvSpPr>
          <p:nvPr/>
        </p:nvSpPr>
        <p:spPr bwMode="auto">
          <a:xfrm>
            <a:off x="762000" y="1768475"/>
            <a:ext cx="78867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i="1">
                <a:solidFill>
                  <a:srgbClr val="FF0066"/>
                </a:solidFill>
                <a:latin typeface="Monotype Corsiva" pitchFamily="-84" charset="0"/>
              </a:rPr>
              <a:t>Displacement is the difference between initial and final potions of the motion and is a vector quantity.  </a:t>
            </a:r>
            <a:r>
              <a:rPr lang="en-US" i="1">
                <a:solidFill>
                  <a:schemeClr val="accent2"/>
                </a:solidFill>
                <a:latin typeface="Monotype Corsiva" pitchFamily="-84" charset="0"/>
              </a:rPr>
              <a:t>How is this different than distance?</a:t>
            </a:r>
          </a:p>
        </p:txBody>
      </p:sp>
      <p:graphicFrame>
        <p:nvGraphicFramePr>
          <p:cNvPr id="23559" name="Object 7"/>
          <p:cNvGraphicFramePr>
            <a:graphicFrameLocks noGrp="1" noChangeAspect="1"/>
          </p:cNvGraphicFramePr>
          <p:nvPr>
            <p:ph idx="1"/>
          </p:nvPr>
        </p:nvGraphicFramePr>
        <p:xfrm>
          <a:off x="7239000" y="2819400"/>
          <a:ext cx="1828800" cy="746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599" name="Equation" r:id="rId13" imgW="1028520" imgH="419040" progId="Equation.DSMT4">
                  <p:embed/>
                </p:oleObj>
              </mc:Choice>
              <mc:Fallback>
                <p:oleObj name="Equation" r:id="rId13" imgW="1028520" imgH="419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39000" y="2819400"/>
                        <a:ext cx="1828800" cy="746125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80808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570" name="Text Box 15"/>
          <p:cNvSpPr txBox="1">
            <a:spLocks noChangeArrowheads="1"/>
          </p:cNvSpPr>
          <p:nvPr/>
        </p:nvSpPr>
        <p:spPr bwMode="auto">
          <a:xfrm>
            <a:off x="1431925" y="3287713"/>
            <a:ext cx="6699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rgbClr val="CC6600"/>
                </a:solidFill>
                <a:latin typeface="Arial Narrow" pitchFamily="-84" charset="0"/>
              </a:rPr>
              <a:t>Unit?</a:t>
            </a:r>
          </a:p>
        </p:txBody>
      </p:sp>
      <p:sp>
        <p:nvSpPr>
          <p:cNvPr id="23571" name="Text Box 16"/>
          <p:cNvSpPr txBox="1">
            <a:spLocks noChangeArrowheads="1"/>
          </p:cNvSpPr>
          <p:nvPr/>
        </p:nvSpPr>
        <p:spPr bwMode="auto">
          <a:xfrm>
            <a:off x="2209800" y="3276600"/>
            <a:ext cx="5191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rgbClr val="CC6600"/>
                </a:solidFill>
                <a:latin typeface="Arial Narrow" pitchFamily="-84" charset="0"/>
              </a:rPr>
              <a:t>m/s</a:t>
            </a:r>
          </a:p>
        </p:txBody>
      </p:sp>
      <p:sp>
        <p:nvSpPr>
          <p:cNvPr id="23572" name="Text Box 17"/>
          <p:cNvSpPr txBox="1">
            <a:spLocks noChangeArrowheads="1"/>
          </p:cNvSpPr>
          <p:nvPr/>
        </p:nvSpPr>
        <p:spPr bwMode="auto">
          <a:xfrm>
            <a:off x="1584325" y="2525713"/>
            <a:ext cx="6699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rgbClr val="CC6600"/>
                </a:solidFill>
                <a:latin typeface="Arial Narrow" pitchFamily="-84" charset="0"/>
              </a:rPr>
              <a:t>Unit?</a:t>
            </a:r>
          </a:p>
        </p:txBody>
      </p:sp>
      <p:sp>
        <p:nvSpPr>
          <p:cNvPr id="23573" name="Text Box 18"/>
          <p:cNvSpPr txBox="1">
            <a:spLocks noChangeArrowheads="1"/>
          </p:cNvSpPr>
          <p:nvPr/>
        </p:nvSpPr>
        <p:spPr bwMode="auto">
          <a:xfrm>
            <a:off x="2362200" y="2514600"/>
            <a:ext cx="3571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rgbClr val="CC6600"/>
                </a:solidFill>
                <a:latin typeface="Arial Narrow" pitchFamily="-84" charset="0"/>
              </a:rPr>
              <a:t>m</a:t>
            </a:r>
          </a:p>
        </p:txBody>
      </p:sp>
      <p:sp>
        <p:nvSpPr>
          <p:cNvPr id="23574" name="Text Box 19"/>
          <p:cNvSpPr txBox="1">
            <a:spLocks noChangeArrowheads="1"/>
          </p:cNvSpPr>
          <p:nvPr/>
        </p:nvSpPr>
        <p:spPr bwMode="auto">
          <a:xfrm>
            <a:off x="1447800" y="4937125"/>
            <a:ext cx="6699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rgbClr val="CC6600"/>
                </a:solidFill>
                <a:latin typeface="Arial Narrow" pitchFamily="-84" charset="0"/>
              </a:rPr>
              <a:t>Unit?</a:t>
            </a:r>
          </a:p>
        </p:txBody>
      </p:sp>
      <p:sp>
        <p:nvSpPr>
          <p:cNvPr id="23575" name="Text Box 20"/>
          <p:cNvSpPr txBox="1">
            <a:spLocks noChangeArrowheads="1"/>
          </p:cNvSpPr>
          <p:nvPr/>
        </p:nvSpPr>
        <p:spPr bwMode="auto">
          <a:xfrm>
            <a:off x="2225675" y="4926013"/>
            <a:ext cx="5191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rgbClr val="CC6600"/>
                </a:solidFill>
                <a:latin typeface="Arial Narrow" pitchFamily="-84" charset="0"/>
              </a:rPr>
              <a:t>m/s</a:t>
            </a:r>
          </a:p>
        </p:txBody>
      </p:sp>
    </p:spTree>
    <p:extLst>
      <p:ext uri="{BB962C8B-B14F-4D97-AF65-F5344CB8AC3E}">
        <p14:creationId xmlns:p14="http://schemas.microsoft.com/office/powerpoint/2010/main" val="30122897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91" name="Rectangle 4"/>
          <p:cNvSpPr>
            <a:spLocks noGrp="1" noChangeArrowheads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 Narrow" pitchFamily="-84" charset="0"/>
              </a:rPr>
              <a:t>Wednesday, June 4, 2014</a:t>
            </a:r>
          </a:p>
        </p:txBody>
      </p:sp>
      <p:sp>
        <p:nvSpPr>
          <p:cNvPr id="24592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8FE96A5-CAAF-5349-9251-722EFF4161D6}" type="slidenum">
              <a:rPr lang="en-US">
                <a:latin typeface="Arial Narrow" pitchFamily="-84" charset="0"/>
              </a:rPr>
              <a:pPr/>
              <a:t>9</a:t>
            </a:fld>
            <a:endParaRPr lang="en-US">
              <a:latin typeface="Arial Narrow" pitchFamily="-84" charset="0"/>
            </a:endParaRPr>
          </a:p>
        </p:txBody>
      </p:sp>
      <p:sp>
        <p:nvSpPr>
          <p:cNvPr id="24593" name="Slide Number Placeholder 5"/>
          <p:cNvSpPr txBox="1">
            <a:spLocks noGrp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r"/>
            <a:fld id="{876B4970-66C5-204B-BCBE-DFA1317911E9}" type="slidenum">
              <a:rPr lang="en-US" sz="1400" b="1">
                <a:solidFill>
                  <a:srgbClr val="A50021"/>
                </a:solidFill>
                <a:latin typeface="Arial Narrow" pitchFamily="-84" charset="0"/>
              </a:rPr>
              <a:pPr algn="r"/>
              <a:t>9</a:t>
            </a:fld>
            <a:endParaRPr lang="en-US" sz="1400" b="1">
              <a:solidFill>
                <a:srgbClr val="A50021"/>
              </a:solidFill>
              <a:latin typeface="Arial Narrow" pitchFamily="-84" charset="0"/>
            </a:endParaRPr>
          </a:p>
        </p:txBody>
      </p:sp>
      <p:sp>
        <p:nvSpPr>
          <p:cNvPr id="245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457200"/>
          </a:xfrm>
        </p:spPr>
        <p:txBody>
          <a:bodyPr/>
          <a:lstStyle/>
          <a:p>
            <a:pPr eaLnBrk="1" hangingPunct="1"/>
            <a:r>
              <a:rPr lang="en-US" sz="4000">
                <a:ea typeface="ＭＳ Ｐゴシック" pitchFamily="-84" charset="-128"/>
                <a:cs typeface="ＭＳ Ｐゴシック" pitchFamily="-84" charset="-128"/>
              </a:rPr>
              <a:t>Difference between Speed and Velocity</a:t>
            </a:r>
          </a:p>
        </p:txBody>
      </p:sp>
      <p:sp>
        <p:nvSpPr>
          <p:cNvPr id="179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838200"/>
            <a:ext cx="7772400" cy="1219200"/>
          </a:xfrm>
        </p:spPr>
        <p:txBody>
          <a:bodyPr/>
          <a:lstStyle/>
          <a:p>
            <a:pPr eaLnBrk="1" hangingPunct="1"/>
            <a:r>
              <a:rPr lang="en-US" dirty="0">
                <a:ea typeface="ＭＳ Ｐゴシック" pitchFamily="-84" charset="-128"/>
                <a:cs typeface="ＭＳ Ｐゴシック" pitchFamily="-84" charset="-128"/>
              </a:rPr>
              <a:t>Let’s take a simple one dimensional translation that has many steps:</a:t>
            </a:r>
          </a:p>
          <a:p>
            <a:pPr lvl="1" eaLnBrk="1" hangingPunct="1">
              <a:buFontTx/>
              <a:buNone/>
            </a:pPr>
            <a:endParaRPr lang="en-US" dirty="0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762000" y="1965325"/>
            <a:ext cx="6934200" cy="609600"/>
            <a:chOff x="480" y="1382"/>
            <a:chExt cx="4368" cy="384"/>
          </a:xfrm>
        </p:grpSpPr>
        <p:sp>
          <p:nvSpPr>
            <p:cNvPr id="24622" name="Line 5"/>
            <p:cNvSpPr>
              <a:spLocks noChangeShapeType="1"/>
            </p:cNvSpPr>
            <p:nvPr/>
          </p:nvSpPr>
          <p:spPr bwMode="auto">
            <a:xfrm>
              <a:off x="1008" y="1766"/>
              <a:ext cx="3840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623" name="Text Box 6"/>
            <p:cNvSpPr txBox="1">
              <a:spLocks noChangeArrowheads="1"/>
            </p:cNvSpPr>
            <p:nvPr/>
          </p:nvSpPr>
          <p:spPr bwMode="auto">
            <a:xfrm>
              <a:off x="480" y="1382"/>
              <a:ext cx="2004" cy="288"/>
            </a:xfrm>
            <a:prstGeom prst="rect">
              <a:avLst/>
            </a:prstGeom>
            <a:solidFill>
              <a:srgbClr val="FFFFCC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solidFill>
                    <a:schemeClr val="accent2"/>
                  </a:solidFill>
                  <a:latin typeface="Arial Narrow" pitchFamily="-84" charset="0"/>
                </a:rPr>
                <a:t>Let’s call this line as X-axis</a:t>
              </a:r>
            </a:p>
          </p:txBody>
        </p:sp>
      </p:grpSp>
      <p:sp>
        <p:nvSpPr>
          <p:cNvPr id="179207" name="Text Box 7"/>
          <p:cNvSpPr txBox="1">
            <a:spLocks noChangeArrowheads="1"/>
          </p:cNvSpPr>
          <p:nvPr/>
        </p:nvSpPr>
        <p:spPr bwMode="auto">
          <a:xfrm>
            <a:off x="152400" y="2667000"/>
            <a:ext cx="1828800" cy="1311275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chemeClr val="accent2"/>
                </a:solidFill>
                <a:latin typeface="Arial Narrow" pitchFamily="-84" charset="0"/>
              </a:rPr>
              <a:t>Let’s have a couple of motions in a total time interval of 20 sec.</a:t>
            </a:r>
          </a:p>
        </p:txBody>
      </p: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2133600" y="2743200"/>
            <a:ext cx="1447800" cy="396875"/>
            <a:chOff x="1344" y="1872"/>
            <a:chExt cx="912" cy="250"/>
          </a:xfrm>
        </p:grpSpPr>
        <p:sp>
          <p:nvSpPr>
            <p:cNvPr id="24620" name="Line 9"/>
            <p:cNvSpPr>
              <a:spLocks noChangeShapeType="1"/>
            </p:cNvSpPr>
            <p:nvPr/>
          </p:nvSpPr>
          <p:spPr bwMode="auto">
            <a:xfrm>
              <a:off x="1344" y="1913"/>
              <a:ext cx="912" cy="0"/>
            </a:xfrm>
            <a:prstGeom prst="line">
              <a:avLst/>
            </a:prstGeom>
            <a:noFill/>
            <a:ln w="28575">
              <a:solidFill>
                <a:srgbClr val="FF0066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621" name="Text Box 10"/>
            <p:cNvSpPr txBox="1">
              <a:spLocks noChangeArrowheads="1"/>
            </p:cNvSpPr>
            <p:nvPr/>
          </p:nvSpPr>
          <p:spPr bwMode="auto">
            <a:xfrm>
              <a:off x="1430" y="1872"/>
              <a:ext cx="448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>
                  <a:solidFill>
                    <a:schemeClr val="accent2"/>
                  </a:solidFill>
                  <a:latin typeface="Arial Narrow" pitchFamily="-84" charset="0"/>
                </a:rPr>
                <a:t>+10m</a:t>
              </a:r>
            </a:p>
          </p:txBody>
        </p:sp>
      </p:grpSp>
      <p:grpSp>
        <p:nvGrpSpPr>
          <p:cNvPr id="4" name="Group 11"/>
          <p:cNvGrpSpPr>
            <a:grpSpLocks/>
          </p:cNvGrpSpPr>
          <p:nvPr/>
        </p:nvGrpSpPr>
        <p:grpSpPr bwMode="auto">
          <a:xfrm>
            <a:off x="3581400" y="2727325"/>
            <a:ext cx="2133600" cy="396875"/>
            <a:chOff x="2256" y="1862"/>
            <a:chExt cx="1344" cy="250"/>
          </a:xfrm>
        </p:grpSpPr>
        <p:sp>
          <p:nvSpPr>
            <p:cNvPr id="24618" name="Line 12"/>
            <p:cNvSpPr>
              <a:spLocks noChangeShapeType="1"/>
            </p:cNvSpPr>
            <p:nvPr/>
          </p:nvSpPr>
          <p:spPr bwMode="auto">
            <a:xfrm>
              <a:off x="2256" y="1910"/>
              <a:ext cx="1344" cy="0"/>
            </a:xfrm>
            <a:prstGeom prst="line">
              <a:avLst/>
            </a:prstGeom>
            <a:noFill/>
            <a:ln w="28575">
              <a:solidFill>
                <a:srgbClr val="FF0066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619" name="Text Box 13"/>
            <p:cNvSpPr txBox="1">
              <a:spLocks noChangeArrowheads="1"/>
            </p:cNvSpPr>
            <p:nvPr/>
          </p:nvSpPr>
          <p:spPr bwMode="auto">
            <a:xfrm>
              <a:off x="2688" y="1862"/>
              <a:ext cx="448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>
                  <a:solidFill>
                    <a:schemeClr val="accent2"/>
                  </a:solidFill>
                  <a:latin typeface="Arial Narrow" pitchFamily="-84" charset="0"/>
                </a:rPr>
                <a:t>+15m</a:t>
              </a:r>
            </a:p>
          </p:txBody>
        </p:sp>
      </p:grpSp>
      <p:grpSp>
        <p:nvGrpSpPr>
          <p:cNvPr id="5" name="Group 14"/>
          <p:cNvGrpSpPr>
            <a:grpSpLocks/>
          </p:cNvGrpSpPr>
          <p:nvPr/>
        </p:nvGrpSpPr>
        <p:grpSpPr bwMode="auto">
          <a:xfrm>
            <a:off x="4191000" y="3184525"/>
            <a:ext cx="2133600" cy="396875"/>
            <a:chOff x="2640" y="2150"/>
            <a:chExt cx="1344" cy="250"/>
          </a:xfrm>
        </p:grpSpPr>
        <p:sp>
          <p:nvSpPr>
            <p:cNvPr id="24616" name="Line 15"/>
            <p:cNvSpPr>
              <a:spLocks noChangeShapeType="1"/>
            </p:cNvSpPr>
            <p:nvPr/>
          </p:nvSpPr>
          <p:spPr bwMode="auto">
            <a:xfrm flipH="1">
              <a:off x="2640" y="2150"/>
              <a:ext cx="1344" cy="0"/>
            </a:xfrm>
            <a:prstGeom prst="line">
              <a:avLst/>
            </a:prstGeom>
            <a:noFill/>
            <a:ln w="28575">
              <a:solidFill>
                <a:srgbClr val="FF0066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617" name="Text Box 16"/>
            <p:cNvSpPr txBox="1">
              <a:spLocks noChangeArrowheads="1"/>
            </p:cNvSpPr>
            <p:nvPr/>
          </p:nvSpPr>
          <p:spPr bwMode="auto">
            <a:xfrm>
              <a:off x="3104" y="2150"/>
              <a:ext cx="415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>
                  <a:solidFill>
                    <a:schemeClr val="accent2"/>
                  </a:solidFill>
                  <a:latin typeface="Arial Narrow" pitchFamily="-84" charset="0"/>
                </a:rPr>
                <a:t>-15m</a:t>
              </a:r>
            </a:p>
          </p:txBody>
        </p:sp>
      </p:grpSp>
      <p:grpSp>
        <p:nvGrpSpPr>
          <p:cNvPr id="6" name="Group 17"/>
          <p:cNvGrpSpPr>
            <a:grpSpLocks/>
          </p:cNvGrpSpPr>
          <p:nvPr/>
        </p:nvGrpSpPr>
        <p:grpSpPr bwMode="auto">
          <a:xfrm>
            <a:off x="2133600" y="3184525"/>
            <a:ext cx="619125" cy="396875"/>
            <a:chOff x="1344" y="2150"/>
            <a:chExt cx="390" cy="250"/>
          </a:xfrm>
        </p:grpSpPr>
        <p:sp>
          <p:nvSpPr>
            <p:cNvPr id="24614" name="Text Box 18"/>
            <p:cNvSpPr txBox="1">
              <a:spLocks noChangeArrowheads="1"/>
            </p:cNvSpPr>
            <p:nvPr/>
          </p:nvSpPr>
          <p:spPr bwMode="auto">
            <a:xfrm>
              <a:off x="1392" y="2150"/>
              <a:ext cx="34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>
                  <a:solidFill>
                    <a:schemeClr val="accent2"/>
                  </a:solidFill>
                  <a:latin typeface="Arial Narrow" pitchFamily="-84" charset="0"/>
                </a:rPr>
                <a:t>-5m</a:t>
              </a:r>
            </a:p>
          </p:txBody>
        </p:sp>
        <p:sp>
          <p:nvSpPr>
            <p:cNvPr id="24615" name="Line 19"/>
            <p:cNvSpPr>
              <a:spLocks noChangeShapeType="1"/>
            </p:cNvSpPr>
            <p:nvPr/>
          </p:nvSpPr>
          <p:spPr bwMode="auto">
            <a:xfrm flipH="1">
              <a:off x="1344" y="2153"/>
              <a:ext cx="384" cy="0"/>
            </a:xfrm>
            <a:prstGeom prst="line">
              <a:avLst/>
            </a:prstGeom>
            <a:noFill/>
            <a:ln w="28575">
              <a:solidFill>
                <a:srgbClr val="FF0066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7" name="Group 20"/>
          <p:cNvGrpSpPr>
            <a:grpSpLocks/>
          </p:cNvGrpSpPr>
          <p:nvPr/>
        </p:nvGrpSpPr>
        <p:grpSpPr bwMode="auto">
          <a:xfrm>
            <a:off x="2743200" y="3184525"/>
            <a:ext cx="1447800" cy="396875"/>
            <a:chOff x="1728" y="2150"/>
            <a:chExt cx="912" cy="250"/>
          </a:xfrm>
        </p:grpSpPr>
        <p:sp>
          <p:nvSpPr>
            <p:cNvPr id="24612" name="Line 21"/>
            <p:cNvSpPr>
              <a:spLocks noChangeShapeType="1"/>
            </p:cNvSpPr>
            <p:nvPr/>
          </p:nvSpPr>
          <p:spPr bwMode="auto">
            <a:xfrm flipH="1">
              <a:off x="1728" y="2150"/>
              <a:ext cx="912" cy="0"/>
            </a:xfrm>
            <a:prstGeom prst="line">
              <a:avLst/>
            </a:prstGeom>
            <a:noFill/>
            <a:ln w="28575">
              <a:solidFill>
                <a:srgbClr val="FF0066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613" name="Text Box 22"/>
            <p:cNvSpPr txBox="1">
              <a:spLocks noChangeArrowheads="1"/>
            </p:cNvSpPr>
            <p:nvPr/>
          </p:nvSpPr>
          <p:spPr bwMode="auto">
            <a:xfrm>
              <a:off x="1952" y="2150"/>
              <a:ext cx="415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>
                  <a:solidFill>
                    <a:schemeClr val="accent2"/>
                  </a:solidFill>
                  <a:latin typeface="Arial Narrow" pitchFamily="-84" charset="0"/>
                </a:rPr>
                <a:t>-10m</a:t>
              </a:r>
            </a:p>
          </p:txBody>
        </p:sp>
      </p:grpSp>
      <p:grpSp>
        <p:nvGrpSpPr>
          <p:cNvPr id="8" name="Group 23"/>
          <p:cNvGrpSpPr>
            <a:grpSpLocks/>
          </p:cNvGrpSpPr>
          <p:nvPr/>
        </p:nvGrpSpPr>
        <p:grpSpPr bwMode="auto">
          <a:xfrm>
            <a:off x="5715000" y="2727325"/>
            <a:ext cx="609600" cy="396875"/>
            <a:chOff x="3600" y="1862"/>
            <a:chExt cx="384" cy="250"/>
          </a:xfrm>
        </p:grpSpPr>
        <p:sp>
          <p:nvSpPr>
            <p:cNvPr id="24610" name="Line 24"/>
            <p:cNvSpPr>
              <a:spLocks noChangeShapeType="1"/>
            </p:cNvSpPr>
            <p:nvPr/>
          </p:nvSpPr>
          <p:spPr bwMode="auto">
            <a:xfrm>
              <a:off x="3600" y="1910"/>
              <a:ext cx="384" cy="0"/>
            </a:xfrm>
            <a:prstGeom prst="line">
              <a:avLst/>
            </a:prstGeom>
            <a:noFill/>
            <a:ln w="28575">
              <a:solidFill>
                <a:srgbClr val="FF0066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611" name="Text Box 25"/>
            <p:cNvSpPr txBox="1">
              <a:spLocks noChangeArrowheads="1"/>
            </p:cNvSpPr>
            <p:nvPr/>
          </p:nvSpPr>
          <p:spPr bwMode="auto">
            <a:xfrm>
              <a:off x="3600" y="1862"/>
              <a:ext cx="375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>
                  <a:solidFill>
                    <a:schemeClr val="accent2"/>
                  </a:solidFill>
                  <a:latin typeface="Arial Narrow" pitchFamily="-84" charset="0"/>
                </a:rPr>
                <a:t>+5m</a:t>
              </a:r>
            </a:p>
          </p:txBody>
        </p:sp>
      </p:grpSp>
      <p:sp>
        <p:nvSpPr>
          <p:cNvPr id="179226" name="Text Box 26"/>
          <p:cNvSpPr txBox="1">
            <a:spLocks noChangeArrowheads="1"/>
          </p:cNvSpPr>
          <p:nvPr/>
        </p:nvSpPr>
        <p:spPr bwMode="auto">
          <a:xfrm>
            <a:off x="2133600" y="3505200"/>
            <a:ext cx="24003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chemeClr val="accent2"/>
                </a:solidFill>
                <a:latin typeface="Arial Narrow" pitchFamily="-84" charset="0"/>
              </a:rPr>
              <a:t>Total Displacement:</a:t>
            </a:r>
          </a:p>
        </p:txBody>
      </p:sp>
      <p:graphicFrame>
        <p:nvGraphicFramePr>
          <p:cNvPr id="179227" name="Object 27"/>
          <p:cNvGraphicFramePr>
            <a:graphicFrameLocks noChangeAspect="1"/>
          </p:cNvGraphicFramePr>
          <p:nvPr/>
        </p:nvGraphicFramePr>
        <p:xfrm>
          <a:off x="4572000" y="3606800"/>
          <a:ext cx="407988" cy="334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17" name="Equation" r:id="rId3" imgW="215640" imgH="177480" progId="Equation.DSMT4">
                  <p:embed/>
                </p:oleObj>
              </mc:Choice>
              <mc:Fallback>
                <p:oleObj name="Equation" r:id="rId3" imgW="21564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3606800"/>
                        <a:ext cx="407988" cy="3349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CC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9228" name="Text Box 28"/>
          <p:cNvSpPr txBox="1">
            <a:spLocks noChangeArrowheads="1"/>
          </p:cNvSpPr>
          <p:nvPr/>
        </p:nvSpPr>
        <p:spPr bwMode="auto">
          <a:xfrm>
            <a:off x="1143000" y="4800600"/>
            <a:ext cx="2901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chemeClr val="accent2"/>
                </a:solidFill>
                <a:latin typeface="Arial Narrow" pitchFamily="-84" charset="0"/>
              </a:rPr>
              <a:t>Total Distance Traveled:</a:t>
            </a:r>
          </a:p>
        </p:txBody>
      </p:sp>
      <p:graphicFrame>
        <p:nvGraphicFramePr>
          <p:cNvPr id="179229" name="Object 29"/>
          <p:cNvGraphicFramePr>
            <a:graphicFrameLocks noChangeAspect="1"/>
          </p:cNvGraphicFramePr>
          <p:nvPr/>
        </p:nvGraphicFramePr>
        <p:xfrm>
          <a:off x="4114800" y="4876800"/>
          <a:ext cx="528638" cy="312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18" name="Equation" r:id="rId5" imgW="279360" imgH="164880" progId="Equation.DSMT4">
                  <p:embed/>
                </p:oleObj>
              </mc:Choice>
              <mc:Fallback>
                <p:oleObj name="Equation" r:id="rId5" imgW="27936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4800" y="4876800"/>
                        <a:ext cx="528638" cy="3127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CC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9230" name="Text Box 30"/>
          <p:cNvSpPr txBox="1">
            <a:spLocks noChangeArrowheads="1"/>
          </p:cNvSpPr>
          <p:nvPr/>
        </p:nvSpPr>
        <p:spPr bwMode="auto">
          <a:xfrm>
            <a:off x="2133600" y="4038600"/>
            <a:ext cx="21351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chemeClr val="accent2"/>
                </a:solidFill>
                <a:latin typeface="Arial Narrow" pitchFamily="-84" charset="0"/>
              </a:rPr>
              <a:t>Average Velocity:</a:t>
            </a:r>
          </a:p>
        </p:txBody>
      </p:sp>
      <p:graphicFrame>
        <p:nvGraphicFramePr>
          <p:cNvPr id="179231" name="Object 31"/>
          <p:cNvGraphicFramePr>
            <a:graphicFrameLocks noChangeAspect="1"/>
          </p:cNvGraphicFramePr>
          <p:nvPr/>
        </p:nvGraphicFramePr>
        <p:xfrm>
          <a:off x="4343400" y="4038600"/>
          <a:ext cx="1055688" cy="625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19" name="Equation" r:id="rId7" imgW="685800" imgH="406080" progId="Equation.DSMT4">
                  <p:embed/>
                </p:oleObj>
              </mc:Choice>
              <mc:Fallback>
                <p:oleObj name="Equation" r:id="rId7" imgW="685800" imgH="406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3400" y="4038600"/>
                        <a:ext cx="1055688" cy="625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9232" name="Text Box 32"/>
          <p:cNvSpPr txBox="1">
            <a:spLocks noChangeArrowheads="1"/>
          </p:cNvSpPr>
          <p:nvPr/>
        </p:nvSpPr>
        <p:spPr bwMode="auto">
          <a:xfrm>
            <a:off x="1143000" y="5334000"/>
            <a:ext cx="19827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chemeClr val="accent2"/>
                </a:solidFill>
                <a:latin typeface="Arial Narrow" pitchFamily="-84" charset="0"/>
              </a:rPr>
              <a:t>Average Speed:</a:t>
            </a:r>
          </a:p>
        </p:txBody>
      </p:sp>
      <p:graphicFrame>
        <p:nvGraphicFramePr>
          <p:cNvPr id="179233" name="Object 33"/>
          <p:cNvGraphicFramePr>
            <a:graphicFrameLocks noChangeAspect="1"/>
          </p:cNvGraphicFramePr>
          <p:nvPr/>
        </p:nvGraphicFramePr>
        <p:xfrm>
          <a:off x="3048000" y="5343525"/>
          <a:ext cx="3340100" cy="744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20" name="Equation" r:id="rId9" imgW="1765080" imgH="393480" progId="Equation.DSMT4">
                  <p:embed/>
                </p:oleObj>
              </mc:Choice>
              <mc:Fallback>
                <p:oleObj name="Equation" r:id="rId9" imgW="176508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0" y="5343525"/>
                        <a:ext cx="3340100" cy="744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9234" name="Line 34"/>
          <p:cNvSpPr>
            <a:spLocks noChangeShapeType="1"/>
          </p:cNvSpPr>
          <p:nvPr/>
        </p:nvSpPr>
        <p:spPr bwMode="auto">
          <a:xfrm>
            <a:off x="1828800" y="4800600"/>
            <a:ext cx="6400800" cy="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aphicFrame>
        <p:nvGraphicFramePr>
          <p:cNvPr id="179235" name="Object 35"/>
          <p:cNvGraphicFramePr>
            <a:graphicFrameLocks noChangeAspect="1"/>
          </p:cNvGraphicFramePr>
          <p:nvPr/>
        </p:nvGraphicFramePr>
        <p:xfrm>
          <a:off x="5386388" y="4048125"/>
          <a:ext cx="546100" cy="604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21" name="Equation" r:id="rId11" imgW="355320" imgH="393480" progId="Equation.DSMT4">
                  <p:embed/>
                </p:oleObj>
              </mc:Choice>
              <mc:Fallback>
                <p:oleObj name="Equation" r:id="rId11" imgW="35532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86388" y="4048125"/>
                        <a:ext cx="546100" cy="604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9236" name="Object 36"/>
          <p:cNvGraphicFramePr>
            <a:graphicFrameLocks noChangeAspect="1"/>
          </p:cNvGraphicFramePr>
          <p:nvPr/>
        </p:nvGraphicFramePr>
        <p:xfrm>
          <a:off x="5919788" y="4048125"/>
          <a:ext cx="527050" cy="604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22" name="Equation" r:id="rId13" imgW="342720" imgH="393480" progId="Equation.DSMT4">
                  <p:embed/>
                </p:oleObj>
              </mc:Choice>
              <mc:Fallback>
                <p:oleObj name="Equation" r:id="rId13" imgW="34272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19788" y="4048125"/>
                        <a:ext cx="527050" cy="604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9237" name="Object 37"/>
          <p:cNvGraphicFramePr>
            <a:graphicFrameLocks noChangeAspect="1"/>
          </p:cNvGraphicFramePr>
          <p:nvPr/>
        </p:nvGraphicFramePr>
        <p:xfrm>
          <a:off x="6434138" y="4194175"/>
          <a:ext cx="957262" cy="312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23" name="Equation" r:id="rId15" imgW="622080" imgH="203040" progId="Equation.DSMT4">
                  <p:embed/>
                </p:oleObj>
              </mc:Choice>
              <mc:Fallback>
                <p:oleObj name="Equation" r:id="rId15" imgW="62208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34138" y="4194175"/>
                        <a:ext cx="957262" cy="312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9238" name="Object 38"/>
          <p:cNvGraphicFramePr>
            <a:graphicFrameLocks noChangeAspect="1"/>
          </p:cNvGraphicFramePr>
          <p:nvPr/>
        </p:nvGraphicFramePr>
        <p:xfrm>
          <a:off x="4919663" y="3673475"/>
          <a:ext cx="1008062" cy="288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24" name="Equation" r:id="rId17" imgW="533400" imgH="152400" progId="Equation.DSMT4">
                  <p:embed/>
                </p:oleObj>
              </mc:Choice>
              <mc:Fallback>
                <p:oleObj name="Equation" r:id="rId17" imgW="533400" imgH="152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19663" y="3673475"/>
                        <a:ext cx="1008062" cy="288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CC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9239" name="Object 39"/>
          <p:cNvGraphicFramePr>
            <a:graphicFrameLocks noChangeAspect="1"/>
          </p:cNvGraphicFramePr>
          <p:nvPr/>
        </p:nvGraphicFramePr>
        <p:xfrm>
          <a:off x="5865813" y="3641725"/>
          <a:ext cx="938212" cy="263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25" name="Equation" r:id="rId19" imgW="495000" imgH="139680" progId="Equation.DSMT4">
                  <p:embed/>
                </p:oleObj>
              </mc:Choice>
              <mc:Fallback>
                <p:oleObj name="Equation" r:id="rId19" imgW="495000" imgH="1396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5813" y="3641725"/>
                        <a:ext cx="938212" cy="263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CC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9240" name="Object 40"/>
          <p:cNvGraphicFramePr>
            <a:graphicFrameLocks noChangeAspect="1"/>
          </p:cNvGraphicFramePr>
          <p:nvPr/>
        </p:nvGraphicFramePr>
        <p:xfrm>
          <a:off x="6754813" y="3581400"/>
          <a:ext cx="865187" cy="384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26" name="Equation" r:id="rId21" imgW="457200" imgH="203040" progId="Equation.DSMT4">
                  <p:embed/>
                </p:oleObj>
              </mc:Choice>
              <mc:Fallback>
                <p:oleObj name="Equation" r:id="rId21" imgW="45720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54813" y="3581400"/>
                        <a:ext cx="865187" cy="384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CC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9241" name="Object 41"/>
          <p:cNvGraphicFramePr>
            <a:graphicFrameLocks noChangeAspect="1"/>
          </p:cNvGraphicFramePr>
          <p:nvPr/>
        </p:nvGraphicFramePr>
        <p:xfrm>
          <a:off x="4572000" y="4876800"/>
          <a:ext cx="3629025" cy="384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27" name="Equation" r:id="rId23" imgW="1917360" imgH="203040" progId="Equation.DSMT4">
                  <p:embed/>
                </p:oleObj>
              </mc:Choice>
              <mc:Fallback>
                <p:oleObj name="Equation" r:id="rId23" imgW="191736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4876800"/>
                        <a:ext cx="3629025" cy="384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CC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9242" name="Object 42"/>
          <p:cNvGraphicFramePr>
            <a:graphicFrameLocks noChangeAspect="1"/>
          </p:cNvGraphicFramePr>
          <p:nvPr/>
        </p:nvGraphicFramePr>
        <p:xfrm>
          <a:off x="6369050" y="5341938"/>
          <a:ext cx="649288" cy="744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28" name="Equation" r:id="rId25" imgW="342720" imgH="393480" progId="Equation.DSMT4">
                  <p:embed/>
                </p:oleObj>
              </mc:Choice>
              <mc:Fallback>
                <p:oleObj name="Equation" r:id="rId25" imgW="34272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69050" y="5341938"/>
                        <a:ext cx="649288" cy="7445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9243" name="Object 43"/>
          <p:cNvGraphicFramePr>
            <a:graphicFrameLocks noChangeAspect="1"/>
          </p:cNvGraphicFramePr>
          <p:nvPr/>
        </p:nvGraphicFramePr>
        <p:xfrm>
          <a:off x="6999288" y="5522913"/>
          <a:ext cx="1154112" cy="384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29" name="Equation" r:id="rId27" imgW="609480" imgH="203040" progId="Equation.DSMT4">
                  <p:embed/>
                </p:oleObj>
              </mc:Choice>
              <mc:Fallback>
                <p:oleObj name="Equation" r:id="rId27" imgW="60948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99288" y="5522913"/>
                        <a:ext cx="1154112" cy="384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609" name="Footer Placeholder 4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nl-NL" smtClean="0">
                <a:latin typeface="Arial Narrow" pitchFamily="-84" charset="0"/>
              </a:rPr>
              <a:t>PHYS 1441-001, Summer 2014             Dr. Jaehoon Yu</a:t>
            </a:r>
            <a:endParaRPr lang="en-US" smtClean="0">
              <a:latin typeface="Arial Narrow" pitchFamily="-8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28079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phys1443-spring02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00"/>
      </a:hlink>
      <a:folHlink>
        <a:srgbClr val="B2B2B2"/>
      </a:folHlink>
    </a:clrScheme>
    <a:fontScheme name="phys1443-spring02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phys1443-spring02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hys1443-spring02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D:\UTA\Classes\1443 Spring 2002\phys1443-spring02.pot</Template>
  <TotalTime>9661</TotalTime>
  <Words>1415</Words>
  <Application>Microsoft Macintosh PowerPoint</Application>
  <PresentationFormat>On-screen Show (4:3)</PresentationFormat>
  <Paragraphs>189</Paragraphs>
  <Slides>16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8" baseType="lpstr">
      <vt:lpstr>phys1443-spring02</vt:lpstr>
      <vt:lpstr>Equation</vt:lpstr>
      <vt:lpstr>PHYS 1441 – Section 001 Lecture #3</vt:lpstr>
      <vt:lpstr>Announcements</vt:lpstr>
      <vt:lpstr>Reminder: Special Project #1 for Extra Credit</vt:lpstr>
      <vt:lpstr>Some Fundamentals</vt:lpstr>
      <vt:lpstr>Some More Fundamentals</vt:lpstr>
      <vt:lpstr>Displacement, Velocity and Speed</vt:lpstr>
      <vt:lpstr>PowerPoint Presentation</vt:lpstr>
      <vt:lpstr>Displacement, Velocity and Speed</vt:lpstr>
      <vt:lpstr>Difference between Speed and Velocity</vt:lpstr>
      <vt:lpstr>Example 2.1: Runner’s Average Velocity</vt:lpstr>
      <vt:lpstr>Example   Distance Run by a Jogger</vt:lpstr>
      <vt:lpstr>Example:  The World’s Fastest Jet-Engine Car</vt:lpstr>
      <vt:lpstr>Instantaneous Velocity and Speed</vt:lpstr>
      <vt:lpstr>PowerPoint Presentation</vt:lpstr>
      <vt:lpstr>Velocity vs Time Plot</vt:lpstr>
      <vt:lpstr>Displacement, Velocity and Speed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PHYS 1443 – Section 501 Lecture #1</dc:title>
  <dc:creator>Jae Yu</dc:creator>
  <cp:lastModifiedBy>Jae Yu</cp:lastModifiedBy>
  <cp:revision>407</cp:revision>
  <dcterms:created xsi:type="dcterms:W3CDTF">2012-06-05T17:02:23Z</dcterms:created>
  <dcterms:modified xsi:type="dcterms:W3CDTF">2014-06-04T19:24:41Z</dcterms:modified>
</cp:coreProperties>
</file>