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notesSlides/notesSlide1.xml" ContentType="application/vnd.openxmlformats-officedocument.presentationml.notesSlide+xml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notesSlides/notesSlide2.xml" ContentType="application/vnd.openxmlformats-officedocument.presentationml.notesSlide+xml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notesSlides/notesSlide3.xml" ContentType="application/vnd.openxmlformats-officedocument.presentationml.notesSlide+xml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ppt/embeddings/oleObject68.bin" ContentType="application/vnd.openxmlformats-officedocument.oleObject"/>
  <Override PartName="/ppt/embeddings/oleObject69.bin" ContentType="application/vnd.openxmlformats-officedocument.oleObject"/>
  <Override PartName="/ppt/embeddings/oleObject70.bin" ContentType="application/vnd.openxmlformats-officedocument.oleObject"/>
  <Override PartName="/ppt/embeddings/oleObject71.bin" ContentType="application/vnd.openxmlformats-officedocument.oleObject"/>
  <Override PartName="/ppt/embeddings/oleObject72.bin" ContentType="application/vnd.openxmlformats-officedocument.oleObject"/>
  <Override PartName="/ppt/embeddings/oleObject73.bin" ContentType="application/vnd.openxmlformats-officedocument.oleObject"/>
  <Override PartName="/ppt/embeddings/oleObject74.bin" ContentType="application/vnd.openxmlformats-officedocument.oleObject"/>
  <Override PartName="/ppt/embeddings/oleObject7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5" r:id="rId3"/>
    <p:sldId id="520" r:id="rId4"/>
    <p:sldId id="502" r:id="rId5"/>
    <p:sldId id="503" r:id="rId6"/>
    <p:sldId id="504" r:id="rId7"/>
    <p:sldId id="505" r:id="rId8"/>
    <p:sldId id="506" r:id="rId9"/>
    <p:sldId id="507" r:id="rId10"/>
    <p:sldId id="508" r:id="rId11"/>
    <p:sldId id="521" r:id="rId12"/>
    <p:sldId id="522" r:id="rId13"/>
    <p:sldId id="509" r:id="rId14"/>
    <p:sldId id="524" r:id="rId15"/>
    <p:sldId id="525" r:id="rId16"/>
    <p:sldId id="526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4" Type="http://schemas.openxmlformats.org/officeDocument/2006/relationships/image" Target="../media/image70.wmf"/><Relationship Id="rId5" Type="http://schemas.openxmlformats.org/officeDocument/2006/relationships/image" Target="../media/image71.wmf"/><Relationship Id="rId1" Type="http://schemas.openxmlformats.org/officeDocument/2006/relationships/image" Target="../media/image68.wmf"/><Relationship Id="rId2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6" Type="http://schemas.openxmlformats.org/officeDocument/2006/relationships/image" Target="../media/image14.wmf"/><Relationship Id="rId7" Type="http://schemas.openxmlformats.org/officeDocument/2006/relationships/image" Target="../media/image15.wmf"/><Relationship Id="rId8" Type="http://schemas.openxmlformats.org/officeDocument/2006/relationships/image" Target="../media/image16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8.wmf"/><Relationship Id="rId12" Type="http://schemas.openxmlformats.org/officeDocument/2006/relationships/image" Target="../media/image29.wmf"/><Relationship Id="rId13" Type="http://schemas.openxmlformats.org/officeDocument/2006/relationships/image" Target="../media/image30.wmf"/><Relationship Id="rId1" Type="http://schemas.openxmlformats.org/officeDocument/2006/relationships/image" Target="../media/image18.wmf"/><Relationship Id="rId2" Type="http://schemas.openxmlformats.org/officeDocument/2006/relationships/image" Target="../media/image19.wmf"/><Relationship Id="rId3" Type="http://schemas.openxmlformats.org/officeDocument/2006/relationships/image" Target="../media/image20.wmf"/><Relationship Id="rId4" Type="http://schemas.openxmlformats.org/officeDocument/2006/relationships/image" Target="../media/image21.wmf"/><Relationship Id="rId5" Type="http://schemas.openxmlformats.org/officeDocument/2006/relationships/image" Target="../media/image22.wmf"/><Relationship Id="rId6" Type="http://schemas.openxmlformats.org/officeDocument/2006/relationships/image" Target="../media/image23.wmf"/><Relationship Id="rId7" Type="http://schemas.openxmlformats.org/officeDocument/2006/relationships/image" Target="../media/image24.wmf"/><Relationship Id="rId8" Type="http://schemas.openxmlformats.org/officeDocument/2006/relationships/image" Target="../media/image25.emf"/><Relationship Id="rId9" Type="http://schemas.openxmlformats.org/officeDocument/2006/relationships/image" Target="../media/image26.wmf"/><Relationship Id="rId10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4" Type="http://schemas.openxmlformats.org/officeDocument/2006/relationships/image" Target="../media/image34.wmf"/><Relationship Id="rId5" Type="http://schemas.openxmlformats.org/officeDocument/2006/relationships/image" Target="../media/image35.wmf"/><Relationship Id="rId6" Type="http://schemas.openxmlformats.org/officeDocument/2006/relationships/image" Target="../media/image36.wmf"/><Relationship Id="rId7" Type="http://schemas.openxmlformats.org/officeDocument/2006/relationships/image" Target="../media/image37.wmf"/><Relationship Id="rId8" Type="http://schemas.openxmlformats.org/officeDocument/2006/relationships/image" Target="../media/image38.wmf"/><Relationship Id="rId1" Type="http://schemas.openxmlformats.org/officeDocument/2006/relationships/image" Target="../media/image31.wmf"/><Relationship Id="rId2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4" Type="http://schemas.openxmlformats.org/officeDocument/2006/relationships/image" Target="../media/image43.wmf"/><Relationship Id="rId5" Type="http://schemas.openxmlformats.org/officeDocument/2006/relationships/image" Target="../media/image44.wmf"/><Relationship Id="rId6" Type="http://schemas.openxmlformats.org/officeDocument/2006/relationships/image" Target="../media/image45.wmf"/><Relationship Id="rId7" Type="http://schemas.openxmlformats.org/officeDocument/2006/relationships/image" Target="../media/image46.wmf"/><Relationship Id="rId8" Type="http://schemas.openxmlformats.org/officeDocument/2006/relationships/image" Target="../media/image47.wmf"/><Relationship Id="rId9" Type="http://schemas.openxmlformats.org/officeDocument/2006/relationships/image" Target="../media/image48.wmf"/><Relationship Id="rId1" Type="http://schemas.openxmlformats.org/officeDocument/2006/relationships/image" Target="../media/image40.wmf"/><Relationship Id="rId2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9.emf"/><Relationship Id="rId12" Type="http://schemas.openxmlformats.org/officeDocument/2006/relationships/image" Target="../media/image60.wmf"/><Relationship Id="rId13" Type="http://schemas.openxmlformats.org/officeDocument/2006/relationships/image" Target="../media/image61.wmf"/><Relationship Id="rId14" Type="http://schemas.openxmlformats.org/officeDocument/2006/relationships/image" Target="../media/image62.wmf"/><Relationship Id="rId1" Type="http://schemas.openxmlformats.org/officeDocument/2006/relationships/image" Target="../media/image49.emf"/><Relationship Id="rId2" Type="http://schemas.openxmlformats.org/officeDocument/2006/relationships/image" Target="../media/image50.emf"/><Relationship Id="rId3" Type="http://schemas.openxmlformats.org/officeDocument/2006/relationships/image" Target="../media/image51.wmf"/><Relationship Id="rId4" Type="http://schemas.openxmlformats.org/officeDocument/2006/relationships/image" Target="../media/image52.wmf"/><Relationship Id="rId5" Type="http://schemas.openxmlformats.org/officeDocument/2006/relationships/image" Target="../media/image53.wmf"/><Relationship Id="rId6" Type="http://schemas.openxmlformats.org/officeDocument/2006/relationships/image" Target="../media/image54.wmf"/><Relationship Id="rId7" Type="http://schemas.openxmlformats.org/officeDocument/2006/relationships/image" Target="../media/image55.emf"/><Relationship Id="rId8" Type="http://schemas.openxmlformats.org/officeDocument/2006/relationships/image" Target="../media/image56.wmf"/><Relationship Id="rId9" Type="http://schemas.openxmlformats.org/officeDocument/2006/relationships/image" Target="../media/image57.wmf"/><Relationship Id="rId10" Type="http://schemas.openxmlformats.org/officeDocument/2006/relationships/image" Target="../media/image5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Relationship Id="rId2" Type="http://schemas.openxmlformats.org/officeDocument/2006/relationships/image" Target="../media/image6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5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7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EB0806-F8EC-5C43-B7B0-97BCECA98CFE}" type="slidenum">
              <a:rPr lang="en-US" smtClean="0">
                <a:latin typeface="Times New Roman" pitchFamily="-84" charset="0"/>
              </a:rPr>
              <a:pPr/>
              <a:t>10</a:t>
            </a:fld>
            <a:endParaRPr lang="en-US" smtClean="0">
              <a:latin typeface="Times New Roman" pitchFamily="-8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08EF0F6-F2A9-B249-BB54-07AFD86ECF13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2303192-9BD3-704E-BA0D-1BF05AABCD09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3256-6F70-2C45-A5A6-8E0C65146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3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2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7.bin"/><Relationship Id="rId20" Type="http://schemas.openxmlformats.org/officeDocument/2006/relationships/image" Target="../media/image38.wmf"/><Relationship Id="rId10" Type="http://schemas.openxmlformats.org/officeDocument/2006/relationships/image" Target="../media/image33.wmf"/><Relationship Id="rId11" Type="http://schemas.openxmlformats.org/officeDocument/2006/relationships/oleObject" Target="../embeddings/oleObject38.bin"/><Relationship Id="rId12" Type="http://schemas.openxmlformats.org/officeDocument/2006/relationships/image" Target="../media/image34.wmf"/><Relationship Id="rId13" Type="http://schemas.openxmlformats.org/officeDocument/2006/relationships/oleObject" Target="../embeddings/oleObject39.bin"/><Relationship Id="rId14" Type="http://schemas.openxmlformats.org/officeDocument/2006/relationships/image" Target="../media/image35.wmf"/><Relationship Id="rId15" Type="http://schemas.openxmlformats.org/officeDocument/2006/relationships/oleObject" Target="../embeddings/oleObject40.bin"/><Relationship Id="rId16" Type="http://schemas.openxmlformats.org/officeDocument/2006/relationships/image" Target="../media/image36.wmf"/><Relationship Id="rId17" Type="http://schemas.openxmlformats.org/officeDocument/2006/relationships/oleObject" Target="../embeddings/oleObject41.bin"/><Relationship Id="rId18" Type="http://schemas.openxmlformats.org/officeDocument/2006/relationships/image" Target="../media/image37.wmf"/><Relationship Id="rId19" Type="http://schemas.openxmlformats.org/officeDocument/2006/relationships/oleObject" Target="../embeddings/oleObject42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Relationship Id="rId4" Type="http://schemas.openxmlformats.org/officeDocument/2006/relationships/image" Target="../media/image39.jpeg"/><Relationship Id="rId5" Type="http://schemas.openxmlformats.org/officeDocument/2006/relationships/oleObject" Target="../embeddings/oleObject35.bin"/><Relationship Id="rId6" Type="http://schemas.openxmlformats.org/officeDocument/2006/relationships/image" Target="../media/image31.wmf"/><Relationship Id="rId7" Type="http://schemas.openxmlformats.org/officeDocument/2006/relationships/oleObject" Target="../embeddings/oleObject36.bin"/><Relationship Id="rId8" Type="http://schemas.openxmlformats.org/officeDocument/2006/relationships/image" Target="../media/image32.wmf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2.wmf"/><Relationship Id="rId20" Type="http://schemas.openxmlformats.org/officeDocument/2006/relationships/oleObject" Target="../embeddings/oleObject51.bin"/><Relationship Id="rId21" Type="http://schemas.openxmlformats.org/officeDocument/2006/relationships/image" Target="../media/image48.wmf"/><Relationship Id="rId10" Type="http://schemas.openxmlformats.org/officeDocument/2006/relationships/oleObject" Target="../embeddings/oleObject46.bin"/><Relationship Id="rId11" Type="http://schemas.openxmlformats.org/officeDocument/2006/relationships/image" Target="../media/image43.wmf"/><Relationship Id="rId12" Type="http://schemas.openxmlformats.org/officeDocument/2006/relationships/oleObject" Target="../embeddings/oleObject47.bin"/><Relationship Id="rId13" Type="http://schemas.openxmlformats.org/officeDocument/2006/relationships/image" Target="../media/image44.wmf"/><Relationship Id="rId14" Type="http://schemas.openxmlformats.org/officeDocument/2006/relationships/oleObject" Target="../embeddings/oleObject48.bin"/><Relationship Id="rId15" Type="http://schemas.openxmlformats.org/officeDocument/2006/relationships/image" Target="../media/image45.wmf"/><Relationship Id="rId16" Type="http://schemas.openxmlformats.org/officeDocument/2006/relationships/oleObject" Target="../embeddings/oleObject49.bin"/><Relationship Id="rId17" Type="http://schemas.openxmlformats.org/officeDocument/2006/relationships/image" Target="../media/image46.wmf"/><Relationship Id="rId18" Type="http://schemas.openxmlformats.org/officeDocument/2006/relationships/oleObject" Target="../embeddings/oleObject50.bin"/><Relationship Id="rId19" Type="http://schemas.openxmlformats.org/officeDocument/2006/relationships/image" Target="../media/image47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43.bin"/><Relationship Id="rId5" Type="http://schemas.openxmlformats.org/officeDocument/2006/relationships/image" Target="../media/image40.wmf"/><Relationship Id="rId6" Type="http://schemas.openxmlformats.org/officeDocument/2006/relationships/oleObject" Target="../embeddings/oleObject44.bin"/><Relationship Id="rId7" Type="http://schemas.openxmlformats.org/officeDocument/2006/relationships/image" Target="../media/image41.wmf"/><Relationship Id="rId8" Type="http://schemas.openxmlformats.org/officeDocument/2006/relationships/oleObject" Target="../embeddings/oleObject45.bin"/></Relationships>
</file>

<file path=ppt/slides/_rels/slide12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60.bin"/><Relationship Id="rId21" Type="http://schemas.openxmlformats.org/officeDocument/2006/relationships/oleObject" Target="../embeddings/oleObject61.bin"/><Relationship Id="rId22" Type="http://schemas.openxmlformats.org/officeDocument/2006/relationships/image" Target="../media/image56.wmf"/><Relationship Id="rId23" Type="http://schemas.openxmlformats.org/officeDocument/2006/relationships/oleObject" Target="../embeddings/oleObject62.bin"/><Relationship Id="rId24" Type="http://schemas.openxmlformats.org/officeDocument/2006/relationships/image" Target="../media/image57.wmf"/><Relationship Id="rId25" Type="http://schemas.openxmlformats.org/officeDocument/2006/relationships/oleObject" Target="../embeddings/oleObject63.bin"/><Relationship Id="rId26" Type="http://schemas.openxmlformats.org/officeDocument/2006/relationships/image" Target="../media/image58.wmf"/><Relationship Id="rId27" Type="http://schemas.openxmlformats.org/officeDocument/2006/relationships/oleObject" Target="../embeddings/oleObject64.bin"/><Relationship Id="rId28" Type="http://schemas.openxmlformats.org/officeDocument/2006/relationships/image" Target="../media/image59.emf"/><Relationship Id="rId29" Type="http://schemas.openxmlformats.org/officeDocument/2006/relationships/oleObject" Target="../embeddings/oleObject65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3.xml"/><Relationship Id="rId4" Type="http://schemas.openxmlformats.org/officeDocument/2006/relationships/image" Target="../media/image63.jpeg"/><Relationship Id="rId5" Type="http://schemas.openxmlformats.org/officeDocument/2006/relationships/oleObject" Target="../embeddings/oleObject52.bin"/><Relationship Id="rId30" Type="http://schemas.openxmlformats.org/officeDocument/2006/relationships/oleObject" Target="../embeddings/oleObject66.bin"/><Relationship Id="rId31" Type="http://schemas.openxmlformats.org/officeDocument/2006/relationships/image" Target="../media/image60.wmf"/><Relationship Id="rId32" Type="http://schemas.openxmlformats.org/officeDocument/2006/relationships/oleObject" Target="../embeddings/oleObject67.bin"/><Relationship Id="rId9" Type="http://schemas.openxmlformats.org/officeDocument/2006/relationships/oleObject" Target="../embeddings/oleObject54.bin"/><Relationship Id="rId6" Type="http://schemas.openxmlformats.org/officeDocument/2006/relationships/image" Target="../media/image49.emf"/><Relationship Id="rId7" Type="http://schemas.openxmlformats.org/officeDocument/2006/relationships/oleObject" Target="../embeddings/oleObject53.bin"/><Relationship Id="rId8" Type="http://schemas.openxmlformats.org/officeDocument/2006/relationships/image" Target="../media/image50.emf"/><Relationship Id="rId33" Type="http://schemas.openxmlformats.org/officeDocument/2006/relationships/image" Target="../media/image61.wmf"/><Relationship Id="rId34" Type="http://schemas.openxmlformats.org/officeDocument/2006/relationships/oleObject" Target="../embeddings/oleObject68.bin"/><Relationship Id="rId35" Type="http://schemas.openxmlformats.org/officeDocument/2006/relationships/image" Target="../media/image62.wmf"/><Relationship Id="rId10" Type="http://schemas.openxmlformats.org/officeDocument/2006/relationships/image" Target="../media/image51.wmf"/><Relationship Id="rId11" Type="http://schemas.openxmlformats.org/officeDocument/2006/relationships/oleObject" Target="../embeddings/oleObject55.bin"/><Relationship Id="rId12" Type="http://schemas.openxmlformats.org/officeDocument/2006/relationships/image" Target="../media/image52.wmf"/><Relationship Id="rId13" Type="http://schemas.openxmlformats.org/officeDocument/2006/relationships/oleObject" Target="../embeddings/oleObject56.bin"/><Relationship Id="rId14" Type="http://schemas.openxmlformats.org/officeDocument/2006/relationships/image" Target="../media/image53.wmf"/><Relationship Id="rId15" Type="http://schemas.openxmlformats.org/officeDocument/2006/relationships/oleObject" Target="../embeddings/oleObject57.bin"/><Relationship Id="rId16" Type="http://schemas.openxmlformats.org/officeDocument/2006/relationships/image" Target="../media/image54.wmf"/><Relationship Id="rId17" Type="http://schemas.openxmlformats.org/officeDocument/2006/relationships/oleObject" Target="../embeddings/oleObject58.bin"/><Relationship Id="rId18" Type="http://schemas.openxmlformats.org/officeDocument/2006/relationships/image" Target="../media/image55.emf"/><Relationship Id="rId19" Type="http://schemas.openxmlformats.org/officeDocument/2006/relationships/oleObject" Target="../embeddings/oleObject5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4" Type="http://schemas.openxmlformats.org/officeDocument/2006/relationships/image" Target="../media/image64.wmf"/><Relationship Id="rId5" Type="http://schemas.openxmlformats.org/officeDocument/2006/relationships/oleObject" Target="../embeddings/oleObject70.bin"/><Relationship Id="rId6" Type="http://schemas.openxmlformats.org/officeDocument/2006/relationships/image" Target="../media/image65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7.jpeg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5.bin"/><Relationship Id="rId12" Type="http://schemas.openxmlformats.org/officeDocument/2006/relationships/image" Target="../media/image71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oleObject71.bin"/><Relationship Id="rId4" Type="http://schemas.openxmlformats.org/officeDocument/2006/relationships/image" Target="../media/image68.wmf"/><Relationship Id="rId5" Type="http://schemas.openxmlformats.org/officeDocument/2006/relationships/oleObject" Target="../embeddings/oleObject72.bin"/><Relationship Id="rId6" Type="http://schemas.openxmlformats.org/officeDocument/2006/relationships/image" Target="../media/image3.wmf"/><Relationship Id="rId7" Type="http://schemas.openxmlformats.org/officeDocument/2006/relationships/oleObject" Target="../embeddings/oleObject73.bin"/><Relationship Id="rId8" Type="http://schemas.openxmlformats.org/officeDocument/2006/relationships/image" Target="../media/image69.wmf"/><Relationship Id="rId9" Type="http://schemas.openxmlformats.org/officeDocument/2006/relationships/oleObject" Target="../embeddings/oleObject74.bin"/><Relationship Id="rId10" Type="http://schemas.openxmlformats.org/officeDocument/2006/relationships/image" Target="../media/image7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wmf"/><Relationship Id="rId12" Type="http://schemas.openxmlformats.org/officeDocument/2006/relationships/oleObject" Target="../embeddings/oleObject12.bin"/><Relationship Id="rId13" Type="http://schemas.openxmlformats.org/officeDocument/2006/relationships/image" Target="../media/image13.wmf"/><Relationship Id="rId14" Type="http://schemas.openxmlformats.org/officeDocument/2006/relationships/oleObject" Target="../embeddings/oleObject13.bin"/><Relationship Id="rId15" Type="http://schemas.openxmlformats.org/officeDocument/2006/relationships/image" Target="../media/image14.wmf"/><Relationship Id="rId16" Type="http://schemas.openxmlformats.org/officeDocument/2006/relationships/oleObject" Target="../embeddings/oleObject14.bin"/><Relationship Id="rId17" Type="http://schemas.openxmlformats.org/officeDocument/2006/relationships/image" Target="../media/image15.wmf"/><Relationship Id="rId18" Type="http://schemas.openxmlformats.org/officeDocument/2006/relationships/oleObject" Target="../embeddings/oleObject15.bin"/><Relationship Id="rId19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7.jpeg"/><Relationship Id="rId4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6" Type="http://schemas.openxmlformats.org/officeDocument/2006/relationships/oleObject" Target="../embeddings/oleObject9.bin"/><Relationship Id="rId7" Type="http://schemas.openxmlformats.org/officeDocument/2006/relationships/image" Target="../media/image10.wmf"/><Relationship Id="rId8" Type="http://schemas.openxmlformats.org/officeDocument/2006/relationships/oleObject" Target="../embeddings/oleObject10.bin"/><Relationship Id="rId9" Type="http://schemas.openxmlformats.org/officeDocument/2006/relationships/image" Target="../media/image11.wmf"/><Relationship Id="rId10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0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21.bin"/><Relationship Id="rId14" Type="http://schemas.openxmlformats.org/officeDocument/2006/relationships/image" Target="../media/image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6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5.wmf"/><Relationship Id="rId9" Type="http://schemas.openxmlformats.org/officeDocument/2006/relationships/oleObject" Target="../embeddings/oleObject19.bin"/><Relationship Id="rId10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5.bin"/><Relationship Id="rId20" Type="http://schemas.openxmlformats.org/officeDocument/2006/relationships/image" Target="../media/image26.wmf"/><Relationship Id="rId21" Type="http://schemas.openxmlformats.org/officeDocument/2006/relationships/oleObject" Target="../embeddings/oleObject31.bin"/><Relationship Id="rId22" Type="http://schemas.openxmlformats.org/officeDocument/2006/relationships/image" Target="../media/image27.wmf"/><Relationship Id="rId23" Type="http://schemas.openxmlformats.org/officeDocument/2006/relationships/oleObject" Target="../embeddings/oleObject32.bin"/><Relationship Id="rId24" Type="http://schemas.openxmlformats.org/officeDocument/2006/relationships/image" Target="../media/image28.wmf"/><Relationship Id="rId25" Type="http://schemas.openxmlformats.org/officeDocument/2006/relationships/oleObject" Target="../embeddings/oleObject33.bin"/><Relationship Id="rId26" Type="http://schemas.openxmlformats.org/officeDocument/2006/relationships/image" Target="../media/image29.wmf"/><Relationship Id="rId27" Type="http://schemas.openxmlformats.org/officeDocument/2006/relationships/oleObject" Target="../embeddings/oleObject34.bin"/><Relationship Id="rId28" Type="http://schemas.openxmlformats.org/officeDocument/2006/relationships/image" Target="../media/image30.wmf"/><Relationship Id="rId10" Type="http://schemas.openxmlformats.org/officeDocument/2006/relationships/image" Target="../media/image21.wmf"/><Relationship Id="rId11" Type="http://schemas.openxmlformats.org/officeDocument/2006/relationships/oleObject" Target="../embeddings/oleObject26.bin"/><Relationship Id="rId12" Type="http://schemas.openxmlformats.org/officeDocument/2006/relationships/image" Target="../media/image22.wmf"/><Relationship Id="rId13" Type="http://schemas.openxmlformats.org/officeDocument/2006/relationships/oleObject" Target="../embeddings/oleObject27.bin"/><Relationship Id="rId14" Type="http://schemas.openxmlformats.org/officeDocument/2006/relationships/image" Target="../media/image23.wmf"/><Relationship Id="rId15" Type="http://schemas.openxmlformats.org/officeDocument/2006/relationships/oleObject" Target="../embeddings/oleObject28.bin"/><Relationship Id="rId16" Type="http://schemas.openxmlformats.org/officeDocument/2006/relationships/image" Target="../media/image24.wmf"/><Relationship Id="rId17" Type="http://schemas.openxmlformats.org/officeDocument/2006/relationships/oleObject" Target="../embeddings/oleObject29.bin"/><Relationship Id="rId18" Type="http://schemas.openxmlformats.org/officeDocument/2006/relationships/image" Target="../media/image25.emf"/><Relationship Id="rId19" Type="http://schemas.openxmlformats.org/officeDocument/2006/relationships/oleObject" Target="../embeddings/oleObject30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2.bin"/><Relationship Id="rId4" Type="http://schemas.openxmlformats.org/officeDocument/2006/relationships/image" Target="../media/image18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19.w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PHYS 1441-001, Summer 2014             Dr. Jaehoon </a:t>
            </a:r>
            <a:r>
              <a:rPr lang="nl-NL" dirty="0" err="1" smtClean="0"/>
              <a:t>Yu</a:t>
            </a:r>
            <a:endParaRPr lang="en-US" dirty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#3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45189" y="1447800"/>
            <a:ext cx="31456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4, 2014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09800"/>
            <a:ext cx="6629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Chapter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2: 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One Dimensional Motion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Instantaneous Velocity and Speed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Acceleration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Motion under constant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acceleration</a:t>
            </a: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One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dimensional Kinematic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Equations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How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do we solve kinematic problems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?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Falling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motions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rgbClr val="003300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2561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78B1D-0590-CF42-828D-6BDDF45C7456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561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823B6C7-42F9-8449-9D2F-1350B0D3F39F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pic>
        <p:nvPicPr>
          <p:cNvPr id="180226" name="Picture 2" descr="FG02_0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62200"/>
            <a:ext cx="441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2.1: Runner’s Average Velocity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graphicFrame>
        <p:nvGraphicFramePr>
          <p:cNvPr id="180228" name="Object 4"/>
          <p:cNvGraphicFramePr>
            <a:graphicFrameLocks noChangeAspect="1"/>
          </p:cNvGraphicFramePr>
          <p:nvPr/>
        </p:nvGraphicFramePr>
        <p:xfrm>
          <a:off x="4122738" y="2795588"/>
          <a:ext cx="21256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28" name="Equation" r:id="rId5" imgW="1231560" imgH="228600" progId="Equation.DSMT4">
                  <p:embed/>
                </p:oleObj>
              </mc:Choice>
              <mc:Fallback>
                <p:oleObj name="Equation" r:id="rId5" imgW="1231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738" y="2795588"/>
                        <a:ext cx="21256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4343400" y="23622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Displacement: </a:t>
            </a: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4343400" y="3124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Velocity: </a:t>
            </a:r>
          </a:p>
        </p:txBody>
      </p:sp>
      <p:graphicFrame>
        <p:nvGraphicFramePr>
          <p:cNvPr id="180231" name="Object 7"/>
          <p:cNvGraphicFramePr>
            <a:graphicFrameLocks noChangeAspect="1"/>
          </p:cNvGraphicFramePr>
          <p:nvPr/>
        </p:nvGraphicFramePr>
        <p:xfrm>
          <a:off x="4191000" y="3581400"/>
          <a:ext cx="105568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29" name="Equation" r:id="rId7" imgW="685800" imgH="406080" progId="Equation.DSMT4">
                  <p:embed/>
                </p:oleObj>
              </mc:Choice>
              <mc:Fallback>
                <p:oleObj name="Equation" r:id="rId7" imgW="6858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581400"/>
                        <a:ext cx="1055688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32" name="Rectangle 8"/>
          <p:cNvSpPr>
            <a:spLocks noChangeArrowheads="1"/>
          </p:cNvSpPr>
          <p:nvPr/>
        </p:nvSpPr>
        <p:spPr bwMode="auto">
          <a:xfrm>
            <a:off x="4419600" y="4191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Speed: </a:t>
            </a:r>
          </a:p>
        </p:txBody>
      </p:sp>
      <p:graphicFrame>
        <p:nvGraphicFramePr>
          <p:cNvPr id="180233" name="Object 9"/>
          <p:cNvGraphicFramePr>
            <a:graphicFrameLocks noChangeAspect="1"/>
          </p:cNvGraphicFramePr>
          <p:nvPr/>
        </p:nvGraphicFramePr>
        <p:xfrm>
          <a:off x="4419600" y="4648200"/>
          <a:ext cx="3341688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30" name="Equation" r:id="rId9" imgW="1765080" imgH="393480" progId="Equation.DSMT4">
                  <p:embed/>
                </p:oleObj>
              </mc:Choice>
              <mc:Fallback>
                <p:oleObj name="Equation" r:id="rId9" imgW="1765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648200"/>
                        <a:ext cx="3341688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228600" y="685800"/>
            <a:ext cx="87026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The position of a runner as a function of time is plotted as moving along the x axis of a coordinate system.  During a 3.00-s time interval, the runner’s position changes from x</a:t>
            </a:r>
            <a:r>
              <a:rPr lang="en-US" baseline="-25000">
                <a:solidFill>
                  <a:schemeClr val="accent2"/>
                </a:solidFill>
                <a:latin typeface="Arial Narrow" pitchFamily="-84" charset="0"/>
              </a:rPr>
              <a:t>1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=50.0m to x</a:t>
            </a:r>
            <a:r>
              <a:rPr lang="en-US" baseline="-25000">
                <a:solidFill>
                  <a:schemeClr val="accent2"/>
                </a:solidFill>
                <a:latin typeface="Arial Narrow" pitchFamily="-84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=30.5 m, as shown in the figure.  What was the runner’s average velocity?  What was the average speed?</a:t>
            </a:r>
          </a:p>
        </p:txBody>
      </p:sp>
      <p:graphicFrame>
        <p:nvGraphicFramePr>
          <p:cNvPr id="180235" name="Object 11"/>
          <p:cNvGraphicFramePr>
            <a:graphicFrameLocks noChangeAspect="1"/>
          </p:cNvGraphicFramePr>
          <p:nvPr/>
        </p:nvGraphicFramePr>
        <p:xfrm>
          <a:off x="6248400" y="2819400"/>
          <a:ext cx="142398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31" name="Equation" r:id="rId11" imgW="825480" imgH="177480" progId="Equation.DSMT4">
                  <p:embed/>
                </p:oleObj>
              </mc:Choice>
              <mc:Fallback>
                <p:oleObj name="Equation" r:id="rId11" imgW="825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819400"/>
                        <a:ext cx="1423988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6" name="Object 12"/>
          <p:cNvGraphicFramePr>
            <a:graphicFrameLocks noChangeAspect="1"/>
          </p:cNvGraphicFramePr>
          <p:nvPr/>
        </p:nvGraphicFramePr>
        <p:xfrm>
          <a:off x="7643813" y="2819400"/>
          <a:ext cx="127158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32" name="Equation" r:id="rId13" imgW="736560" imgH="203040" progId="Equation.DSMT4">
                  <p:embed/>
                </p:oleObj>
              </mc:Choice>
              <mc:Fallback>
                <p:oleObj name="Equation" r:id="rId13" imgW="736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813" y="2819400"/>
                        <a:ext cx="1271587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7" name="Object 13"/>
          <p:cNvGraphicFramePr>
            <a:graphicFrameLocks noChangeAspect="1"/>
          </p:cNvGraphicFramePr>
          <p:nvPr/>
        </p:nvGraphicFramePr>
        <p:xfrm>
          <a:off x="5222875" y="3581400"/>
          <a:ext cx="14065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33" name="Equation" r:id="rId15" imgW="914400" imgH="431640" progId="Equation.DSMT4">
                  <p:embed/>
                </p:oleObj>
              </mc:Choice>
              <mc:Fallback>
                <p:oleObj name="Equation" r:id="rId15" imgW="914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3581400"/>
                        <a:ext cx="140652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8" name="Object 14"/>
          <p:cNvGraphicFramePr>
            <a:graphicFrameLocks noChangeAspect="1"/>
          </p:cNvGraphicFramePr>
          <p:nvPr/>
        </p:nvGraphicFramePr>
        <p:xfrm>
          <a:off x="6629400" y="3581400"/>
          <a:ext cx="21891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34" name="Equation" r:id="rId17" imgW="1422360" imgH="393480" progId="Equation.DSMT4">
                  <p:embed/>
                </p:oleObj>
              </mc:Choice>
              <mc:Fallback>
                <p:oleObj name="Equation" r:id="rId17" imgW="1422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581400"/>
                        <a:ext cx="2189163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9" name="Object 15"/>
          <p:cNvGraphicFramePr>
            <a:graphicFrameLocks noChangeAspect="1"/>
          </p:cNvGraphicFramePr>
          <p:nvPr/>
        </p:nvGraphicFramePr>
        <p:xfrm>
          <a:off x="4584700" y="5427663"/>
          <a:ext cx="425450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35" name="Equation" r:id="rId19" imgW="2247840" imgH="393480" progId="Equation.DSMT4">
                  <p:embed/>
                </p:oleObj>
              </mc:Choice>
              <mc:Fallback>
                <p:oleObj name="Equation" r:id="rId19" imgW="2247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5427663"/>
                        <a:ext cx="4254500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9" name="Footer Placeholder 2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071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0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0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9" grpId="0" build="p" autoUpdateAnimBg="0"/>
      <p:bldP spid="180230" grpId="0" build="p" autoUpdateAnimBg="0"/>
      <p:bldP spid="180232" grpId="0" build="p" autoUpdateAnimBg="0"/>
      <p:bldP spid="1802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2458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378F496-3AFF-8249-85F4-4D02D81762A5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5283" name="Text Box 3"/>
          <p:cNvSpPr txBox="1">
            <a:spLocks noChangeArrowheads="1"/>
          </p:cNvSpPr>
          <p:nvPr/>
        </p:nvSpPr>
        <p:spPr bwMode="auto">
          <a:xfrm>
            <a:off x="533400" y="1168400"/>
            <a:ext cx="838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How far does a jogger run in 1.5 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hours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if his 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average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speed is 2.22 m/s?</a:t>
            </a:r>
          </a:p>
        </p:txBody>
      </p:sp>
      <p:graphicFrame>
        <p:nvGraphicFramePr>
          <p:cNvPr id="225284" name="Object 2"/>
          <p:cNvGraphicFramePr>
            <a:graphicFrameLocks noChangeAspect="1"/>
          </p:cNvGraphicFramePr>
          <p:nvPr/>
        </p:nvGraphicFramePr>
        <p:xfrm>
          <a:off x="762000" y="2757488"/>
          <a:ext cx="338455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76" name="Equation" r:id="rId4" imgW="1143000" imgH="203040" progId="Equation.DSMT4">
                  <p:embed/>
                </p:oleObj>
              </mc:Choice>
              <mc:Fallback>
                <p:oleObj name="Equation" r:id="rId4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57488"/>
                        <a:ext cx="3384550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85" name="Object 3"/>
          <p:cNvGraphicFramePr>
            <a:graphicFrameLocks noChangeAspect="1"/>
          </p:cNvGraphicFramePr>
          <p:nvPr/>
        </p:nvGraphicFramePr>
        <p:xfrm>
          <a:off x="533400" y="4227513"/>
          <a:ext cx="24193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77" name="Equation" r:id="rId6" imgW="863280" imgH="177480" progId="Equation.DSMT4">
                  <p:embed/>
                </p:oleObj>
              </mc:Choice>
              <mc:Fallback>
                <p:oleObj name="Equation" r:id="rId6" imgW="863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227513"/>
                        <a:ext cx="24193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1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 b="1" i="1">
                <a:latin typeface="Arial Narrow" charset="0"/>
                <a:ea typeface="ＭＳ Ｐゴシック" charset="0"/>
                <a:cs typeface="ＭＳ Ｐゴシック" charset="0"/>
              </a:rPr>
              <a:t>Example   </a:t>
            </a:r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Distance Run by a Jogger</a:t>
            </a:r>
          </a:p>
        </p:txBody>
      </p:sp>
      <p:graphicFrame>
        <p:nvGraphicFramePr>
          <p:cNvPr id="22528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724400" y="2514600"/>
          <a:ext cx="1752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78" name="Equation" r:id="rId8" imgW="583920" imgH="177480" progId="Equation.DSMT4">
                  <p:embed/>
                </p:oleObj>
              </mc:Choice>
              <mc:Fallback>
                <p:oleObj name="Equation" r:id="rId8" imgW="5839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514600"/>
                        <a:ext cx="1752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90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343400" y="2590800"/>
          <a:ext cx="2660650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79" name="Equation" r:id="rId10" imgW="1066680" imgH="393480" progId="Equation.DSMT4">
                  <p:embed/>
                </p:oleObj>
              </mc:Choice>
              <mc:Fallback>
                <p:oleObj name="Equation" r:id="rId10" imgW="1066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590800"/>
                        <a:ext cx="2660650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92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72000" y="3151188"/>
          <a:ext cx="251460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0" name="Equation" r:id="rId12" imgW="876240" imgH="203040" progId="Equation.DSMT4">
                  <p:embed/>
                </p:oleObj>
              </mc:Choice>
              <mc:Fallback>
                <p:oleObj name="Equation" r:id="rId12" imgW="876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151188"/>
                        <a:ext cx="2514600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1" name="Object 7"/>
          <p:cNvGraphicFramePr>
            <a:graphicFrameLocks noChangeAspect="1"/>
          </p:cNvGraphicFramePr>
          <p:nvPr/>
        </p:nvGraphicFramePr>
        <p:xfrm>
          <a:off x="2667000" y="4165600"/>
          <a:ext cx="60134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1" name="Equation" r:id="rId14" imgW="2145960" imgH="253800" progId="Equation.DSMT4">
                  <p:embed/>
                </p:oleObj>
              </mc:Choice>
              <mc:Fallback>
                <p:oleObj name="Equation" r:id="rId14" imgW="2145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165600"/>
                        <a:ext cx="601345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2" name="Object 8"/>
          <p:cNvGraphicFramePr>
            <a:graphicFrameLocks noChangeAspect="1"/>
          </p:cNvGraphicFramePr>
          <p:nvPr/>
        </p:nvGraphicFramePr>
        <p:xfrm>
          <a:off x="901700" y="4876800"/>
          <a:ext cx="25273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2" name="Equation" r:id="rId16" imgW="901440" imgH="253800" progId="Equation.DSMT4">
                  <p:embed/>
                </p:oleObj>
              </mc:Choice>
              <mc:Fallback>
                <p:oleObj name="Equation" r:id="rId16" imgW="901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4876800"/>
                        <a:ext cx="25273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3" name="Object 9"/>
          <p:cNvGraphicFramePr>
            <a:graphicFrameLocks noChangeAspect="1"/>
          </p:cNvGraphicFramePr>
          <p:nvPr/>
        </p:nvGraphicFramePr>
        <p:xfrm>
          <a:off x="3076575" y="4876800"/>
          <a:ext cx="20288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3" name="Equation" r:id="rId18" imgW="723600" imgH="253800" progId="Equation.DSMT4">
                  <p:embed/>
                </p:oleObj>
              </mc:Choice>
              <mc:Fallback>
                <p:oleObj name="Equation" r:id="rId18" imgW="723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575" y="4876800"/>
                        <a:ext cx="202882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4" name="Object 10"/>
          <p:cNvGraphicFramePr>
            <a:graphicFrameLocks noChangeAspect="1"/>
          </p:cNvGraphicFramePr>
          <p:nvPr/>
        </p:nvGraphicFramePr>
        <p:xfrm>
          <a:off x="5103813" y="4987925"/>
          <a:ext cx="16017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4" name="Equation" r:id="rId20" imgW="571320" imgH="177480" progId="Equation.DSMT4">
                  <p:embed/>
                </p:oleObj>
              </mc:Choice>
              <mc:Fallback>
                <p:oleObj name="Equation" r:id="rId20" imgW="571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4987925"/>
                        <a:ext cx="1601787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1663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266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4A39207-1A2F-5B44-B8E8-CA3FCBEECA5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84740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Andy Green in the car </a:t>
            </a:r>
            <a:r>
              <a:rPr lang="en-US" i="1" dirty="0" err="1">
                <a:solidFill>
                  <a:schemeClr val="accent2"/>
                </a:solidFill>
                <a:latin typeface="Arial Narrow" charset="0"/>
              </a:rPr>
              <a:t>ThrustSSC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set a world record of 341.1 m/s in 1997.  To establish such a record, the driver makes two runs through the course, one in each direction to nullify wind effects.  From the data, determine the average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speed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for each run.</a:t>
            </a:r>
          </a:p>
        </p:txBody>
      </p:sp>
      <p:pic>
        <p:nvPicPr>
          <p:cNvPr id="227332" name="Picture 4" descr="afg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09800"/>
            <a:ext cx="37258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48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txBody>
          <a:bodyPr/>
          <a:lstStyle/>
          <a:p>
            <a:r>
              <a:rPr lang="en-US" sz="3600" i="1" dirty="0">
                <a:latin typeface="Arial Narrow" charset="0"/>
                <a:ea typeface="ＭＳ Ｐゴシック" charset="0"/>
                <a:cs typeface="ＭＳ Ｐゴシック" charset="0"/>
              </a:rPr>
              <a:t>Example:  </a:t>
            </a:r>
            <a:r>
              <a:rPr lang="en-US" sz="3600" dirty="0">
                <a:latin typeface="Arial Narrow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3600" dirty="0" smtClean="0">
                <a:latin typeface="Arial Narrow" charset="0"/>
                <a:ea typeface="ＭＳ Ｐゴシック" charset="0"/>
                <a:cs typeface="ＭＳ Ｐゴシック" charset="0"/>
              </a:rPr>
              <a:t>World’s </a:t>
            </a:r>
            <a:r>
              <a:rPr lang="en-US" sz="3600" dirty="0">
                <a:latin typeface="Arial Narrow" charset="0"/>
                <a:ea typeface="ＭＳ Ｐゴシック" charset="0"/>
                <a:cs typeface="ＭＳ Ｐゴシック" charset="0"/>
              </a:rPr>
              <a:t>Fastest Jet-Engine Car</a:t>
            </a:r>
          </a:p>
        </p:txBody>
      </p:sp>
      <p:graphicFrame>
        <p:nvGraphicFramePr>
          <p:cNvPr id="2273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507497"/>
              </p:ext>
            </p:extLst>
          </p:nvPr>
        </p:nvGraphicFramePr>
        <p:xfrm>
          <a:off x="457200" y="2841625"/>
          <a:ext cx="511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68" name="Equation" r:id="rId5" imgW="254000" imgH="215900" progId="Equation.DSMT4">
                  <p:embed/>
                </p:oleObj>
              </mc:Choice>
              <mc:Fallback>
                <p:oleObj name="Equation" r:id="rId5" imgW="2540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41625"/>
                        <a:ext cx="5111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307037"/>
              </p:ext>
            </p:extLst>
          </p:nvPr>
        </p:nvGraphicFramePr>
        <p:xfrm>
          <a:off x="901700" y="2687638"/>
          <a:ext cx="741363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69" name="Equation" r:id="rId7" imgW="368300" imgH="419100" progId="Equation.DSMT4">
                  <p:embed/>
                </p:oleObj>
              </mc:Choice>
              <mc:Fallback>
                <p:oleObj name="Equation" r:id="rId7" imgW="3683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2687638"/>
                        <a:ext cx="741363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8" name="Object 4"/>
          <p:cNvGraphicFramePr>
            <a:graphicFrameLocks noChangeAspect="1"/>
          </p:cNvGraphicFramePr>
          <p:nvPr/>
        </p:nvGraphicFramePr>
        <p:xfrm>
          <a:off x="1717675" y="2713038"/>
          <a:ext cx="155892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70" name="Equation" r:id="rId9" imgW="888840" imgH="393480" progId="Equation.DSMT4">
                  <p:embed/>
                </p:oleObj>
              </mc:Choice>
              <mc:Fallback>
                <p:oleObj name="Equation" r:id="rId9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2713038"/>
                        <a:ext cx="1558925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9" name="Object 5"/>
          <p:cNvGraphicFramePr>
            <a:graphicFrameLocks noChangeAspect="1"/>
          </p:cNvGraphicFramePr>
          <p:nvPr/>
        </p:nvGraphicFramePr>
        <p:xfrm>
          <a:off x="1752600" y="2690813"/>
          <a:ext cx="120173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71" name="Equation" r:id="rId11" imgW="596880" imgH="177480" progId="Equation.DSMT4">
                  <p:embed/>
                </p:oleObj>
              </mc:Choice>
              <mc:Fallback>
                <p:oleObj name="Equation" r:id="rId11" imgW="596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690813"/>
                        <a:ext cx="1201738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0" name="Object 6"/>
          <p:cNvGraphicFramePr>
            <a:graphicFrameLocks noChangeAspect="1"/>
          </p:cNvGraphicFramePr>
          <p:nvPr/>
        </p:nvGraphicFramePr>
        <p:xfrm>
          <a:off x="3352800" y="2895600"/>
          <a:ext cx="14573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72" name="Equation" r:id="rId13" imgW="723600" imgH="215640" progId="Equation.DSMT4">
                  <p:embed/>
                </p:oleObj>
              </mc:Choice>
              <mc:Fallback>
                <p:oleObj name="Equation" r:id="rId13" imgW="7236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95600"/>
                        <a:ext cx="145732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1" name="Object 7"/>
          <p:cNvGraphicFramePr>
            <a:graphicFrameLocks noChangeAspect="1"/>
          </p:cNvGraphicFramePr>
          <p:nvPr/>
        </p:nvGraphicFramePr>
        <p:xfrm>
          <a:off x="1828800" y="3200400"/>
          <a:ext cx="9969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73" name="Equation" r:id="rId15" imgW="495000" imgH="177480" progId="Equation.DSMT4">
                  <p:embed/>
                </p:oleObj>
              </mc:Choice>
              <mc:Fallback>
                <p:oleObj name="Equation" r:id="rId15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00400"/>
                        <a:ext cx="99695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037793"/>
              </p:ext>
            </p:extLst>
          </p:nvPr>
        </p:nvGraphicFramePr>
        <p:xfrm>
          <a:off x="533400" y="4770438"/>
          <a:ext cx="511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74" name="Equation" r:id="rId17" imgW="254000" imgH="215900" progId="Equation.DSMT4">
                  <p:embed/>
                </p:oleObj>
              </mc:Choice>
              <mc:Fallback>
                <p:oleObj name="Equation" r:id="rId17" imgW="2540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70438"/>
                        <a:ext cx="5111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1366550"/>
              </p:ext>
            </p:extLst>
          </p:nvPr>
        </p:nvGraphicFramePr>
        <p:xfrm>
          <a:off x="977900" y="4616450"/>
          <a:ext cx="741363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75" name="Equation" r:id="rId19" imgW="368300" imgH="419100" progId="Equation.DSMT4">
                  <p:embed/>
                </p:oleObj>
              </mc:Choice>
              <mc:Fallback>
                <p:oleObj name="Equation" r:id="rId19" imgW="3683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4616450"/>
                        <a:ext cx="741363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4" name="Object 10"/>
          <p:cNvGraphicFramePr>
            <a:graphicFrameLocks noChangeAspect="1"/>
          </p:cNvGraphicFramePr>
          <p:nvPr/>
        </p:nvGraphicFramePr>
        <p:xfrm>
          <a:off x="1793875" y="4641850"/>
          <a:ext cx="15589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76" name="Equation" r:id="rId20" imgW="888840" imgH="393480" progId="Equation.DSMT4">
                  <p:embed/>
                </p:oleObj>
              </mc:Choice>
              <mc:Fallback>
                <p:oleObj name="Equation" r:id="rId20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75" y="4641850"/>
                        <a:ext cx="15589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5" name="Object 11"/>
          <p:cNvGraphicFramePr>
            <a:graphicFrameLocks noChangeAspect="1"/>
          </p:cNvGraphicFramePr>
          <p:nvPr/>
        </p:nvGraphicFramePr>
        <p:xfrm>
          <a:off x="1828800" y="4619625"/>
          <a:ext cx="120173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77" name="Equation" r:id="rId21" imgW="596880" imgH="177480" progId="Equation.DSMT4">
                  <p:embed/>
                </p:oleObj>
              </mc:Choice>
              <mc:Fallback>
                <p:oleObj name="Equation" r:id="rId21" imgW="596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619625"/>
                        <a:ext cx="1201738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6" name="Object 12"/>
          <p:cNvGraphicFramePr>
            <a:graphicFrameLocks noChangeAspect="1"/>
          </p:cNvGraphicFramePr>
          <p:nvPr/>
        </p:nvGraphicFramePr>
        <p:xfrm>
          <a:off x="3330575" y="4824413"/>
          <a:ext cx="14827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78" name="Equation" r:id="rId23" imgW="736560" imgH="215640" progId="Equation.DSMT4">
                  <p:embed/>
                </p:oleObj>
              </mc:Choice>
              <mc:Fallback>
                <p:oleObj name="Equation" r:id="rId23" imgW="7365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575" y="4824413"/>
                        <a:ext cx="148272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7" name="Object 13"/>
          <p:cNvGraphicFramePr>
            <a:graphicFrameLocks noChangeAspect="1"/>
          </p:cNvGraphicFramePr>
          <p:nvPr/>
        </p:nvGraphicFramePr>
        <p:xfrm>
          <a:off x="1905000" y="5129213"/>
          <a:ext cx="9969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79" name="Equation" r:id="rId25" imgW="495000" imgH="177480" progId="Equation.DSMT4">
                  <p:embed/>
                </p:oleObj>
              </mc:Choice>
              <mc:Fallback>
                <p:oleObj name="Equation" r:id="rId25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29213"/>
                        <a:ext cx="99695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7354" name="Text Box 26"/>
          <p:cNvSpPr txBox="1">
            <a:spLocks noChangeArrowheads="1"/>
          </p:cNvSpPr>
          <p:nvPr/>
        </p:nvSpPr>
        <p:spPr bwMode="auto">
          <a:xfrm>
            <a:off x="304800" y="3733800"/>
            <a:ext cx="196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What is the speed?</a:t>
            </a:r>
          </a:p>
        </p:txBody>
      </p:sp>
      <p:sp>
        <p:nvSpPr>
          <p:cNvPr id="227355" name="Text Box 27"/>
          <p:cNvSpPr txBox="1">
            <a:spLocks noChangeArrowheads="1"/>
          </p:cNvSpPr>
          <p:nvPr/>
        </p:nvSpPr>
        <p:spPr bwMode="auto">
          <a:xfrm>
            <a:off x="319088" y="5638800"/>
            <a:ext cx="196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What is the speed?</a:t>
            </a:r>
          </a:p>
        </p:txBody>
      </p:sp>
      <p:graphicFrame>
        <p:nvGraphicFramePr>
          <p:cNvPr id="22735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385039"/>
              </p:ext>
            </p:extLst>
          </p:nvPr>
        </p:nvGraphicFramePr>
        <p:xfrm>
          <a:off x="2379663" y="3665538"/>
          <a:ext cx="104933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80" name="Equation" r:id="rId27" imgW="520700" imgH="292100" progId="Equation.DSMT4">
                  <p:embed/>
                </p:oleObj>
              </mc:Choice>
              <mc:Fallback>
                <p:oleObj name="Equation" r:id="rId27" imgW="5207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3665538"/>
                        <a:ext cx="104933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097618"/>
              </p:ext>
            </p:extLst>
          </p:nvPr>
        </p:nvGraphicFramePr>
        <p:xfrm>
          <a:off x="2300288" y="5522913"/>
          <a:ext cx="104933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81" name="Equation" r:id="rId29" imgW="520700" imgH="292100" progId="Equation.DSMT4">
                  <p:embed/>
                </p:oleObj>
              </mc:Choice>
              <mc:Fallback>
                <p:oleObj name="Equation" r:id="rId29" imgW="5207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522913"/>
                        <a:ext cx="104933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8" name="Object 16"/>
          <p:cNvGraphicFramePr>
            <a:graphicFrameLocks noChangeAspect="1"/>
          </p:cNvGraphicFramePr>
          <p:nvPr/>
        </p:nvGraphicFramePr>
        <p:xfrm>
          <a:off x="3505200" y="3757613"/>
          <a:ext cx="127793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82" name="Equation" r:id="rId30" imgW="634680" imgH="215640" progId="Equation.DSMT4">
                  <p:embed/>
                </p:oleObj>
              </mc:Choice>
              <mc:Fallback>
                <p:oleObj name="Equation" r:id="rId30" imgW="6346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757613"/>
                        <a:ext cx="1277938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9" name="Object 17"/>
          <p:cNvGraphicFramePr>
            <a:graphicFrameLocks noChangeAspect="1"/>
          </p:cNvGraphicFramePr>
          <p:nvPr/>
        </p:nvGraphicFramePr>
        <p:xfrm>
          <a:off x="3443288" y="5586413"/>
          <a:ext cx="1585912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83" name="Equation" r:id="rId32" imgW="787320" imgH="253800" progId="Equation.DSMT4">
                  <p:embed/>
                </p:oleObj>
              </mc:Choice>
              <mc:Fallback>
                <p:oleObj name="Equation" r:id="rId32" imgW="787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88" y="5586413"/>
                        <a:ext cx="1585912" cy="5095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60" name="Object 18"/>
          <p:cNvGraphicFramePr>
            <a:graphicFrameLocks noChangeAspect="1"/>
          </p:cNvGraphicFramePr>
          <p:nvPr/>
        </p:nvGraphicFramePr>
        <p:xfrm>
          <a:off x="3138488" y="6119813"/>
          <a:ext cx="15335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84" name="Equation" r:id="rId34" imgW="761760" imgH="215640" progId="Equation.DSMT4">
                  <p:embed/>
                </p:oleObj>
              </mc:Choice>
              <mc:Fallback>
                <p:oleObj name="Equation" r:id="rId34" imgW="7617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6119813"/>
                        <a:ext cx="1533525" cy="433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62600" y="4034135"/>
            <a:ext cx="265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Segment of a motion!!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75358" y="6167735"/>
            <a:ext cx="265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Segment of a motion!!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2229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7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7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7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27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7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27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27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2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2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2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2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2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2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/>
      <p:bldP spid="227354" grpId="0"/>
      <p:bldP spid="227355" grpId="0"/>
      <p:bldP spid="2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9ECC4-9D01-6B43-A8C0-EDF5373DBAD9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Instantaneous Velocity and Speed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11430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Can average quantities tell you the detailed story of the whole motion?</a:t>
            </a:r>
          </a:p>
        </p:txBody>
      </p:sp>
      <p:graphicFrame>
        <p:nvGraphicFramePr>
          <p:cNvPr id="133124" name="Object 2"/>
          <p:cNvGraphicFramePr>
            <a:graphicFrameLocks noChangeAspect="1"/>
          </p:cNvGraphicFramePr>
          <p:nvPr/>
        </p:nvGraphicFramePr>
        <p:xfrm>
          <a:off x="4191000" y="4919663"/>
          <a:ext cx="1981200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58" name="Equation" r:id="rId3" imgW="952200" imgH="457200" progId="Equation.DSMT4">
                  <p:embed/>
                </p:oleObj>
              </mc:Choice>
              <mc:Fallback>
                <p:oleObj name="Equation" r:id="rId3" imgW="952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919663"/>
                        <a:ext cx="1981200" cy="9477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6553200" y="4935538"/>
            <a:ext cx="2057400" cy="91598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66"/>
                </a:solidFill>
                <a:latin typeface="Arial Narrow" pitchFamily="-84" charset="0"/>
              </a:rPr>
              <a:t>*Magnitude of Vectors are Expressed in absolute values</a:t>
            </a:r>
          </a:p>
        </p:txBody>
      </p:sp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304800" y="4114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pitchFamily="-84" charset="0"/>
              </a:rPr>
              <a:t>Instantaneous speed is the size (magnitude) of the velocity vector:</a:t>
            </a:r>
          </a:p>
        </p:txBody>
      </p:sp>
      <p:graphicFrame>
        <p:nvGraphicFramePr>
          <p:cNvPr id="133127" name="Object 3"/>
          <p:cNvGraphicFramePr>
            <a:graphicFrameLocks noChangeAspect="1"/>
          </p:cNvGraphicFramePr>
          <p:nvPr/>
        </p:nvGraphicFramePr>
        <p:xfrm>
          <a:off x="6811963" y="2362200"/>
          <a:ext cx="1874837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59" name="Equation" r:id="rId5" imgW="863280" imgH="419040" progId="Equation.DSMT4">
                  <p:embed/>
                </p:oleObj>
              </mc:Choice>
              <mc:Fallback>
                <p:oleObj name="Equation" r:id="rId5" imgW="863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1963" y="2362200"/>
                        <a:ext cx="1874837" cy="9080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8" name="Rectangle 8"/>
          <p:cNvSpPr>
            <a:spLocks noChangeArrowheads="1"/>
          </p:cNvSpPr>
          <p:nvPr/>
        </p:nvSpPr>
        <p:spPr bwMode="auto">
          <a:xfrm>
            <a:off x="228600" y="2133600"/>
            <a:ext cx="7772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pitchFamily="-84" charset="0"/>
              </a:rPr>
              <a:t>Instantaneous velocity is defined as: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pitchFamily="-84" charset="0"/>
              </a:rPr>
              <a:t>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3300"/>
                </a:solidFill>
                <a:latin typeface="Arial Narrow" pitchFamily="-84" charset="0"/>
              </a:rPr>
              <a:t>Displacement in an infinitesimal time interval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3300"/>
                </a:solidFill>
                <a:latin typeface="Arial Narrow" pitchFamily="-84" charset="0"/>
              </a:rPr>
              <a:t>Average velocity over a very, very short amount of time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971800" y="1625600"/>
            <a:ext cx="912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800000"/>
                </a:solidFill>
                <a:latin typeface="Arial Narrow" pitchFamily="-84" charset="0"/>
                <a:ea typeface="Arial Narrow" pitchFamily="-84" charset="0"/>
                <a:cs typeface="Arial Narrow" pitchFamily="-84" charset="0"/>
              </a:rPr>
              <a:t>NO!!</a:t>
            </a:r>
          </a:p>
        </p:txBody>
      </p:sp>
    </p:spTree>
    <p:extLst>
      <p:ext uri="{BB962C8B-B14F-4D97-AF65-F5344CB8AC3E}">
        <p14:creationId xmlns:p14="http://schemas.microsoft.com/office/powerpoint/2010/main" val="3694890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3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 autoUpdateAnimBg="0"/>
      <p:bldP spid="133125" grpId="0" animBg="1" autoUpdateAnimBg="0"/>
      <p:bldP spid="133126" grpId="0" build="p" autoUpdateAnimBg="0"/>
      <p:bldP spid="133128" grpId="0" build="p" autoUpdateAnimBg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3072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2948C6-FB3C-9B43-AA4C-B6BDEC485FB2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pic>
        <p:nvPicPr>
          <p:cNvPr id="30725" name="Picture 4" descr="cutnell7e_ch02_fig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3048000" y="4942582"/>
            <a:ext cx="55625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Running at a constant velocity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at a rate of +400m 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in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200s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.</a:t>
            </a:r>
            <a:endParaRPr lang="en-US" sz="1600" baseline="-250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Velocity is 0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since stayed in the same location in 400s.</a:t>
            </a:r>
            <a:endParaRPr lang="en-US" sz="16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Running at a constant velocity but in the reverse direction as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1 at a rate of -400m 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in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400s.</a:t>
            </a:r>
            <a:endParaRPr lang="en-US" sz="1600" dirty="0">
              <a:solidFill>
                <a:schemeClr val="accent2"/>
              </a:solidFill>
              <a:latin typeface="Arial Narrow" pitchFamily="-84" charset="0"/>
            </a:endParaRPr>
          </a:p>
        </p:txBody>
      </p:sp>
      <p:sp>
        <p:nvSpPr>
          <p:cNvPr id="7" name="Text Box 25"/>
          <p:cNvSpPr txBox="1">
            <a:spLocks noChangeArrowheads="1"/>
          </p:cNvSpPr>
          <p:nvPr/>
        </p:nvSpPr>
        <p:spPr bwMode="auto">
          <a:xfrm>
            <a:off x="5410200" y="2346325"/>
            <a:ext cx="3581400" cy="646331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003300"/>
                </a:solidFill>
                <a:latin typeface="Arial Narrow" pitchFamily="-84" charset="0"/>
              </a:rPr>
              <a:t>It is helpful to understand motions to draw them on position </a:t>
            </a:r>
            <a:r>
              <a:rPr lang="en-US" sz="1800" b="1" dirty="0" err="1">
                <a:solidFill>
                  <a:srgbClr val="003300"/>
                </a:solidFill>
                <a:latin typeface="Arial Narrow" pitchFamily="-84" charset="0"/>
              </a:rPr>
              <a:t>vs</a:t>
            </a:r>
            <a:r>
              <a:rPr lang="en-US" sz="1800" b="1" dirty="0">
                <a:solidFill>
                  <a:srgbClr val="003300"/>
                </a:solidFill>
                <a:latin typeface="Arial Narrow" pitchFamily="-84" charset="0"/>
              </a:rPr>
              <a:t> time plots.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219200" y="0"/>
            <a:ext cx="19812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352800" y="0"/>
            <a:ext cx="19812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10200" y="0"/>
            <a:ext cx="19812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5800" y="2286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Position 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vs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Time Plot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6860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animBg="1" autoUpdateAnimBg="0"/>
      <p:bldP spid="2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5418191-4494-3D4D-A305-848AB9B8BF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-1676400" y="609600"/>
            <a:ext cx="12420600" cy="5676900"/>
            <a:chOff x="-1056" y="384"/>
            <a:chExt cx="7824" cy="3576"/>
          </a:xfrm>
        </p:grpSpPr>
        <p:pic>
          <p:nvPicPr>
            <p:cNvPr id="31751" name="Picture 6" descr="FG02_00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56" y="384"/>
              <a:ext cx="7824" cy="3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2" name="Rectangle 7"/>
            <p:cNvSpPr>
              <a:spLocks noChangeArrowheads="1"/>
            </p:cNvSpPr>
            <p:nvPr/>
          </p:nvSpPr>
          <p:spPr bwMode="auto">
            <a:xfrm>
              <a:off x="2736" y="1920"/>
              <a:ext cx="43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3" name="Rectangle 8"/>
            <p:cNvSpPr>
              <a:spLocks noChangeArrowheads="1"/>
            </p:cNvSpPr>
            <p:nvPr/>
          </p:nvSpPr>
          <p:spPr bwMode="auto">
            <a:xfrm>
              <a:off x="2736" y="3696"/>
              <a:ext cx="43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Velocity </a:t>
            </a:r>
            <a:r>
              <a:rPr lang="en-US" dirty="0" err="1">
                <a:latin typeface="Arial Narrow" charset="0"/>
                <a:ea typeface="ＭＳ Ｐゴシック" charset="0"/>
                <a:cs typeface="ＭＳ Ｐゴシック" charset="0"/>
              </a:rPr>
              <a:t>vs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Time Plot</a:t>
            </a:r>
          </a:p>
        </p:txBody>
      </p:sp>
    </p:spTree>
    <p:extLst>
      <p:ext uri="{BB962C8B-B14F-4D97-AF65-F5344CB8AC3E}">
        <p14:creationId xmlns:p14="http://schemas.microsoft.com/office/powerpoint/2010/main" val="4211812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3380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380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421D52-3FCB-2A4D-8481-63F0CE778FF1}" type="slidenum">
              <a:rPr lang="en-US">
                <a:latin typeface="Arial Narrow" pitchFamily="-84" charset="0"/>
              </a:rPr>
              <a:pPr/>
              <a:t>16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3802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68DF9F51-995B-4B4B-9078-433296B646E5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33803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AD67AC8-5D6A-4740-A014-6837FF73EB87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3380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graphicFrame>
        <p:nvGraphicFramePr>
          <p:cNvPr id="18637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953000" y="3992563"/>
          <a:ext cx="20574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59" name="Equation" r:id="rId3" imgW="1180800" imgH="419040" progId="Equation.3">
                  <p:embed/>
                </p:oleObj>
              </mc:Choice>
              <mc:Fallback>
                <p:oleObj name="Equation" r:id="rId3" imgW="1180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992563"/>
                        <a:ext cx="2057400" cy="7302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1066800" y="1082675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Displacement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3" name="Object 5"/>
          <p:cNvGraphicFramePr>
            <a:graphicFrameLocks noChangeAspect="1"/>
          </p:cNvGraphicFramePr>
          <p:nvPr/>
        </p:nvGraphicFramePr>
        <p:xfrm>
          <a:off x="4953000" y="1127125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60" name="Equation" r:id="rId5" imgW="711000" imgH="190440" progId="Equation.3">
                  <p:embed/>
                </p:oleObj>
              </mc:Choice>
              <mc:Fallback>
                <p:oleObj name="Equation" r:id="rId5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127125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1066800" y="1933575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Average velocity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5" name="Object 7"/>
          <p:cNvGraphicFramePr>
            <a:graphicFrameLocks noChangeAspect="1"/>
          </p:cNvGraphicFramePr>
          <p:nvPr/>
        </p:nvGraphicFramePr>
        <p:xfrm>
          <a:off x="4953000" y="1771650"/>
          <a:ext cx="21336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61" name="Equation" r:id="rId7" imgW="1028520" imgH="406080" progId="Equation.3">
                  <p:embed/>
                </p:oleObj>
              </mc:Choice>
              <mc:Fallback>
                <p:oleObj name="Equation" r:id="rId7" imgW="10285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771650"/>
                        <a:ext cx="2133600" cy="8413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6" name="Text Box 8"/>
          <p:cNvSpPr txBox="1">
            <a:spLocks noChangeArrowheads="1"/>
          </p:cNvSpPr>
          <p:nvPr/>
        </p:nvSpPr>
        <p:spPr bwMode="auto">
          <a:xfrm>
            <a:off x="1066800" y="30353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Average speed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7" name="Object 9"/>
          <p:cNvGraphicFramePr>
            <a:graphicFrameLocks noChangeAspect="1"/>
          </p:cNvGraphicFramePr>
          <p:nvPr/>
        </p:nvGraphicFramePr>
        <p:xfrm>
          <a:off x="4953000" y="2873375"/>
          <a:ext cx="35052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62" name="Equation" r:id="rId9" imgW="1739880" imgH="419040" progId="Equation.3">
                  <p:embed/>
                </p:oleObj>
              </mc:Choice>
              <mc:Fallback>
                <p:oleObj name="Equation" r:id="rId9" imgW="1739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73375"/>
                        <a:ext cx="3505200" cy="8429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8" name="Rectangle 10"/>
          <p:cNvSpPr>
            <a:spLocks noChangeArrowheads="1"/>
          </p:cNvSpPr>
          <p:nvPr/>
        </p:nvSpPr>
        <p:spPr bwMode="auto">
          <a:xfrm>
            <a:off x="1066800" y="4054475"/>
            <a:ext cx="320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Instantaneous velocity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1066800" y="5083175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Instantaneous speed</a:t>
            </a:r>
            <a:endParaRPr lang="en-US" sz="2800">
              <a:latin typeface="Arial Narrow" pitchFamily="-84" charset="0"/>
            </a:endParaRPr>
          </a:p>
        </p:txBody>
      </p:sp>
      <p:graphicFrame>
        <p:nvGraphicFramePr>
          <p:cNvPr id="186380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4953000" y="4968875"/>
          <a:ext cx="21336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63" name="Equation" r:id="rId11" imgW="1307880" imgH="457200" progId="Equation.DSMT4">
                  <p:embed/>
                </p:oleObj>
              </mc:Choice>
              <mc:Fallback>
                <p:oleObj name="Equation" r:id="rId11" imgW="1307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968875"/>
                        <a:ext cx="21336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2025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6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6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6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6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6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6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build="p" autoUpdateAnimBg="0"/>
      <p:bldP spid="186374" grpId="0" build="p" autoUpdateAnimBg="0"/>
      <p:bldP spid="186376" grpId="0" build="p" autoUpdateAnimBg="0"/>
      <p:bldP spid="186378" grpId="0" build="p" autoUpdateAnimBg="0"/>
      <p:bldP spid="1863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153400" cy="5943600"/>
          </a:xfrm>
        </p:spPr>
        <p:txBody>
          <a:bodyPr/>
          <a:lstStyle/>
          <a:p>
            <a:pPr eaLnBrk="1" hangingPunct="1">
              <a:spcBef>
                <a:spcPts val="72"/>
              </a:spcBef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Homework registration</a:t>
            </a:r>
          </a:p>
          <a:p>
            <a:pPr lvl="1" eaLnBrk="1" hangingPunct="1">
              <a:spcBef>
                <a:spcPts val="72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65/66 have registered as of early this morning</a:t>
            </a:r>
          </a:p>
          <a:p>
            <a:pPr lvl="2" eaLnBrk="1" hangingPunct="1">
              <a:spcBef>
                <a:spcPts val="72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62 have submitted answers!!</a:t>
            </a:r>
          </a:p>
          <a:p>
            <a:pPr lvl="2" eaLnBrk="1" hangingPunct="1">
              <a:spcBef>
                <a:spcPts val="72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You must complete the process all the way to the submission to obtain the free full credit for homework #1!!</a:t>
            </a:r>
          </a:p>
          <a:p>
            <a:pPr eaLnBrk="1" hangingPunct="1">
              <a:spcBef>
                <a:spcPts val="72"/>
              </a:spcBef>
            </a:pPr>
            <a:r>
              <a:rPr lang="en-US" sz="2800" dirty="0" smtClean="0"/>
              <a:t>First term exam</a:t>
            </a:r>
          </a:p>
          <a:p>
            <a:pPr lvl="1" eaLnBrk="1" hangingPunct="1">
              <a:spcBef>
                <a:spcPts val="72"/>
              </a:spcBef>
            </a:pPr>
            <a:r>
              <a:rPr lang="en-US" sz="2400" dirty="0" smtClean="0"/>
              <a:t>In the class coming Monday, June 9</a:t>
            </a:r>
          </a:p>
          <a:p>
            <a:pPr lvl="1" eaLnBrk="1" hangingPunct="1">
              <a:spcBef>
                <a:spcPts val="72"/>
              </a:spcBef>
            </a:pPr>
            <a:r>
              <a:rPr lang="en-US" sz="2400" dirty="0" smtClean="0"/>
              <a:t>Covers CH1.1 through what we learn tomorrow, Thursday, + Appendix A</a:t>
            </a:r>
            <a:endParaRPr lang="en-US" sz="2400" dirty="0">
              <a:sym typeface="Wingdings"/>
            </a:endParaRPr>
          </a:p>
          <a:p>
            <a:pPr lvl="1" eaLnBrk="1" hangingPunct="1">
              <a:spcBef>
                <a:spcPts val="72"/>
              </a:spcBef>
            </a:pPr>
            <a:r>
              <a:rPr lang="en-US" sz="2400" dirty="0" smtClean="0"/>
              <a:t>Bring </a:t>
            </a:r>
            <a:r>
              <a:rPr lang="en-US" sz="2400" dirty="0"/>
              <a:t>your calculator but DO NOT input formula into it</a:t>
            </a:r>
            <a:r>
              <a:rPr lang="en-US" sz="2400" dirty="0" smtClean="0"/>
              <a:t>!</a:t>
            </a:r>
          </a:p>
          <a:p>
            <a:pPr lvl="1" eaLnBrk="1" hangingPunct="1">
              <a:spcBef>
                <a:spcPts val="72"/>
              </a:spcBef>
            </a:pPr>
            <a:r>
              <a:rPr lang="en-US" sz="2400" dirty="0" smtClean="0"/>
              <a:t>You </a:t>
            </a:r>
            <a:r>
              <a:rPr lang="en-US" sz="2400" dirty="0"/>
              <a:t>can prepare a one 8.5x11.5 sheet (front and back) of </a:t>
            </a:r>
            <a:r>
              <a:rPr lang="en-US" sz="2400" b="1" u="sng" dirty="0">
                <a:solidFill>
                  <a:srgbClr val="FF0000"/>
                </a:solidFill>
              </a:rPr>
              <a:t>handwritten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formulae and values of constants for the </a:t>
            </a:r>
            <a:r>
              <a:rPr lang="en-US" sz="2400" dirty="0" smtClean="0"/>
              <a:t>exam </a:t>
            </a:r>
            <a:r>
              <a:rPr lang="en-US" sz="2400" dirty="0" smtClean="0">
                <a:sym typeface="Wingdings"/>
              </a:rPr>
              <a:t> no solutions or derivations!</a:t>
            </a:r>
            <a:endParaRPr lang="en-US" sz="2400" dirty="0" smtClean="0"/>
          </a:p>
          <a:p>
            <a:pPr lvl="2" eaLnBrk="1" hangingPunct="1">
              <a:spcBef>
                <a:spcPts val="72"/>
              </a:spcBef>
            </a:pPr>
            <a:r>
              <a:rPr lang="en-US" sz="2000" dirty="0" smtClean="0"/>
              <a:t>No </a:t>
            </a:r>
            <a:r>
              <a:rPr lang="en-US" sz="2000" dirty="0"/>
              <a:t>additional formulae or values of constants will be provided!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Reminder: Special Project #1 for </a:t>
            </a:r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Extra </a:t>
            </a:r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Credit</a:t>
            </a:r>
            <a:endParaRPr lang="en-US" sz="40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562600"/>
          </a:xfrm>
        </p:spPr>
        <p:txBody>
          <a:bodyPr/>
          <a:lstStyle/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Find the solutions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for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x from yx</a:t>
            </a:r>
            <a:r>
              <a:rPr lang="en-US" sz="2800" baseline="30000" dirty="0" smtClean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-zx+v=0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5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points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cannot just plug into the quadratic equations!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must show a complete algebraic process of obtaining the solutions!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     from first principles and the known kinematic equations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8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in much more detail than 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in 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this lecture note!!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!</a:t>
            </a:r>
          </a:p>
          <a:p>
            <a:pPr marL="742950" lvl="2" indent="-342900"/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Due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Thursday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June 5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375592"/>
              </p:ext>
            </p:extLst>
          </p:nvPr>
        </p:nvGraphicFramePr>
        <p:xfrm>
          <a:off x="4868863" y="2416832"/>
          <a:ext cx="2751137" cy="554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0" name="Equation" r:id="rId3" imgW="1257120" imgH="253800" progId="Equation.DSMT4">
                  <p:embed/>
                </p:oleObj>
              </mc:Choice>
              <mc:Fallback>
                <p:oleObj name="Equation" r:id="rId3" imgW="1257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863" y="2416832"/>
                        <a:ext cx="2751137" cy="5549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4945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</a:p>
        </p:txBody>
      </p:sp>
      <p:sp>
        <p:nvSpPr>
          <p:cNvPr id="7168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6BBA5-4D49-1A46-BA4B-749D5239081B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168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5D5195B-C97D-A443-8704-5144BEAF1A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Some Fundamentals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001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Kinematics: Description of Motion without understanding the cause of the motion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Dynamics: Description of motion accompanied with understanding the cause of the motion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Vector and Scalar quantities: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Scalar: Physical quantities that require magnitude but no direction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Speed, length, mass, height, volume, area, magnitude of a vector quantity, </a:t>
            </a:r>
            <a:r>
              <a:rPr lang="en-US" sz="1800" dirty="0" err="1">
                <a:ea typeface="ＭＳ Ｐゴシック" pitchFamily="-84" charset="-128"/>
              </a:rPr>
              <a:t>etc</a:t>
            </a:r>
            <a:endParaRPr lang="en-US" sz="1800" dirty="0">
              <a:ea typeface="ＭＳ Ｐゴシック" pitchFamily="-8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Vector: Physical quantities that require both magnitude and direction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Velocity, Acceleration, Force, Momentum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It does not make sense to say “I ran with velocity of 10miles/hour.”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Objects can be treated as point-like if their sizes are smaller than the scale in the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Earth can be treated as a point like object (or a particle)in celestial problems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Simplification of the problem </a:t>
            </a:r>
            <a:r>
              <a:rPr lang="en-US" sz="1800" u="sng" dirty="0">
                <a:solidFill>
                  <a:srgbClr val="FF0066"/>
                </a:solidFill>
                <a:ea typeface="ＭＳ Ｐゴシック" pitchFamily="-84" charset="-128"/>
              </a:rPr>
              <a:t>(The first step in setting up to solve a problem…)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Any other examples?</a:t>
            </a:r>
          </a:p>
        </p:txBody>
      </p:sp>
      <p:sp>
        <p:nvSpPr>
          <p:cNvPr id="71687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519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6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6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</a:p>
        </p:txBody>
      </p:sp>
      <p:sp>
        <p:nvSpPr>
          <p:cNvPr id="7270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ACD63B-7242-F741-97B4-4265160E1286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270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49FA802A-6AEF-7048-B718-7C3768F0BD8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Some More Fundamentals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Motions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: Can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be described as long as the position is known at any given time (or position is expressed as a function of time)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Translation: Linear motion along a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Rotation: Circular or elliptical motion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Vibration: Oscillation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Dimensions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0 dimension: A point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1 dimension: Linear drag of a point, resulting in a line </a:t>
            </a:r>
            <a:r>
              <a:rPr lang="en-US" sz="2400" dirty="0" err="1">
                <a:sym typeface="Wingdings" pitchFamily="-84" charset="2"/>
              </a:rPr>
              <a:t></a:t>
            </a:r>
            <a:r>
              <a:rPr lang="en-US" sz="2400" dirty="0">
                <a:sym typeface="Wingdings" pitchFamily="-84" charset="2"/>
              </a:rPr>
              <a:t> Motion in one-dimension is a motion on a line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2 dimension: Linear drag of a line resulting in a surface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3 dimension: Perpendicular Linear drag of a surface, resulting in a stereo object</a:t>
            </a:r>
          </a:p>
        </p:txBody>
      </p:sp>
      <p:sp>
        <p:nvSpPr>
          <p:cNvPr id="7271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330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215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1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8148F5-E22C-444A-B306-18723194F46B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15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One dimensional displacement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6" name="Object 2"/>
          <p:cNvGraphicFramePr>
            <a:graphicFrameLocks noChangeAspect="1"/>
          </p:cNvGraphicFramePr>
          <p:nvPr/>
        </p:nvGraphicFramePr>
        <p:xfrm>
          <a:off x="3276600" y="1392238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34" name="Equation" r:id="rId3" imgW="711000" imgH="190440" progId="Equation.3">
                  <p:embed/>
                </p:oleObj>
              </mc:Choice>
              <mc:Fallback>
                <p:oleObj name="Equation" r:id="rId3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92238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152400" y="2833688"/>
            <a:ext cx="815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velocity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8" name="Object 3"/>
          <p:cNvGraphicFramePr>
            <a:graphicFrameLocks noChangeAspect="1"/>
          </p:cNvGraphicFramePr>
          <p:nvPr/>
        </p:nvGraphicFramePr>
        <p:xfrm>
          <a:off x="4800600" y="2982913"/>
          <a:ext cx="6635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35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82913"/>
                        <a:ext cx="6635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609600" y="4419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speed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20" name="Object 4"/>
          <p:cNvGraphicFramePr>
            <a:graphicFrameLocks noChangeAspect="1"/>
          </p:cNvGraphicFramePr>
          <p:nvPr/>
        </p:nvGraphicFramePr>
        <p:xfrm>
          <a:off x="5232400" y="4267200"/>
          <a:ext cx="35575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36" name="Equation" r:id="rId7" imgW="1765080" imgH="419040" progId="Equation.DSMT4">
                  <p:embed/>
                </p:oleObj>
              </mc:Choice>
              <mc:Fallback>
                <p:oleObj name="Equation" r:id="rId7" imgW="1765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4267200"/>
                        <a:ext cx="3557588" cy="838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2" name="Object 5"/>
          <p:cNvGraphicFramePr>
            <a:graphicFrameLocks noChangeAspect="1"/>
          </p:cNvGraphicFramePr>
          <p:nvPr/>
        </p:nvGraphicFramePr>
        <p:xfrm>
          <a:off x="5464175" y="2667000"/>
          <a:ext cx="1263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37" name="Equation" r:id="rId9" imgW="533160" imgH="406080" progId="Equation.DSMT4">
                  <p:embed/>
                </p:oleObj>
              </mc:Choice>
              <mc:Fallback>
                <p:oleObj name="Equation" r:id="rId9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667000"/>
                        <a:ext cx="12636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3" name="Object 6"/>
          <p:cNvGraphicFramePr>
            <a:graphicFrameLocks noChangeAspect="1"/>
          </p:cNvGraphicFramePr>
          <p:nvPr/>
        </p:nvGraphicFramePr>
        <p:xfrm>
          <a:off x="6721475" y="2667000"/>
          <a:ext cx="5715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38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1475" y="2667000"/>
                        <a:ext cx="571500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24" name="Text Box 12"/>
          <p:cNvSpPr txBox="1">
            <a:spLocks noChangeArrowheads="1"/>
          </p:cNvSpPr>
          <p:nvPr/>
        </p:nvSpPr>
        <p:spPr bwMode="auto">
          <a:xfrm>
            <a:off x="533400" y="35814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FF0066"/>
                </a:solidFill>
                <a:latin typeface="Monotype Corsiva" pitchFamily="-84" charset="0"/>
              </a:rPr>
              <a:t>Displacement per unit time in the period throughout the motion</a:t>
            </a:r>
          </a:p>
        </p:txBody>
      </p:sp>
      <p:sp>
        <p:nvSpPr>
          <p:cNvPr id="192525" name="Text Box 13"/>
          <p:cNvSpPr txBox="1">
            <a:spLocks noChangeArrowheads="1"/>
          </p:cNvSpPr>
          <p:nvPr/>
        </p:nvSpPr>
        <p:spPr bwMode="auto">
          <a:xfrm>
            <a:off x="762000" y="1768475"/>
            <a:ext cx="7886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FF0066"/>
                </a:solidFill>
                <a:latin typeface="Monotype Corsiva" pitchFamily="-84" charset="0"/>
              </a:rPr>
              <a:t>Displacement is the difference between initial and final potions of the motion and is a vector quantity.  </a:t>
            </a:r>
            <a:r>
              <a:rPr lang="en-US" i="1">
                <a:solidFill>
                  <a:schemeClr val="accent2"/>
                </a:solidFill>
                <a:latin typeface="Monotype Corsiva" pitchFamily="-84" charset="0"/>
              </a:rPr>
              <a:t>How is this different than distance?</a:t>
            </a:r>
          </a:p>
        </p:txBody>
      </p:sp>
      <p:graphicFrame>
        <p:nvGraphicFramePr>
          <p:cNvPr id="192546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7239000" y="2819400"/>
          <a:ext cx="1828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39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819400"/>
                        <a:ext cx="18288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48" name="Text Box 36"/>
          <p:cNvSpPr txBox="1">
            <a:spLocks noChangeArrowheads="1"/>
          </p:cNvSpPr>
          <p:nvPr/>
        </p:nvSpPr>
        <p:spPr bwMode="auto">
          <a:xfrm>
            <a:off x="1431925" y="3287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49" name="Text Box 37"/>
          <p:cNvSpPr txBox="1">
            <a:spLocks noChangeArrowheads="1"/>
          </p:cNvSpPr>
          <p:nvPr/>
        </p:nvSpPr>
        <p:spPr bwMode="auto">
          <a:xfrm>
            <a:off x="2209800" y="3276600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0" name="Text Box 38"/>
          <p:cNvSpPr txBox="1">
            <a:spLocks noChangeArrowheads="1"/>
          </p:cNvSpPr>
          <p:nvPr/>
        </p:nvSpPr>
        <p:spPr bwMode="auto">
          <a:xfrm>
            <a:off x="1584325" y="2525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51" name="Text Box 39"/>
          <p:cNvSpPr txBox="1">
            <a:spLocks noChangeArrowheads="1"/>
          </p:cNvSpPr>
          <p:nvPr/>
        </p:nvSpPr>
        <p:spPr bwMode="auto">
          <a:xfrm>
            <a:off x="2362200" y="2514600"/>
            <a:ext cx="388938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</a:t>
            </a:r>
          </a:p>
        </p:txBody>
      </p:sp>
      <p:sp>
        <p:nvSpPr>
          <p:cNvPr id="192552" name="Text Box 40"/>
          <p:cNvSpPr txBox="1">
            <a:spLocks noChangeArrowheads="1"/>
          </p:cNvSpPr>
          <p:nvPr/>
        </p:nvSpPr>
        <p:spPr bwMode="auto">
          <a:xfrm>
            <a:off x="1447800" y="4937125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53" name="Text Box 41"/>
          <p:cNvSpPr txBox="1">
            <a:spLocks noChangeArrowheads="1"/>
          </p:cNvSpPr>
          <p:nvPr/>
        </p:nvSpPr>
        <p:spPr bwMode="auto">
          <a:xfrm>
            <a:off x="2225675" y="4926013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4" name="Text Box 42"/>
          <p:cNvSpPr txBox="1">
            <a:spLocks noChangeArrowheads="1"/>
          </p:cNvSpPr>
          <p:nvPr/>
        </p:nvSpPr>
        <p:spPr bwMode="auto">
          <a:xfrm>
            <a:off x="5638800" y="1371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  <p:sp>
        <p:nvSpPr>
          <p:cNvPr id="192555" name="Text Box 43"/>
          <p:cNvSpPr txBox="1">
            <a:spLocks noChangeArrowheads="1"/>
          </p:cNvSpPr>
          <p:nvPr/>
        </p:nvSpPr>
        <p:spPr bwMode="auto">
          <a:xfrm>
            <a:off x="3048000" y="5181600"/>
            <a:ext cx="203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scalar quantity</a:t>
            </a:r>
          </a:p>
        </p:txBody>
      </p:sp>
      <p:sp>
        <p:nvSpPr>
          <p:cNvPr id="192556" name="Text Box 44"/>
          <p:cNvSpPr txBox="1">
            <a:spLocks noChangeArrowheads="1"/>
          </p:cNvSpPr>
          <p:nvPr/>
        </p:nvSpPr>
        <p:spPr bwMode="auto">
          <a:xfrm>
            <a:off x="3124200" y="3276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</p:spTree>
    <p:extLst>
      <p:ext uri="{BB962C8B-B14F-4D97-AF65-F5344CB8AC3E}">
        <p14:creationId xmlns:p14="http://schemas.microsoft.com/office/powerpoint/2010/main" val="337085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9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9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9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9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9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9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/>
      <p:bldP spid="192517" grpId="0"/>
      <p:bldP spid="192519" grpId="0"/>
      <p:bldP spid="192524" grpId="0"/>
      <p:bldP spid="192525" grpId="0"/>
      <p:bldP spid="192548" grpId="0"/>
      <p:bldP spid="192549" grpId="0" animBg="1"/>
      <p:bldP spid="192550" grpId="0"/>
      <p:bldP spid="192551" grpId="0" animBg="1"/>
      <p:bldP spid="192552" grpId="0"/>
      <p:bldP spid="192553" grpId="0" animBg="1"/>
      <p:bldP spid="192554" grpId="0"/>
      <p:bldP spid="192555" grpId="0"/>
      <p:bldP spid="1925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225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25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B6C0F1-1224-9941-B545-27A8301D2C61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pic>
        <p:nvPicPr>
          <p:cNvPr id="238596" name="Picture 4" descr="cutnell7e_ch02_fig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8382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8599" name="Text Box 7"/>
          <p:cNvSpPr txBox="1">
            <a:spLocks noChangeArrowheads="1"/>
          </p:cNvSpPr>
          <p:nvPr/>
        </p:nvSpPr>
        <p:spPr bwMode="auto">
          <a:xfrm>
            <a:off x="914400" y="4840288"/>
            <a:ext cx="367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How much is the elapsed time?</a:t>
            </a:r>
          </a:p>
        </p:txBody>
      </p:sp>
      <p:graphicFrame>
        <p:nvGraphicFramePr>
          <p:cNvPr id="238600" name="Object 2"/>
          <p:cNvGraphicFramePr>
            <a:graphicFrameLocks noChangeAspect="1"/>
          </p:cNvGraphicFramePr>
          <p:nvPr/>
        </p:nvGraphicFramePr>
        <p:xfrm>
          <a:off x="4648200" y="4708525"/>
          <a:ext cx="1069975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56" name="Equation" r:id="rId4" imgW="279360" imgH="177480" progId="Equation.DSMT4">
                  <p:embed/>
                </p:oleObj>
              </mc:Choice>
              <mc:Fallback>
                <p:oleObj name="Equation" r:id="rId4" imgW="2793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708525"/>
                        <a:ext cx="1069975" cy="681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1" name="Object 3"/>
          <p:cNvGraphicFramePr>
            <a:graphicFrameLocks noChangeAspect="1"/>
          </p:cNvGraphicFramePr>
          <p:nvPr/>
        </p:nvGraphicFramePr>
        <p:xfrm>
          <a:off x="5707063" y="4741863"/>
          <a:ext cx="388937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57" name="Equation" r:id="rId6" imgW="101520" imgH="164880" progId="Equation.DSMT4">
                  <p:embed/>
                </p:oleObj>
              </mc:Choice>
              <mc:Fallback>
                <p:oleObj name="Equation" r:id="rId6" imgW="1015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7063" y="4741863"/>
                        <a:ext cx="388937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2" name="Object 4"/>
          <p:cNvGraphicFramePr>
            <a:graphicFrameLocks noChangeAspect="1"/>
          </p:cNvGraphicFramePr>
          <p:nvPr/>
        </p:nvGraphicFramePr>
        <p:xfrm>
          <a:off x="6057900" y="4611688"/>
          <a:ext cx="876300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58" name="Equation" r:id="rId8" imgW="228600" imgH="228600" progId="Equation.DSMT4">
                  <p:embed/>
                </p:oleObj>
              </mc:Choice>
              <mc:Fallback>
                <p:oleObj name="Equation" r:id="rId8" imgW="228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900" y="4611688"/>
                        <a:ext cx="876300" cy="874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4" name="Object 5"/>
          <p:cNvGraphicFramePr>
            <a:graphicFrameLocks noChangeAspect="1"/>
          </p:cNvGraphicFramePr>
          <p:nvPr/>
        </p:nvGraphicFramePr>
        <p:xfrm>
          <a:off x="2184400" y="3087688"/>
          <a:ext cx="4064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59" name="Equation" r:id="rId10" imgW="152280" imgH="228600" progId="Equation.DSMT4">
                  <p:embed/>
                </p:oleObj>
              </mc:Choice>
              <mc:Fallback>
                <p:oleObj name="Equation" r:id="rId10" imgW="152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3087688"/>
                        <a:ext cx="4064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5" name="Object 6"/>
          <p:cNvGraphicFramePr>
            <a:graphicFrameLocks noChangeAspect="1"/>
          </p:cNvGraphicFramePr>
          <p:nvPr/>
        </p:nvGraphicFramePr>
        <p:xfrm>
          <a:off x="8382000" y="3048000"/>
          <a:ext cx="439738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0" name="Equation" r:id="rId12" imgW="164880" imgH="228600" progId="Equation.DSMT4">
                  <p:embed/>
                </p:oleObj>
              </mc:Choice>
              <mc:Fallback>
                <p:oleObj name="Equation" r:id="rId12" imgW="164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3048000"/>
                        <a:ext cx="439738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8606" name="Text Box 14"/>
          <p:cNvSpPr txBox="1">
            <a:spLocks noChangeArrowheads="1"/>
          </p:cNvSpPr>
          <p:nvPr/>
        </p:nvSpPr>
        <p:spPr bwMode="auto">
          <a:xfrm>
            <a:off x="977900" y="4038600"/>
            <a:ext cx="319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What is  the displacement?</a:t>
            </a:r>
          </a:p>
        </p:txBody>
      </p:sp>
      <p:graphicFrame>
        <p:nvGraphicFramePr>
          <p:cNvPr id="238607" name="Object 7"/>
          <p:cNvGraphicFramePr>
            <a:graphicFrameLocks noChangeAspect="1"/>
          </p:cNvGraphicFramePr>
          <p:nvPr/>
        </p:nvGraphicFramePr>
        <p:xfrm>
          <a:off x="4600575" y="3983038"/>
          <a:ext cx="1166813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1" name="Equation" r:id="rId14" imgW="304560" imgH="177480" progId="Equation.DSMT4">
                  <p:embed/>
                </p:oleObj>
              </mc:Choice>
              <mc:Fallback>
                <p:oleObj name="Equation" r:id="rId14" imgW="304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3983038"/>
                        <a:ext cx="1166813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8" name="Object 8"/>
          <p:cNvGraphicFramePr>
            <a:graphicFrameLocks noChangeAspect="1"/>
          </p:cNvGraphicFramePr>
          <p:nvPr/>
        </p:nvGraphicFramePr>
        <p:xfrm>
          <a:off x="5643563" y="3895725"/>
          <a:ext cx="681037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2" name="Equation" r:id="rId16" imgW="177480" imgH="228600" progId="Equation.DSMT4">
                  <p:embed/>
                </p:oleObj>
              </mc:Choice>
              <mc:Fallback>
                <p:oleObj name="Equation" r:id="rId16" imgW="177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3" y="3895725"/>
                        <a:ext cx="681037" cy="87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9" name="Object 9"/>
          <p:cNvGraphicFramePr>
            <a:graphicFrameLocks noChangeAspect="1"/>
          </p:cNvGraphicFramePr>
          <p:nvPr/>
        </p:nvGraphicFramePr>
        <p:xfrm>
          <a:off x="6113463" y="3886200"/>
          <a:ext cx="973137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3" name="Equation" r:id="rId18" imgW="253800" imgH="228600" progId="Equation.DSMT4">
                  <p:embed/>
                </p:oleObj>
              </mc:Choice>
              <mc:Fallback>
                <p:oleObj name="Equation" r:id="rId18" imgW="253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3463" y="3886200"/>
                        <a:ext cx="973137" cy="87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0847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9" grpId="0"/>
      <p:bldP spid="2386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235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35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980D90-47A4-E84E-89D8-D38A29784B9B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35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sp>
        <p:nvSpPr>
          <p:cNvPr id="23564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One dimensional displacement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276600" y="1392238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2" name="Equation" r:id="rId3" imgW="711000" imgH="190440" progId="Equation.3">
                  <p:embed/>
                </p:oleObj>
              </mc:Choice>
              <mc:Fallback>
                <p:oleObj name="Equation" r:id="rId3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92238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5" name="Text Box 5"/>
          <p:cNvSpPr txBox="1">
            <a:spLocks noChangeArrowheads="1"/>
          </p:cNvSpPr>
          <p:nvPr/>
        </p:nvSpPr>
        <p:spPr bwMode="auto">
          <a:xfrm>
            <a:off x="152400" y="2833688"/>
            <a:ext cx="815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velocity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800600" y="2982913"/>
          <a:ext cx="6635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3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82913"/>
                        <a:ext cx="6635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6" name="Text Box 7"/>
          <p:cNvSpPr txBox="1">
            <a:spLocks noChangeArrowheads="1"/>
          </p:cNvSpPr>
          <p:nvPr/>
        </p:nvSpPr>
        <p:spPr bwMode="auto">
          <a:xfrm>
            <a:off x="609600" y="4419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speed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5232400" y="4267200"/>
          <a:ext cx="35575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4" name="Equation" r:id="rId7" imgW="1765080" imgH="419040" progId="Equation.DSMT4">
                  <p:embed/>
                </p:oleObj>
              </mc:Choice>
              <mc:Fallback>
                <p:oleObj name="Equation" r:id="rId7" imgW="1765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4267200"/>
                        <a:ext cx="3557588" cy="838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25" name="Text Box 9"/>
          <p:cNvSpPr txBox="1">
            <a:spLocks noChangeArrowheads="1"/>
          </p:cNvSpPr>
          <p:nvPr/>
        </p:nvSpPr>
        <p:spPr bwMode="auto">
          <a:xfrm>
            <a:off x="458788" y="5257800"/>
            <a:ext cx="8304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Can someone tell me what the difference between speed and velocity is?</a:t>
            </a: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5464175" y="2667000"/>
          <a:ext cx="1263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5" name="Equation" r:id="rId9" imgW="533160" imgH="406080" progId="Equation.DSMT4">
                  <p:embed/>
                </p:oleObj>
              </mc:Choice>
              <mc:Fallback>
                <p:oleObj name="Equation" r:id="rId9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667000"/>
                        <a:ext cx="12636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6721475" y="2667000"/>
          <a:ext cx="5715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6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1475" y="2667000"/>
                        <a:ext cx="571500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8" name="Text Box 12"/>
          <p:cNvSpPr txBox="1">
            <a:spLocks noChangeArrowheads="1"/>
          </p:cNvSpPr>
          <p:nvPr/>
        </p:nvSpPr>
        <p:spPr bwMode="auto">
          <a:xfrm>
            <a:off x="533400" y="35814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FF0066"/>
                </a:solidFill>
                <a:latin typeface="Monotype Corsiva" pitchFamily="-84" charset="0"/>
              </a:rPr>
              <a:t>Displacement per unit time in the period throughout the motion</a:t>
            </a:r>
          </a:p>
        </p:txBody>
      </p:sp>
      <p:sp>
        <p:nvSpPr>
          <p:cNvPr id="23569" name="Text Box 13"/>
          <p:cNvSpPr txBox="1">
            <a:spLocks noChangeArrowheads="1"/>
          </p:cNvSpPr>
          <p:nvPr/>
        </p:nvSpPr>
        <p:spPr bwMode="auto">
          <a:xfrm>
            <a:off x="762000" y="1768475"/>
            <a:ext cx="7886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FF0066"/>
                </a:solidFill>
                <a:latin typeface="Monotype Corsiva" pitchFamily="-84" charset="0"/>
              </a:rPr>
              <a:t>Displacement is the difference between initial and final potions of the motion and is a vector quantity.  </a:t>
            </a:r>
            <a:r>
              <a:rPr lang="en-US" i="1">
                <a:solidFill>
                  <a:schemeClr val="accent2"/>
                </a:solidFill>
                <a:latin typeface="Monotype Corsiva" pitchFamily="-84" charset="0"/>
              </a:rPr>
              <a:t>How is this different than distance?</a:t>
            </a:r>
          </a:p>
        </p:txBody>
      </p:sp>
      <p:graphicFrame>
        <p:nvGraphicFramePr>
          <p:cNvPr id="23559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7239000" y="2819400"/>
          <a:ext cx="1828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7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819400"/>
                        <a:ext cx="18288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0" name="Text Box 15"/>
          <p:cNvSpPr txBox="1">
            <a:spLocks noChangeArrowheads="1"/>
          </p:cNvSpPr>
          <p:nvPr/>
        </p:nvSpPr>
        <p:spPr bwMode="auto">
          <a:xfrm>
            <a:off x="1431925" y="3287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23571" name="Text Box 16"/>
          <p:cNvSpPr txBox="1">
            <a:spLocks noChangeArrowheads="1"/>
          </p:cNvSpPr>
          <p:nvPr/>
        </p:nvSpPr>
        <p:spPr bwMode="auto">
          <a:xfrm>
            <a:off x="2209800" y="3276600"/>
            <a:ext cx="519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23572" name="Text Box 17"/>
          <p:cNvSpPr txBox="1">
            <a:spLocks noChangeArrowheads="1"/>
          </p:cNvSpPr>
          <p:nvPr/>
        </p:nvSpPr>
        <p:spPr bwMode="auto">
          <a:xfrm>
            <a:off x="1584325" y="2525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23573" name="Text Box 18"/>
          <p:cNvSpPr txBox="1">
            <a:spLocks noChangeArrowheads="1"/>
          </p:cNvSpPr>
          <p:nvPr/>
        </p:nvSpPr>
        <p:spPr bwMode="auto">
          <a:xfrm>
            <a:off x="2362200" y="2514600"/>
            <a:ext cx="357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m</a:t>
            </a:r>
          </a:p>
        </p:txBody>
      </p:sp>
      <p:sp>
        <p:nvSpPr>
          <p:cNvPr id="23574" name="Text Box 19"/>
          <p:cNvSpPr txBox="1">
            <a:spLocks noChangeArrowheads="1"/>
          </p:cNvSpPr>
          <p:nvPr/>
        </p:nvSpPr>
        <p:spPr bwMode="auto">
          <a:xfrm>
            <a:off x="1447800" y="4937125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23575" name="Text Box 20"/>
          <p:cNvSpPr txBox="1">
            <a:spLocks noChangeArrowheads="1"/>
          </p:cNvSpPr>
          <p:nvPr/>
        </p:nvSpPr>
        <p:spPr bwMode="auto">
          <a:xfrm>
            <a:off x="2225675" y="4926013"/>
            <a:ext cx="519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m/s</a:t>
            </a:r>
          </a:p>
        </p:txBody>
      </p:sp>
    </p:spTree>
    <p:extLst>
      <p:ext uri="{BB962C8B-B14F-4D97-AF65-F5344CB8AC3E}">
        <p14:creationId xmlns:p14="http://schemas.microsoft.com/office/powerpoint/2010/main" val="3012289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1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2459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FE96A5-CAAF-5349-9251-722EFF4161D6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459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876B4970-66C5-204B-BCBE-DFA1317911E9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2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Difference between Speed and Velocity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1219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Let’s take a simple one dimensional translation that has many steps:</a:t>
            </a:r>
          </a:p>
          <a:p>
            <a:pPr lvl="1" eaLnBrk="1" hangingPunct="1">
              <a:buFontTx/>
              <a:buNone/>
            </a:pP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965325"/>
            <a:ext cx="6934200" cy="609600"/>
            <a:chOff x="480" y="1382"/>
            <a:chExt cx="4368" cy="384"/>
          </a:xfrm>
        </p:grpSpPr>
        <p:sp>
          <p:nvSpPr>
            <p:cNvPr id="24622" name="Line 5"/>
            <p:cNvSpPr>
              <a:spLocks noChangeShapeType="1"/>
            </p:cNvSpPr>
            <p:nvPr/>
          </p:nvSpPr>
          <p:spPr bwMode="auto">
            <a:xfrm>
              <a:off x="1008" y="1766"/>
              <a:ext cx="384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3" name="Text Box 6"/>
            <p:cNvSpPr txBox="1">
              <a:spLocks noChangeArrowheads="1"/>
            </p:cNvSpPr>
            <p:nvPr/>
          </p:nvSpPr>
          <p:spPr bwMode="auto">
            <a:xfrm>
              <a:off x="480" y="1382"/>
              <a:ext cx="2004" cy="28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pitchFamily="-84" charset="0"/>
                </a:rPr>
                <a:t>Let’s call this line as X-axis</a:t>
              </a:r>
            </a:p>
          </p:txBody>
        </p:sp>
      </p:grpSp>
      <p:sp>
        <p:nvSpPr>
          <p:cNvPr id="179207" name="Text Box 7"/>
          <p:cNvSpPr txBox="1">
            <a:spLocks noChangeArrowheads="1"/>
          </p:cNvSpPr>
          <p:nvPr/>
        </p:nvSpPr>
        <p:spPr bwMode="auto">
          <a:xfrm>
            <a:off x="152400" y="2667000"/>
            <a:ext cx="1828800" cy="13112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Let’s have a couple of motions in a total time interval of 20 sec.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133600" y="2743200"/>
            <a:ext cx="1447800" cy="396875"/>
            <a:chOff x="1344" y="1872"/>
            <a:chExt cx="912" cy="250"/>
          </a:xfrm>
        </p:grpSpPr>
        <p:sp>
          <p:nvSpPr>
            <p:cNvPr id="24620" name="Line 9"/>
            <p:cNvSpPr>
              <a:spLocks noChangeShapeType="1"/>
            </p:cNvSpPr>
            <p:nvPr/>
          </p:nvSpPr>
          <p:spPr bwMode="auto">
            <a:xfrm>
              <a:off x="1344" y="1913"/>
              <a:ext cx="912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1" name="Text Box 10"/>
            <p:cNvSpPr txBox="1">
              <a:spLocks noChangeArrowheads="1"/>
            </p:cNvSpPr>
            <p:nvPr/>
          </p:nvSpPr>
          <p:spPr bwMode="auto">
            <a:xfrm>
              <a:off x="1430" y="1872"/>
              <a:ext cx="4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+10m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581400" y="2727325"/>
            <a:ext cx="2133600" cy="396875"/>
            <a:chOff x="2256" y="1862"/>
            <a:chExt cx="1344" cy="250"/>
          </a:xfrm>
        </p:grpSpPr>
        <p:sp>
          <p:nvSpPr>
            <p:cNvPr id="24618" name="Line 12"/>
            <p:cNvSpPr>
              <a:spLocks noChangeShapeType="1"/>
            </p:cNvSpPr>
            <p:nvPr/>
          </p:nvSpPr>
          <p:spPr bwMode="auto">
            <a:xfrm>
              <a:off x="2256" y="1910"/>
              <a:ext cx="134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9" name="Text Box 13"/>
            <p:cNvSpPr txBox="1">
              <a:spLocks noChangeArrowheads="1"/>
            </p:cNvSpPr>
            <p:nvPr/>
          </p:nvSpPr>
          <p:spPr bwMode="auto">
            <a:xfrm>
              <a:off x="2688" y="1862"/>
              <a:ext cx="4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+15m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191000" y="3184525"/>
            <a:ext cx="2133600" cy="396875"/>
            <a:chOff x="2640" y="2150"/>
            <a:chExt cx="1344" cy="250"/>
          </a:xfrm>
        </p:grpSpPr>
        <p:sp>
          <p:nvSpPr>
            <p:cNvPr id="24616" name="Line 15"/>
            <p:cNvSpPr>
              <a:spLocks noChangeShapeType="1"/>
            </p:cNvSpPr>
            <p:nvPr/>
          </p:nvSpPr>
          <p:spPr bwMode="auto">
            <a:xfrm flipH="1">
              <a:off x="2640" y="2150"/>
              <a:ext cx="134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7" name="Text Box 16"/>
            <p:cNvSpPr txBox="1">
              <a:spLocks noChangeArrowheads="1"/>
            </p:cNvSpPr>
            <p:nvPr/>
          </p:nvSpPr>
          <p:spPr bwMode="auto">
            <a:xfrm>
              <a:off x="3104" y="2150"/>
              <a:ext cx="4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-15m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133600" y="3184525"/>
            <a:ext cx="619125" cy="396875"/>
            <a:chOff x="1344" y="2150"/>
            <a:chExt cx="390" cy="250"/>
          </a:xfrm>
        </p:grpSpPr>
        <p:sp>
          <p:nvSpPr>
            <p:cNvPr id="24614" name="Text Box 18"/>
            <p:cNvSpPr txBox="1">
              <a:spLocks noChangeArrowheads="1"/>
            </p:cNvSpPr>
            <p:nvPr/>
          </p:nvSpPr>
          <p:spPr bwMode="auto">
            <a:xfrm>
              <a:off x="1392" y="2150"/>
              <a:ext cx="34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-5m</a:t>
              </a:r>
            </a:p>
          </p:txBody>
        </p:sp>
        <p:sp>
          <p:nvSpPr>
            <p:cNvPr id="24615" name="Line 19"/>
            <p:cNvSpPr>
              <a:spLocks noChangeShapeType="1"/>
            </p:cNvSpPr>
            <p:nvPr/>
          </p:nvSpPr>
          <p:spPr bwMode="auto">
            <a:xfrm flipH="1">
              <a:off x="1344" y="2153"/>
              <a:ext cx="38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2743200" y="3184525"/>
            <a:ext cx="1447800" cy="396875"/>
            <a:chOff x="1728" y="2150"/>
            <a:chExt cx="912" cy="250"/>
          </a:xfrm>
        </p:grpSpPr>
        <p:sp>
          <p:nvSpPr>
            <p:cNvPr id="24612" name="Line 21"/>
            <p:cNvSpPr>
              <a:spLocks noChangeShapeType="1"/>
            </p:cNvSpPr>
            <p:nvPr/>
          </p:nvSpPr>
          <p:spPr bwMode="auto">
            <a:xfrm flipH="1">
              <a:off x="1728" y="2150"/>
              <a:ext cx="912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3" name="Text Box 22"/>
            <p:cNvSpPr txBox="1">
              <a:spLocks noChangeArrowheads="1"/>
            </p:cNvSpPr>
            <p:nvPr/>
          </p:nvSpPr>
          <p:spPr bwMode="auto">
            <a:xfrm>
              <a:off x="1952" y="2150"/>
              <a:ext cx="4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-10m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5715000" y="2727325"/>
            <a:ext cx="609600" cy="396875"/>
            <a:chOff x="3600" y="1862"/>
            <a:chExt cx="384" cy="250"/>
          </a:xfrm>
        </p:grpSpPr>
        <p:sp>
          <p:nvSpPr>
            <p:cNvPr id="24610" name="Line 24"/>
            <p:cNvSpPr>
              <a:spLocks noChangeShapeType="1"/>
            </p:cNvSpPr>
            <p:nvPr/>
          </p:nvSpPr>
          <p:spPr bwMode="auto">
            <a:xfrm>
              <a:off x="3600" y="1910"/>
              <a:ext cx="38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1" name="Text Box 25"/>
            <p:cNvSpPr txBox="1">
              <a:spLocks noChangeArrowheads="1"/>
            </p:cNvSpPr>
            <p:nvPr/>
          </p:nvSpPr>
          <p:spPr bwMode="auto">
            <a:xfrm>
              <a:off x="3600" y="1862"/>
              <a:ext cx="37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+5m</a:t>
              </a:r>
            </a:p>
          </p:txBody>
        </p:sp>
      </p:grp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2133600" y="3505200"/>
            <a:ext cx="240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Total Displacement:</a:t>
            </a:r>
          </a:p>
        </p:txBody>
      </p:sp>
      <p:graphicFrame>
        <p:nvGraphicFramePr>
          <p:cNvPr id="179227" name="Object 27"/>
          <p:cNvGraphicFramePr>
            <a:graphicFrameLocks noChangeAspect="1"/>
          </p:cNvGraphicFramePr>
          <p:nvPr/>
        </p:nvGraphicFramePr>
        <p:xfrm>
          <a:off x="4572000" y="3606800"/>
          <a:ext cx="407988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" name="Equation" r:id="rId3" imgW="215640" imgH="177480" progId="Equation.DSMT4">
                  <p:embed/>
                </p:oleObj>
              </mc:Choice>
              <mc:Fallback>
                <p:oleObj name="Equation" r:id="rId3" imgW="215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606800"/>
                        <a:ext cx="407988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28" name="Text Box 28"/>
          <p:cNvSpPr txBox="1">
            <a:spLocks noChangeArrowheads="1"/>
          </p:cNvSpPr>
          <p:nvPr/>
        </p:nvSpPr>
        <p:spPr bwMode="auto">
          <a:xfrm>
            <a:off x="1143000" y="4800600"/>
            <a:ext cx="290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Total Distance Traveled:</a:t>
            </a:r>
          </a:p>
        </p:txBody>
      </p:sp>
      <p:graphicFrame>
        <p:nvGraphicFramePr>
          <p:cNvPr id="179229" name="Object 29"/>
          <p:cNvGraphicFramePr>
            <a:graphicFrameLocks noChangeAspect="1"/>
          </p:cNvGraphicFramePr>
          <p:nvPr/>
        </p:nvGraphicFramePr>
        <p:xfrm>
          <a:off x="4114800" y="4876800"/>
          <a:ext cx="52863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" name="Equation" r:id="rId5" imgW="279360" imgH="164880" progId="Equation.DSMT4">
                  <p:embed/>
                </p:oleObj>
              </mc:Choice>
              <mc:Fallback>
                <p:oleObj name="Equation" r:id="rId5" imgW="279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876800"/>
                        <a:ext cx="52863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30" name="Text Box 30"/>
          <p:cNvSpPr txBox="1">
            <a:spLocks noChangeArrowheads="1"/>
          </p:cNvSpPr>
          <p:nvPr/>
        </p:nvSpPr>
        <p:spPr bwMode="auto">
          <a:xfrm>
            <a:off x="2133600" y="4038600"/>
            <a:ext cx="213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Velocity:</a:t>
            </a:r>
          </a:p>
        </p:txBody>
      </p:sp>
      <p:graphicFrame>
        <p:nvGraphicFramePr>
          <p:cNvPr id="179231" name="Object 31"/>
          <p:cNvGraphicFramePr>
            <a:graphicFrameLocks noChangeAspect="1"/>
          </p:cNvGraphicFramePr>
          <p:nvPr/>
        </p:nvGraphicFramePr>
        <p:xfrm>
          <a:off x="4343400" y="4038600"/>
          <a:ext cx="105568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3" name="Equation" r:id="rId7" imgW="685800" imgH="406080" progId="Equation.DSMT4">
                  <p:embed/>
                </p:oleObj>
              </mc:Choice>
              <mc:Fallback>
                <p:oleObj name="Equation" r:id="rId7" imgW="6858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038600"/>
                        <a:ext cx="1055688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32" name="Text Box 32"/>
          <p:cNvSpPr txBox="1">
            <a:spLocks noChangeArrowheads="1"/>
          </p:cNvSpPr>
          <p:nvPr/>
        </p:nvSpPr>
        <p:spPr bwMode="auto">
          <a:xfrm>
            <a:off x="1143000" y="5334000"/>
            <a:ext cx="198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Speed:</a:t>
            </a:r>
          </a:p>
        </p:txBody>
      </p:sp>
      <p:graphicFrame>
        <p:nvGraphicFramePr>
          <p:cNvPr id="179233" name="Object 33"/>
          <p:cNvGraphicFramePr>
            <a:graphicFrameLocks noChangeAspect="1"/>
          </p:cNvGraphicFramePr>
          <p:nvPr/>
        </p:nvGraphicFramePr>
        <p:xfrm>
          <a:off x="3048000" y="5343525"/>
          <a:ext cx="33401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" name="Equation" r:id="rId9" imgW="1765080" imgH="393480" progId="Equation.DSMT4">
                  <p:embed/>
                </p:oleObj>
              </mc:Choice>
              <mc:Fallback>
                <p:oleObj name="Equation" r:id="rId9" imgW="1765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343525"/>
                        <a:ext cx="3340100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34" name="Line 34"/>
          <p:cNvSpPr>
            <a:spLocks noChangeShapeType="1"/>
          </p:cNvSpPr>
          <p:nvPr/>
        </p:nvSpPr>
        <p:spPr bwMode="auto">
          <a:xfrm>
            <a:off x="1828800" y="4800600"/>
            <a:ext cx="64008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79235" name="Object 35"/>
          <p:cNvGraphicFramePr>
            <a:graphicFrameLocks noChangeAspect="1"/>
          </p:cNvGraphicFramePr>
          <p:nvPr/>
        </p:nvGraphicFramePr>
        <p:xfrm>
          <a:off x="5386388" y="4048125"/>
          <a:ext cx="5461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5" name="Equation" r:id="rId11" imgW="355320" imgH="393480" progId="Equation.DSMT4">
                  <p:embed/>
                </p:oleObj>
              </mc:Choice>
              <mc:Fallback>
                <p:oleObj name="Equation" r:id="rId11" imgW="355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6388" y="4048125"/>
                        <a:ext cx="5461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6" name="Object 36"/>
          <p:cNvGraphicFramePr>
            <a:graphicFrameLocks noChangeAspect="1"/>
          </p:cNvGraphicFramePr>
          <p:nvPr/>
        </p:nvGraphicFramePr>
        <p:xfrm>
          <a:off x="5919788" y="4048125"/>
          <a:ext cx="52705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6" name="Equation" r:id="rId13" imgW="342720" imgH="393480" progId="Equation.DSMT4">
                  <p:embed/>
                </p:oleObj>
              </mc:Choice>
              <mc:Fallback>
                <p:oleObj name="Equation" r:id="rId13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788" y="4048125"/>
                        <a:ext cx="52705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7" name="Object 37"/>
          <p:cNvGraphicFramePr>
            <a:graphicFrameLocks noChangeAspect="1"/>
          </p:cNvGraphicFramePr>
          <p:nvPr/>
        </p:nvGraphicFramePr>
        <p:xfrm>
          <a:off x="6434138" y="4194175"/>
          <a:ext cx="9572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7" name="Equation" r:id="rId15" imgW="622080" imgH="203040" progId="Equation.DSMT4">
                  <p:embed/>
                </p:oleObj>
              </mc:Choice>
              <mc:Fallback>
                <p:oleObj name="Equation" r:id="rId15" imgW="622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138" y="4194175"/>
                        <a:ext cx="957262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8" name="Object 38"/>
          <p:cNvGraphicFramePr>
            <a:graphicFrameLocks noChangeAspect="1"/>
          </p:cNvGraphicFramePr>
          <p:nvPr/>
        </p:nvGraphicFramePr>
        <p:xfrm>
          <a:off x="4919663" y="3673475"/>
          <a:ext cx="100806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8" name="Equation" r:id="rId17" imgW="533400" imgH="152400" progId="Equation.DSMT4">
                  <p:embed/>
                </p:oleObj>
              </mc:Choice>
              <mc:Fallback>
                <p:oleObj name="Equation" r:id="rId17" imgW="5334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9663" y="3673475"/>
                        <a:ext cx="1008062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9" name="Object 39"/>
          <p:cNvGraphicFramePr>
            <a:graphicFrameLocks noChangeAspect="1"/>
          </p:cNvGraphicFramePr>
          <p:nvPr/>
        </p:nvGraphicFramePr>
        <p:xfrm>
          <a:off x="5865813" y="3641725"/>
          <a:ext cx="938212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9" name="Equation" r:id="rId19" imgW="495000" imgH="139680" progId="Equation.DSMT4">
                  <p:embed/>
                </p:oleObj>
              </mc:Choice>
              <mc:Fallback>
                <p:oleObj name="Equation" r:id="rId19" imgW="4950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813" y="3641725"/>
                        <a:ext cx="938212" cy="26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0" name="Object 40"/>
          <p:cNvGraphicFramePr>
            <a:graphicFrameLocks noChangeAspect="1"/>
          </p:cNvGraphicFramePr>
          <p:nvPr/>
        </p:nvGraphicFramePr>
        <p:xfrm>
          <a:off x="6754813" y="3581400"/>
          <a:ext cx="86518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" name="Equation" r:id="rId21" imgW="457200" imgH="203040" progId="Equation.DSMT4">
                  <p:embed/>
                </p:oleObj>
              </mc:Choice>
              <mc:Fallback>
                <p:oleObj name="Equation" r:id="rId21" imgW="457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4813" y="3581400"/>
                        <a:ext cx="865187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1" name="Object 41"/>
          <p:cNvGraphicFramePr>
            <a:graphicFrameLocks noChangeAspect="1"/>
          </p:cNvGraphicFramePr>
          <p:nvPr/>
        </p:nvGraphicFramePr>
        <p:xfrm>
          <a:off x="4572000" y="4876800"/>
          <a:ext cx="36290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" name="Equation" r:id="rId23" imgW="1917360" imgH="203040" progId="Equation.DSMT4">
                  <p:embed/>
                </p:oleObj>
              </mc:Choice>
              <mc:Fallback>
                <p:oleObj name="Equation" r:id="rId23" imgW="1917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76800"/>
                        <a:ext cx="362902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2" name="Object 42"/>
          <p:cNvGraphicFramePr>
            <a:graphicFrameLocks noChangeAspect="1"/>
          </p:cNvGraphicFramePr>
          <p:nvPr/>
        </p:nvGraphicFramePr>
        <p:xfrm>
          <a:off x="6369050" y="5341938"/>
          <a:ext cx="64928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2" name="Equation" r:id="rId25" imgW="342720" imgH="393480" progId="Equation.DSMT4">
                  <p:embed/>
                </p:oleObj>
              </mc:Choice>
              <mc:Fallback>
                <p:oleObj name="Equation" r:id="rId25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9050" y="5341938"/>
                        <a:ext cx="649288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3" name="Object 43"/>
          <p:cNvGraphicFramePr>
            <a:graphicFrameLocks noChangeAspect="1"/>
          </p:cNvGraphicFramePr>
          <p:nvPr/>
        </p:nvGraphicFramePr>
        <p:xfrm>
          <a:off x="6999288" y="5522913"/>
          <a:ext cx="115411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3" name="Equation" r:id="rId27" imgW="609480" imgH="203040" progId="Equation.DSMT4">
                  <p:embed/>
                </p:oleObj>
              </mc:Choice>
              <mc:Fallback>
                <p:oleObj name="Equation" r:id="rId27" imgW="609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9288" y="5522913"/>
                        <a:ext cx="1154112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9" name="Footer Placeholder 4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07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9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7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7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7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7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7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7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7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7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7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7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 autoUpdateAnimBg="0"/>
      <p:bldP spid="179207" grpId="0" animBg="1" autoUpdateAnimBg="0"/>
      <p:bldP spid="179226" grpId="0" build="p" autoUpdateAnimBg="0"/>
      <p:bldP spid="179228" grpId="0" build="p" autoUpdateAnimBg="0"/>
      <p:bldP spid="179230" grpId="0" build="p" autoUpdateAnimBg="0"/>
      <p:bldP spid="179232" grpId="0" build="p" autoUpdateAnimBg="0"/>
      <p:bldP spid="179234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9591</TotalTime>
  <Words>1415</Words>
  <Application>Microsoft Macintosh PowerPoint</Application>
  <PresentationFormat>On-screen Show (4:3)</PresentationFormat>
  <Paragraphs>189</Paragraphs>
  <Slides>16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phys1443-spring02</vt:lpstr>
      <vt:lpstr>Equation</vt:lpstr>
      <vt:lpstr>PHYS 1441 – Section 001 Lecture #3</vt:lpstr>
      <vt:lpstr>Announcements</vt:lpstr>
      <vt:lpstr>Reminder: Special Project #1 for Extra Credit</vt:lpstr>
      <vt:lpstr>Some Fundamentals</vt:lpstr>
      <vt:lpstr>Some More Fundamentals</vt:lpstr>
      <vt:lpstr>Displacement, Velocity and Speed</vt:lpstr>
      <vt:lpstr>PowerPoint Presentation</vt:lpstr>
      <vt:lpstr>Displacement, Velocity and Speed</vt:lpstr>
      <vt:lpstr>Difference between Speed and Velocity</vt:lpstr>
      <vt:lpstr>Example 2.1: Runner’s Average Velocity</vt:lpstr>
      <vt:lpstr>Example   Distance Run by a Jogger</vt:lpstr>
      <vt:lpstr>Example:  The World’s Fastest Jet-Engine Car</vt:lpstr>
      <vt:lpstr>Instantaneous Velocity and Speed</vt:lpstr>
      <vt:lpstr>PowerPoint Presentation</vt:lpstr>
      <vt:lpstr>Velocity vs Time Plot</vt:lpstr>
      <vt:lpstr>Displacement, Velocity and Speed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406</cp:revision>
  <dcterms:created xsi:type="dcterms:W3CDTF">2012-06-05T17:02:23Z</dcterms:created>
  <dcterms:modified xsi:type="dcterms:W3CDTF">2014-06-04T18:14:17Z</dcterms:modified>
</cp:coreProperties>
</file>