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notesSlides/notesSlide1.xml" ContentType="application/vnd.openxmlformats-officedocument.presentationml.notesSlide+xml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5" r:id="rId3"/>
    <p:sldId id="526" r:id="rId4"/>
    <p:sldId id="527" r:id="rId5"/>
    <p:sldId id="528" r:id="rId6"/>
    <p:sldId id="529" r:id="rId7"/>
    <p:sldId id="51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8" Type="http://schemas.openxmlformats.org/officeDocument/2006/relationships/image" Target="../media/image14.wmf"/><Relationship Id="rId9" Type="http://schemas.openxmlformats.org/officeDocument/2006/relationships/image" Target="../media/image15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7" Type="http://schemas.openxmlformats.org/officeDocument/2006/relationships/image" Target="../media/image23.wmf"/><Relationship Id="rId8" Type="http://schemas.openxmlformats.org/officeDocument/2006/relationships/image" Target="../media/image24.wmf"/><Relationship Id="rId9" Type="http://schemas.openxmlformats.org/officeDocument/2006/relationships/image" Target="../media/image25.wmf"/><Relationship Id="rId10" Type="http://schemas.openxmlformats.org/officeDocument/2006/relationships/image" Target="../media/image26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emf"/><Relationship Id="rId12" Type="http://schemas.openxmlformats.org/officeDocument/2006/relationships/image" Target="../media/image39.emf"/><Relationship Id="rId13" Type="http://schemas.openxmlformats.org/officeDocument/2006/relationships/image" Target="../media/image40.emf"/><Relationship Id="rId14" Type="http://schemas.openxmlformats.org/officeDocument/2006/relationships/image" Target="../media/image41.emf"/><Relationship Id="rId15" Type="http://schemas.openxmlformats.org/officeDocument/2006/relationships/image" Target="../media/image42.emf"/><Relationship Id="rId16" Type="http://schemas.openxmlformats.org/officeDocument/2006/relationships/image" Target="../media/image43.emf"/><Relationship Id="rId17" Type="http://schemas.openxmlformats.org/officeDocument/2006/relationships/image" Target="../media/image44.emf"/><Relationship Id="rId18" Type="http://schemas.openxmlformats.org/officeDocument/2006/relationships/image" Target="../media/image45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9" Type="http://schemas.openxmlformats.org/officeDocument/2006/relationships/image" Target="../media/image36.emf"/><Relationship Id="rId10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emf"/><Relationship Id="rId12" Type="http://schemas.openxmlformats.org/officeDocument/2006/relationships/image" Target="../media/image57.emf"/><Relationship Id="rId13" Type="http://schemas.openxmlformats.org/officeDocument/2006/relationships/image" Target="../media/image58.emf"/><Relationship Id="rId14" Type="http://schemas.openxmlformats.org/officeDocument/2006/relationships/image" Target="../media/image59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7" Type="http://schemas.openxmlformats.org/officeDocument/2006/relationships/image" Target="../media/image52.emf"/><Relationship Id="rId8" Type="http://schemas.openxmlformats.org/officeDocument/2006/relationships/image" Target="../media/image53.emf"/><Relationship Id="rId9" Type="http://schemas.openxmlformats.org/officeDocument/2006/relationships/image" Target="../media/image54.emf"/><Relationship Id="rId10" Type="http://schemas.openxmlformats.org/officeDocument/2006/relationships/image" Target="../media/image5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emf"/><Relationship Id="rId12" Type="http://schemas.openxmlformats.org/officeDocument/2006/relationships/image" Target="../media/image75.emf"/><Relationship Id="rId13" Type="http://schemas.openxmlformats.org/officeDocument/2006/relationships/image" Target="../media/image76.emf"/><Relationship Id="rId14" Type="http://schemas.openxmlformats.org/officeDocument/2006/relationships/image" Target="../media/image77.emf"/><Relationship Id="rId15" Type="http://schemas.openxmlformats.org/officeDocument/2006/relationships/image" Target="../media/image78.emf"/><Relationship Id="rId16" Type="http://schemas.openxmlformats.org/officeDocument/2006/relationships/image" Target="../media/image79.emf"/><Relationship Id="rId17" Type="http://schemas.openxmlformats.org/officeDocument/2006/relationships/image" Target="../media/image80.emf"/><Relationship Id="rId1" Type="http://schemas.openxmlformats.org/officeDocument/2006/relationships/image" Target="../media/image64.emf"/><Relationship Id="rId2" Type="http://schemas.openxmlformats.org/officeDocument/2006/relationships/image" Target="../media/image65.emf"/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7" Type="http://schemas.openxmlformats.org/officeDocument/2006/relationships/image" Target="../media/image70.emf"/><Relationship Id="rId8" Type="http://schemas.openxmlformats.org/officeDocument/2006/relationships/image" Target="../media/image71.emf"/><Relationship Id="rId9" Type="http://schemas.openxmlformats.org/officeDocument/2006/relationships/image" Target="../media/image72.emf"/><Relationship Id="rId10" Type="http://schemas.openxmlformats.org/officeDocument/2006/relationships/image" Target="../media/image7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image" Target="../media/image86.emf"/><Relationship Id="rId7" Type="http://schemas.openxmlformats.org/officeDocument/2006/relationships/image" Target="../media/image87.emf"/><Relationship Id="rId8" Type="http://schemas.openxmlformats.org/officeDocument/2006/relationships/image" Target="../media/image88.emf"/><Relationship Id="rId9" Type="http://schemas.openxmlformats.org/officeDocument/2006/relationships/image" Target="../media/image89.emf"/><Relationship Id="rId10" Type="http://schemas.openxmlformats.org/officeDocument/2006/relationships/image" Target="../media/image90.emf"/><Relationship Id="rId11" Type="http://schemas.openxmlformats.org/officeDocument/2006/relationships/image" Target="../media/image91.emf"/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emf"/><Relationship Id="rId12" Type="http://schemas.openxmlformats.org/officeDocument/2006/relationships/image" Target="../media/image103.emf"/><Relationship Id="rId13" Type="http://schemas.openxmlformats.org/officeDocument/2006/relationships/image" Target="../media/image104.emf"/><Relationship Id="rId14" Type="http://schemas.openxmlformats.org/officeDocument/2006/relationships/image" Target="../media/image105.emf"/><Relationship Id="rId1" Type="http://schemas.openxmlformats.org/officeDocument/2006/relationships/image" Target="../media/image92.emf"/><Relationship Id="rId2" Type="http://schemas.openxmlformats.org/officeDocument/2006/relationships/image" Target="../media/image93.emf"/><Relationship Id="rId3" Type="http://schemas.openxmlformats.org/officeDocument/2006/relationships/image" Target="../media/image94.emf"/><Relationship Id="rId4" Type="http://schemas.openxmlformats.org/officeDocument/2006/relationships/image" Target="../media/image95.emf"/><Relationship Id="rId5" Type="http://schemas.openxmlformats.org/officeDocument/2006/relationships/image" Target="../media/image96.emf"/><Relationship Id="rId6" Type="http://schemas.openxmlformats.org/officeDocument/2006/relationships/image" Target="../media/image97.emf"/><Relationship Id="rId7" Type="http://schemas.openxmlformats.org/officeDocument/2006/relationships/image" Target="../media/image98.emf"/><Relationship Id="rId8" Type="http://schemas.openxmlformats.org/officeDocument/2006/relationships/image" Target="../media/image99.emf"/><Relationship Id="rId9" Type="http://schemas.openxmlformats.org/officeDocument/2006/relationships/image" Target="../media/image100.emf"/><Relationship Id="rId10" Type="http://schemas.openxmlformats.org/officeDocument/2006/relationships/image" Target="../media/image10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F85F62-02BD-2147-AE17-AFF75B465056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.bin"/><Relationship Id="rId20" Type="http://schemas.openxmlformats.org/officeDocument/2006/relationships/image" Target="../media/image54.emf"/><Relationship Id="rId21" Type="http://schemas.openxmlformats.org/officeDocument/2006/relationships/oleObject" Target="../embeddings/oleObject52.bin"/><Relationship Id="rId22" Type="http://schemas.openxmlformats.org/officeDocument/2006/relationships/image" Target="../media/image55.emf"/><Relationship Id="rId23" Type="http://schemas.openxmlformats.org/officeDocument/2006/relationships/oleObject" Target="../embeddings/oleObject53.bin"/><Relationship Id="rId24" Type="http://schemas.openxmlformats.org/officeDocument/2006/relationships/image" Target="../media/image56.emf"/><Relationship Id="rId25" Type="http://schemas.openxmlformats.org/officeDocument/2006/relationships/oleObject" Target="../embeddings/oleObject54.bin"/><Relationship Id="rId26" Type="http://schemas.openxmlformats.org/officeDocument/2006/relationships/image" Target="../media/image57.emf"/><Relationship Id="rId27" Type="http://schemas.openxmlformats.org/officeDocument/2006/relationships/oleObject" Target="../embeddings/oleObject55.bin"/><Relationship Id="rId28" Type="http://schemas.openxmlformats.org/officeDocument/2006/relationships/image" Target="../media/image58.emf"/><Relationship Id="rId29" Type="http://schemas.openxmlformats.org/officeDocument/2006/relationships/oleObject" Target="../embeddings/oleObject56.bin"/><Relationship Id="rId30" Type="http://schemas.openxmlformats.org/officeDocument/2006/relationships/image" Target="../media/image59.emf"/><Relationship Id="rId10" Type="http://schemas.openxmlformats.org/officeDocument/2006/relationships/image" Target="../media/image49.emf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0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51.e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52.emf"/><Relationship Id="rId17" Type="http://schemas.openxmlformats.org/officeDocument/2006/relationships/oleObject" Target="../embeddings/oleObject50.bin"/><Relationship Id="rId18" Type="http://schemas.openxmlformats.org/officeDocument/2006/relationships/image" Target="../media/image53.emf"/><Relationship Id="rId19" Type="http://schemas.openxmlformats.org/officeDocument/2006/relationships/oleObject" Target="../embeddings/oleObject5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4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58.bin"/><Relationship Id="rId7" Type="http://schemas.openxmlformats.org/officeDocument/2006/relationships/image" Target="../media/image61.emf"/><Relationship Id="rId8" Type="http://schemas.openxmlformats.org/officeDocument/2006/relationships/oleObject" Target="../embeddings/oleObject59.bin"/><Relationship Id="rId9" Type="http://schemas.openxmlformats.org/officeDocument/2006/relationships/image" Target="../media/image62.emf"/><Relationship Id="rId10" Type="http://schemas.openxmlformats.org/officeDocument/2006/relationships/oleObject" Target="../embeddings/oleObject60.bin"/><Relationship Id="rId11" Type="http://schemas.openxmlformats.org/officeDocument/2006/relationships/image" Target="../media/image6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2.emf"/><Relationship Id="rId21" Type="http://schemas.openxmlformats.org/officeDocument/2006/relationships/oleObject" Target="../embeddings/oleObject70.bin"/><Relationship Id="rId22" Type="http://schemas.openxmlformats.org/officeDocument/2006/relationships/image" Target="../media/image73.emf"/><Relationship Id="rId23" Type="http://schemas.openxmlformats.org/officeDocument/2006/relationships/oleObject" Target="../embeddings/oleObject71.bin"/><Relationship Id="rId24" Type="http://schemas.openxmlformats.org/officeDocument/2006/relationships/image" Target="../media/image74.emf"/><Relationship Id="rId25" Type="http://schemas.openxmlformats.org/officeDocument/2006/relationships/oleObject" Target="../embeddings/oleObject72.bin"/><Relationship Id="rId26" Type="http://schemas.openxmlformats.org/officeDocument/2006/relationships/image" Target="../media/image75.emf"/><Relationship Id="rId27" Type="http://schemas.openxmlformats.org/officeDocument/2006/relationships/oleObject" Target="../embeddings/oleObject73.bin"/><Relationship Id="rId28" Type="http://schemas.openxmlformats.org/officeDocument/2006/relationships/image" Target="../media/image76.emf"/><Relationship Id="rId29" Type="http://schemas.openxmlformats.org/officeDocument/2006/relationships/oleObject" Target="../embeddings/oleObject7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1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62.bin"/><Relationship Id="rId30" Type="http://schemas.openxmlformats.org/officeDocument/2006/relationships/image" Target="../media/image77.emf"/><Relationship Id="rId31" Type="http://schemas.openxmlformats.org/officeDocument/2006/relationships/oleObject" Target="../embeddings/oleObject75.bin"/><Relationship Id="rId32" Type="http://schemas.openxmlformats.org/officeDocument/2006/relationships/image" Target="../media/image78.emf"/><Relationship Id="rId9" Type="http://schemas.openxmlformats.org/officeDocument/2006/relationships/oleObject" Target="../embeddings/oleObject64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66.emf"/><Relationship Id="rId33" Type="http://schemas.openxmlformats.org/officeDocument/2006/relationships/oleObject" Target="../embeddings/oleObject76.bin"/><Relationship Id="rId34" Type="http://schemas.openxmlformats.org/officeDocument/2006/relationships/image" Target="../media/image79.emf"/><Relationship Id="rId35" Type="http://schemas.openxmlformats.org/officeDocument/2006/relationships/oleObject" Target="../embeddings/oleObject77.bin"/><Relationship Id="rId36" Type="http://schemas.openxmlformats.org/officeDocument/2006/relationships/image" Target="../media/image80.emf"/><Relationship Id="rId10" Type="http://schemas.openxmlformats.org/officeDocument/2006/relationships/image" Target="../media/image67.emf"/><Relationship Id="rId11" Type="http://schemas.openxmlformats.org/officeDocument/2006/relationships/oleObject" Target="../embeddings/oleObject65.bin"/><Relationship Id="rId12" Type="http://schemas.openxmlformats.org/officeDocument/2006/relationships/image" Target="../media/image68.emf"/><Relationship Id="rId13" Type="http://schemas.openxmlformats.org/officeDocument/2006/relationships/oleObject" Target="../embeddings/oleObject66.bin"/><Relationship Id="rId14" Type="http://schemas.openxmlformats.org/officeDocument/2006/relationships/image" Target="../media/image69.emf"/><Relationship Id="rId15" Type="http://schemas.openxmlformats.org/officeDocument/2006/relationships/oleObject" Target="../embeddings/oleObject67.bin"/><Relationship Id="rId16" Type="http://schemas.openxmlformats.org/officeDocument/2006/relationships/image" Target="../media/image70.emf"/><Relationship Id="rId17" Type="http://schemas.openxmlformats.org/officeDocument/2006/relationships/oleObject" Target="../embeddings/oleObject68.bin"/><Relationship Id="rId18" Type="http://schemas.openxmlformats.org/officeDocument/2006/relationships/image" Target="../media/image71.emf"/><Relationship Id="rId19" Type="http://schemas.openxmlformats.org/officeDocument/2006/relationships/oleObject" Target="../embeddings/oleObject6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1.bin"/><Relationship Id="rId20" Type="http://schemas.openxmlformats.org/officeDocument/2006/relationships/image" Target="../media/image89.emf"/><Relationship Id="rId21" Type="http://schemas.openxmlformats.org/officeDocument/2006/relationships/oleObject" Target="../embeddings/oleObject87.bin"/><Relationship Id="rId22" Type="http://schemas.openxmlformats.org/officeDocument/2006/relationships/image" Target="../media/image90.emf"/><Relationship Id="rId23" Type="http://schemas.openxmlformats.org/officeDocument/2006/relationships/oleObject" Target="../embeddings/oleObject88.bin"/><Relationship Id="rId24" Type="http://schemas.openxmlformats.org/officeDocument/2006/relationships/image" Target="../media/image91.emf"/><Relationship Id="rId10" Type="http://schemas.openxmlformats.org/officeDocument/2006/relationships/image" Target="../media/image84.emf"/><Relationship Id="rId11" Type="http://schemas.openxmlformats.org/officeDocument/2006/relationships/oleObject" Target="../embeddings/oleObject82.bin"/><Relationship Id="rId12" Type="http://schemas.openxmlformats.org/officeDocument/2006/relationships/image" Target="../media/image85.emf"/><Relationship Id="rId13" Type="http://schemas.openxmlformats.org/officeDocument/2006/relationships/oleObject" Target="../embeddings/oleObject83.bin"/><Relationship Id="rId14" Type="http://schemas.openxmlformats.org/officeDocument/2006/relationships/image" Target="../media/image86.emf"/><Relationship Id="rId15" Type="http://schemas.openxmlformats.org/officeDocument/2006/relationships/oleObject" Target="../embeddings/oleObject84.bin"/><Relationship Id="rId16" Type="http://schemas.openxmlformats.org/officeDocument/2006/relationships/image" Target="../media/image87.emf"/><Relationship Id="rId17" Type="http://schemas.openxmlformats.org/officeDocument/2006/relationships/oleObject" Target="../embeddings/oleObject85.bin"/><Relationship Id="rId18" Type="http://schemas.openxmlformats.org/officeDocument/2006/relationships/image" Target="../media/image88.emf"/><Relationship Id="rId19" Type="http://schemas.openxmlformats.org/officeDocument/2006/relationships/oleObject" Target="../embeddings/oleObject8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81.e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2.e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83.e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2.bin"/><Relationship Id="rId20" Type="http://schemas.openxmlformats.org/officeDocument/2006/relationships/image" Target="../media/image100.emf"/><Relationship Id="rId21" Type="http://schemas.openxmlformats.org/officeDocument/2006/relationships/oleObject" Target="../embeddings/oleObject98.bin"/><Relationship Id="rId22" Type="http://schemas.openxmlformats.org/officeDocument/2006/relationships/image" Target="../media/image101.emf"/><Relationship Id="rId23" Type="http://schemas.openxmlformats.org/officeDocument/2006/relationships/oleObject" Target="../embeddings/oleObject99.bin"/><Relationship Id="rId24" Type="http://schemas.openxmlformats.org/officeDocument/2006/relationships/image" Target="../media/image102.emf"/><Relationship Id="rId25" Type="http://schemas.openxmlformats.org/officeDocument/2006/relationships/oleObject" Target="../embeddings/oleObject100.bin"/><Relationship Id="rId26" Type="http://schemas.openxmlformats.org/officeDocument/2006/relationships/image" Target="../media/image103.emf"/><Relationship Id="rId27" Type="http://schemas.openxmlformats.org/officeDocument/2006/relationships/oleObject" Target="../embeddings/oleObject101.bin"/><Relationship Id="rId28" Type="http://schemas.openxmlformats.org/officeDocument/2006/relationships/image" Target="../media/image104.emf"/><Relationship Id="rId29" Type="http://schemas.openxmlformats.org/officeDocument/2006/relationships/oleObject" Target="../embeddings/oleObject102.bin"/><Relationship Id="rId30" Type="http://schemas.openxmlformats.org/officeDocument/2006/relationships/image" Target="../media/image105.emf"/><Relationship Id="rId10" Type="http://schemas.openxmlformats.org/officeDocument/2006/relationships/image" Target="../media/image95.emf"/><Relationship Id="rId11" Type="http://schemas.openxmlformats.org/officeDocument/2006/relationships/oleObject" Target="../embeddings/oleObject93.bin"/><Relationship Id="rId12" Type="http://schemas.openxmlformats.org/officeDocument/2006/relationships/image" Target="../media/image96.emf"/><Relationship Id="rId13" Type="http://schemas.openxmlformats.org/officeDocument/2006/relationships/oleObject" Target="../embeddings/oleObject94.bin"/><Relationship Id="rId14" Type="http://schemas.openxmlformats.org/officeDocument/2006/relationships/image" Target="../media/image97.emf"/><Relationship Id="rId15" Type="http://schemas.openxmlformats.org/officeDocument/2006/relationships/oleObject" Target="../embeddings/oleObject95.bin"/><Relationship Id="rId16" Type="http://schemas.openxmlformats.org/officeDocument/2006/relationships/image" Target="../media/image98.emf"/><Relationship Id="rId17" Type="http://schemas.openxmlformats.org/officeDocument/2006/relationships/oleObject" Target="../embeddings/oleObject96.bin"/><Relationship Id="rId18" Type="http://schemas.openxmlformats.org/officeDocument/2006/relationships/image" Target="../media/image99.emf"/><Relationship Id="rId19" Type="http://schemas.openxmlformats.org/officeDocument/2006/relationships/oleObject" Target="../embeddings/oleObject9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9.bin"/><Relationship Id="rId4" Type="http://schemas.openxmlformats.org/officeDocument/2006/relationships/image" Target="../media/image92.emf"/><Relationship Id="rId5" Type="http://schemas.openxmlformats.org/officeDocument/2006/relationships/oleObject" Target="../embeddings/oleObject90.bin"/><Relationship Id="rId6" Type="http://schemas.openxmlformats.org/officeDocument/2006/relationships/image" Target="../media/image93.emf"/><Relationship Id="rId7" Type="http://schemas.openxmlformats.org/officeDocument/2006/relationships/oleObject" Target="../embeddings/oleObject91.bin"/><Relationship Id="rId8" Type="http://schemas.openxmlformats.org/officeDocument/2006/relationships/image" Target="../media/image9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20" Type="http://schemas.openxmlformats.org/officeDocument/2006/relationships/image" Target="../media/image15.wmf"/><Relationship Id="rId10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1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2.w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3.w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14.wmf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20" Type="http://schemas.openxmlformats.org/officeDocument/2006/relationships/oleObject" Target="../embeddings/oleObject23.bin"/><Relationship Id="rId21" Type="http://schemas.openxmlformats.org/officeDocument/2006/relationships/image" Target="../media/image25.wmf"/><Relationship Id="rId22" Type="http://schemas.openxmlformats.org/officeDocument/2006/relationships/oleObject" Target="../embeddings/oleObject24.bin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20.w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1.w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22.wmf"/><Relationship Id="rId16" Type="http://schemas.openxmlformats.org/officeDocument/2006/relationships/oleObject" Target="../embeddings/oleObject21.bin"/><Relationship Id="rId17" Type="http://schemas.openxmlformats.org/officeDocument/2006/relationships/image" Target="../media/image23.wmf"/><Relationship Id="rId18" Type="http://schemas.openxmlformats.org/officeDocument/2006/relationships/oleObject" Target="../embeddings/oleObject22.bin"/><Relationship Id="rId19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27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6.emf"/><Relationship Id="rId21" Type="http://schemas.openxmlformats.org/officeDocument/2006/relationships/oleObject" Target="../embeddings/oleObject34.bin"/><Relationship Id="rId22" Type="http://schemas.openxmlformats.org/officeDocument/2006/relationships/image" Target="../media/image37.emf"/><Relationship Id="rId23" Type="http://schemas.openxmlformats.org/officeDocument/2006/relationships/oleObject" Target="../embeddings/oleObject35.bin"/><Relationship Id="rId24" Type="http://schemas.openxmlformats.org/officeDocument/2006/relationships/image" Target="../media/image38.emf"/><Relationship Id="rId25" Type="http://schemas.openxmlformats.org/officeDocument/2006/relationships/oleObject" Target="../embeddings/oleObject36.bin"/><Relationship Id="rId26" Type="http://schemas.openxmlformats.org/officeDocument/2006/relationships/image" Target="../media/image39.emf"/><Relationship Id="rId27" Type="http://schemas.openxmlformats.org/officeDocument/2006/relationships/oleObject" Target="../embeddings/oleObject37.bin"/><Relationship Id="rId28" Type="http://schemas.openxmlformats.org/officeDocument/2006/relationships/image" Target="../media/image40.emf"/><Relationship Id="rId29" Type="http://schemas.openxmlformats.org/officeDocument/2006/relationships/oleObject" Target="../embeddings/oleObject3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6.bin"/><Relationship Id="rId30" Type="http://schemas.openxmlformats.org/officeDocument/2006/relationships/image" Target="../media/image41.emf"/><Relationship Id="rId31" Type="http://schemas.openxmlformats.org/officeDocument/2006/relationships/oleObject" Target="../embeddings/oleObject39.bin"/><Relationship Id="rId32" Type="http://schemas.openxmlformats.org/officeDocument/2006/relationships/image" Target="../media/image42.emf"/><Relationship Id="rId9" Type="http://schemas.openxmlformats.org/officeDocument/2006/relationships/oleObject" Target="../embeddings/oleObject28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0.emf"/><Relationship Id="rId33" Type="http://schemas.openxmlformats.org/officeDocument/2006/relationships/oleObject" Target="../embeddings/oleObject40.bin"/><Relationship Id="rId34" Type="http://schemas.openxmlformats.org/officeDocument/2006/relationships/image" Target="../media/image43.emf"/><Relationship Id="rId35" Type="http://schemas.openxmlformats.org/officeDocument/2006/relationships/oleObject" Target="../embeddings/oleObject41.bin"/><Relationship Id="rId36" Type="http://schemas.openxmlformats.org/officeDocument/2006/relationships/image" Target="../media/image44.emf"/><Relationship Id="rId10" Type="http://schemas.openxmlformats.org/officeDocument/2006/relationships/image" Target="../media/image31.emf"/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33.e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34.emf"/><Relationship Id="rId17" Type="http://schemas.openxmlformats.org/officeDocument/2006/relationships/oleObject" Target="../embeddings/oleObject32.bin"/><Relationship Id="rId18" Type="http://schemas.openxmlformats.org/officeDocument/2006/relationships/image" Target="../media/image35.emf"/><Relationship Id="rId19" Type="http://schemas.openxmlformats.org/officeDocument/2006/relationships/oleObject" Target="../embeddings/oleObject33.bin"/><Relationship Id="rId37" Type="http://schemas.openxmlformats.org/officeDocument/2006/relationships/oleObject" Target="../embeddings/oleObject42.bin"/><Relationship Id="rId38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4406" y="1447800"/>
            <a:ext cx="2807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5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662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Chapter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2: 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One Dimensional Motion</a:t>
            </a: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Acceleration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CC00CC"/>
                </a:solidFill>
                <a:latin typeface="Arial Narrow" charset="0"/>
              </a:rPr>
              <a:t>Motion under constant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acceleration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One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dimensional Kinematic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Equations</a:t>
            </a: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How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do we solve kinematic problems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?</a:t>
            </a: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Falling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motions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3300"/>
              </a:solidFill>
              <a:latin typeface="Arial Narrow" pitchFamily="-8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" y="5638800"/>
            <a:ext cx="7607972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#2,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Tuesday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10!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89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5FE015F-3DC3-1142-A3B5-5B4E1C5448B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9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One Dimensional Motion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2339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2389473"/>
              </p:ext>
            </p:extLst>
          </p:nvPr>
        </p:nvGraphicFramePr>
        <p:xfrm>
          <a:off x="2624138" y="3581400"/>
          <a:ext cx="6286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2" name="Equation" r:id="rId3" imgW="317500" imgH="266700" progId="Equation.DSMT4">
                  <p:embed/>
                </p:oleObj>
              </mc:Choice>
              <mc:Fallback>
                <p:oleObj name="Equation" r:id="rId3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3581400"/>
                        <a:ext cx="6286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092867"/>
              </p:ext>
            </p:extLst>
          </p:nvPr>
        </p:nvGraphicFramePr>
        <p:xfrm>
          <a:off x="1754188" y="2168525"/>
          <a:ext cx="84613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3" name="Equation" r:id="rId5" imgW="304800" imgH="241300" progId="Equation.DSMT4">
                  <p:embed/>
                </p:oleObj>
              </mc:Choice>
              <mc:Fallback>
                <p:oleObj name="Equation" r:id="rId5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2168525"/>
                        <a:ext cx="846137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81000" y="110966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Average velocity</a:t>
            </a:r>
            <a:endParaRPr lang="en-US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12069"/>
              </p:ext>
            </p:extLst>
          </p:nvPr>
        </p:nvGraphicFramePr>
        <p:xfrm>
          <a:off x="5738813" y="2271713"/>
          <a:ext cx="5857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4" name="Equation" r:id="rId7" imgW="215900" imgH="139700" progId="Equation.DSMT4">
                  <p:embed/>
                </p:oleObj>
              </mc:Choice>
              <mc:Fallback>
                <p:oleObj name="Equation" r:id="rId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2271713"/>
                        <a:ext cx="5857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838200" y="23241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Since</a:t>
            </a:r>
            <a:endParaRPr lang="en-US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12898"/>
              </p:ext>
            </p:extLst>
          </p:nvPr>
        </p:nvGraphicFramePr>
        <p:xfrm>
          <a:off x="4953000" y="1074738"/>
          <a:ext cx="6572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5" name="Equation" r:id="rId9" imgW="317500" imgH="266700" progId="Equation.DSMT4">
                  <p:embed/>
                </p:oleObj>
              </mc:Choice>
              <mc:Fallback>
                <p:oleObj name="Equation" r:id="rId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074738"/>
                        <a:ext cx="6572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52400" y="3292475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Substituting t in the above equation, 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61724"/>
              </p:ext>
            </p:extLst>
          </p:nvPr>
        </p:nvGraphicFramePr>
        <p:xfrm>
          <a:off x="2590800" y="1066800"/>
          <a:ext cx="5667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6" name="Equation" r:id="rId11" imgW="266700" imgH="215900" progId="Equation.DSMT4">
                  <p:embed/>
                </p:oleObj>
              </mc:Choice>
              <mc:Fallback>
                <p:oleObj name="Equation" r:id="rId11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066800"/>
                        <a:ext cx="5667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7005729"/>
              </p:ext>
            </p:extLst>
          </p:nvPr>
        </p:nvGraphicFramePr>
        <p:xfrm>
          <a:off x="2851150" y="4876800"/>
          <a:ext cx="10810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7" name="Equation" r:id="rId13" imgW="342900" imgH="279400" progId="Equation.DSMT4">
                  <p:embed/>
                </p:oleObj>
              </mc:Choice>
              <mc:Fallback>
                <p:oleObj name="Equation" r:id="rId13" imgW="342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876800"/>
                        <a:ext cx="1081088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8" name="AutoShape 12"/>
          <p:cNvSpPr>
            <a:spLocks noChangeArrowheads="1"/>
          </p:cNvSpPr>
          <p:nvPr/>
        </p:nvSpPr>
        <p:spPr bwMode="auto">
          <a:xfrm>
            <a:off x="4267200" y="842963"/>
            <a:ext cx="6096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AutoShape 13"/>
          <p:cNvSpPr>
            <a:spLocks noChangeArrowheads="1"/>
          </p:cNvSpPr>
          <p:nvPr/>
        </p:nvSpPr>
        <p:spPr bwMode="auto">
          <a:xfrm>
            <a:off x="4191000" y="2057400"/>
            <a:ext cx="1447800" cy="990600"/>
          </a:xfrm>
          <a:prstGeom prst="rightArrow">
            <a:avLst>
              <a:gd name="adj1" fmla="val 50000"/>
              <a:gd name="adj2" fmla="val 36538"/>
            </a:avLst>
          </a:prstGeom>
          <a:solidFill>
            <a:srgbClr val="FFFFCC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Solving for t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762000" y="50895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Resulting in 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605731"/>
              </p:ext>
            </p:extLst>
          </p:nvPr>
        </p:nvGraphicFramePr>
        <p:xfrm>
          <a:off x="3124200" y="901700"/>
          <a:ext cx="9699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8" name="Equation" r:id="rId15" imgW="457200" imgH="406400" progId="Equation.DSMT4">
                  <p:embed/>
                </p:oleObj>
              </mc:Choice>
              <mc:Fallback>
                <p:oleObj name="Equation" r:id="rId15" imgW="457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01700"/>
                        <a:ext cx="9699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71189"/>
              </p:ext>
            </p:extLst>
          </p:nvPr>
        </p:nvGraphicFramePr>
        <p:xfrm>
          <a:off x="5638800" y="1054100"/>
          <a:ext cx="12334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9" name="Equation" r:id="rId17" imgW="596900" imgH="266700" progId="Equation.DSMT4">
                  <p:embed/>
                </p:oleObj>
              </mc:Choice>
              <mc:Fallback>
                <p:oleObj name="Equation" r:id="rId17" imgW="596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54100"/>
                        <a:ext cx="12334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57435"/>
              </p:ext>
            </p:extLst>
          </p:nvPr>
        </p:nvGraphicFramePr>
        <p:xfrm>
          <a:off x="6858000" y="800100"/>
          <a:ext cx="2074863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0" name="Equation" r:id="rId19" imgW="1003300" imgH="520700" progId="Equation.DSMT4">
                  <p:embed/>
                </p:oleObj>
              </mc:Choice>
              <mc:Fallback>
                <p:oleObj name="Equation" r:id="rId19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800100"/>
                        <a:ext cx="2074863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711635"/>
              </p:ext>
            </p:extLst>
          </p:nvPr>
        </p:nvGraphicFramePr>
        <p:xfrm>
          <a:off x="2584450" y="1939925"/>
          <a:ext cx="13017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1" name="Equation" r:id="rId21" imgW="469900" imgH="406400" progId="Equation.DSMT4">
                  <p:embed/>
                </p:oleObj>
              </mc:Choice>
              <mc:Fallback>
                <p:oleObj name="Equation" r:id="rId21" imgW="469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1939925"/>
                        <a:ext cx="130175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112953"/>
              </p:ext>
            </p:extLst>
          </p:nvPr>
        </p:nvGraphicFramePr>
        <p:xfrm>
          <a:off x="6308725" y="1871663"/>
          <a:ext cx="131127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2" name="Equation" r:id="rId23" imgW="482600" imgH="457200" progId="Equation.DSMT4">
                  <p:embed/>
                </p:oleObj>
              </mc:Choice>
              <mc:Fallback>
                <p:oleObj name="Equation" r:id="rId23" imgW="482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1871663"/>
                        <a:ext cx="131127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012149"/>
              </p:ext>
            </p:extLst>
          </p:nvPr>
        </p:nvGraphicFramePr>
        <p:xfrm>
          <a:off x="3262313" y="3192463"/>
          <a:ext cx="393541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3" name="Equation" r:id="rId25" imgW="1714500" imgH="520700" progId="Equation.DSMT4">
                  <p:embed/>
                </p:oleObj>
              </mc:Choice>
              <mc:Fallback>
                <p:oleObj name="Equation" r:id="rId25" imgW="17145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3192463"/>
                        <a:ext cx="393541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56013"/>
              </p:ext>
            </p:extLst>
          </p:nvPr>
        </p:nvGraphicFramePr>
        <p:xfrm>
          <a:off x="7137400" y="3171825"/>
          <a:ext cx="17780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4" name="Equation" r:id="rId27" imgW="774700" imgH="495300" progId="Equation.DSMT4">
                  <p:embed/>
                </p:oleObj>
              </mc:Choice>
              <mc:Fallback>
                <p:oleObj name="Equation" r:id="rId27" imgW="7747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171825"/>
                        <a:ext cx="17780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58359"/>
              </p:ext>
            </p:extLst>
          </p:nvPr>
        </p:nvGraphicFramePr>
        <p:xfrm>
          <a:off x="3984625" y="4757738"/>
          <a:ext cx="374332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5" name="Equation" r:id="rId29" imgW="1079500" imgH="304800" progId="Equation.DSMT4">
                  <p:embed/>
                </p:oleObj>
              </mc:Choice>
              <mc:Fallback>
                <p:oleObj name="Equation" r:id="rId29" imgW="1079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4757738"/>
                        <a:ext cx="3743325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85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5,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2D3517-254B-0A40-A969-B014AE72756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Kinematic Equations of Motion on a Straight Line Under Constant Acceleration</a:t>
            </a:r>
          </a:p>
        </p:txBody>
      </p:sp>
      <p:graphicFrame>
        <p:nvGraphicFramePr>
          <p:cNvPr id="1433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849017"/>
              </p:ext>
            </p:extLst>
          </p:nvPr>
        </p:nvGraphicFramePr>
        <p:xfrm>
          <a:off x="904875" y="1598613"/>
          <a:ext cx="22336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6" name="Equation" r:id="rId4" imgW="901700" imgH="228600" progId="Equation.DSMT4">
                  <p:embed/>
                </p:oleObj>
              </mc:Choice>
              <mc:Fallback>
                <p:oleObj name="Equation" r:id="rId4" imgW="901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598613"/>
                        <a:ext cx="2233613" cy="566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331867"/>
              </p:ext>
            </p:extLst>
          </p:nvPr>
        </p:nvGraphicFramePr>
        <p:xfrm>
          <a:off x="952500" y="3443288"/>
          <a:ext cx="289401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7" name="Equation" r:id="rId6" imgW="1168400" imgH="393700" progId="Equation.DSMT4">
                  <p:embed/>
                </p:oleObj>
              </mc:Choice>
              <mc:Fallback>
                <p:oleObj name="Equation" r:id="rId6" imgW="1168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443288"/>
                        <a:ext cx="2894013" cy="9763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730623"/>
              </p:ext>
            </p:extLst>
          </p:nvPr>
        </p:nvGraphicFramePr>
        <p:xfrm>
          <a:off x="914400" y="2343150"/>
          <a:ext cx="4495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8" name="Equation" r:id="rId8" imgW="1676400" imgH="406400" progId="Equation.DSMT4">
                  <p:embed/>
                </p:oleObj>
              </mc:Choice>
              <mc:Fallback>
                <p:oleObj name="Equation" r:id="rId8" imgW="1676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43150"/>
                        <a:ext cx="4495800" cy="9334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013115"/>
              </p:ext>
            </p:extLst>
          </p:nvPr>
        </p:nvGraphicFramePr>
        <p:xfrm>
          <a:off x="904875" y="4632325"/>
          <a:ext cx="33956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9" name="Equation" r:id="rId10" imgW="1371600" imgH="228600" progId="Equation.DSMT4">
                  <p:embed/>
                </p:oleObj>
              </mc:Choice>
              <mc:Fallback>
                <p:oleObj name="Equation" r:id="rId10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4632325"/>
                        <a:ext cx="3395663" cy="566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3810000" y="1600200"/>
            <a:ext cx="337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time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5791200" y="2378075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velocities and time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4343400" y="3521075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time, velocity, and acceleration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4572000" y="44958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Displacement and acceleration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838200" y="5410200"/>
            <a:ext cx="7712075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You may use different forms of Kinetic equations, depending on the information given to you for specific physical problems!!</a:t>
            </a: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228600" y="16764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228600" y="37338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228600" y="47244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8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5,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31452E-9E5F-EE43-AC73-C03EF026309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How do we solve a problem using the kinematic formula for constant acceleration?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01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what information is given in the problem.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Initial and final velocity?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Acceleration?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Distance?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Time?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what the problem wants you to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figure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out.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which kinematic formula is most appropriate and easiest to solve for what the problem wants.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Often multiple formulae can give you the answer for the quantity you are looking for.  </a:t>
            </a:r>
            <a:r>
              <a:rPr lang="en-US" sz="2200" dirty="0">
                <a:latin typeface="Arial Narrow" charset="0"/>
                <a:ea typeface="ＭＳ Ｐゴシック" charset="0"/>
                <a:sym typeface="Wingdings" charset="0"/>
              </a:rPr>
              <a:t> Do not just use any formula but use the one that </a:t>
            </a:r>
            <a:r>
              <a:rPr lang="en-US" sz="2200" dirty="0" smtClean="0">
                <a:latin typeface="Arial Narrow" charset="0"/>
                <a:ea typeface="ＭＳ Ｐゴシック" charset="0"/>
                <a:sym typeface="Wingdings" charset="0"/>
              </a:rPr>
              <a:t>makes </a:t>
            </a:r>
            <a:r>
              <a:rPr lang="en-US" sz="2200" dirty="0">
                <a:latin typeface="Arial Narrow" charset="0"/>
                <a:ea typeface="ＭＳ Ｐゴシック" charset="0"/>
                <a:sym typeface="Wingdings" charset="0"/>
              </a:rPr>
              <a:t>the problem easiest to solve.</a:t>
            </a:r>
            <a:endParaRPr lang="en-US" sz="22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Solve the equation for the quantity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wanted!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3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5,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0909F4-DEF7-E945-8CE0-BA2CC7DE032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541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3278648"/>
              </p:ext>
            </p:extLst>
          </p:nvPr>
        </p:nvGraphicFramePr>
        <p:xfrm>
          <a:off x="3167063" y="4092575"/>
          <a:ext cx="8540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46" name="Equation" r:id="rId3" imgW="342900" imgH="215900" progId="Equation.DSMT4">
                  <p:embed/>
                </p:oleObj>
              </mc:Choice>
              <mc:Fallback>
                <p:oleObj name="Equation" r:id="rId3" imgW="342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4092575"/>
                        <a:ext cx="8540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2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52999406"/>
              </p:ext>
            </p:extLst>
          </p:nvPr>
        </p:nvGraphicFramePr>
        <p:xfrm>
          <a:off x="4741863" y="3552825"/>
          <a:ext cx="14128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47" name="Equation" r:id="rId5" imgW="508000" imgH="152400" progId="Equation.DSMT4">
                  <p:embed/>
                </p:oleObj>
              </mc:Choice>
              <mc:Fallback>
                <p:oleObj name="Equation" r:id="rId5" imgW="508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3552825"/>
                        <a:ext cx="14128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7694"/>
              </p:ext>
            </p:extLst>
          </p:nvPr>
        </p:nvGraphicFramePr>
        <p:xfrm>
          <a:off x="3505200" y="2830513"/>
          <a:ext cx="6508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48" name="Equation" r:id="rId7" imgW="317500" imgH="241300" progId="Equation.DSMT4">
                  <p:embed/>
                </p:oleObj>
              </mc:Choice>
              <mc:Fallback>
                <p:oleObj name="Equation" r:id="rId7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30513"/>
                        <a:ext cx="6508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814370"/>
              </p:ext>
            </p:extLst>
          </p:nvPr>
        </p:nvGraphicFramePr>
        <p:xfrm>
          <a:off x="2424113" y="3482975"/>
          <a:ext cx="771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49" name="Equation" r:id="rId9" imgW="342900" imgH="266700" progId="Equation.DSMT4">
                  <p:embed/>
                </p:oleObj>
              </mc:Choice>
              <mc:Fallback>
                <p:oleObj name="Equation" r:id="rId9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482975"/>
                        <a:ext cx="7715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76200" y="687388"/>
            <a:ext cx="8839200" cy="14462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Suppose you want to design an air-bag system that can protect the driver in a head-on collision at a speed 100km/hr (~60miles/hr).  Estimate how fast the air-bag must inflate to effectively protect the driver. Assume the car crumples upon impact over a distance of about 1m.  How does the use of a seat belt help the driver? </a:t>
            </a:r>
            <a:endParaRPr lang="en-US" sz="2200"/>
          </a:p>
        </p:txBody>
      </p:sp>
      <p:graphicFrame>
        <p:nvGraphicFramePr>
          <p:cNvPr id="1454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148840"/>
              </p:ext>
            </p:extLst>
          </p:nvPr>
        </p:nvGraphicFramePr>
        <p:xfrm>
          <a:off x="4181475" y="5649913"/>
          <a:ext cx="466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0" name="Equation" r:id="rId11" imgW="215900" imgH="139700" progId="Equation.DSMT4">
                  <p:embed/>
                </p:oleObj>
              </mc:Choice>
              <mc:Fallback>
                <p:oleObj name="Equation" r:id="rId11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5649913"/>
                        <a:ext cx="466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0" y="2201863"/>
            <a:ext cx="531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long does it take for the car to come to a full stop? 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667375" y="2201863"/>
            <a:ext cx="347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As long as it takes for it to crumple. 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300663" y="21336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228600" y="3546475"/>
            <a:ext cx="1884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 also know that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4210050" y="3544888"/>
            <a:ext cx="531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228600" y="4191000"/>
            <a:ext cx="2751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kinematic formula</a:t>
            </a: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228600" y="4864100"/>
            <a:ext cx="193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acceleration is</a:t>
            </a:r>
          </a:p>
        </p:txBody>
      </p:sp>
      <p:graphicFrame>
        <p:nvGraphicFramePr>
          <p:cNvPr id="145424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0693686"/>
              </p:ext>
            </p:extLst>
          </p:nvPr>
        </p:nvGraphicFramePr>
        <p:xfrm>
          <a:off x="2590800" y="4965700"/>
          <a:ext cx="6223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1" name="Equation" r:id="rId13" imgW="292100" imgH="127000" progId="Equation.DSMT4">
                  <p:embed/>
                </p:oleObj>
              </mc:Choice>
              <mc:Fallback>
                <p:oleObj name="Equation" r:id="rId13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65700"/>
                        <a:ext cx="6223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228600" y="5546725"/>
            <a:ext cx="3559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 the time for air-bag to deploy is</a:t>
            </a:r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228600" y="2914650"/>
            <a:ext cx="2830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initial speed of the car is</a:t>
            </a:r>
          </a:p>
        </p:txBody>
      </p:sp>
      <p:graphicFrame>
        <p:nvGraphicFramePr>
          <p:cNvPr id="1454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197004"/>
              </p:ext>
            </p:extLst>
          </p:nvPr>
        </p:nvGraphicFramePr>
        <p:xfrm>
          <a:off x="3152775" y="3536950"/>
          <a:ext cx="8858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2" name="Equation" r:id="rId15" imgW="393700" imgH="177800" progId="Equation.DSMT4">
                  <p:embed/>
                </p:oleObj>
              </mc:Choice>
              <mc:Fallback>
                <p:oleObj name="Equation" r:id="rId15" imgW="393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536950"/>
                        <a:ext cx="8858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829283"/>
              </p:ext>
            </p:extLst>
          </p:nvPr>
        </p:nvGraphicFramePr>
        <p:xfrm>
          <a:off x="4129088" y="2895600"/>
          <a:ext cx="15351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3" name="Equation" r:id="rId17" imgW="749300" imgH="177800" progId="Equation.DSMT4">
                  <p:embed/>
                </p:oleObj>
              </mc:Choice>
              <mc:Fallback>
                <p:oleObj name="Equation" r:id="rId17" imgW="749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895600"/>
                        <a:ext cx="153511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286130"/>
              </p:ext>
            </p:extLst>
          </p:nvPr>
        </p:nvGraphicFramePr>
        <p:xfrm>
          <a:off x="5667375" y="2654300"/>
          <a:ext cx="24733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4" name="Equation" r:id="rId19" imgW="1206500" imgH="406400" progId="Equation.DSMT4">
                  <p:embed/>
                </p:oleObj>
              </mc:Choice>
              <mc:Fallback>
                <p:oleObj name="Equation" r:id="rId19" imgW="1206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2654300"/>
                        <a:ext cx="247332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07368"/>
              </p:ext>
            </p:extLst>
          </p:nvPr>
        </p:nvGraphicFramePr>
        <p:xfrm>
          <a:off x="6180138" y="3536950"/>
          <a:ext cx="5413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5" name="Equation" r:id="rId21" imgW="215900" imgH="152400" progId="Equation.DSMT4">
                  <p:embed/>
                </p:oleObj>
              </mc:Choice>
              <mc:Fallback>
                <p:oleObj name="Equation" r:id="rId21" imgW="215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3536950"/>
                        <a:ext cx="5413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538387"/>
              </p:ext>
            </p:extLst>
          </p:nvPr>
        </p:nvGraphicFramePr>
        <p:xfrm>
          <a:off x="4051300" y="4006850"/>
          <a:ext cx="25622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6" name="Equation" r:id="rId23" imgW="1028700" imgH="279400" progId="Equation.DSMT4">
                  <p:embed/>
                </p:oleObj>
              </mc:Choice>
              <mc:Fallback>
                <p:oleObj name="Equation" r:id="rId23" imgW="1028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006850"/>
                        <a:ext cx="25622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284758"/>
              </p:ext>
            </p:extLst>
          </p:nvPr>
        </p:nvGraphicFramePr>
        <p:xfrm>
          <a:off x="3262313" y="4691063"/>
          <a:ext cx="12985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7" name="Equation" r:id="rId25" imgW="736600" imgH="482600" progId="Equation.DSMT4">
                  <p:embed/>
                </p:oleObj>
              </mc:Choice>
              <mc:Fallback>
                <p:oleObj name="Equation" r:id="rId25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691063"/>
                        <a:ext cx="12985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322924"/>
              </p:ext>
            </p:extLst>
          </p:nvPr>
        </p:nvGraphicFramePr>
        <p:xfrm>
          <a:off x="4556125" y="4572000"/>
          <a:ext cx="17446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8" name="Equation" r:id="rId27" imgW="990600" imgH="482600" progId="Equation.DSMT4">
                  <p:embed/>
                </p:oleObj>
              </mc:Choice>
              <mc:Fallback>
                <p:oleObj name="Equation" r:id="rId27" imgW="990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4572000"/>
                        <a:ext cx="174466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513778"/>
              </p:ext>
            </p:extLst>
          </p:nvPr>
        </p:nvGraphicFramePr>
        <p:xfrm>
          <a:off x="6324600" y="4886325"/>
          <a:ext cx="12080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9" name="Equation" r:id="rId29" imgW="685800" imgH="215900" progId="Equation.DSMT4">
                  <p:embed/>
                </p:oleObj>
              </mc:Choice>
              <mc:Fallback>
                <p:oleObj name="Equation" r:id="rId29" imgW="685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86325"/>
                        <a:ext cx="120808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723270"/>
              </p:ext>
            </p:extLst>
          </p:nvPr>
        </p:nvGraphicFramePr>
        <p:xfrm>
          <a:off x="4646613" y="5321300"/>
          <a:ext cx="14001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60" name="Equation" r:id="rId31" imgW="647700" imgH="431800" progId="Equation.DSMT4">
                  <p:embed/>
                </p:oleObj>
              </mc:Choice>
              <mc:Fallback>
                <p:oleObj name="Equation" r:id="rId31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5321300"/>
                        <a:ext cx="14001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65153"/>
              </p:ext>
            </p:extLst>
          </p:nvPr>
        </p:nvGraphicFramePr>
        <p:xfrm>
          <a:off x="6038850" y="5354638"/>
          <a:ext cx="18097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61" name="Equation" r:id="rId33" imgW="838200" imgH="419100" progId="Equation.DSMT4">
                  <p:embed/>
                </p:oleObj>
              </mc:Choice>
              <mc:Fallback>
                <p:oleObj name="Equation" r:id="rId33" imgW="83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5354638"/>
                        <a:ext cx="18097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601482"/>
              </p:ext>
            </p:extLst>
          </p:nvPr>
        </p:nvGraphicFramePr>
        <p:xfrm>
          <a:off x="7866063" y="5688013"/>
          <a:ext cx="8207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62" name="Equation" r:id="rId35" imgW="381000" imgH="165100" progId="Equation.DSMT4">
                  <p:embed/>
                </p:oleObj>
              </mc:Choice>
              <mc:Fallback>
                <p:oleObj name="Equation" r:id="rId35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3" y="5688013"/>
                        <a:ext cx="8207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50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5,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77944F-CD38-A442-B082-C5CDE63BCB3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76200"/>
            <a:ext cx="34290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Falling Motion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Falling motion is a motion under the influence of the gravitational pull (gravity) only;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Which direction is a freely falling object moving?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 motion under constant acceleration 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All kinematic formula we learned can be used to solve for falling motions. 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Gravitational acceleration is inversely proportional to the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square of the distance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between the object and the center of the earth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The magnitude of the gravitational acceleration is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g=9.80m/s</a:t>
            </a:r>
            <a:r>
              <a:rPr lang="en-US" sz="2600" baseline="300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baseline="300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on the surface of the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earth.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direction of gravitational acceleration is </a:t>
            </a:r>
            <a:r>
              <a:rPr lang="en-US" sz="2600" b="1" u="sng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ALWAYS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toward the center of the earth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, which we normally call (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-y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); where up and down direction are indicated as the variable </a:t>
            </a:r>
            <a:r>
              <a:rPr lang="ja-JP" altLang="en-US" sz="2600" dirty="0">
                <a:latin typeface="Arial Narrow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y</a:t>
            </a:r>
            <a:r>
              <a:rPr lang="ja-JP" altLang="en-US" sz="2600" dirty="0">
                <a:latin typeface="Arial Narrow" charset="0"/>
                <a:ea typeface="ＭＳ Ｐゴシック" charset="0"/>
                <a:cs typeface="ＭＳ Ｐゴシック" charset="0"/>
              </a:rPr>
              <a:t>”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Thus the correct denotation of gravitational acceleration on the surface of the earth is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g=-9.80m/s</a:t>
            </a:r>
            <a:r>
              <a:rPr lang="en-US" sz="2600" baseline="300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baseline="300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when +y points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upward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The difference is that the object initially moving upward will turn around and come down!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428750"/>
            <a:ext cx="3878263" cy="40005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Yes, down to the center of the earth!!</a:t>
            </a:r>
          </a:p>
        </p:txBody>
      </p:sp>
    </p:spTree>
    <p:extLst>
      <p:ext uri="{BB962C8B-B14F-4D97-AF65-F5344CB8AC3E}">
        <p14:creationId xmlns:p14="http://schemas.microsoft.com/office/powerpoint/2010/main" val="392915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5,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7815540-CBD5-C643-9D20-796D37857F7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Using 1D Kinematic Equations on a Falling object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7848600" cy="1066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A stone was thrown straight upward at t=0 with +20.0m/s initial velocity on the roof of a 50.0m high building,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5257800" y="2085975"/>
            <a:ext cx="1560577" cy="40011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a</a:t>
            </a:r>
            <a:r>
              <a:rPr lang="en-US" sz="2000" dirty="0" smtClean="0">
                <a:solidFill>
                  <a:srgbClr val="FF0066"/>
                </a:solidFill>
                <a:latin typeface="Arial Narrow" charset="0"/>
              </a:rPr>
              <a:t>=g</a:t>
            </a:r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=-9.80m/s</a:t>
            </a:r>
            <a:r>
              <a:rPr lang="en-US" sz="2000" baseline="30000" dirty="0">
                <a:solidFill>
                  <a:srgbClr val="FF0066"/>
                </a:solidFill>
                <a:latin typeface="Arial Narrow" charset="0"/>
              </a:rPr>
              <a:t>2</a:t>
            </a:r>
          </a:p>
        </p:txBody>
      </p:sp>
      <p:graphicFrame>
        <p:nvGraphicFramePr>
          <p:cNvPr id="1474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76653"/>
              </p:ext>
            </p:extLst>
          </p:nvPr>
        </p:nvGraphicFramePr>
        <p:xfrm>
          <a:off x="596900" y="3662363"/>
          <a:ext cx="6699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78" name="Equation" r:id="rId3" imgW="317500" imgH="266700" progId="Equation.DSMT4">
                  <p:embed/>
                </p:oleObj>
              </mc:Choice>
              <mc:Fallback>
                <p:oleObj name="Equation" r:id="rId3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62363"/>
                        <a:ext cx="6699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16570"/>
              </p:ext>
            </p:extLst>
          </p:nvPr>
        </p:nvGraphicFramePr>
        <p:xfrm>
          <a:off x="533400" y="4953000"/>
          <a:ext cx="612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79" name="Equation" r:id="rId5" imgW="279400" imgH="165100" progId="Equation.DSMT4">
                  <p:embed/>
                </p:oleObj>
              </mc:Choice>
              <mc:Fallback>
                <p:oleObj name="Equation" r:id="rId5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53000"/>
                        <a:ext cx="612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107950" y="2619375"/>
            <a:ext cx="7207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(a) Find the time the stone reaches at the maximum height.</a:t>
            </a:r>
            <a:endParaRPr lang="en-US">
              <a:latin typeface="Arial Narrow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107950" y="2085975"/>
            <a:ext cx="5006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is the acceleration in this motion?</a:t>
            </a:r>
            <a:endParaRPr lang="en-US">
              <a:latin typeface="Arial Narrow" charset="0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488950" y="3076575"/>
            <a:ext cx="5006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happens at the maximum height?</a:t>
            </a:r>
            <a:endParaRPr lang="en-US">
              <a:latin typeface="Arial Narrow" charset="0"/>
            </a:endParaRP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5638800" y="3076575"/>
            <a:ext cx="25622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0066"/>
                </a:solidFill>
                <a:latin typeface="Arial Narrow" charset="0"/>
              </a:rPr>
              <a:t>The stone stops; V=0</a:t>
            </a:r>
          </a:p>
        </p:txBody>
      </p:sp>
      <p:graphicFrame>
        <p:nvGraphicFramePr>
          <p:cNvPr id="14746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2844713"/>
              </p:ext>
            </p:extLst>
          </p:nvPr>
        </p:nvGraphicFramePr>
        <p:xfrm>
          <a:off x="6705600" y="3824288"/>
          <a:ext cx="4937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0" name="Equation" r:id="rId7" imgW="215900" imgH="139700" progId="Equation.DSMT4">
                  <p:embed/>
                </p:oleObj>
              </mc:Choice>
              <mc:Fallback>
                <p:oleObj name="Equation" r:id="rId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24288"/>
                        <a:ext cx="49371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107950" y="4343400"/>
            <a:ext cx="39004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(b) Find the maximum height.</a:t>
            </a:r>
            <a:endParaRPr lang="en-US">
              <a:latin typeface="Arial Narrow" charset="0"/>
            </a:endParaRPr>
          </a:p>
        </p:txBody>
      </p:sp>
      <p:graphicFrame>
        <p:nvGraphicFramePr>
          <p:cNvPr id="147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490736"/>
              </p:ext>
            </p:extLst>
          </p:nvPr>
        </p:nvGraphicFramePr>
        <p:xfrm>
          <a:off x="1158875" y="3765550"/>
          <a:ext cx="12033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1" name="Equation" r:id="rId9" imgW="571500" imgH="165100" progId="Equation.DSMT4">
                  <p:embed/>
                </p:oleObj>
              </mc:Choice>
              <mc:Fallback>
                <p:oleObj name="Equation" r:id="rId9" imgW="571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3765550"/>
                        <a:ext cx="12033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01234"/>
              </p:ext>
            </p:extLst>
          </p:nvPr>
        </p:nvGraphicFramePr>
        <p:xfrm>
          <a:off x="2335213" y="3746500"/>
          <a:ext cx="20335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2" name="Equation" r:id="rId11" imgW="965200" imgH="165100" progId="Equation.DSMT4">
                  <p:embed/>
                </p:oleObj>
              </mc:Choice>
              <mc:Fallback>
                <p:oleObj name="Equation" r:id="rId11" imgW="965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3746500"/>
                        <a:ext cx="20335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29055"/>
              </p:ext>
            </p:extLst>
          </p:nvPr>
        </p:nvGraphicFramePr>
        <p:xfrm>
          <a:off x="4330700" y="3733800"/>
          <a:ext cx="12319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3" name="Equation" r:id="rId13" imgW="584200" imgH="177800" progId="Equation.DSMT4">
                  <p:embed/>
                </p:oleObj>
              </mc:Choice>
              <mc:Fallback>
                <p:oleObj name="Equation" r:id="rId13" imgW="584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3733800"/>
                        <a:ext cx="12319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2" name="AutoShape 16"/>
          <p:cNvSpPr>
            <a:spLocks noChangeArrowheads="1"/>
          </p:cNvSpPr>
          <p:nvPr/>
        </p:nvSpPr>
        <p:spPr bwMode="auto">
          <a:xfrm>
            <a:off x="5638800" y="3581400"/>
            <a:ext cx="9906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A50021"/>
                </a:solidFill>
                <a:latin typeface="Arial Narrow" charset="0"/>
              </a:rPr>
              <a:t>Solve for t</a:t>
            </a:r>
          </a:p>
        </p:txBody>
      </p:sp>
      <p:graphicFrame>
        <p:nvGraphicFramePr>
          <p:cNvPr id="14747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67413"/>
              </p:ext>
            </p:extLst>
          </p:nvPr>
        </p:nvGraphicFramePr>
        <p:xfrm>
          <a:off x="7162800" y="3559175"/>
          <a:ext cx="8429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4" name="Equation" r:id="rId15" imgW="457200" imgH="419100" progId="Equation.DSMT4">
                  <p:embed/>
                </p:oleObj>
              </mc:Choice>
              <mc:Fallback>
                <p:oleObj name="Equation" r:id="rId15" imgW="45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559175"/>
                        <a:ext cx="84296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488793"/>
              </p:ext>
            </p:extLst>
          </p:nvPr>
        </p:nvGraphicFramePr>
        <p:xfrm>
          <a:off x="7985125" y="3811588"/>
          <a:ext cx="7016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5" name="Equation" r:id="rId17" imgW="381000" imgH="165100" progId="Equation.DSMT4">
                  <p:embed/>
                </p:oleObj>
              </mc:Choice>
              <mc:Fallback>
                <p:oleObj name="Equation" r:id="rId1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5" y="3811588"/>
                        <a:ext cx="70167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041802"/>
              </p:ext>
            </p:extLst>
          </p:nvPr>
        </p:nvGraphicFramePr>
        <p:xfrm>
          <a:off x="3544888" y="4633913"/>
          <a:ext cx="52387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6" name="Equation" r:id="rId19" imgW="2387600" imgH="406400" progId="Equation.DSMT4">
                  <p:embed/>
                </p:oleObj>
              </mc:Choice>
              <mc:Fallback>
                <p:oleObj name="Equation" r:id="rId19" imgW="2387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4633913"/>
                        <a:ext cx="52387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009866"/>
              </p:ext>
            </p:extLst>
          </p:nvPr>
        </p:nvGraphicFramePr>
        <p:xfrm>
          <a:off x="685800" y="5497513"/>
          <a:ext cx="32035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7" name="Equation" r:id="rId21" imgW="1460500" imgH="203200" progId="Equation.DSMT4">
                  <p:embed/>
                </p:oleObj>
              </mc:Choice>
              <mc:Fallback>
                <p:oleObj name="Equation" r:id="rId21" imgW="146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97513"/>
                        <a:ext cx="32035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96600"/>
              </p:ext>
            </p:extLst>
          </p:nvPr>
        </p:nvGraphicFramePr>
        <p:xfrm>
          <a:off x="1136650" y="4633913"/>
          <a:ext cx="23685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8" name="Equation" r:id="rId23" imgW="1079500" imgH="406400" progId="Equation.DSMT4">
                  <p:embed/>
                </p:oleObj>
              </mc:Choice>
              <mc:Fallback>
                <p:oleObj name="Equation" r:id="rId23" imgW="1079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633913"/>
                        <a:ext cx="23685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56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5,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6DBDF9-81E5-6F49-A1FF-A3F2D272945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of a Falling Object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84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848763"/>
              </p:ext>
            </p:extLst>
          </p:nvPr>
        </p:nvGraphicFramePr>
        <p:xfrm>
          <a:off x="1676400" y="1573213"/>
          <a:ext cx="5619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98" name="Equation" r:id="rId3" imgW="215900" imgH="139700" progId="Equation.DSMT4">
                  <p:embed/>
                </p:oleObj>
              </mc:Choice>
              <mc:Fallback>
                <p:oleObj name="Equation" r:id="rId3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73213"/>
                        <a:ext cx="5619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90295"/>
              </p:ext>
            </p:extLst>
          </p:nvPr>
        </p:nvGraphicFramePr>
        <p:xfrm>
          <a:off x="1066800" y="2746375"/>
          <a:ext cx="7889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99" name="Equation" r:id="rId5" imgW="317500" imgH="152400" progId="Equation.DSMT4">
                  <p:embed/>
                </p:oleObj>
              </mc:Choice>
              <mc:Fallback>
                <p:oleObj name="Equation" r:id="rId5" imgW="317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6375"/>
                        <a:ext cx="7889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303445"/>
              </p:ext>
            </p:extLst>
          </p:nvPr>
        </p:nvGraphicFramePr>
        <p:xfrm>
          <a:off x="1676400" y="4652963"/>
          <a:ext cx="78581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0" name="Equation" r:id="rId7" imgW="279400" imgH="165100" progId="Equation.DSMT4">
                  <p:embed/>
                </p:oleObj>
              </mc:Choice>
              <mc:Fallback>
                <p:oleObj name="Equation" r:id="rId7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52963"/>
                        <a:ext cx="78581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457200" y="4648200"/>
            <a:ext cx="954088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Position</a:t>
            </a:r>
            <a:endParaRPr lang="en-US" sz="2000" baseline="30000">
              <a:solidFill>
                <a:srgbClr val="FF0066"/>
              </a:solidFill>
              <a:latin typeface="Arial Narrow" charset="0"/>
            </a:endParaRPr>
          </a:p>
        </p:txBody>
      </p:sp>
      <p:graphicFrame>
        <p:nvGraphicFramePr>
          <p:cNvPr id="1484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87395"/>
              </p:ext>
            </p:extLst>
          </p:nvPr>
        </p:nvGraphicFramePr>
        <p:xfrm>
          <a:off x="1600200" y="3962400"/>
          <a:ext cx="742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1" name="Equation" r:id="rId9" imgW="317500" imgH="152400" progId="Equation.DSMT4">
                  <p:embed/>
                </p:oleObj>
              </mc:Choice>
              <mc:Fallback>
                <p:oleObj name="Equation" r:id="rId9" imgW="317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62400"/>
                        <a:ext cx="7429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457200" y="3886200"/>
            <a:ext cx="9144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  <a:latin typeface="Arial Narrow" charset="0"/>
              </a:rPr>
              <a:t>Velocity</a:t>
            </a:r>
            <a:endParaRPr lang="en-US" sz="1800" baseline="300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609600" y="990600"/>
            <a:ext cx="74183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(c) Find the time the stone reaches back to its original height.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582613" y="1981200"/>
            <a:ext cx="80613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(d) Find the velocity of the stone when it reaches its original height.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609600" y="3276600"/>
            <a:ext cx="68849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(e) Find the velocity and position of the stone at t=5.00s.</a:t>
            </a:r>
          </a:p>
        </p:txBody>
      </p:sp>
      <p:graphicFrame>
        <p:nvGraphicFramePr>
          <p:cNvPr id="1484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231608"/>
              </p:ext>
            </p:extLst>
          </p:nvPr>
        </p:nvGraphicFramePr>
        <p:xfrm>
          <a:off x="2176463" y="1539875"/>
          <a:ext cx="16859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2" name="Equation" r:id="rId11" imgW="647700" imgH="165100" progId="Equation.DSMT4">
                  <p:embed/>
                </p:oleObj>
              </mc:Choice>
              <mc:Fallback>
                <p:oleObj name="Equation" r:id="rId11" imgW="647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1539875"/>
                        <a:ext cx="16859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90239"/>
              </p:ext>
            </p:extLst>
          </p:nvPr>
        </p:nvGraphicFramePr>
        <p:xfrm>
          <a:off x="3824288" y="1539875"/>
          <a:ext cx="9588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3" name="Equation" r:id="rId13" imgW="368300" imgH="165100" progId="Equation.DSMT4">
                  <p:embed/>
                </p:oleObj>
              </mc:Choice>
              <mc:Fallback>
                <p:oleObj name="Equation" r:id="rId13" imgW="368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1539875"/>
                        <a:ext cx="9588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759257"/>
              </p:ext>
            </p:extLst>
          </p:nvPr>
        </p:nvGraphicFramePr>
        <p:xfrm>
          <a:off x="1828800" y="2667000"/>
          <a:ext cx="15128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4" name="Equation" r:id="rId15" imgW="609600" imgH="165100" progId="Equation.DSMT4">
                  <p:embed/>
                </p:oleObj>
              </mc:Choice>
              <mc:Fallback>
                <p:oleObj name="Equation" r:id="rId15" imgW="609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15128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353533"/>
              </p:ext>
            </p:extLst>
          </p:nvPr>
        </p:nvGraphicFramePr>
        <p:xfrm>
          <a:off x="3335338" y="2620963"/>
          <a:ext cx="35337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5" name="Equation" r:id="rId17" imgW="1422400" imgH="203200" progId="Equation.DSMT4">
                  <p:embed/>
                </p:oleObj>
              </mc:Choice>
              <mc:Fallback>
                <p:oleObj name="Equation" r:id="rId17" imgW="1422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2620963"/>
                        <a:ext cx="35337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480976"/>
              </p:ext>
            </p:extLst>
          </p:nvPr>
        </p:nvGraphicFramePr>
        <p:xfrm>
          <a:off x="6824663" y="2620963"/>
          <a:ext cx="19224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6" name="Equation" r:id="rId19" imgW="774700" imgH="203200" progId="Equation.DSMT4">
                  <p:embed/>
                </p:oleObj>
              </mc:Choice>
              <mc:Fallback>
                <p:oleObj name="Equation" r:id="rId19" imgW="774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2620963"/>
                        <a:ext cx="19224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56905"/>
              </p:ext>
            </p:extLst>
          </p:nvPr>
        </p:nvGraphicFramePr>
        <p:xfrm>
          <a:off x="2306638" y="3962400"/>
          <a:ext cx="14271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7" name="Equation" r:id="rId21" imgW="609600" imgH="165100" progId="Equation.DSMT4">
                  <p:embed/>
                </p:oleObj>
              </mc:Choice>
              <mc:Fallback>
                <p:oleObj name="Equation" r:id="rId21" imgW="609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3962400"/>
                        <a:ext cx="14271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043288"/>
              </p:ext>
            </p:extLst>
          </p:nvPr>
        </p:nvGraphicFramePr>
        <p:xfrm>
          <a:off x="3759200" y="3886200"/>
          <a:ext cx="5111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8" name="Equation" r:id="rId23" imgW="2184400" imgH="203200" progId="Equation.DSMT4">
                  <p:embed/>
                </p:oleObj>
              </mc:Choice>
              <mc:Fallback>
                <p:oleObj name="Equation" r:id="rId23" imgW="218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3886200"/>
                        <a:ext cx="5111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726105"/>
              </p:ext>
            </p:extLst>
          </p:nvPr>
        </p:nvGraphicFramePr>
        <p:xfrm>
          <a:off x="1504950" y="5218113"/>
          <a:ext cx="5878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9" name="Equation" r:id="rId25" imgW="2616200" imgH="406400" progId="Equation.DSMT4">
                  <p:embed/>
                </p:oleObj>
              </mc:Choice>
              <mc:Fallback>
                <p:oleObj name="Equation" r:id="rId25" imgW="2616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5218113"/>
                        <a:ext cx="5878513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564372"/>
              </p:ext>
            </p:extLst>
          </p:nvPr>
        </p:nvGraphicFramePr>
        <p:xfrm>
          <a:off x="2409825" y="4267200"/>
          <a:ext cx="26781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10" name="Equation" r:id="rId27" imgW="952500" imgH="406400" progId="Equation.DSMT4">
                  <p:embed/>
                </p:oleObj>
              </mc:Choice>
              <mc:Fallback>
                <p:oleObj name="Equation" r:id="rId27" imgW="952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4267200"/>
                        <a:ext cx="267811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17080"/>
              </p:ext>
            </p:extLst>
          </p:nvPr>
        </p:nvGraphicFramePr>
        <p:xfrm>
          <a:off x="7467600" y="5410200"/>
          <a:ext cx="16557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11" name="Equation" r:id="rId29" imgW="736600" imgH="203200" progId="Equation.DSMT4">
                  <p:embed/>
                </p:oleObj>
              </mc:Choice>
              <mc:Fallback>
                <p:oleObj name="Equation" r:id="rId29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10200"/>
                        <a:ext cx="16557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23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9436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Reading Assignment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CH2.8</a:t>
            </a:r>
          </a:p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First term exam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In the class coming Monday, June 9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Covers CH1.1 through what we learn today (CH2.8?) + Appendix A</a:t>
            </a:r>
            <a:endParaRPr lang="en-US" sz="2400" dirty="0">
              <a:sym typeface="Wingdings"/>
            </a:endParaRP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Bring </a:t>
            </a:r>
            <a:r>
              <a:rPr lang="en-US" sz="2400" dirty="0"/>
              <a:t>your calculator but DO NOT input formula into it</a:t>
            </a:r>
            <a:r>
              <a:rPr lang="en-US" sz="2400" dirty="0" smtClean="0"/>
              <a:t>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You </a:t>
            </a:r>
            <a:r>
              <a:rPr lang="en-US" sz="2400" dirty="0"/>
              <a:t>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</a:t>
            </a:r>
            <a:r>
              <a:rPr lang="en-US" sz="2400" dirty="0" smtClean="0"/>
              <a:t>exam </a:t>
            </a:r>
            <a:r>
              <a:rPr lang="en-US" sz="2400" dirty="0" smtClean="0">
                <a:sym typeface="Wingdings"/>
              </a:rPr>
              <a:t> no solutions, derivations or definitions!</a:t>
            </a:r>
            <a:endParaRPr lang="en-US" sz="2400" dirty="0" smtClean="0"/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No </a:t>
            </a:r>
            <a:r>
              <a:rPr lang="en-US" sz="2000" dirty="0"/>
              <a:t>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Quiz 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Class average: 50/72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Equivalent to 69/100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Top score: 72/72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June 5, 2014</a:t>
            </a:r>
          </a:p>
        </p:txBody>
      </p:sp>
      <p:sp>
        <p:nvSpPr>
          <p:cNvPr id="3380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2014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38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421D52-3FCB-2A4D-8481-63F0CE778FF1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38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8DF9F51-995B-4B4B-9078-433296B646E5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3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AD67AC8-5D6A-4740-A014-6837FF73EB8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Displacement, Velocity and Speed</a:t>
            </a:r>
          </a:p>
        </p:txBody>
      </p:sp>
      <p:graphicFrame>
        <p:nvGraphicFramePr>
          <p:cNvPr id="1863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953000" y="3992563"/>
          <a:ext cx="2057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4" name="Equation" r:id="rId3" imgW="1180800" imgH="419040" progId="Equation.3">
                  <p:embed/>
                </p:oleObj>
              </mc:Choice>
              <mc:Fallback>
                <p:oleObj name="Equation" r:id="rId3" imgW="1180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92563"/>
                        <a:ext cx="2057400" cy="730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800" y="10826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Displacement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953000" y="1127125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5" name="Equation" r:id="rId5" imgW="711000" imgH="190440" progId="Equation.3">
                  <p:embed/>
                </p:oleObj>
              </mc:Choice>
              <mc:Fallback>
                <p:oleObj name="Equation" r:id="rId5" imgW="711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27125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1933575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velocity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4953000" y="1771650"/>
          <a:ext cx="21336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6" name="Equation" r:id="rId7" imgW="1028520" imgH="406080" progId="Equation.3">
                  <p:embed/>
                </p:oleObj>
              </mc:Choice>
              <mc:Fallback>
                <p:oleObj name="Equation" r:id="rId7" imgW="10285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71650"/>
                        <a:ext cx="2133600" cy="8413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066800" y="30353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speed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4953000" y="2873375"/>
          <a:ext cx="3505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7" name="Equation" r:id="rId9" imgW="1739880" imgH="419040" progId="Equation.3">
                  <p:embed/>
                </p:oleObj>
              </mc:Choice>
              <mc:Fallback>
                <p:oleObj name="Equation" r:id="rId9" imgW="1739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73375"/>
                        <a:ext cx="3505200" cy="8429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066800" y="4054475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velocity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066800" y="5083175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speed</a:t>
            </a:r>
            <a:endParaRPr lang="en-US" sz="2800">
              <a:latin typeface="Arial Narrow" pitchFamily="-84" charset="0"/>
            </a:endParaRPr>
          </a:p>
        </p:txBody>
      </p:sp>
      <p:graphicFrame>
        <p:nvGraphicFramePr>
          <p:cNvPr id="186380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4968875"/>
          <a:ext cx="2133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8" name="Equation" r:id="rId11" imgW="1307880" imgH="457200" progId="Equation.DSMT4">
                  <p:embed/>
                </p:oleObj>
              </mc:Choice>
              <mc:Fallback>
                <p:oleObj name="Equation" r:id="rId11" imgW="1307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968875"/>
                        <a:ext cx="21336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02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38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5CA173-FD1D-3640-BC06-6E1555FCAF2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Acceleration</a:t>
            </a:r>
          </a:p>
        </p:txBody>
      </p:sp>
      <p:graphicFrame>
        <p:nvGraphicFramePr>
          <p:cNvPr id="137220" name="Object 2"/>
          <p:cNvGraphicFramePr>
            <a:graphicFrameLocks noChangeAspect="1"/>
          </p:cNvGraphicFramePr>
          <p:nvPr/>
        </p:nvGraphicFramePr>
        <p:xfrm>
          <a:off x="730250" y="2520950"/>
          <a:ext cx="7937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0" name="Equation" r:id="rId3" imgW="291960" imgH="139680" progId="Equation.DSMT4">
                  <p:embed/>
                </p:oleObj>
              </mc:Choice>
              <mc:Fallback>
                <p:oleObj name="Equation" r:id="rId3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2520950"/>
                        <a:ext cx="7937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1" name="Object 3"/>
          <p:cNvGraphicFramePr>
            <a:graphicFrameLocks noChangeAspect="1"/>
          </p:cNvGraphicFramePr>
          <p:nvPr/>
        </p:nvGraphicFramePr>
        <p:xfrm>
          <a:off x="5527675" y="2532063"/>
          <a:ext cx="7032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1" name="Equation" r:id="rId5" imgW="279360" imgH="139680" progId="Equation.DSMT4">
                  <p:embed/>
                </p:oleObj>
              </mc:Choice>
              <mc:Fallback>
                <p:oleObj name="Equation" r:id="rId5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2532063"/>
                        <a:ext cx="7032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798888" y="2417763"/>
            <a:ext cx="1724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analogs to</a:t>
            </a:r>
          </a:p>
        </p:txBody>
      </p:sp>
      <p:graphicFrame>
        <p:nvGraphicFramePr>
          <p:cNvPr id="137223" name="Object 4"/>
          <p:cNvGraphicFramePr>
            <a:graphicFrameLocks noChangeAspect="1"/>
          </p:cNvGraphicFramePr>
          <p:nvPr/>
        </p:nvGraphicFramePr>
        <p:xfrm>
          <a:off x="1295400" y="5156200"/>
          <a:ext cx="6667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2" name="Equation" r:id="rId7" imgW="291960" imgH="139680" progId="Equation.DSMT4">
                  <p:embed/>
                </p:oleObj>
              </mc:Choice>
              <mc:Fallback>
                <p:oleObj name="Equation" r:id="rId7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56200"/>
                        <a:ext cx="66675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4" name="Object 5"/>
          <p:cNvGraphicFramePr>
            <a:graphicFrameLocks noChangeAspect="1"/>
          </p:cNvGraphicFramePr>
          <p:nvPr/>
        </p:nvGraphicFramePr>
        <p:xfrm>
          <a:off x="6019800" y="4889500"/>
          <a:ext cx="17526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3" name="Equation" r:id="rId9" imgW="863280" imgH="419040" progId="Equation.DSMT4">
                  <p:embed/>
                </p:oleObj>
              </mc:Choice>
              <mc:Fallback>
                <p:oleObj name="Equation" r:id="rId9" imgW="863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89500"/>
                        <a:ext cx="1752600" cy="8493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3810000" y="5026025"/>
            <a:ext cx="1724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analogs to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609600" y="827088"/>
            <a:ext cx="7443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Change of velocity in time (what kind of quantity is this?)</a:t>
            </a:r>
            <a:endParaRPr lang="en-US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609600" y="1524000"/>
            <a:ext cx="5365571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Definition of Average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acceleration:</a:t>
            </a:r>
            <a:endParaRPr lang="en-US" dirty="0"/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609600" y="3735388"/>
            <a:ext cx="7696200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Definition of Instantaneous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acceleration: Average acceleration over a very short amount of time.</a:t>
            </a:r>
          </a:p>
        </p:txBody>
      </p:sp>
      <p:graphicFrame>
        <p:nvGraphicFramePr>
          <p:cNvPr id="137229" name="Object 6"/>
          <p:cNvGraphicFramePr>
            <a:graphicFrameLocks noChangeAspect="1"/>
          </p:cNvGraphicFramePr>
          <p:nvPr/>
        </p:nvGraphicFramePr>
        <p:xfrm>
          <a:off x="1528763" y="2157413"/>
          <a:ext cx="15875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4" name="Equation" r:id="rId11" imgW="583920" imgH="406080" progId="Equation.DSMT4">
                  <p:embed/>
                </p:oleObj>
              </mc:Choice>
              <mc:Fallback>
                <p:oleObj name="Equation" r:id="rId11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2157413"/>
                        <a:ext cx="158750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0" name="Object 7"/>
          <p:cNvGraphicFramePr>
            <a:graphicFrameLocks noChangeAspect="1"/>
          </p:cNvGraphicFramePr>
          <p:nvPr/>
        </p:nvGraphicFramePr>
        <p:xfrm>
          <a:off x="3121025" y="2212975"/>
          <a:ext cx="673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5" name="Equation" r:id="rId13" imgW="266400" imgH="393480" progId="Equation.DSMT4">
                  <p:embed/>
                </p:oleObj>
              </mc:Choice>
              <mc:Fallback>
                <p:oleObj name="Equation" r:id="rId13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2212975"/>
                        <a:ext cx="673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1" name="Object 8"/>
          <p:cNvGraphicFramePr>
            <a:graphicFrameLocks noChangeAspect="1"/>
          </p:cNvGraphicFramePr>
          <p:nvPr/>
        </p:nvGraphicFramePr>
        <p:xfrm>
          <a:off x="6235700" y="2195513"/>
          <a:ext cx="13779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6" name="Equation" r:id="rId15" imgW="545760" imgH="406080" progId="Equation.DSMT4">
                  <p:embed/>
                </p:oleObj>
              </mc:Choice>
              <mc:Fallback>
                <p:oleObj name="Equation" r:id="rId15" imgW="545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2195513"/>
                        <a:ext cx="137795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2" name="Object 9"/>
          <p:cNvGraphicFramePr>
            <a:graphicFrameLocks noChangeAspect="1"/>
          </p:cNvGraphicFramePr>
          <p:nvPr/>
        </p:nvGraphicFramePr>
        <p:xfrm>
          <a:off x="7620000" y="2211388"/>
          <a:ext cx="6096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7" name="Equation" r:id="rId17" imgW="241200" imgH="393480" progId="Equation.DSMT4">
                  <p:embed/>
                </p:oleObj>
              </mc:Choice>
              <mc:Fallback>
                <p:oleObj name="Equation" r:id="rId17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211388"/>
                        <a:ext cx="6096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3" name="Object 10"/>
          <p:cNvGraphicFramePr>
            <a:graphicFrameLocks noChangeAspect="1"/>
          </p:cNvGraphicFramePr>
          <p:nvPr/>
        </p:nvGraphicFramePr>
        <p:xfrm>
          <a:off x="1905000" y="4838700"/>
          <a:ext cx="1447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8" name="Equation" r:id="rId19" imgW="634680" imgH="419040" progId="Equation.DSMT4">
                  <p:embed/>
                </p:oleObj>
              </mc:Choice>
              <mc:Fallback>
                <p:oleObj name="Equation" r:id="rId19" imgW="634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38700"/>
                        <a:ext cx="14478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391400" y="1371600"/>
            <a:ext cx="1101725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Vector!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184650" y="3286125"/>
            <a:ext cx="871538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175250" y="3276600"/>
            <a:ext cx="768350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m/s</a:t>
            </a:r>
            <a:r>
              <a:rPr lang="en-US" sz="2800" baseline="30000">
                <a:solidFill>
                  <a:srgbClr val="FF0066"/>
                </a:solidFill>
                <a:latin typeface="Arial Narrow" charset="0"/>
              </a:rPr>
              <a:t>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52463" y="3276600"/>
            <a:ext cx="1738312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514600" y="3286125"/>
            <a:ext cx="844550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2800" baseline="30000">
                <a:solidFill>
                  <a:srgbClr val="FF0066"/>
                </a:solidFill>
                <a:latin typeface="Arial Narrow" charset="0"/>
              </a:rPr>
              <a:t>-2</a:t>
            </a:r>
            <a:r>
              <a:rPr lang="en-US" sz="280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2800" baseline="30000">
              <a:solidFill>
                <a:srgbClr val="FF0066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0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4ED8B51-84EA-2F42-9229-AF64CB1D2D5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Acceleration vs Time Plot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838200"/>
            <a:ext cx="9144000" cy="5791200"/>
            <a:chOff x="0" y="528"/>
            <a:chExt cx="5760" cy="3432"/>
          </a:xfrm>
        </p:grpSpPr>
        <p:pic>
          <p:nvPicPr>
            <p:cNvPr id="34826" name="Picture 4" descr="FG02_017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5760" cy="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7" name="Rectangle 5"/>
            <p:cNvSpPr>
              <a:spLocks noChangeArrowheads="1"/>
            </p:cNvSpPr>
            <p:nvPr/>
          </p:nvSpPr>
          <p:spPr bwMode="auto">
            <a:xfrm>
              <a:off x="1248" y="3648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8000" y="2971800"/>
            <a:ext cx="439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What does this plot tell you?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117850" y="3505200"/>
            <a:ext cx="297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Yes, you are right!!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24200" y="4038600"/>
            <a:ext cx="480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acceleration of this motion is a constant!!</a:t>
            </a:r>
          </a:p>
        </p:txBody>
      </p:sp>
    </p:spTree>
    <p:extLst>
      <p:ext uri="{BB962C8B-B14F-4D97-AF65-F5344CB8AC3E}">
        <p14:creationId xmlns:p14="http://schemas.microsoft.com/office/powerpoint/2010/main" val="362695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June 5, 2014</a:t>
            </a:r>
          </a:p>
        </p:txBody>
      </p:sp>
      <p:sp>
        <p:nvSpPr>
          <p:cNvPr id="3687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2014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68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BED63D-816D-D645-8363-BA05A39276F9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687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2.4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8243" name="Picture 3" descr="FG02_0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295400"/>
            <a:ext cx="8763000" cy="2978150"/>
          </a:xfrm>
          <a:noFill/>
        </p:spPr>
      </p:pic>
      <p:graphicFrame>
        <p:nvGraphicFramePr>
          <p:cNvPr id="138244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57600" y="4876800"/>
          <a:ext cx="6858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2" name="Equation" r:id="rId4" imgW="317160" imgH="215640" progId="Equation.DSMT4">
                  <p:embed/>
                </p:oleObj>
              </mc:Choice>
              <mc:Fallback>
                <p:oleObj name="Equation" r:id="rId4" imgW="317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76800"/>
                        <a:ext cx="6858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257925" y="4846638"/>
          <a:ext cx="27987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3" name="Equation" r:id="rId6" imgW="1688760" imgH="393480" progId="Equation.3">
                  <p:embed/>
                </p:oleObj>
              </mc:Choice>
              <mc:Fallback>
                <p:oleObj name="Equation" r:id="rId6" imgW="1688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4846638"/>
                        <a:ext cx="279876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 car accelerates along a straight road from rest to 75km/h in 5.0s.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What is the magnitude of its average acceleration?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38248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4800" y="5410200"/>
          <a:ext cx="9572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4" name="Equation" r:id="rId8" imgW="330120" imgH="241200" progId="Equation.DSMT4">
                  <p:embed/>
                </p:oleObj>
              </mc:Choice>
              <mc:Fallback>
                <p:oleObj name="Equation" r:id="rId8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95726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9" name="Object 5"/>
          <p:cNvGraphicFramePr>
            <a:graphicFrameLocks noChangeAspect="1"/>
          </p:cNvGraphicFramePr>
          <p:nvPr/>
        </p:nvGraphicFramePr>
        <p:xfrm>
          <a:off x="457200" y="4724400"/>
          <a:ext cx="685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5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24400"/>
                        <a:ext cx="6858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0" name="Object 6"/>
          <p:cNvGraphicFramePr>
            <a:graphicFrameLocks noChangeAspect="1"/>
          </p:cNvGraphicFramePr>
          <p:nvPr/>
        </p:nvGraphicFramePr>
        <p:xfrm>
          <a:off x="5434013" y="5562600"/>
          <a:ext cx="355758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6" name="Equation" r:id="rId12" imgW="2145960" imgH="431640" progId="Equation.3">
                  <p:embed/>
                </p:oleObj>
              </mc:Choice>
              <mc:Fallback>
                <p:oleObj name="Equation" r:id="rId12" imgW="2145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5562600"/>
                        <a:ext cx="3557587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2" name="Object 7"/>
          <p:cNvGraphicFramePr>
            <a:graphicFrameLocks noChangeAspect="1"/>
          </p:cNvGraphicFramePr>
          <p:nvPr/>
        </p:nvGraphicFramePr>
        <p:xfrm>
          <a:off x="1162050" y="4768850"/>
          <a:ext cx="9715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7" name="Equation" r:id="rId14" imgW="431640" imgH="177480" progId="Equation.DSMT4">
                  <p:embed/>
                </p:oleObj>
              </mc:Choice>
              <mc:Fallback>
                <p:oleObj name="Equation" r:id="rId14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4768850"/>
                        <a:ext cx="9715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3" name="Object 8"/>
          <p:cNvGraphicFramePr>
            <a:graphicFrameLocks noChangeAspect="1"/>
          </p:cNvGraphicFramePr>
          <p:nvPr/>
        </p:nvGraphicFramePr>
        <p:xfrm>
          <a:off x="1219200" y="5410200"/>
          <a:ext cx="12192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8" name="Equation" r:id="rId16" imgW="685800" imgH="393480" progId="Equation.DSMT4">
                  <p:embed/>
                </p:oleObj>
              </mc:Choice>
              <mc:Fallback>
                <p:oleObj name="Equation" r:id="rId16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10200"/>
                        <a:ext cx="12192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50146"/>
              </p:ext>
            </p:extLst>
          </p:nvPr>
        </p:nvGraphicFramePr>
        <p:xfrm>
          <a:off x="2473325" y="5562600"/>
          <a:ext cx="8794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9" name="Equation" r:id="rId18" imgW="495000" imgH="177480" progId="Equation.DSMT4">
                  <p:embed/>
                </p:oleObj>
              </mc:Choice>
              <mc:Fallback>
                <p:oleObj name="Equation" r:id="rId18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5562600"/>
                        <a:ext cx="8794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5" name="Object 10"/>
          <p:cNvGraphicFramePr>
            <a:graphicFrameLocks noChangeAspect="1"/>
          </p:cNvGraphicFramePr>
          <p:nvPr/>
        </p:nvGraphicFramePr>
        <p:xfrm>
          <a:off x="4398963" y="4724400"/>
          <a:ext cx="12398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0" name="Equation" r:id="rId20" imgW="647640" imgH="469800" progId="Equation.DSMT4">
                  <p:embed/>
                </p:oleObj>
              </mc:Choice>
              <mc:Fallback>
                <p:oleObj name="Equation" r:id="rId20" imgW="647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4724400"/>
                        <a:ext cx="123983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6" name="Object 11"/>
          <p:cNvGraphicFramePr>
            <a:graphicFrameLocks noChangeAspect="1"/>
          </p:cNvGraphicFramePr>
          <p:nvPr/>
        </p:nvGraphicFramePr>
        <p:xfrm>
          <a:off x="5614988" y="4733925"/>
          <a:ext cx="5572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1" name="Equation" r:id="rId22" imgW="291960" imgH="393480" progId="Equation.DSMT4">
                  <p:embed/>
                </p:oleObj>
              </mc:Choice>
              <mc:Fallback>
                <p:oleObj name="Equation" r:id="rId22" imgW="29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4733925"/>
                        <a:ext cx="5572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79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June 5, 2014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2014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8382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Few Confusing Things on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in a constant velocity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</a:t>
            </a:r>
            <a:r>
              <a:rPr lang="en-US" sz="2400" baseline="-250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), there is no acceleration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a=0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Is there any acceleration when an object is not moving?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faster as time goes on,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), acceleration is positive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a&gt;0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slower as time goes on,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), acceleration is negative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a&lt;0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all cases, velocity is positive, unless the direction of the movement changes.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there acceleration if an object moves in a constant speed but changes direction?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105400" y="5410200"/>
            <a:ext cx="282733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66"/>
                </a:solidFill>
                <a:latin typeface="Arial Narrow" pitchFamily="-84" charset="0"/>
              </a:rPr>
              <a:t>The answer is YES!!</a:t>
            </a:r>
          </a:p>
        </p:txBody>
      </p:sp>
    </p:spTree>
    <p:extLst>
      <p:ext uri="{BB962C8B-B14F-4D97-AF65-F5344CB8AC3E}">
        <p14:creationId xmlns:p14="http://schemas.microsoft.com/office/powerpoint/2010/main" val="268176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June 5, 2014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2014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Direction (sign) of the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the velocity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INCREASES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, the acceleration must be in the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SAME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direction as the velocity!!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 the positive velocity increases,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Positive!!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If the negative velocity increases,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Negative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the velocity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DECREASES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, the acceleration must be in the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OPPOSITE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direction to the velocity!!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If the positive velocity decreases,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Negative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If the negative velocity decreases,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Positive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19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5, 2014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79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E3EE01-90FE-2D4B-914C-3B955281562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79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800" dirty="0">
                <a:latin typeface="Arial Narrow" charset="0"/>
                <a:ea typeface="ＭＳ Ｐゴシック" charset="0"/>
                <a:cs typeface="ＭＳ Ｐゴシック" charset="0"/>
              </a:rPr>
              <a:t>One Dimensional Motion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focus on the simplest case: </a:t>
            </a:r>
            <a:r>
              <a:rPr lang="en-US" sz="2400" u="sng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acceleration is a constant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400" dirty="0">
                <a:latin typeface="Monotype Corsiva" charset="0"/>
                <a:ea typeface="ＭＳ Ｐゴシック" charset="0"/>
                <a:cs typeface="ＭＳ Ｐゴシック" charset="0"/>
              </a:rPr>
              <a:t>a=a</a:t>
            </a:r>
            <a:r>
              <a:rPr lang="en-US" sz="2400" baseline="-25000" dirty="0">
                <a:latin typeface="Monotype Corsiva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Using the definitions of average acceleration and velocity, we can derive equations of motion (description of motion, velocity and position as a function of time)</a:t>
            </a:r>
          </a:p>
        </p:txBody>
      </p:sp>
      <p:graphicFrame>
        <p:nvGraphicFramePr>
          <p:cNvPr id="141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404646"/>
              </p:ext>
            </p:extLst>
          </p:nvPr>
        </p:nvGraphicFramePr>
        <p:xfrm>
          <a:off x="838200" y="2579688"/>
          <a:ext cx="5921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6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79688"/>
                        <a:ext cx="5921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892425" y="2635250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734493"/>
              </p:ext>
            </p:extLst>
          </p:nvPr>
        </p:nvGraphicFramePr>
        <p:xfrm>
          <a:off x="6527800" y="2590800"/>
          <a:ext cx="7223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7" name="Equation" r:id="rId5" imgW="292100" imgH="152400" progId="Equation.DSMT4">
                  <p:embed/>
                </p:oleObj>
              </mc:Choice>
              <mc:Fallback>
                <p:oleObj name="Equation" r:id="rId5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590800"/>
                        <a:ext cx="7223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85800" y="3276600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For constant acceleration, average velocity is a simple numeric average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861194"/>
              </p:ext>
            </p:extLst>
          </p:nvPr>
        </p:nvGraphicFramePr>
        <p:xfrm>
          <a:off x="574675" y="4214813"/>
          <a:ext cx="8318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8" name="Equation" r:id="rId7" imgW="304800" imgH="228600" progId="Equation.DSMT4">
                  <p:embed/>
                </p:oleObj>
              </mc:Choice>
              <mc:Fallback>
                <p:oleObj name="Equation" r:id="rId7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214813"/>
                        <a:ext cx="8318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79195"/>
              </p:ext>
            </p:extLst>
          </p:nvPr>
        </p:nvGraphicFramePr>
        <p:xfrm>
          <a:off x="3886200" y="5410200"/>
          <a:ext cx="692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9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692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1143000" y="51054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Resulting Equation of Motion becomes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047709"/>
              </p:ext>
            </p:extLst>
          </p:nvPr>
        </p:nvGraphicFramePr>
        <p:xfrm>
          <a:off x="4191000" y="3429000"/>
          <a:ext cx="5667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0" name="Equation" r:id="rId11" imgW="266700" imgH="215900" progId="Equation.DSMT4">
                  <p:embed/>
                </p:oleObj>
              </mc:Choice>
              <mc:Fallback>
                <p:oleObj name="Equation" r:id="rId11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429000"/>
                        <a:ext cx="5667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578481"/>
              </p:ext>
            </p:extLst>
          </p:nvPr>
        </p:nvGraphicFramePr>
        <p:xfrm>
          <a:off x="6400800" y="4344988"/>
          <a:ext cx="6905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1" name="Equation" r:id="rId13" imgW="279400" imgH="152400" progId="Equation.DSMT4">
                  <p:embed/>
                </p:oleObj>
              </mc:Choice>
              <mc:Fallback>
                <p:oleObj name="Equation" r:id="rId13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44988"/>
                        <a:ext cx="6905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461452"/>
              </p:ext>
            </p:extLst>
          </p:nvPr>
        </p:nvGraphicFramePr>
        <p:xfrm>
          <a:off x="7250113" y="2530475"/>
          <a:ext cx="11318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2" name="Equation" r:id="rId15" imgW="457200" imgH="139700" progId="Equation.DSMT4">
                  <p:embed/>
                </p:oleObj>
              </mc:Choice>
              <mc:Fallback>
                <p:oleObj name="Equation" r:id="rId15" imgW="4572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2530475"/>
                        <a:ext cx="113188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530211"/>
              </p:ext>
            </p:extLst>
          </p:nvPr>
        </p:nvGraphicFramePr>
        <p:xfrm>
          <a:off x="1412875" y="2609850"/>
          <a:ext cx="5683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3" name="Equation" r:id="rId17" imgW="304800" imgH="241300" progId="Equation.DSMT4">
                  <p:embed/>
                </p:oleObj>
              </mc:Choice>
              <mc:Fallback>
                <p:oleObj name="Equation" r:id="rId17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609850"/>
                        <a:ext cx="5683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86039"/>
              </p:ext>
            </p:extLst>
          </p:nvPr>
        </p:nvGraphicFramePr>
        <p:xfrm>
          <a:off x="1943100" y="2414588"/>
          <a:ext cx="8763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4" name="Equation" r:id="rId19" imgW="469900" imgH="431800" progId="Equation.DSMT4">
                  <p:embed/>
                </p:oleObj>
              </mc:Choice>
              <mc:Fallback>
                <p:oleObj name="Equation" r:id="rId19" imgW="469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414588"/>
                        <a:ext cx="8763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03100"/>
              </p:ext>
            </p:extLst>
          </p:nvPr>
        </p:nvGraphicFramePr>
        <p:xfrm>
          <a:off x="4521200" y="2427288"/>
          <a:ext cx="14224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5" name="Equation" r:id="rId21" imgW="762000" imgH="406400" progId="Equation.DSMT4">
                  <p:embed/>
                </p:oleObj>
              </mc:Choice>
              <mc:Fallback>
                <p:oleObj name="Equation" r:id="rId21" imgW="762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427288"/>
                        <a:ext cx="14224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6019800" y="24384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3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972762"/>
              </p:ext>
            </p:extLst>
          </p:nvPr>
        </p:nvGraphicFramePr>
        <p:xfrm>
          <a:off x="4703763" y="3263900"/>
          <a:ext cx="12398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6" name="Equation" r:id="rId23" imgW="584200" imgH="406400" progId="Equation.DSMT4">
                  <p:embed/>
                </p:oleObj>
              </mc:Choice>
              <mc:Fallback>
                <p:oleObj name="Equation" r:id="rId23" imgW="584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3263900"/>
                        <a:ext cx="12398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570933"/>
              </p:ext>
            </p:extLst>
          </p:nvPr>
        </p:nvGraphicFramePr>
        <p:xfrm>
          <a:off x="5943600" y="3263900"/>
          <a:ext cx="14303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7" name="Equation" r:id="rId25" imgW="673100" imgH="406400" progId="Equation.DSMT4">
                  <p:embed/>
                </p:oleObj>
              </mc:Choice>
              <mc:Fallback>
                <p:oleObj name="Equation" r:id="rId25" imgW="673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63900"/>
                        <a:ext cx="143033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95193"/>
              </p:ext>
            </p:extLst>
          </p:nvPr>
        </p:nvGraphicFramePr>
        <p:xfrm>
          <a:off x="7319963" y="3263900"/>
          <a:ext cx="12144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8" name="Equation" r:id="rId27" imgW="571500" imgH="406400" progId="Equation.DSMT4">
                  <p:embed/>
                </p:oleObj>
              </mc:Choice>
              <mc:Fallback>
                <p:oleObj name="Equation" r:id="rId27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3263900"/>
                        <a:ext cx="12144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496315"/>
              </p:ext>
            </p:extLst>
          </p:nvPr>
        </p:nvGraphicFramePr>
        <p:xfrm>
          <a:off x="1350963" y="4087813"/>
          <a:ext cx="9350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9" name="Equation" r:id="rId29" imgW="419100" imgH="431800" progId="Equation.DSMT4">
                  <p:embed/>
                </p:oleObj>
              </mc:Choice>
              <mc:Fallback>
                <p:oleObj name="Equation" r:id="rId2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087813"/>
                        <a:ext cx="9350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117540"/>
              </p:ext>
            </p:extLst>
          </p:nvPr>
        </p:nvGraphicFramePr>
        <p:xfrm>
          <a:off x="4010025" y="4125913"/>
          <a:ext cx="16589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0" name="Equation" r:id="rId31" imgW="711200" imgH="406400" progId="Equation.DSMT4">
                  <p:embed/>
                </p:oleObj>
              </mc:Choice>
              <mc:Fallback>
                <p:oleObj name="Equation" r:id="rId31" imgW="71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4125913"/>
                        <a:ext cx="165893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2209800" y="4327525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390408"/>
              </p:ext>
            </p:extLst>
          </p:nvPr>
        </p:nvGraphicFramePr>
        <p:xfrm>
          <a:off x="7116763" y="4251325"/>
          <a:ext cx="1036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1" name="Equation" r:id="rId33" imgW="419100" imgH="203200" progId="Equation.DSMT4">
                  <p:embed/>
                </p:oleObj>
              </mc:Choice>
              <mc:Fallback>
                <p:oleObj name="Equation" r:id="rId33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4251325"/>
                        <a:ext cx="10366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7" name="AutoShape 25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3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370316"/>
              </p:ext>
            </p:extLst>
          </p:nvPr>
        </p:nvGraphicFramePr>
        <p:xfrm>
          <a:off x="4621213" y="5318125"/>
          <a:ext cx="13223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2" name="Equation" r:id="rId35" imgW="533400" imgH="203200" progId="Equation.DSMT4">
                  <p:embed/>
                </p:oleObj>
              </mc:Choice>
              <mc:Fallback>
                <p:oleObj name="Equation" r:id="rId35" imgW="53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318125"/>
                        <a:ext cx="132238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911560"/>
              </p:ext>
            </p:extLst>
          </p:nvPr>
        </p:nvGraphicFramePr>
        <p:xfrm>
          <a:off x="5959475" y="5103813"/>
          <a:ext cx="22336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3" name="Equation" r:id="rId37" imgW="901700" imgH="406400" progId="Equation.DSMT4">
                  <p:embed/>
                </p:oleObj>
              </mc:Choice>
              <mc:Fallback>
                <p:oleObj name="Equation" r:id="rId37" imgW="901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5103813"/>
                        <a:ext cx="223361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41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11102</TotalTime>
  <Words>1558</Words>
  <Application>Microsoft Macintosh PowerPoint</Application>
  <PresentationFormat>On-screen Show (4:3)</PresentationFormat>
  <Paragraphs>185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phys1443-spring02</vt:lpstr>
      <vt:lpstr>Equation</vt:lpstr>
      <vt:lpstr>PHYS 1441 – Section 001 Lecture #4</vt:lpstr>
      <vt:lpstr>Announcements</vt:lpstr>
      <vt:lpstr>Displacement, Velocity and Speed</vt:lpstr>
      <vt:lpstr>Acceleration</vt:lpstr>
      <vt:lpstr>Acceleration vs Time Plot</vt:lpstr>
      <vt:lpstr>Example 2.4</vt:lpstr>
      <vt:lpstr>Few Confusing Things on Acceleration</vt:lpstr>
      <vt:lpstr>The Direction (sign) of the Acceleration</vt:lpstr>
      <vt:lpstr>One Dimensional Motion</vt:lpstr>
      <vt:lpstr>One Dimensional Motion cont’d</vt:lpstr>
      <vt:lpstr>Kinematic Equations of Motion on a Straight Line Under Constant Acceleration</vt:lpstr>
      <vt:lpstr>How do we solve a problem using the kinematic formula for constant acceleration?</vt:lpstr>
      <vt:lpstr>Example</vt:lpstr>
      <vt:lpstr>Falling Motion</vt:lpstr>
      <vt:lpstr>Example for Using 1D Kinematic Equations on a Falling object </vt:lpstr>
      <vt:lpstr>Example of a Falling Object cnt’d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424</cp:revision>
  <dcterms:created xsi:type="dcterms:W3CDTF">2012-06-05T17:02:23Z</dcterms:created>
  <dcterms:modified xsi:type="dcterms:W3CDTF">2014-06-05T22:19:38Z</dcterms:modified>
</cp:coreProperties>
</file>