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5" r:id="rId3"/>
    <p:sldId id="526" r:id="rId4"/>
    <p:sldId id="527" r:id="rId5"/>
    <p:sldId id="528" r:id="rId6"/>
    <p:sldId id="529" r:id="rId7"/>
    <p:sldId id="51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image" Target="../media/image39.emf"/><Relationship Id="rId13" Type="http://schemas.openxmlformats.org/officeDocument/2006/relationships/image" Target="../media/image40.emf"/><Relationship Id="rId14" Type="http://schemas.openxmlformats.org/officeDocument/2006/relationships/image" Target="../media/image41.emf"/><Relationship Id="rId15" Type="http://schemas.openxmlformats.org/officeDocument/2006/relationships/image" Target="../media/image42.emf"/><Relationship Id="rId16" Type="http://schemas.openxmlformats.org/officeDocument/2006/relationships/image" Target="../media/image43.emf"/><Relationship Id="rId17" Type="http://schemas.openxmlformats.org/officeDocument/2006/relationships/image" Target="../media/image44.emf"/><Relationship Id="rId18" Type="http://schemas.openxmlformats.org/officeDocument/2006/relationships/image" Target="../media/image45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image" Target="../media/image57.emf"/><Relationship Id="rId13" Type="http://schemas.openxmlformats.org/officeDocument/2006/relationships/image" Target="../media/image58.emf"/><Relationship Id="rId14" Type="http://schemas.openxmlformats.org/officeDocument/2006/relationships/image" Target="../media/image59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emf"/><Relationship Id="rId12" Type="http://schemas.openxmlformats.org/officeDocument/2006/relationships/image" Target="../media/image75.emf"/><Relationship Id="rId13" Type="http://schemas.openxmlformats.org/officeDocument/2006/relationships/image" Target="../media/image76.emf"/><Relationship Id="rId14" Type="http://schemas.openxmlformats.org/officeDocument/2006/relationships/image" Target="../media/image77.emf"/><Relationship Id="rId15" Type="http://schemas.openxmlformats.org/officeDocument/2006/relationships/image" Target="../media/image78.emf"/><Relationship Id="rId16" Type="http://schemas.openxmlformats.org/officeDocument/2006/relationships/image" Target="../media/image79.emf"/><Relationship Id="rId17" Type="http://schemas.openxmlformats.org/officeDocument/2006/relationships/image" Target="../media/image8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Relationship Id="rId11" Type="http://schemas.openxmlformats.org/officeDocument/2006/relationships/image" Target="../media/image91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105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4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5.e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6.e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7.e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8.emf"/><Relationship Id="rId29" Type="http://schemas.openxmlformats.org/officeDocument/2006/relationships/oleObject" Target="../embeddings/oleObject56.bin"/><Relationship Id="rId30" Type="http://schemas.openxmlformats.org/officeDocument/2006/relationships/image" Target="../media/image59.emf"/><Relationship Id="rId10" Type="http://schemas.openxmlformats.org/officeDocument/2006/relationships/image" Target="../media/image49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2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3.e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62.emf"/><Relationship Id="rId10" Type="http://schemas.openxmlformats.org/officeDocument/2006/relationships/oleObject" Target="../embeddings/oleObject60.bin"/><Relationship Id="rId11" Type="http://schemas.openxmlformats.org/officeDocument/2006/relationships/image" Target="../media/image6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2.emf"/><Relationship Id="rId21" Type="http://schemas.openxmlformats.org/officeDocument/2006/relationships/oleObject" Target="../embeddings/oleObject70.bin"/><Relationship Id="rId22" Type="http://schemas.openxmlformats.org/officeDocument/2006/relationships/image" Target="../media/image73.emf"/><Relationship Id="rId23" Type="http://schemas.openxmlformats.org/officeDocument/2006/relationships/oleObject" Target="../embeddings/oleObject71.bin"/><Relationship Id="rId24" Type="http://schemas.openxmlformats.org/officeDocument/2006/relationships/image" Target="../media/image74.emf"/><Relationship Id="rId25" Type="http://schemas.openxmlformats.org/officeDocument/2006/relationships/oleObject" Target="../embeddings/oleObject72.bin"/><Relationship Id="rId26" Type="http://schemas.openxmlformats.org/officeDocument/2006/relationships/image" Target="../media/image75.emf"/><Relationship Id="rId27" Type="http://schemas.openxmlformats.org/officeDocument/2006/relationships/oleObject" Target="../embeddings/oleObject73.bin"/><Relationship Id="rId28" Type="http://schemas.openxmlformats.org/officeDocument/2006/relationships/image" Target="../media/image76.e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30" Type="http://schemas.openxmlformats.org/officeDocument/2006/relationships/image" Target="../media/image77.emf"/><Relationship Id="rId31" Type="http://schemas.openxmlformats.org/officeDocument/2006/relationships/oleObject" Target="../embeddings/oleObject75.bin"/><Relationship Id="rId32" Type="http://schemas.openxmlformats.org/officeDocument/2006/relationships/image" Target="../media/image78.emf"/><Relationship Id="rId9" Type="http://schemas.openxmlformats.org/officeDocument/2006/relationships/oleObject" Target="../embeddings/oleObject64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6.emf"/><Relationship Id="rId33" Type="http://schemas.openxmlformats.org/officeDocument/2006/relationships/oleObject" Target="../embeddings/oleObject76.bin"/><Relationship Id="rId34" Type="http://schemas.openxmlformats.org/officeDocument/2006/relationships/image" Target="../media/image79.emf"/><Relationship Id="rId35" Type="http://schemas.openxmlformats.org/officeDocument/2006/relationships/oleObject" Target="../embeddings/oleObject77.bin"/><Relationship Id="rId36" Type="http://schemas.openxmlformats.org/officeDocument/2006/relationships/image" Target="../media/image80.emf"/><Relationship Id="rId10" Type="http://schemas.openxmlformats.org/officeDocument/2006/relationships/image" Target="../media/image67.emf"/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69.e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70.emf"/><Relationship Id="rId17" Type="http://schemas.openxmlformats.org/officeDocument/2006/relationships/oleObject" Target="../embeddings/oleObject68.bin"/><Relationship Id="rId18" Type="http://schemas.openxmlformats.org/officeDocument/2006/relationships/image" Target="../media/image71.emf"/><Relationship Id="rId19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89.e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90.e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91.emf"/><Relationship Id="rId10" Type="http://schemas.openxmlformats.org/officeDocument/2006/relationships/image" Target="../media/image84.e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6.e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7.e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8.e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100.e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101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102.emf"/><Relationship Id="rId25" Type="http://schemas.openxmlformats.org/officeDocument/2006/relationships/oleObject" Target="../embeddings/oleObject100.bin"/><Relationship Id="rId26" Type="http://schemas.openxmlformats.org/officeDocument/2006/relationships/image" Target="../media/image103.emf"/><Relationship Id="rId27" Type="http://schemas.openxmlformats.org/officeDocument/2006/relationships/oleObject" Target="../embeddings/oleObject101.bin"/><Relationship Id="rId28" Type="http://schemas.openxmlformats.org/officeDocument/2006/relationships/image" Target="../media/image104.emf"/><Relationship Id="rId29" Type="http://schemas.openxmlformats.org/officeDocument/2006/relationships/oleObject" Target="../embeddings/oleObject102.bin"/><Relationship Id="rId30" Type="http://schemas.openxmlformats.org/officeDocument/2006/relationships/image" Target="../media/image105.emf"/><Relationship Id="rId10" Type="http://schemas.openxmlformats.org/officeDocument/2006/relationships/image" Target="../media/image95.e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6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7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8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99.e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9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5.wmf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2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3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4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w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7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e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37.e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38.e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39.emf"/><Relationship Id="rId27" Type="http://schemas.openxmlformats.org/officeDocument/2006/relationships/oleObject" Target="../embeddings/oleObject37.bin"/><Relationship Id="rId28" Type="http://schemas.openxmlformats.org/officeDocument/2006/relationships/image" Target="../media/image40.e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30" Type="http://schemas.openxmlformats.org/officeDocument/2006/relationships/image" Target="../media/image41.emf"/><Relationship Id="rId31" Type="http://schemas.openxmlformats.org/officeDocument/2006/relationships/oleObject" Target="../embeddings/oleObject39.bin"/><Relationship Id="rId32" Type="http://schemas.openxmlformats.org/officeDocument/2006/relationships/image" Target="../media/image42.emf"/><Relationship Id="rId9" Type="http://schemas.openxmlformats.org/officeDocument/2006/relationships/oleObject" Target="../embeddings/oleObject28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33" Type="http://schemas.openxmlformats.org/officeDocument/2006/relationships/oleObject" Target="../embeddings/oleObject40.bin"/><Relationship Id="rId34" Type="http://schemas.openxmlformats.org/officeDocument/2006/relationships/image" Target="../media/image43.emf"/><Relationship Id="rId35" Type="http://schemas.openxmlformats.org/officeDocument/2006/relationships/oleObject" Target="../embeddings/oleObject41.bin"/><Relationship Id="rId36" Type="http://schemas.openxmlformats.org/officeDocument/2006/relationships/image" Target="../media/image44.emf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5.emf"/><Relationship Id="rId19" Type="http://schemas.openxmlformats.org/officeDocument/2006/relationships/oleObject" Target="../embeddings/oleObject33.bin"/><Relationship Id="rId37" Type="http://schemas.openxmlformats.org/officeDocument/2006/relationships/oleObject" Target="../embeddings/oleObject42.bin"/><Relationship Id="rId38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4406" y="1447800"/>
            <a:ext cx="280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2: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2389473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0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92867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1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12069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12898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3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61724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005729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0573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1189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7435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8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11635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9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12953"/>
              </p:ext>
            </p:extLst>
          </p:nvPr>
        </p:nvGraphicFramePr>
        <p:xfrm>
          <a:off x="6308725" y="1871663"/>
          <a:ext cx="13112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0" name="Equation" r:id="rId23" imgW="482600" imgH="457200" progId="Equation.DSMT4">
                  <p:embed/>
                </p:oleObj>
              </mc:Choice>
              <mc:Fallback>
                <p:oleObj name="Equation" r:id="rId23" imgW="48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71663"/>
                        <a:ext cx="13112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12149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1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6013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2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58359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3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/>
      <p:bldP spid="142343" grpId="0" build="p" autoUpdateAnimBg="0"/>
      <p:bldP spid="142345" grpId="0" build="p" autoUpdateAnimBg="0"/>
      <p:bldP spid="142348" grpId="0" animBg="1"/>
      <p:bldP spid="14235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49017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4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31867"/>
              </p:ext>
            </p:extLst>
          </p:nvPr>
        </p:nvGraphicFramePr>
        <p:xfrm>
          <a:off x="952500" y="3443288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443288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30623"/>
              </p:ext>
            </p:extLst>
          </p:nvPr>
        </p:nvGraphicFramePr>
        <p:xfrm>
          <a:off x="914400" y="2343150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6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43150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13115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7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 autoUpdateAnimBg="0"/>
      <p:bldP spid="143368" grpId="0" build="p" autoUpdateAnimBg="0"/>
      <p:bldP spid="143369" grpId="0" build="p" autoUpdateAnimBg="0"/>
      <p:bldP spid="143370" grpId="0" build="p" autoUpdateAnimBg="0"/>
      <p:bldP spid="143371" grpId="0" animBg="1" autoUpdateAnimBg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figure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wanted!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3278648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5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2999406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6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7694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7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4370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8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48840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9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0693686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0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97004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29283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2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86130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3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07368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4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38387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5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84758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6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22924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7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13778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8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23270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9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65153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0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01482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1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5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  <p:bldP spid="145417" grpId="0"/>
      <p:bldP spid="145418" grpId="0"/>
      <p:bldP spid="145419" grpId="0" animBg="1"/>
      <p:bldP spid="145420" grpId="0"/>
      <p:bldP spid="145421" grpId="0"/>
      <p:bldP spid="145422" grpId="0"/>
      <p:bldP spid="145423" grpId="0"/>
      <p:bldP spid="145425" grpId="0"/>
      <p:bldP spid="145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Falling 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when 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392915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76653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5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16570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2844713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7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90736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8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01234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9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29055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0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67413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1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88793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2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41802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3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0986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4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96600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5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56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animBg="1" autoUpdateAnimBg="0"/>
      <p:bldP spid="147463" grpId="0"/>
      <p:bldP spid="147464" grpId="0"/>
      <p:bldP spid="147465" grpId="0"/>
      <p:bldP spid="147466" grpId="0"/>
      <p:bldP spid="147468" grpId="0"/>
      <p:bldP spid="1474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48763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6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0295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7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03445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8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7395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9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31608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0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0239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1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9257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2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53533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3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80976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4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6905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5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43288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6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26105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7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64372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17080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23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8" grpId="0" animBg="1"/>
      <p:bldP spid="148489" grpId="0"/>
      <p:bldP spid="148490" grpId="0"/>
      <p:bldP spid="148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CH2.8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First 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coming Monday, June 9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CH1.1 through what we learn today (CH2.8?) + Appendix A</a:t>
            </a:r>
            <a:endParaRPr lang="en-US" sz="2400" dirty="0">
              <a:sym typeface="Wingdings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</a:t>
            </a:r>
            <a:r>
              <a:rPr lang="en-US" sz="2400" dirty="0" smtClean="0"/>
              <a:t>exam </a:t>
            </a:r>
            <a:r>
              <a:rPr lang="en-US" sz="2400" dirty="0" smtClean="0">
                <a:sym typeface="Wingdings"/>
              </a:rPr>
              <a:t> no solutions, derivations or definitions!</a:t>
            </a:r>
            <a:endParaRPr lang="en-US" sz="2400" dirty="0" smtClean="0"/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50/72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69/100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72/72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1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2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3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0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3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CA173-FD1D-3640-BC06-6E1555FCAF2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</a:t>
            </a:r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730250" y="2520950"/>
          <a:ext cx="7937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3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520950"/>
                        <a:ext cx="7937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3"/>
          <p:cNvGraphicFramePr>
            <a:graphicFrameLocks noChangeAspect="1"/>
          </p:cNvGraphicFramePr>
          <p:nvPr/>
        </p:nvGraphicFramePr>
        <p:xfrm>
          <a:off x="5527675" y="2532063"/>
          <a:ext cx="7032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4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532063"/>
                        <a:ext cx="7032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798888" y="2417763"/>
            <a:ext cx="172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graphicFrame>
        <p:nvGraphicFramePr>
          <p:cNvPr id="137223" name="Object 4"/>
          <p:cNvGraphicFramePr>
            <a:graphicFrameLocks noChangeAspect="1"/>
          </p:cNvGraphicFramePr>
          <p:nvPr/>
        </p:nvGraphicFramePr>
        <p:xfrm>
          <a:off x="1295400" y="5156200"/>
          <a:ext cx="666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5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56200"/>
                        <a:ext cx="6667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5"/>
          <p:cNvGraphicFramePr>
            <a:graphicFrameLocks noChangeAspect="1"/>
          </p:cNvGraphicFramePr>
          <p:nvPr/>
        </p:nvGraphicFramePr>
        <p:xfrm>
          <a:off x="6019800" y="4889500"/>
          <a:ext cx="1752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6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89500"/>
                        <a:ext cx="1752600" cy="849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810000" y="5026025"/>
            <a:ext cx="172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09600" y="827088"/>
            <a:ext cx="744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609600" y="1524000"/>
            <a:ext cx="5365571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Average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</a:t>
            </a:r>
            <a:endParaRPr lang="en-US" dirty="0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09600" y="3735388"/>
            <a:ext cx="769620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Instantaneous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 Average acceleration over a very short amount of time.</a:t>
            </a:r>
          </a:p>
        </p:txBody>
      </p:sp>
      <p:graphicFrame>
        <p:nvGraphicFramePr>
          <p:cNvPr id="137229" name="Object 6"/>
          <p:cNvGraphicFramePr>
            <a:graphicFrameLocks noChangeAspect="1"/>
          </p:cNvGraphicFramePr>
          <p:nvPr/>
        </p:nvGraphicFramePr>
        <p:xfrm>
          <a:off x="1528763" y="2157413"/>
          <a:ext cx="15875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7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157413"/>
                        <a:ext cx="15875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7"/>
          <p:cNvGraphicFramePr>
            <a:graphicFrameLocks noChangeAspect="1"/>
          </p:cNvGraphicFramePr>
          <p:nvPr/>
        </p:nvGraphicFramePr>
        <p:xfrm>
          <a:off x="3121025" y="2212975"/>
          <a:ext cx="673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8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212975"/>
                        <a:ext cx="673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8"/>
          <p:cNvGraphicFramePr>
            <a:graphicFrameLocks noChangeAspect="1"/>
          </p:cNvGraphicFramePr>
          <p:nvPr/>
        </p:nvGraphicFramePr>
        <p:xfrm>
          <a:off x="6235700" y="2195513"/>
          <a:ext cx="1377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49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2195513"/>
                        <a:ext cx="1377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9"/>
          <p:cNvGraphicFramePr>
            <a:graphicFrameLocks noChangeAspect="1"/>
          </p:cNvGraphicFramePr>
          <p:nvPr/>
        </p:nvGraphicFramePr>
        <p:xfrm>
          <a:off x="7620000" y="2211388"/>
          <a:ext cx="6096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0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11388"/>
                        <a:ext cx="6096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10"/>
          <p:cNvGraphicFramePr>
            <a:graphicFrameLocks noChangeAspect="1"/>
          </p:cNvGraphicFramePr>
          <p:nvPr/>
        </p:nvGraphicFramePr>
        <p:xfrm>
          <a:off x="1905000" y="4838700"/>
          <a:ext cx="1447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38700"/>
                        <a:ext cx="1447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91400" y="1371600"/>
            <a:ext cx="110172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Vector!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84650" y="3286125"/>
            <a:ext cx="871538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175250" y="3276600"/>
            <a:ext cx="7683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463" y="3276600"/>
            <a:ext cx="1738312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14600" y="3286125"/>
            <a:ext cx="8445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280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2800" baseline="3000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build="p" autoUpdateAnimBg="0"/>
      <p:bldP spid="137225" grpId="0" build="p" autoUpdateAnimBg="0"/>
      <p:bldP spid="137226" grpId="0" build="p" autoUpdateAnimBg="0"/>
      <p:bldP spid="137227" grpId="0" build="p" autoUpdateAnimBg="0"/>
      <p:bldP spid="137228" grpId="0" build="p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ED8B51-84EA-2F42-9229-AF64CB1D2D5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4826" name="Picture 4" descr="FG02_01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acceleration of this motion is a constant!!</a:t>
            </a:r>
          </a:p>
        </p:txBody>
      </p:sp>
    </p:spTree>
    <p:extLst>
      <p:ext uri="{BB962C8B-B14F-4D97-AF65-F5344CB8AC3E}">
        <p14:creationId xmlns:p14="http://schemas.microsoft.com/office/powerpoint/2010/main" val="36269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2.4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2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3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4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5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6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7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8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50146"/>
              </p:ext>
            </p:extLst>
          </p:nvPr>
        </p:nvGraphicFramePr>
        <p:xfrm>
          <a:off x="24733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9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0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1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9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268176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focus on the 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04646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2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34493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3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61194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4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9195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5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47709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6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78481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7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61452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8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0211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9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6039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0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03100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1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72762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2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70933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3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5193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4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6315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5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17540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6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9040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7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70316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8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11560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9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  <p:bldP spid="141317" grpId="0" build="p" autoUpdateAnimBg="0"/>
      <p:bldP spid="141319" grpId="0" build="p" autoUpdateAnimBg="0"/>
      <p:bldP spid="141322" grpId="0" build="p" autoUpdateAnimBg="0"/>
      <p:bldP spid="141329" grpId="0" animBg="1"/>
      <p:bldP spid="141335" grpId="0" build="p" autoUpdateAnimBg="0"/>
      <p:bldP spid="141337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11100</TotalTime>
  <Words>1558</Words>
  <Application>Microsoft Macintosh PowerPoint</Application>
  <PresentationFormat>On-screen Show (4:3)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1441 – Section 001 Lecture #4</vt:lpstr>
      <vt:lpstr>Announcements</vt:lpstr>
      <vt:lpstr>Displacement, Velocity and Speed</vt:lpstr>
      <vt:lpstr>Acceleration</vt:lpstr>
      <vt:lpstr>Acceleration vs Time Plot</vt:lpstr>
      <vt:lpstr>Example 2.4</vt:lpstr>
      <vt:lpstr>Few Confusing Things on Acceleration</vt:lpstr>
      <vt:lpstr>The Direction (sign) of the Acceleration</vt:lpstr>
      <vt:lpstr>One Dimensional Motion</vt:lpstr>
      <vt:lpstr>One Dimensional Motion cont’d</vt:lpstr>
      <vt:lpstr>Kinematic Equations of Motion on a Straight Line Under Constant Acceleration</vt:lpstr>
      <vt:lpstr>How do we solve a problem using the kinematic formula for constant acceleration?</vt:lpstr>
      <vt:lpstr>Example</vt:lpstr>
      <vt:lpstr>Falling Motion</vt:lpstr>
      <vt:lpstr>Example for Using 1D Kinematic Equations on a Falling object 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422</cp:revision>
  <dcterms:created xsi:type="dcterms:W3CDTF">2012-06-05T17:02:23Z</dcterms:created>
  <dcterms:modified xsi:type="dcterms:W3CDTF">2014-06-05T22:17:41Z</dcterms:modified>
</cp:coreProperties>
</file>