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1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2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3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notesSlides/notesSlide4.xml" ContentType="application/vnd.openxmlformats-officedocument.presentationml.notesSlide+xml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565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emf"/><Relationship Id="rId18" Type="http://schemas.openxmlformats.org/officeDocument/2006/relationships/image" Target="../media/image19.emf"/><Relationship Id="rId19" Type="http://schemas.openxmlformats.org/officeDocument/2006/relationships/image" Target="../media/image20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7" Type="http://schemas.openxmlformats.org/officeDocument/2006/relationships/image" Target="../media/image96.emf"/><Relationship Id="rId8" Type="http://schemas.openxmlformats.org/officeDocument/2006/relationships/image" Target="../media/image97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8" Type="http://schemas.openxmlformats.org/officeDocument/2006/relationships/image" Target="../media/image105.emf"/><Relationship Id="rId9" Type="http://schemas.openxmlformats.org/officeDocument/2006/relationships/image" Target="../media/image106.emf"/><Relationship Id="rId10" Type="http://schemas.openxmlformats.org/officeDocument/2006/relationships/image" Target="../media/image107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emf"/><Relationship Id="rId12" Type="http://schemas.openxmlformats.org/officeDocument/2006/relationships/image" Target="../media/image101.emf"/><Relationship Id="rId1" Type="http://schemas.openxmlformats.org/officeDocument/2006/relationships/image" Target="../media/image108.emf"/><Relationship Id="rId2" Type="http://schemas.openxmlformats.org/officeDocument/2006/relationships/image" Target="../media/image98.emf"/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6" Type="http://schemas.openxmlformats.org/officeDocument/2006/relationships/image" Target="../media/image112.emf"/><Relationship Id="rId7" Type="http://schemas.openxmlformats.org/officeDocument/2006/relationships/image" Target="../media/image113.emf"/><Relationship Id="rId8" Type="http://schemas.openxmlformats.org/officeDocument/2006/relationships/image" Target="../media/image114.emf"/><Relationship Id="rId9" Type="http://schemas.openxmlformats.org/officeDocument/2006/relationships/image" Target="../media/image115.emf"/><Relationship Id="rId10" Type="http://schemas.openxmlformats.org/officeDocument/2006/relationships/image" Target="../media/image1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w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w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0.emf"/><Relationship Id="rId20" Type="http://schemas.openxmlformats.org/officeDocument/2006/relationships/image" Target="../media/image71.emf"/><Relationship Id="rId21" Type="http://schemas.openxmlformats.org/officeDocument/2006/relationships/image" Target="../media/image72.emf"/><Relationship Id="rId22" Type="http://schemas.openxmlformats.org/officeDocument/2006/relationships/image" Target="../media/image73.emf"/><Relationship Id="rId23" Type="http://schemas.openxmlformats.org/officeDocument/2006/relationships/image" Target="../media/image74.emf"/><Relationship Id="rId24" Type="http://schemas.openxmlformats.org/officeDocument/2006/relationships/image" Target="../media/image75.emf"/><Relationship Id="rId25" Type="http://schemas.openxmlformats.org/officeDocument/2006/relationships/image" Target="../media/image76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7" Type="http://schemas.openxmlformats.org/officeDocument/2006/relationships/image" Target="../media/image68.emf"/><Relationship Id="rId18" Type="http://schemas.openxmlformats.org/officeDocument/2006/relationships/image" Target="../media/image69.emf"/><Relationship Id="rId19" Type="http://schemas.openxmlformats.org/officeDocument/2006/relationships/image" Target="../media/image70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8FDA-B8E4-0842-AE36-A422BC4178C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02BAE8-A98F-884A-A446-44B3E7152E4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142F29-65AC-B848-94C1-55EFF8A8DC48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C0E0BF-967F-3D45-93C8-61DFD46CE7C0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  <p:sldLayoutId id="2147483724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oleObject" Target="../embeddings/oleObject52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50.bin"/><Relationship Id="rId18" Type="http://schemas.openxmlformats.org/officeDocument/2006/relationships/oleObject" Target="../embeddings/oleObject51.bin"/><Relationship Id="rId19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3.emf"/><Relationship Id="rId47" Type="http://schemas.openxmlformats.org/officeDocument/2006/relationships/oleObject" Target="../embeddings/oleObject75.bin"/><Relationship Id="rId48" Type="http://schemas.openxmlformats.org/officeDocument/2006/relationships/image" Target="../media/image74.emf"/><Relationship Id="rId49" Type="http://schemas.openxmlformats.org/officeDocument/2006/relationships/oleObject" Target="../embeddings/oleObject76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4.emf"/><Relationship Id="rId29" Type="http://schemas.openxmlformats.org/officeDocument/2006/relationships/oleObject" Target="../embeddings/oleObject66.bin"/><Relationship Id="rId50" Type="http://schemas.openxmlformats.org/officeDocument/2006/relationships/image" Target="../media/image75.emf"/><Relationship Id="rId51" Type="http://schemas.openxmlformats.org/officeDocument/2006/relationships/oleObject" Target="../embeddings/oleObject77.bin"/><Relationship Id="rId52" Type="http://schemas.openxmlformats.org/officeDocument/2006/relationships/image" Target="../media/image7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30" Type="http://schemas.openxmlformats.org/officeDocument/2006/relationships/image" Target="../media/image65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6.emf"/><Relationship Id="rId9" Type="http://schemas.openxmlformats.org/officeDocument/2006/relationships/oleObject" Target="../embeddings/oleObject5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4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7.e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68.emf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61.bin"/><Relationship Id="rId37" Type="http://schemas.openxmlformats.org/officeDocument/2006/relationships/oleObject" Target="../embeddings/oleObject70.bin"/><Relationship Id="rId38" Type="http://schemas.openxmlformats.org/officeDocument/2006/relationships/image" Target="../media/image69.emf"/><Relationship Id="rId39" Type="http://schemas.openxmlformats.org/officeDocument/2006/relationships/oleObject" Target="../embeddings/oleObject71.bin"/><Relationship Id="rId40" Type="http://schemas.openxmlformats.org/officeDocument/2006/relationships/image" Target="../media/image70.emf"/><Relationship Id="rId41" Type="http://schemas.openxmlformats.org/officeDocument/2006/relationships/oleObject" Target="../embeddings/oleObject72.bin"/><Relationship Id="rId42" Type="http://schemas.openxmlformats.org/officeDocument/2006/relationships/image" Target="../media/image71.emf"/><Relationship Id="rId43" Type="http://schemas.openxmlformats.org/officeDocument/2006/relationships/oleObject" Target="../embeddings/oleObject73.bin"/><Relationship Id="rId44" Type="http://schemas.openxmlformats.org/officeDocument/2006/relationships/image" Target="../media/image72.emf"/><Relationship Id="rId45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1.bin"/><Relationship Id="rId12" Type="http://schemas.openxmlformats.org/officeDocument/2006/relationships/image" Target="../media/image80.emf"/><Relationship Id="rId13" Type="http://schemas.openxmlformats.org/officeDocument/2006/relationships/oleObject" Target="../embeddings/oleObject82.bin"/><Relationship Id="rId14" Type="http://schemas.openxmlformats.org/officeDocument/2006/relationships/image" Target="../media/image8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79.emf"/><Relationship Id="rId10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6.bin"/><Relationship Id="rId12" Type="http://schemas.openxmlformats.org/officeDocument/2006/relationships/image" Target="../media/image85.emf"/><Relationship Id="rId13" Type="http://schemas.openxmlformats.org/officeDocument/2006/relationships/oleObject" Target="../embeddings/oleObject87.bin"/><Relationship Id="rId14" Type="http://schemas.openxmlformats.org/officeDocument/2006/relationships/image" Target="../media/image8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83.emf"/><Relationship Id="rId6" Type="http://schemas.openxmlformats.org/officeDocument/2006/relationships/image" Target="../media/image82.jpeg"/><Relationship Id="rId7" Type="http://schemas.openxmlformats.org/officeDocument/2006/relationships/oleObject" Target="../embeddings/oleObject84.bin"/><Relationship Id="rId8" Type="http://schemas.openxmlformats.org/officeDocument/2006/relationships/image" Target="../media/image81.e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2.jpeg"/><Relationship Id="rId5" Type="http://schemas.openxmlformats.org/officeDocument/2006/relationships/oleObject" Target="../embeddings/oleObject88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88.emf"/><Relationship Id="rId9" Type="http://schemas.openxmlformats.org/officeDocument/2006/relationships/image" Target="../media/image89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oleObject" Target="../embeddings/oleObject94.bin"/><Relationship Id="rId13" Type="http://schemas.openxmlformats.org/officeDocument/2006/relationships/image" Target="../media/image94.emf"/><Relationship Id="rId14" Type="http://schemas.openxmlformats.org/officeDocument/2006/relationships/oleObject" Target="../embeddings/oleObject95.bin"/><Relationship Id="rId15" Type="http://schemas.openxmlformats.org/officeDocument/2006/relationships/image" Target="../media/image95.emf"/><Relationship Id="rId16" Type="http://schemas.openxmlformats.org/officeDocument/2006/relationships/oleObject" Target="../embeddings/oleObject96.bin"/><Relationship Id="rId17" Type="http://schemas.openxmlformats.org/officeDocument/2006/relationships/image" Target="../media/image96.emf"/><Relationship Id="rId18" Type="http://schemas.openxmlformats.org/officeDocument/2006/relationships/oleObject" Target="../embeddings/oleObject97.bin"/><Relationship Id="rId19" Type="http://schemas.openxmlformats.org/officeDocument/2006/relationships/image" Target="../media/image9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0.bin"/><Relationship Id="rId5" Type="http://schemas.openxmlformats.org/officeDocument/2006/relationships/image" Target="../media/image90.emf"/><Relationship Id="rId6" Type="http://schemas.openxmlformats.org/officeDocument/2006/relationships/oleObject" Target="../embeddings/oleObject91.bin"/><Relationship Id="rId7" Type="http://schemas.openxmlformats.org/officeDocument/2006/relationships/image" Target="../media/image91.emf"/><Relationship Id="rId8" Type="http://schemas.openxmlformats.org/officeDocument/2006/relationships/oleObject" Target="../embeddings/oleObject92.bin"/><Relationship Id="rId9" Type="http://schemas.openxmlformats.org/officeDocument/2006/relationships/image" Target="../media/image92.emf"/><Relationship Id="rId10" Type="http://schemas.openxmlformats.org/officeDocument/2006/relationships/oleObject" Target="../embeddings/oleObject93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emf"/><Relationship Id="rId20" Type="http://schemas.openxmlformats.org/officeDocument/2006/relationships/image" Target="../media/image105.emf"/><Relationship Id="rId21" Type="http://schemas.openxmlformats.org/officeDocument/2006/relationships/oleObject" Target="../embeddings/oleObject108.bin"/><Relationship Id="rId22" Type="http://schemas.openxmlformats.org/officeDocument/2006/relationships/image" Target="../media/image106.emf"/><Relationship Id="rId23" Type="http://schemas.openxmlformats.org/officeDocument/2006/relationships/oleObject" Target="../embeddings/oleObject109.bin"/><Relationship Id="rId24" Type="http://schemas.openxmlformats.org/officeDocument/2006/relationships/image" Target="../media/image107.emf"/><Relationship Id="rId10" Type="http://schemas.openxmlformats.org/officeDocument/2006/relationships/oleObject" Target="../embeddings/oleObject102.bin"/><Relationship Id="rId11" Type="http://schemas.openxmlformats.org/officeDocument/2006/relationships/oleObject" Target="../embeddings/oleObject103.bin"/><Relationship Id="rId12" Type="http://schemas.openxmlformats.org/officeDocument/2006/relationships/image" Target="../media/image101.emf"/><Relationship Id="rId13" Type="http://schemas.openxmlformats.org/officeDocument/2006/relationships/oleObject" Target="../embeddings/oleObject104.bin"/><Relationship Id="rId14" Type="http://schemas.openxmlformats.org/officeDocument/2006/relationships/image" Target="../media/image102.emf"/><Relationship Id="rId15" Type="http://schemas.openxmlformats.org/officeDocument/2006/relationships/oleObject" Target="../embeddings/oleObject105.bin"/><Relationship Id="rId16" Type="http://schemas.openxmlformats.org/officeDocument/2006/relationships/image" Target="../media/image103.emf"/><Relationship Id="rId17" Type="http://schemas.openxmlformats.org/officeDocument/2006/relationships/oleObject" Target="../embeddings/oleObject106.bin"/><Relationship Id="rId18" Type="http://schemas.openxmlformats.org/officeDocument/2006/relationships/image" Target="../media/image104.emf"/><Relationship Id="rId19" Type="http://schemas.openxmlformats.org/officeDocument/2006/relationships/oleObject" Target="../embeddings/oleObject10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100.bin"/><Relationship Id="rId8" Type="http://schemas.openxmlformats.org/officeDocument/2006/relationships/oleObject" Target="../embeddings/oleObject101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20" Type="http://schemas.openxmlformats.org/officeDocument/2006/relationships/image" Target="../media/image115.emf"/><Relationship Id="rId21" Type="http://schemas.openxmlformats.org/officeDocument/2006/relationships/oleObject" Target="../embeddings/oleObject119.bin"/><Relationship Id="rId22" Type="http://schemas.openxmlformats.org/officeDocument/2006/relationships/image" Target="../media/image116.emf"/><Relationship Id="rId23" Type="http://schemas.openxmlformats.org/officeDocument/2006/relationships/oleObject" Target="../embeddings/oleObject120.bin"/><Relationship Id="rId24" Type="http://schemas.openxmlformats.org/officeDocument/2006/relationships/image" Target="../media/image117.emf"/><Relationship Id="rId25" Type="http://schemas.openxmlformats.org/officeDocument/2006/relationships/oleObject" Target="../embeddings/oleObject121.bin"/><Relationship Id="rId26" Type="http://schemas.openxmlformats.org/officeDocument/2006/relationships/image" Target="../media/image101.emf"/><Relationship Id="rId10" Type="http://schemas.openxmlformats.org/officeDocument/2006/relationships/image" Target="../media/image110.emf"/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111.emf"/><Relationship Id="rId13" Type="http://schemas.openxmlformats.org/officeDocument/2006/relationships/oleObject" Target="../embeddings/oleObject115.bin"/><Relationship Id="rId14" Type="http://schemas.openxmlformats.org/officeDocument/2006/relationships/image" Target="../media/image112.emf"/><Relationship Id="rId15" Type="http://schemas.openxmlformats.org/officeDocument/2006/relationships/oleObject" Target="../embeddings/oleObject116.bin"/><Relationship Id="rId16" Type="http://schemas.openxmlformats.org/officeDocument/2006/relationships/image" Target="../media/image113.emf"/><Relationship Id="rId17" Type="http://schemas.openxmlformats.org/officeDocument/2006/relationships/oleObject" Target="../embeddings/oleObject117.bin"/><Relationship Id="rId18" Type="http://schemas.openxmlformats.org/officeDocument/2006/relationships/image" Target="../media/image114.emf"/><Relationship Id="rId19" Type="http://schemas.openxmlformats.org/officeDocument/2006/relationships/oleObject" Target="../embeddings/oleObject11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08.emf"/><Relationship Id="rId5" Type="http://schemas.openxmlformats.org/officeDocument/2006/relationships/oleObject" Target="../embeddings/oleObject111.bin"/><Relationship Id="rId6" Type="http://schemas.openxmlformats.org/officeDocument/2006/relationships/image" Target="../media/image98.e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10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5.w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18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19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0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1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3.e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5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10, 2014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Trigonometry Refresher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Properties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and operations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Components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the 2D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34137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13!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6B803D-BACD-2C44-BD45-733EFF2CFBE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54102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Very powerful and makes vector notation and operations much easier!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these vectors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0754240"/>
              </p:ext>
            </p:extLst>
          </p:nvPr>
        </p:nvGraphicFramePr>
        <p:xfrm>
          <a:off x="985838" y="4629150"/>
          <a:ext cx="922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2" name="Equation" r:id="rId3" imgW="431800" imgH="266700" progId="Equation.3">
                  <p:embed/>
                </p:oleObj>
              </mc:Choice>
              <mc:Fallback>
                <p:oleObj name="Equation" r:id="rId3" imgW="431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629150"/>
                        <a:ext cx="922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8327"/>
              </p:ext>
            </p:extLst>
          </p:nvPr>
        </p:nvGraphicFramePr>
        <p:xfrm>
          <a:off x="3554413" y="5438775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3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438775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24362"/>
              </p:ext>
            </p:extLst>
          </p:nvPr>
        </p:nvGraphicFramePr>
        <p:xfrm>
          <a:off x="4957762" y="55308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4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2" y="55308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82132"/>
              </p:ext>
            </p:extLst>
          </p:nvPr>
        </p:nvGraphicFramePr>
        <p:xfrm>
          <a:off x="5530850" y="5399088"/>
          <a:ext cx="1984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5" name="Equation" r:id="rId9" imgW="850900" imgH="368300" progId="Equation.DSMT4">
                  <p:embed/>
                </p:oleObj>
              </mc:Choice>
              <mc:Fallback>
                <p:oleObj name="Equation" r:id="rId9" imgW="850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5399088"/>
                        <a:ext cx="1984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40007"/>
              </p:ext>
            </p:extLst>
          </p:nvPr>
        </p:nvGraphicFramePr>
        <p:xfrm>
          <a:off x="7467600" y="54006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6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006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26558"/>
              </p:ext>
            </p:extLst>
          </p:nvPr>
        </p:nvGraphicFramePr>
        <p:xfrm>
          <a:off x="4114800" y="55451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7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451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7701"/>
              </p:ext>
            </p:extLst>
          </p:nvPr>
        </p:nvGraphicFramePr>
        <p:xfrm>
          <a:off x="6929438" y="54943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8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54943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5322"/>
              </p:ext>
            </p:extLst>
          </p:nvPr>
        </p:nvGraphicFramePr>
        <p:xfrm>
          <a:off x="4481513" y="55451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9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5451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88762"/>
              </p:ext>
            </p:extLst>
          </p:nvPr>
        </p:nvGraphicFramePr>
        <p:xfrm>
          <a:off x="5265738" y="55054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0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5054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62355"/>
              </p:ext>
            </p:extLst>
          </p:nvPr>
        </p:nvGraphicFramePr>
        <p:xfrm>
          <a:off x="8472488" y="54483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1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54483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68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02A7B6-22AF-D646-AA1E-FFC9496E4F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02444"/>
              </p:ext>
            </p:extLst>
          </p:nvPr>
        </p:nvGraphicFramePr>
        <p:xfrm>
          <a:off x="685800" y="1257300"/>
          <a:ext cx="447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1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447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2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87053"/>
              </p:ext>
            </p:extLst>
          </p:nvPr>
        </p:nvGraphicFramePr>
        <p:xfrm>
          <a:off x="1001713" y="2185988"/>
          <a:ext cx="5984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3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85988"/>
                        <a:ext cx="5984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38651"/>
              </p:ext>
            </p:extLst>
          </p:nvPr>
        </p:nvGraphicFramePr>
        <p:xfrm>
          <a:off x="593725" y="4329113"/>
          <a:ext cx="708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4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29113"/>
                        <a:ext cx="708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57346"/>
              </p:ext>
            </p:extLst>
          </p:nvPr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5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61067"/>
              </p:ext>
            </p:extLst>
          </p:nvPr>
        </p:nvGraphicFramePr>
        <p:xfrm>
          <a:off x="1941513" y="1200150"/>
          <a:ext cx="320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6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00150"/>
                        <a:ext cx="320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21281"/>
              </p:ext>
            </p:extLst>
          </p:nvPr>
        </p:nvGraphicFramePr>
        <p:xfrm>
          <a:off x="1687513" y="1614488"/>
          <a:ext cx="1477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14488"/>
                        <a:ext cx="1477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23141"/>
              </p:ext>
            </p:extLst>
          </p:nvPr>
        </p:nvGraphicFramePr>
        <p:xfrm>
          <a:off x="5270500" y="2324100"/>
          <a:ext cx="13446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8" name="Equation" r:id="rId17" imgW="660400" imgH="482600" progId="Equation.DSMT4">
                  <p:embed/>
                </p:oleObj>
              </mc:Choice>
              <mc:Fallback>
                <p:oleObj name="Equation" r:id="rId17" imgW="66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324100"/>
                        <a:ext cx="13446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9546"/>
              </p:ext>
            </p:extLst>
          </p:nvPr>
        </p:nvGraphicFramePr>
        <p:xfrm>
          <a:off x="6638925" y="2357438"/>
          <a:ext cx="1808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9" name="Equation" r:id="rId19" imgW="1092200" imgH="419100" progId="Equation.DSMT4">
                  <p:embed/>
                </p:oleObj>
              </mc:Choice>
              <mc:Fallback>
                <p:oleObj name="Equation" r:id="rId19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357438"/>
                        <a:ext cx="1808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25362"/>
              </p:ext>
            </p:extLst>
          </p:nvPr>
        </p:nvGraphicFramePr>
        <p:xfrm>
          <a:off x="874713" y="4922838"/>
          <a:ext cx="2008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0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922838"/>
                        <a:ext cx="2008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5642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1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99890"/>
              </p:ext>
            </p:extLst>
          </p:nvPr>
        </p:nvGraphicFramePr>
        <p:xfrm>
          <a:off x="1295400" y="4329113"/>
          <a:ext cx="1370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2" name="Equation" r:id="rId25" imgW="889000" imgH="241300" progId="Equation.DSMT4">
                  <p:embed/>
                </p:oleObj>
              </mc:Choice>
              <mc:Fallback>
                <p:oleObj name="Equation" r:id="rId25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13700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00506"/>
              </p:ext>
            </p:extLst>
          </p:nvPr>
        </p:nvGraphicFramePr>
        <p:xfrm>
          <a:off x="2763838" y="4356100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3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6100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94985"/>
              </p:ext>
            </p:extLst>
          </p:nvPr>
        </p:nvGraphicFramePr>
        <p:xfrm>
          <a:off x="3270250" y="5449888"/>
          <a:ext cx="2790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4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90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08349"/>
              </p:ext>
            </p:extLst>
          </p:nvPr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5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01903"/>
              </p:ext>
            </p:extLst>
          </p:nvPr>
        </p:nvGraphicFramePr>
        <p:xfrm>
          <a:off x="1620838" y="2174875"/>
          <a:ext cx="2176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6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174875"/>
                        <a:ext cx="2176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99619"/>
              </p:ext>
            </p:extLst>
          </p:nvPr>
        </p:nvGraphicFramePr>
        <p:xfrm>
          <a:off x="1397000" y="27955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7" name="Equation" r:id="rId35" imgW="1727200" imgH="266700" progId="Equation.DSMT4">
                  <p:embed/>
                </p:oleObj>
              </mc:Choice>
              <mc:Fallback>
                <p:oleObj name="Equation" r:id="rId35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95588"/>
                        <a:ext cx="3076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08098"/>
              </p:ext>
            </p:extLst>
          </p:nvPr>
        </p:nvGraphicFramePr>
        <p:xfrm>
          <a:off x="3211513" y="1612900"/>
          <a:ext cx="157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8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612900"/>
                        <a:ext cx="1576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98836"/>
              </p:ext>
            </p:extLst>
          </p:nvPr>
        </p:nvGraphicFramePr>
        <p:xfrm>
          <a:off x="4876800" y="1587500"/>
          <a:ext cx="792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39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87500"/>
                        <a:ext cx="792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495339"/>
              </p:ext>
            </p:extLst>
          </p:nvPr>
        </p:nvGraphicFramePr>
        <p:xfrm>
          <a:off x="5802313" y="1574800"/>
          <a:ext cx="119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0" name="Equation" r:id="rId41" imgW="635000" imgH="304800" progId="Equation.DSMT4">
                  <p:embed/>
                </p:oleObj>
              </mc:Choice>
              <mc:Fallback>
                <p:oleObj name="Equation" r:id="rId41" imgW="635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74800"/>
                        <a:ext cx="1195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8888"/>
              </p:ext>
            </p:extLst>
          </p:nvPr>
        </p:nvGraphicFramePr>
        <p:xfrm>
          <a:off x="1092200" y="1262063"/>
          <a:ext cx="8143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1" name="Equation" r:id="rId43" imgW="508000" imgH="228600" progId="Equation.DSMT4">
                  <p:embed/>
                </p:oleObj>
              </mc:Choice>
              <mc:Fallback>
                <p:oleObj name="Equation" r:id="rId43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62063"/>
                        <a:ext cx="8143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70238"/>
              </p:ext>
            </p:extLst>
          </p:nvPr>
        </p:nvGraphicFramePr>
        <p:xfrm>
          <a:off x="2828925" y="4922838"/>
          <a:ext cx="2035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2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922838"/>
                        <a:ext cx="2035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11327"/>
              </p:ext>
            </p:extLst>
          </p:nvPr>
        </p:nvGraphicFramePr>
        <p:xfrm>
          <a:off x="4922838" y="4922838"/>
          <a:ext cx="15890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3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922838"/>
                        <a:ext cx="15890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90559"/>
              </p:ext>
            </p:extLst>
          </p:nvPr>
        </p:nvGraphicFramePr>
        <p:xfrm>
          <a:off x="7158038" y="4929188"/>
          <a:ext cx="614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4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29188"/>
                        <a:ext cx="614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91179"/>
              </p:ext>
            </p:extLst>
          </p:nvPr>
        </p:nvGraphicFramePr>
        <p:xfrm>
          <a:off x="7729538" y="4929188"/>
          <a:ext cx="1185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5" name="Equation" r:id="rId51" imgW="685800" imgH="266700" progId="Equation.DSMT4">
                  <p:embed/>
                </p:oleObj>
              </mc:Choice>
              <mc:Fallback>
                <p:oleObj name="Equation" r:id="rId51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29188"/>
                        <a:ext cx="11858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90532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DFCA0-C540-E44A-AD8D-F93E4EA000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00394"/>
              </p:ext>
            </p:extLst>
          </p:nvPr>
        </p:nvGraphicFramePr>
        <p:xfrm>
          <a:off x="438150" y="1625600"/>
          <a:ext cx="3465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5" name="Equation" r:id="rId4" imgW="1231900" imgH="241300" progId="Equation.DSMT4">
                  <p:embed/>
                </p:oleObj>
              </mc:Choice>
              <mc:Fallback>
                <p:oleObj name="Equation" r:id="rId4" imgW="123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625600"/>
                        <a:ext cx="34655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73694"/>
              </p:ext>
            </p:extLst>
          </p:nvPr>
        </p:nvGraphicFramePr>
        <p:xfrm>
          <a:off x="460375" y="2892425"/>
          <a:ext cx="3275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6" name="Equation" r:id="rId6" imgW="1117600" imgH="215900" progId="Equation.DSMT4">
                  <p:embed/>
                </p:oleObj>
              </mc:Choice>
              <mc:Fallback>
                <p:oleObj name="Equation" r:id="rId6" imgW="1117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892425"/>
                        <a:ext cx="32750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7" name="Equation" r:id="rId8" imgW="1003300" imgH="203200" progId="Equation.DSMT4">
                  <p:embed/>
                </p:oleObj>
              </mc:Choice>
              <mc:Fallback>
                <p:oleObj name="Equation" r:id="rId8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8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9" name="Equation" r:id="rId13" imgW="368300" imgH="241300" progId="Equation.DSMT4">
                  <p:embed/>
                </p:oleObj>
              </mc:Choice>
              <mc:Fallback>
                <p:oleObj name="Equation" r:id="rId1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7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4D5C8-861D-2B4D-B649-1344EBFD8F4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9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is the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displacement divided by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0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1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2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3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Average Velocity</a:t>
            </a:r>
          </a:p>
        </p:txBody>
      </p:sp>
    </p:spTree>
    <p:extLst>
      <p:ext uri="{BB962C8B-B14F-4D97-AF65-F5344CB8AC3E}">
        <p14:creationId xmlns:p14="http://schemas.microsoft.com/office/powerpoint/2010/main" val="33044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923FC-E4B4-5740-9D28-9BCF55726E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262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4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5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Instantaneous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9863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A6AD6-F40E-CE4B-B0F1-9136EC6C998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6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7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8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9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0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1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2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63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4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6B7DC-8C79-384B-A30F-A4585BFA9A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962400" y="5105400"/>
            <a:ext cx="19812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62400" y="39624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62400" y="2895600"/>
            <a:ext cx="2438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Displacement, Velocity, and Acceleration in 2-dim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Displacement:</a:t>
            </a:r>
          </a:p>
        </p:txBody>
      </p:sp>
      <p:graphicFrame>
        <p:nvGraphicFramePr>
          <p:cNvPr id="242697" name="Object 2"/>
          <p:cNvGraphicFramePr>
            <a:graphicFrameLocks noChangeAspect="1"/>
          </p:cNvGraphicFramePr>
          <p:nvPr/>
        </p:nvGraphicFramePr>
        <p:xfrm>
          <a:off x="4027488" y="1098550"/>
          <a:ext cx="787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2" name="Equation" r:id="rId3" imgW="342900" imgH="241300" progId="Equation.DSMT4">
                  <p:embed/>
                </p:oleObj>
              </mc:Choice>
              <mc:Fallback>
                <p:oleObj name="Equation" r:id="rId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098550"/>
                        <a:ext cx="7874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242699" name="Object 3"/>
          <p:cNvGraphicFramePr>
            <a:graphicFrameLocks noChangeAspect="1"/>
          </p:cNvGraphicFramePr>
          <p:nvPr/>
        </p:nvGraphicFramePr>
        <p:xfrm>
          <a:off x="4065588" y="2027238"/>
          <a:ext cx="658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3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27238"/>
                        <a:ext cx="658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Velocity:</a:t>
            </a:r>
          </a:p>
        </p:txBody>
      </p:sp>
      <p:graphicFrame>
        <p:nvGraphicFramePr>
          <p:cNvPr id="242701" name="Object 4"/>
          <p:cNvGraphicFramePr>
            <a:graphicFrameLocks noChangeAspect="1"/>
          </p:cNvGraphicFramePr>
          <p:nvPr/>
        </p:nvGraphicFramePr>
        <p:xfrm>
          <a:off x="4114800" y="3111500"/>
          <a:ext cx="668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4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6683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Acceleration</a:t>
            </a:r>
          </a:p>
        </p:txBody>
      </p:sp>
      <p:graphicFrame>
        <p:nvGraphicFramePr>
          <p:cNvPr id="242703" name="Object 5"/>
          <p:cNvGraphicFramePr>
            <a:graphicFrameLocks noChangeAspect="1"/>
          </p:cNvGraphicFramePr>
          <p:nvPr/>
        </p:nvGraphicFramePr>
        <p:xfrm>
          <a:off x="4022725" y="4165600"/>
          <a:ext cx="68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5" name="Equation" r:id="rId8" imgW="254000" imgH="241300" progId="Equation.DSMT4">
                  <p:embed/>
                </p:oleObj>
              </mc:Choice>
              <mc:Fallback>
                <p:oleObj name="Equation" r:id="rId8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65600"/>
                        <a:ext cx="684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Acceleration:</a:t>
            </a:r>
          </a:p>
        </p:txBody>
      </p:sp>
      <p:graphicFrame>
        <p:nvGraphicFramePr>
          <p:cNvPr id="242705" name="Object 6"/>
          <p:cNvGraphicFramePr>
            <a:graphicFrameLocks noChangeAspect="1"/>
          </p:cNvGraphicFramePr>
          <p:nvPr/>
        </p:nvGraphicFramePr>
        <p:xfrm>
          <a:off x="4025900" y="5351463"/>
          <a:ext cx="504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6" name="Equation" r:id="rId10" imgW="254000" imgH="241300" progId="Equation.DSMT4">
                  <p:embed/>
                </p:oleObj>
              </mc:Choice>
              <mc:Fallback>
                <p:oleObj name="Equation" r:id="rId10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51463"/>
                        <a:ext cx="504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How is each of these quantities defined in 1-D?</a:t>
            </a:r>
          </a:p>
        </p:txBody>
      </p:sp>
      <p:graphicFrame>
        <p:nvGraphicFramePr>
          <p:cNvPr id="242707" name="Object 7"/>
          <p:cNvGraphicFramePr>
            <a:graphicFrameLocks noChangeAspect="1"/>
          </p:cNvGraphicFramePr>
          <p:nvPr/>
        </p:nvGraphicFramePr>
        <p:xfrm>
          <a:off x="4711700" y="1101725"/>
          <a:ext cx="101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7" name="Equation" r:id="rId11" imgW="444500" imgH="279400" progId="Equation.DSMT4">
                  <p:embed/>
                </p:oleObj>
              </mc:Choice>
              <mc:Fallback>
                <p:oleObj name="Equation" r:id="rId11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01725"/>
                        <a:ext cx="10175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8"/>
          <p:cNvGraphicFramePr>
            <a:graphicFrameLocks noChangeAspect="1"/>
          </p:cNvGraphicFramePr>
          <p:nvPr/>
        </p:nvGraphicFramePr>
        <p:xfrm>
          <a:off x="4632325" y="1793875"/>
          <a:ext cx="1004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8" name="Equation" r:id="rId13" imgW="368300" imgH="469900" progId="Equation.DSMT4">
                  <p:embed/>
                </p:oleObj>
              </mc:Choice>
              <mc:Fallback>
                <p:oleObj name="Equation" r:id="rId13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793875"/>
                        <a:ext cx="1004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9" name="Object 9"/>
          <p:cNvGraphicFramePr>
            <a:graphicFrameLocks noChangeAspect="1"/>
          </p:cNvGraphicFramePr>
          <p:nvPr/>
        </p:nvGraphicFramePr>
        <p:xfrm>
          <a:off x="5545138" y="1763713"/>
          <a:ext cx="1317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9" name="Equation" r:id="rId15" imgW="482600" imgH="533400" progId="Equation.DSMT4">
                  <p:embed/>
                </p:oleObj>
              </mc:Choice>
              <mc:Fallback>
                <p:oleObj name="Equation" r:id="rId15" imgW="482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1763713"/>
                        <a:ext cx="1317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0" name="Object 10"/>
          <p:cNvGraphicFramePr>
            <a:graphicFrameLocks noChangeAspect="1"/>
          </p:cNvGraphicFramePr>
          <p:nvPr/>
        </p:nvGraphicFramePr>
        <p:xfrm>
          <a:off x="4783138" y="2871788"/>
          <a:ext cx="137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0" name="Equation" r:id="rId17" imgW="495300" imgH="469900" progId="Equation.DSMT4">
                  <p:embed/>
                </p:oleObj>
              </mc:Choice>
              <mc:Fallback>
                <p:oleObj name="Equation" r:id="rId17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71788"/>
                        <a:ext cx="137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2" name="Object 11"/>
          <p:cNvGraphicFramePr>
            <a:graphicFrameLocks noChangeAspect="1"/>
          </p:cNvGraphicFramePr>
          <p:nvPr/>
        </p:nvGraphicFramePr>
        <p:xfrm>
          <a:off x="4632325" y="3935413"/>
          <a:ext cx="992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1" name="Equation" r:id="rId19" imgW="368300" imgH="469900" progId="Equation.DSMT4">
                  <p:embed/>
                </p:oleObj>
              </mc:Choice>
              <mc:Fallback>
                <p:oleObj name="Equation" r:id="rId19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35413"/>
                        <a:ext cx="992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3" name="Object 12"/>
          <p:cNvGraphicFramePr>
            <a:graphicFrameLocks noChangeAspect="1"/>
          </p:cNvGraphicFramePr>
          <p:nvPr/>
        </p:nvGraphicFramePr>
        <p:xfrm>
          <a:off x="5557838" y="3913188"/>
          <a:ext cx="1335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2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3913188"/>
                        <a:ext cx="13350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4" name="Object 13"/>
          <p:cNvGraphicFramePr>
            <a:graphicFrameLocks noChangeAspect="1"/>
          </p:cNvGraphicFramePr>
          <p:nvPr/>
        </p:nvGraphicFramePr>
        <p:xfrm>
          <a:off x="4673600" y="5145088"/>
          <a:ext cx="982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3" name="Equation" r:id="rId23" imgW="495300" imgH="469900" progId="Equation.DSMT4">
                  <p:embed/>
                </p:oleObj>
              </mc:Choice>
              <mc:Fallback>
                <p:oleObj name="Equation" r:id="rId23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145088"/>
                        <a:ext cx="982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2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6241D6-7743-0F4A-9AFA-9E2987B7864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6" name="Equation" r:id="rId3" imgW="342900" imgH="165100" progId="Equation.DSMT4">
                  <p:embed/>
                </p:oleObj>
              </mc:Choice>
              <mc:Fallback>
                <p:oleObj name="Equation" r:id="rId3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7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8" name="Equation" r:id="rId7" imgW="1117600" imgH="469900" progId="Equation.DSMT4">
                  <p:embed/>
                </p:oleObj>
              </mc:Choice>
              <mc:Fallback>
                <p:oleObj name="Equation" r:id="rId7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39" name="Equation" r:id="rId9" imgW="1066800" imgH="533400" progId="Equation.DSMT4">
                  <p:embed/>
                </p:oleObj>
              </mc:Choice>
              <mc:Fallback>
                <p:oleObj name="Equation" r:id="rId9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562725" y="3481388"/>
          <a:ext cx="1676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0" name="Equation" r:id="rId11" imgW="723900" imgH="469900" progId="Equation.DSMT4">
                  <p:embed/>
                </p:oleObj>
              </mc:Choice>
              <mc:Fallback>
                <p:oleObj name="Equation" r:id="rId11" imgW="72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481388"/>
                        <a:ext cx="1676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684588" y="3530600"/>
          <a:ext cx="17922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1" name="Equation" r:id="rId13" imgW="774700" imgH="419100" progId="Equation.DSMT4">
                  <p:embed/>
                </p:oleObj>
              </mc:Choice>
              <mc:Fallback>
                <p:oleObj name="Equation" r:id="rId13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530600"/>
                        <a:ext cx="17922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2" name="Equation" r:id="rId15" imgW="1092200" imgH="533400" progId="Equation.DSMT4">
                  <p:embed/>
                </p:oleObj>
              </mc:Choice>
              <mc:Fallback>
                <p:oleObj name="Equation" r:id="rId15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3" name="Equation" r:id="rId17" imgW="1231900" imgH="469900" progId="Equation.DSMT4">
                  <p:embed/>
                </p:oleObj>
              </mc:Choice>
              <mc:Fallback>
                <p:oleObj name="Equation" r:id="rId17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794500" y="5138738"/>
          <a:ext cx="1306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4" name="Equation" r:id="rId19" imgW="736600" imgH="469900" progId="Equation.DSMT4">
                  <p:embed/>
                </p:oleObj>
              </mc:Choice>
              <mc:Fallback>
                <p:oleObj name="Equation" r:id="rId19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138738"/>
                        <a:ext cx="13065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838575" y="5173663"/>
          <a:ext cx="1484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5" name="Equation" r:id="rId21" imgW="838200" imgH="431800" progId="Equation.DSMT4">
                  <p:embed/>
                </p:oleObj>
              </mc:Choice>
              <mc:Fallback>
                <p:oleObj name="Equation" r:id="rId21" imgW="83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173663"/>
                        <a:ext cx="1484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164263"/>
            <a:ext cx="5715000" cy="465137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" name="Equation" r:id="rId23" imgW="444500" imgH="266700" progId="Equation.DSMT4">
                  <p:embed/>
                </p:oleObj>
              </mc:Choice>
              <mc:Fallback>
                <p:oleObj name="Equation" r:id="rId23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/>
        </p:nvGraphicFramePr>
        <p:xfrm>
          <a:off x="7164388" y="1851025"/>
          <a:ext cx="1393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" name="Equation" r:id="rId25" imgW="444500" imgH="279400" progId="Equation.DSMT4">
                  <p:embed/>
                </p:oleObj>
              </mc:Choice>
              <mc:Fallback>
                <p:oleObj name="Equation" r:id="rId25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851025"/>
                        <a:ext cx="13938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7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3600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3200" dirty="0" smtClean="0"/>
              <a:t>CH3.7</a:t>
            </a:r>
          </a:p>
          <a:p>
            <a:pPr eaLnBrk="1" hangingPunct="1">
              <a:spcBef>
                <a:spcPts val="72"/>
              </a:spcBef>
            </a:pPr>
            <a:r>
              <a:rPr lang="en-US" sz="3600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Beginning of the class this Thursday, June, 12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Covers CH3.1 to what we finish tomorrow, Wednesday, June 11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Bring your calculator but DO NOT input formula into it!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You can prepare a one 8.5x11.5 sheet (front and back) of </a:t>
            </a:r>
            <a:r>
              <a:rPr lang="en-US" b="1" u="sng" dirty="0">
                <a:solidFill>
                  <a:srgbClr val="FF0000"/>
                </a:solidFill>
              </a:rPr>
              <a:t>handwritten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formulae and values of constants for the exam </a:t>
            </a:r>
            <a:r>
              <a:rPr lang="en-US" dirty="0">
                <a:sym typeface="Wingdings"/>
              </a:rPr>
              <a:t> no solutions, derivations or definitions!</a:t>
            </a:r>
            <a:endParaRPr lang="en-US" dirty="0"/>
          </a:p>
          <a:p>
            <a:pPr lvl="2" eaLnBrk="1" hangingPunct="1">
              <a:spcBef>
                <a:spcPts val="72"/>
              </a:spcBef>
            </a:pPr>
            <a:r>
              <a:rPr lang="en-US" dirty="0"/>
              <a:t>No additional formulae or values of constants will be provided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16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A5C-6E01-BE4B-9235-4A397B20A04A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/>
              <a:t>Trigonometry </a:t>
            </a:r>
            <a:r>
              <a:rPr lang="en-US" dirty="0" smtClean="0"/>
              <a:t>Refresher 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257800"/>
          </a:xfrm>
        </p:spPr>
        <p:txBody>
          <a:bodyPr/>
          <a:lstStyle/>
          <a:p>
            <a:r>
              <a:rPr lang="en-US" sz="2800" dirty="0"/>
              <a:t>Definitions of </a:t>
            </a:r>
            <a:r>
              <a:rPr lang="en-US" sz="2800" dirty="0" err="1" smtClean="0"/>
              <a:t>sinθ</a:t>
            </a:r>
            <a:r>
              <a:rPr lang="en-US" sz="2800" dirty="0" smtClean="0"/>
              <a:t>, </a:t>
            </a:r>
            <a:r>
              <a:rPr lang="en-US" sz="2800" dirty="0" err="1" smtClean="0"/>
              <a:t>cos</a:t>
            </a:r>
            <a:r>
              <a:rPr lang="en-US" sz="2800" dirty="0" err="1" smtClean="0">
                <a:latin typeface="Symbol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0"/>
              </a:rPr>
              <a:t>θ</a:t>
            </a:r>
            <a:endParaRPr lang="en-US" sz="2800" dirty="0">
              <a:latin typeface="Symbol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80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852863"/>
          <a:ext cx="1295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3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52863"/>
                        <a:ext cx="1295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AutoShape 4"/>
          <p:cNvSpPr>
            <a:spLocks noChangeArrowheads="1"/>
          </p:cNvSpPr>
          <p:nvPr/>
        </p:nvSpPr>
        <p:spPr bwMode="auto">
          <a:xfrm flipH="1">
            <a:off x="6111875" y="1524000"/>
            <a:ext cx="2362200" cy="1295400"/>
          </a:xfrm>
          <a:prstGeom prst="rtTriangl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8321675" y="2667000"/>
            <a:ext cx="152400" cy="1524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994650" y="243840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90</a:t>
            </a:r>
            <a:r>
              <a:rPr lang="en-US" sz="1400" b="1" baseline="30000">
                <a:solidFill>
                  <a:srgbClr val="A50021"/>
                </a:solidFill>
                <a:latin typeface="Arial Narrow" charset="0"/>
              </a:rPr>
              <a:t>o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04800" y="17065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4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65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4384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5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295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Arc 12"/>
          <p:cNvSpPr>
            <a:spLocks/>
          </p:cNvSpPr>
          <p:nvPr/>
        </p:nvSpPr>
        <p:spPr bwMode="auto">
          <a:xfrm>
            <a:off x="6492875" y="26670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6569075" y="2514600"/>
            <a:ext cx="287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 rot="-1749088">
            <a:off x="5497513" y="1828800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h=length of the hypotenuse of a right triangle</a:t>
            </a:r>
            <a:endParaRPr lang="en-US" sz="1400" b="1" baseline="30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5730875" y="2894013"/>
            <a:ext cx="325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=length of the side adjacent to the angle </a:t>
            </a:r>
            <a:r>
              <a:rPr lang="en-US" sz="1400" b="1">
                <a:solidFill>
                  <a:srgbClr val="A50021"/>
                </a:solidFill>
                <a:latin typeface="Symbol" charset="0"/>
              </a:rPr>
              <a:t>q</a:t>
            </a:r>
            <a:endParaRPr lang="en-US" sz="1400" b="1" baseline="3000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 rot="16200000">
            <a:off x="7915275" y="1775153"/>
            <a:ext cx="1787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 dirty="0">
                <a:solidFill>
                  <a:srgbClr val="A50021"/>
                </a:solidFill>
                <a:latin typeface="Arial Narrow" charset="0"/>
              </a:rPr>
              <a:t>o</a:t>
            </a:r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=length of the side opposite to the angle </a:t>
            </a:r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609600" y="5105400"/>
          <a:ext cx="1028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6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028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8" name="Object 18"/>
          <p:cNvGraphicFramePr>
            <a:graphicFrameLocks noChangeAspect="1"/>
          </p:cNvGraphicFramePr>
          <p:nvPr/>
        </p:nvGraphicFramePr>
        <p:xfrm>
          <a:off x="1676400" y="48768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7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9" name="Object 19"/>
          <p:cNvGraphicFramePr>
            <a:graphicFrameLocks noChangeAspect="1"/>
          </p:cNvGraphicFramePr>
          <p:nvPr/>
        </p:nvGraphicFramePr>
        <p:xfrm>
          <a:off x="3059113" y="5334000"/>
          <a:ext cx="446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8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34000"/>
                        <a:ext cx="446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0" name="Object 20"/>
          <p:cNvGraphicFramePr>
            <a:graphicFrameLocks noChangeAspect="1"/>
          </p:cNvGraphicFramePr>
          <p:nvPr/>
        </p:nvGraphicFramePr>
        <p:xfrm>
          <a:off x="4114800" y="4876800"/>
          <a:ext cx="4460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69" name="Equation" r:id="rId15" imgW="203040" imgH="431640" progId="Equation.DSMT4">
                  <p:embed/>
                </p:oleObj>
              </mc:Choice>
              <mc:Fallback>
                <p:oleObj name="Equation" r:id="rId1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460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5943600" y="1676400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0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35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12326"/>
              </p:ext>
            </p:extLst>
          </p:nvPr>
        </p:nvGraphicFramePr>
        <p:xfrm>
          <a:off x="1684338" y="1674813"/>
          <a:ext cx="4173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1" name="Equation" r:id="rId19" imgW="2933700" imgH="444500" progId="Equation.DSMT4">
                  <p:embed/>
                </p:oleObj>
              </mc:Choice>
              <mc:Fallback>
                <p:oleObj name="Equation" r:id="rId19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674813"/>
                        <a:ext cx="41735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35502"/>
              </p:ext>
            </p:extLst>
          </p:nvPr>
        </p:nvGraphicFramePr>
        <p:xfrm>
          <a:off x="1295400" y="2971800"/>
          <a:ext cx="660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2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60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4" name="Object 24"/>
          <p:cNvGraphicFramePr>
            <a:graphicFrameLocks noChangeAspect="1"/>
          </p:cNvGraphicFramePr>
          <p:nvPr/>
        </p:nvGraphicFramePr>
        <p:xfrm>
          <a:off x="1600200" y="2438400"/>
          <a:ext cx="4191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3" name="Equation" r:id="rId23" imgW="2946240" imgH="419040" progId="Equation.DSMT4">
                  <p:embed/>
                </p:oleObj>
              </mc:Choice>
              <mc:Fallback>
                <p:oleObj name="Equation" r:id="rId23" imgW="294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4191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2483"/>
              </p:ext>
            </p:extLst>
          </p:nvPr>
        </p:nvGraphicFramePr>
        <p:xfrm>
          <a:off x="5726113" y="3700463"/>
          <a:ext cx="446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4" name="Equation" r:id="rId25" imgW="203040" imgH="431640" progId="Equation.DSMT4">
                  <p:embed/>
                </p:oleObj>
              </mc:Choice>
              <mc:Fallback>
                <p:oleObj name="Equation" r:id="rId2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700463"/>
                        <a:ext cx="446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524000" y="3771900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5" name="Equation" r:id="rId27" imgW="2145960" imgH="419040" progId="Equation.DSMT4">
                  <p:embed/>
                </p:oleObj>
              </mc:Choice>
              <mc:Fallback>
                <p:oleObj name="Equation" r:id="rId27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900"/>
                        <a:ext cx="411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825750" y="4495800"/>
          <a:ext cx="11985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6" name="Equation" r:id="rId29" imgW="545760" imgH="571320" progId="Equation.DSMT4">
                  <p:embed/>
                </p:oleObj>
              </mc:Choice>
              <mc:Fallback>
                <p:oleObj name="Equation" r:id="rId29" imgW="545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495800"/>
                        <a:ext cx="1198563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3048000" y="58674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3048000" y="49530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5105400" y="4648200"/>
            <a:ext cx="40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A50021"/>
                </a:solidFill>
                <a:latin typeface="Arial Narrow" charset="0"/>
              </a:rPr>
              <a:t>Pythagorian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 theorem: For right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angle triangles</a:t>
            </a:r>
            <a:endParaRPr lang="en-US" sz="1800" dirty="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04832" name="Object 32"/>
          <p:cNvGraphicFramePr>
            <a:graphicFrameLocks noChangeAspect="1"/>
          </p:cNvGraphicFramePr>
          <p:nvPr/>
        </p:nvGraphicFramePr>
        <p:xfrm>
          <a:off x="5181600" y="5181600"/>
          <a:ext cx="150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7" name="Equation" r:id="rId31" imgW="749160" imgH="241200" progId="Equation.DSMT4">
                  <p:embed/>
                </p:oleObj>
              </mc:Choice>
              <mc:Fallback>
                <p:oleObj name="Equation" r:id="rId31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501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3" name="Object 33"/>
          <p:cNvGraphicFramePr>
            <a:graphicFrameLocks noChangeAspect="1"/>
          </p:cNvGraphicFramePr>
          <p:nvPr/>
        </p:nvGraphicFramePr>
        <p:xfrm>
          <a:off x="7239000" y="5127625"/>
          <a:ext cx="1631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8" name="Equation" r:id="rId33" imgW="812520" imgH="291960" progId="Equation.DSMT4">
                  <p:embed/>
                </p:oleObj>
              </mc:Choice>
              <mc:Fallback>
                <p:oleObj name="Equation" r:id="rId3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27625"/>
                        <a:ext cx="1631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4" name="AutoShape 34"/>
          <p:cNvSpPr>
            <a:spLocks noChangeArrowheads="1"/>
          </p:cNvSpPr>
          <p:nvPr/>
        </p:nvSpPr>
        <p:spPr bwMode="auto">
          <a:xfrm>
            <a:off x="6781800" y="5257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62317"/>
              </p:ext>
            </p:extLst>
          </p:nvPr>
        </p:nvGraphicFramePr>
        <p:xfrm>
          <a:off x="3554413" y="3292475"/>
          <a:ext cx="407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9" name="Equation" r:id="rId35" imgW="254000" imgH="177800" progId="Equation.DSMT4">
                  <p:embed/>
                </p:oleObj>
              </mc:Choice>
              <mc:Fallback>
                <p:oleObj name="Equation" r:id="rId3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92475"/>
                        <a:ext cx="4079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38400" y="3093631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45245"/>
              </p:ext>
            </p:extLst>
          </p:nvPr>
        </p:nvGraphicFramePr>
        <p:xfrm>
          <a:off x="3944937" y="3200400"/>
          <a:ext cx="550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0" name="Equation" r:id="rId37" imgW="342900" imgH="215900" progId="Equation.DSMT4">
                  <p:embed/>
                </p:oleObj>
              </mc:Choice>
              <mc:Fallback>
                <p:oleObj name="Equation" r:id="rId37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3200400"/>
                        <a:ext cx="550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2847"/>
              </p:ext>
            </p:extLst>
          </p:nvPr>
        </p:nvGraphicFramePr>
        <p:xfrm>
          <a:off x="4457700" y="3048000"/>
          <a:ext cx="571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1" name="Equation" r:id="rId39" imgW="355600" imgH="482600" progId="Equation.DSMT4">
                  <p:embed/>
                </p:oleObj>
              </mc:Choice>
              <mc:Fallback>
                <p:oleObj name="Equation" r:id="rId39" imgW="355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048000"/>
                        <a:ext cx="571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248400" y="3810000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39928"/>
              </p:ext>
            </p:extLst>
          </p:nvPr>
        </p:nvGraphicFramePr>
        <p:xfrm>
          <a:off x="7467600" y="3975100"/>
          <a:ext cx="4492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2" name="Equation" r:id="rId41" imgW="254000" imgH="177800" progId="Equation.DSMT4">
                  <p:embed/>
                </p:oleObj>
              </mc:Choice>
              <mc:Fallback>
                <p:oleObj name="Equation" r:id="rId4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5100"/>
                        <a:ext cx="4492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16924"/>
              </p:ext>
            </p:extLst>
          </p:nvPr>
        </p:nvGraphicFramePr>
        <p:xfrm>
          <a:off x="7875587" y="3694113"/>
          <a:ext cx="11922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3" name="Equation" r:id="rId43" imgW="673100" imgH="495300" progId="Equation.DSMT4">
                  <p:embed/>
                </p:oleObj>
              </mc:Choice>
              <mc:Fallback>
                <p:oleObj name="Equation" r:id="rId43" imgW="67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3694113"/>
                        <a:ext cx="11922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41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FDCF8-2C9F-8A4A-920F-600B4F6ADF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and Scalar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Vector quantities have both magnitudes (sizes) and directions</a:t>
            </a:r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Scalar quantities have magnitudes only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6815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Velocity,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acceleration,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force, momentum,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1966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31635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absolute values:</a:t>
            </a:r>
          </a:p>
        </p:txBody>
      </p:sp>
      <p:graphicFrame>
        <p:nvGraphicFramePr>
          <p:cNvPr id="1966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56864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96138" y="3810000"/>
            <a:ext cx="1719262" cy="1200328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Speed, energy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, heat, mass,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time,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E</a:t>
            </a:r>
            <a:endParaRPr lang="en-US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Arial Narrow" charset="0"/>
              </a:rPr>
              <a:t>Both have units!!!</a:t>
            </a: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C965F1-966B-1647-B654-B8DBEE190B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Vectors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Two vectors are the same if their          and the             are the same, no matter where they are on a coordinate system!!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can move them around as you wish as long as their directions and sizes are kept the same.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3828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3826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3824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3822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3818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ones are the same vectors?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8194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aren’t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others?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334000" y="547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096125" y="53340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40736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07774-5A7F-DA47-AC02-434FE8B365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Operations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971800"/>
            <a:ext cx="838200" cy="549275"/>
            <a:chOff x="960" y="2160"/>
            <a:chExt cx="528" cy="346"/>
          </a:xfrm>
        </p:grpSpPr>
        <p:sp>
          <p:nvSpPr>
            <p:cNvPr id="3487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667000"/>
            <a:ext cx="411163" cy="396875"/>
            <a:chOff x="1488" y="1968"/>
            <a:chExt cx="259" cy="250"/>
          </a:xfrm>
        </p:grpSpPr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438400"/>
            <a:ext cx="838200" cy="457200"/>
            <a:chOff x="2064" y="1824"/>
            <a:chExt cx="528" cy="288"/>
          </a:xfrm>
        </p:grpSpPr>
        <p:sp>
          <p:nvSpPr>
            <p:cNvPr id="3486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819400"/>
            <a:ext cx="381000" cy="396875"/>
            <a:chOff x="1824" y="2054"/>
            <a:chExt cx="240" cy="250"/>
          </a:xfrm>
        </p:grpSpPr>
        <p:sp>
          <p:nvSpPr>
            <p:cNvPr id="3486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7305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911475"/>
            <a:ext cx="838200" cy="549275"/>
            <a:chOff x="3245" y="2122"/>
            <a:chExt cx="528" cy="346"/>
          </a:xfrm>
        </p:grpSpPr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803525"/>
            <a:ext cx="334963" cy="396875"/>
            <a:chOff x="3053" y="1862"/>
            <a:chExt cx="211" cy="250"/>
          </a:xfrm>
        </p:grpSpPr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438400"/>
            <a:ext cx="1446212" cy="701675"/>
            <a:chOff x="3264" y="1632"/>
            <a:chExt cx="911" cy="442"/>
          </a:xfrm>
        </p:grpSpPr>
        <p:sp>
          <p:nvSpPr>
            <p:cNvPr id="3486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2667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6670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5052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191000"/>
            <a:ext cx="838200" cy="593725"/>
            <a:chOff x="1056" y="3168"/>
            <a:chExt cx="528" cy="374"/>
          </a:xfrm>
        </p:grpSpPr>
        <p:sp>
          <p:nvSpPr>
            <p:cNvPr id="3485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419600"/>
            <a:ext cx="457200" cy="457200"/>
            <a:chOff x="1680" y="3312"/>
            <a:chExt cx="288" cy="288"/>
          </a:xfrm>
        </p:grpSpPr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3751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4864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486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597525"/>
            <a:ext cx="990600" cy="366713"/>
            <a:chOff x="2928" y="3622"/>
            <a:chExt cx="624" cy="231"/>
          </a:xfrm>
        </p:grpSpPr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715000"/>
            <a:ext cx="1974850" cy="374650"/>
            <a:chOff x="3696" y="3696"/>
            <a:chExt cx="1244" cy="236"/>
          </a:xfrm>
        </p:grpSpPr>
        <p:sp>
          <p:nvSpPr>
            <p:cNvPr id="3485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36184"/>
              </p:ext>
            </p:extLst>
          </p:nvPr>
        </p:nvGraphicFramePr>
        <p:xfrm>
          <a:off x="1095375" y="6192838"/>
          <a:ext cx="120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6192838"/>
                        <a:ext cx="1200150" cy="377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574925"/>
            <a:ext cx="914400" cy="625475"/>
            <a:chOff x="912" y="1718"/>
            <a:chExt cx="576" cy="394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2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1056" y="1680"/>
              <a:ext cx="336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667000"/>
            <a:ext cx="914400" cy="549275"/>
            <a:chOff x="2064" y="1776"/>
            <a:chExt cx="576" cy="346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0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2179" y="1661"/>
              <a:ext cx="29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800600"/>
            <a:ext cx="838200" cy="457200"/>
            <a:chOff x="1056" y="3120"/>
            <a:chExt cx="528" cy="288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4848" name="AutoShape 54"/>
            <p:cNvCxnSpPr>
              <a:cxnSpLocks noChangeShapeType="1"/>
            </p:cNvCxnSpPr>
            <p:nvPr/>
          </p:nvCxnSpPr>
          <p:spPr bwMode="auto">
            <a:xfrm rot="16200000" flipH="1">
              <a:off x="1291" y="2885"/>
              <a:ext cx="5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6273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8905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F1B04-EC2F-F947-8B66-00059CF328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car travels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20.0km due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followed by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35.0km in a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West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Find the magnitude and direction of resultant displacement.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588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588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587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587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587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587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92948"/>
              </p:ext>
            </p:extLst>
          </p:nvPr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1" name="Equation" r:id="rId3" imgW="241300" imgH="127000" progId="Equation.DSMT4">
                  <p:embed/>
                </p:oleObj>
              </mc:Choice>
              <mc:Fallback>
                <p:oleObj name="Equation" r:id="rId3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587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587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58707"/>
              </p:ext>
            </p:extLst>
          </p:nvPr>
        </p:nvGraphicFramePr>
        <p:xfrm>
          <a:off x="4352925" y="4251325"/>
          <a:ext cx="24082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2" name="Equation" r:id="rId5" imgW="1435100" imgH="546100" progId="Equation.DSMT4">
                  <p:embed/>
                </p:oleObj>
              </mc:Choice>
              <mc:Fallback>
                <p:oleObj name="Equation" r:id="rId5" imgW="1435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251325"/>
                        <a:ext cx="24082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18236"/>
              </p:ext>
            </p:extLst>
          </p:nvPr>
        </p:nvGraphicFramePr>
        <p:xfrm>
          <a:off x="4724400" y="2400300"/>
          <a:ext cx="3884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3" name="Equation" r:id="rId7" imgW="2438400" imgH="330200" progId="Equation.DSMT4">
                  <p:embed/>
                </p:oleObj>
              </mc:Choice>
              <mc:Fallback>
                <p:oleObj name="Equation" r:id="rId7" imgW="243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00300"/>
                        <a:ext cx="38846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35789"/>
              </p:ext>
            </p:extLst>
          </p:nvPr>
        </p:nvGraphicFramePr>
        <p:xfrm>
          <a:off x="4745038" y="2876550"/>
          <a:ext cx="2346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4" name="Equation" r:id="rId9" imgW="1473200" imgH="254000" progId="Equation.DSMT4">
                  <p:embed/>
                </p:oleObj>
              </mc:Choice>
              <mc:Fallback>
                <p:oleObj name="Equation" r:id="rId9" imgW="147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876550"/>
                        <a:ext cx="2346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7566"/>
              </p:ext>
            </p:extLst>
          </p:nvPr>
        </p:nvGraphicFramePr>
        <p:xfrm>
          <a:off x="4654550" y="3267075"/>
          <a:ext cx="4329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5" name="Equation" r:id="rId11" imgW="2717800" imgH="304800" progId="Equation.DSMT4">
                  <p:embed/>
                </p:oleObj>
              </mc:Choice>
              <mc:Fallback>
                <p:oleObj name="Equation" r:id="rId11" imgW="2717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267075"/>
                        <a:ext cx="4329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53230"/>
              </p:ext>
            </p:extLst>
          </p:nvPr>
        </p:nvGraphicFramePr>
        <p:xfrm>
          <a:off x="4714875" y="3733800"/>
          <a:ext cx="2084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6" name="Equation" r:id="rId13" imgW="1308100" imgH="241300" progId="Equation.DSMT4">
                  <p:embed/>
                </p:oleObj>
              </mc:Choice>
              <mc:Fallback>
                <p:oleObj name="Equation" r:id="rId13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33800"/>
                        <a:ext cx="2084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29641"/>
              </p:ext>
            </p:extLst>
          </p:nvPr>
        </p:nvGraphicFramePr>
        <p:xfrm>
          <a:off x="4332288" y="5076825"/>
          <a:ext cx="2643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7" name="Equation" r:id="rId15" imgW="1574800" imgH="393700" progId="Equation.DSMT4">
                  <p:embed/>
                </p:oleObj>
              </mc:Choice>
              <mc:Fallback>
                <p:oleObj name="Equation" r:id="rId15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5076825"/>
                        <a:ext cx="26431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40008"/>
              </p:ext>
            </p:extLst>
          </p:nvPr>
        </p:nvGraphicFramePr>
        <p:xfrm>
          <a:off x="4333875" y="5632450"/>
          <a:ext cx="3322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8" name="Equation" r:id="rId17" imgW="1981200" imgH="393700" progId="Equation.DSMT4">
                  <p:embed/>
                </p:oleObj>
              </mc:Choice>
              <mc:Fallback>
                <p:oleObj name="Equation" r:id="rId17" imgW="198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632450"/>
                        <a:ext cx="3322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586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Bcos60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586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63842"/>
              </p:ext>
            </p:extLst>
          </p:nvPr>
        </p:nvGraphicFramePr>
        <p:xfrm>
          <a:off x="4908550" y="1905000"/>
          <a:ext cx="26892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9" name="Equation" r:id="rId19" imgW="1689100" imgH="342900" progId="Equation.DSMT4">
                  <p:embed/>
                </p:oleObj>
              </mc:Choice>
              <mc:Fallback>
                <p:oleObj name="Equation" r:id="rId19" imgW="1689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1905000"/>
                        <a:ext cx="26892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4DD412-DD8E-3044-9E19-660466DD52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290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5" name="Equation" r:id="rId3" imgW="1028520" imgH="342720" progId="Equation.3">
                  <p:embed/>
                </p:oleObj>
              </mc:Choice>
              <mc:Fallback>
                <p:oleObj name="Equation" r:id="rId3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8288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690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690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689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6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53140"/>
              </p:ext>
            </p:extLst>
          </p:nvPr>
        </p:nvGraphicFramePr>
        <p:xfrm>
          <a:off x="1371600" y="4456113"/>
          <a:ext cx="869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7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56113"/>
                        <a:ext cx="8699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8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9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0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05408"/>
              </p:ext>
            </p:extLst>
          </p:nvPr>
        </p:nvGraphicFramePr>
        <p:xfrm>
          <a:off x="6064250" y="5418138"/>
          <a:ext cx="869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1" name="Equation" r:id="rId15" imgW="317500" imgH="355600" progId="Equation.DSMT4">
                  <p:embed/>
                </p:oleObj>
              </mc:Choice>
              <mc:Fallback>
                <p:oleObj name="Equation" r:id="rId15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18138"/>
                        <a:ext cx="8699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48885"/>
              </p:ext>
            </p:extLst>
          </p:nvPr>
        </p:nvGraphicFramePr>
        <p:xfrm>
          <a:off x="6086475" y="1858963"/>
          <a:ext cx="1062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2" name="Equation" r:id="rId17" imgW="508000" imgH="355600" progId="Equation.DSMT4">
                  <p:embed/>
                </p:oleObj>
              </mc:Choice>
              <mc:Fallback>
                <p:oleObj name="Equation" r:id="rId17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858963"/>
                        <a:ext cx="1062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87409"/>
              </p:ext>
            </p:extLst>
          </p:nvPr>
        </p:nvGraphicFramePr>
        <p:xfrm>
          <a:off x="6200775" y="2492375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3" name="Equation" r:id="rId19" imgW="482600" imgH="355600" progId="Equation.DSMT4">
                  <p:embed/>
                </p:oleObj>
              </mc:Choice>
              <mc:Fallback>
                <p:oleObj name="Equation" r:id="rId19" imgW="48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492375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46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12176</TotalTime>
  <Words>1236</Words>
  <Application>Microsoft Macintosh PowerPoint</Application>
  <PresentationFormat>On-screen Show (4:3)</PresentationFormat>
  <Paragraphs>208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001 Lecture #5</vt:lpstr>
      <vt:lpstr>Announcements</vt:lpstr>
      <vt:lpstr>Special Project #2 for Extra Credit</vt:lpstr>
      <vt:lpstr>Trigonometry Refresher 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2D Displacement</vt:lpstr>
      <vt:lpstr>2D Average Velocity</vt:lpstr>
      <vt:lpstr>2D Instantaneous Velocity</vt:lpstr>
      <vt:lpstr>2D Average Acceleration</vt:lpstr>
      <vt:lpstr>Displacement, Velocity, and Acceleration in 2-dim</vt:lpstr>
      <vt:lpstr>Kinematic Quantities in 1D and 2D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436</cp:revision>
  <dcterms:created xsi:type="dcterms:W3CDTF">2012-06-05T17:02:23Z</dcterms:created>
  <dcterms:modified xsi:type="dcterms:W3CDTF">2014-06-11T15:07:17Z</dcterms:modified>
</cp:coreProperties>
</file>