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565" r:id="rId4"/>
    <p:sldId id="611" r:id="rId5"/>
    <p:sldId id="612" r:id="rId6"/>
    <p:sldId id="579" r:id="rId7"/>
    <p:sldId id="580" r:id="rId8"/>
    <p:sldId id="581" r:id="rId9"/>
    <p:sldId id="582" r:id="rId10"/>
    <p:sldId id="583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4" Type="http://schemas.openxmlformats.org/officeDocument/2006/relationships/image" Target="../media/image16.emf"/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w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image" Target="../media/image28.emf"/><Relationship Id="rId13" Type="http://schemas.openxmlformats.org/officeDocument/2006/relationships/image" Target="../media/image29.emf"/><Relationship Id="rId14" Type="http://schemas.openxmlformats.org/officeDocument/2006/relationships/image" Target="../media/image30.emf"/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w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image" Target="../media/image58.emf"/><Relationship Id="rId13" Type="http://schemas.openxmlformats.org/officeDocument/2006/relationships/image" Target="../media/image59.emf"/><Relationship Id="rId14" Type="http://schemas.openxmlformats.org/officeDocument/2006/relationships/image" Target="../media/image60.emf"/><Relationship Id="rId15" Type="http://schemas.openxmlformats.org/officeDocument/2006/relationships/image" Target="../media/image61.emf"/><Relationship Id="rId16" Type="http://schemas.openxmlformats.org/officeDocument/2006/relationships/image" Target="../media/image62.emf"/><Relationship Id="rId17" Type="http://schemas.openxmlformats.org/officeDocument/2006/relationships/image" Target="../media/image6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w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3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4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5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7.emf"/><Relationship Id="rId26" Type="http://schemas.openxmlformats.org/officeDocument/2006/relationships/oleObject" Target="../embeddings/oleObject26.bin"/><Relationship Id="rId27" Type="http://schemas.openxmlformats.org/officeDocument/2006/relationships/image" Target="../media/image28.emf"/><Relationship Id="rId28" Type="http://schemas.openxmlformats.org/officeDocument/2006/relationships/oleObject" Target="../embeddings/oleObject27.bin"/><Relationship Id="rId29" Type="http://schemas.openxmlformats.org/officeDocument/2006/relationships/image" Target="../media/image29.emf"/><Relationship Id="rId30" Type="http://schemas.openxmlformats.org/officeDocument/2006/relationships/oleObject" Target="../embeddings/oleObject28.bin"/><Relationship Id="rId31" Type="http://schemas.openxmlformats.org/officeDocument/2006/relationships/image" Target="../media/image30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41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8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5.e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56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57.e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58.e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59.emf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5.bin"/><Relationship Id="rId30" Type="http://schemas.openxmlformats.org/officeDocument/2006/relationships/image" Target="../media/image60.emf"/><Relationship Id="rId31" Type="http://schemas.openxmlformats.org/officeDocument/2006/relationships/oleObject" Target="../embeddings/oleObject58.bin"/><Relationship Id="rId32" Type="http://schemas.openxmlformats.org/officeDocument/2006/relationships/image" Target="../media/image61.emf"/><Relationship Id="rId9" Type="http://schemas.openxmlformats.org/officeDocument/2006/relationships/oleObject" Target="../embeddings/oleObject47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9.emf"/><Relationship Id="rId33" Type="http://schemas.openxmlformats.org/officeDocument/2006/relationships/oleObject" Target="../embeddings/oleObject59.bin"/><Relationship Id="rId34" Type="http://schemas.openxmlformats.org/officeDocument/2006/relationships/image" Target="../media/image62.emf"/><Relationship Id="rId35" Type="http://schemas.openxmlformats.org/officeDocument/2006/relationships/oleObject" Target="../embeddings/oleObject60.bin"/><Relationship Id="rId36" Type="http://schemas.openxmlformats.org/officeDocument/2006/relationships/image" Target="../media/image63.emf"/><Relationship Id="rId10" Type="http://schemas.openxmlformats.org/officeDocument/2006/relationships/image" Target="../media/image50.e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53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54.emf"/><Relationship Id="rId19" Type="http://schemas.openxmlformats.org/officeDocument/2006/relationships/oleObject" Target="../embeddings/oleObject5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1441-001, Summer 2014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Maximum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Range and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is the Force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Second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Free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Body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Newton’s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Third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Categories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00FF"/>
              </a:solidFill>
              <a:latin typeface="Arial Narrow" pitchFamily="-8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862935"/>
            <a:ext cx="7607972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Tuesday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17!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1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2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95352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59436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 smtClean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mtClean="0"/>
              <a:t>CH4.1 – 4.3</a:t>
            </a:r>
            <a:endParaRPr lang="en-US" dirty="0" smtClean="0"/>
          </a:p>
          <a:p>
            <a:pPr eaLnBrk="1" hangingPunct="1">
              <a:spcBef>
                <a:spcPts val="72"/>
              </a:spcBef>
            </a:pPr>
            <a:r>
              <a:rPr lang="en-US" dirty="0" smtClean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In the class coming Tuesday, June</a:t>
            </a:r>
            <a:r>
              <a:rPr lang="en-US" sz="2400" dirty="0"/>
              <a:t> </a:t>
            </a:r>
            <a:r>
              <a:rPr lang="en-US" sz="2400" dirty="0" smtClean="0"/>
              <a:t>17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 smtClean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Covers CH1.1 to what we finish Monday, June 16+ 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 smtClean="0"/>
              <a:t>Your phones or portable computers are NOT allowed as a replacement!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solutions, derivations or definitions!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12,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2014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16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3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8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29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0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1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2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3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4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5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6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7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8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39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0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1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04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6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5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6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7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8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9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0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1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2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3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4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5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6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7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8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400763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5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6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7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8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9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0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1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2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3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44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36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previously,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one can analyze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projectile motion in more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detail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</a:t>
            </a:r>
            <a:r>
              <a:rPr lang="en-US" sz="2200" dirty="0" smtClean="0">
                <a:latin typeface="Arial Narrow" charset="0"/>
                <a:ea typeface="ＭＳ Ｐゴシック" charset="0"/>
              </a:rPr>
              <a:t>range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</a:rPr>
              <a:t>For a projectile fired with initial speed v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 at angle θ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, the time for it to reach maximum height can be obtained:</a:t>
            </a:r>
            <a:endParaRPr lang="en-US" sz="26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56166"/>
              </p:ext>
            </p:extLst>
          </p:nvPr>
        </p:nvGraphicFramePr>
        <p:xfrm>
          <a:off x="930275" y="4025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025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3225800"/>
            <a:ext cx="7467600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At the maximum height the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31092"/>
              </p:ext>
            </p:extLst>
          </p:nvPr>
        </p:nvGraphicFramePr>
        <p:xfrm>
          <a:off x="3141663" y="4953000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53000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9050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11244"/>
              </p:ext>
            </p:extLst>
          </p:nvPr>
        </p:nvGraphicFramePr>
        <p:xfrm>
          <a:off x="1919288" y="4025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25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46726"/>
              </p:ext>
            </p:extLst>
          </p:nvPr>
        </p:nvGraphicFramePr>
        <p:xfrm>
          <a:off x="4173538" y="4081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081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95416"/>
              </p:ext>
            </p:extLst>
          </p:nvPr>
        </p:nvGraphicFramePr>
        <p:xfrm>
          <a:off x="7564438" y="4217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4217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5095875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5187950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759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2014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09440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2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3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375683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4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5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802961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6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94701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7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8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454173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69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0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1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07300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2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56286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3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4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26121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5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59645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6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064874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7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91831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78" name="Equation" r:id="rId35" imgW="736600" imgH="533400" progId="Equation.DSMT4">
                  <p:embed/>
                </p:oleObj>
              </mc:Choice>
              <mc:Fallback>
                <p:oleObj name="Equation" r:id="rId35" imgW="736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55099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13690</TotalTime>
  <Words>715</Words>
  <Application>Microsoft Macintosh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1441 – Section 001 Lecture #7</vt:lpstr>
      <vt:lpstr>Announcements</vt:lpstr>
      <vt:lpstr>Reminder: Special Project #2</vt:lpstr>
      <vt:lpstr>Ex.3.5  The Height of a Kickoff</vt:lpstr>
      <vt:lpstr>First, the initial velocity components</vt:lpstr>
      <vt:lpstr>Example for a Projectile Motion</vt:lpstr>
      <vt:lpstr>Example cont’d</vt:lpstr>
      <vt:lpstr>Horizontal Range and Max Height</vt:lpstr>
      <vt:lpstr>Horizontal Range and Max Height</vt:lpstr>
      <vt:lpstr>Maximum Range and Height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471</cp:revision>
  <dcterms:created xsi:type="dcterms:W3CDTF">2012-06-05T17:02:23Z</dcterms:created>
  <dcterms:modified xsi:type="dcterms:W3CDTF">2014-06-12T19:15:32Z</dcterms:modified>
</cp:coreProperties>
</file>