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35" r:id="rId3"/>
    <p:sldId id="565" r:id="rId4"/>
    <p:sldId id="611" r:id="rId5"/>
    <p:sldId id="612" r:id="rId6"/>
    <p:sldId id="579" r:id="rId7"/>
    <p:sldId id="580" r:id="rId8"/>
    <p:sldId id="581" r:id="rId9"/>
    <p:sldId id="582" r:id="rId10"/>
    <p:sldId id="583" r:id="rId11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5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wmf"/><Relationship Id="rId12" Type="http://schemas.openxmlformats.org/officeDocument/2006/relationships/image" Target="../media/image14.emf"/><Relationship Id="rId13" Type="http://schemas.openxmlformats.org/officeDocument/2006/relationships/image" Target="../media/image15.emf"/><Relationship Id="rId14" Type="http://schemas.openxmlformats.org/officeDocument/2006/relationships/image" Target="../media/image16.emf"/><Relationship Id="rId1" Type="http://schemas.openxmlformats.org/officeDocument/2006/relationships/image" Target="../media/image3.emf"/><Relationship Id="rId2" Type="http://schemas.openxmlformats.org/officeDocument/2006/relationships/image" Target="../media/image4.emf"/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wmf"/><Relationship Id="rId8" Type="http://schemas.openxmlformats.org/officeDocument/2006/relationships/image" Target="../media/image10.emf"/><Relationship Id="rId9" Type="http://schemas.openxmlformats.org/officeDocument/2006/relationships/image" Target="../media/image11.emf"/><Relationship Id="rId10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emf"/><Relationship Id="rId12" Type="http://schemas.openxmlformats.org/officeDocument/2006/relationships/image" Target="../media/image28.emf"/><Relationship Id="rId13" Type="http://schemas.openxmlformats.org/officeDocument/2006/relationships/image" Target="../media/image29.emf"/><Relationship Id="rId14" Type="http://schemas.openxmlformats.org/officeDocument/2006/relationships/image" Target="../media/image30.emf"/><Relationship Id="rId1" Type="http://schemas.openxmlformats.org/officeDocument/2006/relationships/image" Target="../media/image17.wmf"/><Relationship Id="rId2" Type="http://schemas.openxmlformats.org/officeDocument/2006/relationships/image" Target="../media/image18.wmf"/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7" Type="http://schemas.openxmlformats.org/officeDocument/2006/relationships/image" Target="../media/image23.wmf"/><Relationship Id="rId8" Type="http://schemas.openxmlformats.org/officeDocument/2006/relationships/image" Target="../media/image24.emf"/><Relationship Id="rId9" Type="http://schemas.openxmlformats.org/officeDocument/2006/relationships/image" Target="../media/image25.emf"/><Relationship Id="rId10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6" Type="http://schemas.openxmlformats.org/officeDocument/2006/relationships/image" Target="../media/image37.emf"/><Relationship Id="rId7" Type="http://schemas.openxmlformats.org/officeDocument/2006/relationships/image" Target="../media/image38.emf"/><Relationship Id="rId8" Type="http://schemas.openxmlformats.org/officeDocument/2006/relationships/image" Target="../media/image39.emf"/><Relationship Id="rId9" Type="http://schemas.openxmlformats.org/officeDocument/2006/relationships/image" Target="../media/image40.emf"/><Relationship Id="rId10" Type="http://schemas.openxmlformats.org/officeDocument/2006/relationships/image" Target="../media/image41.emf"/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5" Type="http://schemas.openxmlformats.org/officeDocument/2006/relationships/image" Target="../media/image46.emf"/><Relationship Id="rId1" Type="http://schemas.openxmlformats.org/officeDocument/2006/relationships/image" Target="../media/image42.emf"/><Relationship Id="rId2" Type="http://schemas.openxmlformats.org/officeDocument/2006/relationships/image" Target="../media/image43.emf"/></Relationships>
</file>

<file path=ppt/drawings/_rels/vmlDrawing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7.emf"/><Relationship Id="rId12" Type="http://schemas.openxmlformats.org/officeDocument/2006/relationships/image" Target="../media/image58.emf"/><Relationship Id="rId13" Type="http://schemas.openxmlformats.org/officeDocument/2006/relationships/image" Target="../media/image59.emf"/><Relationship Id="rId14" Type="http://schemas.openxmlformats.org/officeDocument/2006/relationships/image" Target="../media/image60.emf"/><Relationship Id="rId15" Type="http://schemas.openxmlformats.org/officeDocument/2006/relationships/image" Target="../media/image61.emf"/><Relationship Id="rId16" Type="http://schemas.openxmlformats.org/officeDocument/2006/relationships/image" Target="../media/image62.emf"/><Relationship Id="rId17" Type="http://schemas.openxmlformats.org/officeDocument/2006/relationships/image" Target="../media/image63.emf"/><Relationship Id="rId1" Type="http://schemas.openxmlformats.org/officeDocument/2006/relationships/image" Target="../media/image47.emf"/><Relationship Id="rId2" Type="http://schemas.openxmlformats.org/officeDocument/2006/relationships/image" Target="../media/image48.emf"/><Relationship Id="rId3" Type="http://schemas.openxmlformats.org/officeDocument/2006/relationships/image" Target="../media/image49.emf"/><Relationship Id="rId4" Type="http://schemas.openxmlformats.org/officeDocument/2006/relationships/image" Target="../media/image50.emf"/><Relationship Id="rId5" Type="http://schemas.openxmlformats.org/officeDocument/2006/relationships/image" Target="../media/image51.emf"/><Relationship Id="rId6" Type="http://schemas.openxmlformats.org/officeDocument/2006/relationships/image" Target="../media/image52.emf"/><Relationship Id="rId7" Type="http://schemas.openxmlformats.org/officeDocument/2006/relationships/image" Target="../media/image53.wmf"/><Relationship Id="rId8" Type="http://schemas.openxmlformats.org/officeDocument/2006/relationships/image" Target="../media/image54.emf"/><Relationship Id="rId9" Type="http://schemas.openxmlformats.org/officeDocument/2006/relationships/image" Target="../media/image55.emf"/><Relationship Id="rId10" Type="http://schemas.openxmlformats.org/officeDocument/2006/relationships/image" Target="../media/image5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Relationship Id="rId2" Type="http://schemas.openxmlformats.org/officeDocument/2006/relationships/image" Target="../media/image6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75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7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2A48ABB-294D-7641-8DDB-FE7837B84CC2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D8605EC-D1E0-7146-9396-CF69F7C94C48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12,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12,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12,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12,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12,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12,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12,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12,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12,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12,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12,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12,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Thursday, June 12,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4" Type="http://schemas.openxmlformats.org/officeDocument/2006/relationships/image" Target="../media/image64.emf"/><Relationship Id="rId5" Type="http://schemas.openxmlformats.org/officeDocument/2006/relationships/oleObject" Target="../embeddings/oleObject62.bin"/><Relationship Id="rId6" Type="http://schemas.openxmlformats.org/officeDocument/2006/relationships/image" Target="../media/image6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emf"/><Relationship Id="rId20" Type="http://schemas.openxmlformats.org/officeDocument/2006/relationships/oleObject" Target="../embeddings/oleObject9.bin"/><Relationship Id="rId21" Type="http://schemas.openxmlformats.org/officeDocument/2006/relationships/image" Target="../media/image11.emf"/><Relationship Id="rId22" Type="http://schemas.openxmlformats.org/officeDocument/2006/relationships/oleObject" Target="../embeddings/oleObject10.bin"/><Relationship Id="rId23" Type="http://schemas.openxmlformats.org/officeDocument/2006/relationships/image" Target="../media/image12.emf"/><Relationship Id="rId24" Type="http://schemas.openxmlformats.org/officeDocument/2006/relationships/oleObject" Target="../embeddings/oleObject11.bin"/><Relationship Id="rId25" Type="http://schemas.openxmlformats.org/officeDocument/2006/relationships/image" Target="../media/image13.wmf"/><Relationship Id="rId26" Type="http://schemas.openxmlformats.org/officeDocument/2006/relationships/oleObject" Target="../embeddings/oleObject12.bin"/><Relationship Id="rId27" Type="http://schemas.openxmlformats.org/officeDocument/2006/relationships/image" Target="../media/image14.emf"/><Relationship Id="rId28" Type="http://schemas.openxmlformats.org/officeDocument/2006/relationships/oleObject" Target="../embeddings/oleObject13.bin"/><Relationship Id="rId29" Type="http://schemas.openxmlformats.org/officeDocument/2006/relationships/image" Target="../media/image15.emf"/><Relationship Id="rId30" Type="http://schemas.openxmlformats.org/officeDocument/2006/relationships/oleObject" Target="../embeddings/oleObject14.bin"/><Relationship Id="rId31" Type="http://schemas.openxmlformats.org/officeDocument/2006/relationships/image" Target="../media/image16.e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6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7.e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8.emf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9.wmf"/><Relationship Id="rId18" Type="http://schemas.openxmlformats.org/officeDocument/2006/relationships/oleObject" Target="../embeddings/oleObject8.bin"/><Relationship Id="rId19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4.emf"/><Relationship Id="rId8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emf"/><Relationship Id="rId20" Type="http://schemas.openxmlformats.org/officeDocument/2006/relationships/oleObject" Target="../embeddings/oleObject23.bin"/><Relationship Id="rId21" Type="http://schemas.openxmlformats.org/officeDocument/2006/relationships/image" Target="../media/image25.emf"/><Relationship Id="rId22" Type="http://schemas.openxmlformats.org/officeDocument/2006/relationships/oleObject" Target="../embeddings/oleObject24.bin"/><Relationship Id="rId23" Type="http://schemas.openxmlformats.org/officeDocument/2006/relationships/image" Target="../media/image26.emf"/><Relationship Id="rId24" Type="http://schemas.openxmlformats.org/officeDocument/2006/relationships/oleObject" Target="../embeddings/oleObject25.bin"/><Relationship Id="rId25" Type="http://schemas.openxmlformats.org/officeDocument/2006/relationships/image" Target="../media/image27.emf"/><Relationship Id="rId26" Type="http://schemas.openxmlformats.org/officeDocument/2006/relationships/oleObject" Target="../embeddings/oleObject26.bin"/><Relationship Id="rId27" Type="http://schemas.openxmlformats.org/officeDocument/2006/relationships/image" Target="../media/image28.emf"/><Relationship Id="rId28" Type="http://schemas.openxmlformats.org/officeDocument/2006/relationships/oleObject" Target="../embeddings/oleObject27.bin"/><Relationship Id="rId29" Type="http://schemas.openxmlformats.org/officeDocument/2006/relationships/image" Target="../media/image29.emf"/><Relationship Id="rId30" Type="http://schemas.openxmlformats.org/officeDocument/2006/relationships/oleObject" Target="../embeddings/oleObject28.bin"/><Relationship Id="rId31" Type="http://schemas.openxmlformats.org/officeDocument/2006/relationships/image" Target="../media/image30.emf"/><Relationship Id="rId10" Type="http://schemas.openxmlformats.org/officeDocument/2006/relationships/oleObject" Target="../embeddings/oleObject18.bin"/><Relationship Id="rId11" Type="http://schemas.openxmlformats.org/officeDocument/2006/relationships/image" Target="../media/image20.emf"/><Relationship Id="rId12" Type="http://schemas.openxmlformats.org/officeDocument/2006/relationships/oleObject" Target="../embeddings/oleObject19.bin"/><Relationship Id="rId13" Type="http://schemas.openxmlformats.org/officeDocument/2006/relationships/image" Target="../media/image21.emf"/><Relationship Id="rId14" Type="http://schemas.openxmlformats.org/officeDocument/2006/relationships/oleObject" Target="../embeddings/oleObject20.bin"/><Relationship Id="rId15" Type="http://schemas.openxmlformats.org/officeDocument/2006/relationships/image" Target="../media/image22.emf"/><Relationship Id="rId16" Type="http://schemas.openxmlformats.org/officeDocument/2006/relationships/oleObject" Target="../embeddings/oleObject21.bin"/><Relationship Id="rId17" Type="http://schemas.openxmlformats.org/officeDocument/2006/relationships/image" Target="../media/image23.wmf"/><Relationship Id="rId18" Type="http://schemas.openxmlformats.org/officeDocument/2006/relationships/oleObject" Target="../embeddings/oleObject22.bin"/><Relationship Id="rId19" Type="http://schemas.openxmlformats.org/officeDocument/2006/relationships/image" Target="../media/image2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1.jpeg"/><Relationship Id="rId4" Type="http://schemas.openxmlformats.org/officeDocument/2006/relationships/oleObject" Target="../embeddings/oleObject15.bin"/><Relationship Id="rId5" Type="http://schemas.openxmlformats.org/officeDocument/2006/relationships/image" Target="../media/image17.w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18.wmf"/><Relationship Id="rId8" Type="http://schemas.openxmlformats.org/officeDocument/2006/relationships/oleObject" Target="../embeddings/oleObject17.bin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2.bin"/><Relationship Id="rId20" Type="http://schemas.openxmlformats.org/officeDocument/2006/relationships/image" Target="../media/image40.emf"/><Relationship Id="rId21" Type="http://schemas.openxmlformats.org/officeDocument/2006/relationships/oleObject" Target="../embeddings/oleObject38.bin"/><Relationship Id="rId22" Type="http://schemas.openxmlformats.org/officeDocument/2006/relationships/image" Target="../media/image41.emf"/><Relationship Id="rId10" Type="http://schemas.openxmlformats.org/officeDocument/2006/relationships/image" Target="../media/image35.emf"/><Relationship Id="rId11" Type="http://schemas.openxmlformats.org/officeDocument/2006/relationships/oleObject" Target="../embeddings/oleObject33.bin"/><Relationship Id="rId12" Type="http://schemas.openxmlformats.org/officeDocument/2006/relationships/image" Target="../media/image36.emf"/><Relationship Id="rId13" Type="http://schemas.openxmlformats.org/officeDocument/2006/relationships/oleObject" Target="../embeddings/oleObject34.bin"/><Relationship Id="rId14" Type="http://schemas.openxmlformats.org/officeDocument/2006/relationships/image" Target="../media/image37.emf"/><Relationship Id="rId15" Type="http://schemas.openxmlformats.org/officeDocument/2006/relationships/oleObject" Target="../embeddings/oleObject35.bin"/><Relationship Id="rId16" Type="http://schemas.openxmlformats.org/officeDocument/2006/relationships/image" Target="../media/image38.emf"/><Relationship Id="rId17" Type="http://schemas.openxmlformats.org/officeDocument/2006/relationships/oleObject" Target="../embeddings/oleObject36.bin"/><Relationship Id="rId18" Type="http://schemas.openxmlformats.org/officeDocument/2006/relationships/image" Target="../media/image39.emf"/><Relationship Id="rId19" Type="http://schemas.openxmlformats.org/officeDocument/2006/relationships/oleObject" Target="../embeddings/oleObject37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9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33.emf"/><Relationship Id="rId7" Type="http://schemas.openxmlformats.org/officeDocument/2006/relationships/oleObject" Target="../embeddings/oleObject31.bin"/><Relationship Id="rId8" Type="http://schemas.openxmlformats.org/officeDocument/2006/relationships/image" Target="../media/image34.emf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3.bin"/><Relationship Id="rId12" Type="http://schemas.openxmlformats.org/officeDocument/2006/relationships/image" Target="../media/image4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9.bin"/><Relationship Id="rId4" Type="http://schemas.openxmlformats.org/officeDocument/2006/relationships/image" Target="../media/image42.emf"/><Relationship Id="rId5" Type="http://schemas.openxmlformats.org/officeDocument/2006/relationships/oleObject" Target="../embeddings/oleObject40.bin"/><Relationship Id="rId6" Type="http://schemas.openxmlformats.org/officeDocument/2006/relationships/image" Target="../media/image43.emf"/><Relationship Id="rId7" Type="http://schemas.openxmlformats.org/officeDocument/2006/relationships/oleObject" Target="../embeddings/oleObject41.bin"/><Relationship Id="rId8" Type="http://schemas.openxmlformats.org/officeDocument/2006/relationships/image" Target="../media/image44.emf"/><Relationship Id="rId9" Type="http://schemas.openxmlformats.org/officeDocument/2006/relationships/oleObject" Target="../embeddings/oleObject42.bin"/><Relationship Id="rId10" Type="http://schemas.openxmlformats.org/officeDocument/2006/relationships/image" Target="../media/image45.emf"/></Relationships>
</file>

<file path=ppt/slides/_rels/slide9.xml.rels><?xml version="1.0" encoding="UTF-8" standalone="yes"?>
<Relationships xmlns="http://schemas.openxmlformats.org/package/2006/relationships"><Relationship Id="rId20" Type="http://schemas.openxmlformats.org/officeDocument/2006/relationships/image" Target="../media/image55.emf"/><Relationship Id="rId21" Type="http://schemas.openxmlformats.org/officeDocument/2006/relationships/oleObject" Target="../embeddings/oleObject53.bin"/><Relationship Id="rId22" Type="http://schemas.openxmlformats.org/officeDocument/2006/relationships/image" Target="../media/image56.wmf"/><Relationship Id="rId23" Type="http://schemas.openxmlformats.org/officeDocument/2006/relationships/oleObject" Target="../embeddings/oleObject54.bin"/><Relationship Id="rId24" Type="http://schemas.openxmlformats.org/officeDocument/2006/relationships/image" Target="../media/image57.emf"/><Relationship Id="rId25" Type="http://schemas.openxmlformats.org/officeDocument/2006/relationships/oleObject" Target="../embeddings/oleObject55.bin"/><Relationship Id="rId26" Type="http://schemas.openxmlformats.org/officeDocument/2006/relationships/image" Target="../media/image58.emf"/><Relationship Id="rId27" Type="http://schemas.openxmlformats.org/officeDocument/2006/relationships/oleObject" Target="../embeddings/oleObject56.bin"/><Relationship Id="rId28" Type="http://schemas.openxmlformats.org/officeDocument/2006/relationships/image" Target="../media/image59.emf"/><Relationship Id="rId29" Type="http://schemas.openxmlformats.org/officeDocument/2006/relationships/oleObject" Target="../embeddings/oleObject57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4.bin"/><Relationship Id="rId4" Type="http://schemas.openxmlformats.org/officeDocument/2006/relationships/image" Target="../media/image47.emf"/><Relationship Id="rId5" Type="http://schemas.openxmlformats.org/officeDocument/2006/relationships/oleObject" Target="../embeddings/oleObject45.bin"/><Relationship Id="rId30" Type="http://schemas.openxmlformats.org/officeDocument/2006/relationships/image" Target="../media/image60.emf"/><Relationship Id="rId31" Type="http://schemas.openxmlformats.org/officeDocument/2006/relationships/oleObject" Target="../embeddings/oleObject58.bin"/><Relationship Id="rId32" Type="http://schemas.openxmlformats.org/officeDocument/2006/relationships/image" Target="../media/image61.emf"/><Relationship Id="rId9" Type="http://schemas.openxmlformats.org/officeDocument/2006/relationships/oleObject" Target="../embeddings/oleObject47.bin"/><Relationship Id="rId6" Type="http://schemas.openxmlformats.org/officeDocument/2006/relationships/image" Target="../media/image48.emf"/><Relationship Id="rId7" Type="http://schemas.openxmlformats.org/officeDocument/2006/relationships/oleObject" Target="../embeddings/oleObject46.bin"/><Relationship Id="rId8" Type="http://schemas.openxmlformats.org/officeDocument/2006/relationships/image" Target="../media/image49.emf"/><Relationship Id="rId33" Type="http://schemas.openxmlformats.org/officeDocument/2006/relationships/oleObject" Target="../embeddings/oleObject59.bin"/><Relationship Id="rId34" Type="http://schemas.openxmlformats.org/officeDocument/2006/relationships/image" Target="../media/image62.emf"/><Relationship Id="rId35" Type="http://schemas.openxmlformats.org/officeDocument/2006/relationships/oleObject" Target="../embeddings/oleObject60.bin"/><Relationship Id="rId36" Type="http://schemas.openxmlformats.org/officeDocument/2006/relationships/image" Target="../media/image63.emf"/><Relationship Id="rId10" Type="http://schemas.openxmlformats.org/officeDocument/2006/relationships/image" Target="../media/image50.emf"/><Relationship Id="rId11" Type="http://schemas.openxmlformats.org/officeDocument/2006/relationships/oleObject" Target="../embeddings/oleObject48.bin"/><Relationship Id="rId12" Type="http://schemas.openxmlformats.org/officeDocument/2006/relationships/image" Target="../media/image51.emf"/><Relationship Id="rId13" Type="http://schemas.openxmlformats.org/officeDocument/2006/relationships/oleObject" Target="../embeddings/oleObject49.bin"/><Relationship Id="rId14" Type="http://schemas.openxmlformats.org/officeDocument/2006/relationships/image" Target="../media/image52.emf"/><Relationship Id="rId15" Type="http://schemas.openxmlformats.org/officeDocument/2006/relationships/oleObject" Target="../embeddings/oleObject50.bin"/><Relationship Id="rId16" Type="http://schemas.openxmlformats.org/officeDocument/2006/relationships/image" Target="../media/image53.wmf"/><Relationship Id="rId17" Type="http://schemas.openxmlformats.org/officeDocument/2006/relationships/oleObject" Target="../embeddings/oleObject51.bin"/><Relationship Id="rId18" Type="http://schemas.openxmlformats.org/officeDocument/2006/relationships/image" Target="../media/image54.emf"/><Relationship Id="rId19" Type="http://schemas.openxmlformats.org/officeDocument/2006/relationships/oleObject" Target="../embeddings/oleObject5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Thursday, June 12,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PHYS 1441-001, Summer 2014             Dr. Jaehoon </a:t>
            </a:r>
            <a:r>
              <a:rPr lang="nl-NL" dirty="0" err="1" smtClean="0"/>
              <a:t>Yu</a:t>
            </a:r>
            <a:endParaRPr lang="en-US" dirty="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#7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46704" y="1447800"/>
            <a:ext cx="29426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Thursday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June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12, 2014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52600" y="2209800"/>
            <a:ext cx="6629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Projectile Motion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Maximum </a:t>
            </a:r>
            <a:r>
              <a:rPr lang="en-US" sz="2800" dirty="0">
                <a:solidFill>
                  <a:srgbClr val="0000FF"/>
                </a:solidFill>
                <a:latin typeface="Arial Narrow" charset="0"/>
              </a:rPr>
              <a:t>Range and </a:t>
            </a: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Height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What </a:t>
            </a:r>
            <a:r>
              <a:rPr lang="en-US" sz="2800" dirty="0">
                <a:solidFill>
                  <a:srgbClr val="0000FF"/>
                </a:solidFill>
                <a:latin typeface="Arial Narrow" charset="0"/>
              </a:rPr>
              <a:t>is the Force</a:t>
            </a: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?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Newton’s </a:t>
            </a:r>
            <a:r>
              <a:rPr lang="en-US" sz="2800" dirty="0">
                <a:solidFill>
                  <a:srgbClr val="0000FF"/>
                </a:solidFill>
                <a:latin typeface="Arial Narrow" charset="0"/>
              </a:rPr>
              <a:t>Second </a:t>
            </a: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Law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Free </a:t>
            </a:r>
            <a:r>
              <a:rPr lang="en-US" sz="2800" dirty="0">
                <a:solidFill>
                  <a:srgbClr val="0000FF"/>
                </a:solidFill>
                <a:latin typeface="Arial Narrow" charset="0"/>
              </a:rPr>
              <a:t>Body </a:t>
            </a: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Diagram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Newton’s </a:t>
            </a:r>
            <a:r>
              <a:rPr lang="en-US" sz="2800" dirty="0">
                <a:solidFill>
                  <a:srgbClr val="0000FF"/>
                </a:solidFill>
                <a:latin typeface="Arial Narrow" charset="0"/>
              </a:rPr>
              <a:t>Third </a:t>
            </a: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Law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Categories </a:t>
            </a:r>
            <a:r>
              <a:rPr lang="en-US" sz="2800" dirty="0">
                <a:solidFill>
                  <a:srgbClr val="0000FF"/>
                </a:solidFill>
                <a:latin typeface="Arial Narrow" charset="0"/>
              </a:rPr>
              <a:t>of forces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2800" dirty="0">
              <a:latin typeface="Arial Narrow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rgbClr val="0000FF"/>
              </a:solidFill>
              <a:latin typeface="Arial Narrow" charset="0"/>
            </a:endParaRP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rgbClr val="0000FF"/>
              </a:solidFill>
              <a:latin typeface="Arial Narrow" pitchFamily="-8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85800" y="5862935"/>
            <a:ext cx="7607972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Today’s homework is homework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#4, 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due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11pm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,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Tuesday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, June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17!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  <p:bldP spid="8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12,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5018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501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4598F4C-4F91-DC4B-AC30-F3DADB93581D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501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Maximum Range and Height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7848600" cy="914400"/>
          </a:xfr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Arial Narrow" charset="0"/>
                <a:ea typeface="ＭＳ Ｐゴシック" charset="0"/>
                <a:cs typeface="ＭＳ Ｐゴシック" charset="0"/>
              </a:rPr>
              <a:t>What are the conditions that give maximum height and range of a projectile motion?</a:t>
            </a:r>
          </a:p>
        </p:txBody>
      </p:sp>
      <p:graphicFrame>
        <p:nvGraphicFramePr>
          <p:cNvPr id="268292" name="Object 2"/>
          <p:cNvGraphicFramePr>
            <a:graphicFrameLocks noChangeAspect="1"/>
          </p:cNvGraphicFramePr>
          <p:nvPr/>
        </p:nvGraphicFramePr>
        <p:xfrm>
          <a:off x="684213" y="2193925"/>
          <a:ext cx="2814637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37" name="Equation" r:id="rId3" imgW="1003300" imgH="520700" progId="Equation.DSMT4">
                  <p:embed/>
                </p:oleObj>
              </mc:Choice>
              <mc:Fallback>
                <p:oleObj name="Equation" r:id="rId3" imgW="10033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193925"/>
                        <a:ext cx="2814637" cy="12096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8293" name="AutoShape 5"/>
          <p:cNvSpPr>
            <a:spLocks noChangeArrowheads="1"/>
          </p:cNvSpPr>
          <p:nvPr/>
        </p:nvSpPr>
        <p:spPr bwMode="auto">
          <a:xfrm>
            <a:off x="3962400" y="1828800"/>
            <a:ext cx="4953000" cy="1981200"/>
          </a:xfrm>
          <a:prstGeom prst="cloudCallout">
            <a:avLst>
              <a:gd name="adj1" fmla="val -58880"/>
              <a:gd name="adj2" fmla="val 14343"/>
            </a:avLst>
          </a:prstGeom>
          <a:solidFill>
            <a:srgbClr val="FFFF99"/>
          </a:solidFill>
          <a:ln w="28575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990000"/>
                </a:solidFill>
                <a:latin typeface="Arial Narrow" charset="0"/>
              </a:rPr>
              <a:t>This formula tells us that the maximum height can be achieved when θ</a:t>
            </a:r>
            <a:r>
              <a:rPr lang="en-US" baseline="-25000">
                <a:solidFill>
                  <a:srgbClr val="990000"/>
                </a:solidFill>
                <a:latin typeface="Arial Narrow" charset="0"/>
              </a:rPr>
              <a:t>0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=90</a:t>
            </a:r>
            <a:r>
              <a:rPr lang="en-US" baseline="30000">
                <a:solidFill>
                  <a:srgbClr val="990000"/>
                </a:solidFill>
                <a:latin typeface="Arial Narrow" charset="0"/>
              </a:rPr>
              <a:t>o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!!!</a:t>
            </a:r>
            <a:endParaRPr lang="en-US"/>
          </a:p>
        </p:txBody>
      </p:sp>
      <p:graphicFrame>
        <p:nvGraphicFramePr>
          <p:cNvPr id="268294" name="Object 3"/>
          <p:cNvGraphicFramePr>
            <a:graphicFrameLocks noChangeAspect="1"/>
          </p:cNvGraphicFramePr>
          <p:nvPr/>
        </p:nvGraphicFramePr>
        <p:xfrm>
          <a:off x="762000" y="4403725"/>
          <a:ext cx="2052638" cy="131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38" name="Equation" r:id="rId5" imgW="1041400" imgH="520700" progId="Equation.DSMT4">
                  <p:embed/>
                </p:oleObj>
              </mc:Choice>
              <mc:Fallback>
                <p:oleObj name="Equation" r:id="rId5" imgW="10414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403725"/>
                        <a:ext cx="2052638" cy="13160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8295" name="AutoShape 7"/>
          <p:cNvSpPr>
            <a:spLocks noChangeArrowheads="1"/>
          </p:cNvSpPr>
          <p:nvPr/>
        </p:nvSpPr>
        <p:spPr bwMode="auto">
          <a:xfrm>
            <a:off x="3733800" y="3810000"/>
            <a:ext cx="5029200" cy="2286000"/>
          </a:xfrm>
          <a:prstGeom prst="cloudCallout">
            <a:avLst>
              <a:gd name="adj1" fmla="val -65236"/>
              <a:gd name="adj2" fmla="val 13889"/>
            </a:avLst>
          </a:prstGeom>
          <a:solidFill>
            <a:srgbClr val="FFFF99"/>
          </a:solidFill>
          <a:ln w="28575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990000"/>
                </a:solidFill>
                <a:latin typeface="Arial Narrow" charset="0"/>
              </a:rPr>
              <a:t>This formula tells us that the maximum range can be achieved when 2θ</a:t>
            </a:r>
            <a:r>
              <a:rPr lang="en-US" baseline="-25000">
                <a:solidFill>
                  <a:srgbClr val="990000"/>
                </a:solidFill>
                <a:latin typeface="Arial Narrow" charset="0"/>
              </a:rPr>
              <a:t>0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=90</a:t>
            </a:r>
            <a:r>
              <a:rPr lang="en-US" baseline="30000">
                <a:solidFill>
                  <a:srgbClr val="990000"/>
                </a:solidFill>
                <a:latin typeface="Arial Narrow" charset="0"/>
              </a:rPr>
              <a:t>o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, i.e., θ</a:t>
            </a:r>
            <a:r>
              <a:rPr lang="en-US" baseline="-25000">
                <a:solidFill>
                  <a:srgbClr val="990000"/>
                </a:solidFill>
                <a:latin typeface="Arial Narrow" charset="0"/>
              </a:rPr>
              <a:t>0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=45</a:t>
            </a:r>
            <a:r>
              <a:rPr lang="en-US" baseline="30000">
                <a:solidFill>
                  <a:srgbClr val="990000"/>
                </a:solidFill>
                <a:latin typeface="Arial Narrow" charset="0"/>
              </a:rPr>
              <a:t>o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1953529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8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8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8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8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1" grpId="0" build="p"/>
      <p:bldP spid="268293" grpId="0" animBg="1"/>
      <p:bldP spid="26829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458200" cy="5943600"/>
          </a:xfrm>
        </p:spPr>
        <p:txBody>
          <a:bodyPr/>
          <a:lstStyle/>
          <a:p>
            <a:pPr eaLnBrk="1" hangingPunct="1">
              <a:spcBef>
                <a:spcPts val="72"/>
              </a:spcBef>
            </a:pPr>
            <a:r>
              <a:rPr lang="en-US" dirty="0" smtClean="0"/>
              <a:t>Reading Assignment</a:t>
            </a:r>
          </a:p>
          <a:p>
            <a:pPr lvl="1" eaLnBrk="1" hangingPunct="1">
              <a:spcBef>
                <a:spcPts val="72"/>
              </a:spcBef>
            </a:pPr>
            <a:r>
              <a:rPr lang="en-US" smtClean="0"/>
              <a:t>CH4.1 – 4.3</a:t>
            </a:r>
            <a:endParaRPr lang="en-US" dirty="0" smtClean="0"/>
          </a:p>
          <a:p>
            <a:pPr eaLnBrk="1" hangingPunct="1">
              <a:spcBef>
                <a:spcPts val="72"/>
              </a:spcBef>
            </a:pPr>
            <a:r>
              <a:rPr lang="en-US" dirty="0" smtClean="0"/>
              <a:t>Mid-term exam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 smtClean="0"/>
              <a:t>In the class coming Tuesday, June</a:t>
            </a:r>
            <a:r>
              <a:rPr lang="en-US" sz="2400" dirty="0"/>
              <a:t> </a:t>
            </a:r>
            <a:r>
              <a:rPr lang="en-US" sz="2400" dirty="0" smtClean="0"/>
              <a:t>17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 smtClean="0"/>
              <a:t>Comprehensive exam</a:t>
            </a:r>
          </a:p>
          <a:p>
            <a:pPr lvl="2" eaLnBrk="1" hangingPunct="1">
              <a:spcBef>
                <a:spcPts val="72"/>
              </a:spcBef>
            </a:pPr>
            <a:r>
              <a:rPr lang="en-US" sz="2000" dirty="0" smtClean="0"/>
              <a:t>Covers CH1.1 to what we finish Monday, June 16+ Appendix A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/>
              <a:t>Bring your calculator but DO NOT input formula into it</a:t>
            </a:r>
            <a:r>
              <a:rPr lang="en-US" sz="2400" dirty="0" smtClean="0"/>
              <a:t>!</a:t>
            </a:r>
          </a:p>
          <a:p>
            <a:pPr lvl="2" eaLnBrk="1" hangingPunct="1">
              <a:spcBef>
                <a:spcPts val="72"/>
              </a:spcBef>
            </a:pPr>
            <a:r>
              <a:rPr lang="en-US" sz="2000" dirty="0" smtClean="0"/>
              <a:t>Your phones or portable computers are NOT allowed as a replacement!</a:t>
            </a:r>
            <a:endParaRPr lang="en-US" sz="2000" dirty="0"/>
          </a:p>
          <a:p>
            <a:pPr lvl="1" eaLnBrk="1" hangingPunct="1">
              <a:spcBef>
                <a:spcPts val="72"/>
              </a:spcBef>
            </a:pPr>
            <a:r>
              <a:rPr lang="en-US" sz="2400" dirty="0"/>
              <a:t>You can prepare a one 8.5x11.5 sheet (front and back) of </a:t>
            </a:r>
            <a:r>
              <a:rPr lang="en-US" sz="2400" b="1" u="sng" dirty="0">
                <a:solidFill>
                  <a:srgbClr val="FF0000"/>
                </a:solidFill>
              </a:rPr>
              <a:t>handwritten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formulae and values of constants for the exam </a:t>
            </a:r>
            <a:r>
              <a:rPr lang="en-US" sz="2400" dirty="0">
                <a:sym typeface="Wingdings"/>
              </a:rPr>
              <a:t> no solutions, derivations or definitions!</a:t>
            </a:r>
            <a:endParaRPr lang="en-US" sz="2400" dirty="0"/>
          </a:p>
          <a:p>
            <a:pPr lvl="2" eaLnBrk="1" hangingPunct="1">
              <a:spcBef>
                <a:spcPts val="72"/>
              </a:spcBef>
            </a:pPr>
            <a:r>
              <a:rPr lang="en-US" sz="2000" dirty="0"/>
              <a:t>No additional formulae or values of constants will be provided</a:t>
            </a:r>
            <a:r>
              <a:rPr lang="en-US" sz="2000" dirty="0" smtClean="0"/>
              <a:t>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Thursday, June 12,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12,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5991189-0017-E540-8BDC-3C82839A37B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altLang="ko-KR" sz="4000" dirty="0" smtClean="0">
                <a:latin typeface="Arial Narrow" charset="0"/>
                <a:ea typeface="Gulim" charset="0"/>
                <a:cs typeface="Gulim" charset="0"/>
              </a:rPr>
              <a:t>Reminder: S</a:t>
            </a:r>
            <a:r>
              <a:rPr lang="en-US" sz="4000" dirty="0" smtClean="0">
                <a:latin typeface="Arial Narrow" charset="0"/>
                <a:ea typeface="ＭＳ Ｐゴシック" charset="0"/>
                <a:cs typeface="ＭＳ Ｐゴシック" charset="0"/>
              </a:rPr>
              <a:t>pecial </a:t>
            </a:r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Project</a:t>
            </a:r>
            <a:r>
              <a:rPr lang="en-US" altLang="ko-KR" sz="4000" dirty="0">
                <a:latin typeface="Arial Narrow" charset="0"/>
                <a:ea typeface="Gulim" charset="0"/>
                <a:cs typeface="Gulim" charset="0"/>
              </a:rPr>
              <a:t> </a:t>
            </a:r>
            <a:r>
              <a:rPr lang="en-US" altLang="ko-KR" sz="4000" dirty="0" smtClean="0">
                <a:latin typeface="Arial Narrow" charset="0"/>
                <a:ea typeface="Gulim" charset="0"/>
                <a:cs typeface="Gulim" charset="0"/>
              </a:rPr>
              <a:t>#2</a:t>
            </a:r>
            <a:endParaRPr lang="en-US" sz="40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153400" cy="4800600"/>
          </a:xfrm>
        </p:spPr>
        <p:txBody>
          <a:bodyPr/>
          <a:lstStyle/>
          <a:p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</a:rPr>
              <a:t>Show that the trajectory of a projectile motion is a parabola!!</a:t>
            </a:r>
          </a:p>
          <a:p>
            <a:pPr lvl="1"/>
            <a:r>
              <a:rPr lang="en-US" sz="3600" dirty="0">
                <a:latin typeface="Arial Narrow" charset="0"/>
                <a:ea typeface="ＭＳ Ｐゴシック" charset="0"/>
              </a:rPr>
              <a:t>20 points</a:t>
            </a:r>
          </a:p>
          <a:p>
            <a:pPr lvl="1"/>
            <a:r>
              <a:rPr lang="en-US" sz="3600" dirty="0">
                <a:latin typeface="Arial Narrow" charset="0"/>
                <a:ea typeface="ＭＳ Ｐゴシック" charset="0"/>
              </a:rPr>
              <a:t>Due: </a:t>
            </a:r>
            <a:r>
              <a:rPr lang="en-US" sz="3600" dirty="0" smtClean="0">
                <a:latin typeface="Arial Narrow" charset="0"/>
                <a:ea typeface="Gulim" charset="0"/>
                <a:cs typeface="Gulim" charset="0"/>
              </a:rPr>
              <a:t>Mon</a:t>
            </a:r>
            <a:r>
              <a:rPr lang="en-US" sz="3600" dirty="0" smtClean="0">
                <a:latin typeface="Arial Narrow" charset="0"/>
                <a:ea typeface="ＭＳ Ｐゴシック" charset="0"/>
              </a:rPr>
              <a:t>day</a:t>
            </a:r>
            <a:r>
              <a:rPr lang="en-US" sz="3600" dirty="0">
                <a:latin typeface="Arial Narrow" charset="0"/>
                <a:ea typeface="ＭＳ Ｐゴシック" charset="0"/>
              </a:rPr>
              <a:t>,</a:t>
            </a:r>
            <a:r>
              <a:rPr lang="en-US" altLang="ko-KR" sz="3600" dirty="0">
                <a:latin typeface="Arial Narrow" charset="0"/>
                <a:ea typeface="Gulim" charset="0"/>
                <a:cs typeface="Gulim" charset="0"/>
              </a:rPr>
              <a:t> </a:t>
            </a:r>
            <a:r>
              <a:rPr lang="en-US" altLang="ko-KR" sz="3600" dirty="0" smtClean="0">
                <a:latin typeface="Arial Narrow" charset="0"/>
                <a:ea typeface="Gulim" charset="0"/>
                <a:cs typeface="Gulim" charset="0"/>
              </a:rPr>
              <a:t>June 16</a:t>
            </a:r>
            <a:endParaRPr lang="en-US" sz="3600" dirty="0">
              <a:latin typeface="Arial Narrow" charset="0"/>
              <a:ea typeface="ＭＳ Ｐゴシック" charset="0"/>
            </a:endParaRPr>
          </a:p>
          <a:p>
            <a:pPr lvl="1"/>
            <a:r>
              <a:rPr lang="en-US" sz="3600" dirty="0">
                <a:latin typeface="Arial Narrow" charset="0"/>
                <a:ea typeface="ＭＳ Ｐゴシック" charset="0"/>
              </a:rPr>
              <a:t>You MUST show full details of your OWN computations to obtain any credit</a:t>
            </a:r>
            <a:endParaRPr lang="en-US" altLang="ko-KR" sz="3600" dirty="0">
              <a:latin typeface="Arial Narrow" charset="0"/>
              <a:ea typeface="Gulim" charset="0"/>
              <a:cs typeface="Gulim" charset="0"/>
            </a:endParaRPr>
          </a:p>
          <a:p>
            <a:pPr lvl="2"/>
            <a:r>
              <a:rPr lang="en-US" altLang="ko-KR" sz="3200" dirty="0">
                <a:latin typeface="Arial Narrow" charset="0"/>
                <a:ea typeface="Gulim" charset="0"/>
                <a:cs typeface="Gulim" charset="0"/>
              </a:rPr>
              <a:t>Beyond what was covered </a:t>
            </a:r>
            <a:r>
              <a:rPr lang="en-US" altLang="ko-KR" sz="3200" dirty="0" smtClean="0">
                <a:latin typeface="Arial Narrow" charset="0"/>
                <a:ea typeface="Gulim" charset="0"/>
                <a:cs typeface="Gulim" charset="0"/>
              </a:rPr>
              <a:t>in </a:t>
            </a:r>
            <a:r>
              <a:rPr lang="en-US" altLang="ko-KR" sz="3200" dirty="0">
                <a:latin typeface="Arial Narrow" charset="0"/>
                <a:ea typeface="Gulim" charset="0"/>
                <a:cs typeface="Gulim" charset="0"/>
              </a:rPr>
              <a:t>this lecture </a:t>
            </a:r>
            <a:r>
              <a:rPr lang="en-US" altLang="ko-KR" sz="3200" dirty="0" smtClean="0">
                <a:latin typeface="Arial Narrow" charset="0"/>
                <a:ea typeface="Gulim" charset="0"/>
                <a:cs typeface="Gulim" charset="0"/>
              </a:rPr>
              <a:t>note</a:t>
            </a:r>
            <a:r>
              <a:rPr lang="en-US" altLang="ko-KR" sz="3200" dirty="0">
                <a:latin typeface="Arial Narrow" charset="0"/>
                <a:ea typeface="Gulim" charset="0"/>
                <a:cs typeface="Gulim" charset="0"/>
              </a:rPr>
              <a:t> </a:t>
            </a:r>
            <a:r>
              <a:rPr lang="en-US" altLang="ko-KR" sz="3200" dirty="0" smtClean="0">
                <a:latin typeface="Arial Narrow" charset="0"/>
                <a:ea typeface="Gulim" charset="0"/>
                <a:cs typeface="Gulim" charset="0"/>
              </a:rPr>
              <a:t>and in the book!</a:t>
            </a:r>
            <a:endParaRPr lang="en-US" sz="3200" dirty="0">
              <a:latin typeface="Arial Narrow" charset="0"/>
              <a:ea typeface="ＭＳ Ｐゴシック" charset="0"/>
            </a:endParaRPr>
          </a:p>
        </p:txBody>
      </p:sp>
      <p:sp>
        <p:nvSpPr>
          <p:cNvPr id="2253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968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12,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969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AF9AD26-57DA-7842-B2B3-C9020F238695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88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8686800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8100" name="Text Box 4"/>
          <p:cNvSpPr txBox="1">
            <a:spLocks noChangeArrowheads="1"/>
          </p:cNvSpPr>
          <p:nvPr/>
        </p:nvSpPr>
        <p:spPr bwMode="auto">
          <a:xfrm>
            <a:off x="304800" y="914400"/>
            <a:ext cx="826928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accent2"/>
                </a:solidFill>
                <a:latin typeface="Arial Narrow" charset="0"/>
              </a:rPr>
              <a:t>A placekicker kicks a football at an angle of 40.0 degrees and</a:t>
            </a:r>
          </a:p>
          <a:p>
            <a:pPr eaLnBrk="1" hangingPunct="1"/>
            <a:r>
              <a:rPr lang="en-US" sz="2800">
                <a:solidFill>
                  <a:schemeClr val="accent2"/>
                </a:solidFill>
                <a:latin typeface="Arial Narrow" charset="0"/>
              </a:rPr>
              <a:t>the initial speed of the ball is 22 m/s.  Ignoring air resistance, </a:t>
            </a:r>
          </a:p>
          <a:p>
            <a:pPr eaLnBrk="1" hangingPunct="1"/>
            <a:r>
              <a:rPr lang="en-US" sz="2800">
                <a:solidFill>
                  <a:schemeClr val="accent2"/>
                </a:solidFill>
                <a:latin typeface="Arial Narrow" charset="0"/>
              </a:rPr>
              <a:t>determine the maximum height that the ball attains.</a:t>
            </a:r>
            <a:endParaRPr lang="en-US" sz="2800" b="1" i="1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29703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r>
              <a:rPr lang="en-US" b="1" i="1" dirty="0">
                <a:latin typeface="Arial Narrow" charset="0"/>
                <a:ea typeface="ＭＳ Ｐゴシック" charset="0"/>
                <a:cs typeface="ＭＳ Ｐゴシック" charset="0"/>
              </a:rPr>
              <a:t>Ex.</a:t>
            </a:r>
            <a:r>
              <a:rPr lang="en-US" b="1" i="1" dirty="0" smtClean="0">
                <a:latin typeface="Arial Narrow" charset="0"/>
                <a:ea typeface="ＭＳ Ｐゴシック" charset="0"/>
                <a:cs typeface="ＭＳ Ｐゴシック" charset="0"/>
              </a:rPr>
              <a:t>3.5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The Height of a Kickoff</a:t>
            </a:r>
          </a:p>
        </p:txBody>
      </p:sp>
      <p:sp>
        <p:nvSpPr>
          <p:cNvPr id="2" name="Right Triangle 1"/>
          <p:cNvSpPr/>
          <p:nvPr/>
        </p:nvSpPr>
        <p:spPr bwMode="auto">
          <a:xfrm flipH="1">
            <a:off x="609600" y="3810000"/>
            <a:ext cx="1371600" cy="1676400"/>
          </a:xfrm>
          <a:prstGeom prst="rtTriangle">
            <a:avLst/>
          </a:prstGeom>
          <a:noFill/>
          <a:ln w="3810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534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8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8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100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12,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176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17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299F6CA-CC6F-6641-B325-E5FB8CD55F0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90154" name="Object 2"/>
          <p:cNvGraphicFramePr>
            <a:graphicFrameLocks noChangeAspect="1"/>
          </p:cNvGraphicFramePr>
          <p:nvPr/>
        </p:nvGraphicFramePr>
        <p:xfrm>
          <a:off x="571500" y="4889500"/>
          <a:ext cx="1125538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00" name="Equation" r:id="rId4" imgW="355600" imgH="266700" progId="Equation.DSMT4">
                  <p:embed/>
                </p:oleObj>
              </mc:Choice>
              <mc:Fallback>
                <p:oleObj name="Equation" r:id="rId4" imgW="3556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4889500"/>
                        <a:ext cx="1125538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55" name="Object 3"/>
          <p:cNvGraphicFramePr>
            <a:graphicFrameLocks noChangeAspect="1"/>
          </p:cNvGraphicFramePr>
          <p:nvPr/>
        </p:nvGraphicFramePr>
        <p:xfrm>
          <a:off x="590550" y="3983038"/>
          <a:ext cx="1087438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01" name="Equation" r:id="rId6" imgW="342900" imgH="241300" progId="Equation.DSMT4">
                  <p:embed/>
                </p:oleObj>
              </mc:Choice>
              <mc:Fallback>
                <p:oleObj name="Equation" r:id="rId6" imgW="342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3983038"/>
                        <a:ext cx="1087438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63" name="Rectangle 1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First, the initial velocity components</a:t>
            </a:r>
          </a:p>
        </p:txBody>
      </p:sp>
      <p:sp>
        <p:nvSpPr>
          <p:cNvPr id="390157" name="Line 13"/>
          <p:cNvSpPr>
            <a:spLocks noChangeShapeType="1"/>
          </p:cNvSpPr>
          <p:nvPr/>
        </p:nvSpPr>
        <p:spPr bwMode="auto">
          <a:xfrm>
            <a:off x="2136775" y="3043238"/>
            <a:ext cx="3581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0158" name="Line 14"/>
          <p:cNvSpPr>
            <a:spLocks noChangeShapeType="1"/>
          </p:cNvSpPr>
          <p:nvPr/>
        </p:nvSpPr>
        <p:spPr bwMode="auto">
          <a:xfrm flipV="1">
            <a:off x="5718175" y="985838"/>
            <a:ext cx="0" cy="2057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0159" name="Line 15"/>
          <p:cNvSpPr>
            <a:spLocks noChangeShapeType="1"/>
          </p:cNvSpPr>
          <p:nvPr/>
        </p:nvSpPr>
        <p:spPr bwMode="auto">
          <a:xfrm flipV="1">
            <a:off x="2136775" y="1062038"/>
            <a:ext cx="3505200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90160" name="Object 4"/>
          <p:cNvGraphicFramePr>
            <a:graphicFrameLocks noChangeAspect="1"/>
          </p:cNvGraphicFramePr>
          <p:nvPr/>
        </p:nvGraphicFramePr>
        <p:xfrm>
          <a:off x="1790700" y="1228725"/>
          <a:ext cx="266858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02" name="Equation" r:id="rId8" imgW="736600" imgH="241300" progId="Equation.DSMT4">
                  <p:embed/>
                </p:oleObj>
              </mc:Choice>
              <mc:Fallback>
                <p:oleObj name="Equation" r:id="rId8" imgW="736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1228725"/>
                        <a:ext cx="2668588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61" name="Object 5"/>
          <p:cNvGraphicFramePr>
            <a:graphicFrameLocks noChangeAspect="1"/>
          </p:cNvGraphicFramePr>
          <p:nvPr/>
        </p:nvGraphicFramePr>
        <p:xfrm>
          <a:off x="5943600" y="1870075"/>
          <a:ext cx="620713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03" name="Equation" r:id="rId10" imgW="215900" imgH="266700" progId="Equation.DSMT4">
                  <p:embed/>
                </p:oleObj>
              </mc:Choice>
              <mc:Fallback>
                <p:oleObj name="Equation" r:id="rId10" imgW="215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870075"/>
                        <a:ext cx="620713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62" name="Object 6"/>
          <p:cNvGraphicFramePr>
            <a:graphicFrameLocks noChangeAspect="1"/>
          </p:cNvGraphicFramePr>
          <p:nvPr/>
        </p:nvGraphicFramePr>
        <p:xfrm>
          <a:off x="3724275" y="3028950"/>
          <a:ext cx="620713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04" name="Equation" r:id="rId12" imgW="215900" imgH="241300" progId="Equation.DSMT4">
                  <p:embed/>
                </p:oleObj>
              </mc:Choice>
              <mc:Fallback>
                <p:oleObj name="Equation" r:id="rId12" imgW="215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4275" y="3028950"/>
                        <a:ext cx="620713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63" name="Object 7"/>
          <p:cNvGraphicFramePr>
            <a:graphicFrameLocks noChangeAspect="1"/>
          </p:cNvGraphicFramePr>
          <p:nvPr/>
        </p:nvGraphicFramePr>
        <p:xfrm>
          <a:off x="3043238" y="2438400"/>
          <a:ext cx="1300162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05" name="Equation" r:id="rId14" imgW="469900" imgH="215900" progId="Equation.DSMT4">
                  <p:embed/>
                </p:oleObj>
              </mc:Choice>
              <mc:Fallback>
                <p:oleObj name="Equation" r:id="rId14" imgW="4699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3238" y="2438400"/>
                        <a:ext cx="1300162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64" name="Object 8"/>
          <p:cNvGraphicFramePr>
            <a:graphicFrameLocks noChangeAspect="1"/>
          </p:cNvGraphicFramePr>
          <p:nvPr/>
        </p:nvGraphicFramePr>
        <p:xfrm>
          <a:off x="1649413" y="4002088"/>
          <a:ext cx="484187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06" name="Equation" r:id="rId16" imgW="152280" imgH="228600" progId="Equation.DSMT4">
                  <p:embed/>
                </p:oleObj>
              </mc:Choice>
              <mc:Fallback>
                <p:oleObj name="Equation" r:id="rId16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9413" y="4002088"/>
                        <a:ext cx="484187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65" name="Object 9"/>
          <p:cNvGraphicFramePr>
            <a:graphicFrameLocks noChangeAspect="1"/>
          </p:cNvGraphicFramePr>
          <p:nvPr/>
        </p:nvGraphicFramePr>
        <p:xfrm>
          <a:off x="2111375" y="4038600"/>
          <a:ext cx="149066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07" name="Equation" r:id="rId18" imgW="469900" imgH="177800" progId="Equation.DSMT4">
                  <p:embed/>
                </p:oleObj>
              </mc:Choice>
              <mc:Fallback>
                <p:oleObj name="Equation" r:id="rId18" imgW="4699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75" y="4038600"/>
                        <a:ext cx="1490663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66" name="Object 10"/>
          <p:cNvGraphicFramePr>
            <a:graphicFrameLocks noChangeAspect="1"/>
          </p:cNvGraphicFramePr>
          <p:nvPr/>
        </p:nvGraphicFramePr>
        <p:xfrm>
          <a:off x="3524250" y="3922713"/>
          <a:ext cx="358616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08" name="Equation" r:id="rId20" imgW="1130300" imgH="279400" progId="Equation.DSMT4">
                  <p:embed/>
                </p:oleObj>
              </mc:Choice>
              <mc:Fallback>
                <p:oleObj name="Equation" r:id="rId20" imgW="1130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0" y="3922713"/>
                        <a:ext cx="3586163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67" name="Object 11"/>
          <p:cNvGraphicFramePr>
            <a:graphicFrameLocks noChangeAspect="1"/>
          </p:cNvGraphicFramePr>
          <p:nvPr/>
        </p:nvGraphicFramePr>
        <p:xfrm>
          <a:off x="7067550" y="4019550"/>
          <a:ext cx="145097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09" name="Equation" r:id="rId22" imgW="457200" imgH="228600" progId="Equation.DSMT4">
                  <p:embed/>
                </p:oleObj>
              </mc:Choice>
              <mc:Fallback>
                <p:oleObj name="Equation" r:id="rId22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7550" y="4019550"/>
                        <a:ext cx="1450975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68" name="Object 12"/>
          <p:cNvGraphicFramePr>
            <a:graphicFrameLocks noChangeAspect="1"/>
          </p:cNvGraphicFramePr>
          <p:nvPr/>
        </p:nvGraphicFramePr>
        <p:xfrm>
          <a:off x="1676400" y="4953000"/>
          <a:ext cx="484188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10" name="Equation" r:id="rId24" imgW="152280" imgH="228600" progId="Equation.DSMT4">
                  <p:embed/>
                </p:oleObj>
              </mc:Choice>
              <mc:Fallback>
                <p:oleObj name="Equation" r:id="rId24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953000"/>
                        <a:ext cx="484188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69" name="Object 13"/>
          <p:cNvGraphicFramePr>
            <a:graphicFrameLocks noChangeAspect="1"/>
          </p:cNvGraphicFramePr>
          <p:nvPr/>
        </p:nvGraphicFramePr>
        <p:xfrm>
          <a:off x="2225675" y="4999038"/>
          <a:ext cx="1411288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11" name="Equation" r:id="rId26" imgW="444500" imgH="177800" progId="Equation.DSMT4">
                  <p:embed/>
                </p:oleObj>
              </mc:Choice>
              <mc:Fallback>
                <p:oleObj name="Equation" r:id="rId26" imgW="4445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5675" y="4999038"/>
                        <a:ext cx="1411288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70" name="Object 14"/>
          <p:cNvGraphicFramePr>
            <a:graphicFrameLocks noChangeAspect="1"/>
          </p:cNvGraphicFramePr>
          <p:nvPr/>
        </p:nvGraphicFramePr>
        <p:xfrm>
          <a:off x="3562350" y="4870450"/>
          <a:ext cx="3503613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12" name="Equation" r:id="rId28" imgW="1104900" imgH="279400" progId="Equation.DSMT4">
                  <p:embed/>
                </p:oleObj>
              </mc:Choice>
              <mc:Fallback>
                <p:oleObj name="Equation" r:id="rId28" imgW="1104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2350" y="4870450"/>
                        <a:ext cx="3503613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71" name="Object 15"/>
          <p:cNvGraphicFramePr>
            <a:graphicFrameLocks noChangeAspect="1"/>
          </p:cNvGraphicFramePr>
          <p:nvPr/>
        </p:nvGraphicFramePr>
        <p:xfrm>
          <a:off x="7048500" y="4933950"/>
          <a:ext cx="14097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13" name="Equation" r:id="rId30" imgW="444500" imgH="228600" progId="Equation.DSMT4">
                  <p:embed/>
                </p:oleObj>
              </mc:Choice>
              <mc:Fallback>
                <p:oleObj name="Equation" r:id="rId30" imgW="444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0" y="4933950"/>
                        <a:ext cx="14097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0049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0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0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0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0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0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90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90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0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90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0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90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90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90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90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90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90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90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57" grpId="0" animBg="1"/>
      <p:bldP spid="390158" grpId="0" animBg="1"/>
      <p:bldP spid="3901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12,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609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2ACBE93-9D46-1C4E-B0D6-7B6D2CCC69F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60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6099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13A9FA16-69EF-CA40-9A1C-4CB3359BF7DD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 eaLnBrk="1" hangingPunct="1"/>
              <a:t>6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46100" name="Picture 2" descr="FG03_0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81200"/>
            <a:ext cx="4267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96200" cy="381000"/>
          </a:xfrm>
        </p:spPr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 for a Projectile Motion</a:t>
            </a:r>
          </a:p>
        </p:txBody>
      </p:sp>
      <p:sp>
        <p:nvSpPr>
          <p:cNvPr id="46102" name="Rectangle 4"/>
          <p:cNvSpPr>
            <a:spLocks noChangeArrowheads="1"/>
          </p:cNvSpPr>
          <p:nvPr/>
        </p:nvSpPr>
        <p:spPr bwMode="auto">
          <a:xfrm>
            <a:off x="609600" y="762000"/>
            <a:ext cx="8077200" cy="114300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stone was thrown upward from the top of a cliff at an angle of 37</a:t>
            </a:r>
            <a:r>
              <a:rPr lang="en-US" baseline="30000" dirty="0">
                <a:solidFill>
                  <a:schemeClr val="accent2"/>
                </a:solidFill>
                <a:latin typeface="Arial Narrow" charset="0"/>
              </a:rPr>
              <a:t>o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to horizontal with initial speed of 65.0m/s.  If the height of the cliff is 125.0m, how long is it before the stone hits the ground? </a:t>
            </a:r>
          </a:p>
        </p:txBody>
      </p:sp>
      <p:graphicFrame>
        <p:nvGraphicFramePr>
          <p:cNvPr id="249861" name="Object 5"/>
          <p:cNvGraphicFramePr>
            <a:graphicFrameLocks noChangeAspect="1"/>
          </p:cNvGraphicFramePr>
          <p:nvPr/>
        </p:nvGraphicFramePr>
        <p:xfrm>
          <a:off x="457200" y="2068513"/>
          <a:ext cx="33655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87" name="Equation" r:id="rId4" imgW="190440" imgH="228600" progId="Equation.DSMT4">
                  <p:embed/>
                </p:oleObj>
              </mc:Choice>
              <mc:Fallback>
                <p:oleObj name="Equation" r:id="rId4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068513"/>
                        <a:ext cx="336550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2" name="Object 6"/>
          <p:cNvGraphicFramePr>
            <a:graphicFrameLocks noChangeAspect="1"/>
          </p:cNvGraphicFramePr>
          <p:nvPr/>
        </p:nvGraphicFramePr>
        <p:xfrm>
          <a:off x="533400" y="3292475"/>
          <a:ext cx="633413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88" name="Equation" r:id="rId6" imgW="330120" imgH="241200" progId="Equation.DSMT4">
                  <p:embed/>
                </p:oleObj>
              </mc:Choice>
              <mc:Fallback>
                <p:oleObj name="Equation" r:id="rId6" imgW="3301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92475"/>
                        <a:ext cx="633413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3" name="Object 7"/>
          <p:cNvGraphicFramePr>
            <a:graphicFrameLocks noChangeAspect="1"/>
          </p:cNvGraphicFramePr>
          <p:nvPr/>
        </p:nvGraphicFramePr>
        <p:xfrm>
          <a:off x="287338" y="4025900"/>
          <a:ext cx="217487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89" name="Equation" r:id="rId8" imgW="1206500" imgH="241300" progId="Equation.DSMT4">
                  <p:embed/>
                </p:oleObj>
              </mc:Choice>
              <mc:Fallback>
                <p:oleObj name="Equation" r:id="rId8" imgW="1206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4025900"/>
                        <a:ext cx="2174875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4" name="Object 8"/>
          <p:cNvGraphicFramePr>
            <a:graphicFrameLocks noChangeAspect="1"/>
          </p:cNvGraphicFramePr>
          <p:nvPr/>
        </p:nvGraphicFramePr>
        <p:xfrm>
          <a:off x="358775" y="4656138"/>
          <a:ext cx="4999038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90" name="Equation" r:id="rId10" imgW="2552700" imgH="482600" progId="Equation.DSMT4">
                  <p:embed/>
                </p:oleObj>
              </mc:Choice>
              <mc:Fallback>
                <p:oleObj name="Equation" r:id="rId10" imgW="25527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4656138"/>
                        <a:ext cx="4999038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5" name="Object 9"/>
          <p:cNvGraphicFramePr>
            <a:graphicFrameLocks noChangeAspect="1"/>
          </p:cNvGraphicFramePr>
          <p:nvPr/>
        </p:nvGraphicFramePr>
        <p:xfrm>
          <a:off x="390525" y="5581650"/>
          <a:ext cx="39433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91" name="Equation" r:id="rId12" imgW="1498600" imgH="152400" progId="Equation.DSMT4">
                  <p:embed/>
                </p:oleObj>
              </mc:Choice>
              <mc:Fallback>
                <p:oleObj name="Equation" r:id="rId12" imgW="14986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5581650"/>
                        <a:ext cx="394335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6" name="Object 10"/>
          <p:cNvGraphicFramePr>
            <a:graphicFrameLocks noChangeAspect="1"/>
          </p:cNvGraphicFramePr>
          <p:nvPr/>
        </p:nvGraphicFramePr>
        <p:xfrm>
          <a:off x="441325" y="6122988"/>
          <a:ext cx="141446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92" name="Equation" r:id="rId14" imgW="584200" imgH="152400" progId="Equation.DSMT4">
                  <p:embed/>
                </p:oleObj>
              </mc:Choice>
              <mc:Fallback>
                <p:oleObj name="Equation" r:id="rId14" imgW="5842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6122988"/>
                        <a:ext cx="1414463" cy="3270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7" name="Object 11"/>
          <p:cNvGraphicFramePr>
            <a:graphicFrameLocks noChangeAspect="1"/>
          </p:cNvGraphicFramePr>
          <p:nvPr/>
        </p:nvGraphicFramePr>
        <p:xfrm>
          <a:off x="457200" y="2668588"/>
          <a:ext cx="3365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93" name="Equation" r:id="rId16" imgW="190440" imgH="241200" progId="Equation.DSMT4">
                  <p:embed/>
                </p:oleObj>
              </mc:Choice>
              <mc:Fallback>
                <p:oleObj name="Equation" r:id="rId16" imgW="190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668588"/>
                        <a:ext cx="33655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03" name="Text Box 12"/>
          <p:cNvSpPr txBox="1">
            <a:spLocks noChangeArrowheads="1"/>
          </p:cNvSpPr>
          <p:nvPr/>
        </p:nvSpPr>
        <p:spPr bwMode="auto">
          <a:xfrm>
            <a:off x="2286000" y="6096000"/>
            <a:ext cx="2895600" cy="36512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600">
                <a:solidFill>
                  <a:schemeClr val="accent2"/>
                </a:solidFill>
                <a:latin typeface="Arial Narrow" charset="0"/>
              </a:rPr>
              <a:t>Since negative time does not exist.</a:t>
            </a:r>
          </a:p>
        </p:txBody>
      </p:sp>
      <p:graphicFrame>
        <p:nvGraphicFramePr>
          <p:cNvPr id="249869" name="Object 13"/>
          <p:cNvGraphicFramePr>
            <a:graphicFrameLocks noChangeAspect="1"/>
          </p:cNvGraphicFramePr>
          <p:nvPr/>
        </p:nvGraphicFramePr>
        <p:xfrm>
          <a:off x="762000" y="2033588"/>
          <a:ext cx="107315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94" name="Equation" r:id="rId18" imgW="609600" imgH="254000" progId="Equation.DSMT4">
                  <p:embed/>
                </p:oleObj>
              </mc:Choice>
              <mc:Fallback>
                <p:oleObj name="Equation" r:id="rId18" imgW="6096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33588"/>
                        <a:ext cx="1073150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70" name="Object 14"/>
          <p:cNvGraphicFramePr>
            <a:graphicFrameLocks noChangeAspect="1"/>
          </p:cNvGraphicFramePr>
          <p:nvPr/>
        </p:nvGraphicFramePr>
        <p:xfrm>
          <a:off x="1833563" y="2046288"/>
          <a:ext cx="30003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95" name="Equation" r:id="rId20" imgW="1701800" imgH="215900" progId="Equation.DSMT4">
                  <p:embed/>
                </p:oleObj>
              </mc:Choice>
              <mc:Fallback>
                <p:oleObj name="Equation" r:id="rId20" imgW="17018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3563" y="2046288"/>
                        <a:ext cx="300037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71" name="Object 15"/>
          <p:cNvGraphicFramePr>
            <a:graphicFrameLocks noChangeAspect="1"/>
          </p:cNvGraphicFramePr>
          <p:nvPr/>
        </p:nvGraphicFramePr>
        <p:xfrm>
          <a:off x="784225" y="2655888"/>
          <a:ext cx="103187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96" name="Equation" r:id="rId22" imgW="584200" imgH="241300" progId="Equation.DSMT4">
                  <p:embed/>
                </p:oleObj>
              </mc:Choice>
              <mc:Fallback>
                <p:oleObj name="Equation" r:id="rId22" imgW="584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25" y="2655888"/>
                        <a:ext cx="103187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72" name="Object 16"/>
          <p:cNvGraphicFramePr>
            <a:graphicFrameLocks noChangeAspect="1"/>
          </p:cNvGraphicFramePr>
          <p:nvPr/>
        </p:nvGraphicFramePr>
        <p:xfrm>
          <a:off x="1817688" y="2655888"/>
          <a:ext cx="294163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97" name="Equation" r:id="rId24" imgW="1663700" imgH="215900" progId="Equation.DSMT4">
                  <p:embed/>
                </p:oleObj>
              </mc:Choice>
              <mc:Fallback>
                <p:oleObj name="Equation" r:id="rId24" imgW="16637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7688" y="2655888"/>
                        <a:ext cx="2941637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73" name="Object 17"/>
          <p:cNvGraphicFramePr>
            <a:graphicFrameLocks noChangeAspect="1"/>
          </p:cNvGraphicFramePr>
          <p:nvPr/>
        </p:nvGraphicFramePr>
        <p:xfrm>
          <a:off x="1216025" y="3371850"/>
          <a:ext cx="114617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98" name="Equation" r:id="rId26" imgW="596900" imgH="165100" progId="Equation.DSMT4">
                  <p:embed/>
                </p:oleObj>
              </mc:Choice>
              <mc:Fallback>
                <p:oleObj name="Equation" r:id="rId26" imgW="5969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6025" y="3371850"/>
                        <a:ext cx="1146175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74" name="Object 18"/>
          <p:cNvGraphicFramePr>
            <a:graphicFrameLocks noChangeAspect="1"/>
          </p:cNvGraphicFramePr>
          <p:nvPr/>
        </p:nvGraphicFramePr>
        <p:xfrm>
          <a:off x="2339975" y="3117850"/>
          <a:ext cx="1317625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99" name="Equation" r:id="rId28" imgW="685800" imgH="406400" progId="Equation.DSMT4">
                  <p:embed/>
                </p:oleObj>
              </mc:Choice>
              <mc:Fallback>
                <p:oleObj name="Equation" r:id="rId28" imgW="6858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117850"/>
                        <a:ext cx="1317625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75" name="Object 19"/>
          <p:cNvGraphicFramePr>
            <a:graphicFrameLocks noChangeAspect="1"/>
          </p:cNvGraphicFramePr>
          <p:nvPr/>
        </p:nvGraphicFramePr>
        <p:xfrm>
          <a:off x="2451100" y="4027488"/>
          <a:ext cx="2678113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00" name="Equation" r:id="rId30" imgW="1485900" imgH="215900" progId="Equation.DSMT4">
                  <p:embed/>
                </p:oleObj>
              </mc:Choice>
              <mc:Fallback>
                <p:oleObj name="Equation" r:id="rId30" imgW="14859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4027488"/>
                        <a:ext cx="2678113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04" name="AutoShape 20"/>
          <p:cNvSpPr>
            <a:spLocks noChangeArrowheads="1"/>
          </p:cNvSpPr>
          <p:nvPr/>
        </p:nvSpPr>
        <p:spPr bwMode="auto">
          <a:xfrm>
            <a:off x="3962400" y="3200400"/>
            <a:ext cx="1143000" cy="6858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Becomes</a:t>
            </a:r>
          </a:p>
        </p:txBody>
      </p:sp>
    </p:spTree>
    <p:extLst>
      <p:ext uri="{BB962C8B-B14F-4D97-AF65-F5344CB8AC3E}">
        <p14:creationId xmlns:p14="http://schemas.microsoft.com/office/powerpoint/2010/main" val="4007634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9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9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9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9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9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9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9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9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6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9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4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9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49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49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6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02" grpId="0" animBg="1"/>
      <p:bldP spid="46103" grpId="0" animBg="1"/>
      <p:bldP spid="4610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12,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711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8D57EAC-529D-C34D-9D14-CC4ABACF985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711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7119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44377E12-BE4C-F349-A555-4A23F7CCFE0E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 eaLnBrk="1" hangingPunct="1"/>
              <a:t>7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712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400800" cy="457200"/>
          </a:xfrm>
        </p:spPr>
        <p:txBody>
          <a:bodyPr/>
          <a:lstStyle/>
          <a:p>
            <a:pPr eaLnBrk="1" hangingPunct="1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Example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cont’d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21" name="Rectangle 3"/>
          <p:cNvSpPr>
            <a:spLocks noChangeArrowheads="1"/>
          </p:cNvSpPr>
          <p:nvPr/>
        </p:nvSpPr>
        <p:spPr bwMode="auto">
          <a:xfrm>
            <a:off x="381000" y="762000"/>
            <a:ext cx="8458200" cy="60960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is the speed of the stone just before it hits the ground? </a:t>
            </a:r>
          </a:p>
        </p:txBody>
      </p:sp>
      <p:graphicFrame>
        <p:nvGraphicFramePr>
          <p:cNvPr id="250884" name="Object 4"/>
          <p:cNvGraphicFramePr>
            <a:graphicFrameLocks noChangeAspect="1"/>
          </p:cNvGraphicFramePr>
          <p:nvPr/>
        </p:nvGraphicFramePr>
        <p:xfrm>
          <a:off x="381000" y="2333625"/>
          <a:ext cx="785813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15" name="Equation" r:id="rId3" imgW="342900" imgH="266700" progId="Equation.DSMT4">
                  <p:embed/>
                </p:oleObj>
              </mc:Choice>
              <mc:Fallback>
                <p:oleObj name="Equation" r:id="rId3" imgW="342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333625"/>
                        <a:ext cx="785813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85" name="Object 5"/>
          <p:cNvGraphicFramePr>
            <a:graphicFrameLocks noChangeAspect="1"/>
          </p:cNvGraphicFramePr>
          <p:nvPr/>
        </p:nvGraphicFramePr>
        <p:xfrm>
          <a:off x="515938" y="3194050"/>
          <a:ext cx="785812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16" name="Equation" r:id="rId5" imgW="292100" imgH="279400" progId="Equation.DSMT4">
                  <p:embed/>
                </p:oleObj>
              </mc:Choice>
              <mc:Fallback>
                <p:oleObj name="Equation" r:id="rId5" imgW="2921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3194050"/>
                        <a:ext cx="785812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86" name="Object 6"/>
          <p:cNvGraphicFramePr>
            <a:graphicFrameLocks noChangeAspect="1"/>
          </p:cNvGraphicFramePr>
          <p:nvPr/>
        </p:nvGraphicFramePr>
        <p:xfrm>
          <a:off x="457200" y="1630363"/>
          <a:ext cx="18986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17" name="Equation" r:id="rId7" imgW="647700" imgH="228600" progId="Equation.DSMT4">
                  <p:embed/>
                </p:oleObj>
              </mc:Choice>
              <mc:Fallback>
                <p:oleObj name="Equation" r:id="rId7" imgW="647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30363"/>
                        <a:ext cx="189865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22" name="Rectangle 7"/>
          <p:cNvSpPr>
            <a:spLocks noChangeArrowheads="1"/>
          </p:cNvSpPr>
          <p:nvPr/>
        </p:nvSpPr>
        <p:spPr bwMode="auto">
          <a:xfrm>
            <a:off x="381000" y="4191000"/>
            <a:ext cx="8229600" cy="53340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What are the maximum height and the maximum range of the stone? </a:t>
            </a:r>
          </a:p>
        </p:txBody>
      </p:sp>
      <p:sp>
        <p:nvSpPr>
          <p:cNvPr id="47123" name="Rectangle 8"/>
          <p:cNvSpPr>
            <a:spLocks noChangeArrowheads="1"/>
          </p:cNvSpPr>
          <p:nvPr/>
        </p:nvSpPr>
        <p:spPr bwMode="auto">
          <a:xfrm>
            <a:off x="495300" y="5029200"/>
            <a:ext cx="8001000" cy="762000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4400" dirty="0">
                <a:solidFill>
                  <a:srgbClr val="A50021"/>
                </a:solidFill>
                <a:latin typeface="Arial Narrow" charset="0"/>
              </a:rPr>
              <a:t>Do these yourselves at home for fun!!!</a:t>
            </a:r>
          </a:p>
        </p:txBody>
      </p:sp>
      <p:graphicFrame>
        <p:nvGraphicFramePr>
          <p:cNvPr id="250889" name="Object 9"/>
          <p:cNvGraphicFramePr>
            <a:graphicFrameLocks noChangeAspect="1"/>
          </p:cNvGraphicFramePr>
          <p:nvPr/>
        </p:nvGraphicFramePr>
        <p:xfrm>
          <a:off x="2486025" y="2328863"/>
          <a:ext cx="2009775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18" name="Equation" r:id="rId9" imgW="876300" imgH="241300" progId="Equation.DSMT4">
                  <p:embed/>
                </p:oleObj>
              </mc:Choice>
              <mc:Fallback>
                <p:oleObj name="Equation" r:id="rId9" imgW="876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025" y="2328863"/>
                        <a:ext cx="2009775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0" name="Object 10"/>
          <p:cNvGraphicFramePr>
            <a:graphicFrameLocks noChangeAspect="1"/>
          </p:cNvGraphicFramePr>
          <p:nvPr/>
        </p:nvGraphicFramePr>
        <p:xfrm>
          <a:off x="2286000" y="1570038"/>
          <a:ext cx="18240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19" name="Equation" r:id="rId11" imgW="622300" imgH="254000" progId="Equation.DSMT4">
                  <p:embed/>
                </p:oleObj>
              </mc:Choice>
              <mc:Fallback>
                <p:oleObj name="Equation" r:id="rId11" imgW="6223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570038"/>
                        <a:ext cx="182403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1" name="Object 11"/>
          <p:cNvGraphicFramePr>
            <a:graphicFrameLocks noChangeAspect="1"/>
          </p:cNvGraphicFramePr>
          <p:nvPr/>
        </p:nvGraphicFramePr>
        <p:xfrm>
          <a:off x="1130300" y="2333625"/>
          <a:ext cx="140017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20" name="Equation" r:id="rId13" imgW="609600" imgH="266700" progId="Equation.DSMT4">
                  <p:embed/>
                </p:oleObj>
              </mc:Choice>
              <mc:Fallback>
                <p:oleObj name="Equation" r:id="rId13" imgW="6096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2333625"/>
                        <a:ext cx="1400175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2" name="Object 12"/>
          <p:cNvGraphicFramePr>
            <a:graphicFrameLocks noChangeAspect="1"/>
          </p:cNvGraphicFramePr>
          <p:nvPr/>
        </p:nvGraphicFramePr>
        <p:xfrm>
          <a:off x="1423988" y="3090863"/>
          <a:ext cx="1912937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21" name="Equation" r:id="rId15" imgW="711200" imgH="330200" progId="Equation.DSMT4">
                  <p:embed/>
                </p:oleObj>
              </mc:Choice>
              <mc:Fallback>
                <p:oleObj name="Equation" r:id="rId15" imgW="7112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988" y="3090863"/>
                        <a:ext cx="1912937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3" name="Object 13"/>
          <p:cNvGraphicFramePr>
            <a:graphicFrameLocks noChangeAspect="1"/>
          </p:cNvGraphicFramePr>
          <p:nvPr/>
        </p:nvGraphicFramePr>
        <p:xfrm>
          <a:off x="3505200" y="3074988"/>
          <a:ext cx="4954588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22" name="Equation" r:id="rId17" imgW="1841500" imgH="368300" progId="Equation.DSMT4">
                  <p:embed/>
                </p:oleObj>
              </mc:Choice>
              <mc:Fallback>
                <p:oleObj name="Equation" r:id="rId17" imgW="18415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074988"/>
                        <a:ext cx="4954588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4" name="Object 14"/>
          <p:cNvGraphicFramePr>
            <a:graphicFrameLocks noChangeAspect="1"/>
          </p:cNvGraphicFramePr>
          <p:nvPr/>
        </p:nvGraphicFramePr>
        <p:xfrm>
          <a:off x="4418013" y="2389188"/>
          <a:ext cx="4341812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23" name="Equation" r:id="rId19" imgW="1892300" imgH="177800" progId="Equation.DSMT4">
                  <p:embed/>
                </p:oleObj>
              </mc:Choice>
              <mc:Fallback>
                <p:oleObj name="Equation" r:id="rId19" imgW="18923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013" y="2389188"/>
                        <a:ext cx="4341812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5" name="Object 15"/>
          <p:cNvGraphicFramePr>
            <a:graphicFrameLocks noChangeAspect="1"/>
          </p:cNvGraphicFramePr>
          <p:nvPr/>
        </p:nvGraphicFramePr>
        <p:xfrm>
          <a:off x="4070350" y="1598613"/>
          <a:ext cx="408305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24" name="Equation" r:id="rId21" imgW="1574800" imgH="215900" progId="Equation.DSMT4">
                  <p:embed/>
                </p:oleObj>
              </mc:Choice>
              <mc:Fallback>
                <p:oleObj name="Equation" r:id="rId21" imgW="15748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0350" y="1598613"/>
                        <a:ext cx="4083050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7360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0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0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0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0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0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0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0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0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0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0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1" grpId="0" animBg="1"/>
      <p:bldP spid="47122" grpId="0" animBg="1"/>
      <p:bldP spid="471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12,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813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81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928CDD7-2832-CF4C-931A-24536FDD8A8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8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Horizontal Range and Max Height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8001000" cy="144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Based on what we have learned </a:t>
            </a:r>
            <a:r>
              <a:rPr lang="en-US" sz="2600" dirty="0" smtClean="0">
                <a:latin typeface="Arial Narrow" charset="0"/>
                <a:ea typeface="ＭＳ Ｐゴシック" charset="0"/>
                <a:cs typeface="ＭＳ Ｐゴシック" charset="0"/>
              </a:rPr>
              <a:t>previously, </a:t>
            </a: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one can analyze </a:t>
            </a:r>
            <a:r>
              <a:rPr lang="en-US" sz="2600" dirty="0" smtClean="0">
                <a:latin typeface="Arial Narrow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projectile motion in more </a:t>
            </a:r>
            <a:r>
              <a:rPr lang="en-US" sz="2600" dirty="0" smtClean="0">
                <a:latin typeface="Arial Narrow" charset="0"/>
                <a:ea typeface="ＭＳ Ｐゴシック" charset="0"/>
                <a:cs typeface="ＭＳ Ｐゴシック" charset="0"/>
              </a:rPr>
              <a:t>detail</a:t>
            </a:r>
            <a:endParaRPr lang="en-US" sz="26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Arial Narrow" charset="0"/>
                <a:ea typeface="ＭＳ Ｐゴシック" charset="0"/>
              </a:rPr>
              <a:t>Maximum height an object can reach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Arial Narrow" charset="0"/>
                <a:ea typeface="ＭＳ Ｐゴシック" charset="0"/>
              </a:rPr>
              <a:t>Maximum </a:t>
            </a:r>
            <a:r>
              <a:rPr lang="en-US" sz="2200" dirty="0" smtClean="0">
                <a:latin typeface="Arial Narrow" charset="0"/>
                <a:ea typeface="ＭＳ Ｐゴシック" charset="0"/>
              </a:rPr>
              <a:t>range</a:t>
            </a:r>
          </a:p>
          <a:p>
            <a:pPr>
              <a:lnSpc>
                <a:spcPct val="90000"/>
              </a:lnSpc>
            </a:pPr>
            <a:r>
              <a:rPr lang="en-US" sz="2600" dirty="0" smtClean="0">
                <a:latin typeface="Arial Narrow" charset="0"/>
                <a:ea typeface="ＭＳ Ｐゴシック" charset="0"/>
              </a:rPr>
              <a:t>For a projectile fired with initial speed v</a:t>
            </a:r>
            <a:r>
              <a:rPr lang="en-US" sz="2600" baseline="-25000" dirty="0" smtClean="0">
                <a:latin typeface="Arial Narrow" charset="0"/>
                <a:ea typeface="ＭＳ Ｐゴシック" charset="0"/>
              </a:rPr>
              <a:t>0</a:t>
            </a:r>
            <a:r>
              <a:rPr lang="en-US" sz="2600" dirty="0" smtClean="0">
                <a:latin typeface="Arial Narrow" charset="0"/>
                <a:ea typeface="ＭＳ Ｐゴシック" charset="0"/>
              </a:rPr>
              <a:t> at angle θ</a:t>
            </a:r>
            <a:r>
              <a:rPr lang="en-US" sz="2600" baseline="-25000" dirty="0" smtClean="0">
                <a:latin typeface="Arial Narrow" charset="0"/>
                <a:ea typeface="ＭＳ Ｐゴシック" charset="0"/>
              </a:rPr>
              <a:t>0</a:t>
            </a:r>
            <a:r>
              <a:rPr lang="en-US" sz="2600" dirty="0" smtClean="0">
                <a:latin typeface="Arial Narrow" charset="0"/>
                <a:ea typeface="ＭＳ Ｐゴシック" charset="0"/>
              </a:rPr>
              <a:t>, the time for it to reach maximum height can be obtained:</a:t>
            </a:r>
            <a:endParaRPr lang="en-US" sz="2600" dirty="0">
              <a:latin typeface="Arial Narrow" charset="0"/>
              <a:ea typeface="ＭＳ Ｐゴシック" charset="0"/>
            </a:endParaRPr>
          </a:p>
        </p:txBody>
      </p:sp>
      <p:graphicFrame>
        <p:nvGraphicFramePr>
          <p:cNvPr id="40653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456166"/>
              </p:ext>
            </p:extLst>
          </p:nvPr>
        </p:nvGraphicFramePr>
        <p:xfrm>
          <a:off x="930275" y="4025900"/>
          <a:ext cx="113665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Equation" r:id="rId3" imgW="342900" imgH="266700" progId="Equation.DSMT4">
                  <p:embed/>
                </p:oleObj>
              </mc:Choice>
              <mc:Fallback>
                <p:oleObj name="Equation" r:id="rId3" imgW="342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5" y="4025900"/>
                        <a:ext cx="1136650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6533" name="Text Box 5"/>
          <p:cNvSpPr txBox="1">
            <a:spLocks noChangeArrowheads="1"/>
          </p:cNvSpPr>
          <p:nvPr/>
        </p:nvSpPr>
        <p:spPr bwMode="auto">
          <a:xfrm>
            <a:off x="1066800" y="3225800"/>
            <a:ext cx="7467600" cy="400110"/>
          </a:xfrm>
          <a:prstGeom prst="rect">
            <a:avLst/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A50021"/>
                </a:solidFill>
                <a:latin typeface="Arial Narrow" charset="0"/>
              </a:rPr>
              <a:t>At the maximum height the </a:t>
            </a:r>
            <a:r>
              <a:rPr lang="en-US" sz="2000" dirty="0" smtClean="0">
                <a:solidFill>
                  <a:srgbClr val="A50021"/>
                </a:solidFill>
                <a:latin typeface="Arial Narrow" charset="0"/>
              </a:rPr>
              <a:t>object’s </a:t>
            </a:r>
            <a:r>
              <a:rPr lang="en-US" sz="2000" dirty="0">
                <a:solidFill>
                  <a:srgbClr val="A50021"/>
                </a:solidFill>
                <a:latin typeface="Arial Narrow" charset="0"/>
              </a:rPr>
              <a:t>vertical motion stops to turn around!!</a:t>
            </a:r>
          </a:p>
        </p:txBody>
      </p:sp>
      <p:graphicFrame>
        <p:nvGraphicFramePr>
          <p:cNvPr id="40654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731092"/>
              </p:ext>
            </p:extLst>
          </p:nvPr>
        </p:nvGraphicFramePr>
        <p:xfrm>
          <a:off x="3141663" y="4953000"/>
          <a:ext cx="2549525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name="Equation" r:id="rId5" imgW="927100" imgH="457200" progId="Equation.3">
                  <p:embed/>
                </p:oleObj>
              </mc:Choice>
              <mc:Fallback>
                <p:oleObj name="Equation" r:id="rId5" imgW="927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663" y="4953000"/>
                        <a:ext cx="2549525" cy="11842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6542" name="Text Box 14"/>
          <p:cNvSpPr txBox="1">
            <a:spLocks noChangeArrowheads="1"/>
          </p:cNvSpPr>
          <p:nvPr/>
        </p:nvSpPr>
        <p:spPr bwMode="auto">
          <a:xfrm>
            <a:off x="5486400" y="1905000"/>
            <a:ext cx="3505200" cy="395288"/>
          </a:xfrm>
          <a:prstGeom prst="rect">
            <a:avLst/>
          </a:prstGeom>
          <a:solidFill>
            <a:srgbClr val="FFFF99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66"/>
                </a:solidFill>
                <a:latin typeface="Arial Narrow" charset="0"/>
              </a:rPr>
              <a:t>What happens at the maximum height?</a:t>
            </a:r>
          </a:p>
        </p:txBody>
      </p:sp>
      <p:graphicFrame>
        <p:nvGraphicFramePr>
          <p:cNvPr id="40654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211244"/>
              </p:ext>
            </p:extLst>
          </p:nvPr>
        </p:nvGraphicFramePr>
        <p:xfrm>
          <a:off x="1919288" y="4025900"/>
          <a:ext cx="2276475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name="Equation" r:id="rId7" imgW="685800" imgH="266700" progId="Equation.DSMT4">
                  <p:embed/>
                </p:oleObj>
              </mc:Choice>
              <mc:Fallback>
                <p:oleObj name="Equation" r:id="rId7" imgW="6858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8" y="4025900"/>
                        <a:ext cx="2276475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4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346726"/>
              </p:ext>
            </p:extLst>
          </p:nvPr>
        </p:nvGraphicFramePr>
        <p:xfrm>
          <a:off x="4173538" y="4081463"/>
          <a:ext cx="3246437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" name="Equation" r:id="rId9" imgW="977900" imgH="241300" progId="Equation.3">
                  <p:embed/>
                </p:oleObj>
              </mc:Choice>
              <mc:Fallback>
                <p:oleObj name="Equation" r:id="rId9" imgW="9779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3538" y="4081463"/>
                        <a:ext cx="3246437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4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595416"/>
              </p:ext>
            </p:extLst>
          </p:nvPr>
        </p:nvGraphicFramePr>
        <p:xfrm>
          <a:off x="7564438" y="4217988"/>
          <a:ext cx="379412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name="Equation" r:id="rId11" imgW="114300" imgH="152400" progId="Equation.DSMT4">
                  <p:embed/>
                </p:oleObj>
              </mc:Choice>
              <mc:Fallback>
                <p:oleObj name="Equation" r:id="rId11" imgW="1143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4438" y="4217988"/>
                        <a:ext cx="379412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6546" name="AutoShape 18"/>
          <p:cNvSpPr>
            <a:spLocks noChangeArrowheads="1"/>
          </p:cNvSpPr>
          <p:nvPr/>
        </p:nvSpPr>
        <p:spPr bwMode="auto">
          <a:xfrm>
            <a:off x="1371600" y="5095875"/>
            <a:ext cx="1525588" cy="679450"/>
          </a:xfrm>
          <a:prstGeom prst="rightArrow">
            <a:avLst>
              <a:gd name="adj1" fmla="val 50000"/>
              <a:gd name="adj2" fmla="val 56133"/>
            </a:avLst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Solve for t</a:t>
            </a:r>
            <a:r>
              <a:rPr lang="en-US" sz="1800" b="1" baseline="-25000">
                <a:solidFill>
                  <a:srgbClr val="A50021"/>
                </a:solidFill>
                <a:latin typeface="Arial Narrow" charset="0"/>
              </a:rPr>
              <a:t>A</a:t>
            </a:r>
          </a:p>
        </p:txBody>
      </p:sp>
      <p:sp>
        <p:nvSpPr>
          <p:cNvPr id="406547" name="Text Box 19"/>
          <p:cNvSpPr txBox="1">
            <a:spLocks noChangeArrowheads="1"/>
          </p:cNvSpPr>
          <p:nvPr/>
        </p:nvSpPr>
        <p:spPr bwMode="auto">
          <a:xfrm>
            <a:off x="6324600" y="5187950"/>
            <a:ext cx="2057400" cy="669925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Time to reach to the maximum height!!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7162800" y="3759200"/>
            <a:ext cx="1219200" cy="369332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A50021"/>
                </a:solidFill>
                <a:latin typeface="Arial Narrow" charset="0"/>
              </a:rPr>
              <a:t>g=9.8m/s</a:t>
            </a:r>
            <a:r>
              <a:rPr lang="en-US" sz="1800" b="1" baseline="30000" dirty="0" smtClean="0">
                <a:solidFill>
                  <a:srgbClr val="A50021"/>
                </a:solidFill>
                <a:latin typeface="Arial Narrow" charset="0"/>
              </a:rPr>
              <a:t>2</a:t>
            </a:r>
            <a:endParaRPr lang="en-US" sz="1800" b="1" baseline="30000" dirty="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933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406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406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406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406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6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6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6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6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6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06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06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06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06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1" grpId="0" build="p" autoUpdateAnimBg="0"/>
      <p:bldP spid="406533" grpId="0" animBg="1" autoUpdateAnimBg="0"/>
      <p:bldP spid="406542" grpId="0" animBg="1" autoUpdateAnimBg="0"/>
      <p:bldP spid="406546" grpId="0" animBg="1"/>
      <p:bldP spid="406547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7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12,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917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9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32659DA-06AD-5344-BEC9-FBF604114E74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91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Horizontal Range and Max Height</a:t>
            </a:r>
          </a:p>
        </p:txBody>
      </p:sp>
      <p:graphicFrame>
        <p:nvGraphicFramePr>
          <p:cNvPr id="26726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009440"/>
              </p:ext>
            </p:extLst>
          </p:nvPr>
        </p:nvGraphicFramePr>
        <p:xfrm>
          <a:off x="414338" y="4108450"/>
          <a:ext cx="72866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28" name="Equation" r:id="rId3" imgW="330200" imgH="266700" progId="Equation.3">
                  <p:embed/>
                </p:oleObj>
              </mc:Choice>
              <mc:Fallback>
                <p:oleObj name="Equation" r:id="rId3" imgW="3302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8" y="4108450"/>
                        <a:ext cx="728662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7268" name="Text Box 4"/>
          <p:cNvSpPr txBox="1">
            <a:spLocks noChangeArrowheads="1"/>
          </p:cNvSpPr>
          <p:nvPr/>
        </p:nvSpPr>
        <p:spPr bwMode="auto">
          <a:xfrm>
            <a:off x="533400" y="914400"/>
            <a:ext cx="8153400" cy="5191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A50021"/>
                </a:solidFill>
                <a:latin typeface="Arial Narrow" charset="0"/>
              </a:rPr>
              <a:t>Since no acceleration is in x direction, it still flies even if</a:t>
            </a:r>
            <a:r>
              <a:rPr lang="en-US" sz="2800">
                <a:solidFill>
                  <a:srgbClr val="A50021"/>
                </a:solidFill>
                <a:latin typeface="Monotype Corsiva" charset="0"/>
              </a:rPr>
              <a:t> v</a:t>
            </a:r>
            <a:r>
              <a:rPr lang="en-US" sz="2800" baseline="-25000">
                <a:solidFill>
                  <a:srgbClr val="A50021"/>
                </a:solidFill>
                <a:latin typeface="Monotype Corsiva" charset="0"/>
              </a:rPr>
              <a:t>y</a:t>
            </a:r>
            <a:r>
              <a:rPr lang="en-US" sz="2800">
                <a:solidFill>
                  <a:srgbClr val="A50021"/>
                </a:solidFill>
                <a:latin typeface="Arial Narrow" charset="0"/>
              </a:rPr>
              <a:t>=0.</a:t>
            </a:r>
          </a:p>
        </p:txBody>
      </p:sp>
      <p:graphicFrame>
        <p:nvGraphicFramePr>
          <p:cNvPr id="267269" name="Object 3"/>
          <p:cNvGraphicFramePr>
            <a:graphicFrameLocks noChangeAspect="1"/>
          </p:cNvGraphicFramePr>
          <p:nvPr/>
        </p:nvGraphicFramePr>
        <p:xfrm>
          <a:off x="588963" y="1846263"/>
          <a:ext cx="90805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29" name="Equation" r:id="rId5" imgW="279400" imgH="152400" progId="Equation.DSMT4">
                  <p:embed/>
                </p:oleObj>
              </mc:Choice>
              <mc:Fallback>
                <p:oleObj name="Equation" r:id="rId5" imgW="279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3" y="1846263"/>
                        <a:ext cx="908050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6375683"/>
              </p:ext>
            </p:extLst>
          </p:nvPr>
        </p:nvGraphicFramePr>
        <p:xfrm>
          <a:off x="2381250" y="2703513"/>
          <a:ext cx="3160713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30" name="Equation" r:id="rId7" imgW="1028700" imgH="508000" progId="Equation.3">
                  <p:embed/>
                </p:oleObj>
              </mc:Choice>
              <mc:Fallback>
                <p:oleObj name="Equation" r:id="rId7" imgW="10287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2703513"/>
                        <a:ext cx="3160713" cy="11811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1" name="Object 5"/>
          <p:cNvGraphicFramePr>
            <a:graphicFrameLocks noChangeAspect="1"/>
          </p:cNvGraphicFramePr>
          <p:nvPr/>
        </p:nvGraphicFramePr>
        <p:xfrm>
          <a:off x="3667125" y="4184650"/>
          <a:ext cx="146843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31" name="Equation" r:id="rId9" imgW="622300" imgH="241300" progId="Equation.DSMT4">
                  <p:embed/>
                </p:oleObj>
              </mc:Choice>
              <mc:Fallback>
                <p:oleObj name="Equation" r:id="rId9" imgW="622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25" y="4184650"/>
                        <a:ext cx="1468438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802961"/>
              </p:ext>
            </p:extLst>
          </p:nvPr>
        </p:nvGraphicFramePr>
        <p:xfrm>
          <a:off x="2090738" y="4954588"/>
          <a:ext cx="3833812" cy="113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32" name="Equation" r:id="rId11" imgW="1308100" imgH="508000" progId="Equation.3">
                  <p:embed/>
                </p:oleObj>
              </mc:Choice>
              <mc:Fallback>
                <p:oleObj name="Equation" r:id="rId11" imgW="13081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0738" y="4954588"/>
                        <a:ext cx="3833812" cy="11318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294701"/>
              </p:ext>
            </p:extLst>
          </p:nvPr>
        </p:nvGraphicFramePr>
        <p:xfrm>
          <a:off x="4130675" y="1763713"/>
          <a:ext cx="233838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33" name="Equation" r:id="rId13" imgW="723900" imgH="241300" progId="Equation.3">
                  <p:embed/>
                </p:oleObj>
              </mc:Choice>
              <mc:Fallback>
                <p:oleObj name="Equation" r:id="rId13" imgW="7239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0675" y="1763713"/>
                        <a:ext cx="2338388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4" name="Object 8"/>
          <p:cNvGraphicFramePr>
            <a:graphicFrameLocks noChangeAspect="1"/>
          </p:cNvGraphicFramePr>
          <p:nvPr/>
        </p:nvGraphicFramePr>
        <p:xfrm>
          <a:off x="2544763" y="1735138"/>
          <a:ext cx="661987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34" name="Equation" r:id="rId15" imgW="203040" imgH="228600" progId="Equation.DSMT4">
                  <p:embed/>
                </p:oleObj>
              </mc:Choice>
              <mc:Fallback>
                <p:oleObj name="Equation" r:id="rId15" imgW="20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4763" y="1735138"/>
                        <a:ext cx="661987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454173"/>
              </p:ext>
            </p:extLst>
          </p:nvPr>
        </p:nvGraphicFramePr>
        <p:xfrm>
          <a:off x="3054350" y="1658938"/>
          <a:ext cx="1116013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35" name="Equation" r:id="rId17" imgW="342900" imgH="279400" progId="Equation.3">
                  <p:embed/>
                </p:oleObj>
              </mc:Choice>
              <mc:Fallback>
                <p:oleObj name="Equation" r:id="rId17" imgW="3429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4350" y="1658938"/>
                        <a:ext cx="1116013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6" name="Object 10"/>
          <p:cNvGraphicFramePr>
            <a:graphicFrameLocks noChangeAspect="1"/>
          </p:cNvGraphicFramePr>
          <p:nvPr/>
        </p:nvGraphicFramePr>
        <p:xfrm>
          <a:off x="1406525" y="1716088"/>
          <a:ext cx="703263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36" name="Equation" r:id="rId19" imgW="215900" imgH="241300" progId="Equation.DSMT4">
                  <p:embed/>
                </p:oleObj>
              </mc:Choice>
              <mc:Fallback>
                <p:oleObj name="Equation" r:id="rId19" imgW="215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525" y="1716088"/>
                        <a:ext cx="703263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7" name="Object 11"/>
          <p:cNvGraphicFramePr>
            <a:graphicFrameLocks noChangeAspect="1"/>
          </p:cNvGraphicFramePr>
          <p:nvPr/>
        </p:nvGraphicFramePr>
        <p:xfrm>
          <a:off x="1920875" y="1849438"/>
          <a:ext cx="2889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37" name="Equation" r:id="rId21" imgW="88560" imgH="152280" progId="Equation.DSMT4">
                  <p:embed/>
                </p:oleObj>
              </mc:Choice>
              <mc:Fallback>
                <p:oleObj name="Equation" r:id="rId21" imgW="8856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75" y="1849438"/>
                        <a:ext cx="28892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707300"/>
              </p:ext>
            </p:extLst>
          </p:nvPr>
        </p:nvGraphicFramePr>
        <p:xfrm>
          <a:off x="2233613" y="1906588"/>
          <a:ext cx="4540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38" name="Equation" r:id="rId23" imgW="139700" imgH="114300" progId="Equation.3">
                  <p:embed/>
                </p:oleObj>
              </mc:Choice>
              <mc:Fallback>
                <p:oleObj name="Equation" r:id="rId23" imgW="139700" imgH="114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3613" y="1906588"/>
                        <a:ext cx="45402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856286"/>
              </p:ext>
            </p:extLst>
          </p:nvPr>
        </p:nvGraphicFramePr>
        <p:xfrm>
          <a:off x="6375400" y="1450975"/>
          <a:ext cx="2214563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39" name="Equation" r:id="rId25" imgW="685800" imgH="482600" progId="Equation.3">
                  <p:embed/>
                </p:oleObj>
              </mc:Choice>
              <mc:Fallback>
                <p:oleObj name="Equation" r:id="rId25" imgW="6858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5400" y="1450975"/>
                        <a:ext cx="2214563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80" name="Object 14"/>
          <p:cNvGraphicFramePr>
            <a:graphicFrameLocks noChangeAspect="1"/>
          </p:cNvGraphicFramePr>
          <p:nvPr/>
        </p:nvGraphicFramePr>
        <p:xfrm>
          <a:off x="1128713" y="4203700"/>
          <a:ext cx="56197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40" name="Equation" r:id="rId27" imgW="254000" imgH="165100" progId="Equation.DSMT4">
                  <p:embed/>
                </p:oleObj>
              </mc:Choice>
              <mc:Fallback>
                <p:oleObj name="Equation" r:id="rId27" imgW="254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713" y="4203700"/>
                        <a:ext cx="561975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8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326121"/>
              </p:ext>
            </p:extLst>
          </p:nvPr>
        </p:nvGraphicFramePr>
        <p:xfrm>
          <a:off x="1662113" y="3949700"/>
          <a:ext cx="2049462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41" name="Equation" r:id="rId29" imgW="927100" imgH="419100" progId="Equation.3">
                  <p:embed/>
                </p:oleObj>
              </mc:Choice>
              <mc:Fallback>
                <p:oleObj name="Equation" r:id="rId29" imgW="927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113" y="3949700"/>
                        <a:ext cx="2049462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8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859645"/>
              </p:ext>
            </p:extLst>
          </p:nvPr>
        </p:nvGraphicFramePr>
        <p:xfrm>
          <a:off x="5073650" y="3938588"/>
          <a:ext cx="1616075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42" name="Equation" r:id="rId31" imgW="685800" imgH="482600" progId="Equation.3">
                  <p:embed/>
                </p:oleObj>
              </mc:Choice>
              <mc:Fallback>
                <p:oleObj name="Equation" r:id="rId31" imgW="6858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650" y="3938588"/>
                        <a:ext cx="1616075" cy="95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8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064874"/>
              </p:ext>
            </p:extLst>
          </p:nvPr>
        </p:nvGraphicFramePr>
        <p:xfrm>
          <a:off x="6629400" y="4013200"/>
          <a:ext cx="838200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43" name="Equation" r:id="rId33" imgW="355600" imgH="419100" progId="Equation.3">
                  <p:embed/>
                </p:oleObj>
              </mc:Choice>
              <mc:Fallback>
                <p:oleObj name="Equation" r:id="rId33" imgW="355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013200"/>
                        <a:ext cx="838200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8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491831"/>
              </p:ext>
            </p:extLst>
          </p:nvPr>
        </p:nvGraphicFramePr>
        <p:xfrm>
          <a:off x="7391400" y="3848100"/>
          <a:ext cx="1736725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44" name="Equation" r:id="rId35" imgW="736600" imgH="533400" progId="Equation.DSMT4">
                  <p:embed/>
                </p:oleObj>
              </mc:Choice>
              <mc:Fallback>
                <p:oleObj name="Equation" r:id="rId35" imgW="7366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3848100"/>
                        <a:ext cx="1736725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7285" name="Text Box 21"/>
          <p:cNvSpPr txBox="1">
            <a:spLocks noChangeArrowheads="1"/>
          </p:cNvSpPr>
          <p:nvPr/>
        </p:nvSpPr>
        <p:spPr bwMode="auto">
          <a:xfrm>
            <a:off x="822325" y="3008313"/>
            <a:ext cx="962025" cy="495300"/>
          </a:xfrm>
          <a:prstGeom prst="rect">
            <a:avLst/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Range</a:t>
            </a:r>
          </a:p>
        </p:txBody>
      </p:sp>
      <p:sp>
        <p:nvSpPr>
          <p:cNvPr id="267286" name="Text Box 22"/>
          <p:cNvSpPr txBox="1">
            <a:spLocks noChangeArrowheads="1"/>
          </p:cNvSpPr>
          <p:nvPr/>
        </p:nvSpPr>
        <p:spPr bwMode="auto">
          <a:xfrm>
            <a:off x="762000" y="5219700"/>
            <a:ext cx="947738" cy="495300"/>
          </a:xfrm>
          <a:prstGeom prst="rect">
            <a:avLst/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Height</a:t>
            </a:r>
          </a:p>
        </p:txBody>
      </p:sp>
    </p:spTree>
    <p:extLst>
      <p:ext uri="{BB962C8B-B14F-4D97-AF65-F5344CB8AC3E}">
        <p14:creationId xmlns:p14="http://schemas.microsoft.com/office/powerpoint/2010/main" val="1550993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7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7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7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7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7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7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7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7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7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7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7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7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67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7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6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6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6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6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67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8" grpId="0" animBg="1" autoUpdateAnimBg="0"/>
      <p:bldP spid="267285" grpId="0" animBg="1"/>
      <p:bldP spid="267286" grpId="0" animBg="1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13638</TotalTime>
  <Words>715</Words>
  <Application>Microsoft Macintosh PowerPoint</Application>
  <PresentationFormat>On-screen Show (4:3)</PresentationFormat>
  <Paragraphs>94</Paragraphs>
  <Slides>10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phys1443-spring02</vt:lpstr>
      <vt:lpstr>Equation</vt:lpstr>
      <vt:lpstr>PHYS 1441 – Section 001 Lecture #7</vt:lpstr>
      <vt:lpstr>Announcements</vt:lpstr>
      <vt:lpstr>Reminder: Special Project #2</vt:lpstr>
      <vt:lpstr>Ex.3.5  The Height of a Kickoff</vt:lpstr>
      <vt:lpstr>First, the initial velocity components</vt:lpstr>
      <vt:lpstr>Example for a Projectile Motion</vt:lpstr>
      <vt:lpstr>Example cont’d</vt:lpstr>
      <vt:lpstr>Horizontal Range and Max Height</vt:lpstr>
      <vt:lpstr>Horizontal Range and Max Height</vt:lpstr>
      <vt:lpstr>Maximum Range and Height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470</cp:revision>
  <dcterms:created xsi:type="dcterms:W3CDTF">2012-06-05T17:02:23Z</dcterms:created>
  <dcterms:modified xsi:type="dcterms:W3CDTF">2014-06-12T18:23:14Z</dcterms:modified>
</cp:coreProperties>
</file>