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2.xml" ContentType="application/vnd.openxmlformats-officedocument.presentationml.notesSlide+xml"/>
  <Override PartName="/ppt/embeddings/oleObject24.bin" ContentType="application/vnd.openxmlformats-officedocument.oleObject"/>
  <Override PartName="/ppt/notesSlides/notesSlide3.xml" ContentType="application/vnd.openxmlformats-officedocument.presentationml.notesSlide+xml"/>
  <Override PartName="/ppt/embeddings/oleObject25.bin" ContentType="application/vnd.openxmlformats-officedocument.oleObject"/>
  <Override PartName="/ppt/notesSlides/notesSlide4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5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6.xml" ContentType="application/vnd.openxmlformats-officedocument.presentationml.notesSlide+xml"/>
  <Override PartName="/ppt/embeddings/oleObject53.bin" ContentType="application/vnd.openxmlformats-officedocument.oleObject"/>
  <Override PartName="/ppt/notesSlides/notesSlide7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8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notesSlides/notesSlide15.xml" ContentType="application/vnd.openxmlformats-officedocument.presentationml.notesSlide+xml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628" r:id="rId3"/>
    <p:sldId id="584" r:id="rId4"/>
    <p:sldId id="585" r:id="rId5"/>
    <p:sldId id="586" r:id="rId6"/>
    <p:sldId id="587" r:id="rId7"/>
    <p:sldId id="588" r:id="rId8"/>
    <p:sldId id="589" r:id="rId9"/>
    <p:sldId id="593" r:id="rId10"/>
    <p:sldId id="594" r:id="rId11"/>
    <p:sldId id="595" r:id="rId12"/>
    <p:sldId id="601" r:id="rId13"/>
    <p:sldId id="596" r:id="rId14"/>
    <p:sldId id="597" r:id="rId15"/>
    <p:sldId id="598" r:id="rId16"/>
    <p:sldId id="599" r:id="rId17"/>
    <p:sldId id="600" r:id="rId18"/>
    <p:sldId id="602" r:id="rId19"/>
    <p:sldId id="603" r:id="rId20"/>
    <p:sldId id="604" r:id="rId21"/>
    <p:sldId id="605" r:id="rId22"/>
    <p:sldId id="606" r:id="rId23"/>
    <p:sldId id="607" r:id="rId24"/>
    <p:sldId id="608" r:id="rId25"/>
    <p:sldId id="609" r:id="rId26"/>
    <p:sldId id="610" r:id="rId27"/>
    <p:sldId id="611" r:id="rId28"/>
    <p:sldId id="616" r:id="rId29"/>
    <p:sldId id="617" r:id="rId30"/>
    <p:sldId id="618" r:id="rId3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image" Target="NULL"/><Relationship Id="rId2" Type="http://schemas.openxmlformats.org/officeDocument/2006/relationships/image" Target="../media/image5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6" Type="http://schemas.openxmlformats.org/officeDocument/2006/relationships/image" Target="../media/image61.wmf"/><Relationship Id="rId7" Type="http://schemas.openxmlformats.org/officeDocument/2006/relationships/image" Target="../media/image62.wmf"/><Relationship Id="rId8" Type="http://schemas.openxmlformats.org/officeDocument/2006/relationships/image" Target="../media/image63.wmf"/><Relationship Id="rId9" Type="http://schemas.openxmlformats.org/officeDocument/2006/relationships/image" Target="../media/image64.emf"/><Relationship Id="rId10" Type="http://schemas.openxmlformats.org/officeDocument/2006/relationships/image" Target="../media/image65.emf"/><Relationship Id="rId11" Type="http://schemas.openxmlformats.org/officeDocument/2006/relationships/image" Target="../media/image66.emf"/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20" Type="http://schemas.openxmlformats.org/officeDocument/2006/relationships/image" Target="../media/image86.wmf"/><Relationship Id="rId21" Type="http://schemas.openxmlformats.org/officeDocument/2006/relationships/image" Target="../media/image87.wmf"/><Relationship Id="rId22" Type="http://schemas.openxmlformats.org/officeDocument/2006/relationships/image" Target="../media/image88.wmf"/><Relationship Id="rId23" Type="http://schemas.openxmlformats.org/officeDocument/2006/relationships/image" Target="../media/image89.wmf"/><Relationship Id="rId24" Type="http://schemas.openxmlformats.org/officeDocument/2006/relationships/image" Target="../media/image90.wmf"/><Relationship Id="rId25" Type="http://schemas.openxmlformats.org/officeDocument/2006/relationships/image" Target="../media/image91.wmf"/><Relationship Id="rId26" Type="http://schemas.openxmlformats.org/officeDocument/2006/relationships/image" Target="../media/image92.wmf"/><Relationship Id="rId27" Type="http://schemas.openxmlformats.org/officeDocument/2006/relationships/image" Target="../media/image93.wmf"/><Relationship Id="rId28" Type="http://schemas.openxmlformats.org/officeDocument/2006/relationships/image" Target="../media/image94.wmf"/><Relationship Id="rId29" Type="http://schemas.openxmlformats.org/officeDocument/2006/relationships/image" Target="../media/image95.wmf"/><Relationship Id="rId1" Type="http://schemas.openxmlformats.org/officeDocument/2006/relationships/image" Target="../media/image67.wmf"/><Relationship Id="rId2" Type="http://schemas.openxmlformats.org/officeDocument/2006/relationships/image" Target="../media/image68.wmf"/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5" Type="http://schemas.openxmlformats.org/officeDocument/2006/relationships/image" Target="../media/image71.wmf"/><Relationship Id="rId30" Type="http://schemas.openxmlformats.org/officeDocument/2006/relationships/image" Target="../media/image96.wmf"/><Relationship Id="rId31" Type="http://schemas.openxmlformats.org/officeDocument/2006/relationships/image" Target="../media/image97.wmf"/><Relationship Id="rId32" Type="http://schemas.openxmlformats.org/officeDocument/2006/relationships/image" Target="../media/image98.wmf"/><Relationship Id="rId9" Type="http://schemas.openxmlformats.org/officeDocument/2006/relationships/image" Target="../media/image75.emf"/><Relationship Id="rId6" Type="http://schemas.openxmlformats.org/officeDocument/2006/relationships/image" Target="../media/image72.wmf"/><Relationship Id="rId7" Type="http://schemas.openxmlformats.org/officeDocument/2006/relationships/image" Target="../media/image73.wmf"/><Relationship Id="rId8" Type="http://schemas.openxmlformats.org/officeDocument/2006/relationships/image" Target="../media/image74.wmf"/><Relationship Id="rId33" Type="http://schemas.openxmlformats.org/officeDocument/2006/relationships/image" Target="../media/image99.wmf"/><Relationship Id="rId34" Type="http://schemas.openxmlformats.org/officeDocument/2006/relationships/image" Target="../media/image100.wmf"/><Relationship Id="rId35" Type="http://schemas.openxmlformats.org/officeDocument/2006/relationships/image" Target="../media/image101.wmf"/><Relationship Id="rId36" Type="http://schemas.openxmlformats.org/officeDocument/2006/relationships/image" Target="../media/image102.wmf"/><Relationship Id="rId10" Type="http://schemas.openxmlformats.org/officeDocument/2006/relationships/image" Target="../media/image76.wmf"/><Relationship Id="rId11" Type="http://schemas.openxmlformats.org/officeDocument/2006/relationships/image" Target="../media/image77.emf"/><Relationship Id="rId12" Type="http://schemas.openxmlformats.org/officeDocument/2006/relationships/image" Target="../media/image78.emf"/><Relationship Id="rId13" Type="http://schemas.openxmlformats.org/officeDocument/2006/relationships/image" Target="../media/image79.emf"/><Relationship Id="rId14" Type="http://schemas.openxmlformats.org/officeDocument/2006/relationships/image" Target="../media/image80.emf"/><Relationship Id="rId15" Type="http://schemas.openxmlformats.org/officeDocument/2006/relationships/image" Target="../media/image81.emf"/><Relationship Id="rId16" Type="http://schemas.openxmlformats.org/officeDocument/2006/relationships/image" Target="../media/image82.wmf"/><Relationship Id="rId17" Type="http://schemas.openxmlformats.org/officeDocument/2006/relationships/image" Target="../media/image83.wmf"/><Relationship Id="rId18" Type="http://schemas.openxmlformats.org/officeDocument/2006/relationships/image" Target="../media/image84.wmf"/><Relationship Id="rId19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Relationship Id="rId2" Type="http://schemas.openxmlformats.org/officeDocument/2006/relationships/image" Target="../media/image10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4" Type="http://schemas.openxmlformats.org/officeDocument/2006/relationships/image" Target="../media/image109.emf"/><Relationship Id="rId5" Type="http://schemas.openxmlformats.org/officeDocument/2006/relationships/image" Target="../media/image110.emf"/><Relationship Id="rId6" Type="http://schemas.openxmlformats.org/officeDocument/2006/relationships/image" Target="../media/image111.emf"/><Relationship Id="rId7" Type="http://schemas.openxmlformats.org/officeDocument/2006/relationships/image" Target="../media/image112.emf"/><Relationship Id="rId8" Type="http://schemas.openxmlformats.org/officeDocument/2006/relationships/image" Target="../media/image113.emf"/><Relationship Id="rId9" Type="http://schemas.openxmlformats.org/officeDocument/2006/relationships/image" Target="../media/image114.emf"/><Relationship Id="rId10" Type="http://schemas.openxmlformats.org/officeDocument/2006/relationships/image" Target="../media/image115.emf"/><Relationship Id="rId1" Type="http://schemas.openxmlformats.org/officeDocument/2006/relationships/image" Target="../media/image106.emf"/><Relationship Id="rId2" Type="http://schemas.openxmlformats.org/officeDocument/2006/relationships/image" Target="../media/image107.e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4.wmf"/><Relationship Id="rId20" Type="http://schemas.openxmlformats.org/officeDocument/2006/relationships/image" Target="../media/image135.wmf"/><Relationship Id="rId21" Type="http://schemas.openxmlformats.org/officeDocument/2006/relationships/image" Target="../media/image136.wmf"/><Relationship Id="rId22" Type="http://schemas.openxmlformats.org/officeDocument/2006/relationships/image" Target="../media/image137.wmf"/><Relationship Id="rId23" Type="http://schemas.openxmlformats.org/officeDocument/2006/relationships/image" Target="../media/image138.emf"/><Relationship Id="rId24" Type="http://schemas.openxmlformats.org/officeDocument/2006/relationships/image" Target="../media/image139.wmf"/><Relationship Id="rId25" Type="http://schemas.openxmlformats.org/officeDocument/2006/relationships/image" Target="../media/image140.wmf"/><Relationship Id="rId10" Type="http://schemas.openxmlformats.org/officeDocument/2006/relationships/image" Target="../media/image125.emf"/><Relationship Id="rId11" Type="http://schemas.openxmlformats.org/officeDocument/2006/relationships/image" Target="../media/image126.wmf"/><Relationship Id="rId12" Type="http://schemas.openxmlformats.org/officeDocument/2006/relationships/image" Target="../media/image127.emf"/><Relationship Id="rId13" Type="http://schemas.openxmlformats.org/officeDocument/2006/relationships/image" Target="../media/image128.wmf"/><Relationship Id="rId14" Type="http://schemas.openxmlformats.org/officeDocument/2006/relationships/image" Target="../media/image129.wmf"/><Relationship Id="rId15" Type="http://schemas.openxmlformats.org/officeDocument/2006/relationships/image" Target="../media/image130.wmf"/><Relationship Id="rId16" Type="http://schemas.openxmlformats.org/officeDocument/2006/relationships/image" Target="../media/image131.emf"/><Relationship Id="rId17" Type="http://schemas.openxmlformats.org/officeDocument/2006/relationships/image" Target="../media/image132.emf"/><Relationship Id="rId18" Type="http://schemas.openxmlformats.org/officeDocument/2006/relationships/image" Target="../media/image133.wmf"/><Relationship Id="rId19" Type="http://schemas.openxmlformats.org/officeDocument/2006/relationships/image" Target="../media/image134.wmf"/><Relationship Id="rId1" Type="http://schemas.openxmlformats.org/officeDocument/2006/relationships/image" Target="../media/image116.emf"/><Relationship Id="rId2" Type="http://schemas.openxmlformats.org/officeDocument/2006/relationships/image" Target="../media/image117.emf"/><Relationship Id="rId3" Type="http://schemas.openxmlformats.org/officeDocument/2006/relationships/image" Target="../media/image118.emf"/><Relationship Id="rId4" Type="http://schemas.openxmlformats.org/officeDocument/2006/relationships/image" Target="../media/image119.emf"/><Relationship Id="rId5" Type="http://schemas.openxmlformats.org/officeDocument/2006/relationships/image" Target="../media/image120.emf"/><Relationship Id="rId6" Type="http://schemas.openxmlformats.org/officeDocument/2006/relationships/image" Target="../media/image121.wmf"/><Relationship Id="rId7" Type="http://schemas.openxmlformats.org/officeDocument/2006/relationships/image" Target="../media/image122.wmf"/><Relationship Id="rId8" Type="http://schemas.openxmlformats.org/officeDocument/2006/relationships/image" Target="../media/image123.w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3.wmf"/><Relationship Id="rId12" Type="http://schemas.openxmlformats.org/officeDocument/2006/relationships/image" Target="../media/image154.wmf"/><Relationship Id="rId13" Type="http://schemas.openxmlformats.org/officeDocument/2006/relationships/image" Target="../media/image155.wmf"/><Relationship Id="rId1" Type="http://schemas.openxmlformats.org/officeDocument/2006/relationships/image" Target="../media/image143.wmf"/><Relationship Id="rId2" Type="http://schemas.openxmlformats.org/officeDocument/2006/relationships/image" Target="../media/image144.wmf"/><Relationship Id="rId3" Type="http://schemas.openxmlformats.org/officeDocument/2006/relationships/image" Target="../media/image145.wmf"/><Relationship Id="rId4" Type="http://schemas.openxmlformats.org/officeDocument/2006/relationships/image" Target="../media/image146.wmf"/><Relationship Id="rId5" Type="http://schemas.openxmlformats.org/officeDocument/2006/relationships/image" Target="../media/image147.wmf"/><Relationship Id="rId6" Type="http://schemas.openxmlformats.org/officeDocument/2006/relationships/image" Target="../media/image148.wmf"/><Relationship Id="rId7" Type="http://schemas.openxmlformats.org/officeDocument/2006/relationships/image" Target="../media/image149.wmf"/><Relationship Id="rId8" Type="http://schemas.openxmlformats.org/officeDocument/2006/relationships/image" Target="../media/image150.wmf"/><Relationship Id="rId9" Type="http://schemas.openxmlformats.org/officeDocument/2006/relationships/image" Target="../media/image151.wmf"/><Relationship Id="rId10" Type="http://schemas.openxmlformats.org/officeDocument/2006/relationships/image" Target="../media/image1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4" Type="http://schemas.openxmlformats.org/officeDocument/2006/relationships/image" Target="../media/image160.wmf"/><Relationship Id="rId5" Type="http://schemas.openxmlformats.org/officeDocument/2006/relationships/image" Target="../media/image161.wmf"/><Relationship Id="rId6" Type="http://schemas.openxmlformats.org/officeDocument/2006/relationships/image" Target="../media/image162.wmf"/><Relationship Id="rId1" Type="http://schemas.openxmlformats.org/officeDocument/2006/relationships/image" Target="../media/image157.wmf"/><Relationship Id="rId2" Type="http://schemas.openxmlformats.org/officeDocument/2006/relationships/image" Target="../media/image158.wmf"/></Relationships>
</file>

<file path=ppt/drawings/_rels/vmlDrawing1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74.wmf"/><Relationship Id="rId12" Type="http://schemas.openxmlformats.org/officeDocument/2006/relationships/image" Target="../media/image175.emf"/><Relationship Id="rId13" Type="http://schemas.openxmlformats.org/officeDocument/2006/relationships/image" Target="../media/image176.emf"/><Relationship Id="rId14" Type="http://schemas.openxmlformats.org/officeDocument/2006/relationships/image" Target="../media/image177.emf"/><Relationship Id="rId15" Type="http://schemas.openxmlformats.org/officeDocument/2006/relationships/image" Target="../media/image178.emf"/><Relationship Id="rId1" Type="http://schemas.openxmlformats.org/officeDocument/2006/relationships/image" Target="../media/image164.emf"/><Relationship Id="rId2" Type="http://schemas.openxmlformats.org/officeDocument/2006/relationships/image" Target="../media/image165.emf"/><Relationship Id="rId3" Type="http://schemas.openxmlformats.org/officeDocument/2006/relationships/image" Target="../media/image166.wmf"/><Relationship Id="rId4" Type="http://schemas.openxmlformats.org/officeDocument/2006/relationships/image" Target="../media/image167.emf"/><Relationship Id="rId5" Type="http://schemas.openxmlformats.org/officeDocument/2006/relationships/image" Target="../media/image168.emf"/><Relationship Id="rId6" Type="http://schemas.openxmlformats.org/officeDocument/2006/relationships/image" Target="../media/image169.emf"/><Relationship Id="rId7" Type="http://schemas.openxmlformats.org/officeDocument/2006/relationships/image" Target="../media/image170.wmf"/><Relationship Id="rId8" Type="http://schemas.openxmlformats.org/officeDocument/2006/relationships/image" Target="../media/image171.emf"/><Relationship Id="rId9" Type="http://schemas.openxmlformats.org/officeDocument/2006/relationships/image" Target="../media/image172.wmf"/><Relationship Id="rId10" Type="http://schemas.openxmlformats.org/officeDocument/2006/relationships/image" Target="../media/image17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4" Type="http://schemas.openxmlformats.org/officeDocument/2006/relationships/image" Target="../media/image184.emf"/><Relationship Id="rId5" Type="http://schemas.openxmlformats.org/officeDocument/2006/relationships/image" Target="../media/image185.emf"/><Relationship Id="rId6" Type="http://schemas.openxmlformats.org/officeDocument/2006/relationships/image" Target="../media/image186.wmf"/><Relationship Id="rId1" Type="http://schemas.openxmlformats.org/officeDocument/2006/relationships/image" Target="../media/image181.wmf"/><Relationship Id="rId2" Type="http://schemas.openxmlformats.org/officeDocument/2006/relationships/image" Target="../media/image1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image" Target="../media/image5.emf"/><Relationship Id="rId2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4" Type="http://schemas.openxmlformats.org/officeDocument/2006/relationships/image" Target="../media/image190.emf"/><Relationship Id="rId5" Type="http://schemas.openxmlformats.org/officeDocument/2006/relationships/image" Target="../media/image191.emf"/><Relationship Id="rId6" Type="http://schemas.openxmlformats.org/officeDocument/2006/relationships/image" Target="../media/image192.emf"/><Relationship Id="rId7" Type="http://schemas.openxmlformats.org/officeDocument/2006/relationships/image" Target="../media/image193.emf"/><Relationship Id="rId8" Type="http://schemas.openxmlformats.org/officeDocument/2006/relationships/image" Target="../media/image194.emf"/><Relationship Id="rId9" Type="http://schemas.openxmlformats.org/officeDocument/2006/relationships/image" Target="../media/image195.emf"/><Relationship Id="rId1" Type="http://schemas.openxmlformats.org/officeDocument/2006/relationships/image" Target="../media/image187.emf"/><Relationship Id="rId2" Type="http://schemas.openxmlformats.org/officeDocument/2006/relationships/image" Target="../media/image188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image" Target="../media/image24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e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emf"/><Relationship Id="rId7" Type="http://schemas.openxmlformats.org/officeDocument/2006/relationships/image" Target="../media/image19.w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" Type="http://schemas.openxmlformats.org/officeDocument/2006/relationships/image" Target="NULL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image" Target="../media/image45.wmf"/><Relationship Id="rId13" Type="http://schemas.openxmlformats.org/officeDocument/2006/relationships/image" Target="../media/image46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wmf"/><Relationship Id="rId10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1" Type="http://schemas.openxmlformats.org/officeDocument/2006/relationships/image" Target="../media/image48.wmf"/><Relationship Id="rId2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1AE513-3889-BF44-A1AD-1951EE8F9C04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99F4E1-ABE7-AC46-8428-A821051883F4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F203895-76AB-8641-864D-5720D954A4A1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3669F1-C866-9546-BD32-A8C22D578F3B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B1207B9-10E3-4647-878C-4D4DCCD9A3D4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41EA29B-60F4-DB45-A333-E2B9D1C1CC1D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ECE9C8D-7F3F-EA48-A7E9-6DD48350418D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3B53BD5-D3FF-BF45-A9A0-AF7A67EBEA02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0E78B5B-BB39-9640-A47A-0EFA3C318464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B3FA49-4BC3-CA47-8142-71D942073FD4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6C5E1CB-B2B7-3548-87F0-A66D1EF20607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7FA924-3EB3-2443-A96A-FDF35844B73E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229A2D4-B238-164C-997A-C5981F475014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5AFBCA-5D32-8140-9704-223DCCDF2A78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1E97E7-30A8-6A4A-B0C0-0DA3D0A4BDA2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E533-35E9-CD43-915B-A174B89ED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20" Type="http://schemas.openxmlformats.org/officeDocument/2006/relationships/image" Target="../media/image33.wmf"/><Relationship Id="rId10" Type="http://schemas.openxmlformats.org/officeDocument/2006/relationships/image" Target="../media/image28.emf"/><Relationship Id="rId11" Type="http://schemas.openxmlformats.org/officeDocument/2006/relationships/oleObject" Target="../embeddings/oleObject30.bin"/><Relationship Id="rId12" Type="http://schemas.openxmlformats.org/officeDocument/2006/relationships/image" Target="../media/image29.w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0.w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1.w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32.wmf"/><Relationship Id="rId19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6.bin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20" Type="http://schemas.openxmlformats.org/officeDocument/2006/relationships/oleObject" Target="../embeddings/oleObject43.bin"/><Relationship Id="rId21" Type="http://schemas.openxmlformats.org/officeDocument/2006/relationships/image" Target="../media/image42.wmf"/><Relationship Id="rId22" Type="http://schemas.openxmlformats.org/officeDocument/2006/relationships/oleObject" Target="../embeddings/oleObject44.bin"/><Relationship Id="rId23" Type="http://schemas.openxmlformats.org/officeDocument/2006/relationships/image" Target="../media/image43.wmf"/><Relationship Id="rId24" Type="http://schemas.openxmlformats.org/officeDocument/2006/relationships/oleObject" Target="../embeddings/oleObject45.bin"/><Relationship Id="rId25" Type="http://schemas.openxmlformats.org/officeDocument/2006/relationships/image" Target="../media/image44.wmf"/><Relationship Id="rId26" Type="http://schemas.openxmlformats.org/officeDocument/2006/relationships/oleObject" Target="../embeddings/oleObject46.bin"/><Relationship Id="rId27" Type="http://schemas.openxmlformats.org/officeDocument/2006/relationships/image" Target="../media/image45.wmf"/><Relationship Id="rId28" Type="http://schemas.openxmlformats.org/officeDocument/2006/relationships/oleObject" Target="../embeddings/oleObject47.bin"/><Relationship Id="rId29" Type="http://schemas.openxmlformats.org/officeDocument/2006/relationships/image" Target="../media/image46.wmf"/><Relationship Id="rId10" Type="http://schemas.openxmlformats.org/officeDocument/2006/relationships/oleObject" Target="../embeddings/oleObject38.bin"/><Relationship Id="rId11" Type="http://schemas.openxmlformats.org/officeDocument/2006/relationships/image" Target="../media/image37.w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38.wmf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39.wmf"/><Relationship Id="rId16" Type="http://schemas.openxmlformats.org/officeDocument/2006/relationships/oleObject" Target="../embeddings/oleObject41.bin"/><Relationship Id="rId17" Type="http://schemas.openxmlformats.org/officeDocument/2006/relationships/image" Target="../media/image40.wmf"/><Relationship Id="rId18" Type="http://schemas.openxmlformats.org/officeDocument/2006/relationships/oleObject" Target="../embeddings/oleObject42.bin"/><Relationship Id="rId19" Type="http://schemas.openxmlformats.org/officeDocument/2006/relationships/image" Target="../media/image4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35.wmf"/><Relationship Id="rId8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5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49.bin"/><Relationship Id="rId7" Type="http://schemas.openxmlformats.org/officeDocument/2006/relationships/oleObject" Target="../embeddings/oleObject50.bin"/><Relationship Id="rId8" Type="http://schemas.openxmlformats.org/officeDocument/2006/relationships/image" Target="../media/image49.w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52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4.bin"/><Relationship Id="rId5" Type="http://schemas.openxmlformats.org/officeDocument/2006/relationships/oleObject" Target="../embeddings/oleObject55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57.bin"/><Relationship Id="rId10" Type="http://schemas.openxmlformats.org/officeDocument/2006/relationships/image" Target="../media/image5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wmf"/><Relationship Id="rId20" Type="http://schemas.openxmlformats.org/officeDocument/2006/relationships/oleObject" Target="../embeddings/oleObject66.bin"/><Relationship Id="rId21" Type="http://schemas.openxmlformats.org/officeDocument/2006/relationships/image" Target="../media/image64.emf"/><Relationship Id="rId22" Type="http://schemas.openxmlformats.org/officeDocument/2006/relationships/oleObject" Target="../embeddings/oleObject67.bin"/><Relationship Id="rId23" Type="http://schemas.openxmlformats.org/officeDocument/2006/relationships/image" Target="../media/image65.emf"/><Relationship Id="rId24" Type="http://schemas.openxmlformats.org/officeDocument/2006/relationships/oleObject" Target="../embeddings/oleObject68.bin"/><Relationship Id="rId25" Type="http://schemas.openxmlformats.org/officeDocument/2006/relationships/image" Target="../media/image66.emf"/><Relationship Id="rId10" Type="http://schemas.openxmlformats.org/officeDocument/2006/relationships/oleObject" Target="../embeddings/oleObject61.bin"/><Relationship Id="rId11" Type="http://schemas.openxmlformats.org/officeDocument/2006/relationships/image" Target="../media/image59.wmf"/><Relationship Id="rId12" Type="http://schemas.openxmlformats.org/officeDocument/2006/relationships/oleObject" Target="../embeddings/oleObject62.bin"/><Relationship Id="rId13" Type="http://schemas.openxmlformats.org/officeDocument/2006/relationships/image" Target="../media/image60.wmf"/><Relationship Id="rId14" Type="http://schemas.openxmlformats.org/officeDocument/2006/relationships/oleObject" Target="../embeddings/oleObject63.bin"/><Relationship Id="rId15" Type="http://schemas.openxmlformats.org/officeDocument/2006/relationships/image" Target="../media/image61.wmf"/><Relationship Id="rId16" Type="http://schemas.openxmlformats.org/officeDocument/2006/relationships/oleObject" Target="../embeddings/oleObject64.bin"/><Relationship Id="rId17" Type="http://schemas.openxmlformats.org/officeDocument/2006/relationships/image" Target="../media/image62.wmf"/><Relationship Id="rId18" Type="http://schemas.openxmlformats.org/officeDocument/2006/relationships/oleObject" Target="../embeddings/oleObject65.bin"/><Relationship Id="rId19" Type="http://schemas.openxmlformats.org/officeDocument/2006/relationships/image" Target="../media/image6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56.w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60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4.bin"/><Relationship Id="rId14" Type="http://schemas.openxmlformats.org/officeDocument/2006/relationships/image" Target="../media/image72.w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73.w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74.wmf"/><Relationship Id="rId19" Type="http://schemas.openxmlformats.org/officeDocument/2006/relationships/oleObject" Target="../embeddings/oleObject77.bin"/><Relationship Id="rId63" Type="http://schemas.openxmlformats.org/officeDocument/2006/relationships/oleObject" Target="../embeddings/oleObject99.bin"/><Relationship Id="rId64" Type="http://schemas.openxmlformats.org/officeDocument/2006/relationships/image" Target="../media/image97.wmf"/><Relationship Id="rId65" Type="http://schemas.openxmlformats.org/officeDocument/2006/relationships/oleObject" Target="../embeddings/oleObject100.bin"/><Relationship Id="rId66" Type="http://schemas.openxmlformats.org/officeDocument/2006/relationships/image" Target="../media/image98.wmf"/><Relationship Id="rId67" Type="http://schemas.openxmlformats.org/officeDocument/2006/relationships/oleObject" Target="../embeddings/oleObject101.bin"/><Relationship Id="rId68" Type="http://schemas.openxmlformats.org/officeDocument/2006/relationships/image" Target="../media/image99.wmf"/><Relationship Id="rId69" Type="http://schemas.openxmlformats.org/officeDocument/2006/relationships/oleObject" Target="../embeddings/oleObject102.bin"/><Relationship Id="rId50" Type="http://schemas.openxmlformats.org/officeDocument/2006/relationships/image" Target="../media/image90.wmf"/><Relationship Id="rId51" Type="http://schemas.openxmlformats.org/officeDocument/2006/relationships/oleObject" Target="../embeddings/oleObject93.bin"/><Relationship Id="rId52" Type="http://schemas.openxmlformats.org/officeDocument/2006/relationships/image" Target="../media/image91.wmf"/><Relationship Id="rId53" Type="http://schemas.openxmlformats.org/officeDocument/2006/relationships/oleObject" Target="../embeddings/oleObject94.bin"/><Relationship Id="rId54" Type="http://schemas.openxmlformats.org/officeDocument/2006/relationships/image" Target="../media/image92.wmf"/><Relationship Id="rId55" Type="http://schemas.openxmlformats.org/officeDocument/2006/relationships/oleObject" Target="../embeddings/oleObject95.bin"/><Relationship Id="rId56" Type="http://schemas.openxmlformats.org/officeDocument/2006/relationships/image" Target="../media/image93.wmf"/><Relationship Id="rId57" Type="http://schemas.openxmlformats.org/officeDocument/2006/relationships/oleObject" Target="../embeddings/oleObject96.bin"/><Relationship Id="rId58" Type="http://schemas.openxmlformats.org/officeDocument/2006/relationships/image" Target="../media/image94.wmf"/><Relationship Id="rId59" Type="http://schemas.openxmlformats.org/officeDocument/2006/relationships/oleObject" Target="../embeddings/oleObject97.bin"/><Relationship Id="rId40" Type="http://schemas.openxmlformats.org/officeDocument/2006/relationships/image" Target="../media/image85.wmf"/><Relationship Id="rId41" Type="http://schemas.openxmlformats.org/officeDocument/2006/relationships/oleObject" Target="../embeddings/oleObject88.bin"/><Relationship Id="rId42" Type="http://schemas.openxmlformats.org/officeDocument/2006/relationships/image" Target="../media/image86.wmf"/><Relationship Id="rId43" Type="http://schemas.openxmlformats.org/officeDocument/2006/relationships/oleObject" Target="../embeddings/oleObject89.bin"/><Relationship Id="rId44" Type="http://schemas.openxmlformats.org/officeDocument/2006/relationships/image" Target="../media/image87.wmf"/><Relationship Id="rId45" Type="http://schemas.openxmlformats.org/officeDocument/2006/relationships/oleObject" Target="../embeddings/oleObject90.bin"/><Relationship Id="rId46" Type="http://schemas.openxmlformats.org/officeDocument/2006/relationships/image" Target="../media/image88.wmf"/><Relationship Id="rId47" Type="http://schemas.openxmlformats.org/officeDocument/2006/relationships/oleObject" Target="../embeddings/oleObject91.bin"/><Relationship Id="rId48" Type="http://schemas.openxmlformats.org/officeDocument/2006/relationships/image" Target="../media/image89.wmf"/><Relationship Id="rId49" Type="http://schemas.openxmlformats.org/officeDocument/2006/relationships/oleObject" Target="../embeddings/oleObject9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69.wmf"/><Relationship Id="rId9" Type="http://schemas.openxmlformats.org/officeDocument/2006/relationships/oleObject" Target="../embeddings/oleObject72.bin"/><Relationship Id="rId30" Type="http://schemas.openxmlformats.org/officeDocument/2006/relationships/image" Target="../media/image80.emf"/><Relationship Id="rId31" Type="http://schemas.openxmlformats.org/officeDocument/2006/relationships/oleObject" Target="../embeddings/oleObject83.bin"/><Relationship Id="rId32" Type="http://schemas.openxmlformats.org/officeDocument/2006/relationships/image" Target="../media/image81.emf"/><Relationship Id="rId33" Type="http://schemas.openxmlformats.org/officeDocument/2006/relationships/oleObject" Target="../embeddings/oleObject84.bin"/><Relationship Id="rId34" Type="http://schemas.openxmlformats.org/officeDocument/2006/relationships/image" Target="../media/image82.wmf"/><Relationship Id="rId35" Type="http://schemas.openxmlformats.org/officeDocument/2006/relationships/oleObject" Target="../embeddings/oleObject85.bin"/><Relationship Id="rId36" Type="http://schemas.openxmlformats.org/officeDocument/2006/relationships/image" Target="../media/image83.wmf"/><Relationship Id="rId37" Type="http://schemas.openxmlformats.org/officeDocument/2006/relationships/oleObject" Target="../embeddings/oleObject86.bin"/><Relationship Id="rId38" Type="http://schemas.openxmlformats.org/officeDocument/2006/relationships/image" Target="../media/image84.wmf"/><Relationship Id="rId39" Type="http://schemas.openxmlformats.org/officeDocument/2006/relationships/oleObject" Target="../embeddings/oleObject87.bin"/><Relationship Id="rId70" Type="http://schemas.openxmlformats.org/officeDocument/2006/relationships/image" Target="../media/image100.wmf"/><Relationship Id="rId71" Type="http://schemas.openxmlformats.org/officeDocument/2006/relationships/oleObject" Target="../embeddings/oleObject103.bin"/><Relationship Id="rId72" Type="http://schemas.openxmlformats.org/officeDocument/2006/relationships/image" Target="../media/image101.wmf"/><Relationship Id="rId20" Type="http://schemas.openxmlformats.org/officeDocument/2006/relationships/image" Target="../media/image75.emf"/><Relationship Id="rId21" Type="http://schemas.openxmlformats.org/officeDocument/2006/relationships/oleObject" Target="../embeddings/oleObject78.bin"/><Relationship Id="rId22" Type="http://schemas.openxmlformats.org/officeDocument/2006/relationships/image" Target="../media/image76.wmf"/><Relationship Id="rId23" Type="http://schemas.openxmlformats.org/officeDocument/2006/relationships/oleObject" Target="../embeddings/oleObject79.bin"/><Relationship Id="rId24" Type="http://schemas.openxmlformats.org/officeDocument/2006/relationships/image" Target="../media/image77.emf"/><Relationship Id="rId25" Type="http://schemas.openxmlformats.org/officeDocument/2006/relationships/oleObject" Target="../embeddings/oleObject80.bin"/><Relationship Id="rId26" Type="http://schemas.openxmlformats.org/officeDocument/2006/relationships/image" Target="../media/image78.emf"/><Relationship Id="rId27" Type="http://schemas.openxmlformats.org/officeDocument/2006/relationships/oleObject" Target="../embeddings/oleObject81.bin"/><Relationship Id="rId28" Type="http://schemas.openxmlformats.org/officeDocument/2006/relationships/image" Target="../media/image79.emf"/><Relationship Id="rId29" Type="http://schemas.openxmlformats.org/officeDocument/2006/relationships/oleObject" Target="../embeddings/oleObject82.bin"/><Relationship Id="rId73" Type="http://schemas.openxmlformats.org/officeDocument/2006/relationships/oleObject" Target="../embeddings/oleObject104.bin"/><Relationship Id="rId74" Type="http://schemas.openxmlformats.org/officeDocument/2006/relationships/image" Target="../media/image102.wmf"/><Relationship Id="rId60" Type="http://schemas.openxmlformats.org/officeDocument/2006/relationships/image" Target="../media/image95.wmf"/><Relationship Id="rId61" Type="http://schemas.openxmlformats.org/officeDocument/2006/relationships/oleObject" Target="../embeddings/oleObject98.bin"/><Relationship Id="rId62" Type="http://schemas.openxmlformats.org/officeDocument/2006/relationships/image" Target="../media/image96.wmf"/><Relationship Id="rId10" Type="http://schemas.openxmlformats.org/officeDocument/2006/relationships/image" Target="../media/image70.w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7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4" Type="http://schemas.openxmlformats.org/officeDocument/2006/relationships/image" Target="../media/image103.emf"/><Relationship Id="rId5" Type="http://schemas.openxmlformats.org/officeDocument/2006/relationships/oleObject" Target="../embeddings/oleObject106.bin"/><Relationship Id="rId6" Type="http://schemas.openxmlformats.org/officeDocument/2006/relationships/image" Target="../media/image10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emf"/><Relationship Id="rId20" Type="http://schemas.openxmlformats.org/officeDocument/2006/relationships/oleObject" Target="../embeddings/oleObject115.bin"/><Relationship Id="rId21" Type="http://schemas.openxmlformats.org/officeDocument/2006/relationships/image" Target="../media/image114.emf"/><Relationship Id="rId22" Type="http://schemas.openxmlformats.org/officeDocument/2006/relationships/oleObject" Target="../embeddings/oleObject116.bin"/><Relationship Id="rId23" Type="http://schemas.openxmlformats.org/officeDocument/2006/relationships/image" Target="../media/image115.emf"/><Relationship Id="rId10" Type="http://schemas.openxmlformats.org/officeDocument/2006/relationships/oleObject" Target="../embeddings/oleObject110.bin"/><Relationship Id="rId11" Type="http://schemas.openxmlformats.org/officeDocument/2006/relationships/image" Target="../media/image109.emf"/><Relationship Id="rId12" Type="http://schemas.openxmlformats.org/officeDocument/2006/relationships/oleObject" Target="../embeddings/oleObject111.bin"/><Relationship Id="rId13" Type="http://schemas.openxmlformats.org/officeDocument/2006/relationships/image" Target="../media/image110.emf"/><Relationship Id="rId14" Type="http://schemas.openxmlformats.org/officeDocument/2006/relationships/oleObject" Target="../embeddings/oleObject112.bin"/><Relationship Id="rId15" Type="http://schemas.openxmlformats.org/officeDocument/2006/relationships/image" Target="../media/image111.emf"/><Relationship Id="rId16" Type="http://schemas.openxmlformats.org/officeDocument/2006/relationships/oleObject" Target="../embeddings/oleObject113.bin"/><Relationship Id="rId17" Type="http://schemas.openxmlformats.org/officeDocument/2006/relationships/image" Target="../media/image112.emf"/><Relationship Id="rId18" Type="http://schemas.openxmlformats.org/officeDocument/2006/relationships/oleObject" Target="../embeddings/oleObject114.bin"/><Relationship Id="rId19" Type="http://schemas.openxmlformats.org/officeDocument/2006/relationships/image" Target="../media/image11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7.bin"/><Relationship Id="rId5" Type="http://schemas.openxmlformats.org/officeDocument/2006/relationships/image" Target="../media/image106.emf"/><Relationship Id="rId6" Type="http://schemas.openxmlformats.org/officeDocument/2006/relationships/oleObject" Target="../embeddings/oleObject108.bin"/><Relationship Id="rId7" Type="http://schemas.openxmlformats.org/officeDocument/2006/relationships/image" Target="../media/image107.emf"/><Relationship Id="rId8" Type="http://schemas.openxmlformats.org/officeDocument/2006/relationships/oleObject" Target="../embeddings/oleObject109.bin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1.bin"/><Relationship Id="rId14" Type="http://schemas.openxmlformats.org/officeDocument/2006/relationships/image" Target="../media/image120.emf"/><Relationship Id="rId15" Type="http://schemas.openxmlformats.org/officeDocument/2006/relationships/oleObject" Target="../embeddings/oleObject122.bin"/><Relationship Id="rId16" Type="http://schemas.openxmlformats.org/officeDocument/2006/relationships/image" Target="../media/image121.wmf"/><Relationship Id="rId17" Type="http://schemas.openxmlformats.org/officeDocument/2006/relationships/oleObject" Target="../embeddings/oleObject123.bin"/><Relationship Id="rId18" Type="http://schemas.openxmlformats.org/officeDocument/2006/relationships/image" Target="../media/image122.wmf"/><Relationship Id="rId19" Type="http://schemas.openxmlformats.org/officeDocument/2006/relationships/oleObject" Target="../embeddings/oleObject124.bin"/><Relationship Id="rId50" Type="http://schemas.openxmlformats.org/officeDocument/2006/relationships/image" Target="../media/image138.emf"/><Relationship Id="rId51" Type="http://schemas.openxmlformats.org/officeDocument/2006/relationships/oleObject" Target="../embeddings/oleObject140.bin"/><Relationship Id="rId52" Type="http://schemas.openxmlformats.org/officeDocument/2006/relationships/image" Target="../media/image139.wmf"/><Relationship Id="rId53" Type="http://schemas.openxmlformats.org/officeDocument/2006/relationships/oleObject" Target="../embeddings/oleObject141.bin"/><Relationship Id="rId54" Type="http://schemas.openxmlformats.org/officeDocument/2006/relationships/image" Target="../media/image140.wmf"/><Relationship Id="rId55" Type="http://schemas.openxmlformats.org/officeDocument/2006/relationships/oleObject" Target="../embeddings/oleObject142.bin"/><Relationship Id="rId40" Type="http://schemas.openxmlformats.org/officeDocument/2006/relationships/image" Target="../media/image133.wmf"/><Relationship Id="rId41" Type="http://schemas.openxmlformats.org/officeDocument/2006/relationships/oleObject" Target="../embeddings/oleObject135.bin"/><Relationship Id="rId42" Type="http://schemas.openxmlformats.org/officeDocument/2006/relationships/image" Target="../media/image134.wmf"/><Relationship Id="rId43" Type="http://schemas.openxmlformats.org/officeDocument/2006/relationships/oleObject" Target="../embeddings/oleObject136.bin"/><Relationship Id="rId44" Type="http://schemas.openxmlformats.org/officeDocument/2006/relationships/image" Target="../media/image135.wmf"/><Relationship Id="rId45" Type="http://schemas.openxmlformats.org/officeDocument/2006/relationships/oleObject" Target="../embeddings/oleObject137.bin"/><Relationship Id="rId46" Type="http://schemas.openxmlformats.org/officeDocument/2006/relationships/image" Target="../media/image136.wmf"/><Relationship Id="rId47" Type="http://schemas.openxmlformats.org/officeDocument/2006/relationships/oleObject" Target="../embeddings/oleObject138.bin"/><Relationship Id="rId48" Type="http://schemas.openxmlformats.org/officeDocument/2006/relationships/image" Target="../media/image137.wmf"/><Relationship Id="rId49" Type="http://schemas.openxmlformats.org/officeDocument/2006/relationships/oleObject" Target="../embeddings/oleObject139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7.bin"/><Relationship Id="rId4" Type="http://schemas.openxmlformats.org/officeDocument/2006/relationships/image" Target="../media/image116.emf"/><Relationship Id="rId5" Type="http://schemas.openxmlformats.org/officeDocument/2006/relationships/image" Target="../media/image141.wmf"/><Relationship Id="rId6" Type="http://schemas.openxmlformats.org/officeDocument/2006/relationships/image" Target="../media/image142.wmf"/><Relationship Id="rId7" Type="http://schemas.openxmlformats.org/officeDocument/2006/relationships/oleObject" Target="../embeddings/oleObject118.bin"/><Relationship Id="rId8" Type="http://schemas.openxmlformats.org/officeDocument/2006/relationships/image" Target="../media/image117.emf"/><Relationship Id="rId9" Type="http://schemas.openxmlformats.org/officeDocument/2006/relationships/oleObject" Target="../embeddings/oleObject119.bin"/><Relationship Id="rId30" Type="http://schemas.openxmlformats.org/officeDocument/2006/relationships/image" Target="../media/image128.wmf"/><Relationship Id="rId31" Type="http://schemas.openxmlformats.org/officeDocument/2006/relationships/oleObject" Target="../embeddings/oleObject130.bin"/><Relationship Id="rId32" Type="http://schemas.openxmlformats.org/officeDocument/2006/relationships/image" Target="../media/image129.wmf"/><Relationship Id="rId33" Type="http://schemas.openxmlformats.org/officeDocument/2006/relationships/oleObject" Target="../embeddings/oleObject131.bin"/><Relationship Id="rId34" Type="http://schemas.openxmlformats.org/officeDocument/2006/relationships/image" Target="../media/image130.wmf"/><Relationship Id="rId35" Type="http://schemas.openxmlformats.org/officeDocument/2006/relationships/oleObject" Target="../embeddings/oleObject132.bin"/><Relationship Id="rId36" Type="http://schemas.openxmlformats.org/officeDocument/2006/relationships/image" Target="../media/image131.emf"/><Relationship Id="rId37" Type="http://schemas.openxmlformats.org/officeDocument/2006/relationships/oleObject" Target="../embeddings/oleObject133.bin"/><Relationship Id="rId38" Type="http://schemas.openxmlformats.org/officeDocument/2006/relationships/image" Target="../media/image132.emf"/><Relationship Id="rId39" Type="http://schemas.openxmlformats.org/officeDocument/2006/relationships/oleObject" Target="../embeddings/oleObject134.bin"/><Relationship Id="rId20" Type="http://schemas.openxmlformats.org/officeDocument/2006/relationships/image" Target="../media/image123.wmf"/><Relationship Id="rId21" Type="http://schemas.openxmlformats.org/officeDocument/2006/relationships/oleObject" Target="../embeddings/oleObject125.bin"/><Relationship Id="rId22" Type="http://schemas.openxmlformats.org/officeDocument/2006/relationships/image" Target="../media/image124.wmf"/><Relationship Id="rId23" Type="http://schemas.openxmlformats.org/officeDocument/2006/relationships/oleObject" Target="../embeddings/oleObject126.bin"/><Relationship Id="rId24" Type="http://schemas.openxmlformats.org/officeDocument/2006/relationships/image" Target="../media/image125.emf"/><Relationship Id="rId25" Type="http://schemas.openxmlformats.org/officeDocument/2006/relationships/oleObject" Target="../embeddings/oleObject127.bin"/><Relationship Id="rId26" Type="http://schemas.openxmlformats.org/officeDocument/2006/relationships/image" Target="../media/image126.wmf"/><Relationship Id="rId27" Type="http://schemas.openxmlformats.org/officeDocument/2006/relationships/oleObject" Target="../embeddings/oleObject128.bin"/><Relationship Id="rId28" Type="http://schemas.openxmlformats.org/officeDocument/2006/relationships/image" Target="../media/image127.emf"/><Relationship Id="rId29" Type="http://schemas.openxmlformats.org/officeDocument/2006/relationships/oleObject" Target="../embeddings/oleObject129.bin"/><Relationship Id="rId10" Type="http://schemas.openxmlformats.org/officeDocument/2006/relationships/image" Target="../media/image118.emf"/><Relationship Id="rId11" Type="http://schemas.openxmlformats.org/officeDocument/2006/relationships/oleObject" Target="../embeddings/oleObject120.bin"/><Relationship Id="rId12" Type="http://schemas.openxmlformats.org/officeDocument/2006/relationships/image" Target="../media/image119.em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6.bin"/><Relationship Id="rId20" Type="http://schemas.openxmlformats.org/officeDocument/2006/relationships/image" Target="../media/image151.wmf"/><Relationship Id="rId21" Type="http://schemas.openxmlformats.org/officeDocument/2006/relationships/oleObject" Target="../embeddings/oleObject152.bin"/><Relationship Id="rId22" Type="http://schemas.openxmlformats.org/officeDocument/2006/relationships/image" Target="../media/image152.wmf"/><Relationship Id="rId23" Type="http://schemas.openxmlformats.org/officeDocument/2006/relationships/oleObject" Target="../embeddings/oleObject153.bin"/><Relationship Id="rId24" Type="http://schemas.openxmlformats.org/officeDocument/2006/relationships/image" Target="../media/image153.wmf"/><Relationship Id="rId25" Type="http://schemas.openxmlformats.org/officeDocument/2006/relationships/oleObject" Target="../embeddings/oleObject154.bin"/><Relationship Id="rId26" Type="http://schemas.openxmlformats.org/officeDocument/2006/relationships/image" Target="../media/image154.wmf"/><Relationship Id="rId27" Type="http://schemas.openxmlformats.org/officeDocument/2006/relationships/oleObject" Target="../embeddings/oleObject155.bin"/><Relationship Id="rId28" Type="http://schemas.openxmlformats.org/officeDocument/2006/relationships/image" Target="../media/image155.wmf"/><Relationship Id="rId10" Type="http://schemas.openxmlformats.org/officeDocument/2006/relationships/image" Target="../media/image146.wmf"/><Relationship Id="rId11" Type="http://schemas.openxmlformats.org/officeDocument/2006/relationships/oleObject" Target="../embeddings/oleObject147.bin"/><Relationship Id="rId12" Type="http://schemas.openxmlformats.org/officeDocument/2006/relationships/image" Target="../media/image147.wmf"/><Relationship Id="rId13" Type="http://schemas.openxmlformats.org/officeDocument/2006/relationships/oleObject" Target="../embeddings/oleObject148.bin"/><Relationship Id="rId14" Type="http://schemas.openxmlformats.org/officeDocument/2006/relationships/image" Target="../media/image148.wmf"/><Relationship Id="rId15" Type="http://schemas.openxmlformats.org/officeDocument/2006/relationships/oleObject" Target="../embeddings/oleObject149.bin"/><Relationship Id="rId16" Type="http://schemas.openxmlformats.org/officeDocument/2006/relationships/image" Target="../media/image149.wmf"/><Relationship Id="rId17" Type="http://schemas.openxmlformats.org/officeDocument/2006/relationships/oleObject" Target="../embeddings/oleObject150.bin"/><Relationship Id="rId18" Type="http://schemas.openxmlformats.org/officeDocument/2006/relationships/image" Target="../media/image150.wmf"/><Relationship Id="rId19" Type="http://schemas.openxmlformats.org/officeDocument/2006/relationships/oleObject" Target="../embeddings/oleObject151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3.bin"/><Relationship Id="rId4" Type="http://schemas.openxmlformats.org/officeDocument/2006/relationships/image" Target="../media/image143.wmf"/><Relationship Id="rId5" Type="http://schemas.openxmlformats.org/officeDocument/2006/relationships/oleObject" Target="../embeddings/oleObject144.bin"/><Relationship Id="rId6" Type="http://schemas.openxmlformats.org/officeDocument/2006/relationships/image" Target="../media/image144.wmf"/><Relationship Id="rId7" Type="http://schemas.openxmlformats.org/officeDocument/2006/relationships/oleObject" Target="../embeddings/oleObject145.bin"/><Relationship Id="rId8" Type="http://schemas.openxmlformats.org/officeDocument/2006/relationships/image" Target="../media/image14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6.jpe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9.bin"/><Relationship Id="rId12" Type="http://schemas.openxmlformats.org/officeDocument/2006/relationships/image" Target="../media/image160.wmf"/><Relationship Id="rId13" Type="http://schemas.openxmlformats.org/officeDocument/2006/relationships/oleObject" Target="../embeddings/oleObject160.bin"/><Relationship Id="rId14" Type="http://schemas.openxmlformats.org/officeDocument/2006/relationships/image" Target="../media/image161.wmf"/><Relationship Id="rId15" Type="http://schemas.openxmlformats.org/officeDocument/2006/relationships/oleObject" Target="../embeddings/oleObject161.bin"/><Relationship Id="rId16" Type="http://schemas.openxmlformats.org/officeDocument/2006/relationships/image" Target="../media/image162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56.bin"/><Relationship Id="rId5" Type="http://schemas.openxmlformats.org/officeDocument/2006/relationships/image" Target="../media/image157.wmf"/><Relationship Id="rId6" Type="http://schemas.openxmlformats.org/officeDocument/2006/relationships/oleObject" Target="../embeddings/oleObject157.bin"/><Relationship Id="rId7" Type="http://schemas.openxmlformats.org/officeDocument/2006/relationships/image" Target="../media/image158.wmf"/><Relationship Id="rId8" Type="http://schemas.openxmlformats.org/officeDocument/2006/relationships/image" Target="../media/image163.jpeg"/><Relationship Id="rId9" Type="http://schemas.openxmlformats.org/officeDocument/2006/relationships/oleObject" Target="../embeddings/oleObject158.bin"/><Relationship Id="rId10" Type="http://schemas.openxmlformats.org/officeDocument/2006/relationships/image" Target="../media/image15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70.bin"/><Relationship Id="rId21" Type="http://schemas.openxmlformats.org/officeDocument/2006/relationships/image" Target="../media/image172.wmf"/><Relationship Id="rId22" Type="http://schemas.openxmlformats.org/officeDocument/2006/relationships/oleObject" Target="../embeddings/oleObject171.bin"/><Relationship Id="rId23" Type="http://schemas.openxmlformats.org/officeDocument/2006/relationships/image" Target="../media/image173.wmf"/><Relationship Id="rId24" Type="http://schemas.openxmlformats.org/officeDocument/2006/relationships/oleObject" Target="../embeddings/oleObject172.bin"/><Relationship Id="rId25" Type="http://schemas.openxmlformats.org/officeDocument/2006/relationships/image" Target="../media/image174.wmf"/><Relationship Id="rId26" Type="http://schemas.openxmlformats.org/officeDocument/2006/relationships/oleObject" Target="../embeddings/oleObject173.bin"/><Relationship Id="rId27" Type="http://schemas.openxmlformats.org/officeDocument/2006/relationships/image" Target="../media/image175.emf"/><Relationship Id="rId28" Type="http://schemas.openxmlformats.org/officeDocument/2006/relationships/oleObject" Target="../embeddings/oleObject174.bin"/><Relationship Id="rId29" Type="http://schemas.openxmlformats.org/officeDocument/2006/relationships/image" Target="../media/image17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9.wmf"/><Relationship Id="rId4" Type="http://schemas.openxmlformats.org/officeDocument/2006/relationships/oleObject" Target="../embeddings/oleObject162.bin"/><Relationship Id="rId5" Type="http://schemas.openxmlformats.org/officeDocument/2006/relationships/image" Target="../media/image164.emf"/><Relationship Id="rId30" Type="http://schemas.openxmlformats.org/officeDocument/2006/relationships/oleObject" Target="../embeddings/oleObject175.bin"/><Relationship Id="rId31" Type="http://schemas.openxmlformats.org/officeDocument/2006/relationships/image" Target="../media/image177.emf"/><Relationship Id="rId32" Type="http://schemas.openxmlformats.org/officeDocument/2006/relationships/oleObject" Target="../embeddings/oleObject176.bin"/><Relationship Id="rId9" Type="http://schemas.openxmlformats.org/officeDocument/2006/relationships/image" Target="../media/image166.wmf"/><Relationship Id="rId6" Type="http://schemas.openxmlformats.org/officeDocument/2006/relationships/oleObject" Target="../embeddings/oleObject163.bin"/><Relationship Id="rId7" Type="http://schemas.openxmlformats.org/officeDocument/2006/relationships/image" Target="../media/image165.emf"/><Relationship Id="rId8" Type="http://schemas.openxmlformats.org/officeDocument/2006/relationships/oleObject" Target="../embeddings/oleObject164.bin"/><Relationship Id="rId33" Type="http://schemas.openxmlformats.org/officeDocument/2006/relationships/image" Target="../media/image178.emf"/><Relationship Id="rId10" Type="http://schemas.openxmlformats.org/officeDocument/2006/relationships/oleObject" Target="../embeddings/oleObject165.bin"/><Relationship Id="rId11" Type="http://schemas.openxmlformats.org/officeDocument/2006/relationships/image" Target="../media/image167.emf"/><Relationship Id="rId12" Type="http://schemas.openxmlformats.org/officeDocument/2006/relationships/oleObject" Target="../embeddings/oleObject166.bin"/><Relationship Id="rId13" Type="http://schemas.openxmlformats.org/officeDocument/2006/relationships/image" Target="../media/image168.emf"/><Relationship Id="rId14" Type="http://schemas.openxmlformats.org/officeDocument/2006/relationships/oleObject" Target="../embeddings/oleObject167.bin"/><Relationship Id="rId15" Type="http://schemas.openxmlformats.org/officeDocument/2006/relationships/image" Target="../media/image169.emf"/><Relationship Id="rId16" Type="http://schemas.openxmlformats.org/officeDocument/2006/relationships/oleObject" Target="../embeddings/oleObject168.bin"/><Relationship Id="rId17" Type="http://schemas.openxmlformats.org/officeDocument/2006/relationships/image" Target="../media/image170.wmf"/><Relationship Id="rId18" Type="http://schemas.openxmlformats.org/officeDocument/2006/relationships/oleObject" Target="../embeddings/oleObject169.bin"/><Relationship Id="rId19" Type="http://schemas.openxmlformats.org/officeDocument/2006/relationships/image" Target="../media/image17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0.jpe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0.bin"/><Relationship Id="rId12" Type="http://schemas.openxmlformats.org/officeDocument/2006/relationships/image" Target="../media/image184.emf"/><Relationship Id="rId13" Type="http://schemas.openxmlformats.org/officeDocument/2006/relationships/oleObject" Target="../embeddings/oleObject181.bin"/><Relationship Id="rId14" Type="http://schemas.openxmlformats.org/officeDocument/2006/relationships/image" Target="../media/image185.emf"/><Relationship Id="rId15" Type="http://schemas.openxmlformats.org/officeDocument/2006/relationships/oleObject" Target="../embeddings/oleObject182.bin"/><Relationship Id="rId16" Type="http://schemas.openxmlformats.org/officeDocument/2006/relationships/image" Target="../media/image186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80.jpeg"/><Relationship Id="rId5" Type="http://schemas.openxmlformats.org/officeDocument/2006/relationships/oleObject" Target="../embeddings/oleObject177.bin"/><Relationship Id="rId6" Type="http://schemas.openxmlformats.org/officeDocument/2006/relationships/image" Target="../media/image181.wmf"/><Relationship Id="rId7" Type="http://schemas.openxmlformats.org/officeDocument/2006/relationships/oleObject" Target="../embeddings/oleObject178.bin"/><Relationship Id="rId8" Type="http://schemas.openxmlformats.org/officeDocument/2006/relationships/image" Target="../media/image182.wmf"/><Relationship Id="rId9" Type="http://schemas.openxmlformats.org/officeDocument/2006/relationships/oleObject" Target="../embeddings/oleObject179.bin"/><Relationship Id="rId10" Type="http://schemas.openxmlformats.org/officeDocument/2006/relationships/image" Target="../media/image18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9.wmf"/><Relationship Id="rId20" Type="http://schemas.openxmlformats.org/officeDocument/2006/relationships/oleObject" Target="../embeddings/oleObject191.bin"/><Relationship Id="rId21" Type="http://schemas.openxmlformats.org/officeDocument/2006/relationships/image" Target="../media/image195.emf"/><Relationship Id="rId10" Type="http://schemas.openxmlformats.org/officeDocument/2006/relationships/oleObject" Target="../embeddings/oleObject186.bin"/><Relationship Id="rId11" Type="http://schemas.openxmlformats.org/officeDocument/2006/relationships/image" Target="../media/image190.emf"/><Relationship Id="rId12" Type="http://schemas.openxmlformats.org/officeDocument/2006/relationships/oleObject" Target="../embeddings/oleObject187.bin"/><Relationship Id="rId13" Type="http://schemas.openxmlformats.org/officeDocument/2006/relationships/image" Target="../media/image191.emf"/><Relationship Id="rId14" Type="http://schemas.openxmlformats.org/officeDocument/2006/relationships/oleObject" Target="../embeddings/oleObject188.bin"/><Relationship Id="rId15" Type="http://schemas.openxmlformats.org/officeDocument/2006/relationships/image" Target="../media/image192.emf"/><Relationship Id="rId16" Type="http://schemas.openxmlformats.org/officeDocument/2006/relationships/oleObject" Target="../embeddings/oleObject189.bin"/><Relationship Id="rId17" Type="http://schemas.openxmlformats.org/officeDocument/2006/relationships/image" Target="../media/image193.emf"/><Relationship Id="rId18" Type="http://schemas.openxmlformats.org/officeDocument/2006/relationships/oleObject" Target="../embeddings/oleObject190.bin"/><Relationship Id="rId19" Type="http://schemas.openxmlformats.org/officeDocument/2006/relationships/image" Target="../media/image194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83.bin"/><Relationship Id="rId5" Type="http://schemas.openxmlformats.org/officeDocument/2006/relationships/image" Target="../media/image187.emf"/><Relationship Id="rId6" Type="http://schemas.openxmlformats.org/officeDocument/2006/relationships/oleObject" Target="../embeddings/oleObject184.bin"/><Relationship Id="rId7" Type="http://schemas.openxmlformats.org/officeDocument/2006/relationships/image" Target="../media/image188.wmf"/><Relationship Id="rId8" Type="http://schemas.openxmlformats.org/officeDocument/2006/relationships/oleObject" Target="../embeddings/oleObject18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21.emf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22.wmf"/><Relationship Id="rId23" Type="http://schemas.openxmlformats.org/officeDocument/2006/relationships/oleObject" Target="../embeddings/oleObject22.bin"/><Relationship Id="rId24" Type="http://schemas.openxmlformats.org/officeDocument/2006/relationships/image" Target="../media/image23.wmf"/><Relationship Id="rId25" Type="http://schemas.openxmlformats.org/officeDocument/2006/relationships/oleObject" Target="../embeddings/oleObject23.bin"/><Relationship Id="rId26" Type="http://schemas.openxmlformats.org/officeDocument/2006/relationships/image" Target="../media/image24.w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0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5921" y="1447800"/>
            <a:ext cx="2844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16, 2014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662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What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is the Force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Newton’s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Second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Free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Body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Diagram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Newton’s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Third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Categories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forces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Application of Newton’s Laws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Uniform Circular Motion</a:t>
            </a: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pitchFamily="-8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5800" y="5862935"/>
            <a:ext cx="729854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#5,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Friday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20!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80DE5-0758-FA4C-AE95-65532D954AA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2770" name="Rectangle 3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9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024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888"/>
            <a:ext cx="9144000" cy="3033712"/>
          </a:xfrm>
          <a:noFill/>
        </p:spPr>
      </p:pic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457200" y="3959225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net force in this example?</a:t>
            </a:r>
          </a:p>
        </p:txBody>
      </p:sp>
      <p:sp>
        <p:nvSpPr>
          <p:cNvPr id="3277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Pushing a stalled car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1500407" y="4724400"/>
            <a:ext cx="486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F=</a:t>
            </a:r>
          </a:p>
        </p:txBody>
      </p:sp>
      <p:sp>
        <p:nvSpPr>
          <p:cNvPr id="402441" name="Text Box 9"/>
          <p:cNvSpPr txBox="1">
            <a:spLocks noChangeArrowheads="1"/>
          </p:cNvSpPr>
          <p:nvPr/>
        </p:nvSpPr>
        <p:spPr bwMode="auto">
          <a:xfrm>
            <a:off x="3276600" y="5410200"/>
            <a:ext cx="4443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+mn-lt"/>
              </a:rPr>
              <a:t>The + x axis of the coordinate system.</a:t>
            </a:r>
          </a:p>
        </p:txBody>
      </p:sp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2029045" y="4724400"/>
            <a:ext cx="858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+mn-lt"/>
              </a:rPr>
              <a:t>275 N 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3092670" y="4724400"/>
            <a:ext cx="1075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+ 395 N </a:t>
            </a: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4418232" y="4724400"/>
            <a:ext cx="1286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– 560 N = 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5996207" y="4724400"/>
            <a:ext cx="987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+110 N</a:t>
            </a:r>
          </a:p>
        </p:txBody>
      </p:sp>
      <p:sp>
        <p:nvSpPr>
          <p:cNvPr id="402446" name="Text Box 14"/>
          <p:cNvSpPr txBox="1">
            <a:spLocks noChangeArrowheads="1"/>
          </p:cNvSpPr>
          <p:nvPr/>
        </p:nvSpPr>
        <p:spPr bwMode="auto">
          <a:xfrm>
            <a:off x="738407" y="5448300"/>
            <a:ext cx="2050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Which direction?</a:t>
            </a:r>
          </a:p>
        </p:txBody>
      </p:sp>
    </p:spTree>
    <p:extLst>
      <p:ext uri="{BB962C8B-B14F-4D97-AF65-F5344CB8AC3E}">
        <p14:creationId xmlns:p14="http://schemas.microsoft.com/office/powerpoint/2010/main" val="416202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7EA4BEB-4DF0-EC4C-93D2-3AC291399D4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481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91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If the mass of the car is 1850 kg, then by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Newton’s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second law, the acceleration is</a:t>
            </a:r>
          </a:p>
        </p:txBody>
      </p:sp>
      <p:graphicFrame>
        <p:nvGraphicFramePr>
          <p:cNvPr id="40448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4632325"/>
          <a:ext cx="685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92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32325"/>
                        <a:ext cx="685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What is the acceleration the car receives?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994702"/>
              </p:ext>
            </p:extLst>
          </p:nvPr>
        </p:nvGraphicFramePr>
        <p:xfrm>
          <a:off x="762000" y="2397125"/>
          <a:ext cx="14303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93" name="Equation" r:id="rId7" imgW="457200" imgH="266700" progId="Equation.3">
                  <p:embed/>
                </p:oleObj>
              </mc:Choice>
              <mc:Fallback>
                <p:oleObj name="Equation" r:id="rId7" imgW="457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97125"/>
                        <a:ext cx="143033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AutoShape 9"/>
          <p:cNvSpPr>
            <a:spLocks noChangeArrowheads="1"/>
          </p:cNvSpPr>
          <p:nvPr/>
        </p:nvSpPr>
        <p:spPr bwMode="auto">
          <a:xfrm>
            <a:off x="228600" y="4191000"/>
            <a:ext cx="1905000" cy="11430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Now we solve this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equation for a</a:t>
            </a:r>
          </a:p>
        </p:txBody>
      </p:sp>
      <p:graphicFrame>
        <p:nvGraphicFramePr>
          <p:cNvPr id="404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718298"/>
              </p:ext>
            </p:extLst>
          </p:nvPr>
        </p:nvGraphicFramePr>
        <p:xfrm>
          <a:off x="2217738" y="2493963"/>
          <a:ext cx="7540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94" name="Equation" r:id="rId9" imgW="241300" imgH="190500" progId="Equation.3">
                  <p:embed/>
                </p:oleObj>
              </mc:Choice>
              <mc:Fallback>
                <p:oleObj name="Equation" r:id="rId9" imgW="241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493963"/>
                        <a:ext cx="754062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92" name="AutoShape 12"/>
          <p:cNvSpPr>
            <a:spLocks noChangeArrowheads="1"/>
          </p:cNvSpPr>
          <p:nvPr/>
        </p:nvSpPr>
        <p:spPr bwMode="auto">
          <a:xfrm>
            <a:off x="3352800" y="2362200"/>
            <a:ext cx="2286000" cy="990600"/>
          </a:xfrm>
          <a:prstGeom prst="rightArrow">
            <a:avLst>
              <a:gd name="adj1" fmla="val 50000"/>
              <a:gd name="adj2" fmla="val 57692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Since the motion 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in 1 dimension</a:t>
            </a:r>
          </a:p>
        </p:txBody>
      </p:sp>
      <p:graphicFrame>
        <p:nvGraphicFramePr>
          <p:cNvPr id="404493" name="Object 13"/>
          <p:cNvGraphicFramePr>
            <a:graphicFrameLocks noChangeAspect="1"/>
          </p:cNvGraphicFramePr>
          <p:nvPr/>
        </p:nvGraphicFramePr>
        <p:xfrm>
          <a:off x="5732463" y="2492375"/>
          <a:ext cx="1430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95" name="Equation" r:id="rId11" imgW="457200" imgH="253800" progId="Equation.DSMT4">
                  <p:embed/>
                </p:oleObj>
              </mc:Choice>
              <mc:Fallback>
                <p:oleObj name="Equation" r:id="rId11" imgW="45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2492375"/>
                        <a:ext cx="143033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4" name="Object 14"/>
          <p:cNvGraphicFramePr>
            <a:graphicFrameLocks noChangeAspect="1"/>
          </p:cNvGraphicFramePr>
          <p:nvPr/>
        </p:nvGraphicFramePr>
        <p:xfrm>
          <a:off x="7170738" y="2647950"/>
          <a:ext cx="7540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96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2647950"/>
                        <a:ext cx="7540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5" name="Object 15"/>
          <p:cNvGraphicFramePr>
            <a:graphicFrameLocks noChangeAspect="1"/>
          </p:cNvGraphicFramePr>
          <p:nvPr/>
        </p:nvGraphicFramePr>
        <p:xfrm>
          <a:off x="2824163" y="4038600"/>
          <a:ext cx="15192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97" name="Equation" r:id="rId15" imgW="482400" imgH="431640" progId="Equation.DSMT4">
                  <p:embed/>
                </p:oleObj>
              </mc:Choice>
              <mc:Fallback>
                <p:oleObj name="Equation" r:id="rId15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038600"/>
                        <a:ext cx="1519237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6" name="Object 16"/>
          <p:cNvGraphicFramePr>
            <a:graphicFrameLocks noChangeAspect="1"/>
          </p:cNvGraphicFramePr>
          <p:nvPr/>
        </p:nvGraphicFramePr>
        <p:xfrm>
          <a:off x="4343400" y="4167188"/>
          <a:ext cx="35591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98" name="Equation" r:id="rId17" imgW="1130040" imgH="419040" progId="Equation.DSMT4">
                  <p:embed/>
                </p:oleObj>
              </mc:Choice>
              <mc:Fallback>
                <p:oleObj name="Equation" r:id="rId17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67188"/>
                        <a:ext cx="3559175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7" name="Object 17"/>
          <p:cNvGraphicFramePr>
            <a:graphicFrameLocks noChangeAspect="1"/>
          </p:cNvGraphicFramePr>
          <p:nvPr/>
        </p:nvGraphicFramePr>
        <p:xfrm>
          <a:off x="7848600" y="4419600"/>
          <a:ext cx="11191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99"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419600"/>
                        <a:ext cx="11191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89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53D91F-492D-D842-9FA9-BFF9BC23C10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189442" name="Picture 2" descr="FG04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914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AutoShape 3"/>
          <p:cNvSpPr>
            <a:spLocks noChangeArrowheads="1"/>
          </p:cNvSpPr>
          <p:nvPr/>
        </p:nvSpPr>
        <p:spPr bwMode="auto">
          <a:xfrm>
            <a:off x="3124200" y="4267200"/>
            <a:ext cx="1219200" cy="762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Acceleration </a:t>
            </a:r>
            <a:endParaRPr lang="en-US"/>
          </a:p>
        </p:txBody>
      </p:sp>
      <p:sp>
        <p:nvSpPr>
          <p:cNvPr id="31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4.3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81534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What constant net force is required to bring a 1500kg car to rest from a speed of 100km/h within a distance of 55m?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This is a one dimensional motion. Which kinetic formula do we use to find acceleration?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are given?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28600" y="50292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Thus, the force needed to stop the car is</a:t>
            </a:r>
            <a:endParaRPr lang="en-US" sz="18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49" name="Object 2"/>
          <p:cNvGraphicFramePr>
            <a:graphicFrameLocks noChangeAspect="1"/>
          </p:cNvGraphicFramePr>
          <p:nvPr/>
        </p:nvGraphicFramePr>
        <p:xfrm>
          <a:off x="2514600" y="5116513"/>
          <a:ext cx="4556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59" name="Equation" r:id="rId4" imgW="317160" imgH="228600" progId="Equation.3">
                  <p:embed/>
                </p:oleObj>
              </mc:Choice>
              <mc:Fallback>
                <p:oleObj name="Equation" r:id="rId4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16513"/>
                        <a:ext cx="4556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0" name="Object 3"/>
          <p:cNvGraphicFramePr>
            <a:graphicFrameLocks noChangeAspect="1"/>
          </p:cNvGraphicFramePr>
          <p:nvPr/>
        </p:nvGraphicFramePr>
        <p:xfrm>
          <a:off x="3524250" y="3275013"/>
          <a:ext cx="16002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0" name="Equation" r:id="rId6" imgW="1028520" imgH="228600" progId="Equation.3">
                  <p:embed/>
                </p:oleObj>
              </mc:Choice>
              <mc:Fallback>
                <p:oleObj name="Equation" r:id="rId6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275013"/>
                        <a:ext cx="16002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1" name="Object 4"/>
          <p:cNvGraphicFramePr>
            <a:graphicFrameLocks noChangeAspect="1"/>
          </p:cNvGraphicFramePr>
          <p:nvPr/>
        </p:nvGraphicFramePr>
        <p:xfrm>
          <a:off x="762000" y="4335463"/>
          <a:ext cx="21351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1" name="Equation" r:id="rId8" imgW="1371600" imgH="253800" progId="Equation.3">
                  <p:embed/>
                </p:oleObj>
              </mc:Choice>
              <mc:Fallback>
                <p:oleObj name="Equation" r:id="rId8" imgW="1371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35463"/>
                        <a:ext cx="21351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609600" y="283845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do we need to know to figure out the force?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257800" y="2819400"/>
            <a:ext cx="1371600" cy="404813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A50021"/>
                </a:solidFill>
                <a:latin typeface="Arial Narrow" charset="0"/>
              </a:rPr>
              <a:t>Acceleration!! </a:t>
            </a:r>
            <a:endParaRPr lang="en-US" sz="2200" b="1" baseline="-25000">
              <a:solidFill>
                <a:srgbClr val="A50021"/>
              </a:solidFill>
              <a:latin typeface="Monotype Corsiva" charset="0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2133600" y="3200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Initial speed: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5" name="Object 5"/>
          <p:cNvGraphicFramePr>
            <a:graphicFrameLocks noChangeAspect="1"/>
          </p:cNvGraphicFramePr>
          <p:nvPr/>
        </p:nvGraphicFramePr>
        <p:xfrm>
          <a:off x="5181600" y="3308350"/>
          <a:ext cx="7302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2" name="Equation" r:id="rId10" imgW="469800" imgH="177480" progId="Equation.3">
                  <p:embed/>
                </p:oleObj>
              </mc:Choice>
              <mc:Fallback>
                <p:oleObj name="Equation" r:id="rId10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08350"/>
                        <a:ext cx="73025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2133600" y="3581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Displacement: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7" name="Object 6"/>
          <p:cNvGraphicFramePr>
            <a:graphicFrameLocks noChangeAspect="1"/>
          </p:cNvGraphicFramePr>
          <p:nvPr/>
        </p:nvGraphicFramePr>
        <p:xfrm>
          <a:off x="3573463" y="3640138"/>
          <a:ext cx="18367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3" name="Equation" r:id="rId12" imgW="1180800" imgH="241200" progId="Equation.3">
                  <p:embed/>
                </p:oleObj>
              </mc:Choice>
              <mc:Fallback>
                <p:oleObj name="Equation" r:id="rId12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3640138"/>
                        <a:ext cx="183673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6172200" y="3200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Final speed: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9" name="Object 7"/>
          <p:cNvGraphicFramePr>
            <a:graphicFrameLocks noChangeAspect="1"/>
          </p:cNvGraphicFramePr>
          <p:nvPr/>
        </p:nvGraphicFramePr>
        <p:xfrm>
          <a:off x="7467600" y="3259138"/>
          <a:ext cx="1106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4" name="Equation" r:id="rId14" imgW="711000" imgH="241200" progId="Equation.3">
                  <p:embed/>
                </p:oleObj>
              </mc:Choice>
              <mc:Fallback>
                <p:oleObj name="Equation" r:id="rId1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259138"/>
                        <a:ext cx="11064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0" name="Object 8"/>
          <p:cNvGraphicFramePr>
            <a:graphicFrameLocks noChangeAspect="1"/>
          </p:cNvGraphicFramePr>
          <p:nvPr/>
        </p:nvGraphicFramePr>
        <p:xfrm>
          <a:off x="4419600" y="4267200"/>
          <a:ext cx="16081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5" name="Equation" r:id="rId16" imgW="1054080" imgH="482400" progId="Equation.3">
                  <p:embed/>
                </p:oleObj>
              </mc:Choice>
              <mc:Fallback>
                <p:oleObj name="Equation" r:id="rId16" imgW="1054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160813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1" name="Object 9"/>
          <p:cNvGraphicFramePr>
            <a:graphicFrameLocks noChangeAspect="1"/>
          </p:cNvGraphicFramePr>
          <p:nvPr/>
        </p:nvGraphicFramePr>
        <p:xfrm>
          <a:off x="6248400" y="4289425"/>
          <a:ext cx="2286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6" name="Equation" r:id="rId18" imgW="1498320" imgH="457200" progId="Equation.3">
                  <p:embed/>
                </p:oleObj>
              </mc:Choice>
              <mc:Fallback>
                <p:oleObj name="Equation" r:id="rId18" imgW="1498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89425"/>
                        <a:ext cx="2286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2" name="Object 10"/>
          <p:cNvGraphicFramePr>
            <a:graphicFrameLocks noChangeAspect="1"/>
          </p:cNvGraphicFramePr>
          <p:nvPr/>
        </p:nvGraphicFramePr>
        <p:xfrm>
          <a:off x="3055938" y="5114925"/>
          <a:ext cx="6016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7" name="Equation" r:id="rId20" imgW="419040" imgH="228600" progId="Equation.DSMT4">
                  <p:embed/>
                </p:oleObj>
              </mc:Choice>
              <mc:Fallback>
                <p:oleObj name="Equation" r:id="rId20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5114925"/>
                        <a:ext cx="6016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228600" y="5607050"/>
            <a:ext cx="2438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Arial Narrow" charset="0"/>
              </a:rPr>
              <a:t>Given the force how far does the car move till it  stops?</a:t>
            </a:r>
            <a:endParaRPr lang="en-US" sz="16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64" name="Object 11"/>
          <p:cNvGraphicFramePr>
            <a:graphicFrameLocks noChangeAspect="1"/>
          </p:cNvGraphicFramePr>
          <p:nvPr/>
        </p:nvGraphicFramePr>
        <p:xfrm>
          <a:off x="2514600" y="5575300"/>
          <a:ext cx="19351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8" name="Equation" r:id="rId22" imgW="1523880" imgH="469800" progId="Equation.3">
                  <p:embed/>
                </p:oleObj>
              </mc:Choice>
              <mc:Fallback>
                <p:oleObj name="Equation" r:id="rId22" imgW="1523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75300"/>
                        <a:ext cx="19351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5" name="Object 12"/>
          <p:cNvGraphicFramePr>
            <a:graphicFrameLocks noChangeAspect="1"/>
          </p:cNvGraphicFramePr>
          <p:nvPr/>
        </p:nvGraphicFramePr>
        <p:xfrm>
          <a:off x="4510088" y="5575300"/>
          <a:ext cx="1063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9" name="Equation" r:id="rId24" imgW="838080" imgH="469800" progId="Equation.3">
                  <p:embed/>
                </p:oleObj>
              </mc:Choice>
              <mc:Fallback>
                <p:oleObj name="Equation" r:id="rId24" imgW="838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5575300"/>
                        <a:ext cx="1063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6" name="Object 13"/>
          <p:cNvGraphicFramePr>
            <a:graphicFrameLocks noChangeAspect="1"/>
          </p:cNvGraphicFramePr>
          <p:nvPr/>
        </p:nvGraphicFramePr>
        <p:xfrm>
          <a:off x="5634038" y="5575300"/>
          <a:ext cx="9191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70" name="Equation" r:id="rId26" imgW="723600" imgH="469800" progId="Equation.3">
                  <p:embed/>
                </p:oleObj>
              </mc:Choice>
              <mc:Fallback>
                <p:oleObj name="Equation" r:id="rId26" imgW="723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5575300"/>
                        <a:ext cx="9191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7010400" y="5070475"/>
            <a:ext cx="1981200" cy="15589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Linearly proportional to the mass of the car</a:t>
            </a:r>
          </a:p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Squarely proportional to the speed of the car</a:t>
            </a:r>
          </a:p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Inversely proportional to the force by the brake</a:t>
            </a:r>
            <a:endParaRPr lang="en-US" sz="1600" b="1" baseline="-25000">
              <a:solidFill>
                <a:srgbClr val="A50021"/>
              </a:solidFill>
              <a:latin typeface="Monotype Corsiva" charset="0"/>
            </a:endParaRPr>
          </a:p>
        </p:txBody>
      </p:sp>
      <p:graphicFrame>
        <p:nvGraphicFramePr>
          <p:cNvPr id="189468" name="Object 14"/>
          <p:cNvGraphicFramePr>
            <a:graphicFrameLocks noChangeAspect="1"/>
          </p:cNvGraphicFramePr>
          <p:nvPr/>
        </p:nvGraphicFramePr>
        <p:xfrm>
          <a:off x="3640138" y="5105400"/>
          <a:ext cx="3141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71" name="Equation" r:id="rId28" imgW="2184120" imgH="279360" progId="Equation.DSMT4">
                  <p:embed/>
                </p:oleObj>
              </mc:Choice>
              <mc:Fallback>
                <p:oleObj name="Equation" r:id="rId28" imgW="2184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105400"/>
                        <a:ext cx="31416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54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7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BB542B5-BE17-DA4A-AEF3-6256B17E462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0960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953000" y="4679950"/>
          <a:ext cx="29527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91" name="Equation" r:id="rId4" imgW="774360" imgH="253800" progId="Equation.DSMT4">
                  <p:embed/>
                </p:oleObj>
              </mc:Choice>
              <mc:Fallback>
                <p:oleObj name="Equation" r:id="rId4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79950"/>
                        <a:ext cx="295275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Rectangle 4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92" name="Equation" r:id="rId6" imgW="0" imgH="0" progId="Equation.3">
                  <p:embed/>
                </p:oleObj>
              </mc:Choice>
              <mc:Fallback>
                <p:oleObj name="Equation" r:id="rId6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" y="4605338"/>
          <a:ext cx="31813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93" name="Equation" r:id="rId7" imgW="774360" imgH="253800" progId="Equation.DSMT4">
                  <p:embed/>
                </p:oleObj>
              </mc:Choice>
              <mc:Fallback>
                <p:oleObj name="Equation" r:id="rId7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05338"/>
                        <a:ext cx="3181350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685800" y="9906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The direction of the force and the acceleration vectors can be taken into account by using </a:t>
            </a:r>
            <a:r>
              <a:rPr lang="en-US" sz="2800" i="1">
                <a:solidFill>
                  <a:schemeClr val="accent2"/>
                </a:solidFill>
                <a:latin typeface="Monotype Corsiva" charset="0"/>
              </a:rPr>
              <a:t>x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 and </a:t>
            </a:r>
            <a:r>
              <a:rPr lang="en-US" sz="2800" i="1">
                <a:solidFill>
                  <a:schemeClr val="accent2"/>
                </a:solidFill>
                <a:latin typeface="Monotype Corsiva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 components.</a:t>
            </a:r>
          </a:p>
        </p:txBody>
      </p:sp>
      <p:graphicFrame>
        <p:nvGraphicFramePr>
          <p:cNvPr id="409607" name="Object 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27772551"/>
              </p:ext>
            </p:extLst>
          </p:nvPr>
        </p:nvGraphicFramePr>
        <p:xfrm>
          <a:off x="2971800" y="2286000"/>
          <a:ext cx="16986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94" name="Equation" r:id="rId9" imgW="444500" imgH="266700" progId="Equation.3">
                  <p:embed/>
                </p:oleObj>
              </mc:Choice>
              <mc:Fallback>
                <p:oleObj name="Equation" r:id="rId9" imgW="444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86000"/>
                        <a:ext cx="169862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8" name="Text Box 8"/>
          <p:cNvSpPr txBox="1">
            <a:spLocks noChangeArrowheads="1"/>
          </p:cNvSpPr>
          <p:nvPr/>
        </p:nvSpPr>
        <p:spPr bwMode="auto">
          <a:xfrm>
            <a:off x="2895600" y="3581400"/>
            <a:ext cx="236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is equivalent to</a:t>
            </a:r>
          </a:p>
        </p:txBody>
      </p:sp>
      <p:sp>
        <p:nvSpPr>
          <p:cNvPr id="36876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Nature of the Force</a:t>
            </a:r>
          </a:p>
        </p:txBody>
      </p:sp>
      <p:graphicFrame>
        <p:nvGraphicFramePr>
          <p:cNvPr id="409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208436"/>
              </p:ext>
            </p:extLst>
          </p:nvPr>
        </p:nvGraphicFramePr>
        <p:xfrm>
          <a:off x="4641850" y="2414588"/>
          <a:ext cx="9207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95" name="Equation" r:id="rId11" imgW="241300" imgH="190500" progId="Equation.DSMT4">
                  <p:embed/>
                </p:oleObj>
              </mc:Choice>
              <mc:Fallback>
                <p:oleObj name="Equation" r:id="rId11" imgW="241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2414588"/>
                        <a:ext cx="9207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74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13A818-CB9D-4C42-8629-3F39A64CFFC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8914" name="Rectangle 3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1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14638"/>
                        <a:ext cx="381476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11653" name="Picture 5" descr="afg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54102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Stranded man on a raft</a:t>
            </a: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152400" y="762000"/>
            <a:ext cx="3505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man is stranded on a raft (mass of man and raft = 1300kg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)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as shown in the figure.  By paddling, he causes an average force P of 17N to be applied to the raft in a direction due east (the +x direction).  The wind also exerts a force A on the raft.  This force has a magnitude of 15N and points 67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north of east.  Ignoring any resistance from the water, find the x and y components of the rafts acceleration.</a:t>
            </a:r>
          </a:p>
        </p:txBody>
      </p:sp>
    </p:spTree>
    <p:extLst>
      <p:ext uri="{BB962C8B-B14F-4D97-AF65-F5344CB8AC3E}">
        <p14:creationId xmlns:p14="http://schemas.microsoft.com/office/powerpoint/2010/main" val="148505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F23666-F092-9C4F-888B-FDB644F760B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13728" name="Group 32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7700963" cy="3962400"/>
        </p:xfrm>
        <a:graphic>
          <a:graphicData uri="http://schemas.openxmlformats.org/drawingml/2006/table">
            <a:tbl>
              <a:tblPr/>
              <a:tblGrid>
                <a:gridCol w="2566988"/>
                <a:gridCol w="2566987"/>
                <a:gridCol w="2566988"/>
              </a:tblGrid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62" name="Rectangle 21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8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19" name="Text Box 23"/>
          <p:cNvSpPr txBox="1">
            <a:spLocks noChangeArrowheads="1"/>
          </p:cNvSpPr>
          <p:nvPr/>
        </p:nvSpPr>
        <p:spPr bwMode="auto">
          <a:xfrm>
            <a:off x="457200" y="609600"/>
            <a:ext cx="8167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First,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let’s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compute the net force on the raft as follows:</a:t>
            </a:r>
          </a:p>
        </p:txBody>
      </p:sp>
      <p:graphicFrame>
        <p:nvGraphicFramePr>
          <p:cNvPr id="4137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317905"/>
              </p:ext>
            </p:extLst>
          </p:nvPr>
        </p:nvGraphicFramePr>
        <p:xfrm>
          <a:off x="976313" y="2643188"/>
          <a:ext cx="471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9" name="Equation" r:id="rId5" imgW="139700" imgH="203200" progId="Equation.3">
                  <p:embed/>
                </p:oleObj>
              </mc:Choice>
              <mc:Fallback>
                <p:oleObj name="Equation" r:id="rId5" imgW="139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643188"/>
                        <a:ext cx="4714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692665"/>
              </p:ext>
            </p:extLst>
          </p:nvPr>
        </p:nvGraphicFramePr>
        <p:xfrm>
          <a:off x="914400" y="3505200"/>
          <a:ext cx="6191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0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6191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477684"/>
              </p:ext>
            </p:extLst>
          </p:nvPr>
        </p:nvGraphicFramePr>
        <p:xfrm>
          <a:off x="647700" y="4548188"/>
          <a:ext cx="2476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1" name="Equation" r:id="rId9" imgW="660400" imgH="215900" progId="Equation.DSMT4">
                  <p:embed/>
                </p:oleObj>
              </mc:Choice>
              <mc:Fallback>
                <p:oleObj name="Equation" r:id="rId9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548188"/>
                        <a:ext cx="24765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886200" y="2725738"/>
            <a:ext cx="969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+17 N</a:t>
            </a:r>
            <a:endParaRPr lang="en-US" sz="2800">
              <a:latin typeface="Arial Narrow" charset="0"/>
            </a:endParaRPr>
          </a:p>
        </p:txBody>
      </p:sp>
      <p:sp>
        <p:nvSpPr>
          <p:cNvPr id="413729" name="Text Box 33"/>
          <p:cNvSpPr txBox="1">
            <a:spLocks noChangeArrowheads="1"/>
          </p:cNvSpPr>
          <p:nvPr/>
        </p:nvSpPr>
        <p:spPr bwMode="auto">
          <a:xfrm>
            <a:off x="6781800" y="2725738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0 N</a:t>
            </a:r>
            <a:endParaRPr lang="en-US" sz="2800">
              <a:latin typeface="Arial Narrow" charset="0"/>
            </a:endParaRPr>
          </a:p>
        </p:txBody>
      </p:sp>
      <p:sp>
        <p:nvSpPr>
          <p:cNvPr id="413730" name="Text Box 34"/>
          <p:cNvSpPr txBox="1">
            <a:spLocks noChangeArrowheads="1"/>
          </p:cNvSpPr>
          <p:nvPr/>
        </p:nvSpPr>
        <p:spPr bwMode="auto">
          <a:xfrm>
            <a:off x="3516313" y="3625850"/>
            <a:ext cx="1970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+(15N)cos67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endParaRPr lang="en-US" sz="2800">
              <a:latin typeface="Arial Narrow" charset="0"/>
            </a:endParaRPr>
          </a:p>
        </p:txBody>
      </p:sp>
      <p:sp>
        <p:nvSpPr>
          <p:cNvPr id="413731" name="Text Box 35"/>
          <p:cNvSpPr txBox="1">
            <a:spLocks noChangeArrowheads="1"/>
          </p:cNvSpPr>
          <p:nvPr/>
        </p:nvSpPr>
        <p:spPr bwMode="auto">
          <a:xfrm>
            <a:off x="6259513" y="3625850"/>
            <a:ext cx="188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+(15N)sin67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endParaRPr lang="en-US" sz="2800">
              <a:latin typeface="Arial Narrow" charset="0"/>
            </a:endParaRPr>
          </a:p>
        </p:txBody>
      </p:sp>
      <p:sp>
        <p:nvSpPr>
          <p:cNvPr id="413732" name="Text Box 36"/>
          <p:cNvSpPr txBox="1">
            <a:spLocks noChangeArrowheads="1"/>
          </p:cNvSpPr>
          <p:nvPr/>
        </p:nvSpPr>
        <p:spPr bwMode="auto">
          <a:xfrm>
            <a:off x="3352800" y="4648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+17+15cos67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o=</a:t>
            </a:r>
            <a:endParaRPr lang="en-US" sz="2800">
              <a:latin typeface="Arial Narrow" charset="0"/>
            </a:endParaRPr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6019800" y="4648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+15sin67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 </a:t>
            </a:r>
            <a:endParaRPr lang="en-US" sz="2800">
              <a:latin typeface="Arial Narrow" charset="0"/>
            </a:endParaRPr>
          </a:p>
        </p:txBody>
      </p:sp>
      <p:sp>
        <p:nvSpPr>
          <p:cNvPr id="413734" name="Text Box 38"/>
          <p:cNvSpPr txBox="1">
            <a:spLocks noChangeArrowheads="1"/>
          </p:cNvSpPr>
          <p:nvPr/>
        </p:nvSpPr>
        <p:spPr bwMode="auto">
          <a:xfrm>
            <a:off x="3352800" y="5105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+23(N)</a:t>
            </a:r>
            <a:endParaRPr lang="en-US" sz="2800">
              <a:latin typeface="Arial Narrow" charset="0"/>
            </a:endParaRPr>
          </a:p>
        </p:txBody>
      </p:sp>
      <p:sp>
        <p:nvSpPr>
          <p:cNvPr id="413735" name="Text Box 39"/>
          <p:cNvSpPr txBox="1">
            <a:spLocks noChangeArrowheads="1"/>
          </p:cNvSpPr>
          <p:nvPr/>
        </p:nvSpPr>
        <p:spPr bwMode="auto">
          <a:xfrm>
            <a:off x="6019800" y="51054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+14(N)</a:t>
            </a:r>
            <a:endParaRPr lang="en-US" sz="280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2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F07AEA-69D2-A24E-A41A-B83CADC3406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03238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Monotype Corsiva" charset="0"/>
                <a:ea typeface="ＭＳ Ｐゴシック" charset="0"/>
                <a:cs typeface="ＭＳ Ｐゴシック" charset="0"/>
              </a:rPr>
              <a:t>Now compute the acceleration components in x and y directions!! </a:t>
            </a:r>
          </a:p>
        </p:txBody>
      </p:sp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685800" y="1471613"/>
          <a:ext cx="10255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9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1613"/>
                        <a:ext cx="10255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762000" y="3290888"/>
          <a:ext cx="10255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0" name="Equation" r:id="rId6" imgW="304560" imgH="241200" progId="Equation.DSMT4">
                  <p:embed/>
                </p:oleObj>
              </mc:Choice>
              <mc:Fallback>
                <p:oleObj name="Equation" r:id="rId6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90888"/>
                        <a:ext cx="10255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1" name="Object 7"/>
          <p:cNvGraphicFramePr>
            <a:graphicFrameLocks noChangeAspect="1"/>
          </p:cNvGraphicFramePr>
          <p:nvPr/>
        </p:nvGraphicFramePr>
        <p:xfrm>
          <a:off x="1752600" y="1066800"/>
          <a:ext cx="17526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1" name="Equation" r:id="rId8" imgW="520560" imgH="431640" progId="Equation.DSMT4">
                  <p:embed/>
                </p:oleObj>
              </mc:Choice>
              <mc:Fallback>
                <p:oleObj name="Equation" r:id="rId8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0"/>
                        <a:ext cx="175260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3429000" y="1211263"/>
          <a:ext cx="2265363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2" name="Equation" r:id="rId10" imgW="672840" imgH="419040" progId="Equation.DSMT4">
                  <p:embed/>
                </p:oleObj>
              </mc:Choice>
              <mc:Fallback>
                <p:oleObj name="Equation" r:id="rId10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11263"/>
                        <a:ext cx="2265363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3" name="Object 9"/>
          <p:cNvGraphicFramePr>
            <a:graphicFrameLocks noChangeAspect="1"/>
          </p:cNvGraphicFramePr>
          <p:nvPr/>
        </p:nvGraphicFramePr>
        <p:xfrm>
          <a:off x="5638800" y="1439863"/>
          <a:ext cx="2865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3" name="Equation" r:id="rId12" imgW="850680" imgH="228600" progId="Equation.DSMT4">
                  <p:embed/>
                </p:oleObj>
              </mc:Choice>
              <mc:Fallback>
                <p:oleObj name="Equation" r:id="rId12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39863"/>
                        <a:ext cx="28654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4" name="Object 10"/>
          <p:cNvGraphicFramePr>
            <a:graphicFrameLocks noChangeAspect="1"/>
          </p:cNvGraphicFramePr>
          <p:nvPr/>
        </p:nvGraphicFramePr>
        <p:xfrm>
          <a:off x="1752600" y="2895600"/>
          <a:ext cx="17526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4" name="Equation" r:id="rId14" imgW="520560" imgH="431640" progId="Equation.DSMT4">
                  <p:embed/>
                </p:oleObj>
              </mc:Choice>
              <mc:Fallback>
                <p:oleObj name="Equation" r:id="rId14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7526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5" name="Object 11"/>
          <p:cNvGraphicFramePr>
            <a:graphicFrameLocks noChangeAspect="1"/>
          </p:cNvGraphicFramePr>
          <p:nvPr/>
        </p:nvGraphicFramePr>
        <p:xfrm>
          <a:off x="3429000" y="3041650"/>
          <a:ext cx="22653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5" name="Equation" r:id="rId16" imgW="672840" imgH="419040" progId="Equation.DSMT4">
                  <p:embed/>
                </p:oleObj>
              </mc:Choice>
              <mc:Fallback>
                <p:oleObj name="Equation" r:id="rId16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1650"/>
                        <a:ext cx="2265363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6" name="Object 12"/>
          <p:cNvGraphicFramePr>
            <a:graphicFrameLocks noChangeAspect="1"/>
          </p:cNvGraphicFramePr>
          <p:nvPr/>
        </p:nvGraphicFramePr>
        <p:xfrm>
          <a:off x="5638800" y="3344863"/>
          <a:ext cx="28209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6" name="Equation" r:id="rId18" imgW="838080" imgH="228600" progId="Equation.DSMT4">
                  <p:embed/>
                </p:oleObj>
              </mc:Choice>
              <mc:Fallback>
                <p:oleObj name="Equation" r:id="rId18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44863"/>
                        <a:ext cx="282098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76200" y="4495800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Monotype Corsiva" charset="0"/>
              </a:rPr>
              <a:t>And put them all together for the  overall acceleration: </a:t>
            </a:r>
          </a:p>
        </p:txBody>
      </p:sp>
      <p:graphicFrame>
        <p:nvGraphicFramePr>
          <p:cNvPr id="415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090121"/>
              </p:ext>
            </p:extLst>
          </p:nvPr>
        </p:nvGraphicFramePr>
        <p:xfrm>
          <a:off x="2862263" y="4648200"/>
          <a:ext cx="10239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7" name="Equation" r:id="rId20" imgW="254000" imgH="190500" progId="Equation.3">
                  <p:embed/>
                </p:oleObj>
              </mc:Choice>
              <mc:Fallback>
                <p:oleObj name="Equation" r:id="rId20" imgW="254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4648200"/>
                        <a:ext cx="10239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262181"/>
              </p:ext>
            </p:extLst>
          </p:nvPr>
        </p:nvGraphicFramePr>
        <p:xfrm>
          <a:off x="3835400" y="4495800"/>
          <a:ext cx="2971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8" name="Equation" r:id="rId22" imgW="736600" imgH="279400" progId="Equation.3">
                  <p:embed/>
                </p:oleObj>
              </mc:Choice>
              <mc:Fallback>
                <p:oleObj name="Equation" r:id="rId22" imgW="736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495800"/>
                        <a:ext cx="29718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51647"/>
              </p:ext>
            </p:extLst>
          </p:nvPr>
        </p:nvGraphicFramePr>
        <p:xfrm>
          <a:off x="3843338" y="5475288"/>
          <a:ext cx="38290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9" name="Equation" r:id="rId24" imgW="1435100" imgH="304800" progId="Equation.DSMT4">
                  <p:embed/>
                </p:oleObj>
              </mc:Choice>
              <mc:Fallback>
                <p:oleObj name="Equation" r:id="rId24" imgW="1435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5475288"/>
                        <a:ext cx="382905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98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6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0AE3B8E-761F-344E-A057-38A9D58D154B}" type="slidenum">
              <a:rPr lang="en-US"/>
              <a:pPr/>
              <a:t>17</a:t>
            </a:fld>
            <a:endParaRPr lang="en-US"/>
          </a:p>
        </p:txBody>
      </p:sp>
      <p:sp>
        <p:nvSpPr>
          <p:cNvPr id="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7D4761B-7C53-4F47-A796-652317C26DD0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242" name="AutoShape 2"/>
          <p:cNvSpPr>
            <a:spLocks noChangeArrowheads="1"/>
          </p:cNvSpPr>
          <p:nvPr/>
        </p:nvSpPr>
        <p:spPr bwMode="auto">
          <a:xfrm>
            <a:off x="4953000" y="5334000"/>
            <a:ext cx="1219200" cy="990600"/>
          </a:xfrm>
          <a:prstGeom prst="rightArrow">
            <a:avLst>
              <a:gd name="adj1" fmla="val 50000"/>
              <a:gd name="adj2" fmla="val 30769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Acceleration 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Vector </a:t>
            </a:r>
            <a:r>
              <a:rPr lang="en-US" sz="1600" b="1">
                <a:solidFill>
                  <a:srgbClr val="A50021"/>
                </a:solidFill>
                <a:latin typeface="Monotype Corsiva" charset="0"/>
              </a:rPr>
              <a:t>a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505200"/>
            <a:ext cx="762000" cy="625475"/>
            <a:chOff x="672" y="2208"/>
            <a:chExt cx="480" cy="394"/>
          </a:xfrm>
        </p:grpSpPr>
        <p:sp>
          <p:nvSpPr>
            <p:cNvPr id="11326" name="Text Box 4"/>
            <p:cNvSpPr txBox="1">
              <a:spLocks noChangeArrowheads="1"/>
            </p:cNvSpPr>
            <p:nvPr/>
          </p:nvSpPr>
          <p:spPr bwMode="auto">
            <a:xfrm>
              <a:off x="720" y="235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charset="0"/>
                </a:rPr>
                <a:t>2</a:t>
              </a:r>
              <a:endParaRPr lang="en-US" sz="2000" baseline="30000">
                <a:solidFill>
                  <a:schemeClr val="accent2"/>
                </a:solidFill>
                <a:latin typeface="Symbol" charset="0"/>
              </a:endParaRPr>
            </a:p>
          </p:txBody>
        </p:sp>
        <p:sp>
          <p:nvSpPr>
            <p:cNvPr id="11327" name="Line 5"/>
            <p:cNvSpPr>
              <a:spLocks noChangeShapeType="1"/>
            </p:cNvSpPr>
            <p:nvPr/>
          </p:nvSpPr>
          <p:spPr bwMode="auto">
            <a:xfrm>
              <a:off x="672" y="2208"/>
              <a:ext cx="480" cy="288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66800" y="2438400"/>
            <a:ext cx="685800" cy="990600"/>
            <a:chOff x="672" y="2880"/>
            <a:chExt cx="432" cy="624"/>
          </a:xfrm>
        </p:grpSpPr>
        <p:sp>
          <p:nvSpPr>
            <p:cNvPr id="11324" name="Line 7"/>
            <p:cNvSpPr>
              <a:spLocks noChangeShapeType="1"/>
            </p:cNvSpPr>
            <p:nvPr/>
          </p:nvSpPr>
          <p:spPr bwMode="auto">
            <a:xfrm flipV="1">
              <a:off x="672" y="2880"/>
              <a:ext cx="432" cy="624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Text Box 8"/>
            <p:cNvSpPr txBox="1">
              <a:spLocks noChangeArrowheads="1"/>
            </p:cNvSpPr>
            <p:nvPr/>
          </p:nvSpPr>
          <p:spPr bwMode="auto">
            <a:xfrm>
              <a:off x="720" y="2918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charset="0"/>
                </a:rPr>
                <a:t>1</a:t>
              </a:r>
              <a:endParaRPr lang="en-US" sz="2000" baseline="30000">
                <a:solidFill>
                  <a:schemeClr val="accent2"/>
                </a:solidFill>
                <a:latin typeface="Symbol" charset="0"/>
              </a:endParaRPr>
            </a:p>
          </p:txBody>
        </p:sp>
      </p:grpSp>
      <p:sp>
        <p:nvSpPr>
          <p:cNvPr id="11308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096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</a:rPr>
              <a:t>Example for </a:t>
            </a:r>
            <a:r>
              <a:rPr lang="en-US" dirty="0" smtClean="0">
                <a:latin typeface="Arial Narrow" charset="0"/>
              </a:rPr>
              <a:t>Newton’s </a:t>
            </a:r>
            <a:r>
              <a:rPr lang="en-US" dirty="0">
                <a:latin typeface="Arial Narrow" charset="0"/>
              </a:rPr>
              <a:t>2</a:t>
            </a:r>
            <a:r>
              <a:rPr lang="en-US" baseline="30000" dirty="0">
                <a:latin typeface="Arial Narrow" charset="0"/>
              </a:rPr>
              <a:t>nd</a:t>
            </a:r>
            <a:r>
              <a:rPr lang="en-US" dirty="0">
                <a:latin typeface="Arial Narrow" charset="0"/>
              </a:rPr>
              <a:t> Law of Motion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533400" y="6858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Determine the magnitude and direction of the acceleration of the puck whose mass is 0.30kg and is being pulled by two forces, </a:t>
            </a:r>
            <a:r>
              <a:rPr lang="en-US" sz="2200" b="1">
                <a:solidFill>
                  <a:schemeClr val="accent2"/>
                </a:solidFill>
                <a:latin typeface="Arial Narrow" charset="0"/>
              </a:rPr>
              <a:t>F1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sz="2200" b="1">
                <a:solidFill>
                  <a:schemeClr val="accent2"/>
                </a:solidFill>
                <a:latin typeface="Arial Narrow" charset="0"/>
              </a:rPr>
              <a:t>F2,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as shown in the picture, whose magnitudes of the forces are 8.0 N and 5.0 N, respectively.</a:t>
            </a:r>
          </a:p>
        </p:txBody>
      </p:sp>
      <p:graphicFrame>
        <p:nvGraphicFramePr>
          <p:cNvPr id="266251" name="Object 2"/>
          <p:cNvGraphicFramePr>
            <a:graphicFrameLocks noChangeAspect="1"/>
          </p:cNvGraphicFramePr>
          <p:nvPr/>
        </p:nvGraphicFramePr>
        <p:xfrm>
          <a:off x="3962400" y="1973263"/>
          <a:ext cx="5381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3" imgW="355320" imgH="228600" progId="Equation.3">
                  <p:embed/>
                </p:oleObj>
              </mc:Choice>
              <mc:Fallback>
                <p:oleObj name="Equation" r:id="rId3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73263"/>
                        <a:ext cx="5381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" y="2438400"/>
            <a:ext cx="1981200" cy="1981200"/>
            <a:chOff x="432" y="1536"/>
            <a:chExt cx="1248" cy="1248"/>
          </a:xfrm>
        </p:grpSpPr>
        <p:sp>
          <p:nvSpPr>
            <p:cNvPr id="11322" name="Line 13"/>
            <p:cNvSpPr>
              <a:spLocks noChangeShapeType="1"/>
            </p:cNvSpPr>
            <p:nvPr/>
          </p:nvSpPr>
          <p:spPr bwMode="auto">
            <a:xfrm>
              <a:off x="432" y="2208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14"/>
            <p:cNvSpPr>
              <a:spLocks noChangeShapeType="1"/>
            </p:cNvSpPr>
            <p:nvPr/>
          </p:nvSpPr>
          <p:spPr bwMode="auto">
            <a:xfrm rot="-5400000">
              <a:off x="48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55" name="AutoShape 15"/>
          <p:cNvSpPr>
            <a:spLocks noChangeArrowheads="1"/>
          </p:cNvSpPr>
          <p:nvPr/>
        </p:nvSpPr>
        <p:spPr bwMode="auto">
          <a:xfrm rot="-5400000">
            <a:off x="838200" y="3352800"/>
            <a:ext cx="457200" cy="228600"/>
          </a:xfrm>
          <a:prstGeom prst="flowChartMagneticDisk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95400" y="3051175"/>
            <a:ext cx="976313" cy="454025"/>
            <a:chOff x="873" y="3216"/>
            <a:chExt cx="615" cy="286"/>
          </a:xfrm>
        </p:grpSpPr>
        <p:sp>
          <p:nvSpPr>
            <p:cNvPr id="11320" name="AutoShape 17"/>
            <p:cNvSpPr>
              <a:spLocks noChangeArrowheads="1"/>
            </p:cNvSpPr>
            <p:nvPr/>
          </p:nvSpPr>
          <p:spPr bwMode="auto">
            <a:xfrm rot="-6801334">
              <a:off x="801" y="3334"/>
              <a:ext cx="240" cy="96"/>
            </a:xfrm>
            <a:prstGeom prst="curvedUp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Text Box 18"/>
            <p:cNvSpPr txBox="1">
              <a:spLocks noChangeArrowheads="1"/>
            </p:cNvSpPr>
            <p:nvPr/>
          </p:nvSpPr>
          <p:spPr bwMode="auto">
            <a:xfrm>
              <a:off x="960" y="3216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Symbol" charset="0"/>
                </a:rPr>
                <a:t>1</a:t>
              </a:r>
              <a:r>
                <a:rPr lang="en-US" sz="1800" dirty="0">
                  <a:solidFill>
                    <a:schemeClr val="accent2"/>
                  </a:solidFill>
                  <a:latin typeface="Symbol" charset="0"/>
                </a:rPr>
                <a:t>=60</a:t>
              </a:r>
              <a:r>
                <a:rPr lang="en-US" sz="1800" baseline="30000" dirty="0">
                  <a:solidFill>
                    <a:schemeClr val="accent2"/>
                  </a:solidFill>
                  <a:latin typeface="Symbol" charset="0"/>
                </a:rPr>
                <a:t>o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371600" y="3429000"/>
            <a:ext cx="1066800" cy="369888"/>
            <a:chOff x="912" y="2160"/>
            <a:chExt cx="576" cy="233"/>
          </a:xfrm>
        </p:grpSpPr>
        <p:sp>
          <p:nvSpPr>
            <p:cNvPr id="11318" name="Text Box 20"/>
            <p:cNvSpPr txBox="1">
              <a:spLocks noChangeArrowheads="1"/>
            </p:cNvSpPr>
            <p:nvPr/>
          </p:nvSpPr>
          <p:spPr bwMode="auto">
            <a:xfrm>
              <a:off x="960" y="2160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Symbol" charset="0"/>
                </a:rPr>
                <a:t>2</a:t>
              </a:r>
              <a:r>
                <a:rPr lang="en-US" sz="1800" dirty="0">
                  <a:solidFill>
                    <a:schemeClr val="accent2"/>
                  </a:solidFill>
                  <a:latin typeface="Symbol" charset="0"/>
                </a:rPr>
                <a:t>=-20</a:t>
              </a:r>
              <a:r>
                <a:rPr lang="en-US" sz="1800" baseline="30000" dirty="0">
                  <a:solidFill>
                    <a:schemeClr val="accent2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11319" name="AutoShape 21"/>
            <p:cNvSpPr>
              <a:spLocks noChangeArrowheads="1"/>
            </p:cNvSpPr>
            <p:nvPr/>
          </p:nvSpPr>
          <p:spPr bwMode="auto">
            <a:xfrm rot="-5388641">
              <a:off x="869" y="2252"/>
              <a:ext cx="143" cy="58"/>
            </a:xfrm>
            <a:prstGeom prst="curvedUpArrow">
              <a:avLst>
                <a:gd name="adj1" fmla="val 49310"/>
                <a:gd name="adj2" fmla="val 9862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6262" name="Object 3"/>
          <p:cNvGraphicFramePr>
            <a:graphicFrameLocks noChangeAspect="1"/>
          </p:cNvGraphicFramePr>
          <p:nvPr/>
        </p:nvGraphicFramePr>
        <p:xfrm>
          <a:off x="4038600" y="4022725"/>
          <a:ext cx="4937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5" imgW="317160" imgH="228600" progId="Equation.3">
                  <p:embed/>
                </p:oleObj>
              </mc:Choice>
              <mc:Fallback>
                <p:oleObj name="Equation" r:id="rId5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22725"/>
                        <a:ext cx="49371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2667000" y="20415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1</a:t>
            </a:r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2667000" y="30321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2</a:t>
            </a:r>
          </a:p>
        </p:txBody>
      </p: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2209800" y="38862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total force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266266" name="Object 4"/>
          <p:cNvGraphicFramePr>
            <a:graphicFrameLocks noChangeAspect="1"/>
          </p:cNvGraphicFramePr>
          <p:nvPr/>
        </p:nvGraphicFramePr>
        <p:xfrm>
          <a:off x="2112963" y="4972050"/>
          <a:ext cx="40163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972050"/>
                        <a:ext cx="401637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228600" y="4876800"/>
            <a:ext cx="1828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 and direction of acceleration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a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266268" name="Object 5"/>
          <p:cNvGraphicFramePr>
            <a:graphicFrameLocks noChangeAspect="1"/>
          </p:cNvGraphicFramePr>
          <p:nvPr/>
        </p:nvGraphicFramePr>
        <p:xfrm>
          <a:off x="3962400" y="2489200"/>
          <a:ext cx="5429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9" imgW="355320" imgH="241200" progId="Equation.3">
                  <p:embed/>
                </p:oleObj>
              </mc:Choice>
              <mc:Fallback>
                <p:oleObj name="Equation" r:id="rId9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89200"/>
                        <a:ext cx="5429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9" name="Object 6"/>
          <p:cNvGraphicFramePr>
            <a:graphicFrameLocks noChangeAspect="1"/>
          </p:cNvGraphicFramePr>
          <p:nvPr/>
        </p:nvGraphicFramePr>
        <p:xfrm>
          <a:off x="3962400" y="3024188"/>
          <a:ext cx="5222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11" imgW="368280" imgH="228600" progId="Equation.3">
                  <p:embed/>
                </p:oleObj>
              </mc:Choice>
              <mc:Fallback>
                <p:oleObj name="Equation" r:id="rId11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24188"/>
                        <a:ext cx="5222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0" name="Object 7"/>
          <p:cNvGraphicFramePr>
            <a:graphicFrameLocks noChangeAspect="1"/>
          </p:cNvGraphicFramePr>
          <p:nvPr/>
        </p:nvGraphicFramePr>
        <p:xfrm>
          <a:off x="3962400" y="3541713"/>
          <a:ext cx="5064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13" imgW="368280" imgH="241200" progId="Equation.3">
                  <p:embed/>
                </p:oleObj>
              </mc:Choice>
              <mc:Fallback>
                <p:oleObj name="Equation" r:id="rId13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41713"/>
                        <a:ext cx="50641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1" name="Object 8"/>
          <p:cNvGraphicFramePr>
            <a:graphicFrameLocks noChangeAspect="1"/>
          </p:cNvGraphicFramePr>
          <p:nvPr/>
        </p:nvGraphicFramePr>
        <p:xfrm>
          <a:off x="3962400" y="4343400"/>
          <a:ext cx="4937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15" imgW="317160" imgH="241200" progId="Equation.3">
                  <p:embed/>
                </p:oleObj>
              </mc:Choice>
              <mc:Fallback>
                <p:oleObj name="Equation" r:id="rId15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43400"/>
                        <a:ext cx="4937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2" name="Object 9"/>
          <p:cNvGraphicFramePr>
            <a:graphicFrameLocks noChangeAspect="1"/>
          </p:cNvGraphicFramePr>
          <p:nvPr/>
        </p:nvGraphicFramePr>
        <p:xfrm>
          <a:off x="4191000" y="4976813"/>
          <a:ext cx="4683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17" imgW="355320" imgH="241200" progId="Equation.DSMT4">
                  <p:embed/>
                </p:oleObj>
              </mc:Choice>
              <mc:Fallback>
                <p:oleObj name="Equation" r:id="rId17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6813"/>
                        <a:ext cx="4683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28740"/>
              </p:ext>
            </p:extLst>
          </p:nvPr>
        </p:nvGraphicFramePr>
        <p:xfrm>
          <a:off x="6245225" y="4878388"/>
          <a:ext cx="384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19" imgW="292100" imgH="355600" progId="Equation.3">
                  <p:embed/>
                </p:oleObj>
              </mc:Choice>
              <mc:Fallback>
                <p:oleObj name="Equation" r:id="rId19" imgW="292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878388"/>
                        <a:ext cx="384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4" name="Object 11"/>
          <p:cNvGraphicFramePr>
            <a:graphicFrameLocks noChangeAspect="1"/>
          </p:cNvGraphicFramePr>
          <p:nvPr/>
        </p:nvGraphicFramePr>
        <p:xfrm>
          <a:off x="1981200" y="5603875"/>
          <a:ext cx="40163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21" imgW="304560" imgH="177480" progId="Equation.DSMT4">
                  <p:embed/>
                </p:oleObj>
              </mc:Choice>
              <mc:Fallback>
                <p:oleObj name="Equation" r:id="rId2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03875"/>
                        <a:ext cx="401638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627733"/>
              </p:ext>
            </p:extLst>
          </p:nvPr>
        </p:nvGraphicFramePr>
        <p:xfrm>
          <a:off x="6240463" y="5572125"/>
          <a:ext cx="3349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23" imgW="254000" imgH="241300" progId="Equation.3">
                  <p:embed/>
                </p:oleObj>
              </mc:Choice>
              <mc:Fallback>
                <p:oleObj name="Equation" r:id="rId23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5572125"/>
                        <a:ext cx="3349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744421"/>
              </p:ext>
            </p:extLst>
          </p:nvPr>
        </p:nvGraphicFramePr>
        <p:xfrm>
          <a:off x="4487863" y="1889125"/>
          <a:ext cx="10937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25" imgW="723900" imgH="355600" progId="Equation.3">
                  <p:embed/>
                </p:oleObj>
              </mc:Choice>
              <mc:Fallback>
                <p:oleObj name="Equation" r:id="rId25" imgW="723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1889125"/>
                        <a:ext cx="1093787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471054"/>
              </p:ext>
            </p:extLst>
          </p:nvPr>
        </p:nvGraphicFramePr>
        <p:xfrm>
          <a:off x="4508500" y="2401888"/>
          <a:ext cx="10652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27" imgW="698500" imgH="355600" progId="Equation.3">
                  <p:embed/>
                </p:oleObj>
              </mc:Choice>
              <mc:Fallback>
                <p:oleObj name="Equation" r:id="rId27" imgW="698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401888"/>
                        <a:ext cx="10652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09367"/>
              </p:ext>
            </p:extLst>
          </p:nvPr>
        </p:nvGraphicFramePr>
        <p:xfrm>
          <a:off x="4486275" y="2916238"/>
          <a:ext cx="10620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29" imgW="749300" imgH="355600" progId="Equation.3">
                  <p:embed/>
                </p:oleObj>
              </mc:Choice>
              <mc:Fallback>
                <p:oleObj name="Equation" r:id="rId29" imgW="749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2916238"/>
                        <a:ext cx="10620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162319"/>
              </p:ext>
            </p:extLst>
          </p:nvPr>
        </p:nvGraphicFramePr>
        <p:xfrm>
          <a:off x="4491038" y="3430588"/>
          <a:ext cx="10112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31" imgW="736600" imgH="355600" progId="Equation.3">
                  <p:embed/>
                </p:oleObj>
              </mc:Choice>
              <mc:Fallback>
                <p:oleObj name="Equation" r:id="rId31" imgW="736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3430588"/>
                        <a:ext cx="10112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0" name="Object 17"/>
          <p:cNvGraphicFramePr>
            <a:graphicFrameLocks noChangeAspect="1"/>
          </p:cNvGraphicFramePr>
          <p:nvPr/>
        </p:nvGraphicFramePr>
        <p:xfrm>
          <a:off x="4495800" y="4024313"/>
          <a:ext cx="10668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33" imgW="685800" imgH="228600" progId="Equation.DSMT4">
                  <p:embed/>
                </p:oleObj>
              </mc:Choice>
              <mc:Fallback>
                <p:oleObj name="Equation" r:id="rId33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4313"/>
                        <a:ext cx="10668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1" name="Object 18"/>
          <p:cNvGraphicFramePr>
            <a:graphicFrameLocks noChangeAspect="1"/>
          </p:cNvGraphicFramePr>
          <p:nvPr/>
        </p:nvGraphicFramePr>
        <p:xfrm>
          <a:off x="7337425" y="4024313"/>
          <a:ext cx="434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35" imgW="279360" imgH="228600" progId="Equation.3">
                  <p:embed/>
                </p:oleObj>
              </mc:Choice>
              <mc:Fallback>
                <p:oleObj name="Equation" r:id="rId35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4024313"/>
                        <a:ext cx="4349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2" name="Object 19"/>
          <p:cNvGraphicFramePr>
            <a:graphicFrameLocks noChangeAspect="1"/>
          </p:cNvGraphicFramePr>
          <p:nvPr/>
        </p:nvGraphicFramePr>
        <p:xfrm>
          <a:off x="4475163" y="4343400"/>
          <a:ext cx="10874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37" imgW="698400" imgH="241200" progId="Equation.DSMT4">
                  <p:embed/>
                </p:oleObj>
              </mc:Choice>
              <mc:Fallback>
                <p:oleObj name="Equation" r:id="rId37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343400"/>
                        <a:ext cx="108743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3" name="Object 20"/>
          <p:cNvGraphicFramePr>
            <a:graphicFrameLocks noChangeAspect="1"/>
          </p:cNvGraphicFramePr>
          <p:nvPr/>
        </p:nvGraphicFramePr>
        <p:xfrm>
          <a:off x="7354888" y="4343400"/>
          <a:ext cx="454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39" imgW="291960" imgH="241200" progId="Equation.3">
                  <p:embed/>
                </p:oleObj>
              </mc:Choice>
              <mc:Fallback>
                <p:oleObj name="Equation" r:id="rId39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343400"/>
                        <a:ext cx="4540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4" name="Object 21"/>
          <p:cNvGraphicFramePr>
            <a:graphicFrameLocks noChangeAspect="1"/>
          </p:cNvGraphicFramePr>
          <p:nvPr/>
        </p:nvGraphicFramePr>
        <p:xfrm>
          <a:off x="2520950" y="4876800"/>
          <a:ext cx="450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41" imgW="342720" imgH="393480" progId="Equation.DSMT4">
                  <p:embed/>
                </p:oleObj>
              </mc:Choice>
              <mc:Fallback>
                <p:oleObj name="Equation" r:id="rId41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76800"/>
                        <a:ext cx="450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5" name="Object 22"/>
          <p:cNvGraphicFramePr>
            <a:graphicFrameLocks noChangeAspect="1"/>
          </p:cNvGraphicFramePr>
          <p:nvPr/>
        </p:nvGraphicFramePr>
        <p:xfrm>
          <a:off x="2944813" y="4876800"/>
          <a:ext cx="11699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43" imgW="888840" imgH="393480" progId="Equation.DSMT4">
                  <p:embed/>
                </p:oleObj>
              </mc:Choice>
              <mc:Fallback>
                <p:oleObj name="Equation" r:id="rId43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4876800"/>
                        <a:ext cx="11699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6" name="Object 23"/>
          <p:cNvGraphicFramePr>
            <a:graphicFrameLocks noChangeAspect="1"/>
          </p:cNvGraphicFramePr>
          <p:nvPr/>
        </p:nvGraphicFramePr>
        <p:xfrm>
          <a:off x="4654550" y="4876800"/>
          <a:ext cx="4508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45" imgW="342720" imgH="419040" progId="Equation.DSMT4">
                  <p:embed/>
                </p:oleObj>
              </mc:Choice>
              <mc:Fallback>
                <p:oleObj name="Equation" r:id="rId45" imgW="342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4876800"/>
                        <a:ext cx="4508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7" name="Object 24"/>
          <p:cNvGraphicFramePr>
            <a:graphicFrameLocks noChangeAspect="1"/>
          </p:cNvGraphicFramePr>
          <p:nvPr/>
        </p:nvGraphicFramePr>
        <p:xfrm>
          <a:off x="5095875" y="4918075"/>
          <a:ext cx="11525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47" imgW="876240" imgH="393480" progId="Equation.DSMT4">
                  <p:embed/>
                </p:oleObj>
              </mc:Choice>
              <mc:Fallback>
                <p:oleObj name="Equation" r:id="rId47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918075"/>
                        <a:ext cx="11525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8" name="Object 25"/>
          <p:cNvGraphicFramePr>
            <a:graphicFrameLocks noChangeAspect="1"/>
          </p:cNvGraphicFramePr>
          <p:nvPr/>
        </p:nvGraphicFramePr>
        <p:xfrm>
          <a:off x="6553200" y="4884738"/>
          <a:ext cx="1146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49" imgW="1066680" imgH="355320" progId="Equation.DSMT4">
                  <p:embed/>
                </p:oleObj>
              </mc:Choice>
              <mc:Fallback>
                <p:oleObj name="Equation" r:id="rId49" imgW="1066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84738"/>
                        <a:ext cx="1146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9" name="Object 26"/>
          <p:cNvGraphicFramePr>
            <a:graphicFrameLocks noChangeAspect="1"/>
          </p:cNvGraphicFramePr>
          <p:nvPr/>
        </p:nvGraphicFramePr>
        <p:xfrm>
          <a:off x="7662863" y="4876800"/>
          <a:ext cx="10239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51" imgW="952200" imgH="330120" progId="Equation.DSMT4">
                  <p:embed/>
                </p:oleObj>
              </mc:Choice>
              <mc:Fallback>
                <p:oleObj name="Equation" r:id="rId51" imgW="952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863" y="4876800"/>
                        <a:ext cx="10239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0" name="Object 27"/>
          <p:cNvGraphicFramePr>
            <a:graphicFrameLocks noChangeAspect="1"/>
          </p:cNvGraphicFramePr>
          <p:nvPr/>
        </p:nvGraphicFramePr>
        <p:xfrm>
          <a:off x="8385175" y="5226050"/>
          <a:ext cx="6826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53" imgW="634680" imgH="203040" progId="Equation.DSMT4">
                  <p:embed/>
                </p:oleObj>
              </mc:Choice>
              <mc:Fallback>
                <p:oleObj name="Equation" r:id="rId53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175" y="5226050"/>
                        <a:ext cx="6826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1" name="Object 28"/>
          <p:cNvGraphicFramePr>
            <a:graphicFrameLocks noChangeAspect="1"/>
          </p:cNvGraphicFramePr>
          <p:nvPr/>
        </p:nvGraphicFramePr>
        <p:xfrm>
          <a:off x="2362200" y="5410200"/>
          <a:ext cx="1128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55" imgW="799920" imgH="482400" progId="Equation.DSMT4">
                  <p:embed/>
                </p:oleObj>
              </mc:Choice>
              <mc:Fallback>
                <p:oleObj name="Equation" r:id="rId55" imgW="799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10200"/>
                        <a:ext cx="11287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2" name="Object 29"/>
          <p:cNvGraphicFramePr>
            <a:graphicFrameLocks noChangeAspect="1"/>
          </p:cNvGraphicFramePr>
          <p:nvPr/>
        </p:nvGraphicFramePr>
        <p:xfrm>
          <a:off x="3505200" y="5448300"/>
          <a:ext cx="13716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57" imgW="1041120" imgH="431640" progId="Equation.DSMT4">
                  <p:embed/>
                </p:oleObj>
              </mc:Choice>
              <mc:Fallback>
                <p:oleObj name="Equation" r:id="rId57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48300"/>
                        <a:ext cx="13716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3" name="Object 30"/>
          <p:cNvGraphicFramePr>
            <a:graphicFrameLocks noChangeAspect="1"/>
          </p:cNvGraphicFramePr>
          <p:nvPr/>
        </p:nvGraphicFramePr>
        <p:xfrm>
          <a:off x="6573838" y="5494338"/>
          <a:ext cx="9699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59" imgW="736560" imgH="330120" progId="Equation.DSMT4">
                  <p:embed/>
                </p:oleObj>
              </mc:Choice>
              <mc:Fallback>
                <p:oleObj name="Equation" r:id="rId59" imgW="736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5494338"/>
                        <a:ext cx="9699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4" name="Object 31"/>
          <p:cNvGraphicFramePr>
            <a:graphicFrameLocks noChangeAspect="1"/>
          </p:cNvGraphicFramePr>
          <p:nvPr/>
        </p:nvGraphicFramePr>
        <p:xfrm>
          <a:off x="7519988" y="5486400"/>
          <a:ext cx="14716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61" imgW="1117440" imgH="431640" progId="Equation.DSMT4">
                  <p:embed/>
                </p:oleObj>
              </mc:Choice>
              <mc:Fallback>
                <p:oleObj name="Equation" r:id="rId61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88" y="5486400"/>
                        <a:ext cx="14716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5" name="Object 32"/>
          <p:cNvGraphicFramePr>
            <a:graphicFrameLocks noChangeAspect="1"/>
          </p:cNvGraphicFramePr>
          <p:nvPr/>
        </p:nvGraphicFramePr>
        <p:xfrm>
          <a:off x="5562600" y="1912938"/>
          <a:ext cx="20558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63" imgW="1358640" imgH="279360" progId="Equation.DSMT4">
                  <p:embed/>
                </p:oleObj>
              </mc:Choice>
              <mc:Fallback>
                <p:oleObj name="Equation" r:id="rId63" imgW="1358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12938"/>
                        <a:ext cx="20558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6" name="Object 33"/>
          <p:cNvGraphicFramePr>
            <a:graphicFrameLocks noChangeAspect="1"/>
          </p:cNvGraphicFramePr>
          <p:nvPr/>
        </p:nvGraphicFramePr>
        <p:xfrm>
          <a:off x="5586413" y="2438400"/>
          <a:ext cx="2033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65" imgW="1333440" imgH="279360" progId="Equation.DSMT4">
                  <p:embed/>
                </p:oleObj>
              </mc:Choice>
              <mc:Fallback>
                <p:oleObj name="Equation" r:id="rId65" imgW="1333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2438400"/>
                        <a:ext cx="20335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7" name="Object 34"/>
          <p:cNvGraphicFramePr>
            <a:graphicFrameLocks noChangeAspect="1"/>
          </p:cNvGraphicFramePr>
          <p:nvPr/>
        </p:nvGraphicFramePr>
        <p:xfrm>
          <a:off x="5567363" y="2979738"/>
          <a:ext cx="20526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67" imgW="1447560" imgH="279360" progId="Equation.DSMT4">
                  <p:embed/>
                </p:oleObj>
              </mc:Choice>
              <mc:Fallback>
                <p:oleObj name="Equation" r:id="rId67" imgW="1447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2979738"/>
                        <a:ext cx="205263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8" name="Object 35"/>
          <p:cNvGraphicFramePr>
            <a:graphicFrameLocks noChangeAspect="1"/>
          </p:cNvGraphicFramePr>
          <p:nvPr/>
        </p:nvGraphicFramePr>
        <p:xfrm>
          <a:off x="5545138" y="3513138"/>
          <a:ext cx="20748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69" imgW="1511280" imgH="279360" progId="Equation.DSMT4">
                  <p:embed/>
                </p:oleObj>
              </mc:Choice>
              <mc:Fallback>
                <p:oleObj name="Equation" r:id="rId69" imgW="1511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3513138"/>
                        <a:ext cx="20748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9" name="Object 36"/>
          <p:cNvGraphicFramePr>
            <a:graphicFrameLocks noChangeAspect="1"/>
          </p:cNvGraphicFramePr>
          <p:nvPr/>
        </p:nvGraphicFramePr>
        <p:xfrm>
          <a:off x="5562600" y="4038600"/>
          <a:ext cx="179863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71" imgW="1155600" imgH="177480" progId="Equation.DSMT4">
                  <p:embed/>
                </p:oleObj>
              </mc:Choice>
              <mc:Fallback>
                <p:oleObj name="Equation" r:id="rId71" imgW="1155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38600"/>
                        <a:ext cx="1798638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0" name="Object 37"/>
          <p:cNvGraphicFramePr>
            <a:graphicFrameLocks noChangeAspect="1"/>
          </p:cNvGraphicFramePr>
          <p:nvPr/>
        </p:nvGraphicFramePr>
        <p:xfrm>
          <a:off x="5554663" y="4343400"/>
          <a:ext cx="176053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73" imgW="1130040" imgH="177480" progId="Equation.DSMT4">
                  <p:embed/>
                </p:oleObj>
              </mc:Choice>
              <mc:Fallback>
                <p:oleObj name="Equation" r:id="rId73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4343400"/>
                        <a:ext cx="1760537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72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3CEC7C-6478-624E-B87A-F16CE166630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B6A59F36-FB3C-1746-AC55-A0CAC968EF48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5257800" y="2438400"/>
            <a:ext cx="18288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Third Law (Law of Action and Reaction)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7772400" cy="12160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If two objects interact,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21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that object 2 exerts on object 1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is equal in magnitude and opposite in direction to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12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object 1 exerts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on object 2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. </a:t>
            </a:r>
            <a:endParaRPr lang="en-US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268293" name="Oval 5"/>
          <p:cNvSpPr>
            <a:spLocks noChangeArrowheads="1"/>
          </p:cNvSpPr>
          <p:nvPr/>
        </p:nvSpPr>
        <p:spPr bwMode="auto">
          <a:xfrm>
            <a:off x="1371600" y="2590800"/>
            <a:ext cx="762000" cy="7620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charset="0"/>
              </a:rPr>
              <a:t>1</a:t>
            </a:r>
          </a:p>
        </p:txBody>
      </p:sp>
      <p:sp>
        <p:nvSpPr>
          <p:cNvPr id="268294" name="Oval 6"/>
          <p:cNvSpPr>
            <a:spLocks noChangeArrowheads="1"/>
          </p:cNvSpPr>
          <p:nvPr/>
        </p:nvSpPr>
        <p:spPr bwMode="auto">
          <a:xfrm>
            <a:off x="38100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 Narrow" charset="0"/>
                <a:ea typeface="+mn-ea"/>
                <a:cs typeface="+mn-cs"/>
              </a:rPr>
              <a:t>2</a:t>
            </a:r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 flipV="1">
            <a:off x="1752600" y="28194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1965325" y="23622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21</a:t>
            </a:r>
          </a:p>
        </p:txBody>
      </p:sp>
      <p:sp>
        <p:nvSpPr>
          <p:cNvPr id="268297" name="Line 9"/>
          <p:cNvSpPr>
            <a:spLocks noChangeShapeType="1"/>
          </p:cNvSpPr>
          <p:nvPr/>
        </p:nvSpPr>
        <p:spPr bwMode="auto">
          <a:xfrm rot="10800000" flipV="1">
            <a:off x="3200400" y="25908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3043238" y="2133600"/>
            <a:ext cx="53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12</a:t>
            </a:r>
          </a:p>
        </p:txBody>
      </p:sp>
      <p:graphicFrame>
        <p:nvGraphicFramePr>
          <p:cNvPr id="2682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467123"/>
              </p:ext>
            </p:extLst>
          </p:nvPr>
        </p:nvGraphicFramePr>
        <p:xfrm>
          <a:off x="5284788" y="2497138"/>
          <a:ext cx="998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0" name="Equation" r:id="rId3" imgW="381000" imgH="241300" progId="Equation.3">
                  <p:embed/>
                </p:oleObj>
              </mc:Choice>
              <mc:Fallback>
                <p:oleObj name="Equation" r:id="rId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2497138"/>
                        <a:ext cx="99853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reaction force is equal in magnitude to the action force but in opposite direction. These two forces always act </a:t>
            </a:r>
            <a:r>
              <a:rPr lang="en-US" b="1" u="sng">
                <a:latin typeface="Monotype Corsiva" charset="0"/>
              </a:rPr>
              <a:t>on different objects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.  </a:t>
            </a: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685800" y="44196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is the reaction force to the force of a free falling object?</a:t>
            </a: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4724400" y="4503003"/>
            <a:ext cx="373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gravitational force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the object exerts on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Earth!</a:t>
            </a: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533400" y="53340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Stationary objects on top of a table has a reaction force (called the normal force) from table to balance the action force, the gravitational force.</a:t>
            </a:r>
          </a:p>
        </p:txBody>
      </p:sp>
      <p:graphicFrame>
        <p:nvGraphicFramePr>
          <p:cNvPr id="2683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775931"/>
              </p:ext>
            </p:extLst>
          </p:nvPr>
        </p:nvGraphicFramePr>
        <p:xfrm>
          <a:off x="6199188" y="2516188"/>
          <a:ext cx="8985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1" name="Equation" r:id="rId5" imgW="342900" imgH="241300" progId="Equation.DSMT4">
                  <p:embed/>
                </p:oleObj>
              </mc:Choice>
              <mc:Fallback>
                <p:oleObj name="Equation" r:id="rId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2516188"/>
                        <a:ext cx="8985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67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4D3F42-0BD3-7140-976A-F7BEFD49DCE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457200" y="4648200"/>
            <a:ext cx="8382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Suppose that the magnitude of the force P is 36 N.  If the mass of the spacecraft is 11,000 kg and the mass of the astronaut is 92 kg, what are the accelerations?</a:t>
            </a:r>
          </a:p>
        </p:txBody>
      </p:sp>
      <p:pic>
        <p:nvPicPr>
          <p:cNvPr id="417798" name="Picture 6" descr="afg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4950"/>
            <a:ext cx="7772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Ex.  The Accelerations Produced by Action and Reaction Forces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6172200" y="24384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A50021"/>
                </a:solidFill>
                <a:latin typeface="Arial Narrow" charset="0"/>
              </a:rPr>
              <a:t>Which one do you think will get larger acceleration?</a:t>
            </a:r>
          </a:p>
        </p:txBody>
      </p:sp>
    </p:spTree>
    <p:extLst>
      <p:ext uri="{BB962C8B-B14F-4D97-AF65-F5344CB8AC3E}">
        <p14:creationId xmlns:p14="http://schemas.microsoft.com/office/powerpoint/2010/main" val="250726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458200" cy="57912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Mid-term exam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In the class tomorrow, Tuesday, June</a:t>
            </a:r>
            <a:r>
              <a:rPr lang="en-US" sz="2400" dirty="0"/>
              <a:t> </a:t>
            </a:r>
            <a:r>
              <a:rPr lang="en-US" sz="2400" dirty="0" smtClean="0"/>
              <a:t>17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Comprehensive exam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Covers CH1.1 to what we finish today + Appendix A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</a:t>
            </a:r>
            <a:r>
              <a:rPr lang="en-US" sz="2400" dirty="0" smtClean="0"/>
              <a:t>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Your phones or portable computers are NOT allowed as a replacement!</a:t>
            </a:r>
            <a:endParaRPr lang="en-US" sz="2000" dirty="0"/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solutions, derivations or definitions!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Quiz #2 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Class average: 26.8/45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Equivalent to: 59.6/100</a:t>
            </a:r>
            <a:endParaRPr lang="en-US" sz="20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Previous quiz: 69.3/100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Top score: 45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25F731-D3A8-D848-8ACD-69081EEE7D7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5013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graphicFrame>
        <p:nvGraphicFramePr>
          <p:cNvPr id="419845" name="Object 3"/>
          <p:cNvGraphicFramePr>
            <a:graphicFrameLocks noChangeAspect="1"/>
          </p:cNvGraphicFramePr>
          <p:nvPr/>
        </p:nvGraphicFramePr>
        <p:xfrm>
          <a:off x="7045325" y="914400"/>
          <a:ext cx="15684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04" name="Equation" r:id="rId4" imgW="571500" imgH="266700" progId="Equation.DSMT4">
                  <p:embed/>
                </p:oleObj>
              </mc:Choice>
              <mc:Fallback>
                <p:oleObj name="Equation" r:id="rId4" imgW="571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914400"/>
                        <a:ext cx="15684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072619"/>
              </p:ext>
            </p:extLst>
          </p:nvPr>
        </p:nvGraphicFramePr>
        <p:xfrm>
          <a:off x="1905000" y="2919413"/>
          <a:ext cx="9588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05" name="Equation" r:id="rId6" imgW="304800" imgH="241300" progId="Equation.3">
                  <p:embed/>
                </p:oleObj>
              </mc:Choice>
              <mc:Fallback>
                <p:oleObj name="Equation" r:id="rId6" imgW="304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19413"/>
                        <a:ext cx="9588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283256"/>
              </p:ext>
            </p:extLst>
          </p:nvPr>
        </p:nvGraphicFramePr>
        <p:xfrm>
          <a:off x="2057400" y="4689475"/>
          <a:ext cx="10191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06" name="Equation" r:id="rId8" imgW="317500" imgH="241300" progId="Equation.3">
                  <p:embed/>
                </p:oleObj>
              </mc:Choice>
              <mc:Fallback>
                <p:oleObj name="Equation" r:id="rId8" imgW="317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689475"/>
                        <a:ext cx="10191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</a:t>
            </a:r>
          </a:p>
        </p:txBody>
      </p:sp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Force exerted on the space craft by the astronaut</a:t>
            </a:r>
          </a:p>
        </p:txBody>
      </p:sp>
      <p:graphicFrame>
        <p:nvGraphicFramePr>
          <p:cNvPr id="419850" name="Object 6"/>
          <p:cNvGraphicFramePr>
            <a:graphicFrameLocks noChangeAspect="1"/>
          </p:cNvGraphicFramePr>
          <p:nvPr/>
        </p:nvGraphicFramePr>
        <p:xfrm>
          <a:off x="6969125" y="1676400"/>
          <a:ext cx="18129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07" name="Equation" r:id="rId10" imgW="660400" imgH="266700" progId="Equation.DSMT4">
                  <p:embed/>
                </p:oleObj>
              </mc:Choice>
              <mc:Fallback>
                <p:oleObj name="Equation" r:id="rId10" imgW="66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25" y="1676400"/>
                        <a:ext cx="18129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1" name="Text Box 11"/>
          <p:cNvSpPr txBox="1">
            <a:spLocks noChangeArrowheads="1"/>
          </p:cNvSpPr>
          <p:nvPr/>
        </p:nvSpPr>
        <p:spPr bwMode="auto">
          <a:xfrm>
            <a:off x="228600" y="17526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Force exerted on the astronaut by the space craft</a:t>
            </a:r>
          </a:p>
        </p:txBody>
      </p:sp>
      <p:graphicFrame>
        <p:nvGraphicFramePr>
          <p:cNvPr id="4198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551539"/>
              </p:ext>
            </p:extLst>
          </p:nvPr>
        </p:nvGraphicFramePr>
        <p:xfrm>
          <a:off x="2819400" y="2551113"/>
          <a:ext cx="1119188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08" name="Equation" r:id="rId12" imgW="355600" imgH="482600" progId="Equation.3">
                  <p:embed/>
                </p:oleObj>
              </mc:Choice>
              <mc:Fallback>
                <p:oleObj name="Equation" r:id="rId12" imgW="355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51113"/>
                        <a:ext cx="1119188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956426"/>
              </p:ext>
            </p:extLst>
          </p:nvPr>
        </p:nvGraphicFramePr>
        <p:xfrm>
          <a:off x="3846513" y="2608263"/>
          <a:ext cx="2478087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09" name="Equation" r:id="rId14" imgW="787400" imgH="457200" progId="Equation.3">
                  <p:embed/>
                </p:oleObj>
              </mc:Choice>
              <mc:Fallback>
                <p:oleObj name="Equation" r:id="rId14" imgW="787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2608263"/>
                        <a:ext cx="2478087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395469"/>
              </p:ext>
            </p:extLst>
          </p:nvPr>
        </p:nvGraphicFramePr>
        <p:xfrm>
          <a:off x="6349221" y="3048000"/>
          <a:ext cx="2718579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10" name="Equation" r:id="rId16" imgW="990600" imgH="241300" progId="Equation.3">
                  <p:embed/>
                </p:oleObj>
              </mc:Choice>
              <mc:Fallback>
                <p:oleObj name="Equation" r:id="rId16" imgW="990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221" y="3048000"/>
                        <a:ext cx="2718579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Text Box 15"/>
          <p:cNvSpPr txBox="1">
            <a:spLocks noChangeArrowheads="1"/>
          </p:cNvSpPr>
          <p:nvPr/>
        </p:nvSpPr>
        <p:spPr bwMode="auto">
          <a:xfrm>
            <a:off x="152400" y="278765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space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craft’s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acceleration</a:t>
            </a:r>
          </a:p>
        </p:txBody>
      </p:sp>
      <p:sp>
        <p:nvSpPr>
          <p:cNvPr id="419856" name="Text Box 16"/>
          <p:cNvSpPr txBox="1">
            <a:spLocks noChangeArrowheads="1"/>
          </p:cNvSpPr>
          <p:nvPr/>
        </p:nvSpPr>
        <p:spPr bwMode="auto">
          <a:xfrm>
            <a:off x="152400" y="461645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Astronaut’s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acceleration</a:t>
            </a:r>
          </a:p>
        </p:txBody>
      </p:sp>
      <p:graphicFrame>
        <p:nvGraphicFramePr>
          <p:cNvPr id="4198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498029"/>
              </p:ext>
            </p:extLst>
          </p:nvPr>
        </p:nvGraphicFramePr>
        <p:xfrm>
          <a:off x="3121025" y="4303713"/>
          <a:ext cx="1222375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11" name="Equation" r:id="rId18" imgW="381000" imgH="482600" progId="Equation.3">
                  <p:embed/>
                </p:oleObj>
              </mc:Choice>
              <mc:Fallback>
                <p:oleObj name="Equation" r:id="rId18" imgW="381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4303713"/>
                        <a:ext cx="1222375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066227"/>
              </p:ext>
            </p:extLst>
          </p:nvPr>
        </p:nvGraphicFramePr>
        <p:xfrm>
          <a:off x="4346575" y="4322763"/>
          <a:ext cx="22828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12" name="Equation" r:id="rId20" imgW="711200" imgH="457200" progId="Equation.3">
                  <p:embed/>
                </p:oleObj>
              </mc:Choice>
              <mc:Fallback>
                <p:oleObj name="Equation" r:id="rId20" imgW="71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4322763"/>
                        <a:ext cx="2282825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506629"/>
              </p:ext>
            </p:extLst>
          </p:nvPr>
        </p:nvGraphicFramePr>
        <p:xfrm>
          <a:off x="6629400" y="4803633"/>
          <a:ext cx="2303462" cy="68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13" name="Equation" r:id="rId22" imgW="812800" imgH="241300" progId="Equation.DSMT4">
                  <p:embed/>
                </p:oleObj>
              </mc:Choice>
              <mc:Fallback>
                <p:oleObj name="Equation" r:id="rId22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803633"/>
                        <a:ext cx="2303462" cy="682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89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8CE5B-71CB-2A45-915F-DA204FB8A7E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3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AE4C1FD6-B0AC-9D4E-9C4A-FF5AE07B33C7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21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 of 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4000" baseline="30000" dirty="0">
                <a:latin typeface="Arial Narrow" charset="0"/>
                <a:ea typeface="ＭＳ Ｐゴシック" charset="0"/>
                <a:cs typeface="ＭＳ Ｐゴシック" charset="0"/>
              </a:rPr>
              <a:t>rd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 Law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94456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A large man and a small boy stand facing each other on </a:t>
            </a:r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frictionless ice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.   They put their hands together and push against each other so that they move apart.  </a:t>
            </a:r>
            <a:r>
              <a:rPr lang="en-US" sz="1800">
                <a:solidFill>
                  <a:srgbClr val="800000"/>
                </a:solidFill>
                <a:latin typeface="Arial Narrow" charset="0"/>
              </a:rPr>
              <a:t>a) Who moves away with the higher speed and by how much?</a:t>
            </a:r>
            <a:endParaRPr lang="en-US" sz="1800" baseline="3000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269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408786"/>
              </p:ext>
            </p:extLst>
          </p:nvPr>
        </p:nvGraphicFramePr>
        <p:xfrm>
          <a:off x="3390900" y="1797050"/>
          <a:ext cx="9525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08" name="Equation" r:id="rId3" imgW="381000" imgH="241300" progId="Equation.3">
                  <p:embed/>
                </p:oleObj>
              </mc:Choice>
              <mc:Fallback>
                <p:oleObj name="Equation" r:id="rId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797050"/>
                        <a:ext cx="9525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9317" name="Picture 5" descr="pe01659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1066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457200" y="42672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M</a:t>
            </a:r>
          </a:p>
        </p:txBody>
      </p:sp>
      <p:pic>
        <p:nvPicPr>
          <p:cNvPr id="269319" name="Picture 7" descr="pe02043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730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2438400" y="36576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12888" y="2473325"/>
            <a:ext cx="614362" cy="498475"/>
            <a:chOff x="953" y="1558"/>
            <a:chExt cx="387" cy="314"/>
          </a:xfrm>
        </p:grpSpPr>
        <p:sp>
          <p:nvSpPr>
            <p:cNvPr id="25649" name="Line 10"/>
            <p:cNvSpPr>
              <a:spLocks noChangeShapeType="1"/>
            </p:cNvSpPr>
            <p:nvPr/>
          </p:nvSpPr>
          <p:spPr bwMode="auto">
            <a:xfrm>
              <a:off x="953" y="1872"/>
              <a:ext cx="384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Text Box 11"/>
            <p:cNvSpPr txBox="1">
              <a:spLocks noChangeArrowheads="1"/>
            </p:cNvSpPr>
            <p:nvPr/>
          </p:nvSpPr>
          <p:spPr bwMode="auto">
            <a:xfrm>
              <a:off x="1001" y="1558"/>
              <a:ext cx="3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12</a:t>
              </a:r>
              <a:endParaRPr lang="en-US" b="1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19200" y="3276600"/>
            <a:ext cx="1270000" cy="533400"/>
            <a:chOff x="720" y="1776"/>
            <a:chExt cx="800" cy="336"/>
          </a:xfrm>
        </p:grpSpPr>
        <p:sp>
          <p:nvSpPr>
            <p:cNvPr id="25647" name="Line 13"/>
            <p:cNvSpPr>
              <a:spLocks noChangeShapeType="1"/>
            </p:cNvSpPr>
            <p:nvPr/>
          </p:nvSpPr>
          <p:spPr bwMode="auto">
            <a:xfrm rot="10800000">
              <a:off x="909" y="1776"/>
              <a:ext cx="384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Text Box 14"/>
            <p:cNvSpPr txBox="1">
              <a:spLocks noChangeArrowheads="1"/>
            </p:cNvSpPr>
            <p:nvPr/>
          </p:nvSpPr>
          <p:spPr bwMode="auto">
            <a:xfrm>
              <a:off x="720" y="1824"/>
              <a:ext cx="8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21</a:t>
              </a:r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= - 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12</a:t>
              </a:r>
              <a:endParaRPr lang="en-US" b="1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2693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057632"/>
              </p:ext>
            </p:extLst>
          </p:nvPr>
        </p:nvGraphicFramePr>
        <p:xfrm>
          <a:off x="3276600" y="3548063"/>
          <a:ext cx="9699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09" name="Equation" r:id="rId7" imgW="381000" imgH="241300" progId="Equation.3">
                  <p:embed/>
                </p:oleObj>
              </mc:Choice>
              <mc:Fallback>
                <p:oleObj name="Equation" r:id="rId7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48063"/>
                        <a:ext cx="9699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482067"/>
              </p:ext>
            </p:extLst>
          </p:nvPr>
        </p:nvGraphicFramePr>
        <p:xfrm>
          <a:off x="1143000" y="4630738"/>
          <a:ext cx="17764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10" name="Equation" r:id="rId9" imgW="711200" imgH="241300" progId="Equation.3">
                  <p:embed/>
                </p:oleObj>
              </mc:Choice>
              <mc:Fallback>
                <p:oleObj name="Equation" r:id="rId9" imgW="711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30738"/>
                        <a:ext cx="17764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713251"/>
              </p:ext>
            </p:extLst>
          </p:nvPr>
        </p:nvGraphicFramePr>
        <p:xfrm>
          <a:off x="6489700" y="1801813"/>
          <a:ext cx="100171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11" name="Equation" r:id="rId11" imgW="482600" imgH="355600" progId="Equation.3">
                  <p:embed/>
                </p:oleObj>
              </mc:Choice>
              <mc:Fallback>
                <p:oleObj name="Equation" r:id="rId11" imgW="482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801813"/>
                        <a:ext cx="1001713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94918"/>
              </p:ext>
            </p:extLst>
          </p:nvPr>
        </p:nvGraphicFramePr>
        <p:xfrm>
          <a:off x="3352800" y="2636838"/>
          <a:ext cx="9890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12" name="Equation" r:id="rId13" imgW="381000" imgH="241300" progId="Equation.3">
                  <p:embed/>
                </p:oleObj>
              </mc:Choice>
              <mc:Fallback>
                <p:oleObj name="Equation" r:id="rId1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636838"/>
                        <a:ext cx="98901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1" name="Object 7"/>
          <p:cNvGraphicFramePr>
            <a:graphicFrameLocks noChangeAspect="1"/>
          </p:cNvGraphicFramePr>
          <p:nvPr/>
        </p:nvGraphicFramePr>
        <p:xfrm>
          <a:off x="6751638" y="2590800"/>
          <a:ext cx="9017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13" name="Equation" r:id="rId15" imgW="380880" imgH="177480" progId="Equation.DSMT4">
                  <p:embed/>
                </p:oleObj>
              </mc:Choice>
              <mc:Fallback>
                <p:oleObj name="Equation" r:id="rId15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638" y="2590800"/>
                        <a:ext cx="9017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2" name="Object 8"/>
          <p:cNvGraphicFramePr>
            <a:graphicFrameLocks noChangeAspect="1"/>
          </p:cNvGraphicFramePr>
          <p:nvPr/>
        </p:nvGraphicFramePr>
        <p:xfrm>
          <a:off x="6705600" y="3127375"/>
          <a:ext cx="8588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14" name="Equation" r:id="rId17" imgW="393480" imgH="190440" progId="Equation.DSMT4">
                  <p:embed/>
                </p:oleObj>
              </mc:Choice>
              <mc:Fallback>
                <p:oleObj name="Equation" r:id="rId17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127375"/>
                        <a:ext cx="8588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3" name="Object 9"/>
          <p:cNvGraphicFramePr>
            <a:graphicFrameLocks noChangeAspect="1"/>
          </p:cNvGraphicFramePr>
          <p:nvPr/>
        </p:nvGraphicFramePr>
        <p:xfrm>
          <a:off x="6719888" y="3657600"/>
          <a:ext cx="8239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15" name="Equation" r:id="rId19" imgW="393480" imgH="177480" progId="Equation.DSMT4">
                  <p:embed/>
                </p:oleObj>
              </mc:Choice>
              <mc:Fallback>
                <p:oleObj name="Equation" r:id="rId19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3657600"/>
                        <a:ext cx="8239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4" name="Object 10"/>
          <p:cNvGraphicFramePr>
            <a:graphicFrameLocks noChangeAspect="1"/>
          </p:cNvGraphicFramePr>
          <p:nvPr/>
        </p:nvGraphicFramePr>
        <p:xfrm>
          <a:off x="6650038" y="4191000"/>
          <a:ext cx="8937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16" name="Equation" r:id="rId21" imgW="393480" imgH="190440" progId="Equation.DSMT4">
                  <p:embed/>
                </p:oleObj>
              </mc:Choice>
              <mc:Fallback>
                <p:oleObj name="Equation" r:id="rId21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4191000"/>
                        <a:ext cx="89376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262345"/>
              </p:ext>
            </p:extLst>
          </p:nvPr>
        </p:nvGraphicFramePr>
        <p:xfrm>
          <a:off x="3744913" y="4640263"/>
          <a:ext cx="19923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17" name="Equation" r:id="rId23" imgW="1079500" imgH="355600" progId="Equation.3">
                  <p:embed/>
                </p:oleObj>
              </mc:Choice>
              <mc:Fallback>
                <p:oleObj name="Equation" r:id="rId23" imgW="1079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4640263"/>
                        <a:ext cx="19923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6" name="Object 12"/>
          <p:cNvGraphicFramePr>
            <a:graphicFrameLocks noChangeAspect="1"/>
          </p:cNvGraphicFramePr>
          <p:nvPr/>
        </p:nvGraphicFramePr>
        <p:xfrm>
          <a:off x="2438400" y="5526088"/>
          <a:ext cx="9493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18" name="Equation" r:id="rId25" imgW="457200" imgH="139680" progId="Equation.DSMT4">
                  <p:embed/>
                </p:oleObj>
              </mc:Choice>
              <mc:Fallback>
                <p:oleObj name="Equation" r:id="rId25" imgW="457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26088"/>
                        <a:ext cx="949325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37" name="AutoShape 25"/>
          <p:cNvSpPr>
            <a:spLocks noChangeArrowheads="1"/>
          </p:cNvSpPr>
          <p:nvPr/>
        </p:nvSpPr>
        <p:spPr bwMode="auto">
          <a:xfrm>
            <a:off x="5410200" y="1828800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11575"/>
              </p:ext>
            </p:extLst>
          </p:nvPr>
        </p:nvGraphicFramePr>
        <p:xfrm>
          <a:off x="4343400" y="2632075"/>
          <a:ext cx="9556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19" name="Equation" r:id="rId27" imgW="292100" imgH="241300" progId="Equation.3">
                  <p:embed/>
                </p:oleObj>
              </mc:Choice>
              <mc:Fallback>
                <p:oleObj name="Equation" r:id="rId27" imgW="292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32075"/>
                        <a:ext cx="9556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39" name="AutoShape 27"/>
          <p:cNvSpPr>
            <a:spLocks noChangeArrowheads="1"/>
          </p:cNvSpPr>
          <p:nvPr/>
        </p:nvSpPr>
        <p:spPr bwMode="auto">
          <a:xfrm>
            <a:off x="5334000" y="2670175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40" name="Object 14"/>
          <p:cNvGraphicFramePr>
            <a:graphicFrameLocks noChangeAspect="1"/>
          </p:cNvGraphicFramePr>
          <p:nvPr/>
        </p:nvGraphicFramePr>
        <p:xfrm>
          <a:off x="7661275" y="2632075"/>
          <a:ext cx="7207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20" name="Equation" r:id="rId29" imgW="304560" imgH="139680" progId="Equation.DSMT4">
                  <p:embed/>
                </p:oleObj>
              </mc:Choice>
              <mc:Fallback>
                <p:oleObj name="Equation" r:id="rId29" imgW="304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2632075"/>
                        <a:ext cx="7207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1" name="Object 15"/>
          <p:cNvGraphicFramePr>
            <a:graphicFrameLocks noChangeAspect="1"/>
          </p:cNvGraphicFramePr>
          <p:nvPr/>
        </p:nvGraphicFramePr>
        <p:xfrm>
          <a:off x="7585075" y="3168650"/>
          <a:ext cx="9128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21" name="Equation" r:id="rId31" imgW="419040" imgH="152280" progId="Equation.DSMT4">
                  <p:embed/>
                </p:oleObj>
              </mc:Choice>
              <mc:Fallback>
                <p:oleObj name="Equation" r:id="rId31" imgW="4190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3168650"/>
                        <a:ext cx="91281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2" name="Object 16"/>
          <p:cNvGraphicFramePr>
            <a:graphicFrameLocks noChangeAspect="1"/>
          </p:cNvGraphicFramePr>
          <p:nvPr/>
        </p:nvGraphicFramePr>
        <p:xfrm>
          <a:off x="8518525" y="3141663"/>
          <a:ext cx="277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22"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3141663"/>
                        <a:ext cx="2778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200070"/>
              </p:ext>
            </p:extLst>
          </p:nvPr>
        </p:nvGraphicFramePr>
        <p:xfrm>
          <a:off x="4343400" y="1797050"/>
          <a:ext cx="8572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23" name="Equation" r:id="rId35" imgW="342900" imgH="241300" progId="Equation.3">
                  <p:embed/>
                </p:oleObj>
              </mc:Choice>
              <mc:Fallback>
                <p:oleObj name="Equation" r:id="rId35" imgW="34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97050"/>
                        <a:ext cx="85725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88870"/>
              </p:ext>
            </p:extLst>
          </p:nvPr>
        </p:nvGraphicFramePr>
        <p:xfrm>
          <a:off x="7486650" y="1774825"/>
          <a:ext cx="895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24" name="Equation" r:id="rId37" imgW="431800" imgH="355600" progId="Equation.3">
                  <p:embed/>
                </p:oleObj>
              </mc:Choice>
              <mc:Fallback>
                <p:oleObj name="Equation" r:id="rId37" imgW="431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1774825"/>
                        <a:ext cx="895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5" name="Object 19"/>
          <p:cNvGraphicFramePr>
            <a:graphicFrameLocks noChangeAspect="1"/>
          </p:cNvGraphicFramePr>
          <p:nvPr/>
        </p:nvGraphicFramePr>
        <p:xfrm>
          <a:off x="8343900" y="1981200"/>
          <a:ext cx="342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25" name="Equation" r:id="rId39" imgW="164880" imgH="164880" progId="Equation.DSMT4">
                  <p:embed/>
                </p:oleObj>
              </mc:Choice>
              <mc:Fallback>
                <p:oleObj name="Equation" r:id="rId39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900" y="1981200"/>
                        <a:ext cx="3429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46" name="AutoShape 34"/>
          <p:cNvSpPr>
            <a:spLocks noChangeArrowheads="1"/>
          </p:cNvSpPr>
          <p:nvPr/>
        </p:nvSpPr>
        <p:spPr bwMode="auto">
          <a:xfrm>
            <a:off x="5334000" y="35814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47" name="Object 20"/>
          <p:cNvGraphicFramePr>
            <a:graphicFrameLocks noChangeAspect="1"/>
          </p:cNvGraphicFramePr>
          <p:nvPr/>
        </p:nvGraphicFramePr>
        <p:xfrm>
          <a:off x="7512050" y="3657600"/>
          <a:ext cx="7175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26" name="Equation" r:id="rId41" imgW="342720" imgH="177480" progId="Equation.DSMT4">
                  <p:embed/>
                </p:oleObj>
              </mc:Choice>
              <mc:Fallback>
                <p:oleObj name="Equation" r:id="rId41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3657600"/>
                        <a:ext cx="7175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8" name="Object 21"/>
          <p:cNvGraphicFramePr>
            <a:graphicFrameLocks noChangeAspect="1"/>
          </p:cNvGraphicFramePr>
          <p:nvPr/>
        </p:nvGraphicFramePr>
        <p:xfrm>
          <a:off x="7496175" y="4191000"/>
          <a:ext cx="10382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27" name="Equation" r:id="rId43" imgW="457200" imgH="190440" progId="Equation.DSMT4">
                  <p:embed/>
                </p:oleObj>
              </mc:Choice>
              <mc:Fallback>
                <p:oleObj name="Equation" r:id="rId43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175" y="4191000"/>
                        <a:ext cx="10382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9" name="Object 22"/>
          <p:cNvGraphicFramePr>
            <a:graphicFrameLocks noChangeAspect="1"/>
          </p:cNvGraphicFramePr>
          <p:nvPr/>
        </p:nvGraphicFramePr>
        <p:xfrm>
          <a:off x="8534400" y="4191000"/>
          <a:ext cx="2889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28" name="Equation" r:id="rId45" imgW="126720" imgH="177480" progId="Equation.DSMT4">
                  <p:embed/>
                </p:oleObj>
              </mc:Choice>
              <mc:Fallback>
                <p:oleObj name="Equation" r:id="rId4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191000"/>
                        <a:ext cx="2889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50" name="Text Box 38"/>
          <p:cNvSpPr txBox="1">
            <a:spLocks noChangeArrowheads="1"/>
          </p:cNvSpPr>
          <p:nvPr/>
        </p:nvSpPr>
        <p:spPr bwMode="auto">
          <a:xfrm>
            <a:off x="288925" y="4760913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Since</a:t>
            </a:r>
          </a:p>
        </p:txBody>
      </p:sp>
      <p:sp>
        <p:nvSpPr>
          <p:cNvPr id="269351" name="Text Box 39"/>
          <p:cNvSpPr txBox="1">
            <a:spLocks noChangeArrowheads="1"/>
          </p:cNvSpPr>
          <p:nvPr/>
        </p:nvSpPr>
        <p:spPr bwMode="auto">
          <a:xfrm>
            <a:off x="3054350" y="4724400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and</a:t>
            </a:r>
          </a:p>
        </p:txBody>
      </p:sp>
      <p:sp>
        <p:nvSpPr>
          <p:cNvPr id="269352" name="AutoShape 40"/>
          <p:cNvSpPr>
            <a:spLocks noChangeArrowheads="1"/>
          </p:cNvSpPr>
          <p:nvPr/>
        </p:nvSpPr>
        <p:spPr bwMode="auto">
          <a:xfrm>
            <a:off x="685800" y="5257800"/>
            <a:ext cx="1524000" cy="9144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Establish the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equation</a:t>
            </a:r>
          </a:p>
        </p:txBody>
      </p:sp>
      <p:graphicFrame>
        <p:nvGraphicFramePr>
          <p:cNvPr id="269353" name="Object 23"/>
          <p:cNvGraphicFramePr>
            <a:graphicFrameLocks noChangeAspect="1"/>
          </p:cNvGraphicFramePr>
          <p:nvPr/>
        </p:nvGraphicFramePr>
        <p:xfrm>
          <a:off x="6019800" y="5200650"/>
          <a:ext cx="16462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29" name="Equation" r:id="rId47" imgW="634680" imgH="393480" progId="Equation.DSMT4">
                  <p:embed/>
                </p:oleObj>
              </mc:Choice>
              <mc:Fallback>
                <p:oleObj name="Equation" r:id="rId47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00650"/>
                        <a:ext cx="164623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54" name="AutoShape 42"/>
          <p:cNvSpPr>
            <a:spLocks noChangeArrowheads="1"/>
          </p:cNvSpPr>
          <p:nvPr/>
        </p:nvSpPr>
        <p:spPr bwMode="auto">
          <a:xfrm>
            <a:off x="4724400" y="5334000"/>
            <a:ext cx="1295400" cy="762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Divide by m</a:t>
            </a:r>
          </a:p>
        </p:txBody>
      </p:sp>
      <p:graphicFrame>
        <p:nvGraphicFramePr>
          <p:cNvPr id="26935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953761"/>
              </p:ext>
            </p:extLst>
          </p:nvPr>
        </p:nvGraphicFramePr>
        <p:xfrm>
          <a:off x="4213225" y="3549650"/>
          <a:ext cx="9683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30" name="Equation" r:id="rId49" imgW="381000" imgH="241300" progId="Equation.3">
                  <p:embed/>
                </p:oleObj>
              </mc:Choice>
              <mc:Fallback>
                <p:oleObj name="Equation" r:id="rId49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3549650"/>
                        <a:ext cx="96837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6" name="Object 25"/>
          <p:cNvGraphicFramePr>
            <a:graphicFrameLocks noChangeAspect="1"/>
          </p:cNvGraphicFramePr>
          <p:nvPr/>
        </p:nvGraphicFramePr>
        <p:xfrm>
          <a:off x="7469188" y="5181600"/>
          <a:ext cx="12176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31" name="Equation" r:id="rId51" imgW="469800" imgH="393480" progId="Equation.DSMT4">
                  <p:embed/>
                </p:oleObj>
              </mc:Choice>
              <mc:Fallback>
                <p:oleObj name="Equation" r:id="rId51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5181600"/>
                        <a:ext cx="121761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7" name="Object 26"/>
          <p:cNvGraphicFramePr>
            <a:graphicFrameLocks noChangeAspect="1"/>
          </p:cNvGraphicFramePr>
          <p:nvPr/>
        </p:nvGraphicFramePr>
        <p:xfrm>
          <a:off x="3306763" y="5486400"/>
          <a:ext cx="5794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32" name="Equation" r:id="rId53" imgW="279360" imgH="164880" progId="Equation.DSMT4">
                  <p:embed/>
                </p:oleObj>
              </mc:Choice>
              <mc:Fallback>
                <p:oleObj name="Equation" r:id="rId5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5486400"/>
                        <a:ext cx="57943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8" name="Object 27"/>
          <p:cNvGraphicFramePr>
            <a:graphicFrameLocks noChangeAspect="1"/>
          </p:cNvGraphicFramePr>
          <p:nvPr/>
        </p:nvGraphicFramePr>
        <p:xfrm>
          <a:off x="3862388" y="5486400"/>
          <a:ext cx="7096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33" name="Equation" r:id="rId55" imgW="342720" imgH="177480" progId="Equation.DSMT4">
                  <p:embed/>
                </p:oleObj>
              </mc:Choice>
              <mc:Fallback>
                <p:oleObj name="Equation" r:id="rId55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5486400"/>
                        <a:ext cx="7096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13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0EA3553-4723-4E4B-82FC-EDC69BAF016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259A2D3C-F8A1-0444-A53B-7307B43FFA0F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22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64008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b) Who moves farther while their hands are in contact?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457200" y="5502275"/>
            <a:ext cx="82296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Given in the same time interval, since the boy has higher acceleration and thereby higher speed, he moves farther than the man.</a:t>
            </a:r>
          </a:p>
        </p:txBody>
      </p:sp>
      <p:graphicFrame>
        <p:nvGraphicFramePr>
          <p:cNvPr id="270341" name="Object 2"/>
          <p:cNvGraphicFramePr>
            <a:graphicFrameLocks noChangeAspect="1"/>
          </p:cNvGraphicFramePr>
          <p:nvPr/>
        </p:nvGraphicFramePr>
        <p:xfrm>
          <a:off x="2438400" y="4094163"/>
          <a:ext cx="5381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42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94163"/>
                        <a:ext cx="5381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2" name="Object 3"/>
          <p:cNvGraphicFramePr>
            <a:graphicFrameLocks noChangeAspect="1"/>
          </p:cNvGraphicFramePr>
          <p:nvPr/>
        </p:nvGraphicFramePr>
        <p:xfrm>
          <a:off x="2128838" y="1465263"/>
          <a:ext cx="95726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43" name="Equation" r:id="rId5" imgW="368280" imgH="241200" progId="Equation.DSMT4">
                  <p:embed/>
                </p:oleObj>
              </mc:Choice>
              <mc:Fallback>
                <p:oleObj name="Equation" r:id="rId5" imgW="368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1465263"/>
                        <a:ext cx="95726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3" name="Object 4"/>
          <p:cNvGraphicFramePr>
            <a:graphicFrameLocks noChangeAspect="1"/>
          </p:cNvGraphicFramePr>
          <p:nvPr/>
        </p:nvGraphicFramePr>
        <p:xfrm>
          <a:off x="2590800" y="4637088"/>
          <a:ext cx="22383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44" name="Equation" r:id="rId7" imgW="1231560" imgH="431640" progId="Equation.DSMT4">
                  <p:embed/>
                </p:oleObj>
              </mc:Choice>
              <mc:Fallback>
                <p:oleObj name="Equation" r:id="rId7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37088"/>
                        <a:ext cx="22383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4" name="Object 5"/>
          <p:cNvGraphicFramePr>
            <a:graphicFrameLocks noChangeAspect="1"/>
          </p:cNvGraphicFramePr>
          <p:nvPr/>
        </p:nvGraphicFramePr>
        <p:xfrm>
          <a:off x="4419600" y="3962400"/>
          <a:ext cx="10334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45" name="Equation" r:id="rId9" imgW="583920" imgH="393480" progId="Equation.DSMT4">
                  <p:embed/>
                </p:oleObj>
              </mc:Choice>
              <mc:Fallback>
                <p:oleObj name="Equation" r:id="rId9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2400"/>
                        <a:ext cx="10334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5" name="Object 6"/>
          <p:cNvGraphicFramePr>
            <a:graphicFrameLocks noChangeAspect="1"/>
          </p:cNvGraphicFramePr>
          <p:nvPr/>
        </p:nvGraphicFramePr>
        <p:xfrm>
          <a:off x="6091238" y="1381125"/>
          <a:ext cx="14890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46" name="Equation" r:id="rId11" imgW="571320" imgH="393480" progId="Equation.3">
                  <p:embed/>
                </p:oleObj>
              </mc:Choice>
              <mc:Fallback>
                <p:oleObj name="Equation" r:id="rId11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1381125"/>
                        <a:ext cx="14890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6" name="Object 7"/>
          <p:cNvGraphicFramePr>
            <a:graphicFrameLocks noChangeAspect="1"/>
          </p:cNvGraphicFramePr>
          <p:nvPr/>
        </p:nvGraphicFramePr>
        <p:xfrm>
          <a:off x="7691438" y="1381125"/>
          <a:ext cx="12239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47" name="Equation" r:id="rId13" imgW="469800" imgH="393480" progId="Equation.3">
                  <p:embed/>
                </p:oleObj>
              </mc:Choice>
              <mc:Fallback>
                <p:oleObj name="Equation" r:id="rId13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8" y="1381125"/>
                        <a:ext cx="12239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7" name="Object 8"/>
          <p:cNvGraphicFramePr>
            <a:graphicFrameLocks noChangeAspect="1"/>
          </p:cNvGraphicFramePr>
          <p:nvPr/>
        </p:nvGraphicFramePr>
        <p:xfrm>
          <a:off x="4953000" y="4699000"/>
          <a:ext cx="762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48" name="Equation" r:id="rId15" imgW="419040" imgH="393480" progId="Equation.DSMT4">
                  <p:embed/>
                </p:oleObj>
              </mc:Choice>
              <mc:Fallback>
                <p:oleObj name="Equation" r:id="rId15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99000"/>
                        <a:ext cx="762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8" name="Object 9"/>
          <p:cNvGraphicFramePr>
            <a:graphicFrameLocks noChangeAspect="1"/>
          </p:cNvGraphicFramePr>
          <p:nvPr/>
        </p:nvGraphicFramePr>
        <p:xfrm>
          <a:off x="3119438" y="1484313"/>
          <a:ext cx="18510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49" name="Equation" r:id="rId17" imgW="711000" imgH="228600" progId="Equation.DSMT4">
                  <p:embed/>
                </p:oleObj>
              </mc:Choice>
              <mc:Fallback>
                <p:oleObj name="Equation" r:id="rId17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484313"/>
                        <a:ext cx="18510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9" name="Object 10"/>
          <p:cNvGraphicFramePr>
            <a:graphicFrameLocks noChangeAspect="1"/>
          </p:cNvGraphicFramePr>
          <p:nvPr/>
        </p:nvGraphicFramePr>
        <p:xfrm>
          <a:off x="4948238" y="1484313"/>
          <a:ext cx="9921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50" name="Equation" r:id="rId19" imgW="380880" imgH="228600" progId="Equation.DSMT4">
                  <p:embed/>
                </p:oleObj>
              </mc:Choice>
              <mc:Fallback>
                <p:oleObj name="Equation" r:id="rId19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484313"/>
                        <a:ext cx="9921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0" name="Object 11"/>
          <p:cNvGraphicFramePr>
            <a:graphicFrameLocks noChangeAspect="1"/>
          </p:cNvGraphicFramePr>
          <p:nvPr/>
        </p:nvGraphicFramePr>
        <p:xfrm>
          <a:off x="2057400" y="685800"/>
          <a:ext cx="11668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51" name="Equation" r:id="rId21" imgW="406080" imgH="241200" progId="Equation.DSMT4">
                  <p:embed/>
                </p:oleObj>
              </mc:Choice>
              <mc:Fallback>
                <p:oleObj name="Equation" r:id="rId21" imgW="406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85800"/>
                        <a:ext cx="116681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1" name="Object 12"/>
          <p:cNvGraphicFramePr>
            <a:graphicFrameLocks noChangeAspect="1"/>
          </p:cNvGraphicFramePr>
          <p:nvPr/>
        </p:nvGraphicFramePr>
        <p:xfrm>
          <a:off x="3276600" y="695325"/>
          <a:ext cx="22256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52" name="Equation" r:id="rId23" imgW="774360" imgH="228600" progId="Equation.DSMT4">
                  <p:embed/>
                </p:oleObj>
              </mc:Choice>
              <mc:Fallback>
                <p:oleObj name="Equation" r:id="rId23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95325"/>
                        <a:ext cx="222567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2" name="Object 13"/>
          <p:cNvGraphicFramePr>
            <a:graphicFrameLocks noChangeAspect="1"/>
          </p:cNvGraphicFramePr>
          <p:nvPr/>
        </p:nvGraphicFramePr>
        <p:xfrm>
          <a:off x="5638800" y="695325"/>
          <a:ext cx="8382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53" name="Equation" r:id="rId25" imgW="291960" imgH="228600" progId="Equation.DSMT4">
                  <p:embed/>
                </p:oleObj>
              </mc:Choice>
              <mc:Fallback>
                <p:oleObj name="Equation" r:id="rId25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95325"/>
                        <a:ext cx="8382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53" name="Text Box 17"/>
          <p:cNvSpPr txBox="1">
            <a:spLocks noChangeArrowheads="1"/>
          </p:cNvSpPr>
          <p:nvPr/>
        </p:nvSpPr>
        <p:spPr bwMode="auto">
          <a:xfrm>
            <a:off x="381000" y="2514600"/>
            <a:ext cx="8458200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So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boy’s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velocity is higher than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man’s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, if M&gt;m, by the ratio of the masses.</a:t>
            </a:r>
          </a:p>
        </p:txBody>
      </p:sp>
      <p:sp>
        <p:nvSpPr>
          <p:cNvPr id="270354" name="AutoShape 18"/>
          <p:cNvSpPr>
            <a:spLocks noChangeArrowheads="1"/>
          </p:cNvSpPr>
          <p:nvPr/>
        </p:nvSpPr>
        <p:spPr bwMode="auto">
          <a:xfrm>
            <a:off x="457200" y="6096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Man’s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velocity</a:t>
            </a:r>
          </a:p>
        </p:txBody>
      </p:sp>
      <p:sp>
        <p:nvSpPr>
          <p:cNvPr id="270355" name="AutoShape 19"/>
          <p:cNvSpPr>
            <a:spLocks noChangeArrowheads="1"/>
          </p:cNvSpPr>
          <p:nvPr/>
        </p:nvSpPr>
        <p:spPr bwMode="auto">
          <a:xfrm>
            <a:off x="457200" y="14478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Boy’s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velocity</a:t>
            </a:r>
          </a:p>
        </p:txBody>
      </p:sp>
      <p:sp>
        <p:nvSpPr>
          <p:cNvPr id="270356" name="AutoShape 20"/>
          <p:cNvSpPr>
            <a:spLocks noChangeArrowheads="1"/>
          </p:cNvSpPr>
          <p:nvPr/>
        </p:nvSpPr>
        <p:spPr bwMode="auto">
          <a:xfrm>
            <a:off x="152400" y="3886200"/>
            <a:ext cx="1828800" cy="762000"/>
          </a:xfrm>
          <a:prstGeom prst="rightArrow">
            <a:avLst>
              <a:gd name="adj1" fmla="val 50000"/>
              <a:gd name="adj2" fmla="val 575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A50021"/>
                </a:solidFill>
                <a:latin typeface="Arial Narrow" charset="0"/>
              </a:rPr>
              <a:t>Boy’s </a:t>
            </a:r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displacement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05200" y="4572000"/>
            <a:ext cx="5410200" cy="762000"/>
            <a:chOff x="2208" y="2832"/>
            <a:chExt cx="3095" cy="528"/>
          </a:xfrm>
        </p:grpSpPr>
        <p:sp>
          <p:nvSpPr>
            <p:cNvPr id="26651" name="Oval 22"/>
            <p:cNvSpPr>
              <a:spLocks noChangeArrowheads="1"/>
            </p:cNvSpPr>
            <p:nvPr/>
          </p:nvSpPr>
          <p:spPr bwMode="auto">
            <a:xfrm>
              <a:off x="2208" y="2880"/>
              <a:ext cx="646" cy="480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Text Box 23"/>
            <p:cNvSpPr txBox="1">
              <a:spLocks noChangeArrowheads="1"/>
            </p:cNvSpPr>
            <p:nvPr/>
          </p:nvSpPr>
          <p:spPr bwMode="auto">
            <a:xfrm>
              <a:off x="4176" y="2832"/>
              <a:ext cx="1127" cy="23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A50021"/>
                  </a:solidFill>
                  <a:latin typeface="Arial Narrow" charset="0"/>
                </a:rPr>
                <a:t>Man’s </a:t>
              </a:r>
              <a:r>
                <a:rPr lang="en-US" sz="1600" b="1" dirty="0">
                  <a:solidFill>
                    <a:srgbClr val="A50021"/>
                  </a:solidFill>
                  <a:latin typeface="Arial Narrow" charset="0"/>
                </a:rPr>
                <a:t>displacement</a:t>
              </a:r>
            </a:p>
          </p:txBody>
        </p:sp>
        <p:cxnSp>
          <p:nvCxnSpPr>
            <p:cNvPr id="26653" name="AutoShape 24"/>
            <p:cNvCxnSpPr>
              <a:cxnSpLocks noChangeShapeType="1"/>
              <a:stCxn id="26652" idx="1"/>
              <a:endCxn id="26651" idx="5"/>
            </p:cNvCxnSpPr>
            <p:nvPr/>
          </p:nvCxnSpPr>
          <p:spPr bwMode="auto">
            <a:xfrm rot="10800000" flipV="1">
              <a:off x="2759" y="2949"/>
              <a:ext cx="1417" cy="340"/>
            </a:xfrm>
            <a:prstGeom prst="curvedConnector4">
              <a:avLst>
                <a:gd name="adj1" fmla="val 46662"/>
                <a:gd name="adj2" fmla="val 167181"/>
              </a:avLst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70361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2965450" y="3962400"/>
          <a:ext cx="14541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54" name="Equation" r:id="rId27" imgW="927000" imgH="393480" progId="Equation.DSMT4">
                  <p:embed/>
                </p:oleObj>
              </mc:Choice>
              <mc:Fallback>
                <p:oleObj name="Equation" r:id="rId27" imgW="927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3962400"/>
                        <a:ext cx="14541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28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6096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of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3rd Law,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5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60E6D8-7E55-7442-A4D6-3D4B2A0EC85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Categories of Forces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791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Fundamental Forces: Truly unique forces that cannot be derived from any other forces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Total of three fundamental forces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Gravitational Force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Electro-Weak Force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Strong Nuclear Force</a:t>
            </a: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Non-fundamental forces: Forces that can be derived from fundamental forces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Friction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Tension in a rope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Normal or support forces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8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2321DD2-D0B1-A343-96BE-DDCD343FABE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8305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normal force is one component of the force that a surface exerts on an object with which it is in contact – namely, the component that is </a:t>
            </a:r>
            <a:r>
              <a:rPr lang="en-US" sz="2800" b="1" u="sng" dirty="0">
                <a:solidFill>
                  <a:srgbClr val="A50021"/>
                </a:solidFill>
                <a:latin typeface="Arial Narrow" charset="0"/>
              </a:rPr>
              <a:t>perpendicular to the surface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pic>
        <p:nvPicPr>
          <p:cNvPr id="452615" name="Picture 7" descr="afg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4958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Normal Force</a:t>
            </a:r>
          </a:p>
        </p:txBody>
      </p:sp>
    </p:spTree>
    <p:extLst>
      <p:ext uri="{BB962C8B-B14F-4D97-AF65-F5344CB8AC3E}">
        <p14:creationId xmlns:p14="http://schemas.microsoft.com/office/powerpoint/2010/main" val="150457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8846A5-5044-1C41-AACA-EF599956AAA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54661" name="Object 3"/>
          <p:cNvGraphicFramePr>
            <a:graphicFrameLocks noChangeAspect="1"/>
          </p:cNvGraphicFramePr>
          <p:nvPr/>
        </p:nvGraphicFramePr>
        <p:xfrm>
          <a:off x="538163" y="1676400"/>
          <a:ext cx="324643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6" name="Equation" r:id="rId4" imgW="1143000" imgH="228600" progId="Equation.DSMT4">
                  <p:embed/>
                </p:oleObj>
              </mc:Choice>
              <mc:Fallback>
                <p:oleObj name="Equation" r:id="rId4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676400"/>
                        <a:ext cx="324643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2" name="Object 4"/>
          <p:cNvGraphicFramePr>
            <a:graphicFrameLocks noChangeAspect="1"/>
          </p:cNvGraphicFramePr>
          <p:nvPr/>
        </p:nvGraphicFramePr>
        <p:xfrm>
          <a:off x="533400" y="4075113"/>
          <a:ext cx="33528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7" name="Equation" r:id="rId6" imgW="1180800" imgH="228600" progId="Equation.DSMT4">
                  <p:embed/>
                </p:oleObj>
              </mc:Choice>
              <mc:Fallback>
                <p:oleObj name="Equation" r:id="rId6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75113"/>
                        <a:ext cx="33528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4663" name="Picture 7" descr="afg0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838200"/>
            <a:ext cx="31099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normal force exercises</a:t>
            </a:r>
          </a:p>
        </p:txBody>
      </p:sp>
      <p:sp>
        <p:nvSpPr>
          <p:cNvPr id="454665" name="Text Box 9"/>
          <p:cNvSpPr txBox="1">
            <a:spLocks noChangeArrowheads="1"/>
          </p:cNvSpPr>
          <p:nvPr/>
        </p:nvSpPr>
        <p:spPr bwMode="auto">
          <a:xfrm>
            <a:off x="460375" y="1066800"/>
            <a:ext cx="472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Case 1: Hand pushing down on the book</a:t>
            </a:r>
          </a:p>
        </p:txBody>
      </p:sp>
      <p:sp>
        <p:nvSpPr>
          <p:cNvPr id="454666" name="Text Box 10"/>
          <p:cNvSpPr txBox="1">
            <a:spLocks noChangeArrowheads="1"/>
          </p:cNvSpPr>
          <p:nvPr/>
        </p:nvSpPr>
        <p:spPr bwMode="auto">
          <a:xfrm>
            <a:off x="533400" y="3276600"/>
            <a:ext cx="389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Case 2: Hand pulling up the book</a:t>
            </a:r>
          </a:p>
        </p:txBody>
      </p:sp>
      <p:graphicFrame>
        <p:nvGraphicFramePr>
          <p:cNvPr id="454667" name="Object 5"/>
          <p:cNvGraphicFramePr>
            <a:graphicFrameLocks noChangeAspect="1"/>
          </p:cNvGraphicFramePr>
          <p:nvPr/>
        </p:nvGraphicFramePr>
        <p:xfrm>
          <a:off x="3962400" y="1704975"/>
          <a:ext cx="3603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8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704975"/>
                        <a:ext cx="3603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8" name="Object 6"/>
          <p:cNvGraphicFramePr>
            <a:graphicFrameLocks noChangeAspect="1"/>
          </p:cNvGraphicFramePr>
          <p:nvPr/>
        </p:nvGraphicFramePr>
        <p:xfrm>
          <a:off x="566738" y="2398713"/>
          <a:ext cx="19478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9" name="Equation" r:id="rId11" imgW="685800" imgH="228600" progId="Equation.DSMT4">
                  <p:embed/>
                </p:oleObj>
              </mc:Choice>
              <mc:Fallback>
                <p:oleObj name="Equation" r:id="rId11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398713"/>
                        <a:ext cx="194786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9" name="Object 7"/>
          <p:cNvGraphicFramePr>
            <a:graphicFrameLocks noChangeAspect="1"/>
          </p:cNvGraphicFramePr>
          <p:nvPr/>
        </p:nvGraphicFramePr>
        <p:xfrm>
          <a:off x="3906838" y="4114800"/>
          <a:ext cx="3603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0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4114800"/>
                        <a:ext cx="3603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0" name="Object 8"/>
          <p:cNvGraphicFramePr>
            <a:graphicFrameLocks noChangeAspect="1"/>
          </p:cNvGraphicFramePr>
          <p:nvPr/>
        </p:nvGraphicFramePr>
        <p:xfrm>
          <a:off x="555625" y="4760913"/>
          <a:ext cx="17303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1" name="Equation" r:id="rId15" imgW="609480" imgH="228600" progId="Equation.DSMT4">
                  <p:embed/>
                </p:oleObj>
              </mc:Choice>
              <mc:Fallback>
                <p:oleObj name="Equation" r:id="rId15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760913"/>
                        <a:ext cx="17303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86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CB19E9-FA68-4649-B8CE-39EEB33DB0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Basic Information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2971800"/>
            <a:ext cx="2125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Normal Force, </a:t>
            </a:r>
            <a:r>
              <a:rPr lang="en-US" b="1">
                <a:solidFill>
                  <a:srgbClr val="660066"/>
                </a:solidFill>
                <a:latin typeface="Monotype Corsiva" charset="0"/>
              </a:rPr>
              <a:t>n</a:t>
            </a:r>
            <a:r>
              <a:rPr lang="en-US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7780195" cy="430887"/>
          </a:xfrm>
          <a:prstGeom prst="rect">
            <a:avLst/>
          </a:prstGeom>
          <a:solidFill>
            <a:srgbClr val="FFFFCC"/>
          </a:solidFill>
          <a:ln w="57150">
            <a:pattFill prst="solidDmnd">
              <a:fgClr>
                <a:srgbClr val="FF0000"/>
              </a:fgClr>
              <a:bgClr>
                <a:srgbClr val="CCFFFF"/>
              </a:bgClr>
            </a:patt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When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Newton’s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laws are applied,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external forces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are only of interest!!</a:t>
            </a:r>
            <a:endParaRPr lang="en-US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8255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Why?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0" y="1524000"/>
            <a:ext cx="73152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3300"/>
                </a:solidFill>
                <a:latin typeface="Monotype Corsiva" charset="0"/>
              </a:rPr>
              <a:t>Because, as described in </a:t>
            </a:r>
            <a:r>
              <a:rPr lang="en-US" dirty="0" smtClean="0">
                <a:solidFill>
                  <a:srgbClr val="003300"/>
                </a:solidFill>
                <a:latin typeface="Monotype Corsiva" charset="0"/>
              </a:rPr>
              <a:t>Newton’s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first law, an object will keep its current motion unless non-zero net external force is applied.</a:t>
            </a:r>
            <a:endParaRPr lang="en-US" b="1" dirty="0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71525" y="3886200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Tension, </a:t>
            </a:r>
            <a:r>
              <a:rPr lang="en-US" b="1">
                <a:solidFill>
                  <a:srgbClr val="660066"/>
                </a:solidFill>
                <a:latin typeface="Monotype Corsiva" charset="0"/>
              </a:rPr>
              <a:t>T</a:t>
            </a:r>
            <a:r>
              <a:rPr lang="en-US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048000" y="2514600"/>
            <a:ext cx="52578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The force that reacts to action forces due to the surface structure of an object. Its direction is perpendicular to the surface.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048000" y="3836988"/>
            <a:ext cx="44958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The reactionary force by a stringy object against an external force exerted on it. 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048000" y="4794250"/>
            <a:ext cx="58674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A graphical tool which is a 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charset="0"/>
              </a:rPr>
              <a:t>diagram of external forces on an object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 and is extremely useful analyzing forces and motion!!  Drawn only on an object.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81000" y="5181600"/>
            <a:ext cx="2362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Arial Narrow" charset="0"/>
              </a:rPr>
              <a:t>Free-body diagram</a:t>
            </a:r>
            <a:endParaRPr lang="en-US" b="1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32782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3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June 16, 2014</a:t>
            </a:r>
            <a:endParaRPr lang="en-US"/>
          </a:p>
        </p:txBody>
      </p:sp>
      <p:sp>
        <p:nvSpPr>
          <p:cNvPr id="5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90CD03E-086F-D84A-8149-BDFCBF1BD972}" type="slidenum">
              <a:rPr lang="en-US"/>
              <a:pPr/>
              <a:t>27</a:t>
            </a:fld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6200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Applications of 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Newton</a:t>
            </a:r>
            <a:r>
              <a:rPr lang="en-US" sz="4400" dirty="0" smtClean="0">
                <a:solidFill>
                  <a:srgbClr val="990000"/>
                </a:solidFill>
                <a:latin typeface="Arial"/>
              </a:rPr>
              <a:t>’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s </a:t>
            </a:r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Laws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762000" y="17145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14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Suppose you are pulling a box on frictionless ice, using a rope.</a:t>
            </a:r>
          </a:p>
        </p:txBody>
      </p:sp>
      <p:pic>
        <p:nvPicPr>
          <p:cNvPr id="48133" name="Picture 5" descr="bd0555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01775"/>
            <a:ext cx="1323975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134" name="AutoShape 6"/>
          <p:cNvCxnSpPr>
            <a:cxnSpLocks noChangeShapeType="1"/>
            <a:stCxn id="48131" idx="5"/>
            <a:endCxn id="48133" idx="1"/>
          </p:cNvCxnSpPr>
          <p:nvPr/>
        </p:nvCxnSpPr>
        <p:spPr bwMode="auto">
          <a:xfrm flipV="1">
            <a:off x="1766888" y="2046288"/>
            <a:ext cx="671512" cy="11112"/>
          </a:xfrm>
          <a:prstGeom prst="straightConnector1">
            <a:avLst/>
          </a:prstGeom>
          <a:noFill/>
          <a:ln w="57150">
            <a:pattFill prst="dkUpDiag">
              <a:fgClr>
                <a:srgbClr val="CC66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1905000" y="2205038"/>
            <a:ext cx="457200" cy="457200"/>
            <a:chOff x="1200" y="1389"/>
            <a:chExt cx="288" cy="288"/>
          </a:xfrm>
        </p:grpSpPr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635500" y="1524000"/>
            <a:ext cx="35941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What are the forces being exerted on the box?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635500" y="243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Gravitational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rgbClr val="800000"/>
                </a:solidFill>
                <a:latin typeface="Monotype Corsiva" charset="0"/>
              </a:rPr>
              <a:t>g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635500" y="2971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Normal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n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635500" y="3505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Tension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2057400" y="30480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2155825" y="2971800"/>
            <a:ext cx="892175" cy="990600"/>
            <a:chOff x="1358" y="1872"/>
            <a:chExt cx="562" cy="624"/>
          </a:xfrm>
        </p:grpSpPr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1358" y="1872"/>
              <a:ext cx="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n=</a:t>
              </a:r>
              <a:r>
                <a:rPr lang="en-US" b="1" dirty="0">
                  <a:solidFill>
                    <a:srgbClr val="800000"/>
                  </a:solidFill>
                  <a:latin typeface="Monotype Corsiva" charset="0"/>
                </a:rPr>
                <a:t> </a:t>
              </a:r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-</a:t>
              </a:r>
              <a:r>
                <a:rPr lang="en-US" b="1" dirty="0" err="1">
                  <a:solidFill>
                    <a:srgbClr val="FFFF99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FFFF99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FFFF99"/>
                </a:solidFill>
                <a:latin typeface="Monotype Corsiva" charset="0"/>
              </a:endParaRPr>
            </a:p>
          </p:txBody>
        </p:sp>
      </p:grpSp>
      <p:grpSp>
        <p:nvGrpSpPr>
          <p:cNvPr id="48146" name="Group 18"/>
          <p:cNvGrpSpPr>
            <a:grpSpLocks/>
          </p:cNvGrpSpPr>
          <p:nvPr/>
        </p:nvGrpSpPr>
        <p:grpSpPr bwMode="auto">
          <a:xfrm>
            <a:off x="2971800" y="3505200"/>
            <a:ext cx="457200" cy="457200"/>
            <a:chOff x="1200" y="1389"/>
            <a:chExt cx="288" cy="288"/>
          </a:xfrm>
        </p:grpSpPr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81000" y="3352800"/>
            <a:ext cx="1066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Monotype Corsiva" charset="0"/>
              </a:rPr>
              <a:t>Free-body diagram</a:t>
            </a:r>
            <a:endParaRPr lang="en-US" sz="1800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pSp>
        <p:nvGrpSpPr>
          <p:cNvPr id="48150" name="Group 22"/>
          <p:cNvGrpSpPr>
            <a:grpSpLocks/>
          </p:cNvGrpSpPr>
          <p:nvPr/>
        </p:nvGrpSpPr>
        <p:grpSpPr bwMode="auto">
          <a:xfrm>
            <a:off x="1993901" y="3581402"/>
            <a:ext cx="1169988" cy="1219201"/>
            <a:chOff x="1064" y="2352"/>
            <a:chExt cx="737" cy="768"/>
          </a:xfrm>
        </p:grpSpPr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1064" y="2829"/>
              <a:ext cx="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3352800" y="4038600"/>
            <a:ext cx="22098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Monotype Corsiva" charset="0"/>
              </a:rPr>
              <a:t>Total </a:t>
            </a:r>
            <a:r>
              <a:rPr lang="en-US" dirty="0" smtClean="0">
                <a:solidFill>
                  <a:srgbClr val="800000"/>
                </a:solidFill>
                <a:latin typeface="Monotype Corsiva" charset="0"/>
              </a:rPr>
              <a:t>vector force</a:t>
            </a:r>
            <a:r>
              <a:rPr lang="en-US" dirty="0">
                <a:solidFill>
                  <a:srgbClr val="800000"/>
                </a:solidFill>
                <a:latin typeface="Monotype Corsiva" charset="0"/>
              </a:rPr>
              <a:t>: 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F=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 dirty="0" err="1">
                <a:solidFill>
                  <a:srgbClr val="800000"/>
                </a:solidFill>
                <a:latin typeface="Monotype Corsiva" charset="0"/>
              </a:rPr>
              <a:t>g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+n+T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=T</a:t>
            </a:r>
            <a:endParaRPr lang="en-US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623718"/>
              </p:ext>
            </p:extLst>
          </p:nvPr>
        </p:nvGraphicFramePr>
        <p:xfrm>
          <a:off x="5648325" y="4092575"/>
          <a:ext cx="7302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2" name="Equation" r:id="rId4" imgW="482600" imgH="266700" progId="Equation.DSMT4">
                  <p:embed/>
                </p:oleObj>
              </mc:Choice>
              <mc:Fallback>
                <p:oleObj name="Equation" r:id="rId4" imgW="482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4092575"/>
                        <a:ext cx="7302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2211388" y="5181600"/>
            <a:ext cx="23622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If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 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is a constant force, a</a:t>
            </a:r>
            <a:r>
              <a:rPr lang="en-US" baseline="-25000">
                <a:solidFill>
                  <a:srgbClr val="800000"/>
                </a:solidFill>
                <a:latin typeface="Monotype Corsiva" charset="0"/>
              </a:rPr>
              <a:t>x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, is constant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428604"/>
              </p:ext>
            </p:extLst>
          </p:nvPr>
        </p:nvGraphicFramePr>
        <p:xfrm>
          <a:off x="4864100" y="5111750"/>
          <a:ext cx="5349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3" name="Equation" r:id="rId6" imgW="330200" imgH="228600" progId="Equation.DSMT4">
                  <p:embed/>
                </p:oleObj>
              </mc:Choice>
              <mc:Fallback>
                <p:oleObj name="Equation" r:id="rId6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111750"/>
                        <a:ext cx="5349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7" name="Object 29"/>
          <p:cNvGraphicFramePr>
            <a:graphicFrameLocks noChangeAspect="1"/>
          </p:cNvGraphicFramePr>
          <p:nvPr/>
        </p:nvGraphicFramePr>
        <p:xfrm>
          <a:off x="5667375" y="4525963"/>
          <a:ext cx="6572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4" name="Equation" r:id="rId8" imgW="507960" imgH="253800" progId="Equation.3">
                  <p:embed/>
                </p:oleObj>
              </mc:Choice>
              <mc:Fallback>
                <p:oleObj name="Equation" r:id="rId8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4525963"/>
                        <a:ext cx="6572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989435"/>
              </p:ext>
            </p:extLst>
          </p:nvPr>
        </p:nvGraphicFramePr>
        <p:xfrm>
          <a:off x="7629525" y="3962400"/>
          <a:ext cx="7683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5" name="Equation" r:id="rId10" imgW="508000" imgH="393700" progId="Equation.DSMT4">
                  <p:embed/>
                </p:oleObj>
              </mc:Choice>
              <mc:Fallback>
                <p:oleObj name="Equation" r:id="rId10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3962400"/>
                        <a:ext cx="768350" cy="493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133210"/>
              </p:ext>
            </p:extLst>
          </p:nvPr>
        </p:nvGraphicFramePr>
        <p:xfrm>
          <a:off x="7934325" y="4579938"/>
          <a:ext cx="6159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6" name="Equation" r:id="rId12" imgW="406400" imgH="228600" progId="Equation.DSMT4">
                  <p:embed/>
                </p:oleObj>
              </mc:Choice>
              <mc:Fallback>
                <p:oleObj name="Equation" r:id="rId12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325" y="4579938"/>
                        <a:ext cx="615950" cy="288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87137"/>
              </p:ext>
            </p:extLst>
          </p:nvPr>
        </p:nvGraphicFramePr>
        <p:xfrm>
          <a:off x="4800600" y="5768975"/>
          <a:ext cx="5191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7" name="Equation" r:id="rId14" imgW="330200" imgH="165100" progId="Equation.DSMT4">
                  <p:embed/>
                </p:oleObj>
              </mc:Choice>
              <mc:Fallback>
                <p:oleObj name="Equation" r:id="rId14" imgW="330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768975"/>
                        <a:ext cx="5191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61" name="Group 33"/>
          <p:cNvGrpSpPr>
            <a:grpSpLocks/>
          </p:cNvGrpSpPr>
          <p:nvPr/>
        </p:nvGrpSpPr>
        <p:grpSpPr bwMode="auto">
          <a:xfrm>
            <a:off x="479426" y="4173538"/>
            <a:ext cx="976313" cy="785812"/>
            <a:chOff x="1358" y="1872"/>
            <a:chExt cx="615" cy="624"/>
          </a:xfrm>
        </p:grpSpPr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Text Box 35"/>
            <p:cNvSpPr txBox="1">
              <a:spLocks noChangeArrowheads="1"/>
            </p:cNvSpPr>
            <p:nvPr/>
          </p:nvSpPr>
          <p:spPr bwMode="auto">
            <a:xfrm>
              <a:off x="1358" y="1872"/>
              <a:ext cx="615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A50021"/>
                  </a:solidFill>
                  <a:latin typeface="Monotype Corsiva" charset="0"/>
                </a:rPr>
                <a:t>n= </a:t>
              </a:r>
              <a:r>
                <a:rPr lang="en-US" b="1" dirty="0" smtClean="0">
                  <a:solidFill>
                    <a:srgbClr val="A50021"/>
                  </a:solidFill>
                  <a:latin typeface="Monotype Corsiva" charset="0"/>
                </a:rPr>
                <a:t>-</a:t>
              </a:r>
              <a:r>
                <a:rPr lang="en-US" b="1" dirty="0" err="1" smtClean="0">
                  <a:solidFill>
                    <a:srgbClr val="A50021"/>
                  </a:solidFill>
                  <a:latin typeface="Monotype Corsiva" charset="0"/>
                </a:rPr>
                <a:t>F</a:t>
              </a:r>
              <a:r>
                <a:rPr lang="en-US" baseline="-25000" dirty="0" err="1" smtClean="0">
                  <a:solidFill>
                    <a:srgbClr val="A50021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A50021"/>
                </a:solidFill>
                <a:latin typeface="Monotype Corsiva" charset="0"/>
              </a:endParaRPr>
            </a:p>
          </p:txBody>
        </p:sp>
      </p:grpSp>
      <p:grpSp>
        <p:nvGrpSpPr>
          <p:cNvPr id="48164" name="Group 36"/>
          <p:cNvGrpSpPr>
            <a:grpSpLocks/>
          </p:cNvGrpSpPr>
          <p:nvPr/>
        </p:nvGrpSpPr>
        <p:grpSpPr bwMode="auto">
          <a:xfrm>
            <a:off x="393701" y="4962524"/>
            <a:ext cx="1236663" cy="1061055"/>
            <a:chOff x="1064" y="2352"/>
            <a:chExt cx="779" cy="842"/>
          </a:xfrm>
        </p:grpSpPr>
        <p:sp>
          <p:nvSpPr>
            <p:cNvPr id="48165" name="Text Box 37"/>
            <p:cNvSpPr txBox="1">
              <a:spLocks noChangeArrowheads="1"/>
            </p:cNvSpPr>
            <p:nvPr/>
          </p:nvSpPr>
          <p:spPr bwMode="auto">
            <a:xfrm>
              <a:off x="1064" y="2828"/>
              <a:ext cx="77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 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67" name="Group 39"/>
          <p:cNvGrpSpPr>
            <a:grpSpLocks/>
          </p:cNvGrpSpPr>
          <p:nvPr/>
        </p:nvGrpSpPr>
        <p:grpSpPr bwMode="auto">
          <a:xfrm>
            <a:off x="914400" y="4959350"/>
            <a:ext cx="457200" cy="457200"/>
            <a:chOff x="1200" y="1389"/>
            <a:chExt cx="288" cy="363"/>
          </a:xfrm>
        </p:grpSpPr>
        <p:sp>
          <p:nvSpPr>
            <p:cNvPr id="48168" name="Line 40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Text Box 41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graphicFrame>
        <p:nvGraphicFramePr>
          <p:cNvPr id="48170" name="Object 42"/>
          <p:cNvGraphicFramePr>
            <a:graphicFrameLocks noChangeAspect="1"/>
          </p:cNvGraphicFramePr>
          <p:nvPr/>
        </p:nvGraphicFramePr>
        <p:xfrm>
          <a:off x="6381750" y="4156075"/>
          <a:ext cx="403225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8" name="Equation" r:id="rId16" imgW="266400" imgH="164880" progId="Equation.3">
                  <p:embed/>
                </p:oleObj>
              </mc:Choice>
              <mc:Fallback>
                <p:oleObj name="Equation" r:id="rId16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156075"/>
                        <a:ext cx="403225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327834"/>
              </p:ext>
            </p:extLst>
          </p:nvPr>
        </p:nvGraphicFramePr>
        <p:xfrm>
          <a:off x="6778625" y="4148138"/>
          <a:ext cx="46037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9" name="Equation" r:id="rId18" imgW="304800" imgH="203200" progId="Equation.DSMT4">
                  <p:embed/>
                </p:oleObj>
              </mc:Choice>
              <mc:Fallback>
                <p:oleObj name="Equation" r:id="rId18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25" y="4148138"/>
                        <a:ext cx="460375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2" name="Object 44"/>
          <p:cNvGraphicFramePr>
            <a:graphicFrameLocks noChangeAspect="1"/>
          </p:cNvGraphicFramePr>
          <p:nvPr/>
        </p:nvGraphicFramePr>
        <p:xfrm>
          <a:off x="6281738" y="4533900"/>
          <a:ext cx="838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0" name="Equation" r:id="rId20" imgW="647640" imgH="241200" progId="Equation.3">
                  <p:embed/>
                </p:oleObj>
              </mc:Choice>
              <mc:Fallback>
                <p:oleObj name="Equation" r:id="rId20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4533900"/>
                        <a:ext cx="838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3" name="Object 45"/>
          <p:cNvGraphicFramePr>
            <a:graphicFrameLocks noChangeAspect="1"/>
          </p:cNvGraphicFramePr>
          <p:nvPr/>
        </p:nvGraphicFramePr>
        <p:xfrm>
          <a:off x="7075488" y="4533900"/>
          <a:ext cx="5762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1" name="Equation" r:id="rId22" imgW="444240" imgH="241200" progId="Equation.3">
                  <p:embed/>
                </p:oleObj>
              </mc:Choice>
              <mc:Fallback>
                <p:oleObj name="Equation" r:id="rId22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8" y="4533900"/>
                        <a:ext cx="5762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4" name="Object 46"/>
          <p:cNvGraphicFramePr>
            <a:graphicFrameLocks noChangeAspect="1"/>
          </p:cNvGraphicFramePr>
          <p:nvPr/>
        </p:nvGraphicFramePr>
        <p:xfrm>
          <a:off x="7607300" y="4575175"/>
          <a:ext cx="165100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2" name="Equation" r:id="rId24" imgW="126720" imgH="177480" progId="Equation.3">
                  <p:embed/>
                </p:oleObj>
              </mc:Choice>
              <mc:Fallback>
                <p:oleObj name="Equation" r:id="rId2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00" y="4575175"/>
                        <a:ext cx="165100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007043"/>
              </p:ext>
            </p:extLst>
          </p:nvPr>
        </p:nvGraphicFramePr>
        <p:xfrm>
          <a:off x="5387975" y="5137150"/>
          <a:ext cx="10287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3" name="Equation" r:id="rId26" imgW="635000" imgH="203200" progId="Equation.DSMT4">
                  <p:embed/>
                </p:oleObj>
              </mc:Choice>
              <mc:Fallback>
                <p:oleObj name="Equation" r:id="rId2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5137150"/>
                        <a:ext cx="10287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12381"/>
              </p:ext>
            </p:extLst>
          </p:nvPr>
        </p:nvGraphicFramePr>
        <p:xfrm>
          <a:off x="6372225" y="5029200"/>
          <a:ext cx="11922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4" name="Equation" r:id="rId28" imgW="736600" imgH="431800" progId="Equation.DSMT4">
                  <p:embed/>
                </p:oleObj>
              </mc:Choice>
              <mc:Fallback>
                <p:oleObj name="Equation" r:id="rId28" imgW="736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029200"/>
                        <a:ext cx="11922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310188"/>
              </p:ext>
            </p:extLst>
          </p:nvPr>
        </p:nvGraphicFramePr>
        <p:xfrm>
          <a:off x="5305425" y="5735638"/>
          <a:ext cx="879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5" name="Equation" r:id="rId30" imgW="558800" imgH="228600" progId="Equation.DSMT4">
                  <p:embed/>
                </p:oleObj>
              </mc:Choice>
              <mc:Fallback>
                <p:oleObj name="Equation" r:id="rId30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5735638"/>
                        <a:ext cx="8794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721811"/>
              </p:ext>
            </p:extLst>
          </p:nvPr>
        </p:nvGraphicFramePr>
        <p:xfrm>
          <a:off x="6172200" y="5638800"/>
          <a:ext cx="14605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6" name="Equation" r:id="rId32" imgW="927100" imgH="431800" progId="Equation.DSMT4">
                  <p:embed/>
                </p:oleObj>
              </mc:Choice>
              <mc:Fallback>
                <p:oleObj name="Equation" r:id="rId32" imgW="927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38800"/>
                        <a:ext cx="14605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8179" name="Text Box 51"/>
          <p:cNvSpPr txBox="1">
            <a:spLocks noChangeArrowheads="1"/>
          </p:cNvSpPr>
          <p:nvPr/>
        </p:nvSpPr>
        <p:spPr bwMode="auto">
          <a:xfrm>
            <a:off x="4495800" y="6262687"/>
            <a:ext cx="38862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Monotype Corsiva" charset="0"/>
              </a:rPr>
              <a:t>What happened to the motion in y-direction?</a:t>
            </a:r>
            <a:endParaRPr lang="en-US" sz="1800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18147" name="Picture 3" descr="F05.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057400"/>
            <a:ext cx="653415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696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Uniform circular motion is the motion of an object traveling at a constant </a:t>
            </a:r>
            <a:r>
              <a:rPr lang="en-US" sz="3200" b="1" u="sng" dirty="0">
                <a:solidFill>
                  <a:srgbClr val="333399"/>
                </a:solidFill>
                <a:latin typeface="Arial Narrow" charset="0"/>
              </a:rPr>
              <a:t>speed</a:t>
            </a:r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 on a circular path.</a:t>
            </a:r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Definition of the Uniform Circular Motion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1C47CD1-B52A-FC4E-9889-87F79646EF1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3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20195" name="Picture 3" descr="F05.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3275"/>
            <a:ext cx="60960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Let </a:t>
            </a:r>
            <a:r>
              <a:rPr lang="en-US" sz="2800" i="1">
                <a:solidFill>
                  <a:srgbClr val="333399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rgbClr val="333399"/>
                </a:solidFill>
                <a:latin typeface="Arial Narrow" charset="0"/>
              </a:rPr>
              <a:t> be the period of this motion, the time it takes for the object to travel once around the complete circle whose radius is r.</a:t>
            </a:r>
          </a:p>
        </p:txBody>
      </p:sp>
      <p:graphicFrame>
        <p:nvGraphicFramePr>
          <p:cNvPr id="520197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24600" y="2819400"/>
          <a:ext cx="9286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9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819400"/>
                        <a:ext cx="9286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19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86200" y="2971800"/>
          <a:ext cx="4651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0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971800"/>
                        <a:ext cx="46513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Speed of a uniform circular motion?</a:t>
            </a:r>
          </a:p>
        </p:txBody>
      </p:sp>
      <p:graphicFrame>
        <p:nvGraphicFramePr>
          <p:cNvPr id="520200" name="Object 4"/>
          <p:cNvGraphicFramePr>
            <a:graphicFrameLocks noChangeAspect="1"/>
          </p:cNvGraphicFramePr>
          <p:nvPr/>
        </p:nvGraphicFramePr>
        <p:xfrm>
          <a:off x="7472363" y="3752850"/>
          <a:ext cx="9652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1" name="Equation" r:id="rId9" imgW="304800" imgH="190500" progId="Equation.DSMT4">
                  <p:embed/>
                </p:oleObj>
              </mc:Choice>
              <mc:Fallback>
                <p:oleObj name="Equation" r:id="rId9" imgW="3048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363" y="3752850"/>
                        <a:ext cx="9652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1" name="Object 5"/>
          <p:cNvGraphicFramePr>
            <a:graphicFrameLocks noChangeAspect="1"/>
          </p:cNvGraphicFramePr>
          <p:nvPr/>
        </p:nvGraphicFramePr>
        <p:xfrm>
          <a:off x="7373938" y="3629025"/>
          <a:ext cx="108426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2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938" y="3629025"/>
                        <a:ext cx="1084262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2" name="Object 6"/>
          <p:cNvGraphicFramePr>
            <a:graphicFrameLocks noChangeAspect="1"/>
          </p:cNvGraphicFramePr>
          <p:nvPr/>
        </p:nvGraphicFramePr>
        <p:xfrm>
          <a:off x="7204075" y="2398713"/>
          <a:ext cx="1766888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3" name="Equation" r:id="rId13" imgW="558800" imgH="419100" progId="Equation.DSMT4">
                  <p:embed/>
                </p:oleObj>
              </mc:Choice>
              <mc:Fallback>
                <p:oleObj name="Equation" r:id="rId13" imgW="558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75" y="2398713"/>
                        <a:ext cx="1766888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3" name="Object 7"/>
          <p:cNvGraphicFramePr>
            <a:graphicFrameLocks noChangeAspect="1"/>
          </p:cNvGraphicFramePr>
          <p:nvPr/>
        </p:nvGraphicFramePr>
        <p:xfrm>
          <a:off x="7086600" y="4191000"/>
          <a:ext cx="4016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4" name="Equation" r:id="rId15" imgW="126720" imgH="114120" progId="Equation.DSMT4">
                  <p:embed/>
                </p:oleObj>
              </mc:Choice>
              <mc:Fallback>
                <p:oleObj name="Equation" r:id="rId15" imgW="1267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91000"/>
                        <a:ext cx="4016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7468B4E-33FA-344B-9513-9F2A9C2DF53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5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AB545A-675B-0946-8ACF-0E86AADB58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Force</a:t>
            </a:r>
          </a:p>
        </p:txBody>
      </p:sp>
      <p:sp>
        <p:nvSpPr>
          <p:cNvPr id="421891" name="Text Box 3"/>
          <p:cNvSpPr txBox="1">
            <a:spLocks noChangeArrowheads="1"/>
          </p:cNvSpPr>
          <p:nvPr/>
        </p:nvSpPr>
        <p:spPr bwMode="auto">
          <a:xfrm>
            <a:off x="441325" y="685800"/>
            <a:ext cx="8397875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We’ve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been learning kinematics; describing motion without understanding what the cause of the motion is. Now we are going to learn dynamics!!</a:t>
            </a:r>
            <a:endParaRPr lang="en-US" dirty="0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457200" y="1798638"/>
            <a:ext cx="2362200" cy="7778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Can someone tell me what FORCE is?</a:t>
            </a: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3200400" y="1433513"/>
            <a:ext cx="4724400" cy="44926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FORCE is what causes an object to move.</a:t>
            </a:r>
          </a:p>
        </p:txBody>
      </p:sp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457200" y="3186113"/>
            <a:ext cx="6858000" cy="44926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FORCEs are what cause changes to the velocity of an object!! </a:t>
            </a:r>
          </a:p>
        </p:txBody>
      </p:sp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3048000" y="1974850"/>
            <a:ext cx="556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The above statement is not entirely correct.  Why?</a:t>
            </a:r>
          </a:p>
        </p:txBody>
      </p:sp>
      <p:sp>
        <p:nvSpPr>
          <p:cNvPr id="421896" name="AutoShape 8"/>
          <p:cNvSpPr>
            <a:spLocks noChangeArrowheads="1"/>
          </p:cNvSpPr>
          <p:nvPr/>
        </p:nvSpPr>
        <p:spPr bwMode="auto">
          <a:xfrm>
            <a:off x="3200400" y="1357313"/>
            <a:ext cx="6858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3048000" y="2424113"/>
            <a:ext cx="563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Because when an object is moving with a constant velocity no force is exerted on the object!!!</a:t>
            </a:r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457200" y="3795713"/>
            <a:ext cx="3733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does this statement mean?</a:t>
            </a:r>
          </a:p>
        </p:txBody>
      </p:sp>
      <p:sp>
        <p:nvSpPr>
          <p:cNvPr id="421899" name="Text Box 11"/>
          <p:cNvSpPr txBox="1">
            <a:spLocks noChangeArrowheads="1"/>
          </p:cNvSpPr>
          <p:nvPr/>
        </p:nvSpPr>
        <p:spPr bwMode="auto">
          <a:xfrm>
            <a:off x="4343400" y="3719513"/>
            <a:ext cx="44958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When there is force, there is change of velocity!!</a:t>
            </a:r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152400" y="4481513"/>
            <a:ext cx="3962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happens if there are several forces being exerted on an object?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4191000" y="4495800"/>
            <a:ext cx="487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Forces are vector quantities, so vector sum of all forces, the NET FORCE, determines the direction of the acceleration of the object.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5395913"/>
            <a:ext cx="914400" cy="457200"/>
            <a:chOff x="288" y="3399"/>
            <a:chExt cx="576" cy="288"/>
          </a:xfrm>
        </p:grpSpPr>
        <p:sp>
          <p:nvSpPr>
            <p:cNvPr id="22554" name="Line 15"/>
            <p:cNvSpPr>
              <a:spLocks noChangeShapeType="1"/>
            </p:cNvSpPr>
            <p:nvPr/>
          </p:nvSpPr>
          <p:spPr bwMode="auto">
            <a:xfrm>
              <a:off x="288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Text Box 16"/>
            <p:cNvSpPr txBox="1">
              <a:spLocks noChangeArrowheads="1"/>
            </p:cNvSpPr>
            <p:nvPr/>
          </p:nvSpPr>
          <p:spPr bwMode="auto">
            <a:xfrm>
              <a:off x="422" y="3399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Monotype Corsiva" charset="0"/>
                </a:rPr>
                <a:t>F</a:t>
              </a:r>
              <a:r>
                <a:rPr lang="en-US" b="1" baseline="-25000">
                  <a:latin typeface="Monotype Corsiva" charset="0"/>
                </a:rPr>
                <a:t>1</a:t>
              </a:r>
              <a:endParaRPr lang="en-US" b="1">
                <a:latin typeface="Monotype Corsiva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76400" y="5395913"/>
            <a:ext cx="914400" cy="457200"/>
            <a:chOff x="1056" y="3399"/>
            <a:chExt cx="576" cy="288"/>
          </a:xfrm>
        </p:grpSpPr>
        <p:sp>
          <p:nvSpPr>
            <p:cNvPr id="22552" name="Line 18"/>
            <p:cNvSpPr>
              <a:spLocks noChangeShapeType="1"/>
            </p:cNvSpPr>
            <p:nvPr/>
          </p:nvSpPr>
          <p:spPr bwMode="auto">
            <a:xfrm rot="10800000">
              <a:off x="1056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Text Box 19"/>
            <p:cNvSpPr txBox="1">
              <a:spLocks noChangeArrowheads="1"/>
            </p:cNvSpPr>
            <p:nvPr/>
          </p:nvSpPr>
          <p:spPr bwMode="auto">
            <a:xfrm>
              <a:off x="1205" y="3399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Monotype Corsiva" charset="0"/>
                </a:rPr>
                <a:t>F</a:t>
              </a:r>
              <a:r>
                <a:rPr lang="en-US" b="1" baseline="-25000">
                  <a:latin typeface="Monotype Corsiva" charset="0"/>
                </a:rPr>
                <a:t>2</a:t>
              </a:r>
              <a:endParaRPr lang="en-US" b="1">
                <a:latin typeface="Monotype Corsiva" charset="0"/>
              </a:endParaRPr>
            </a:p>
          </p:txBody>
        </p:sp>
      </p:grpSp>
      <p:sp>
        <p:nvSpPr>
          <p:cNvPr id="421908" name="AutoShape 20"/>
          <p:cNvSpPr>
            <a:spLocks noChangeArrowheads="1"/>
          </p:cNvSpPr>
          <p:nvPr/>
        </p:nvSpPr>
        <p:spPr bwMode="auto">
          <a:xfrm>
            <a:off x="1371600" y="5700713"/>
            <a:ext cx="304800" cy="3048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2743200" y="5562600"/>
            <a:ext cx="17526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NET FORCE, 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F= F</a:t>
            </a:r>
            <a:r>
              <a:rPr lang="en-US" sz="2000" b="1" baseline="-25000">
                <a:solidFill>
                  <a:srgbClr val="990000"/>
                </a:solidFill>
                <a:latin typeface="Monotype Corsiva" charset="0"/>
              </a:rPr>
              <a:t>1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+F</a:t>
            </a:r>
            <a:r>
              <a:rPr lang="en-US" sz="2000" b="1" baseline="-25000">
                <a:solidFill>
                  <a:srgbClr val="990000"/>
                </a:solidFill>
                <a:latin typeface="Monotype Corsiva" charset="0"/>
              </a:rPr>
              <a:t>2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4800600" y="5548313"/>
            <a:ext cx="4114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When the net force on an object is 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0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, it has constant velocity and is at its equilibrium!!</a:t>
            </a:r>
            <a:endParaRPr lang="en-US" sz="2000" b="1" baseline="-25000">
              <a:solidFill>
                <a:srgbClr val="990000"/>
              </a:solidFill>
              <a:latin typeface="Monotype Corsiva" charset="0"/>
            </a:endParaRP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4343400" y="4052888"/>
            <a:ext cx="259080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What does </a:t>
            </a:r>
            <a:r>
              <a:rPr lang="en-US" sz="2000" dirty="0" smtClean="0">
                <a:solidFill>
                  <a:schemeClr val="accent2"/>
                </a:solidFill>
                <a:latin typeface="Monotype Corsiva" charset="0"/>
              </a:rPr>
              <a:t>the force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cause?</a:t>
            </a:r>
          </a:p>
        </p:txBody>
      </p:sp>
      <p:sp>
        <p:nvSpPr>
          <p:cNvPr id="421912" name="Text Box 24"/>
          <p:cNvSpPr txBox="1">
            <a:spLocks noChangeArrowheads="1"/>
          </p:cNvSpPr>
          <p:nvPr/>
        </p:nvSpPr>
        <p:spPr bwMode="auto">
          <a:xfrm>
            <a:off x="6934200" y="4038600"/>
            <a:ext cx="190500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A50021"/>
                </a:solidFill>
                <a:latin typeface="Monotype Corsiva" charset="0"/>
              </a:rPr>
              <a:t>An acceleration</a:t>
            </a:r>
            <a:r>
              <a:rPr lang="en-US" sz="2000" dirty="0">
                <a:solidFill>
                  <a:srgbClr val="A50021"/>
                </a:solidFill>
                <a:latin typeface="Monotype Corsiva" charset="0"/>
              </a:rPr>
              <a:t>.!!</a:t>
            </a:r>
          </a:p>
        </p:txBody>
      </p:sp>
    </p:spTree>
    <p:extLst>
      <p:ext uri="{BB962C8B-B14F-4D97-AF65-F5344CB8AC3E}">
        <p14:creationId xmlns:p14="http://schemas.microsoft.com/office/powerpoint/2010/main" val="58650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22243" name="Text Box 3"/>
          <p:cNvSpPr txBox="1">
            <a:spLocks noChangeArrowheads="1"/>
          </p:cNvSpPr>
          <p:nvPr/>
        </p:nvSpPr>
        <p:spPr bwMode="auto">
          <a:xfrm>
            <a:off x="282575" y="985838"/>
            <a:ext cx="8709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The wheel of a car has a radius of 0.29m and is being rotated at 830 revolutions per minute on a tire-balancing machine. Determine the speed at which the outer edge of the wheel is moving.</a:t>
            </a:r>
          </a:p>
        </p:txBody>
      </p:sp>
      <p:graphicFrame>
        <p:nvGraphicFramePr>
          <p:cNvPr id="522244" name="Object 2"/>
          <p:cNvGraphicFramePr>
            <a:graphicFrameLocks noChangeAspect="1"/>
          </p:cNvGraphicFramePr>
          <p:nvPr/>
        </p:nvGraphicFramePr>
        <p:xfrm>
          <a:off x="963613" y="2803525"/>
          <a:ext cx="345598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4" name="Equation" r:id="rId4" imgW="1409700" imgH="444500" progId="Equation.DSMT4">
                  <p:embed/>
                </p:oleObj>
              </mc:Choice>
              <mc:Fallback>
                <p:oleObj name="Equation" r:id="rId4" imgW="1409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803525"/>
                        <a:ext cx="3455987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5" name="Object 3"/>
          <p:cNvGraphicFramePr>
            <a:graphicFrameLocks noChangeAspect="1"/>
          </p:cNvGraphicFramePr>
          <p:nvPr/>
        </p:nvGraphicFramePr>
        <p:xfrm>
          <a:off x="1981200" y="4160838"/>
          <a:ext cx="6540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5" name="Equation" r:id="rId6" imgW="266400" imgH="164880" progId="Equation.DSMT4">
                  <p:embed/>
                </p:oleObj>
              </mc:Choice>
              <mc:Fallback>
                <p:oleObj name="Equation" r:id="rId6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60838"/>
                        <a:ext cx="6540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6" name="Object 4"/>
          <p:cNvGraphicFramePr>
            <a:graphicFrameLocks noChangeAspect="1"/>
          </p:cNvGraphicFramePr>
          <p:nvPr/>
        </p:nvGraphicFramePr>
        <p:xfrm>
          <a:off x="1676400" y="5289550"/>
          <a:ext cx="5921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6" name="Equation" r:id="rId8" imgW="241200" imgH="139680" progId="Equation.DSMT4">
                  <p:embed/>
                </p:oleObj>
              </mc:Choice>
              <mc:Fallback>
                <p:oleObj name="Equation" r:id="rId8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89550"/>
                        <a:ext cx="59213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:  A Tire-Balancing Machine</a:t>
            </a:r>
          </a:p>
        </p:txBody>
      </p:sp>
      <p:graphicFrame>
        <p:nvGraphicFramePr>
          <p:cNvPr id="522248" name="Object 5"/>
          <p:cNvGraphicFramePr>
            <a:graphicFrameLocks noChangeAspect="1"/>
          </p:cNvGraphicFramePr>
          <p:nvPr/>
        </p:nvGraphicFramePr>
        <p:xfrm>
          <a:off x="4506913" y="3006725"/>
          <a:ext cx="38306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7" name="Equation" r:id="rId10" imgW="1562100" imgH="241300" progId="Equation.DSMT4">
                  <p:embed/>
                </p:oleObj>
              </mc:Choice>
              <mc:Fallback>
                <p:oleObj name="Equation" r:id="rId10" imgW="156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3006725"/>
                        <a:ext cx="383063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9" name="Object 6"/>
          <p:cNvGraphicFramePr>
            <a:graphicFrameLocks noChangeAspect="1"/>
          </p:cNvGraphicFramePr>
          <p:nvPr/>
        </p:nvGraphicFramePr>
        <p:xfrm>
          <a:off x="2636838" y="4098925"/>
          <a:ext cx="24955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8" name="Equation" r:id="rId12" imgW="1016000" imgH="215900" progId="Equation.DSMT4">
                  <p:embed/>
                </p:oleObj>
              </mc:Choice>
              <mc:Fallback>
                <p:oleObj name="Equation" r:id="rId12" imgW="1016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4098925"/>
                        <a:ext cx="24955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0" name="Object 7"/>
          <p:cNvGraphicFramePr>
            <a:graphicFrameLocks noChangeAspect="1"/>
          </p:cNvGraphicFramePr>
          <p:nvPr/>
        </p:nvGraphicFramePr>
        <p:xfrm>
          <a:off x="5105400" y="4205288"/>
          <a:ext cx="1216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9" name="Equation" r:id="rId14" imgW="495300" imgH="165100" progId="Equation.DSMT4">
                  <p:embed/>
                </p:oleObj>
              </mc:Choice>
              <mc:Fallback>
                <p:oleObj name="Equation" r:id="rId14" imgW="495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05288"/>
                        <a:ext cx="12160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1" name="Object 8"/>
          <p:cNvGraphicFramePr>
            <a:graphicFrameLocks noChangeAspect="1"/>
          </p:cNvGraphicFramePr>
          <p:nvPr/>
        </p:nvGraphicFramePr>
        <p:xfrm>
          <a:off x="2262188" y="4946650"/>
          <a:ext cx="10906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0" name="Equation" r:id="rId16" imgW="444500" imgH="419100" progId="Equation.DSMT4">
                  <p:embed/>
                </p:oleObj>
              </mc:Choice>
              <mc:Fallback>
                <p:oleObj name="Equation" r:id="rId16" imgW="444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4946650"/>
                        <a:ext cx="109061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2" name="Object 9"/>
          <p:cNvGraphicFramePr>
            <a:graphicFrameLocks noChangeAspect="1"/>
          </p:cNvGraphicFramePr>
          <p:nvPr/>
        </p:nvGraphicFramePr>
        <p:xfrm>
          <a:off x="3290888" y="4906963"/>
          <a:ext cx="221297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1" name="Equation" r:id="rId18" imgW="901700" imgH="457200" progId="Equation.DSMT4">
                  <p:embed/>
                </p:oleObj>
              </mc:Choice>
              <mc:Fallback>
                <p:oleObj name="Equation" r:id="rId18" imgW="901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4906963"/>
                        <a:ext cx="2212975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3" name="Object 10"/>
          <p:cNvGraphicFramePr>
            <a:graphicFrameLocks noChangeAspect="1"/>
          </p:cNvGraphicFramePr>
          <p:nvPr/>
        </p:nvGraphicFramePr>
        <p:xfrm>
          <a:off x="5486400" y="5230813"/>
          <a:ext cx="112236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2" name="Equation" r:id="rId20" imgW="457200" imgH="228600" progId="Equation.DSMT4">
                  <p:embed/>
                </p:oleObj>
              </mc:Choice>
              <mc:Fallback>
                <p:oleObj name="Equation" r:id="rId20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230813"/>
                        <a:ext cx="112236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A7FB61A-4F8D-FC46-94B4-092063C1AB1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3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A067A6-EE7F-4642-A949-2505112B462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More Forces</a:t>
            </a: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812925" y="827861"/>
            <a:ext cx="5502275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There are various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types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of forces</a:t>
            </a:r>
            <a:endParaRPr lang="en-US" sz="2800" dirty="0">
              <a:solidFill>
                <a:srgbClr val="660066"/>
              </a:solidFill>
              <a:latin typeface="Arial Narrow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441325" y="1219200"/>
            <a:ext cx="832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Contact Forces: Forces exerted by physical contact of objects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441325" y="1814513"/>
            <a:ext cx="7712075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Monotype Corsiva" charset="0"/>
              </a:rPr>
              <a:t>Examples of Contact Forces: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Baseball hit by a bat, Car collisions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441325" y="2374900"/>
            <a:ext cx="832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Field Forces: Forces exerted without physical contact of objects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441325" y="2971800"/>
            <a:ext cx="8321675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Monotype Corsiva" charset="0"/>
              </a:rPr>
              <a:t>Examples of Field Forces: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Gravitational Force, Electro-magnetic force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441325" y="3684588"/>
            <a:ext cx="771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What are possible ways to measure strength of a force?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441325" y="4343400"/>
            <a:ext cx="801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A calibrated spring whose length changes linearly with the force exerted .</a:t>
            </a:r>
          </a:p>
        </p:txBody>
      </p:sp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441325" y="49403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Forces are vector quantities, so the addition of multiple forces must be done following the rules of vector additions.</a:t>
            </a:r>
          </a:p>
        </p:txBody>
      </p:sp>
    </p:spTree>
    <p:extLst>
      <p:ext uri="{BB962C8B-B14F-4D97-AF65-F5344CB8AC3E}">
        <p14:creationId xmlns:p14="http://schemas.microsoft.com/office/powerpoint/2010/main" val="126218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9CBF33-2F92-774F-9A3C-74906DDB528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First Law and Inertial Frames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04800" y="6699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Aristotle (384-322BC):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 natural state of a body is rest.  Thus force is required to move an object.  To move faster, ones needs larger forces.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457200" y="2181225"/>
            <a:ext cx="8001000" cy="109537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Galileo’s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statement is formulated by Newton into the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sz="2000" b="1" baseline="30000" dirty="0">
                <a:solidFill>
                  <a:srgbClr val="FF0000"/>
                </a:solidFill>
                <a:latin typeface="Arial Narrow" charset="0"/>
              </a:rPr>
              <a:t>st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 law of motion (Law of Inertia)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In the absence of external forces, an object at rest remains at rest and an object in motion continues in motion with a constant velocity. </a:t>
            </a:r>
            <a:endParaRPr lang="en-US" sz="2200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457200" y="5181600"/>
            <a:ext cx="8153400" cy="45561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 frame of reference that is moving at a constant velocity is called the</a:t>
            </a:r>
            <a:r>
              <a:rPr lang="en-US" sz="220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Monotype Corsiva" charset="0"/>
              </a:rPr>
              <a:t>Inertial Frame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077200" cy="1981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What does this statement tell us?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When no net force is exerted on an object, the acceleration of the object is 0.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Any isolated object, the object that do not interact with its surroundings, is either at rest or moving at a constant velocity.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Objects would like to keep its current state of motion, as long as there are no net force that interferes with the motion. This tendency is called the </a:t>
            </a:r>
            <a:r>
              <a:rPr lang="en-US" sz="2000" u="sng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Inertia.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304800" y="13557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Galileo</a:t>
            </a:r>
            <a:r>
              <a:rPr lang="ja-JP" altLang="en-US" sz="2000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 statement on natural states of matter: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Any velocity once imparted to a moving body will be rigidly maintained as long as the external causes of retardation are removed!!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457200" y="5792788"/>
            <a:ext cx="5410200" cy="395287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Is a frame of reference with an acceleration an </a:t>
            </a:r>
            <a:r>
              <a:rPr lang="en-US" sz="1800" b="1">
                <a:solidFill>
                  <a:schemeClr val="accent2"/>
                </a:solidFill>
                <a:latin typeface="Monotype Corsiva" charset="0"/>
              </a:rPr>
              <a:t>Inertial Frame?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6096000" y="5792788"/>
            <a:ext cx="6858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71410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AC004-0FDC-F74C-B979-47EA16F28ED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5943600" y="3352800"/>
            <a:ext cx="1676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Mass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001000" cy="1600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Mass: </a:t>
            </a:r>
            <a:r>
              <a:rPr lang="en-US" sz="2400" dirty="0">
                <a:latin typeface="Monotype Corsiva" charset="0"/>
                <a:ea typeface="ＭＳ Ｐゴシック" charset="0"/>
                <a:cs typeface="ＭＳ Ｐゴシック" charset="0"/>
              </a:rPr>
              <a:t>A measure of the inertia of </a:t>
            </a:r>
            <a:r>
              <a:rPr lang="en-US" sz="2400" dirty="0" smtClean="0">
                <a:latin typeface="Monotype Corsiva" charset="0"/>
                <a:ea typeface="ＭＳ Ｐゴシック" charset="0"/>
                <a:cs typeface="ＭＳ Ｐゴシック" charset="0"/>
              </a:rPr>
              <a:t>an object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2400" dirty="0">
                <a:latin typeface="Monotype Corsiva" charset="0"/>
                <a:ea typeface="ＭＳ Ｐゴシック" charset="0"/>
                <a:cs typeface="ＭＳ Ｐゴシック" charset="0"/>
              </a:rPr>
              <a:t>the quantity of matter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Independent of the </a:t>
            </a:r>
            <a:r>
              <a:rPr lang="en-US" sz="2000" dirty="0" smtClean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object’s </a:t>
            </a:r>
            <a:r>
              <a:rPr lang="en-US" sz="2000" dirty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surroundings: The same no matter where you go.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Independent of the method of measurement: The same no matter how you measure it.</a:t>
            </a:r>
          </a:p>
        </p:txBody>
      </p:sp>
      <p:graphicFrame>
        <p:nvGraphicFramePr>
          <p:cNvPr id="325637" name="Object 2"/>
          <p:cNvGraphicFramePr>
            <a:graphicFrameLocks noChangeAspect="1"/>
          </p:cNvGraphicFramePr>
          <p:nvPr/>
        </p:nvGraphicFramePr>
        <p:xfrm>
          <a:off x="6040438" y="3352800"/>
          <a:ext cx="10461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3" name="Equation" r:id="rId3" imgW="355320" imgH="431640" progId="Equation.DSMT4">
                  <p:embed/>
                </p:oleObj>
              </mc:Choice>
              <mc:Fallback>
                <p:oleObj name="Equation" r:id="rId3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3352800"/>
                        <a:ext cx="1046162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304800" y="33528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The same forces applied to two different masses result in different acceleration depending on the mass.</a:t>
            </a:r>
            <a:endParaRPr lang="en-US" sz="2200">
              <a:latin typeface="Monotype Corsiva" charset="0"/>
            </a:endParaRP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381000" y="22098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The heavier the object, the bigger the inertia !!</a:t>
            </a:r>
            <a:endParaRPr lang="en-US" sz="3200">
              <a:latin typeface="Monotype Corsiva" charset="0"/>
            </a:endParaRPr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387350" y="2819400"/>
            <a:ext cx="82994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  <a:sym typeface="Wingdings" charset="0"/>
              </a:rPr>
              <a:t>It is harder to make changes of motion of a heavier object than a lighter one.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533400" y="4421187"/>
            <a:ext cx="7848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Note that the mass and the weight of an object are two different quantities!!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381000" y="4906963"/>
            <a:ext cx="845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Weight of an object is the magnitude of the gravitational force exerted on the object.   </a:t>
            </a:r>
            <a:endParaRPr lang="en-US" sz="2200">
              <a:latin typeface="Monotype Corsiva" charset="0"/>
            </a:endParaRP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381000" y="5267325"/>
            <a:ext cx="86106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Not an inherent property of an object!!! </a:t>
            </a:r>
          </a:p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Weight will change if you measure on the Earth or on the moon but the mass </a:t>
            </a:r>
            <a:r>
              <a:rPr lang="en-US" sz="2200" dirty="0" smtClean="0">
                <a:solidFill>
                  <a:srgbClr val="FF0000"/>
                </a:solidFill>
                <a:latin typeface="Monotype Corsiva" charset="0"/>
              </a:rPr>
              <a:t>won’t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!!</a:t>
            </a:r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>
            <a:off x="152400" y="4267200"/>
            <a:ext cx="89154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5645" name="Object 3"/>
          <p:cNvGraphicFramePr>
            <a:graphicFrameLocks noChangeAspect="1"/>
          </p:cNvGraphicFramePr>
          <p:nvPr/>
        </p:nvGraphicFramePr>
        <p:xfrm>
          <a:off x="7023100" y="3352800"/>
          <a:ext cx="5969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4" name="Equation" r:id="rId5" imgW="203040" imgH="431640" progId="Equation.DSMT4">
                  <p:embed/>
                </p:oleObj>
              </mc:Choice>
              <mc:Fallback>
                <p:oleObj name="Equation" r:id="rId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3352800"/>
                        <a:ext cx="5969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5791200" y="6103938"/>
            <a:ext cx="1452563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Unit of mass?</a:t>
            </a:r>
          </a:p>
        </p:txBody>
      </p:sp>
      <p:graphicFrame>
        <p:nvGraphicFramePr>
          <p:cNvPr id="325647" name="Object 4"/>
          <p:cNvGraphicFramePr>
            <a:graphicFrameLocks noChangeAspect="1"/>
          </p:cNvGraphicFramePr>
          <p:nvPr/>
        </p:nvGraphicFramePr>
        <p:xfrm>
          <a:off x="7539038" y="6105525"/>
          <a:ext cx="4619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5" name="Equation" r:id="rId7" imgW="203040" imgH="203040" progId="Equation.DSMT4">
                  <p:embed/>
                </p:oleObj>
              </mc:Choice>
              <mc:Fallback>
                <p:oleObj name="Equation" r:id="rId7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6105525"/>
                        <a:ext cx="461962" cy="3921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07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887E4D-B1F2-B547-B61F-5B8FFC1275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343400" y="31242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Second Law of Motion</a:t>
            </a:r>
          </a:p>
        </p:txBody>
      </p:sp>
      <p:graphicFrame>
        <p:nvGraphicFramePr>
          <p:cNvPr id="3266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539772"/>
              </p:ext>
            </p:extLst>
          </p:nvPr>
        </p:nvGraphicFramePr>
        <p:xfrm>
          <a:off x="4486275" y="31718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2" name="Equation" r:id="rId3" imgW="469900" imgH="381000" progId="Equation.3">
                  <p:embed/>
                </p:oleObj>
              </mc:Choice>
              <mc:Fallback>
                <p:oleObj name="Equation" r:id="rId3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1718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763000" cy="15827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The acceleration of an object is directly proportional to the net force exerted on it and is inversely proportional to the </a:t>
            </a:r>
            <a:r>
              <a:rPr lang="en-US" sz="3200" dirty="0" smtClean="0">
                <a:solidFill>
                  <a:srgbClr val="A50021"/>
                </a:solidFill>
                <a:latin typeface="Monotype Corsiva" charset="0"/>
              </a:rPr>
              <a:t>object’s </a:t>
            </a: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mass. </a:t>
            </a:r>
            <a:endParaRPr lang="en-US" sz="3200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883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How do we write the above statement in a mathematical expression?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64" name="Object 3"/>
          <p:cNvGraphicFramePr>
            <a:graphicFrameLocks noChangeAspect="1"/>
          </p:cNvGraphicFramePr>
          <p:nvPr/>
        </p:nvGraphicFramePr>
        <p:xfrm>
          <a:off x="990600" y="5137150"/>
          <a:ext cx="1516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3" name="Equation" r:id="rId5" imgW="787320" imgH="342720" progId="Equation.3">
                  <p:embed/>
                </p:oleObj>
              </mc:Choice>
              <mc:Fallback>
                <p:oleObj name="Equation" r:id="rId5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37150"/>
                        <a:ext cx="15160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304800" y="4357688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Since 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it’s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 vector expression, each component must also satisfy: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73" name="Object 4"/>
          <p:cNvGraphicFramePr>
            <a:graphicFrameLocks noChangeAspect="1"/>
          </p:cNvGraphicFramePr>
          <p:nvPr/>
        </p:nvGraphicFramePr>
        <p:xfrm>
          <a:off x="3557588" y="5137150"/>
          <a:ext cx="1477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4" name="Equation" r:id="rId7" imgW="799920" imgH="342720" progId="Equation.3">
                  <p:embed/>
                </p:oleObj>
              </mc:Choice>
              <mc:Fallback>
                <p:oleObj name="Equation" r:id="rId7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5137150"/>
                        <a:ext cx="1477962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4" name="Object 5"/>
          <p:cNvGraphicFramePr>
            <a:graphicFrameLocks noChangeAspect="1"/>
          </p:cNvGraphicFramePr>
          <p:nvPr/>
        </p:nvGraphicFramePr>
        <p:xfrm>
          <a:off x="6088063" y="5137150"/>
          <a:ext cx="14557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5" name="Equation" r:id="rId9" imgW="787320" imgH="342720" progId="Equation.3">
                  <p:embed/>
                </p:oleObj>
              </mc:Choice>
              <mc:Fallback>
                <p:oleObj name="Equation" r:id="rId9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5137150"/>
                        <a:ext cx="1455737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054920"/>
              </p:ext>
            </p:extLst>
          </p:nvPr>
        </p:nvGraphicFramePr>
        <p:xfrm>
          <a:off x="5694363" y="3208338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6" name="Equation" r:id="rId11" imgW="241300" imgH="241300" progId="Equation.3">
                  <p:embed/>
                </p:oleObj>
              </mc:Choice>
              <mc:Fallback>
                <p:oleObj name="Equation" r:id="rId11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208338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6781800" y="3200400"/>
            <a:ext cx="19050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A50021"/>
                </a:solidFill>
                <a:latin typeface="Arial Narrow" charset="0"/>
              </a:rPr>
              <a:t>Newton’s 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b="1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 Law of Motion</a:t>
            </a:r>
          </a:p>
        </p:txBody>
      </p:sp>
      <p:graphicFrame>
        <p:nvGraphicFramePr>
          <p:cNvPr id="326682" name="Object 7"/>
          <p:cNvGraphicFramePr>
            <a:graphicFrameLocks noChangeAspect="1"/>
          </p:cNvGraphicFramePr>
          <p:nvPr/>
        </p:nvGraphicFramePr>
        <p:xfrm>
          <a:off x="990600" y="2786063"/>
          <a:ext cx="928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7" name="Equation" r:id="rId13" imgW="355600" imgH="393700" progId="Equation.DSMT4">
                  <p:embed/>
                </p:oleObj>
              </mc:Choice>
              <mc:Fallback>
                <p:oleObj name="Equation" r:id="rId13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6063"/>
                        <a:ext cx="92868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091227"/>
              </p:ext>
            </p:extLst>
          </p:nvPr>
        </p:nvGraphicFramePr>
        <p:xfrm>
          <a:off x="268288" y="3344863"/>
          <a:ext cx="663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8" name="Equation" r:id="rId15" imgW="254000" imgH="241300" progId="Equation.3">
                  <p:embed/>
                </p:oleObj>
              </mc:Choice>
              <mc:Fallback>
                <p:oleObj name="Equation" r:id="rId15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344863"/>
                        <a:ext cx="6635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4" name="Object 9"/>
          <p:cNvGraphicFramePr>
            <a:graphicFrameLocks noChangeAspect="1"/>
          </p:cNvGraphicFramePr>
          <p:nvPr/>
        </p:nvGraphicFramePr>
        <p:xfrm>
          <a:off x="930275" y="3198813"/>
          <a:ext cx="896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9" name="Equation" r:id="rId17" imgW="342900" imgH="419100" progId="Equation.DSMT4">
                  <p:embed/>
                </p:oleObj>
              </mc:Choice>
              <mc:Fallback>
                <p:oleObj name="Equation" r:id="rId17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198813"/>
                        <a:ext cx="8969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2254250" y="2927350"/>
            <a:ext cx="1631950" cy="1339850"/>
          </a:xfrm>
          <a:prstGeom prst="rightArrow">
            <a:avLst>
              <a:gd name="adj1" fmla="val 50000"/>
              <a:gd name="adj2" fmla="val 3045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From this we obtain</a:t>
            </a:r>
          </a:p>
        </p:txBody>
      </p:sp>
    </p:spTree>
    <p:extLst>
      <p:ext uri="{BB962C8B-B14F-4D97-AF65-F5344CB8AC3E}">
        <p14:creationId xmlns:p14="http://schemas.microsoft.com/office/powerpoint/2010/main" val="118978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58ED83-1064-7843-A98B-70783D51994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4724400" y="4979988"/>
            <a:ext cx="3962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Unit of the Force</a:t>
            </a: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838200" y="9144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Monotype Corsiva" charset="0"/>
              </a:rPr>
              <a:t>From the vector expression in the previous page, what do you conclude the dimension and the unit of the force are?</a:t>
            </a:r>
            <a:endParaRPr lang="en-US" sz="280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88" name="Object 2"/>
          <p:cNvGraphicFramePr>
            <a:graphicFrameLocks noChangeAspect="1"/>
          </p:cNvGraphicFramePr>
          <p:nvPr/>
        </p:nvGraphicFramePr>
        <p:xfrm>
          <a:off x="3651250" y="3316288"/>
          <a:ext cx="15414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0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316288"/>
                        <a:ext cx="15414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9" name="Object 3"/>
          <p:cNvGraphicFramePr>
            <a:graphicFrameLocks noChangeAspect="1"/>
          </p:cNvGraphicFramePr>
          <p:nvPr/>
        </p:nvGraphicFramePr>
        <p:xfrm>
          <a:off x="3429000" y="4038600"/>
          <a:ext cx="3101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1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3101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381000" y="3276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dimension of force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1" name="Text Box 15"/>
          <p:cNvSpPr txBox="1">
            <a:spLocks noChangeArrowheads="1"/>
          </p:cNvSpPr>
          <p:nvPr/>
        </p:nvSpPr>
        <p:spPr bwMode="auto">
          <a:xfrm>
            <a:off x="381000" y="4038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unit of force in SI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2" name="Text Box 16"/>
          <p:cNvSpPr txBox="1">
            <a:spLocks noChangeArrowheads="1"/>
          </p:cNvSpPr>
          <p:nvPr/>
        </p:nvSpPr>
        <p:spPr bwMode="auto">
          <a:xfrm>
            <a:off x="304800" y="4953000"/>
            <a:ext cx="40386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For ease of use, we define a new derived unit called, Newton (N) </a:t>
            </a:r>
            <a:endParaRPr lang="en-US" b="1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324222"/>
              </p:ext>
            </p:extLst>
          </p:nvPr>
        </p:nvGraphicFramePr>
        <p:xfrm>
          <a:off x="4800600" y="5189538"/>
          <a:ext cx="939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2" name="Equation" r:id="rId7" imgW="342900" imgH="177800" progId="Equation.3">
                  <p:embed/>
                </p:oleObj>
              </mc:Choice>
              <mc:Fallback>
                <p:oleObj name="Equation" r:id="rId7" imgW="342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89538"/>
                        <a:ext cx="9398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6" name="Object 5"/>
          <p:cNvGraphicFramePr>
            <a:graphicFrameLocks noChangeAspect="1"/>
          </p:cNvGraphicFramePr>
          <p:nvPr/>
        </p:nvGraphicFramePr>
        <p:xfrm>
          <a:off x="5181600" y="3324225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3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24225"/>
                        <a:ext cx="8239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7" name="Object 6"/>
          <p:cNvGraphicFramePr>
            <a:graphicFrameLocks noChangeAspect="1"/>
          </p:cNvGraphicFramePr>
          <p:nvPr/>
        </p:nvGraphicFramePr>
        <p:xfrm>
          <a:off x="7897813" y="4038600"/>
          <a:ext cx="941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4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4038600"/>
                        <a:ext cx="9413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711386"/>
              </p:ext>
            </p:extLst>
          </p:nvPr>
        </p:nvGraphicFramePr>
        <p:xfrm>
          <a:off x="5621338" y="5119688"/>
          <a:ext cx="215741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5" name="Equation" r:id="rId13" imgW="787400" imgH="241300" progId="Equation.3">
                  <p:embed/>
                </p:oleObj>
              </mc:Choice>
              <mc:Fallback>
                <p:oleObj name="Equation" r:id="rId13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5119688"/>
                        <a:ext cx="215741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9" name="Object 8"/>
          <p:cNvGraphicFramePr>
            <a:graphicFrameLocks noChangeAspect="1"/>
          </p:cNvGraphicFramePr>
          <p:nvPr/>
        </p:nvGraphicFramePr>
        <p:xfrm>
          <a:off x="7696200" y="4953000"/>
          <a:ext cx="939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6" name="Equation" r:id="rId15" imgW="342720" imgH="393480" progId="Equation.DSMT4">
                  <p:embed/>
                </p:oleObj>
              </mc:Choice>
              <mc:Fallback>
                <p:oleObj name="Equation" r:id="rId1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953000"/>
                        <a:ext cx="9398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602" name="Rectangle 26"/>
          <p:cNvSpPr>
            <a:spLocks noChangeArrowheads="1"/>
          </p:cNvSpPr>
          <p:nvPr/>
        </p:nvSpPr>
        <p:spPr bwMode="auto">
          <a:xfrm>
            <a:off x="3352800" y="2092325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860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405070"/>
              </p:ext>
            </p:extLst>
          </p:nvPr>
        </p:nvGraphicFramePr>
        <p:xfrm>
          <a:off x="3495675" y="2139950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7" name="Equation" r:id="rId17" imgW="469900" imgH="381000" progId="Equation.3">
                  <p:embed/>
                </p:oleObj>
              </mc:Choice>
              <mc:Fallback>
                <p:oleObj name="Equation" r:id="rId17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139950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060616"/>
              </p:ext>
            </p:extLst>
          </p:nvPr>
        </p:nvGraphicFramePr>
        <p:xfrm>
          <a:off x="4703763" y="2176463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8" name="Equation" r:id="rId19" imgW="241300" imgH="241300" progId="Equation.3">
                  <p:embed/>
                </p:oleObj>
              </mc:Choice>
              <mc:Fallback>
                <p:oleObj name="Equation" r:id="rId19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176463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5" name="Object 11"/>
          <p:cNvGraphicFramePr>
            <a:graphicFrameLocks noChangeAspect="1"/>
          </p:cNvGraphicFramePr>
          <p:nvPr/>
        </p:nvGraphicFramePr>
        <p:xfrm>
          <a:off x="6629400" y="4033838"/>
          <a:ext cx="592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9"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3838"/>
                        <a:ext cx="5921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6" name="Object 12"/>
          <p:cNvGraphicFramePr>
            <a:graphicFrameLocks noChangeAspect="1"/>
          </p:cNvGraphicFramePr>
          <p:nvPr/>
        </p:nvGraphicFramePr>
        <p:xfrm>
          <a:off x="7086600" y="3886200"/>
          <a:ext cx="784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0" name="Equation" r:id="rId23" imgW="469800" imgH="431640" progId="Equation.DSMT4">
                  <p:embed/>
                </p:oleObj>
              </mc:Choice>
              <mc:Fallback>
                <p:oleObj name="Equation" r:id="rId23" imgW="46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886200"/>
                        <a:ext cx="7842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7" name="Object 13"/>
          <p:cNvGraphicFramePr>
            <a:graphicFrameLocks noChangeAspect="1"/>
          </p:cNvGraphicFramePr>
          <p:nvPr/>
        </p:nvGraphicFramePr>
        <p:xfrm>
          <a:off x="5908675" y="3276600"/>
          <a:ext cx="12541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1" name="Equation" r:id="rId25" imgW="444240" imgH="228600" progId="Equation.DSMT4">
                  <p:embed/>
                </p:oleObj>
              </mc:Choice>
              <mc:Fallback>
                <p:oleObj name="Equation" r:id="rId25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276600"/>
                        <a:ext cx="12541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05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F9C397-14FF-CB48-941E-3D3A922146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969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5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00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9144000" cy="4024313"/>
          </a:xfrm>
          <a:noFill/>
        </p:spPr>
      </p:pic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609600" y="911225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A </a:t>
            </a:r>
            <a:r>
              <a:rPr lang="en-US" sz="3200" b="1" i="1">
                <a:solidFill>
                  <a:schemeClr val="accent2"/>
                </a:solidFill>
                <a:latin typeface="Arial Narrow" charset="0"/>
              </a:rPr>
              <a:t>free-body-diagram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 is a diagram that represents the object and the forces that act on it.</a:t>
            </a:r>
          </a:p>
        </p:txBody>
      </p:sp>
      <p:sp>
        <p:nvSpPr>
          <p:cNvPr id="29706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Free Body Diagram</a:t>
            </a:r>
          </a:p>
        </p:txBody>
      </p:sp>
    </p:spTree>
    <p:extLst>
      <p:ext uri="{BB962C8B-B14F-4D97-AF65-F5344CB8AC3E}">
        <p14:creationId xmlns:p14="http://schemas.microsoft.com/office/powerpoint/2010/main" val="264413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13917</TotalTime>
  <Words>2816</Words>
  <Application>Microsoft Macintosh PowerPoint</Application>
  <PresentationFormat>On-screen Show (4:3)</PresentationFormat>
  <Paragraphs>347</Paragraphs>
  <Slides>30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phys1443-spring02</vt:lpstr>
      <vt:lpstr>Equation</vt:lpstr>
      <vt:lpstr>PHYS 1441 – Section 001 Lecture #8</vt:lpstr>
      <vt:lpstr>Announcements</vt:lpstr>
      <vt:lpstr>Force</vt:lpstr>
      <vt:lpstr>More Forces</vt:lpstr>
      <vt:lpstr>Newton’s First Law and Inertial Frames</vt:lpstr>
      <vt:lpstr>Mass</vt:lpstr>
      <vt:lpstr>Newton’s Second Law of Motion</vt:lpstr>
      <vt:lpstr>Unit of the Force</vt:lpstr>
      <vt:lpstr>Free Body Diagram</vt:lpstr>
      <vt:lpstr>Ex. Pushing a stalled car</vt:lpstr>
      <vt:lpstr>What is the acceleration the car receives?</vt:lpstr>
      <vt:lpstr>Example 4.3</vt:lpstr>
      <vt:lpstr>Vector Nature of the Force</vt:lpstr>
      <vt:lpstr>Ex. Stranded man on a raft</vt:lpstr>
      <vt:lpstr>PowerPoint Presentation</vt:lpstr>
      <vt:lpstr>Now compute the acceleration components in x and y directions!! </vt:lpstr>
      <vt:lpstr>Example for Newton’s 2nd Law of Motion</vt:lpstr>
      <vt:lpstr>Newton’s Third Law (Law of Action and Reaction)</vt:lpstr>
      <vt:lpstr>Ex.  The Accelerations Produced by Action and Reaction Forces</vt:lpstr>
      <vt:lpstr>Ex. continued</vt:lpstr>
      <vt:lpstr>Example of Newton’s 3rd Law </vt:lpstr>
      <vt:lpstr>Example of Newton’s 3rd Law, cnt’d </vt:lpstr>
      <vt:lpstr>Categories of Forces</vt:lpstr>
      <vt:lpstr>The Normal Force</vt:lpstr>
      <vt:lpstr>Some normal force exercises</vt:lpstr>
      <vt:lpstr>Some Basic Information</vt:lpstr>
      <vt:lpstr>PowerPoint Presentation</vt:lpstr>
      <vt:lpstr>Definition of the Uniform Circular Motion</vt:lpstr>
      <vt:lpstr>Speed of a uniform circular motion?</vt:lpstr>
      <vt:lpstr>Ex. :  A Tire-Balancing Machine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478</cp:revision>
  <dcterms:created xsi:type="dcterms:W3CDTF">2012-06-05T17:02:23Z</dcterms:created>
  <dcterms:modified xsi:type="dcterms:W3CDTF">2014-06-16T19:21:45Z</dcterms:modified>
</cp:coreProperties>
</file>