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3.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628" r:id="rId3"/>
    <p:sldId id="660" r:id="rId4"/>
    <p:sldId id="616" r:id="rId5"/>
    <p:sldId id="617" r:id="rId6"/>
    <p:sldId id="618" r:id="rId7"/>
    <p:sldId id="621" r:id="rId8"/>
    <p:sldId id="622" r:id="rId9"/>
    <p:sldId id="623" r:id="rId10"/>
    <p:sldId id="624" r:id="rId11"/>
    <p:sldId id="625" r:id="rId12"/>
    <p:sldId id="626" r:id="rId13"/>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94" d="100"/>
          <a:sy n="94" d="100"/>
        </p:scale>
        <p:origin x="-104" y="-2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29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 Id="rId2"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5" Type="http://schemas.openxmlformats.org/officeDocument/2006/relationships/image" Target="../media/image9.emf"/><Relationship Id="rId6" Type="http://schemas.openxmlformats.org/officeDocument/2006/relationships/image" Target="../media/image10.wmf"/><Relationship Id="rId1" Type="http://schemas.openxmlformats.org/officeDocument/2006/relationships/image" Target="../media/image5.wmf"/><Relationship Id="rId2"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4" Type="http://schemas.openxmlformats.org/officeDocument/2006/relationships/image" Target="../media/image14.emf"/><Relationship Id="rId5" Type="http://schemas.openxmlformats.org/officeDocument/2006/relationships/image" Target="../media/image15.emf"/><Relationship Id="rId6" Type="http://schemas.openxmlformats.org/officeDocument/2006/relationships/image" Target="../media/image16.emf"/><Relationship Id="rId7" Type="http://schemas.openxmlformats.org/officeDocument/2006/relationships/image" Target="../media/image17.emf"/><Relationship Id="rId8" Type="http://schemas.openxmlformats.org/officeDocument/2006/relationships/image" Target="../media/image18.emf"/><Relationship Id="rId9" Type="http://schemas.openxmlformats.org/officeDocument/2006/relationships/image" Target="../media/image19.emf"/><Relationship Id="rId1" Type="http://schemas.openxmlformats.org/officeDocument/2006/relationships/image" Target="../media/image11.emf"/><Relationship Id="rId2"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5" Type="http://schemas.openxmlformats.org/officeDocument/2006/relationships/image" Target="../media/image24.wmf"/><Relationship Id="rId6" Type="http://schemas.openxmlformats.org/officeDocument/2006/relationships/image" Target="../media/image25.emf"/><Relationship Id="rId1" Type="http://schemas.openxmlformats.org/officeDocument/2006/relationships/image" Target="../media/image20.emf"/><Relationship Id="rId2"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0.wmf"/><Relationship Id="rId4" Type="http://schemas.openxmlformats.org/officeDocument/2006/relationships/image" Target="../media/image31.emf"/><Relationship Id="rId5" Type="http://schemas.openxmlformats.org/officeDocument/2006/relationships/image" Target="../media/image32.emf"/><Relationship Id="rId6" Type="http://schemas.openxmlformats.org/officeDocument/2006/relationships/image" Target="../media/image33.emf"/><Relationship Id="rId7" Type="http://schemas.openxmlformats.org/officeDocument/2006/relationships/image" Target="../media/image34.emf"/><Relationship Id="rId1" Type="http://schemas.openxmlformats.org/officeDocument/2006/relationships/image" Target="../media/image28.wmf"/><Relationship Id="rId2"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11" Type="http://schemas.openxmlformats.org/officeDocument/2006/relationships/image" Target="../media/image44.wmf"/><Relationship Id="rId12" Type="http://schemas.openxmlformats.org/officeDocument/2006/relationships/image" Target="../media/image45.wmf"/><Relationship Id="rId13" Type="http://schemas.openxmlformats.org/officeDocument/2006/relationships/image" Target="../media/image46.wmf"/><Relationship Id="rId14" Type="http://schemas.openxmlformats.org/officeDocument/2006/relationships/image" Target="../media/image47.emf"/><Relationship Id="rId1" Type="http://schemas.openxmlformats.org/officeDocument/2006/relationships/image" Target="../media/image29.wmf"/><Relationship Id="rId2" Type="http://schemas.openxmlformats.org/officeDocument/2006/relationships/image" Target="../media/image36.wmf"/><Relationship Id="rId3" Type="http://schemas.openxmlformats.org/officeDocument/2006/relationships/image" Target="../media/image28.wmf"/><Relationship Id="rId4" Type="http://schemas.openxmlformats.org/officeDocument/2006/relationships/image" Target="../media/image37.wmf"/><Relationship Id="rId5" Type="http://schemas.openxmlformats.org/officeDocument/2006/relationships/image" Target="../media/image38.wmf"/><Relationship Id="rId6" Type="http://schemas.openxmlformats.org/officeDocument/2006/relationships/image" Target="../media/image39.wmf"/><Relationship Id="rId7" Type="http://schemas.openxmlformats.org/officeDocument/2006/relationships/image" Target="../media/image40.wmf"/><Relationship Id="rId8" Type="http://schemas.openxmlformats.org/officeDocument/2006/relationships/image" Target="../media/image41.wmf"/><Relationship Id="rId9" Type="http://schemas.openxmlformats.org/officeDocument/2006/relationships/image" Target="../media/image42.wmf"/><Relationship Id="rId10" Type="http://schemas.openxmlformats.org/officeDocument/2006/relationships/image" Target="../media/image4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3.wmf"/><Relationship Id="rId4" Type="http://schemas.openxmlformats.org/officeDocument/2006/relationships/image" Target="../media/image54.wmf"/><Relationship Id="rId5" Type="http://schemas.openxmlformats.org/officeDocument/2006/relationships/image" Target="../media/image55.wmf"/><Relationship Id="rId6" Type="http://schemas.openxmlformats.org/officeDocument/2006/relationships/image" Target="../media/image56.wmf"/><Relationship Id="rId7" Type="http://schemas.openxmlformats.org/officeDocument/2006/relationships/image" Target="../media/image57.wmf"/><Relationship Id="rId8" Type="http://schemas.openxmlformats.org/officeDocument/2006/relationships/image" Target="../media/image58.wmf"/><Relationship Id="rId9" Type="http://schemas.openxmlformats.org/officeDocument/2006/relationships/image" Target="../media/image59.wmf"/><Relationship Id="rId10" Type="http://schemas.openxmlformats.org/officeDocument/2006/relationships/image" Target="../media/image60.wmf"/><Relationship Id="rId11" Type="http://schemas.openxmlformats.org/officeDocument/2006/relationships/image" Target="../media/image61.wmf"/><Relationship Id="rId1" Type="http://schemas.openxmlformats.org/officeDocument/2006/relationships/image" Target="../media/image51.wmf"/><Relationship Id="rId2" Type="http://schemas.openxmlformats.org/officeDocument/2006/relationships/image" Target="../media/image5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2720175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31890750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B1207B9-10E3-4647-878C-4D4DCCD9A3D4}" type="slidenum">
              <a:rPr lang="en-US" sz="1200"/>
              <a:pPr eaLnBrk="1" hangingPunct="1"/>
              <a:t>4</a:t>
            </a:fld>
            <a:endParaRPr lang="en-US"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41EA29B-60F4-DB45-A333-E2B9D1C1CC1D}" type="slidenum">
              <a:rPr lang="en-US" sz="1200"/>
              <a:pPr eaLnBrk="1" hangingPunct="1"/>
              <a:t>5</a:t>
            </a:fld>
            <a:endParaRPr 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ECE9C8D-7F3F-EA48-A7E9-6DD48350418D}" type="slidenum">
              <a:rPr lang="en-US" sz="1200"/>
              <a:pPr eaLnBrk="1" hangingPunct="1"/>
              <a:t>6</a:t>
            </a:fld>
            <a:endParaRPr 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1C1D8A8-F586-AA47-A139-99E1C7E33707}" type="slidenum">
              <a:rPr lang="en-US" sz="1200"/>
              <a:pPr eaLnBrk="1" hangingPunct="1"/>
              <a:t>10</a:t>
            </a:fld>
            <a:endParaRPr 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CE62F4F-6BE6-3C44-9B69-E530B33C4758}" type="slidenum">
              <a:rPr lang="en-US" sz="1200"/>
              <a:pPr eaLnBrk="1" hangingPunct="1"/>
              <a:t>11</a:t>
            </a:fld>
            <a:endParaRPr 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Thursday, June 19, 2014</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June 19,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June 19,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Thursday, June 19,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Thursday, June 19, 2014</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fld id="{0CEEE533-35E9-CD43-915B-A174B89EDCA5}" type="slidenum">
              <a:rPr lang="en-US"/>
              <a:pPr/>
              <a:t>‹#›</a:t>
            </a:fld>
            <a:endParaRPr lang="en-US"/>
          </a:p>
        </p:txBody>
      </p:sp>
    </p:spTree>
    <p:extLst>
      <p:ext uri="{BB962C8B-B14F-4D97-AF65-F5344CB8AC3E}">
        <p14:creationId xmlns:p14="http://schemas.microsoft.com/office/powerpoint/2010/main" val="2820154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June 19,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June 19,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Thursday, June 19,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Thursday, June 19,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Thursday, June 19, 2014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Thursday, June 19, 2014</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Thursday, June 19,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Thursday, June 19,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Thursday, June 19, 2014</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1441-001, Summer 2014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5"/>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0" r:id="rId13"/>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4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50.jpeg"/></Relationships>
</file>

<file path=ppt/slides/_rels/slide12.xml.rels><?xml version="1.0" encoding="UTF-8" standalone="yes"?>
<Relationships xmlns="http://schemas.openxmlformats.org/package/2006/relationships"><Relationship Id="rId9" Type="http://schemas.openxmlformats.org/officeDocument/2006/relationships/image" Target="../media/image50.jpeg"/><Relationship Id="rId20" Type="http://schemas.openxmlformats.org/officeDocument/2006/relationships/oleObject" Target="../embeddings/oleObject53.bin"/><Relationship Id="rId21" Type="http://schemas.openxmlformats.org/officeDocument/2006/relationships/image" Target="../media/image59.wmf"/><Relationship Id="rId22" Type="http://schemas.openxmlformats.org/officeDocument/2006/relationships/oleObject" Target="../embeddings/oleObject54.bin"/><Relationship Id="rId23" Type="http://schemas.openxmlformats.org/officeDocument/2006/relationships/image" Target="../media/image60.wmf"/><Relationship Id="rId24" Type="http://schemas.openxmlformats.org/officeDocument/2006/relationships/oleObject" Target="../embeddings/oleObject55.bin"/><Relationship Id="rId25" Type="http://schemas.openxmlformats.org/officeDocument/2006/relationships/image" Target="../media/image61.wmf"/><Relationship Id="rId10" Type="http://schemas.openxmlformats.org/officeDocument/2006/relationships/oleObject" Target="../embeddings/oleObject48.bin"/><Relationship Id="rId11" Type="http://schemas.openxmlformats.org/officeDocument/2006/relationships/image" Target="../media/image54.wmf"/><Relationship Id="rId12" Type="http://schemas.openxmlformats.org/officeDocument/2006/relationships/oleObject" Target="../embeddings/oleObject49.bin"/><Relationship Id="rId13" Type="http://schemas.openxmlformats.org/officeDocument/2006/relationships/image" Target="../media/image55.wmf"/><Relationship Id="rId14" Type="http://schemas.openxmlformats.org/officeDocument/2006/relationships/oleObject" Target="../embeddings/oleObject50.bin"/><Relationship Id="rId15" Type="http://schemas.openxmlformats.org/officeDocument/2006/relationships/image" Target="../media/image56.wmf"/><Relationship Id="rId16" Type="http://schemas.openxmlformats.org/officeDocument/2006/relationships/oleObject" Target="../embeddings/oleObject51.bin"/><Relationship Id="rId17" Type="http://schemas.openxmlformats.org/officeDocument/2006/relationships/image" Target="../media/image57.wmf"/><Relationship Id="rId18" Type="http://schemas.openxmlformats.org/officeDocument/2006/relationships/oleObject" Target="../embeddings/oleObject52.bin"/><Relationship Id="rId19" Type="http://schemas.openxmlformats.org/officeDocument/2006/relationships/image" Target="../media/image58.w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45.bin"/><Relationship Id="rId4" Type="http://schemas.openxmlformats.org/officeDocument/2006/relationships/image" Target="../media/image51.wmf"/><Relationship Id="rId5" Type="http://schemas.openxmlformats.org/officeDocument/2006/relationships/oleObject" Target="../embeddings/oleObject46.bin"/><Relationship Id="rId6" Type="http://schemas.openxmlformats.org/officeDocument/2006/relationships/image" Target="../media/image52.wmf"/><Relationship Id="rId7" Type="http://schemas.openxmlformats.org/officeDocument/2006/relationships/oleObject" Target="../embeddings/oleObject47.bin"/><Relationship Id="rId8" Type="http://schemas.openxmlformats.org/officeDocument/2006/relationships/image" Target="../media/image53.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emf"/><Relationship Id="rId5" Type="http://schemas.openxmlformats.org/officeDocument/2006/relationships/oleObject" Target="../embeddings/oleObject2.bin"/><Relationship Id="rId6"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1" Type="http://schemas.openxmlformats.org/officeDocument/2006/relationships/oleObject" Target="../embeddings/oleObject6.bin"/><Relationship Id="rId12" Type="http://schemas.openxmlformats.org/officeDocument/2006/relationships/image" Target="../media/image8.emf"/><Relationship Id="rId13" Type="http://schemas.openxmlformats.org/officeDocument/2006/relationships/oleObject" Target="../embeddings/oleObject7.bin"/><Relationship Id="rId14" Type="http://schemas.openxmlformats.org/officeDocument/2006/relationships/image" Target="../media/image9.emf"/><Relationship Id="rId15" Type="http://schemas.openxmlformats.org/officeDocument/2006/relationships/oleObject" Target="../embeddings/oleObject8.bin"/><Relationship Id="rId16" Type="http://schemas.openxmlformats.org/officeDocument/2006/relationships/image" Target="../media/image10.wmf"/><Relationship Id="rId1" Type="http://schemas.openxmlformats.org/officeDocument/2006/relationships/vmlDrawing" Target="../drawings/vmlDrawing2.vml"/><Relationship Id="rId2" Type="http://schemas.openxmlformats.org/officeDocument/2006/relationships/slideLayout" Target="../slideLayouts/slideLayout13.xml"/><Relationship Id="rId3" Type="http://schemas.openxmlformats.org/officeDocument/2006/relationships/notesSlide" Target="../notesSlides/notesSlide2.xml"/><Relationship Id="rId4" Type="http://schemas.openxmlformats.org/officeDocument/2006/relationships/image" Target="../media/image4.jpeg"/><Relationship Id="rId5" Type="http://schemas.openxmlformats.org/officeDocument/2006/relationships/oleObject" Target="../embeddings/oleObject3.bin"/><Relationship Id="rId6" Type="http://schemas.openxmlformats.org/officeDocument/2006/relationships/image" Target="../media/image5.wmf"/><Relationship Id="rId7" Type="http://schemas.openxmlformats.org/officeDocument/2006/relationships/oleObject" Target="../embeddings/oleObject4.bin"/><Relationship Id="rId8" Type="http://schemas.openxmlformats.org/officeDocument/2006/relationships/image" Target="../media/image6.wmf"/><Relationship Id="rId9" Type="http://schemas.openxmlformats.org/officeDocument/2006/relationships/oleObject" Target="../embeddings/oleObject5.bin"/><Relationship Id="rId10" Type="http://schemas.openxmlformats.org/officeDocument/2006/relationships/image" Target="../media/image7.emf"/></Relationships>
</file>

<file path=ppt/slides/_rels/slide6.xml.rels><?xml version="1.0" encoding="UTF-8" standalone="yes"?>
<Relationships xmlns="http://schemas.openxmlformats.org/package/2006/relationships"><Relationship Id="rId9" Type="http://schemas.openxmlformats.org/officeDocument/2006/relationships/image" Target="../media/image13.wmf"/><Relationship Id="rId20" Type="http://schemas.openxmlformats.org/officeDocument/2006/relationships/oleObject" Target="../embeddings/oleObject17.bin"/><Relationship Id="rId21" Type="http://schemas.openxmlformats.org/officeDocument/2006/relationships/image" Target="../media/image19.emf"/><Relationship Id="rId10" Type="http://schemas.openxmlformats.org/officeDocument/2006/relationships/oleObject" Target="../embeddings/oleObject12.bin"/><Relationship Id="rId11" Type="http://schemas.openxmlformats.org/officeDocument/2006/relationships/image" Target="../media/image14.emf"/><Relationship Id="rId12" Type="http://schemas.openxmlformats.org/officeDocument/2006/relationships/oleObject" Target="../embeddings/oleObject13.bin"/><Relationship Id="rId13" Type="http://schemas.openxmlformats.org/officeDocument/2006/relationships/image" Target="../media/image15.emf"/><Relationship Id="rId14" Type="http://schemas.openxmlformats.org/officeDocument/2006/relationships/oleObject" Target="../embeddings/oleObject14.bin"/><Relationship Id="rId15" Type="http://schemas.openxmlformats.org/officeDocument/2006/relationships/image" Target="../media/image16.emf"/><Relationship Id="rId16" Type="http://schemas.openxmlformats.org/officeDocument/2006/relationships/oleObject" Target="../embeddings/oleObject15.bin"/><Relationship Id="rId17" Type="http://schemas.openxmlformats.org/officeDocument/2006/relationships/image" Target="../media/image17.emf"/><Relationship Id="rId18" Type="http://schemas.openxmlformats.org/officeDocument/2006/relationships/oleObject" Target="../embeddings/oleObject16.bin"/><Relationship Id="rId19" Type="http://schemas.openxmlformats.org/officeDocument/2006/relationships/image" Target="../media/image18.e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notesSlide" Target="../notesSlides/notesSlide3.xml"/><Relationship Id="rId4" Type="http://schemas.openxmlformats.org/officeDocument/2006/relationships/oleObject" Target="../embeddings/oleObject9.bin"/><Relationship Id="rId5" Type="http://schemas.openxmlformats.org/officeDocument/2006/relationships/image" Target="../media/image11.emf"/><Relationship Id="rId6" Type="http://schemas.openxmlformats.org/officeDocument/2006/relationships/oleObject" Target="../embeddings/oleObject10.bin"/><Relationship Id="rId7" Type="http://schemas.openxmlformats.org/officeDocument/2006/relationships/image" Target="../media/image12.wmf"/><Relationship Id="rId8"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11" Type="http://schemas.openxmlformats.org/officeDocument/2006/relationships/image" Target="../media/image23.emf"/><Relationship Id="rId12" Type="http://schemas.openxmlformats.org/officeDocument/2006/relationships/oleObject" Target="../embeddings/oleObject22.bin"/><Relationship Id="rId13" Type="http://schemas.openxmlformats.org/officeDocument/2006/relationships/image" Target="../media/image24.wmf"/><Relationship Id="rId14" Type="http://schemas.openxmlformats.org/officeDocument/2006/relationships/oleObject" Target="../embeddings/oleObject23.bin"/><Relationship Id="rId15" Type="http://schemas.openxmlformats.org/officeDocument/2006/relationships/image" Target="../media/image25.emf"/><Relationship Id="rId16" Type="http://schemas.openxmlformats.org/officeDocument/2006/relationships/image" Target="../media/image27.jpeg"/><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image" Target="../media/image26.jpeg"/><Relationship Id="rId4" Type="http://schemas.openxmlformats.org/officeDocument/2006/relationships/oleObject" Target="../embeddings/oleObject18.bin"/><Relationship Id="rId5" Type="http://schemas.openxmlformats.org/officeDocument/2006/relationships/image" Target="../media/image20.emf"/><Relationship Id="rId6" Type="http://schemas.openxmlformats.org/officeDocument/2006/relationships/oleObject" Target="../embeddings/oleObject19.bin"/><Relationship Id="rId7" Type="http://schemas.openxmlformats.org/officeDocument/2006/relationships/image" Target="../media/image21.emf"/><Relationship Id="rId8" Type="http://schemas.openxmlformats.org/officeDocument/2006/relationships/oleObject" Target="../embeddings/oleObject20.bin"/><Relationship Id="rId9" Type="http://schemas.openxmlformats.org/officeDocument/2006/relationships/image" Target="../media/image22.emf"/><Relationship Id="rId10" Type="http://schemas.openxmlformats.org/officeDocument/2006/relationships/oleObject" Target="../embeddings/oleObject21.bin"/></Relationships>
</file>

<file path=ppt/slides/_rels/slide8.xml.rels><?xml version="1.0" encoding="UTF-8" standalone="yes"?>
<Relationships xmlns="http://schemas.openxmlformats.org/package/2006/relationships"><Relationship Id="rId11" Type="http://schemas.openxmlformats.org/officeDocument/2006/relationships/image" Target="../media/image31.emf"/><Relationship Id="rId12" Type="http://schemas.openxmlformats.org/officeDocument/2006/relationships/oleObject" Target="../embeddings/oleObject28.bin"/><Relationship Id="rId13" Type="http://schemas.openxmlformats.org/officeDocument/2006/relationships/image" Target="../media/image32.emf"/><Relationship Id="rId14" Type="http://schemas.openxmlformats.org/officeDocument/2006/relationships/oleObject" Target="../embeddings/oleObject29.bin"/><Relationship Id="rId15" Type="http://schemas.openxmlformats.org/officeDocument/2006/relationships/image" Target="../media/image33.emf"/><Relationship Id="rId16" Type="http://schemas.openxmlformats.org/officeDocument/2006/relationships/oleObject" Target="../embeddings/oleObject30.bin"/><Relationship Id="rId17" Type="http://schemas.openxmlformats.org/officeDocument/2006/relationships/image" Target="../media/image34.e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24.bin"/><Relationship Id="rId4" Type="http://schemas.openxmlformats.org/officeDocument/2006/relationships/image" Target="../media/image28.wmf"/><Relationship Id="rId5" Type="http://schemas.openxmlformats.org/officeDocument/2006/relationships/image" Target="../media/image35.jpeg"/><Relationship Id="rId6" Type="http://schemas.openxmlformats.org/officeDocument/2006/relationships/oleObject" Target="../embeddings/oleObject25.bin"/><Relationship Id="rId7" Type="http://schemas.openxmlformats.org/officeDocument/2006/relationships/image" Target="../media/image29.wmf"/><Relationship Id="rId8" Type="http://schemas.openxmlformats.org/officeDocument/2006/relationships/oleObject" Target="../embeddings/oleObject26.bin"/><Relationship Id="rId9" Type="http://schemas.openxmlformats.org/officeDocument/2006/relationships/image" Target="../media/image30.wmf"/><Relationship Id="rId10" Type="http://schemas.openxmlformats.org/officeDocument/2006/relationships/oleObject" Target="../embeddings/oleObject27.bin"/></Relationships>
</file>

<file path=ppt/slides/_rels/slide9.xml.rels><?xml version="1.0" encoding="UTF-8" standalone="yes"?>
<Relationships xmlns="http://schemas.openxmlformats.org/package/2006/relationships"><Relationship Id="rId9" Type="http://schemas.openxmlformats.org/officeDocument/2006/relationships/oleObject" Target="../embeddings/oleObject34.bin"/><Relationship Id="rId20" Type="http://schemas.openxmlformats.org/officeDocument/2006/relationships/oleObject" Target="../embeddings/oleObject39.bin"/><Relationship Id="rId21" Type="http://schemas.openxmlformats.org/officeDocument/2006/relationships/image" Target="../media/image42.wmf"/><Relationship Id="rId22" Type="http://schemas.openxmlformats.org/officeDocument/2006/relationships/oleObject" Target="../embeddings/oleObject40.bin"/><Relationship Id="rId23" Type="http://schemas.openxmlformats.org/officeDocument/2006/relationships/image" Target="../media/image43.wmf"/><Relationship Id="rId24" Type="http://schemas.openxmlformats.org/officeDocument/2006/relationships/oleObject" Target="../embeddings/oleObject41.bin"/><Relationship Id="rId25" Type="http://schemas.openxmlformats.org/officeDocument/2006/relationships/image" Target="../media/image44.wmf"/><Relationship Id="rId26" Type="http://schemas.openxmlformats.org/officeDocument/2006/relationships/oleObject" Target="../embeddings/oleObject42.bin"/><Relationship Id="rId27" Type="http://schemas.openxmlformats.org/officeDocument/2006/relationships/image" Target="../media/image45.wmf"/><Relationship Id="rId28" Type="http://schemas.openxmlformats.org/officeDocument/2006/relationships/oleObject" Target="../embeddings/oleObject43.bin"/><Relationship Id="rId29" Type="http://schemas.openxmlformats.org/officeDocument/2006/relationships/image" Target="../media/image46.wmf"/><Relationship Id="rId30" Type="http://schemas.openxmlformats.org/officeDocument/2006/relationships/oleObject" Target="../embeddings/oleObject44.bin"/><Relationship Id="rId31" Type="http://schemas.openxmlformats.org/officeDocument/2006/relationships/image" Target="../media/image47.emf"/><Relationship Id="rId10" Type="http://schemas.openxmlformats.org/officeDocument/2006/relationships/image" Target="../media/image37.wmf"/><Relationship Id="rId11" Type="http://schemas.openxmlformats.org/officeDocument/2006/relationships/oleObject" Target="../embeddings/oleObject35.bin"/><Relationship Id="rId12" Type="http://schemas.openxmlformats.org/officeDocument/2006/relationships/image" Target="../media/image38.wmf"/><Relationship Id="rId13" Type="http://schemas.openxmlformats.org/officeDocument/2006/relationships/oleObject" Target="../embeddings/oleObject36.bin"/><Relationship Id="rId14" Type="http://schemas.openxmlformats.org/officeDocument/2006/relationships/image" Target="../media/image39.wmf"/><Relationship Id="rId15" Type="http://schemas.openxmlformats.org/officeDocument/2006/relationships/oleObject" Target="../embeddings/oleObject37.bin"/><Relationship Id="rId16" Type="http://schemas.openxmlformats.org/officeDocument/2006/relationships/image" Target="../media/image40.wmf"/><Relationship Id="rId17" Type="http://schemas.openxmlformats.org/officeDocument/2006/relationships/oleObject" Target="../embeddings/oleObject38.bin"/><Relationship Id="rId18" Type="http://schemas.openxmlformats.org/officeDocument/2006/relationships/image" Target="../media/image41.wmf"/><Relationship Id="rId19" Type="http://schemas.openxmlformats.org/officeDocument/2006/relationships/image" Target="../media/image48.jpeg"/><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31.bin"/><Relationship Id="rId4" Type="http://schemas.openxmlformats.org/officeDocument/2006/relationships/image" Target="../media/image29.wmf"/><Relationship Id="rId5" Type="http://schemas.openxmlformats.org/officeDocument/2006/relationships/oleObject" Target="../embeddings/oleObject32.bin"/><Relationship Id="rId6" Type="http://schemas.openxmlformats.org/officeDocument/2006/relationships/image" Target="../media/image36.wmf"/><Relationship Id="rId7" Type="http://schemas.openxmlformats.org/officeDocument/2006/relationships/oleObject" Target="../embeddings/oleObject33.bin"/><Relationship Id="rId8" Type="http://schemas.openxmlformats.org/officeDocument/2006/relationships/image" Target="../media/image28.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Thursday, June 19, 2014</a:t>
            </a:r>
            <a:endParaRPr lang="en-US"/>
          </a:p>
        </p:txBody>
      </p:sp>
      <p:sp>
        <p:nvSpPr>
          <p:cNvPr id="7" name="Rectangle 5"/>
          <p:cNvSpPr>
            <a:spLocks noGrp="1" noChangeArrowheads="1"/>
          </p:cNvSpPr>
          <p:nvPr>
            <p:ph type="ftr" sz="quarter" idx="11"/>
          </p:nvPr>
        </p:nvSpPr>
        <p:spPr/>
        <p:txBody>
          <a:bodyPr/>
          <a:lstStyle/>
          <a:p>
            <a:pPr>
              <a:defRPr/>
            </a:pPr>
            <a:r>
              <a:rPr lang="nl-NL" dirty="0" smtClean="0"/>
              <a:t>PHYS 1441-001, Summer 2014             Dr. Jaehoon </a:t>
            </a:r>
            <a:r>
              <a:rPr lang="nl-NL" dirty="0" err="1" smtClean="0"/>
              <a:t>Yu</a:t>
            </a:r>
            <a:endParaRPr lang="en-US" dirty="0"/>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#10</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46704" y="1447800"/>
            <a:ext cx="2942616"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Thursday</a:t>
            </a:r>
            <a:r>
              <a:rPr lang="en-US" dirty="0">
                <a:solidFill>
                  <a:schemeClr val="accent2"/>
                </a:solidFill>
                <a:latin typeface="Monotype Corsiva" pitchFamily="-84" charset="0"/>
              </a:rPr>
              <a:t>, June </a:t>
            </a:r>
            <a:r>
              <a:rPr lang="en-US" dirty="0" smtClean="0">
                <a:solidFill>
                  <a:schemeClr val="accent2"/>
                </a:solidFill>
                <a:latin typeface="Monotype Corsiva" pitchFamily="-84" charset="0"/>
              </a:rPr>
              <a:t>19, 2014</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752600" y="2362200"/>
            <a:ext cx="6629400" cy="38100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smtClean="0">
                <a:solidFill>
                  <a:srgbClr val="0000FF"/>
                </a:solidFill>
                <a:latin typeface="Arial Narrow" charset="0"/>
              </a:rPr>
              <a:t>Uniform Circular Motion</a:t>
            </a:r>
            <a:endParaRPr lang="en-US" sz="3200" dirty="0">
              <a:solidFill>
                <a:srgbClr val="0000FF"/>
              </a:solidFill>
              <a:latin typeface="Arial Narrow" charset="0"/>
            </a:endParaRPr>
          </a:p>
          <a:p>
            <a:pPr marL="609600" lvl="1" indent="-609600">
              <a:buFontTx/>
              <a:buChar char="•"/>
            </a:pPr>
            <a:r>
              <a:rPr lang="en-US" sz="3200" dirty="0">
                <a:solidFill>
                  <a:srgbClr val="0000FF"/>
                </a:solidFill>
                <a:latin typeface="Arial Narrow" charset="0"/>
              </a:rPr>
              <a:t>Centripetal Acceleration</a:t>
            </a:r>
          </a:p>
          <a:p>
            <a:pPr marL="609600" lvl="1" indent="-609600">
              <a:buFontTx/>
              <a:buChar char="•"/>
            </a:pPr>
            <a:r>
              <a:rPr lang="en-US" sz="3200" dirty="0" smtClean="0">
                <a:solidFill>
                  <a:srgbClr val="0000FF"/>
                </a:solidFill>
                <a:latin typeface="Arial Narrow" charset="0"/>
              </a:rPr>
              <a:t>Unbanked </a:t>
            </a:r>
            <a:r>
              <a:rPr lang="en-US" sz="3200" dirty="0">
                <a:solidFill>
                  <a:srgbClr val="0000FF"/>
                </a:solidFill>
                <a:latin typeface="Arial Narrow" charset="0"/>
              </a:rPr>
              <a:t>and Banked </a:t>
            </a:r>
            <a:r>
              <a:rPr lang="en-US" sz="3200" dirty="0" smtClean="0">
                <a:solidFill>
                  <a:srgbClr val="0000FF"/>
                </a:solidFill>
                <a:latin typeface="Arial Narrow" charset="0"/>
              </a:rPr>
              <a:t>highways</a:t>
            </a:r>
            <a:endParaRPr lang="en-US" sz="3200" dirty="0">
              <a:solidFill>
                <a:srgbClr val="0000FF"/>
              </a:solidFill>
              <a:latin typeface="Arial Narrow" charset="0"/>
            </a:endParaRPr>
          </a:p>
        </p:txBody>
      </p:sp>
      <p:sp>
        <p:nvSpPr>
          <p:cNvPr id="9" name="Text Box 9"/>
          <p:cNvSpPr txBox="1">
            <a:spLocks noChangeArrowheads="1"/>
          </p:cNvSpPr>
          <p:nvPr/>
        </p:nvSpPr>
        <p:spPr bwMode="auto">
          <a:xfrm>
            <a:off x="1066800" y="5562600"/>
            <a:ext cx="7607972"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pitchFamily="-84" charset="0"/>
              </a:rPr>
              <a:t>Today’s homework is homework </a:t>
            </a:r>
            <a:r>
              <a:rPr lang="en-US" dirty="0" smtClean="0">
                <a:solidFill>
                  <a:srgbClr val="003300"/>
                </a:solidFill>
                <a:latin typeface="Arial Narrow" pitchFamily="-84" charset="0"/>
              </a:rPr>
              <a:t>#6, </a:t>
            </a:r>
            <a:r>
              <a:rPr lang="en-US" dirty="0">
                <a:solidFill>
                  <a:srgbClr val="003300"/>
                </a:solidFill>
                <a:latin typeface="Arial Narrow" pitchFamily="-84" charset="0"/>
              </a:rPr>
              <a:t>due </a:t>
            </a:r>
            <a:r>
              <a:rPr lang="en-US" dirty="0" smtClean="0">
                <a:solidFill>
                  <a:srgbClr val="003300"/>
                </a:solidFill>
                <a:latin typeface="Arial Narrow" pitchFamily="-84" charset="0"/>
              </a:rPr>
              <a:t>11pm</a:t>
            </a:r>
            <a:r>
              <a:rPr lang="en-US" dirty="0">
                <a:solidFill>
                  <a:srgbClr val="003300"/>
                </a:solidFill>
                <a:latin typeface="Arial Narrow" pitchFamily="-84" charset="0"/>
              </a:rPr>
              <a:t>, </a:t>
            </a:r>
            <a:r>
              <a:rPr lang="en-US" dirty="0" smtClean="0">
                <a:solidFill>
                  <a:srgbClr val="003300"/>
                </a:solidFill>
                <a:latin typeface="Arial Narrow" pitchFamily="-84" charset="0"/>
              </a:rPr>
              <a:t>Tuesday</a:t>
            </a:r>
            <a:r>
              <a:rPr lang="en-US" dirty="0">
                <a:solidFill>
                  <a:srgbClr val="003300"/>
                </a:solidFill>
                <a:latin typeface="Arial Narrow" pitchFamily="-84" charset="0"/>
              </a:rPr>
              <a:t>, June </a:t>
            </a:r>
            <a:r>
              <a:rPr lang="en-US" dirty="0" smtClean="0">
                <a:solidFill>
                  <a:srgbClr val="003300"/>
                </a:solidFill>
                <a:latin typeface="Arial Narrow" pitchFamily="-84" charset="0"/>
              </a:rPr>
              <a:t>24!</a:t>
            </a:r>
            <a:r>
              <a:rPr lang="en-US" dirty="0">
                <a:solidFill>
                  <a:srgbClr val="003300"/>
                </a:solidFill>
                <a:latin typeface="Arial Narrow" pitchFamily="-84" charset="0"/>
              </a:rPr>
              <a:t>!</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5"/>
          <p:cNvSpPr>
            <a:spLocks noGrp="1"/>
          </p:cNvSpPr>
          <p:nvPr>
            <p:ph type="dt" sz="quarter" idx="10"/>
          </p:nvPr>
        </p:nvSpPr>
        <p:spPr/>
        <p:txBody>
          <a:bodyPr/>
          <a:lstStyle/>
          <a:p>
            <a:pPr>
              <a:defRPr/>
            </a:pPr>
            <a:r>
              <a:rPr lang="en-US" smtClean="0"/>
              <a:t>Thursday, June 19, 2014</a:t>
            </a:r>
            <a:endParaRPr lang="en-US"/>
          </a:p>
        </p:txBody>
      </p:sp>
      <p:sp>
        <p:nvSpPr>
          <p:cNvPr id="6" name="Footer Placeholder 6"/>
          <p:cNvSpPr>
            <a:spLocks noGrp="1"/>
          </p:cNvSpPr>
          <p:nvPr>
            <p:ph type="ftr" sz="quarter" idx="11"/>
          </p:nvPr>
        </p:nvSpPr>
        <p:spPr/>
        <p:txBody>
          <a:bodyPr/>
          <a:lstStyle/>
          <a:p>
            <a:pPr>
              <a:defRPr/>
            </a:pPr>
            <a:r>
              <a:rPr lang="nl-NL" smtClean="0"/>
              <a:t>PHYS 1441-001, Summer 2014             Dr. Jaehoon Yu</a:t>
            </a:r>
            <a:endParaRPr lang="en-US"/>
          </a:p>
        </p:txBody>
      </p:sp>
      <p:pic>
        <p:nvPicPr>
          <p:cNvPr id="532483" name="Picture 3" descr="F05.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00188"/>
            <a:ext cx="640080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484" name="Text Box 4"/>
          <p:cNvSpPr txBox="1">
            <a:spLocks noChangeArrowheads="1"/>
          </p:cNvSpPr>
          <p:nvPr/>
        </p:nvSpPr>
        <p:spPr bwMode="auto">
          <a:xfrm>
            <a:off x="228600" y="838200"/>
            <a:ext cx="8763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a:solidFill>
                  <a:srgbClr val="333399"/>
                </a:solidFill>
                <a:latin typeface="Arial Narrow" charset="0"/>
              </a:rPr>
              <a:t>On an unbanked curve, the static frictional force provides the centripetal force.</a:t>
            </a:r>
          </a:p>
        </p:txBody>
      </p:sp>
      <p:sp>
        <p:nvSpPr>
          <p:cNvPr id="25606" name="Rectangle 5"/>
          <p:cNvSpPr>
            <a:spLocks noGrp="1" noChangeArrowheads="1"/>
          </p:cNvSpPr>
          <p:nvPr>
            <p:ph type="title"/>
          </p:nvPr>
        </p:nvSpPr>
        <p:spPr>
          <a:xfrm>
            <a:off x="609600" y="76200"/>
            <a:ext cx="8077200" cy="914400"/>
          </a:xfrm>
        </p:spPr>
        <p:txBody>
          <a:bodyPr/>
          <a:lstStyle/>
          <a:p>
            <a:r>
              <a:rPr lang="en-US" sz="4000">
                <a:latin typeface="Arial Narrow" charset="0"/>
                <a:ea typeface="ＭＳ Ｐゴシック" charset="0"/>
                <a:cs typeface="ＭＳ Ｐゴシック" charset="0"/>
              </a:rPr>
              <a:t>Unbanked Curve and Centripetal Force</a:t>
            </a:r>
          </a:p>
        </p:txBody>
      </p:sp>
      <p:sp>
        <p:nvSpPr>
          <p:cNvPr id="2560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A1C4D4F-5AEB-A34F-B3C0-3C4DE1C90952}"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spTree>
    <p:extLst>
      <p:ext uri="{BB962C8B-B14F-4D97-AF65-F5344CB8AC3E}">
        <p14:creationId xmlns:p14="http://schemas.microsoft.com/office/powerpoint/2010/main" val="39017877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quarter" idx="10"/>
          </p:nvPr>
        </p:nvSpPr>
        <p:spPr/>
        <p:txBody>
          <a:bodyPr/>
          <a:lstStyle/>
          <a:p>
            <a:pPr>
              <a:defRPr/>
            </a:pPr>
            <a:r>
              <a:rPr lang="en-US" smtClean="0"/>
              <a:t>Thursday, June 19, 2014</a:t>
            </a:r>
            <a:endParaRPr lang="en-US"/>
          </a:p>
        </p:txBody>
      </p:sp>
      <p:sp>
        <p:nvSpPr>
          <p:cNvPr id="7" name="Footer Placeholder 6"/>
          <p:cNvSpPr>
            <a:spLocks noGrp="1"/>
          </p:cNvSpPr>
          <p:nvPr>
            <p:ph type="ftr" sz="quarter" idx="11"/>
          </p:nvPr>
        </p:nvSpPr>
        <p:spPr/>
        <p:txBody>
          <a:bodyPr/>
          <a:lstStyle/>
          <a:p>
            <a:pPr>
              <a:defRPr/>
            </a:pPr>
            <a:r>
              <a:rPr lang="nl-NL" smtClean="0"/>
              <a:t>PHYS 1441-001, Summer 2014             Dr. Jaehoon Yu</a:t>
            </a:r>
            <a:endParaRPr lang="en-US"/>
          </a:p>
        </p:txBody>
      </p:sp>
      <p:sp>
        <p:nvSpPr>
          <p:cNvPr id="534531" name="Text Box 3"/>
          <p:cNvSpPr txBox="1">
            <a:spLocks noChangeArrowheads="1"/>
          </p:cNvSpPr>
          <p:nvPr/>
        </p:nvSpPr>
        <p:spPr bwMode="auto">
          <a:xfrm>
            <a:off x="228600" y="844550"/>
            <a:ext cx="875311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sz="3200" dirty="0">
                <a:solidFill>
                  <a:srgbClr val="333399"/>
                </a:solidFill>
                <a:latin typeface="Arial Narrow" charset="0"/>
              </a:rPr>
              <a:t>On a frictionless banked curve, the centripetal force is the </a:t>
            </a:r>
          </a:p>
          <a:p>
            <a:pPr algn="just" eaLnBrk="1" hangingPunct="1"/>
            <a:r>
              <a:rPr lang="en-US" sz="3200" dirty="0">
                <a:solidFill>
                  <a:srgbClr val="333399"/>
                </a:solidFill>
                <a:latin typeface="Arial Narrow" charset="0"/>
              </a:rPr>
              <a:t>horizontal component of the normal force.  The vertical </a:t>
            </a:r>
          </a:p>
          <a:p>
            <a:pPr algn="just" eaLnBrk="1" hangingPunct="1"/>
            <a:r>
              <a:rPr lang="en-US" sz="3200" dirty="0">
                <a:solidFill>
                  <a:srgbClr val="333399"/>
                </a:solidFill>
                <a:latin typeface="Arial Narrow" charset="0"/>
              </a:rPr>
              <a:t>component of the normal force balances the </a:t>
            </a:r>
            <a:r>
              <a:rPr lang="en-US" sz="3200" dirty="0" smtClean="0">
                <a:solidFill>
                  <a:srgbClr val="333399"/>
                </a:solidFill>
                <a:latin typeface="Arial Narrow" charset="0"/>
              </a:rPr>
              <a:t>car’s </a:t>
            </a:r>
            <a:r>
              <a:rPr lang="en-US" sz="3200" dirty="0">
                <a:solidFill>
                  <a:srgbClr val="333399"/>
                </a:solidFill>
                <a:latin typeface="Arial Narrow" charset="0"/>
              </a:rPr>
              <a:t>weight.</a:t>
            </a:r>
          </a:p>
        </p:txBody>
      </p:sp>
      <p:pic>
        <p:nvPicPr>
          <p:cNvPr id="534532" name="Picture 4" descr="afg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14600"/>
            <a:ext cx="8534400"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5"/>
          <p:cNvSpPr>
            <a:spLocks noGrp="1" noChangeArrowheads="1"/>
          </p:cNvSpPr>
          <p:nvPr>
            <p:ph type="title"/>
          </p:nvPr>
        </p:nvSpPr>
        <p:spPr>
          <a:xfrm>
            <a:off x="685800" y="76200"/>
            <a:ext cx="7772400" cy="838200"/>
          </a:xfrm>
        </p:spPr>
        <p:txBody>
          <a:bodyPr/>
          <a:lstStyle/>
          <a:p>
            <a:r>
              <a:rPr lang="en-US">
                <a:latin typeface="Arial Narrow" charset="0"/>
                <a:ea typeface="ＭＳ Ｐゴシック" charset="0"/>
                <a:cs typeface="ＭＳ Ｐゴシック" charset="0"/>
              </a:rPr>
              <a:t>Banked Curves</a:t>
            </a:r>
          </a:p>
        </p:txBody>
      </p:sp>
      <p:sp>
        <p:nvSpPr>
          <p:cNvPr id="27656"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DED7019-98D1-D84B-9817-7161E2D86F56}"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spTree>
    <p:extLst>
      <p:ext uri="{BB962C8B-B14F-4D97-AF65-F5344CB8AC3E}">
        <p14:creationId xmlns:p14="http://schemas.microsoft.com/office/powerpoint/2010/main" val="127852713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 name="Date Placeholder 3"/>
          <p:cNvSpPr>
            <a:spLocks noGrp="1"/>
          </p:cNvSpPr>
          <p:nvPr>
            <p:ph type="dt" sz="quarter" idx="10"/>
          </p:nvPr>
        </p:nvSpPr>
        <p:spPr/>
        <p:txBody>
          <a:bodyPr/>
          <a:lstStyle/>
          <a:p>
            <a:pPr>
              <a:defRPr/>
            </a:pPr>
            <a:r>
              <a:rPr lang="en-US" smtClean="0"/>
              <a:t>Thursday, June 19, 2014</a:t>
            </a:r>
            <a:endParaRPr lang="en-US"/>
          </a:p>
        </p:txBody>
      </p:sp>
      <p:sp>
        <p:nvSpPr>
          <p:cNvPr id="27" name="Footer Placeholder 4"/>
          <p:cNvSpPr>
            <a:spLocks noGrp="1"/>
          </p:cNvSpPr>
          <p:nvPr>
            <p:ph type="ftr" sz="quarter" idx="11"/>
          </p:nvPr>
        </p:nvSpPr>
        <p:spPr/>
        <p:txBody>
          <a:bodyPr/>
          <a:lstStyle/>
          <a:p>
            <a:pPr>
              <a:defRPr/>
            </a:pPr>
            <a:r>
              <a:rPr lang="nl-NL" smtClean="0"/>
              <a:t>PHYS 1441-001, Summer 2014             Dr. Jaehoon Yu</a:t>
            </a:r>
            <a:endParaRPr lang="en-US"/>
          </a:p>
        </p:txBody>
      </p:sp>
      <p:sp>
        <p:nvSpPr>
          <p:cNvPr id="29711" name="Rectangle 3"/>
          <p:cNvSpPr>
            <a:spLocks noGrp="1" noChangeArrowheads="1"/>
          </p:cNvSpPr>
          <p:nvPr>
            <p:ph type="title"/>
          </p:nvPr>
        </p:nvSpPr>
        <p:spPr>
          <a:xfrm>
            <a:off x="685800" y="76200"/>
            <a:ext cx="7772400" cy="762000"/>
          </a:xfrm>
        </p:spPr>
        <p:txBody>
          <a:bodyPr/>
          <a:lstStyle/>
          <a:p>
            <a:r>
              <a:rPr lang="en-US" dirty="0" smtClean="0">
                <a:latin typeface="Arial Narrow" charset="0"/>
                <a:ea typeface="ＭＳ Ｐゴシック" charset="0"/>
                <a:cs typeface="ＭＳ Ｐゴシック" charset="0"/>
              </a:rPr>
              <a:t>Ex. </a:t>
            </a:r>
            <a:r>
              <a:rPr lang="en-US" dirty="0">
                <a:latin typeface="Arial Narrow" charset="0"/>
                <a:ea typeface="ＭＳ Ｐゴシック" charset="0"/>
                <a:cs typeface="ＭＳ Ｐゴシック" charset="0"/>
              </a:rPr>
              <a:t>The Daytona 500</a:t>
            </a:r>
          </a:p>
        </p:txBody>
      </p:sp>
      <p:sp>
        <p:nvSpPr>
          <p:cNvPr id="516100" name="Text Box 4"/>
          <p:cNvSpPr txBox="1">
            <a:spLocks noChangeArrowheads="1"/>
          </p:cNvSpPr>
          <p:nvPr/>
        </p:nvSpPr>
        <p:spPr bwMode="auto">
          <a:xfrm>
            <a:off x="609600" y="793750"/>
            <a:ext cx="8153400" cy="16446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000" dirty="0">
                <a:solidFill>
                  <a:schemeClr val="accent2"/>
                </a:solidFill>
                <a:latin typeface="Arial Narrow" charset="0"/>
              </a:rPr>
              <a:t>The Daytona 500 is the major event of the NASCAR season.  It is held at the Daytona International Speedway in Daytona, Florida.  The turns in this oval track have a maximum radius (at the top) of r=316m and are banked steeply, with  </a:t>
            </a:r>
            <a:r>
              <a:rPr lang="en-US" sz="2000" dirty="0" err="1">
                <a:solidFill>
                  <a:schemeClr val="accent2"/>
                </a:solidFill>
                <a:latin typeface="Arial Narrow" charset="0"/>
              </a:rPr>
              <a:t>θ</a:t>
            </a:r>
            <a:r>
              <a:rPr lang="en-US" sz="2000" dirty="0">
                <a:solidFill>
                  <a:schemeClr val="accent2"/>
                </a:solidFill>
                <a:latin typeface="Arial Narrow" charset="0"/>
              </a:rPr>
              <a:t>=31</a:t>
            </a:r>
            <a:r>
              <a:rPr lang="en-US" sz="2000" baseline="30000" dirty="0">
                <a:solidFill>
                  <a:schemeClr val="accent2"/>
                </a:solidFill>
                <a:latin typeface="Arial Narrow" charset="0"/>
              </a:rPr>
              <a:t>o</a:t>
            </a:r>
            <a:r>
              <a:rPr lang="en-US" sz="2000" dirty="0">
                <a:solidFill>
                  <a:schemeClr val="accent2"/>
                </a:solidFill>
                <a:latin typeface="Arial Narrow" charset="0"/>
              </a:rPr>
              <a:t>.  Suppose these maximum radius turns were frictionless.  At what speed would the cars have to travel around them?</a:t>
            </a:r>
            <a:endParaRPr lang="en-US" sz="2000" dirty="0"/>
          </a:p>
        </p:txBody>
      </p:sp>
      <p:graphicFrame>
        <p:nvGraphicFramePr>
          <p:cNvPr id="516101" name="Object 2"/>
          <p:cNvGraphicFramePr>
            <a:graphicFrameLocks noChangeAspect="1"/>
          </p:cNvGraphicFramePr>
          <p:nvPr/>
        </p:nvGraphicFramePr>
        <p:xfrm>
          <a:off x="5610225" y="3657600"/>
          <a:ext cx="1628775" cy="760413"/>
        </p:xfrm>
        <a:graphic>
          <a:graphicData uri="http://schemas.openxmlformats.org/presentationml/2006/ole">
            <mc:AlternateContent xmlns:mc="http://schemas.openxmlformats.org/markup-compatibility/2006">
              <mc:Choice xmlns:v="urn:schemas-microsoft-com:vml" Requires="v">
                <p:oleObj spid="_x0000_s152041" name="Equation" r:id="rId3" imgW="901440" imgH="444240" progId="Equation.DSMT4">
                  <p:embed/>
                </p:oleObj>
              </mc:Choice>
              <mc:Fallback>
                <p:oleObj name="Equation" r:id="rId3" imgW="901440" imgH="4442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0225" y="3657600"/>
                        <a:ext cx="1628775" cy="7604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6103" name="Object 3"/>
          <p:cNvGraphicFramePr>
            <a:graphicFrameLocks noChangeAspect="1"/>
          </p:cNvGraphicFramePr>
          <p:nvPr/>
        </p:nvGraphicFramePr>
        <p:xfrm>
          <a:off x="5427663" y="2590800"/>
          <a:ext cx="896937" cy="438150"/>
        </p:xfrm>
        <a:graphic>
          <a:graphicData uri="http://schemas.openxmlformats.org/presentationml/2006/ole">
            <mc:AlternateContent xmlns:mc="http://schemas.openxmlformats.org/markup-compatibility/2006">
              <mc:Choice xmlns:v="urn:schemas-microsoft-com:vml" Requires="v">
                <p:oleObj spid="_x0000_s152042" name="Equation" r:id="rId5" imgW="495000" imgH="253800" progId="Equation.DSMT4">
                  <p:embed/>
                </p:oleObj>
              </mc:Choice>
              <mc:Fallback>
                <p:oleObj name="Equation" r:id="rId5" imgW="495000" imgH="253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7663" y="2590800"/>
                        <a:ext cx="896937" cy="438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6105" name="Text Box 9"/>
          <p:cNvSpPr txBox="1">
            <a:spLocks noChangeArrowheads="1"/>
          </p:cNvSpPr>
          <p:nvPr/>
        </p:nvSpPr>
        <p:spPr bwMode="auto">
          <a:xfrm>
            <a:off x="4311650" y="2652713"/>
            <a:ext cx="869950" cy="395287"/>
          </a:xfrm>
          <a:prstGeom prst="rect">
            <a:avLst/>
          </a:prstGeom>
          <a:solidFill>
            <a:srgbClr val="FFFFCC"/>
          </a:solidFill>
          <a:ln w="28575">
            <a:solidFill>
              <a:srgbClr val="A5002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A50021"/>
                </a:solidFill>
                <a:latin typeface="Arial Narrow" charset="0"/>
              </a:rPr>
              <a:t>x comp.</a:t>
            </a:r>
          </a:p>
        </p:txBody>
      </p:sp>
      <p:graphicFrame>
        <p:nvGraphicFramePr>
          <p:cNvPr id="516113" name="Object 4"/>
          <p:cNvGraphicFramePr>
            <a:graphicFrameLocks noChangeAspect="1"/>
          </p:cNvGraphicFramePr>
          <p:nvPr/>
        </p:nvGraphicFramePr>
        <p:xfrm>
          <a:off x="6380163" y="2427288"/>
          <a:ext cx="2133600" cy="719137"/>
        </p:xfrm>
        <a:graphic>
          <a:graphicData uri="http://schemas.openxmlformats.org/presentationml/2006/ole">
            <mc:AlternateContent xmlns:mc="http://schemas.openxmlformats.org/markup-compatibility/2006">
              <mc:Choice xmlns:v="urn:schemas-microsoft-com:vml" Requires="v">
                <p:oleObj spid="_x0000_s152043" name="Equation" r:id="rId7" imgW="1180800" imgH="419040" progId="Equation.DSMT4">
                  <p:embed/>
                </p:oleObj>
              </mc:Choice>
              <mc:Fallback>
                <p:oleObj name="Equation" r:id="rId7" imgW="1180800" imgH="419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0163" y="2427288"/>
                        <a:ext cx="2133600" cy="7191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516129" name="Picture 33" descr="afg0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429000"/>
            <a:ext cx="5105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1"/>
          <p:cNvGrpSpPr>
            <a:grpSpLocks/>
          </p:cNvGrpSpPr>
          <p:nvPr/>
        </p:nvGrpSpPr>
        <p:grpSpPr bwMode="auto">
          <a:xfrm>
            <a:off x="3673475" y="3276600"/>
            <a:ext cx="1889125" cy="1371600"/>
            <a:chOff x="3312" y="1200"/>
            <a:chExt cx="1190" cy="864"/>
          </a:xfrm>
        </p:grpSpPr>
        <p:grpSp>
          <p:nvGrpSpPr>
            <p:cNvPr id="29720" name="Group 12"/>
            <p:cNvGrpSpPr>
              <a:grpSpLocks/>
            </p:cNvGrpSpPr>
            <p:nvPr/>
          </p:nvGrpSpPr>
          <p:grpSpPr bwMode="auto">
            <a:xfrm>
              <a:off x="3312" y="1344"/>
              <a:ext cx="1190" cy="720"/>
              <a:chOff x="2506" y="1344"/>
              <a:chExt cx="1190" cy="720"/>
            </a:xfrm>
          </p:grpSpPr>
          <p:sp>
            <p:nvSpPr>
              <p:cNvPr id="29722" name="Line 13"/>
              <p:cNvSpPr>
                <a:spLocks noChangeShapeType="1"/>
              </p:cNvSpPr>
              <p:nvPr/>
            </p:nvSpPr>
            <p:spPr bwMode="auto">
              <a:xfrm>
                <a:off x="2506" y="1920"/>
                <a:ext cx="1008" cy="0"/>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3" name="Line 14"/>
              <p:cNvSpPr>
                <a:spLocks noChangeShapeType="1"/>
              </p:cNvSpPr>
              <p:nvPr/>
            </p:nvSpPr>
            <p:spPr bwMode="auto">
              <a:xfrm rot="5400000">
                <a:off x="2674" y="1704"/>
                <a:ext cx="720" cy="0"/>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4" name="Text Box 15"/>
              <p:cNvSpPr txBox="1">
                <a:spLocks noChangeArrowheads="1"/>
              </p:cNvSpPr>
              <p:nvPr/>
            </p:nvSpPr>
            <p:spPr bwMode="auto">
              <a:xfrm>
                <a:off x="3514" y="1783"/>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x</a:t>
                </a:r>
              </a:p>
            </p:txBody>
          </p:sp>
        </p:grpSp>
        <p:sp>
          <p:nvSpPr>
            <p:cNvPr id="29721" name="Text Box 16"/>
            <p:cNvSpPr txBox="1">
              <a:spLocks noChangeArrowheads="1"/>
            </p:cNvSpPr>
            <p:nvPr/>
          </p:nvSpPr>
          <p:spPr bwMode="auto">
            <a:xfrm>
              <a:off x="3840" y="1200"/>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y</a:t>
              </a:r>
            </a:p>
          </p:txBody>
        </p:sp>
      </p:grpSp>
      <p:sp>
        <p:nvSpPr>
          <p:cNvPr id="516130" name="Text Box 34"/>
          <p:cNvSpPr txBox="1">
            <a:spLocks noChangeArrowheads="1"/>
          </p:cNvSpPr>
          <p:nvPr/>
        </p:nvSpPr>
        <p:spPr bwMode="auto">
          <a:xfrm>
            <a:off x="4311650" y="3124200"/>
            <a:ext cx="869950" cy="395288"/>
          </a:xfrm>
          <a:prstGeom prst="rect">
            <a:avLst/>
          </a:prstGeom>
          <a:solidFill>
            <a:srgbClr val="FFFFCC"/>
          </a:solidFill>
          <a:ln w="28575">
            <a:solidFill>
              <a:srgbClr val="A5002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A50021"/>
                </a:solidFill>
                <a:latin typeface="Arial Narrow" charset="0"/>
              </a:rPr>
              <a:t>y comp.</a:t>
            </a:r>
          </a:p>
        </p:txBody>
      </p:sp>
      <p:graphicFrame>
        <p:nvGraphicFramePr>
          <p:cNvPr id="516131" name="Object 5"/>
          <p:cNvGraphicFramePr>
            <a:graphicFrameLocks noChangeAspect="1"/>
          </p:cNvGraphicFramePr>
          <p:nvPr/>
        </p:nvGraphicFramePr>
        <p:xfrm>
          <a:off x="5480050" y="3124200"/>
          <a:ext cx="920750" cy="438150"/>
        </p:xfrm>
        <a:graphic>
          <a:graphicData uri="http://schemas.openxmlformats.org/presentationml/2006/ole">
            <mc:AlternateContent xmlns:mc="http://schemas.openxmlformats.org/markup-compatibility/2006">
              <mc:Choice xmlns:v="urn:schemas-microsoft-com:vml" Requires="v">
                <p:oleObj spid="_x0000_s152044" name="Equation" r:id="rId10" imgW="507960" imgH="253800" progId="Equation.DSMT4">
                  <p:embed/>
                </p:oleObj>
              </mc:Choice>
              <mc:Fallback>
                <p:oleObj name="Equation" r:id="rId10" imgW="507960" imgH="2538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80050" y="3124200"/>
                        <a:ext cx="920750" cy="438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6132" name="Object 6"/>
          <p:cNvGraphicFramePr>
            <a:graphicFrameLocks noChangeAspect="1"/>
          </p:cNvGraphicFramePr>
          <p:nvPr/>
        </p:nvGraphicFramePr>
        <p:xfrm>
          <a:off x="5868988" y="4637088"/>
          <a:ext cx="1446212" cy="392112"/>
        </p:xfrm>
        <a:graphic>
          <a:graphicData uri="http://schemas.openxmlformats.org/presentationml/2006/ole">
            <mc:AlternateContent xmlns:mc="http://schemas.openxmlformats.org/markup-compatibility/2006">
              <mc:Choice xmlns:v="urn:schemas-microsoft-com:vml" Requires="v">
                <p:oleObj spid="_x0000_s152045" name="Equation" r:id="rId12" imgW="799920" imgH="228600" progId="Equation.DSMT4">
                  <p:embed/>
                </p:oleObj>
              </mc:Choice>
              <mc:Fallback>
                <p:oleObj name="Equation" r:id="rId12" imgW="799920" imgH="228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68988" y="4637088"/>
                        <a:ext cx="1446212" cy="3921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6133" name="Object 7"/>
          <p:cNvGraphicFramePr>
            <a:graphicFrameLocks noChangeAspect="1"/>
          </p:cNvGraphicFramePr>
          <p:nvPr/>
        </p:nvGraphicFramePr>
        <p:xfrm>
          <a:off x="5791200" y="5257800"/>
          <a:ext cx="436563" cy="239713"/>
        </p:xfrm>
        <a:graphic>
          <a:graphicData uri="http://schemas.openxmlformats.org/presentationml/2006/ole">
            <mc:AlternateContent xmlns:mc="http://schemas.openxmlformats.org/markup-compatibility/2006">
              <mc:Choice xmlns:v="urn:schemas-microsoft-com:vml" Requires="v">
                <p:oleObj spid="_x0000_s152046" name="Equation" r:id="rId14" imgW="241200" imgH="139680" progId="Equation.DSMT4">
                  <p:embed/>
                </p:oleObj>
              </mc:Choice>
              <mc:Fallback>
                <p:oleObj name="Equation" r:id="rId14" imgW="241200" imgH="1396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91200" y="5257800"/>
                        <a:ext cx="436563" cy="2397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6134" name="Object 8"/>
          <p:cNvGraphicFramePr>
            <a:graphicFrameLocks noChangeAspect="1"/>
          </p:cNvGraphicFramePr>
          <p:nvPr/>
        </p:nvGraphicFramePr>
        <p:xfrm>
          <a:off x="6324600" y="5127625"/>
          <a:ext cx="1354138" cy="434975"/>
        </p:xfrm>
        <a:graphic>
          <a:graphicData uri="http://schemas.openxmlformats.org/presentationml/2006/ole">
            <mc:AlternateContent xmlns:mc="http://schemas.openxmlformats.org/markup-compatibility/2006">
              <mc:Choice xmlns:v="urn:schemas-microsoft-com:vml" Requires="v">
                <p:oleObj spid="_x0000_s152047" name="Equation" r:id="rId16" imgW="749160" imgH="253800" progId="Equation.DSMT4">
                  <p:embed/>
                </p:oleObj>
              </mc:Choice>
              <mc:Fallback>
                <p:oleObj name="Equation" r:id="rId16" imgW="749160" imgH="2538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24600" y="5127625"/>
                        <a:ext cx="1354138" cy="4349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6135" name="Object 9"/>
          <p:cNvGraphicFramePr>
            <a:graphicFrameLocks noChangeAspect="1"/>
          </p:cNvGraphicFramePr>
          <p:nvPr/>
        </p:nvGraphicFramePr>
        <p:xfrm>
          <a:off x="4648200" y="5683250"/>
          <a:ext cx="3349625" cy="565150"/>
        </p:xfrm>
        <a:graphic>
          <a:graphicData uri="http://schemas.openxmlformats.org/presentationml/2006/ole">
            <mc:AlternateContent xmlns:mc="http://schemas.openxmlformats.org/markup-compatibility/2006">
              <mc:Choice xmlns:v="urn:schemas-microsoft-com:vml" Requires="v">
                <p:oleObj spid="_x0000_s152048" name="Equation" r:id="rId18" imgW="1854000" imgH="330120" progId="Equation.DSMT4">
                  <p:embed/>
                </p:oleObj>
              </mc:Choice>
              <mc:Fallback>
                <p:oleObj name="Equation" r:id="rId18" imgW="1854000" imgH="33012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648200" y="5683250"/>
                        <a:ext cx="3349625" cy="565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6136" name="Object 10"/>
          <p:cNvGraphicFramePr>
            <a:graphicFrameLocks noChangeAspect="1"/>
          </p:cNvGraphicFramePr>
          <p:nvPr/>
        </p:nvGraphicFramePr>
        <p:xfrm>
          <a:off x="8001000" y="5791200"/>
          <a:ext cx="1031875" cy="369888"/>
        </p:xfrm>
        <a:graphic>
          <a:graphicData uri="http://schemas.openxmlformats.org/presentationml/2006/ole">
            <mc:AlternateContent xmlns:mc="http://schemas.openxmlformats.org/markup-compatibility/2006">
              <mc:Choice xmlns:v="urn:schemas-microsoft-com:vml" Requires="v">
                <p:oleObj spid="_x0000_s152049" name="Equation" r:id="rId20" imgW="571320" imgH="215640" progId="Equation.DSMT4">
                  <p:embed/>
                </p:oleObj>
              </mc:Choice>
              <mc:Fallback>
                <p:oleObj name="Equation" r:id="rId20" imgW="571320" imgH="21564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001000" y="5791200"/>
                        <a:ext cx="1031875" cy="3698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6137" name="Object 11"/>
          <p:cNvGraphicFramePr>
            <a:graphicFrameLocks noChangeAspect="1"/>
          </p:cNvGraphicFramePr>
          <p:nvPr/>
        </p:nvGraphicFramePr>
        <p:xfrm>
          <a:off x="7239000" y="3657600"/>
          <a:ext cx="412750" cy="760413"/>
        </p:xfrm>
        <a:graphic>
          <a:graphicData uri="http://schemas.openxmlformats.org/presentationml/2006/ole">
            <mc:AlternateContent xmlns:mc="http://schemas.openxmlformats.org/markup-compatibility/2006">
              <mc:Choice xmlns:v="urn:schemas-microsoft-com:vml" Requires="v">
                <p:oleObj spid="_x0000_s152050" name="Equation" r:id="rId22" imgW="228600" imgH="444240" progId="Equation.DSMT4">
                  <p:embed/>
                </p:oleObj>
              </mc:Choice>
              <mc:Fallback>
                <p:oleObj name="Equation" r:id="rId22" imgW="228600" imgH="4442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239000" y="3657600"/>
                        <a:ext cx="412750" cy="7604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6138" name="Object 12"/>
          <p:cNvGraphicFramePr>
            <a:graphicFrameLocks noChangeAspect="1"/>
          </p:cNvGraphicFramePr>
          <p:nvPr/>
        </p:nvGraphicFramePr>
        <p:xfrm>
          <a:off x="6381750" y="3109913"/>
          <a:ext cx="2000250" cy="395287"/>
        </p:xfrm>
        <a:graphic>
          <a:graphicData uri="http://schemas.openxmlformats.org/presentationml/2006/ole">
            <mc:AlternateContent xmlns:mc="http://schemas.openxmlformats.org/markup-compatibility/2006">
              <mc:Choice xmlns:v="urn:schemas-microsoft-com:vml" Requires="v">
                <p:oleObj spid="_x0000_s152051" name="Equation" r:id="rId24" imgW="1104840" imgH="228600" progId="Equation.DSMT4">
                  <p:embed/>
                </p:oleObj>
              </mc:Choice>
              <mc:Fallback>
                <p:oleObj name="Equation" r:id="rId24" imgW="1104840" imgH="2286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381750" y="3109913"/>
                        <a:ext cx="2000250" cy="3952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6139" name="Line 43"/>
          <p:cNvSpPr>
            <a:spLocks noChangeShapeType="1"/>
          </p:cNvSpPr>
          <p:nvPr/>
        </p:nvSpPr>
        <p:spPr bwMode="auto">
          <a:xfrm rot="20837719" flipH="1">
            <a:off x="6477000" y="3733800"/>
            <a:ext cx="228600" cy="22860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16140" name="Line 44"/>
          <p:cNvSpPr>
            <a:spLocks noChangeShapeType="1"/>
          </p:cNvSpPr>
          <p:nvPr/>
        </p:nvSpPr>
        <p:spPr bwMode="auto">
          <a:xfrm rot="20837719" flipH="1">
            <a:off x="6477000" y="4114800"/>
            <a:ext cx="228600" cy="22860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9719" name="Slide Number Placeholder 2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308332F-9407-8F43-947A-6C5D7F012989}"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spTree>
    <p:extLst>
      <p:ext uri="{BB962C8B-B14F-4D97-AF65-F5344CB8AC3E}">
        <p14:creationId xmlns:p14="http://schemas.microsoft.com/office/powerpoint/2010/main" val="4259592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762000" y="-76200"/>
            <a:ext cx="7772400" cy="7620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457200"/>
            <a:ext cx="8458200" cy="5486400"/>
          </a:xfrm>
        </p:spPr>
        <p:txBody>
          <a:bodyPr/>
          <a:lstStyle/>
          <a:p>
            <a:r>
              <a:rPr lang="en-US" dirty="0" smtClean="0">
                <a:latin typeface="Arial Narrow" charset="0"/>
                <a:ea typeface="ＭＳ Ｐゴシック" charset="0"/>
                <a:cs typeface="ＭＳ Ｐゴシック" charset="0"/>
                <a:sym typeface="Wingdings"/>
              </a:rPr>
              <a:t>Quiz 3</a:t>
            </a:r>
          </a:p>
          <a:p>
            <a:pPr lvl="1"/>
            <a:r>
              <a:rPr lang="en-US" sz="2400" dirty="0" smtClean="0">
                <a:latin typeface="Arial Narrow" charset="0"/>
                <a:ea typeface="ＭＳ Ｐゴシック" charset="0"/>
                <a:cs typeface="ＭＳ Ｐゴシック" charset="0"/>
                <a:sym typeface="Wingdings"/>
              </a:rPr>
              <a:t>Beginning of the class Monday, June 23</a:t>
            </a:r>
          </a:p>
          <a:p>
            <a:pPr lvl="1"/>
            <a:r>
              <a:rPr lang="en-US" sz="2400" dirty="0" smtClean="0">
                <a:latin typeface="Arial Narrow" charset="0"/>
                <a:ea typeface="ＭＳ Ｐゴシック" charset="0"/>
                <a:cs typeface="ＭＳ Ｐゴシック" charset="0"/>
                <a:sym typeface="Wingdings"/>
              </a:rPr>
              <a:t>Covers CH 4.7 to what we finish today</a:t>
            </a:r>
          </a:p>
          <a:p>
            <a:pPr lvl="1" eaLnBrk="1" hangingPunct="1">
              <a:spcBef>
                <a:spcPts val="72"/>
              </a:spcBef>
            </a:pPr>
            <a:r>
              <a:rPr lang="en-US" sz="2400" dirty="0"/>
              <a:t>Bring your calculator but DO NOT input formula into it!</a:t>
            </a:r>
          </a:p>
          <a:p>
            <a:pPr lvl="2" eaLnBrk="1" hangingPunct="1">
              <a:spcBef>
                <a:spcPts val="72"/>
              </a:spcBef>
            </a:pPr>
            <a:r>
              <a:rPr lang="en-US" sz="2000" dirty="0"/>
              <a:t>Your phones or portable computers are NOT allowed as a replacement!</a:t>
            </a:r>
          </a:p>
          <a:p>
            <a:pPr lvl="1" eaLnBrk="1" hangingPunct="1">
              <a:spcBef>
                <a:spcPts val="72"/>
              </a:spcBef>
            </a:pPr>
            <a:r>
              <a:rPr lang="en-US" sz="2400" dirty="0"/>
              <a:t>You can prepare a one 8.5x11.5 sheet (front and back) of </a:t>
            </a:r>
            <a:r>
              <a:rPr lang="en-US" sz="2400" b="1" u="sng" dirty="0">
                <a:solidFill>
                  <a:srgbClr val="FF0000"/>
                </a:solidFill>
              </a:rPr>
              <a:t>handwritten</a:t>
            </a:r>
            <a:r>
              <a:rPr lang="en-US" sz="2400" dirty="0">
                <a:solidFill>
                  <a:srgbClr val="FF0000"/>
                </a:solidFill>
              </a:rPr>
              <a:t> </a:t>
            </a:r>
            <a:r>
              <a:rPr lang="en-US" sz="2400" dirty="0"/>
              <a:t>formulae and values of constants for the exam </a:t>
            </a:r>
            <a:r>
              <a:rPr lang="en-US" sz="2400" dirty="0">
                <a:sym typeface="Wingdings"/>
              </a:rPr>
              <a:t> no solutions, derivations or definitions!</a:t>
            </a:r>
            <a:endParaRPr lang="en-US" sz="2400" dirty="0"/>
          </a:p>
          <a:p>
            <a:pPr lvl="2" eaLnBrk="1" hangingPunct="1">
              <a:spcBef>
                <a:spcPts val="72"/>
              </a:spcBef>
            </a:pPr>
            <a:r>
              <a:rPr lang="en-US" sz="2000" dirty="0"/>
              <a:t>No additional formulae or values of constants will be provided</a:t>
            </a:r>
            <a:r>
              <a:rPr lang="en-US" sz="2000" dirty="0" smtClean="0"/>
              <a:t>!</a:t>
            </a:r>
          </a:p>
          <a:p>
            <a:pPr eaLnBrk="1" hangingPunct="1">
              <a:spcBef>
                <a:spcPts val="72"/>
              </a:spcBef>
            </a:pPr>
            <a:r>
              <a:rPr lang="en-US" sz="2800" dirty="0" smtClean="0"/>
              <a:t>Mid-term result</a:t>
            </a:r>
          </a:p>
          <a:p>
            <a:pPr lvl="1" eaLnBrk="1" hangingPunct="1">
              <a:spcBef>
                <a:spcPts val="72"/>
              </a:spcBef>
            </a:pPr>
            <a:r>
              <a:rPr lang="en-US" sz="2400" dirty="0" smtClean="0"/>
              <a:t>Class average: 67/97</a:t>
            </a:r>
          </a:p>
          <a:p>
            <a:pPr lvl="2" eaLnBrk="1" hangingPunct="1">
              <a:spcBef>
                <a:spcPts val="72"/>
              </a:spcBef>
            </a:pPr>
            <a:r>
              <a:rPr lang="en-US" sz="2000" dirty="0" smtClean="0"/>
              <a:t>Equivalent to 69.1/100</a:t>
            </a:r>
          </a:p>
          <a:p>
            <a:pPr lvl="2" eaLnBrk="1" hangingPunct="1">
              <a:spcBef>
                <a:spcPts val="72"/>
              </a:spcBef>
            </a:pPr>
            <a:r>
              <a:rPr lang="en-US" sz="2000" dirty="0" smtClean="0"/>
              <a:t>Previous exam: 61.8/100</a:t>
            </a:r>
          </a:p>
          <a:p>
            <a:pPr lvl="1" eaLnBrk="1" hangingPunct="1">
              <a:spcBef>
                <a:spcPts val="72"/>
              </a:spcBef>
            </a:pPr>
            <a:r>
              <a:rPr lang="en-US" sz="2400" dirty="0" smtClean="0"/>
              <a:t>Top score: 89/97</a:t>
            </a:r>
          </a:p>
          <a:p>
            <a:pPr eaLnBrk="1" hangingPunct="1">
              <a:spcBef>
                <a:spcPts val="72"/>
              </a:spcBef>
            </a:pPr>
            <a:r>
              <a:rPr lang="en-US" sz="2800" dirty="0" smtClean="0"/>
              <a:t>Mid-term grade discussion bottom half of </a:t>
            </a:r>
            <a:r>
              <a:rPr lang="en-US" sz="2800" smtClean="0"/>
              <a:t>the class (CPB342)</a:t>
            </a:r>
            <a:endParaRPr lang="en-US" sz="2800" dirty="0"/>
          </a:p>
        </p:txBody>
      </p:sp>
      <p:sp>
        <p:nvSpPr>
          <p:cNvPr id="2" name="Date Placeholder 1"/>
          <p:cNvSpPr>
            <a:spLocks noGrp="1"/>
          </p:cNvSpPr>
          <p:nvPr>
            <p:ph type="dt" sz="half" idx="10"/>
          </p:nvPr>
        </p:nvSpPr>
        <p:spPr/>
        <p:txBody>
          <a:bodyPr/>
          <a:lstStyle/>
          <a:p>
            <a:pPr>
              <a:defRPr/>
            </a:pPr>
            <a:r>
              <a:rPr lang="en-US" smtClean="0"/>
              <a:t>Thursday, June 19, 2014</a:t>
            </a:r>
            <a:endParaRPr lang="en-US"/>
          </a:p>
        </p:txBody>
      </p:sp>
      <p:sp>
        <p:nvSpPr>
          <p:cNvPr id="3" name="Footer Placeholder 2"/>
          <p:cNvSpPr>
            <a:spLocks noGrp="1"/>
          </p:cNvSpPr>
          <p:nvPr>
            <p:ph type="ftr" sz="quarter" idx="11"/>
          </p:nvPr>
        </p:nvSpPr>
        <p:spPr/>
        <p:txBody>
          <a:bodyPr/>
          <a:lstStyle/>
          <a:p>
            <a:pPr>
              <a:defRPr/>
            </a:pPr>
            <a:r>
              <a:rPr lang="nl-NL" smtClean="0"/>
              <a:t>PHYS 1441-001, Summer 2014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2</a:t>
            </a:fld>
            <a:endParaRPr lang="en-US"/>
          </a:p>
        </p:txBody>
      </p:sp>
    </p:spTree>
    <p:extLst>
      <p:ext uri="{BB962C8B-B14F-4D97-AF65-F5344CB8AC3E}">
        <p14:creationId xmlns:p14="http://schemas.microsoft.com/office/powerpoint/2010/main" val="42405717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June 19, 2014</a:t>
            </a:r>
            <a:endParaRPr lang="en-US" sz="1400">
              <a:solidFill>
                <a:srgbClr val="FF0066"/>
              </a:solidFill>
              <a:latin typeface="Arial Narrow" charset="0"/>
            </a:endParaRPr>
          </a:p>
        </p:txBody>
      </p:sp>
      <p:sp>
        <p:nvSpPr>
          <p:cNvPr id="204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0486" name="Rectangle 2"/>
          <p:cNvSpPr>
            <a:spLocks noGrp="1" noChangeArrowheads="1"/>
          </p:cNvSpPr>
          <p:nvPr>
            <p:ph type="title"/>
          </p:nvPr>
        </p:nvSpPr>
        <p:spPr>
          <a:xfrm>
            <a:off x="685800" y="0"/>
            <a:ext cx="7772400" cy="914400"/>
          </a:xfrm>
        </p:spPr>
        <p:txBody>
          <a:bodyPr/>
          <a:lstStyle/>
          <a:p>
            <a:r>
              <a:rPr lang="en-US" dirty="0" smtClean="0">
                <a:latin typeface="Arial Narrow" charset="0"/>
                <a:ea typeface="ＭＳ Ｐゴシック" charset="0"/>
                <a:cs typeface="ＭＳ Ｐゴシック" charset="0"/>
              </a:rPr>
              <a:t>Reminder: Special Project #3</a:t>
            </a:r>
            <a:endParaRPr lang="en-US" dirty="0">
              <a:latin typeface="Arial Narrow" charset="0"/>
              <a:ea typeface="ＭＳ Ｐゴシック" charset="0"/>
              <a:cs typeface="ＭＳ Ｐゴシック" charset="0"/>
            </a:endParaRPr>
          </a:p>
        </p:txBody>
      </p:sp>
      <p:sp>
        <p:nvSpPr>
          <p:cNvPr id="482307" name="Rectangle 3"/>
          <p:cNvSpPr>
            <a:spLocks noGrp="1" noChangeArrowheads="1"/>
          </p:cNvSpPr>
          <p:nvPr>
            <p:ph type="body" idx="1"/>
          </p:nvPr>
        </p:nvSpPr>
        <p:spPr>
          <a:xfrm>
            <a:off x="685800" y="762000"/>
            <a:ext cx="7772400" cy="5334000"/>
          </a:xfrm>
        </p:spPr>
        <p:txBody>
          <a:bodyPr/>
          <a:lstStyle/>
          <a:p>
            <a:r>
              <a:rPr lang="en-US" dirty="0">
                <a:latin typeface="Arial Narrow" charset="0"/>
                <a:ea typeface="ＭＳ Ｐゴシック" charset="0"/>
                <a:cs typeface="ＭＳ Ｐゴシック" charset="0"/>
              </a:rPr>
              <a:t>Using the fact that g=9.80m/s</a:t>
            </a:r>
            <a:r>
              <a:rPr lang="en-US" baseline="30000" dirty="0">
                <a:latin typeface="Arial Narrow" charset="0"/>
                <a:ea typeface="ＭＳ Ｐゴシック" charset="0"/>
                <a:cs typeface="ＭＳ Ｐゴシック" charset="0"/>
              </a:rPr>
              <a:t>2</a:t>
            </a:r>
            <a:r>
              <a:rPr lang="en-US" dirty="0">
                <a:latin typeface="Arial Narrow" charset="0"/>
                <a:ea typeface="ＭＳ Ｐゴシック" charset="0"/>
                <a:cs typeface="ＭＳ Ｐゴシック" charset="0"/>
              </a:rPr>
              <a:t> on the </a:t>
            </a:r>
            <a:r>
              <a:rPr lang="en-US" dirty="0" smtClean="0">
                <a:latin typeface="Arial Narrow" charset="0"/>
                <a:ea typeface="ＭＳ Ｐゴシック" charset="0"/>
                <a:cs typeface="ＭＳ Ｐゴシック" charset="0"/>
              </a:rPr>
              <a:t>Earth’s </a:t>
            </a:r>
            <a:r>
              <a:rPr lang="en-US" dirty="0">
                <a:latin typeface="Arial Narrow" charset="0"/>
                <a:ea typeface="ＭＳ Ｐゴシック" charset="0"/>
                <a:cs typeface="ＭＳ Ｐゴシック" charset="0"/>
              </a:rPr>
              <a:t>surface, find the average density of the Earth.</a:t>
            </a:r>
          </a:p>
          <a:p>
            <a:pPr lvl="1"/>
            <a:r>
              <a:rPr lang="en-US" dirty="0">
                <a:latin typeface="Arial Narrow" charset="0"/>
                <a:ea typeface="ＭＳ Ｐゴシック" charset="0"/>
              </a:rPr>
              <a:t>Use the following information </a:t>
            </a:r>
            <a:r>
              <a:rPr lang="en-US" dirty="0" smtClean="0">
                <a:latin typeface="Arial Narrow" charset="0"/>
                <a:ea typeface="ＭＳ Ｐゴシック" charset="0"/>
              </a:rPr>
              <a:t>only but without computing the volume explicitly</a:t>
            </a:r>
            <a:endParaRPr lang="en-US" dirty="0">
              <a:latin typeface="Arial Narrow" charset="0"/>
              <a:ea typeface="ＭＳ Ｐゴシック" charset="0"/>
            </a:endParaRPr>
          </a:p>
          <a:p>
            <a:pPr lvl="2"/>
            <a:r>
              <a:rPr lang="en-US" dirty="0">
                <a:latin typeface="Arial Narrow" charset="0"/>
                <a:ea typeface="ＭＳ Ｐゴシック" charset="0"/>
              </a:rPr>
              <a:t>The gravitational constant </a:t>
            </a:r>
          </a:p>
          <a:p>
            <a:pPr lvl="2"/>
            <a:r>
              <a:rPr lang="en-US" dirty="0">
                <a:latin typeface="Arial Narrow" charset="0"/>
                <a:ea typeface="ＭＳ Ｐゴシック" charset="0"/>
              </a:rPr>
              <a:t>The radius of the Earth</a:t>
            </a:r>
          </a:p>
          <a:p>
            <a:r>
              <a:rPr lang="en-US" dirty="0">
                <a:latin typeface="Arial Narrow" charset="0"/>
                <a:ea typeface="ＭＳ Ｐゴシック" charset="0"/>
                <a:cs typeface="ＭＳ Ｐゴシック" charset="0"/>
              </a:rPr>
              <a:t>20 point extra credit</a:t>
            </a:r>
          </a:p>
          <a:p>
            <a:r>
              <a:rPr lang="en-US" dirty="0">
                <a:latin typeface="Arial Narrow" charset="0"/>
                <a:ea typeface="ＭＳ Ｐゴシック" charset="0"/>
                <a:cs typeface="ＭＳ Ｐゴシック" charset="0"/>
              </a:rPr>
              <a:t>Due:  </a:t>
            </a:r>
            <a:r>
              <a:rPr lang="en-US" dirty="0" smtClean="0">
                <a:latin typeface="Arial Narrow" charset="0"/>
                <a:ea typeface="ＭＳ Ｐゴシック" charset="0"/>
                <a:cs typeface="ＭＳ Ｐゴシック" charset="0"/>
              </a:rPr>
              <a:t>Monday</a:t>
            </a:r>
            <a:r>
              <a:rPr lang="en-US" dirty="0">
                <a:latin typeface="Arial Narrow" charset="0"/>
                <a:ea typeface="ＭＳ Ｐゴシック" charset="0"/>
                <a:cs typeface="ＭＳ Ｐゴシック" charset="0"/>
              </a:rPr>
              <a:t>, </a:t>
            </a:r>
            <a:r>
              <a:rPr lang="en-US" dirty="0" smtClean="0">
                <a:latin typeface="Arial Narrow" charset="0"/>
                <a:ea typeface="ＭＳ Ｐゴシック" charset="0"/>
                <a:cs typeface="ＭＳ Ｐゴシック" charset="0"/>
              </a:rPr>
              <a:t>June 23</a:t>
            </a:r>
            <a:endParaRPr lang="en-US" dirty="0">
              <a:latin typeface="Arial Narrow" charset="0"/>
              <a:ea typeface="ＭＳ Ｐゴシック" charset="0"/>
              <a:cs typeface="ＭＳ Ｐゴシック" charset="0"/>
            </a:endParaRPr>
          </a:p>
          <a:p>
            <a:r>
              <a:rPr lang="en-US" dirty="0">
                <a:latin typeface="Arial Narrow" charset="0"/>
                <a:ea typeface="ＭＳ Ｐゴシック" charset="0"/>
                <a:cs typeface="ＭＳ Ｐゴシック" charset="0"/>
              </a:rPr>
              <a:t>You must show your OWN, detailed work to obtain any credit!!  </a:t>
            </a:r>
            <a:r>
              <a:rPr lang="en-US" dirty="0" smtClean="0">
                <a:latin typeface="Arial Narrow" charset="0"/>
                <a:ea typeface="ＭＳ Ｐゴシック" charset="0"/>
                <a:cs typeface="ＭＳ Ｐゴシック" charset="0"/>
              </a:rPr>
              <a:t> Much more than in this lecture note!</a:t>
            </a:r>
            <a:endParaRPr lang="en-US" dirty="0">
              <a:latin typeface="Arial Narrow" charset="0"/>
              <a:ea typeface="ＭＳ Ｐゴシック" charset="0"/>
              <a:cs typeface="ＭＳ Ｐゴシック" charset="0"/>
            </a:endParaRPr>
          </a:p>
        </p:txBody>
      </p:sp>
      <p:graphicFrame>
        <p:nvGraphicFramePr>
          <p:cNvPr id="77835" name="Object 6"/>
          <p:cNvGraphicFramePr>
            <a:graphicFrameLocks noChangeAspect="1"/>
          </p:cNvGraphicFramePr>
          <p:nvPr>
            <p:extLst>
              <p:ext uri="{D42A27DB-BD31-4B8C-83A1-F6EECF244321}">
                <p14:modId xmlns:p14="http://schemas.microsoft.com/office/powerpoint/2010/main" val="673044315"/>
              </p:ext>
            </p:extLst>
          </p:nvPr>
        </p:nvGraphicFramePr>
        <p:xfrm>
          <a:off x="4953000" y="2706687"/>
          <a:ext cx="3852863" cy="493713"/>
        </p:xfrm>
        <a:graphic>
          <a:graphicData uri="http://schemas.openxmlformats.org/presentationml/2006/ole">
            <mc:AlternateContent xmlns:mc="http://schemas.openxmlformats.org/markup-compatibility/2006">
              <mc:Choice xmlns:v="urn:schemas-microsoft-com:vml" Requires="v">
                <p:oleObj spid="_x0000_s177212" name="Equation" r:id="rId3" imgW="1714500" imgH="241300" progId="Equation.DSMT4">
                  <p:embed/>
                </p:oleObj>
              </mc:Choice>
              <mc:Fallback>
                <p:oleObj name="Equation" r:id="rId3" imgW="1714500" imgH="241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706687"/>
                        <a:ext cx="3852863" cy="4937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 name="Object 3"/>
          <p:cNvGraphicFramePr>
            <a:graphicFrameLocks noChangeAspect="1"/>
          </p:cNvGraphicFramePr>
          <p:nvPr>
            <p:extLst>
              <p:ext uri="{D42A27DB-BD31-4B8C-83A1-F6EECF244321}">
                <p14:modId xmlns:p14="http://schemas.microsoft.com/office/powerpoint/2010/main" val="1338329466"/>
              </p:ext>
            </p:extLst>
          </p:nvPr>
        </p:nvGraphicFramePr>
        <p:xfrm>
          <a:off x="4918075" y="3214687"/>
          <a:ext cx="2625725" cy="519113"/>
        </p:xfrm>
        <a:graphic>
          <a:graphicData uri="http://schemas.openxmlformats.org/presentationml/2006/ole">
            <mc:AlternateContent xmlns:mc="http://schemas.openxmlformats.org/markup-compatibility/2006">
              <mc:Choice xmlns:v="urn:schemas-microsoft-com:vml" Requires="v">
                <p:oleObj spid="_x0000_s177213" name="Equation" r:id="rId5" imgW="1168400" imgH="254000" progId="Equation.DSMT4">
                  <p:embed/>
                </p:oleObj>
              </mc:Choice>
              <mc:Fallback>
                <p:oleObj name="Equation" r:id="rId5" imgW="1168400" imgH="2540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8075" y="3214687"/>
                        <a:ext cx="2625725" cy="5191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488"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5A111BA-02FD-8D43-859D-3F83D255584F}"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Tree>
    <p:extLst>
      <p:ext uri="{BB962C8B-B14F-4D97-AF65-F5344CB8AC3E}">
        <p14:creationId xmlns:p14="http://schemas.microsoft.com/office/powerpoint/2010/main" val="202634957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June 19, 2014</a:t>
            </a:r>
            <a:endParaRPr lang="en-US" sz="1400">
              <a:solidFill>
                <a:srgbClr val="FF0066"/>
              </a:solidFill>
              <a:latin typeface="Arial Narrow" charset="0"/>
            </a:endParaRPr>
          </a:p>
        </p:txBody>
      </p:sp>
      <p:sp>
        <p:nvSpPr>
          <p:cNvPr id="2457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pic>
        <p:nvPicPr>
          <p:cNvPr id="518147" name="Picture 3" descr="F05.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925" y="2057400"/>
            <a:ext cx="6534150"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8148" name="Text Box 4"/>
          <p:cNvSpPr txBox="1">
            <a:spLocks noChangeArrowheads="1"/>
          </p:cNvSpPr>
          <p:nvPr/>
        </p:nvSpPr>
        <p:spPr bwMode="auto">
          <a:xfrm>
            <a:off x="838200" y="914400"/>
            <a:ext cx="7696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dirty="0">
                <a:solidFill>
                  <a:srgbClr val="333399"/>
                </a:solidFill>
                <a:latin typeface="Arial Narrow" charset="0"/>
              </a:rPr>
              <a:t>Uniform circular motion is the motion of an object traveling at a constant </a:t>
            </a:r>
            <a:r>
              <a:rPr lang="en-US" sz="3200" b="1" u="sng" dirty="0">
                <a:solidFill>
                  <a:srgbClr val="333399"/>
                </a:solidFill>
                <a:latin typeface="Arial Narrow" charset="0"/>
              </a:rPr>
              <a:t>speed</a:t>
            </a:r>
            <a:r>
              <a:rPr lang="en-US" sz="3200" dirty="0">
                <a:solidFill>
                  <a:srgbClr val="333399"/>
                </a:solidFill>
                <a:latin typeface="Arial Narrow" charset="0"/>
              </a:rPr>
              <a:t> on a circular path.</a:t>
            </a:r>
          </a:p>
        </p:txBody>
      </p:sp>
      <p:sp>
        <p:nvSpPr>
          <p:cNvPr id="24582" name="Rectangle 5"/>
          <p:cNvSpPr>
            <a:spLocks noGrp="1" noChangeArrowheads="1"/>
          </p:cNvSpPr>
          <p:nvPr>
            <p:ph type="title"/>
          </p:nvPr>
        </p:nvSpPr>
        <p:spPr>
          <a:xfrm>
            <a:off x="304800" y="76200"/>
            <a:ext cx="8763000" cy="914400"/>
          </a:xfrm>
        </p:spPr>
        <p:txBody>
          <a:bodyPr/>
          <a:lstStyle/>
          <a:p>
            <a:r>
              <a:rPr lang="en-US">
                <a:latin typeface="Arial Narrow" charset="0"/>
                <a:ea typeface="ＭＳ Ｐゴシック" charset="0"/>
                <a:cs typeface="ＭＳ Ｐゴシック" charset="0"/>
              </a:rPr>
              <a:t>Definition of the Uniform Circular Motion</a:t>
            </a:r>
          </a:p>
        </p:txBody>
      </p:sp>
      <p:sp>
        <p:nvSpPr>
          <p:cNvPr id="2458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1C47CD1-B52A-FC4E-9889-87F79646EF1E}"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Tree>
    <p:extLst>
      <p:ext uri="{BB962C8B-B14F-4D97-AF65-F5344CB8AC3E}">
        <p14:creationId xmlns:p14="http://schemas.microsoft.com/office/powerpoint/2010/main" val="9454348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2"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June 19, 2014</a:t>
            </a:r>
            <a:endParaRPr lang="en-US" sz="1400">
              <a:solidFill>
                <a:srgbClr val="FF0066"/>
              </a:solidFill>
              <a:latin typeface="Arial Narrow" charset="0"/>
            </a:endParaRPr>
          </a:p>
        </p:txBody>
      </p:sp>
      <p:sp>
        <p:nvSpPr>
          <p:cNvPr id="26633"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pic>
        <p:nvPicPr>
          <p:cNvPr id="520195" name="Picture 3" descr="F05.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073275"/>
            <a:ext cx="60960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196" name="Text Box 4"/>
          <p:cNvSpPr txBox="1">
            <a:spLocks noChangeArrowheads="1"/>
          </p:cNvSpPr>
          <p:nvPr/>
        </p:nvSpPr>
        <p:spPr bwMode="auto">
          <a:xfrm>
            <a:off x="381000" y="914400"/>
            <a:ext cx="8458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333399"/>
                </a:solidFill>
                <a:latin typeface="Arial Narrow" charset="0"/>
              </a:rPr>
              <a:t>Let </a:t>
            </a:r>
            <a:r>
              <a:rPr lang="en-US" sz="2800" i="1">
                <a:solidFill>
                  <a:srgbClr val="333399"/>
                </a:solidFill>
                <a:latin typeface="Arial Narrow" charset="0"/>
              </a:rPr>
              <a:t>T</a:t>
            </a:r>
            <a:r>
              <a:rPr lang="en-US" sz="2800">
                <a:solidFill>
                  <a:srgbClr val="333399"/>
                </a:solidFill>
                <a:latin typeface="Arial Narrow" charset="0"/>
              </a:rPr>
              <a:t> be the period of this motion, the time it takes for the object to travel once around the complete circle whose radius is r.</a:t>
            </a:r>
          </a:p>
        </p:txBody>
      </p:sp>
      <p:graphicFrame>
        <p:nvGraphicFramePr>
          <p:cNvPr id="520197" name="Object 2"/>
          <p:cNvGraphicFramePr>
            <a:graphicFrameLocks noGrp="1" noChangeAspect="1"/>
          </p:cNvGraphicFramePr>
          <p:nvPr>
            <p:ph sz="quarter" idx="3"/>
          </p:nvPr>
        </p:nvGraphicFramePr>
        <p:xfrm>
          <a:off x="6324600" y="2819400"/>
          <a:ext cx="928688" cy="536575"/>
        </p:xfrm>
        <a:graphic>
          <a:graphicData uri="http://schemas.openxmlformats.org/presentationml/2006/ole">
            <mc:AlternateContent xmlns:mc="http://schemas.openxmlformats.org/markup-compatibility/2006">
              <mc:Choice xmlns:v="urn:schemas-microsoft-com:vml" Requires="v">
                <p:oleObj spid="_x0000_s144653" name="Equation" r:id="rId5" imgW="241200" imgH="139680" progId="Equation.DSMT4">
                  <p:embed/>
                </p:oleObj>
              </mc:Choice>
              <mc:Fallback>
                <p:oleObj name="Equation" r:id="rId5" imgW="241200" imgH="1396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2819400"/>
                        <a:ext cx="928688"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520198" name="Object 3"/>
          <p:cNvGraphicFramePr>
            <a:graphicFrameLocks noGrp="1" noChangeAspect="1"/>
          </p:cNvGraphicFramePr>
          <p:nvPr>
            <p:ph sz="quarter" idx="2"/>
          </p:nvPr>
        </p:nvGraphicFramePr>
        <p:xfrm>
          <a:off x="3886200" y="2971800"/>
          <a:ext cx="465138" cy="496888"/>
        </p:xfrm>
        <a:graphic>
          <a:graphicData uri="http://schemas.openxmlformats.org/presentationml/2006/ole">
            <mc:AlternateContent xmlns:mc="http://schemas.openxmlformats.org/markup-compatibility/2006">
              <mc:Choice xmlns:v="urn:schemas-microsoft-com:vml" Requires="v">
                <p:oleObj spid="_x0000_s144654" name="Equation" r:id="rId7" imgW="114120" imgH="126720" progId="Equation.DSMT4">
                  <p:embed/>
                </p:oleObj>
              </mc:Choice>
              <mc:Fallback>
                <p:oleObj name="Equation" r:id="rId7" imgW="114120" imgH="12672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2971800"/>
                        <a:ext cx="465138"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6636" name="Rectangle 7"/>
          <p:cNvSpPr>
            <a:spLocks noGrp="1" noChangeArrowheads="1"/>
          </p:cNvSpPr>
          <p:nvPr>
            <p:ph type="title"/>
          </p:nvPr>
        </p:nvSpPr>
        <p:spPr>
          <a:xfrm>
            <a:off x="685800" y="76200"/>
            <a:ext cx="7772400" cy="914400"/>
          </a:xfrm>
        </p:spPr>
        <p:txBody>
          <a:bodyPr/>
          <a:lstStyle/>
          <a:p>
            <a:r>
              <a:rPr lang="en-US" dirty="0">
                <a:latin typeface="Arial Narrow" charset="0"/>
                <a:ea typeface="ＭＳ Ｐゴシック" charset="0"/>
                <a:cs typeface="ＭＳ Ｐゴシック" charset="0"/>
              </a:rPr>
              <a:t>Speed of a uniform circular motion?</a:t>
            </a:r>
          </a:p>
        </p:txBody>
      </p:sp>
      <p:graphicFrame>
        <p:nvGraphicFramePr>
          <p:cNvPr id="520200" name="Object 4"/>
          <p:cNvGraphicFramePr>
            <a:graphicFrameLocks noChangeAspect="1"/>
          </p:cNvGraphicFramePr>
          <p:nvPr/>
        </p:nvGraphicFramePr>
        <p:xfrm>
          <a:off x="7472363" y="3752850"/>
          <a:ext cx="965200" cy="601663"/>
        </p:xfrm>
        <a:graphic>
          <a:graphicData uri="http://schemas.openxmlformats.org/presentationml/2006/ole">
            <mc:AlternateContent xmlns:mc="http://schemas.openxmlformats.org/markup-compatibility/2006">
              <mc:Choice xmlns:v="urn:schemas-microsoft-com:vml" Requires="v">
                <p:oleObj spid="_x0000_s144655" name="Equation" r:id="rId9" imgW="304800" imgH="190500" progId="Equation.DSMT4">
                  <p:embed/>
                </p:oleObj>
              </mc:Choice>
              <mc:Fallback>
                <p:oleObj name="Equation" r:id="rId9" imgW="304800" imgH="1905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72363" y="3752850"/>
                        <a:ext cx="965200" cy="60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0201" name="Object 5"/>
          <p:cNvGraphicFramePr>
            <a:graphicFrameLocks noChangeAspect="1"/>
          </p:cNvGraphicFramePr>
          <p:nvPr/>
        </p:nvGraphicFramePr>
        <p:xfrm>
          <a:off x="7373938" y="3629025"/>
          <a:ext cx="1084262" cy="1323975"/>
        </p:xfrm>
        <a:graphic>
          <a:graphicData uri="http://schemas.openxmlformats.org/presentationml/2006/ole">
            <mc:AlternateContent xmlns:mc="http://schemas.openxmlformats.org/markup-compatibility/2006">
              <mc:Choice xmlns:v="urn:schemas-microsoft-com:vml" Requires="v">
                <p:oleObj spid="_x0000_s144656" name="Equation" r:id="rId11" imgW="342900" imgH="419100" progId="Equation.DSMT4">
                  <p:embed/>
                </p:oleObj>
              </mc:Choice>
              <mc:Fallback>
                <p:oleObj name="Equation" r:id="rId11" imgW="342900" imgH="4191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73938" y="3629025"/>
                        <a:ext cx="1084262"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0202" name="Object 6"/>
          <p:cNvGraphicFramePr>
            <a:graphicFrameLocks noChangeAspect="1"/>
          </p:cNvGraphicFramePr>
          <p:nvPr/>
        </p:nvGraphicFramePr>
        <p:xfrm>
          <a:off x="7204075" y="2398713"/>
          <a:ext cx="1766888" cy="1325562"/>
        </p:xfrm>
        <a:graphic>
          <a:graphicData uri="http://schemas.openxmlformats.org/presentationml/2006/ole">
            <mc:AlternateContent xmlns:mc="http://schemas.openxmlformats.org/markup-compatibility/2006">
              <mc:Choice xmlns:v="urn:schemas-microsoft-com:vml" Requires="v">
                <p:oleObj spid="_x0000_s144657" name="Equation" r:id="rId13" imgW="558800" imgH="419100" progId="Equation.DSMT4">
                  <p:embed/>
                </p:oleObj>
              </mc:Choice>
              <mc:Fallback>
                <p:oleObj name="Equation" r:id="rId13" imgW="558800" imgH="4191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04075" y="2398713"/>
                        <a:ext cx="1766888" cy="1325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0203" name="Object 7"/>
          <p:cNvGraphicFramePr>
            <a:graphicFrameLocks noChangeAspect="1"/>
          </p:cNvGraphicFramePr>
          <p:nvPr/>
        </p:nvGraphicFramePr>
        <p:xfrm>
          <a:off x="7086600" y="4191000"/>
          <a:ext cx="401638" cy="361950"/>
        </p:xfrm>
        <a:graphic>
          <a:graphicData uri="http://schemas.openxmlformats.org/presentationml/2006/ole">
            <mc:AlternateContent xmlns:mc="http://schemas.openxmlformats.org/markup-compatibility/2006">
              <mc:Choice xmlns:v="urn:schemas-microsoft-com:vml" Requires="v">
                <p:oleObj spid="_x0000_s144658" name="Equation" r:id="rId15" imgW="126720" imgH="114120" progId="Equation.DSMT4">
                  <p:embed/>
                </p:oleObj>
              </mc:Choice>
              <mc:Fallback>
                <p:oleObj name="Equation" r:id="rId15" imgW="126720" imgH="11412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86600" y="4191000"/>
                        <a:ext cx="401638"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6637"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7468B4E-33FA-344B-9513-9F2A9C2DF534}"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spTree>
    <p:extLst>
      <p:ext uri="{BB962C8B-B14F-4D97-AF65-F5344CB8AC3E}">
        <p14:creationId xmlns:p14="http://schemas.microsoft.com/office/powerpoint/2010/main" val="15325598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June 19, 2014</a:t>
            </a:r>
            <a:endParaRPr lang="en-US" sz="1400">
              <a:solidFill>
                <a:srgbClr val="FF0066"/>
              </a:solidFill>
              <a:latin typeface="Arial Narrow" charset="0"/>
            </a:endParaRPr>
          </a:p>
        </p:txBody>
      </p:sp>
      <p:sp>
        <p:nvSpPr>
          <p:cNvPr id="2868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522243" name="Text Box 3"/>
          <p:cNvSpPr txBox="1">
            <a:spLocks noChangeArrowheads="1"/>
          </p:cNvSpPr>
          <p:nvPr/>
        </p:nvSpPr>
        <p:spPr bwMode="auto">
          <a:xfrm>
            <a:off x="282575" y="985838"/>
            <a:ext cx="87090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dirty="0">
                <a:solidFill>
                  <a:srgbClr val="333399"/>
                </a:solidFill>
                <a:latin typeface="Arial Narrow" charset="0"/>
              </a:rPr>
              <a:t>The wheel of a car has a radius of 0.29m and is being rotated at 830 revolutions per minute on a tire-balancing machine. Determine the speed at which the outer edge of the wheel is moving.</a:t>
            </a:r>
          </a:p>
        </p:txBody>
      </p:sp>
      <p:graphicFrame>
        <p:nvGraphicFramePr>
          <p:cNvPr id="522244" name="Object 2"/>
          <p:cNvGraphicFramePr>
            <a:graphicFrameLocks noChangeAspect="1"/>
          </p:cNvGraphicFramePr>
          <p:nvPr/>
        </p:nvGraphicFramePr>
        <p:xfrm>
          <a:off x="963613" y="2803525"/>
          <a:ext cx="3455987" cy="1090613"/>
        </p:xfrm>
        <a:graphic>
          <a:graphicData uri="http://schemas.openxmlformats.org/presentationml/2006/ole">
            <mc:AlternateContent xmlns:mc="http://schemas.openxmlformats.org/markup-compatibility/2006">
              <mc:Choice xmlns:v="urn:schemas-microsoft-com:vml" Requires="v">
                <p:oleObj spid="_x0000_s145809" name="Equation" r:id="rId4" imgW="1409700" imgH="444500" progId="Equation.DSMT4">
                  <p:embed/>
                </p:oleObj>
              </mc:Choice>
              <mc:Fallback>
                <p:oleObj name="Equation" r:id="rId4" imgW="1409700" imgH="4445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3613" y="2803525"/>
                        <a:ext cx="3455987" cy="1090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2245" name="Object 3"/>
          <p:cNvGraphicFramePr>
            <a:graphicFrameLocks noChangeAspect="1"/>
          </p:cNvGraphicFramePr>
          <p:nvPr/>
        </p:nvGraphicFramePr>
        <p:xfrm>
          <a:off x="1981200" y="4160838"/>
          <a:ext cx="654050" cy="404812"/>
        </p:xfrm>
        <a:graphic>
          <a:graphicData uri="http://schemas.openxmlformats.org/presentationml/2006/ole">
            <mc:AlternateContent xmlns:mc="http://schemas.openxmlformats.org/markup-compatibility/2006">
              <mc:Choice xmlns:v="urn:schemas-microsoft-com:vml" Requires="v">
                <p:oleObj spid="_x0000_s145810" name="Equation" r:id="rId6" imgW="266400" imgH="164880" progId="Equation.DSMT4">
                  <p:embed/>
                </p:oleObj>
              </mc:Choice>
              <mc:Fallback>
                <p:oleObj name="Equation" r:id="rId6" imgW="26640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4160838"/>
                        <a:ext cx="654050" cy="404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2246" name="Object 4"/>
          <p:cNvGraphicFramePr>
            <a:graphicFrameLocks noChangeAspect="1"/>
          </p:cNvGraphicFramePr>
          <p:nvPr/>
        </p:nvGraphicFramePr>
        <p:xfrm>
          <a:off x="1676400" y="5289550"/>
          <a:ext cx="592138" cy="342900"/>
        </p:xfrm>
        <a:graphic>
          <a:graphicData uri="http://schemas.openxmlformats.org/presentationml/2006/ole">
            <mc:AlternateContent xmlns:mc="http://schemas.openxmlformats.org/markup-compatibility/2006">
              <mc:Choice xmlns:v="urn:schemas-microsoft-com:vml" Requires="v">
                <p:oleObj spid="_x0000_s145811" name="Equation" r:id="rId8" imgW="241200" imgH="139680" progId="Equation.DSMT4">
                  <p:embed/>
                </p:oleObj>
              </mc:Choice>
              <mc:Fallback>
                <p:oleObj name="Equation" r:id="rId8" imgW="241200" imgH="1396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6400" y="5289550"/>
                        <a:ext cx="592138"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686" name="Rectangle 7"/>
          <p:cNvSpPr>
            <a:spLocks noGrp="1" noChangeArrowheads="1"/>
          </p:cNvSpPr>
          <p:nvPr>
            <p:ph type="title"/>
          </p:nvPr>
        </p:nvSpPr>
        <p:spPr>
          <a:xfrm>
            <a:off x="685800" y="0"/>
            <a:ext cx="7772400" cy="1143000"/>
          </a:xfrm>
        </p:spPr>
        <p:txBody>
          <a:bodyPr/>
          <a:lstStyle/>
          <a:p>
            <a:r>
              <a:rPr lang="en-US">
                <a:latin typeface="Arial Narrow" charset="0"/>
                <a:ea typeface="ＭＳ Ｐゴシック" charset="0"/>
                <a:cs typeface="ＭＳ Ｐゴシック" charset="0"/>
              </a:rPr>
              <a:t>Ex. :  A Tire-Balancing Machine</a:t>
            </a:r>
          </a:p>
        </p:txBody>
      </p:sp>
      <p:graphicFrame>
        <p:nvGraphicFramePr>
          <p:cNvPr id="522248" name="Object 5"/>
          <p:cNvGraphicFramePr>
            <a:graphicFrameLocks noChangeAspect="1"/>
          </p:cNvGraphicFramePr>
          <p:nvPr/>
        </p:nvGraphicFramePr>
        <p:xfrm>
          <a:off x="4506913" y="3006725"/>
          <a:ext cx="3830637" cy="590550"/>
        </p:xfrm>
        <a:graphic>
          <a:graphicData uri="http://schemas.openxmlformats.org/presentationml/2006/ole">
            <mc:AlternateContent xmlns:mc="http://schemas.openxmlformats.org/markup-compatibility/2006">
              <mc:Choice xmlns:v="urn:schemas-microsoft-com:vml" Requires="v">
                <p:oleObj spid="_x0000_s145812" name="Equation" r:id="rId10" imgW="1562100" imgH="241300" progId="Equation.DSMT4">
                  <p:embed/>
                </p:oleObj>
              </mc:Choice>
              <mc:Fallback>
                <p:oleObj name="Equation" r:id="rId10" imgW="1562100" imgH="2413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06913" y="3006725"/>
                        <a:ext cx="3830637"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2249" name="Object 6"/>
          <p:cNvGraphicFramePr>
            <a:graphicFrameLocks noChangeAspect="1"/>
          </p:cNvGraphicFramePr>
          <p:nvPr/>
        </p:nvGraphicFramePr>
        <p:xfrm>
          <a:off x="2636838" y="4098925"/>
          <a:ext cx="2495550" cy="530225"/>
        </p:xfrm>
        <a:graphic>
          <a:graphicData uri="http://schemas.openxmlformats.org/presentationml/2006/ole">
            <mc:AlternateContent xmlns:mc="http://schemas.openxmlformats.org/markup-compatibility/2006">
              <mc:Choice xmlns:v="urn:schemas-microsoft-com:vml" Requires="v">
                <p:oleObj spid="_x0000_s145813" name="Equation" r:id="rId12" imgW="1016000" imgH="215900" progId="Equation.DSMT4">
                  <p:embed/>
                </p:oleObj>
              </mc:Choice>
              <mc:Fallback>
                <p:oleObj name="Equation" r:id="rId12" imgW="1016000" imgH="2159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36838" y="4098925"/>
                        <a:ext cx="249555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2250" name="Object 7"/>
          <p:cNvGraphicFramePr>
            <a:graphicFrameLocks noChangeAspect="1"/>
          </p:cNvGraphicFramePr>
          <p:nvPr/>
        </p:nvGraphicFramePr>
        <p:xfrm>
          <a:off x="5105400" y="4205288"/>
          <a:ext cx="1216025" cy="406400"/>
        </p:xfrm>
        <a:graphic>
          <a:graphicData uri="http://schemas.openxmlformats.org/presentationml/2006/ole">
            <mc:AlternateContent xmlns:mc="http://schemas.openxmlformats.org/markup-compatibility/2006">
              <mc:Choice xmlns:v="urn:schemas-microsoft-com:vml" Requires="v">
                <p:oleObj spid="_x0000_s145814" name="Equation" r:id="rId14" imgW="495300" imgH="165100" progId="Equation.DSMT4">
                  <p:embed/>
                </p:oleObj>
              </mc:Choice>
              <mc:Fallback>
                <p:oleObj name="Equation" r:id="rId14" imgW="495300" imgH="1651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05400" y="4205288"/>
                        <a:ext cx="1216025"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2251" name="Object 8"/>
          <p:cNvGraphicFramePr>
            <a:graphicFrameLocks noChangeAspect="1"/>
          </p:cNvGraphicFramePr>
          <p:nvPr/>
        </p:nvGraphicFramePr>
        <p:xfrm>
          <a:off x="2262188" y="4946650"/>
          <a:ext cx="1090612" cy="1028700"/>
        </p:xfrm>
        <a:graphic>
          <a:graphicData uri="http://schemas.openxmlformats.org/presentationml/2006/ole">
            <mc:AlternateContent xmlns:mc="http://schemas.openxmlformats.org/markup-compatibility/2006">
              <mc:Choice xmlns:v="urn:schemas-microsoft-com:vml" Requires="v">
                <p:oleObj spid="_x0000_s145815" name="Equation" r:id="rId16" imgW="444500" imgH="419100" progId="Equation.DSMT4">
                  <p:embed/>
                </p:oleObj>
              </mc:Choice>
              <mc:Fallback>
                <p:oleObj name="Equation" r:id="rId16" imgW="444500" imgH="4191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62188" y="4946650"/>
                        <a:ext cx="1090612"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2252" name="Object 9"/>
          <p:cNvGraphicFramePr>
            <a:graphicFrameLocks noChangeAspect="1"/>
          </p:cNvGraphicFramePr>
          <p:nvPr/>
        </p:nvGraphicFramePr>
        <p:xfrm>
          <a:off x="3290888" y="4906963"/>
          <a:ext cx="2212975" cy="1119187"/>
        </p:xfrm>
        <a:graphic>
          <a:graphicData uri="http://schemas.openxmlformats.org/presentationml/2006/ole">
            <mc:AlternateContent xmlns:mc="http://schemas.openxmlformats.org/markup-compatibility/2006">
              <mc:Choice xmlns:v="urn:schemas-microsoft-com:vml" Requires="v">
                <p:oleObj spid="_x0000_s145816" name="Equation" r:id="rId18" imgW="901700" imgH="457200" progId="Equation.DSMT4">
                  <p:embed/>
                </p:oleObj>
              </mc:Choice>
              <mc:Fallback>
                <p:oleObj name="Equation" r:id="rId18" imgW="901700" imgH="4572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290888" y="4906963"/>
                        <a:ext cx="2212975" cy="1119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2253" name="Object 10"/>
          <p:cNvGraphicFramePr>
            <a:graphicFrameLocks noChangeAspect="1"/>
          </p:cNvGraphicFramePr>
          <p:nvPr/>
        </p:nvGraphicFramePr>
        <p:xfrm>
          <a:off x="5486400" y="5230813"/>
          <a:ext cx="1122363" cy="560387"/>
        </p:xfrm>
        <a:graphic>
          <a:graphicData uri="http://schemas.openxmlformats.org/presentationml/2006/ole">
            <mc:AlternateContent xmlns:mc="http://schemas.openxmlformats.org/markup-compatibility/2006">
              <mc:Choice xmlns:v="urn:schemas-microsoft-com:vml" Requires="v">
                <p:oleObj spid="_x0000_s145817" name="Equation" r:id="rId20" imgW="457200" imgH="228600" progId="Equation.DSMT4">
                  <p:embed/>
                </p:oleObj>
              </mc:Choice>
              <mc:Fallback>
                <p:oleObj name="Equation" r:id="rId20" imgW="457200" imgH="2286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486400" y="5230813"/>
                        <a:ext cx="1122363" cy="560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687" name="Slide Number Placeholder 1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A7FB61A-4F8D-FC46-94B4-092063C1AB16}"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spTree>
    <p:extLst>
      <p:ext uri="{BB962C8B-B14F-4D97-AF65-F5344CB8AC3E}">
        <p14:creationId xmlns:p14="http://schemas.microsoft.com/office/powerpoint/2010/main" val="12596305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Date Placeholder 3"/>
          <p:cNvSpPr>
            <a:spLocks noGrp="1"/>
          </p:cNvSpPr>
          <p:nvPr>
            <p:ph type="dt" sz="quarter" idx="10"/>
          </p:nvPr>
        </p:nvSpPr>
        <p:spPr/>
        <p:txBody>
          <a:bodyPr/>
          <a:lstStyle/>
          <a:p>
            <a:pPr>
              <a:defRPr/>
            </a:pPr>
            <a:r>
              <a:rPr lang="en-US" smtClean="0"/>
              <a:t>Thursday, June 19, 2014</a:t>
            </a:r>
            <a:endParaRPr lang="en-US"/>
          </a:p>
        </p:txBody>
      </p:sp>
      <p:sp>
        <p:nvSpPr>
          <p:cNvPr id="19" name="Footer Placeholder 4"/>
          <p:cNvSpPr>
            <a:spLocks noGrp="1"/>
          </p:cNvSpPr>
          <p:nvPr>
            <p:ph type="ftr" sz="quarter" idx="11"/>
          </p:nvPr>
        </p:nvSpPr>
        <p:spPr/>
        <p:txBody>
          <a:bodyPr/>
          <a:lstStyle/>
          <a:p>
            <a:pPr>
              <a:defRPr/>
            </a:pPr>
            <a:r>
              <a:rPr lang="nl-NL" smtClean="0"/>
              <a:t>PHYS 1441-001, Summer 2014             Dr. Jaehoon Yu</a:t>
            </a:r>
            <a:endParaRPr lang="en-US"/>
          </a:p>
        </p:txBody>
      </p:sp>
      <p:sp>
        <p:nvSpPr>
          <p:cNvPr id="514050" name="Rectangle 2"/>
          <p:cNvSpPr>
            <a:spLocks noChangeArrowheads="1"/>
          </p:cNvSpPr>
          <p:nvPr/>
        </p:nvSpPr>
        <p:spPr bwMode="auto">
          <a:xfrm>
            <a:off x="3581400" y="4038600"/>
            <a:ext cx="1828800" cy="381000"/>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514051" name="Rectangle 3"/>
          <p:cNvSpPr>
            <a:spLocks noChangeArrowheads="1"/>
          </p:cNvSpPr>
          <p:nvPr/>
        </p:nvSpPr>
        <p:spPr bwMode="auto">
          <a:xfrm>
            <a:off x="5334000" y="1676400"/>
            <a:ext cx="1600200" cy="838200"/>
          </a:xfrm>
          <a:prstGeom prst="rect">
            <a:avLst/>
          </a:prstGeom>
          <a:solidFill>
            <a:srgbClr val="FFFFCC"/>
          </a:solidFill>
          <a:ln w="38100">
            <a:solidFill>
              <a:srgbClr val="A50021"/>
            </a:solidFill>
            <a:miter lim="800000"/>
            <a:headEnd/>
            <a:tailEnd/>
          </a:ln>
        </p:spPr>
        <p:txBody>
          <a:bodyPr anchor="ctr">
            <a:spAutoFit/>
          </a:bodyPr>
          <a:lstStyle/>
          <a:p>
            <a:endParaRPr lang="en-US"/>
          </a:p>
        </p:txBody>
      </p:sp>
      <p:pic>
        <p:nvPicPr>
          <p:cNvPr id="514052" name="Picture 4" descr="FG05_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6113"/>
            <a:ext cx="3429000"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Rectangle 5"/>
          <p:cNvSpPr>
            <a:spLocks noGrp="1" noChangeArrowheads="1"/>
          </p:cNvSpPr>
          <p:nvPr>
            <p:ph type="title"/>
          </p:nvPr>
        </p:nvSpPr>
        <p:spPr>
          <a:xfrm>
            <a:off x="381000" y="76200"/>
            <a:ext cx="8382000" cy="457200"/>
          </a:xfrm>
        </p:spPr>
        <p:txBody>
          <a:bodyPr/>
          <a:lstStyle/>
          <a:p>
            <a:r>
              <a:rPr lang="en-US" sz="3600" dirty="0" smtClean="0">
                <a:latin typeface="Arial Narrow" charset="0"/>
                <a:ea typeface="ＭＳ Ｐゴシック" charset="0"/>
                <a:cs typeface="ＭＳ Ｐゴシック" charset="0"/>
              </a:rPr>
              <a:t>Newton’s </a:t>
            </a:r>
            <a:r>
              <a:rPr lang="en-US" sz="3600" dirty="0">
                <a:latin typeface="Arial Narrow" charset="0"/>
                <a:ea typeface="ＭＳ Ｐゴシック" charset="0"/>
                <a:cs typeface="ＭＳ Ｐゴシック" charset="0"/>
              </a:rPr>
              <a:t>Second Law &amp; </a:t>
            </a:r>
            <a:r>
              <a:rPr lang="en-US" sz="3600" dirty="0" smtClean="0">
                <a:latin typeface="Arial Narrow" charset="0"/>
                <a:ea typeface="ＭＳ Ｐゴシック" charset="0"/>
                <a:cs typeface="ＭＳ Ｐゴシック" charset="0"/>
              </a:rPr>
              <a:t>Centripetal Force</a:t>
            </a:r>
            <a:endParaRPr lang="en-US" sz="3600" dirty="0">
              <a:latin typeface="Arial Narrow" charset="0"/>
              <a:ea typeface="ＭＳ Ｐゴシック" charset="0"/>
              <a:cs typeface="ＭＳ Ｐゴシック" charset="0"/>
            </a:endParaRPr>
          </a:p>
        </p:txBody>
      </p:sp>
      <p:graphicFrame>
        <p:nvGraphicFramePr>
          <p:cNvPr id="514054" name="Object 2"/>
          <p:cNvGraphicFramePr>
            <a:graphicFrameLocks noChangeAspect="1"/>
          </p:cNvGraphicFramePr>
          <p:nvPr>
            <p:extLst>
              <p:ext uri="{D42A27DB-BD31-4B8C-83A1-F6EECF244321}">
                <p14:modId xmlns:p14="http://schemas.microsoft.com/office/powerpoint/2010/main" val="2764182986"/>
              </p:ext>
            </p:extLst>
          </p:nvPr>
        </p:nvGraphicFramePr>
        <p:xfrm>
          <a:off x="5314950" y="1735138"/>
          <a:ext cx="901700" cy="644525"/>
        </p:xfrm>
        <a:graphic>
          <a:graphicData uri="http://schemas.openxmlformats.org/presentationml/2006/ole">
            <mc:AlternateContent xmlns:mc="http://schemas.openxmlformats.org/markup-compatibility/2006">
              <mc:Choice xmlns:v="urn:schemas-microsoft-com:vml" Requires="v">
                <p:oleObj spid="_x0000_s148749" name="Equation" r:id="rId4" imgW="304800" imgH="241300" progId="Equation.3">
                  <p:embed/>
                </p:oleObj>
              </mc:Choice>
              <mc:Fallback>
                <p:oleObj name="Equation" r:id="rId4" imgW="304800" imgH="241300" progId="Equation.3">
                  <p:embed/>
                  <p:pic>
                    <p:nvPicPr>
                      <p:cNvPr id="0" name=""/>
                      <p:cNvPicPr>
                        <a:picLocks noChangeAspect="1" noChangeArrowheads="1"/>
                      </p:cNvPicPr>
                      <p:nvPr/>
                    </p:nvPicPr>
                    <p:blipFill>
                      <a:blip r:embed="rId5"/>
                      <a:srcRect/>
                      <a:stretch>
                        <a:fillRect/>
                      </a:stretch>
                    </p:blipFill>
                    <p:spPr bwMode="auto">
                      <a:xfrm>
                        <a:off x="5314950" y="1735138"/>
                        <a:ext cx="901700" cy="644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4055" name="Text Box 7"/>
          <p:cNvSpPr txBox="1">
            <a:spLocks noChangeArrowheads="1"/>
          </p:cNvSpPr>
          <p:nvPr/>
        </p:nvSpPr>
        <p:spPr bwMode="auto">
          <a:xfrm>
            <a:off x="3352800" y="609600"/>
            <a:ext cx="5562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Monotype Corsiva" charset="0"/>
              </a:rPr>
              <a:t>The </a:t>
            </a:r>
            <a:r>
              <a:rPr lang="en-US" sz="2000" b="1" u="sng">
                <a:solidFill>
                  <a:srgbClr val="A50021"/>
                </a:solidFill>
                <a:latin typeface="Monotype Corsiva" charset="0"/>
              </a:rPr>
              <a:t>centripetal *</a:t>
            </a:r>
            <a:r>
              <a:rPr lang="en-US" sz="2000">
                <a:solidFill>
                  <a:schemeClr val="accent2"/>
                </a:solidFill>
                <a:latin typeface="Monotype Corsiva" charset="0"/>
              </a:rPr>
              <a:t> acceleration is always perpendicular to the velocity vector, </a:t>
            </a:r>
            <a:r>
              <a:rPr lang="en-US" sz="2000" b="1">
                <a:solidFill>
                  <a:schemeClr val="accent2"/>
                </a:solidFill>
                <a:latin typeface="Monotype Corsiva" charset="0"/>
              </a:rPr>
              <a:t>v</a:t>
            </a:r>
            <a:r>
              <a:rPr lang="en-US" sz="2000">
                <a:solidFill>
                  <a:schemeClr val="accent2"/>
                </a:solidFill>
                <a:latin typeface="Monotype Corsiva" charset="0"/>
              </a:rPr>
              <a:t>, and points to the center of the axis (radial direction) in a uniform circular motion. </a:t>
            </a:r>
          </a:p>
        </p:txBody>
      </p:sp>
      <p:sp>
        <p:nvSpPr>
          <p:cNvPr id="514056" name="Text Box 8"/>
          <p:cNvSpPr txBox="1">
            <a:spLocks noChangeArrowheads="1"/>
          </p:cNvSpPr>
          <p:nvPr/>
        </p:nvSpPr>
        <p:spPr bwMode="auto">
          <a:xfrm>
            <a:off x="304800" y="2971800"/>
            <a:ext cx="5257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The force that causes the centripetal  acceleration acts toward the center of the circular path and causes the change in the direction of the velocity vector.   This force is called the </a:t>
            </a:r>
            <a:r>
              <a:rPr lang="en-US" sz="2200" b="1">
                <a:solidFill>
                  <a:schemeClr val="accent2"/>
                </a:solidFill>
                <a:latin typeface="Arial Narrow" charset="0"/>
              </a:rPr>
              <a:t>centripetal force.</a:t>
            </a:r>
          </a:p>
        </p:txBody>
      </p:sp>
      <p:sp>
        <p:nvSpPr>
          <p:cNvPr id="514057" name="Text Box 9"/>
          <p:cNvSpPr txBox="1">
            <a:spLocks noChangeArrowheads="1"/>
          </p:cNvSpPr>
          <p:nvPr/>
        </p:nvSpPr>
        <p:spPr bwMode="auto">
          <a:xfrm>
            <a:off x="2971800" y="2514600"/>
            <a:ext cx="617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3399"/>
                </a:solidFill>
                <a:latin typeface="Monotype Corsiva" charset="0"/>
              </a:rPr>
              <a:t>Are there forces in this motion?  If so, what do they do?</a:t>
            </a:r>
          </a:p>
        </p:txBody>
      </p:sp>
      <p:graphicFrame>
        <p:nvGraphicFramePr>
          <p:cNvPr id="514058" name="Object 3"/>
          <p:cNvGraphicFramePr>
            <a:graphicFrameLocks noChangeAspect="1"/>
          </p:cNvGraphicFramePr>
          <p:nvPr>
            <p:extLst>
              <p:ext uri="{D42A27DB-BD31-4B8C-83A1-F6EECF244321}">
                <p14:modId xmlns:p14="http://schemas.microsoft.com/office/powerpoint/2010/main" val="2266265610"/>
              </p:ext>
            </p:extLst>
          </p:nvPr>
        </p:nvGraphicFramePr>
        <p:xfrm>
          <a:off x="5638800" y="3403600"/>
          <a:ext cx="1322388" cy="711200"/>
        </p:xfrm>
        <a:graphic>
          <a:graphicData uri="http://schemas.openxmlformats.org/presentationml/2006/ole">
            <mc:AlternateContent xmlns:mc="http://schemas.openxmlformats.org/markup-compatibility/2006">
              <mc:Choice xmlns:v="urn:schemas-microsoft-com:vml" Requires="v">
                <p:oleObj spid="_x0000_s148750" name="Equation" r:id="rId6" imgW="495300" imgH="254000" progId="Equation.3">
                  <p:embed/>
                </p:oleObj>
              </mc:Choice>
              <mc:Fallback>
                <p:oleObj name="Equation" r:id="rId6" imgW="495300" imgH="254000" progId="Equation.3">
                  <p:embed/>
                  <p:pic>
                    <p:nvPicPr>
                      <p:cNvPr id="0" name=""/>
                      <p:cNvPicPr>
                        <a:picLocks noChangeAspect="1" noChangeArrowheads="1"/>
                      </p:cNvPicPr>
                      <p:nvPr/>
                    </p:nvPicPr>
                    <p:blipFill>
                      <a:blip r:embed="rId7"/>
                      <a:srcRect/>
                      <a:stretch>
                        <a:fillRect/>
                      </a:stretch>
                    </p:blipFill>
                    <p:spPr bwMode="auto">
                      <a:xfrm>
                        <a:off x="5638800" y="3403600"/>
                        <a:ext cx="1322388" cy="711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4059" name="Text Box 11"/>
          <p:cNvSpPr txBox="1">
            <a:spLocks noChangeArrowheads="1"/>
          </p:cNvSpPr>
          <p:nvPr/>
        </p:nvSpPr>
        <p:spPr bwMode="auto">
          <a:xfrm>
            <a:off x="381000" y="4343400"/>
            <a:ext cx="6172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3399"/>
                </a:solidFill>
                <a:latin typeface="Arial Narrow" charset="0"/>
              </a:rPr>
              <a:t>What do you think will happen to the ball if the string that holds the ball breaks? </a:t>
            </a:r>
          </a:p>
        </p:txBody>
      </p:sp>
      <p:sp>
        <p:nvSpPr>
          <p:cNvPr id="514060" name="Text Box 12"/>
          <p:cNvSpPr txBox="1">
            <a:spLocks noChangeArrowheads="1"/>
          </p:cNvSpPr>
          <p:nvPr/>
        </p:nvSpPr>
        <p:spPr bwMode="auto">
          <a:xfrm>
            <a:off x="381000" y="5029200"/>
            <a:ext cx="6400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990000"/>
                </a:solidFill>
                <a:latin typeface="Arial Narrow" charset="0"/>
              </a:rPr>
              <a:t>The external force no longer exist. Therefore, based on </a:t>
            </a:r>
            <a:r>
              <a:rPr lang="en-US" sz="2000" dirty="0" smtClean="0">
                <a:solidFill>
                  <a:srgbClr val="990000"/>
                </a:solidFill>
                <a:latin typeface="Arial Narrow" charset="0"/>
              </a:rPr>
              <a:t>Newton’s </a:t>
            </a:r>
            <a:r>
              <a:rPr lang="en-US" sz="2000" dirty="0">
                <a:solidFill>
                  <a:srgbClr val="990000"/>
                </a:solidFill>
                <a:latin typeface="Arial Narrow" charset="0"/>
              </a:rPr>
              <a:t>1st law,</a:t>
            </a:r>
            <a:r>
              <a:rPr lang="en-US" sz="2000" dirty="0"/>
              <a:t> </a:t>
            </a:r>
            <a:r>
              <a:rPr lang="en-US" sz="2000" dirty="0">
                <a:solidFill>
                  <a:srgbClr val="990000"/>
                </a:solidFill>
                <a:latin typeface="Arial Narrow" charset="0"/>
              </a:rPr>
              <a:t>the ball will continue its motion without changing its velocity and will fly away following the tangential direction to the circle.</a:t>
            </a:r>
          </a:p>
        </p:txBody>
      </p:sp>
      <p:graphicFrame>
        <p:nvGraphicFramePr>
          <p:cNvPr id="514061" name="Object 4"/>
          <p:cNvGraphicFramePr>
            <a:graphicFrameLocks noChangeAspect="1"/>
          </p:cNvGraphicFramePr>
          <p:nvPr>
            <p:extLst>
              <p:ext uri="{D42A27DB-BD31-4B8C-83A1-F6EECF244321}">
                <p14:modId xmlns:p14="http://schemas.microsoft.com/office/powerpoint/2010/main" val="3721872812"/>
              </p:ext>
            </p:extLst>
          </p:nvPr>
        </p:nvGraphicFramePr>
        <p:xfrm>
          <a:off x="7010400" y="3421063"/>
          <a:ext cx="1084263" cy="676275"/>
        </p:xfrm>
        <a:graphic>
          <a:graphicData uri="http://schemas.openxmlformats.org/presentationml/2006/ole">
            <mc:AlternateContent xmlns:mc="http://schemas.openxmlformats.org/markup-compatibility/2006">
              <mc:Choice xmlns:v="urn:schemas-microsoft-com:vml" Requires="v">
                <p:oleObj spid="_x0000_s148751" name="Equation" r:id="rId8" imgW="406400" imgH="241300" progId="Equation.3">
                  <p:embed/>
                </p:oleObj>
              </mc:Choice>
              <mc:Fallback>
                <p:oleObj name="Equation" r:id="rId8" imgW="406400" imgH="241300" progId="Equation.3">
                  <p:embed/>
                  <p:pic>
                    <p:nvPicPr>
                      <p:cNvPr id="0" name=""/>
                      <p:cNvPicPr>
                        <a:picLocks noChangeAspect="1" noChangeArrowheads="1"/>
                      </p:cNvPicPr>
                      <p:nvPr/>
                    </p:nvPicPr>
                    <p:blipFill>
                      <a:blip r:embed="rId9"/>
                      <a:srcRect/>
                      <a:stretch>
                        <a:fillRect/>
                      </a:stretch>
                    </p:blipFill>
                    <p:spPr bwMode="auto">
                      <a:xfrm>
                        <a:off x="7010400" y="3421063"/>
                        <a:ext cx="1084263" cy="6762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4062" name="Object 5"/>
          <p:cNvGraphicFramePr>
            <a:graphicFrameLocks noChangeAspect="1"/>
          </p:cNvGraphicFramePr>
          <p:nvPr>
            <p:extLst>
              <p:ext uri="{D42A27DB-BD31-4B8C-83A1-F6EECF244321}">
                <p14:modId xmlns:p14="http://schemas.microsoft.com/office/powerpoint/2010/main" val="3158986827"/>
              </p:ext>
            </p:extLst>
          </p:nvPr>
        </p:nvGraphicFramePr>
        <p:xfrm>
          <a:off x="8094663" y="3106738"/>
          <a:ext cx="879475" cy="1208087"/>
        </p:xfrm>
        <a:graphic>
          <a:graphicData uri="http://schemas.openxmlformats.org/presentationml/2006/ole">
            <mc:AlternateContent xmlns:mc="http://schemas.openxmlformats.org/markup-compatibility/2006">
              <mc:Choice xmlns:v="urn:schemas-microsoft-com:vml" Requires="v">
                <p:oleObj spid="_x0000_s148752" name="Equation" r:id="rId10" imgW="330200" imgH="431800" progId="Equation.3">
                  <p:embed/>
                </p:oleObj>
              </mc:Choice>
              <mc:Fallback>
                <p:oleObj name="Equation" r:id="rId10" imgW="330200" imgH="431800" progId="Equation.3">
                  <p:embed/>
                  <p:pic>
                    <p:nvPicPr>
                      <p:cNvPr id="0" name=""/>
                      <p:cNvPicPr>
                        <a:picLocks noChangeAspect="1" noChangeArrowheads="1"/>
                      </p:cNvPicPr>
                      <p:nvPr/>
                    </p:nvPicPr>
                    <p:blipFill>
                      <a:blip r:embed="rId11"/>
                      <a:srcRect/>
                      <a:stretch>
                        <a:fillRect/>
                      </a:stretch>
                    </p:blipFill>
                    <p:spPr bwMode="auto">
                      <a:xfrm>
                        <a:off x="8094663" y="3106738"/>
                        <a:ext cx="879475" cy="12080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4063" name="Object 6"/>
          <p:cNvGraphicFramePr>
            <a:graphicFrameLocks noChangeAspect="1"/>
          </p:cNvGraphicFramePr>
          <p:nvPr/>
        </p:nvGraphicFramePr>
        <p:xfrm>
          <a:off x="6311900" y="2174875"/>
          <a:ext cx="338138" cy="339725"/>
        </p:xfrm>
        <a:graphic>
          <a:graphicData uri="http://schemas.openxmlformats.org/presentationml/2006/ole">
            <mc:AlternateContent xmlns:mc="http://schemas.openxmlformats.org/markup-compatibility/2006">
              <mc:Choice xmlns:v="urn:schemas-microsoft-com:vml" Requires="v">
                <p:oleObj spid="_x0000_s148753" name="Equation" r:id="rId12" imgW="114120" imgH="126720" progId="Equation.DSMT4">
                  <p:embed/>
                </p:oleObj>
              </mc:Choice>
              <mc:Fallback>
                <p:oleObj name="Equation" r:id="rId12" imgW="114120" imgH="12672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11900" y="2174875"/>
                        <a:ext cx="338138" cy="339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4064" name="Object 7"/>
          <p:cNvGraphicFramePr>
            <a:graphicFrameLocks noChangeAspect="1"/>
          </p:cNvGraphicFramePr>
          <p:nvPr>
            <p:extLst>
              <p:ext uri="{D42A27DB-BD31-4B8C-83A1-F6EECF244321}">
                <p14:modId xmlns:p14="http://schemas.microsoft.com/office/powerpoint/2010/main" val="3004183532"/>
              </p:ext>
            </p:extLst>
          </p:nvPr>
        </p:nvGraphicFramePr>
        <p:xfrm>
          <a:off x="6248400" y="1585913"/>
          <a:ext cx="533400" cy="1019175"/>
        </p:xfrm>
        <a:graphic>
          <a:graphicData uri="http://schemas.openxmlformats.org/presentationml/2006/ole">
            <mc:AlternateContent xmlns:mc="http://schemas.openxmlformats.org/markup-compatibility/2006">
              <mc:Choice xmlns:v="urn:schemas-microsoft-com:vml" Requires="v">
                <p:oleObj spid="_x0000_s148754" name="Equation" r:id="rId14" imgW="203200" imgH="431800" progId="Equation.DSMT4">
                  <p:embed/>
                </p:oleObj>
              </mc:Choice>
              <mc:Fallback>
                <p:oleObj name="Equation" r:id="rId14" imgW="203200" imgH="431800" progId="Equation.DSMT4">
                  <p:embed/>
                  <p:pic>
                    <p:nvPicPr>
                      <p:cNvPr id="0" name=""/>
                      <p:cNvPicPr>
                        <a:picLocks noChangeAspect="1" noChangeArrowheads="1"/>
                      </p:cNvPicPr>
                      <p:nvPr/>
                    </p:nvPicPr>
                    <p:blipFill>
                      <a:blip r:embed="rId15"/>
                      <a:srcRect/>
                      <a:stretch>
                        <a:fillRect/>
                      </a:stretch>
                    </p:blipFill>
                    <p:spPr bwMode="auto">
                      <a:xfrm>
                        <a:off x="6248400" y="1585913"/>
                        <a:ext cx="533400" cy="1019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4065" name="Rectangle 17"/>
          <p:cNvSpPr>
            <a:spLocks noChangeArrowheads="1"/>
          </p:cNvSpPr>
          <p:nvPr/>
        </p:nvSpPr>
        <p:spPr bwMode="auto">
          <a:xfrm>
            <a:off x="1069975" y="6094512"/>
            <a:ext cx="5839998" cy="30777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400" b="1" dirty="0">
                <a:solidFill>
                  <a:srgbClr val="FF0066"/>
                </a:solidFill>
                <a:latin typeface="Arial Narrow" charset="0"/>
              </a:rPr>
              <a:t>*</a:t>
            </a:r>
            <a:r>
              <a:rPr lang="en-US" sz="1400" b="1" dirty="0" err="1">
                <a:solidFill>
                  <a:srgbClr val="FF0066"/>
                </a:solidFill>
                <a:latin typeface="Arial Narrow" charset="0"/>
              </a:rPr>
              <a:t>Mirriam</a:t>
            </a:r>
            <a:r>
              <a:rPr lang="en-US" sz="1400" b="1" dirty="0">
                <a:solidFill>
                  <a:srgbClr val="FF0066"/>
                </a:solidFill>
                <a:latin typeface="Arial Narrow" charset="0"/>
              </a:rPr>
              <a:t> Webster: Proceeding or acting in </a:t>
            </a:r>
            <a:r>
              <a:rPr lang="en-US" sz="1400" b="1" dirty="0" smtClean="0">
                <a:solidFill>
                  <a:srgbClr val="FF0066"/>
                </a:solidFill>
                <a:latin typeface="Arial Narrow" charset="0"/>
              </a:rPr>
              <a:t>the </a:t>
            </a:r>
            <a:r>
              <a:rPr lang="en-US" sz="1400" b="1" dirty="0">
                <a:solidFill>
                  <a:srgbClr val="FF0066"/>
                </a:solidFill>
                <a:latin typeface="Arial Narrow" charset="0"/>
              </a:rPr>
              <a:t>direction toward </a:t>
            </a:r>
            <a:r>
              <a:rPr lang="en-US" sz="1400" b="1" dirty="0" smtClean="0">
                <a:solidFill>
                  <a:srgbClr val="FF0066"/>
                </a:solidFill>
                <a:latin typeface="Arial Narrow" charset="0"/>
              </a:rPr>
              <a:t>the </a:t>
            </a:r>
            <a:r>
              <a:rPr lang="en-US" sz="1400" b="1" dirty="0">
                <a:solidFill>
                  <a:srgbClr val="FF0066"/>
                </a:solidFill>
                <a:latin typeface="Arial Narrow" charset="0"/>
              </a:rPr>
              <a:t>center or axis </a:t>
            </a:r>
          </a:p>
        </p:txBody>
      </p:sp>
      <p:sp>
        <p:nvSpPr>
          <p:cNvPr id="22548" name="Slide Number Placeholder 1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6FDB400-A737-824E-A3F7-CF49AECB8B04}"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pic>
        <p:nvPicPr>
          <p:cNvPr id="21" name="Picture 3" descr="Figure_05_16b"/>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81800" y="4143697"/>
            <a:ext cx="2187575" cy="2564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13683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Date Placeholder 3"/>
          <p:cNvSpPr>
            <a:spLocks noGrp="1"/>
          </p:cNvSpPr>
          <p:nvPr>
            <p:ph type="dt" sz="quarter" idx="10"/>
          </p:nvPr>
        </p:nvSpPr>
        <p:spPr/>
        <p:txBody>
          <a:bodyPr/>
          <a:lstStyle/>
          <a:p>
            <a:pPr>
              <a:defRPr/>
            </a:pPr>
            <a:r>
              <a:rPr lang="en-US" smtClean="0"/>
              <a:t>Thursday, June 19, 2014</a:t>
            </a:r>
            <a:endParaRPr lang="en-US"/>
          </a:p>
        </p:txBody>
      </p:sp>
      <p:sp>
        <p:nvSpPr>
          <p:cNvPr id="16" name="Footer Placeholder 4"/>
          <p:cNvSpPr>
            <a:spLocks noGrp="1"/>
          </p:cNvSpPr>
          <p:nvPr>
            <p:ph type="ftr" sz="quarter" idx="11"/>
          </p:nvPr>
        </p:nvSpPr>
        <p:spPr/>
        <p:txBody>
          <a:bodyPr/>
          <a:lstStyle/>
          <a:p>
            <a:pPr>
              <a:defRPr/>
            </a:pPr>
            <a:r>
              <a:rPr lang="nl-NL" smtClean="0"/>
              <a:t>PHYS 1441-001, Summer 2014             Dr. Jaehoon Yu</a:t>
            </a:r>
            <a:endParaRPr lang="en-US"/>
          </a:p>
        </p:txBody>
      </p:sp>
      <p:sp>
        <p:nvSpPr>
          <p:cNvPr id="23563" name="Rectangle 2"/>
          <p:cNvSpPr>
            <a:spLocks noGrp="1" noChangeArrowheads="1"/>
          </p:cNvSpPr>
          <p:nvPr>
            <p:ph type="title"/>
          </p:nvPr>
        </p:nvSpPr>
        <p:spPr>
          <a:xfrm>
            <a:off x="381000" y="76200"/>
            <a:ext cx="8458200" cy="609600"/>
          </a:xfrm>
        </p:spPr>
        <p:txBody>
          <a:bodyPr/>
          <a:lstStyle/>
          <a:p>
            <a:r>
              <a:rPr lang="en-US" sz="3600">
                <a:latin typeface="Arial Narrow" charset="0"/>
                <a:ea typeface="ＭＳ Ｐゴシック" charset="0"/>
                <a:cs typeface="ＭＳ Ｐゴシック" charset="0"/>
              </a:rPr>
              <a:t>Ex. Effect of Radius on Centripetal Acceleration</a:t>
            </a:r>
          </a:p>
        </p:txBody>
      </p:sp>
      <p:sp>
        <p:nvSpPr>
          <p:cNvPr id="575491" name="Text Box 3"/>
          <p:cNvSpPr txBox="1">
            <a:spLocks noChangeArrowheads="1"/>
          </p:cNvSpPr>
          <p:nvPr/>
        </p:nvSpPr>
        <p:spPr bwMode="auto">
          <a:xfrm>
            <a:off x="609600" y="762000"/>
            <a:ext cx="8077200" cy="13398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000" dirty="0">
                <a:solidFill>
                  <a:schemeClr val="accent2"/>
                </a:solidFill>
                <a:latin typeface="Arial Narrow" charset="0"/>
              </a:rPr>
              <a:t>The bobsled track at the 1994 Olympics in Lillehammer, Norway, contain turns with radii of 33m and 23m.  Find the centripetal acceleration at each turn for a speed of 34m/s, a speed that was achieved in the </a:t>
            </a:r>
            <a:r>
              <a:rPr lang="en-US" sz="2000" dirty="0" smtClean="0">
                <a:solidFill>
                  <a:schemeClr val="accent2"/>
                </a:solidFill>
                <a:latin typeface="Arial Narrow" charset="0"/>
              </a:rPr>
              <a:t>two–</a:t>
            </a:r>
            <a:r>
              <a:rPr lang="en-US" sz="2000" dirty="0">
                <a:solidFill>
                  <a:schemeClr val="accent2"/>
                </a:solidFill>
                <a:latin typeface="Arial Narrow" charset="0"/>
              </a:rPr>
              <a:t>man event.  Express answers as multiples of g=9.8m/s</a:t>
            </a:r>
            <a:r>
              <a:rPr lang="en-US" sz="2000" baseline="30000" dirty="0">
                <a:solidFill>
                  <a:schemeClr val="accent2"/>
                </a:solidFill>
                <a:latin typeface="Arial Narrow" charset="0"/>
              </a:rPr>
              <a:t>2</a:t>
            </a:r>
            <a:r>
              <a:rPr lang="en-US" sz="2000" dirty="0">
                <a:solidFill>
                  <a:schemeClr val="accent2"/>
                </a:solidFill>
                <a:latin typeface="Arial Narrow" charset="0"/>
              </a:rPr>
              <a:t>.</a:t>
            </a:r>
          </a:p>
        </p:txBody>
      </p:sp>
      <p:sp>
        <p:nvSpPr>
          <p:cNvPr id="575493" name="Text Box 5"/>
          <p:cNvSpPr txBox="1">
            <a:spLocks noChangeArrowheads="1"/>
          </p:cNvSpPr>
          <p:nvPr/>
        </p:nvSpPr>
        <p:spPr bwMode="auto">
          <a:xfrm>
            <a:off x="3276600" y="2197100"/>
            <a:ext cx="2590800" cy="3968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990000"/>
                </a:solidFill>
                <a:latin typeface="Monotype Corsiva" charset="0"/>
              </a:rPr>
              <a:t>Centripetal  acceleration:</a:t>
            </a:r>
            <a:endParaRPr lang="en-US" sz="2000" b="1">
              <a:solidFill>
                <a:srgbClr val="990000"/>
              </a:solidFill>
              <a:latin typeface="Monotype Corsiva" charset="0"/>
            </a:endParaRPr>
          </a:p>
        </p:txBody>
      </p:sp>
      <p:sp>
        <p:nvSpPr>
          <p:cNvPr id="575495" name="Text Box 7"/>
          <p:cNvSpPr txBox="1">
            <a:spLocks noChangeArrowheads="1"/>
          </p:cNvSpPr>
          <p:nvPr/>
        </p:nvSpPr>
        <p:spPr bwMode="auto">
          <a:xfrm>
            <a:off x="3429000" y="3581400"/>
            <a:ext cx="914400" cy="3968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990000"/>
                </a:solidFill>
                <a:latin typeface="Monotype Corsiva" charset="0"/>
              </a:rPr>
              <a:t>R=33m</a:t>
            </a:r>
            <a:endParaRPr lang="en-US" sz="2000" b="1">
              <a:solidFill>
                <a:srgbClr val="990000"/>
              </a:solidFill>
              <a:latin typeface="Monotype Corsiva" charset="0"/>
            </a:endParaRPr>
          </a:p>
        </p:txBody>
      </p:sp>
      <p:graphicFrame>
        <p:nvGraphicFramePr>
          <p:cNvPr id="575497" name="Object 2"/>
          <p:cNvGraphicFramePr>
            <a:graphicFrameLocks noChangeAspect="1"/>
          </p:cNvGraphicFramePr>
          <p:nvPr/>
        </p:nvGraphicFramePr>
        <p:xfrm>
          <a:off x="2049463" y="4343400"/>
          <a:ext cx="1074737" cy="685800"/>
        </p:xfrm>
        <a:graphic>
          <a:graphicData uri="http://schemas.openxmlformats.org/presentationml/2006/ole">
            <mc:AlternateContent xmlns:mc="http://schemas.openxmlformats.org/markup-compatibility/2006">
              <mc:Choice xmlns:v="urn:schemas-microsoft-com:vml" Requires="v">
                <p:oleObj spid="_x0000_s149817" name="Equation" r:id="rId3" imgW="457200" imgH="419040" progId="Equation.DSMT4">
                  <p:embed/>
                </p:oleObj>
              </mc:Choice>
              <mc:Fallback>
                <p:oleObj name="Equation" r:id="rId3" imgW="457200" imgH="419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9463" y="4343400"/>
                        <a:ext cx="1074737" cy="685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575512" name="Picture 24" descr="cutnell7e_ch05_fig0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362200"/>
            <a:ext cx="27479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75513" name="Object 3"/>
          <p:cNvGraphicFramePr>
            <a:graphicFrameLocks noChangeAspect="1"/>
          </p:cNvGraphicFramePr>
          <p:nvPr/>
        </p:nvGraphicFramePr>
        <p:xfrm>
          <a:off x="4953000" y="2957513"/>
          <a:ext cx="808038" cy="547687"/>
        </p:xfrm>
        <a:graphic>
          <a:graphicData uri="http://schemas.openxmlformats.org/presentationml/2006/ole">
            <mc:AlternateContent xmlns:mc="http://schemas.openxmlformats.org/markup-compatibility/2006">
              <mc:Choice xmlns:v="urn:schemas-microsoft-com:vml" Requires="v">
                <p:oleObj spid="_x0000_s149818" name="Equation" r:id="rId6" imgW="304560" imgH="228600" progId="Equation.DSMT4">
                  <p:embed/>
                </p:oleObj>
              </mc:Choice>
              <mc:Fallback>
                <p:oleObj name="Equation" r:id="rId6" imgW="30456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2957513"/>
                        <a:ext cx="808038" cy="5476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5514" name="Object 4"/>
          <p:cNvGraphicFramePr>
            <a:graphicFrameLocks noChangeAspect="1"/>
          </p:cNvGraphicFramePr>
          <p:nvPr/>
        </p:nvGraphicFramePr>
        <p:xfrm>
          <a:off x="5710238" y="2667000"/>
          <a:ext cx="538162" cy="1003300"/>
        </p:xfrm>
        <a:graphic>
          <a:graphicData uri="http://schemas.openxmlformats.org/presentationml/2006/ole">
            <mc:AlternateContent xmlns:mc="http://schemas.openxmlformats.org/markup-compatibility/2006">
              <mc:Choice xmlns:v="urn:schemas-microsoft-com:vml" Requires="v">
                <p:oleObj spid="_x0000_s149819" name="Equation" r:id="rId8" imgW="203040" imgH="419040" progId="Equation.DSMT4">
                  <p:embed/>
                </p:oleObj>
              </mc:Choice>
              <mc:Fallback>
                <p:oleObj name="Equation" r:id="rId8" imgW="203040" imgH="419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0238" y="2667000"/>
                        <a:ext cx="538162" cy="10033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5515" name="Object 5"/>
          <p:cNvGraphicFramePr>
            <a:graphicFrameLocks noChangeAspect="1"/>
          </p:cNvGraphicFramePr>
          <p:nvPr>
            <p:extLst>
              <p:ext uri="{D42A27DB-BD31-4B8C-83A1-F6EECF244321}">
                <p14:modId xmlns:p14="http://schemas.microsoft.com/office/powerpoint/2010/main" val="1535966658"/>
              </p:ext>
            </p:extLst>
          </p:nvPr>
        </p:nvGraphicFramePr>
        <p:xfrm>
          <a:off x="3462338" y="4008438"/>
          <a:ext cx="3973512" cy="762000"/>
        </p:xfrm>
        <a:graphic>
          <a:graphicData uri="http://schemas.openxmlformats.org/presentationml/2006/ole">
            <mc:AlternateContent xmlns:mc="http://schemas.openxmlformats.org/markup-compatibility/2006">
              <mc:Choice xmlns:v="urn:schemas-microsoft-com:vml" Requires="v">
                <p:oleObj spid="_x0000_s149820" name="Equation" r:id="rId10" imgW="1498600" imgH="317500" progId="Equation.3">
                  <p:embed/>
                </p:oleObj>
              </mc:Choice>
              <mc:Fallback>
                <p:oleObj name="Equation" r:id="rId10" imgW="1498600" imgH="317500" progId="Equation.3">
                  <p:embed/>
                  <p:pic>
                    <p:nvPicPr>
                      <p:cNvPr id="0" name=""/>
                      <p:cNvPicPr>
                        <a:picLocks noChangeAspect="1" noChangeArrowheads="1"/>
                      </p:cNvPicPr>
                      <p:nvPr/>
                    </p:nvPicPr>
                    <p:blipFill>
                      <a:blip r:embed="rId11"/>
                      <a:srcRect/>
                      <a:stretch>
                        <a:fillRect/>
                      </a:stretch>
                    </p:blipFill>
                    <p:spPr bwMode="auto">
                      <a:xfrm>
                        <a:off x="3462338" y="4008438"/>
                        <a:ext cx="3973512" cy="762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5517" name="Object 6"/>
          <p:cNvGraphicFramePr>
            <a:graphicFrameLocks noChangeAspect="1"/>
          </p:cNvGraphicFramePr>
          <p:nvPr>
            <p:extLst>
              <p:ext uri="{D42A27DB-BD31-4B8C-83A1-F6EECF244321}">
                <p14:modId xmlns:p14="http://schemas.microsoft.com/office/powerpoint/2010/main" val="1958216517"/>
              </p:ext>
            </p:extLst>
          </p:nvPr>
        </p:nvGraphicFramePr>
        <p:xfrm>
          <a:off x="3522663" y="5303838"/>
          <a:ext cx="4003675" cy="762000"/>
        </p:xfrm>
        <a:graphic>
          <a:graphicData uri="http://schemas.openxmlformats.org/presentationml/2006/ole">
            <mc:AlternateContent xmlns:mc="http://schemas.openxmlformats.org/markup-compatibility/2006">
              <mc:Choice xmlns:v="urn:schemas-microsoft-com:vml" Requires="v">
                <p:oleObj spid="_x0000_s149821" name="Equation" r:id="rId12" imgW="1511300" imgH="317500" progId="Equation.3">
                  <p:embed/>
                </p:oleObj>
              </mc:Choice>
              <mc:Fallback>
                <p:oleObj name="Equation" r:id="rId12" imgW="1511300" imgH="317500" progId="Equation.3">
                  <p:embed/>
                  <p:pic>
                    <p:nvPicPr>
                      <p:cNvPr id="0" name=""/>
                      <p:cNvPicPr>
                        <a:picLocks noChangeAspect="1" noChangeArrowheads="1"/>
                      </p:cNvPicPr>
                      <p:nvPr/>
                    </p:nvPicPr>
                    <p:blipFill>
                      <a:blip r:embed="rId13"/>
                      <a:srcRect/>
                      <a:stretch>
                        <a:fillRect/>
                      </a:stretch>
                    </p:blipFill>
                    <p:spPr bwMode="auto">
                      <a:xfrm>
                        <a:off x="3522663" y="5303838"/>
                        <a:ext cx="4003675" cy="762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5518" name="Text Box 30"/>
          <p:cNvSpPr txBox="1">
            <a:spLocks noChangeArrowheads="1"/>
          </p:cNvSpPr>
          <p:nvPr/>
        </p:nvSpPr>
        <p:spPr bwMode="auto">
          <a:xfrm>
            <a:off x="3505200" y="5013325"/>
            <a:ext cx="914400" cy="3968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990000"/>
                </a:solidFill>
                <a:latin typeface="Monotype Corsiva" charset="0"/>
              </a:rPr>
              <a:t>R=24m</a:t>
            </a:r>
            <a:endParaRPr lang="en-US" sz="2000" b="1">
              <a:solidFill>
                <a:srgbClr val="990000"/>
              </a:solidFill>
              <a:latin typeface="Monotype Corsiva" charset="0"/>
            </a:endParaRPr>
          </a:p>
        </p:txBody>
      </p:sp>
      <p:graphicFrame>
        <p:nvGraphicFramePr>
          <p:cNvPr id="575519" name="Object 7"/>
          <p:cNvGraphicFramePr>
            <a:graphicFrameLocks noChangeAspect="1"/>
          </p:cNvGraphicFramePr>
          <p:nvPr>
            <p:extLst>
              <p:ext uri="{D42A27DB-BD31-4B8C-83A1-F6EECF244321}">
                <p14:modId xmlns:p14="http://schemas.microsoft.com/office/powerpoint/2010/main" val="2493248209"/>
              </p:ext>
            </p:extLst>
          </p:nvPr>
        </p:nvGraphicFramePr>
        <p:xfrm>
          <a:off x="7429500" y="4238625"/>
          <a:ext cx="876300" cy="485775"/>
        </p:xfrm>
        <a:graphic>
          <a:graphicData uri="http://schemas.openxmlformats.org/presentationml/2006/ole">
            <mc:AlternateContent xmlns:mc="http://schemas.openxmlformats.org/markup-compatibility/2006">
              <mc:Choice xmlns:v="urn:schemas-microsoft-com:vml" Requires="v">
                <p:oleObj spid="_x0000_s149822" name="Equation" r:id="rId14" imgW="330200" imgH="203200" progId="Equation.3">
                  <p:embed/>
                </p:oleObj>
              </mc:Choice>
              <mc:Fallback>
                <p:oleObj name="Equation" r:id="rId14" imgW="330200" imgH="203200" progId="Equation.3">
                  <p:embed/>
                  <p:pic>
                    <p:nvPicPr>
                      <p:cNvPr id="0" name=""/>
                      <p:cNvPicPr>
                        <a:picLocks noChangeAspect="1" noChangeArrowheads="1"/>
                      </p:cNvPicPr>
                      <p:nvPr/>
                    </p:nvPicPr>
                    <p:blipFill>
                      <a:blip r:embed="rId15"/>
                      <a:srcRect/>
                      <a:stretch>
                        <a:fillRect/>
                      </a:stretch>
                    </p:blipFill>
                    <p:spPr bwMode="auto">
                      <a:xfrm>
                        <a:off x="7429500" y="4238625"/>
                        <a:ext cx="876300" cy="4857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5520" name="Object 8"/>
          <p:cNvGraphicFramePr>
            <a:graphicFrameLocks noChangeAspect="1"/>
          </p:cNvGraphicFramePr>
          <p:nvPr>
            <p:extLst>
              <p:ext uri="{D42A27DB-BD31-4B8C-83A1-F6EECF244321}">
                <p14:modId xmlns:p14="http://schemas.microsoft.com/office/powerpoint/2010/main" val="964383588"/>
              </p:ext>
            </p:extLst>
          </p:nvPr>
        </p:nvGraphicFramePr>
        <p:xfrm>
          <a:off x="7505700" y="5546725"/>
          <a:ext cx="876300" cy="457200"/>
        </p:xfrm>
        <a:graphic>
          <a:graphicData uri="http://schemas.openxmlformats.org/presentationml/2006/ole">
            <mc:AlternateContent xmlns:mc="http://schemas.openxmlformats.org/markup-compatibility/2006">
              <mc:Choice xmlns:v="urn:schemas-microsoft-com:vml" Requires="v">
                <p:oleObj spid="_x0000_s149823" name="Equation" r:id="rId16" imgW="330200" imgH="190500" progId="Equation.DSMT4">
                  <p:embed/>
                </p:oleObj>
              </mc:Choice>
              <mc:Fallback>
                <p:oleObj name="Equation" r:id="rId16" imgW="330200" imgH="190500" progId="Equation.DSMT4">
                  <p:embed/>
                  <p:pic>
                    <p:nvPicPr>
                      <p:cNvPr id="0" name=""/>
                      <p:cNvPicPr>
                        <a:picLocks noChangeAspect="1" noChangeArrowheads="1"/>
                      </p:cNvPicPr>
                      <p:nvPr/>
                    </p:nvPicPr>
                    <p:blipFill>
                      <a:blip r:embed="rId17"/>
                      <a:srcRect/>
                      <a:stretch>
                        <a:fillRect/>
                      </a:stretch>
                    </p:blipFill>
                    <p:spPr bwMode="auto">
                      <a:xfrm>
                        <a:off x="7505700" y="5546725"/>
                        <a:ext cx="876300"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3569" name="Slide Number Placeholder 1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6BF878A-285C-5D42-82E7-78D99AD833DA}"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spTree>
    <p:extLst>
      <p:ext uri="{BB962C8B-B14F-4D97-AF65-F5344CB8AC3E}">
        <p14:creationId xmlns:p14="http://schemas.microsoft.com/office/powerpoint/2010/main" val="274075383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Date Placeholder 3"/>
          <p:cNvSpPr>
            <a:spLocks noGrp="1"/>
          </p:cNvSpPr>
          <p:nvPr>
            <p:ph type="dt" sz="quarter" idx="10"/>
          </p:nvPr>
        </p:nvSpPr>
        <p:spPr/>
        <p:txBody>
          <a:bodyPr/>
          <a:lstStyle/>
          <a:p>
            <a:pPr>
              <a:defRPr/>
            </a:pPr>
            <a:r>
              <a:rPr lang="en-US" smtClean="0"/>
              <a:t>Thursday, June 19, 2014</a:t>
            </a:r>
            <a:endParaRPr lang="en-US"/>
          </a:p>
        </p:txBody>
      </p:sp>
      <p:sp>
        <p:nvSpPr>
          <p:cNvPr id="24" name="Footer Placeholder 4"/>
          <p:cNvSpPr>
            <a:spLocks noGrp="1"/>
          </p:cNvSpPr>
          <p:nvPr>
            <p:ph type="ftr" sz="quarter" idx="11"/>
          </p:nvPr>
        </p:nvSpPr>
        <p:spPr/>
        <p:txBody>
          <a:bodyPr/>
          <a:lstStyle/>
          <a:p>
            <a:pPr>
              <a:defRPr/>
            </a:pPr>
            <a:r>
              <a:rPr lang="nl-NL" smtClean="0"/>
              <a:t>PHYS 1441-001, Summer 2014             Dr. Jaehoon Yu</a:t>
            </a:r>
            <a:endParaRPr lang="en-US"/>
          </a:p>
        </p:txBody>
      </p:sp>
      <p:sp>
        <p:nvSpPr>
          <p:cNvPr id="24594" name="Rectangle 2"/>
          <p:cNvSpPr>
            <a:spLocks noGrp="1" noChangeArrowheads="1"/>
          </p:cNvSpPr>
          <p:nvPr>
            <p:ph type="title"/>
          </p:nvPr>
        </p:nvSpPr>
        <p:spPr>
          <a:xfrm>
            <a:off x="533400" y="76200"/>
            <a:ext cx="8077200" cy="609600"/>
          </a:xfrm>
        </p:spPr>
        <p:txBody>
          <a:bodyPr/>
          <a:lstStyle/>
          <a:p>
            <a:r>
              <a:rPr lang="en-US" dirty="0" smtClean="0">
                <a:latin typeface="Arial Narrow" charset="0"/>
                <a:ea typeface="ＭＳ Ｐゴシック" charset="0"/>
                <a:cs typeface="ＭＳ Ｐゴシック" charset="0"/>
              </a:rPr>
              <a:t>Example 5.1: Uniform </a:t>
            </a:r>
            <a:r>
              <a:rPr lang="en-US" dirty="0">
                <a:latin typeface="Arial Narrow" charset="0"/>
                <a:ea typeface="ＭＳ Ｐゴシック" charset="0"/>
                <a:cs typeface="ＭＳ Ｐゴシック" charset="0"/>
              </a:rPr>
              <a:t>Circular Motion</a:t>
            </a:r>
          </a:p>
        </p:txBody>
      </p:sp>
      <p:sp>
        <p:nvSpPr>
          <p:cNvPr id="515075" name="Text Box 3"/>
          <p:cNvSpPr txBox="1">
            <a:spLocks noChangeArrowheads="1"/>
          </p:cNvSpPr>
          <p:nvPr/>
        </p:nvSpPr>
        <p:spPr bwMode="auto">
          <a:xfrm>
            <a:off x="609600" y="762000"/>
            <a:ext cx="8077200" cy="1035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000" dirty="0">
                <a:solidFill>
                  <a:schemeClr val="accent2"/>
                </a:solidFill>
                <a:latin typeface="Arial Narrow" charset="0"/>
              </a:rPr>
              <a:t>A ball of mass 0.500kg is attached to the end of a 1.50m long cord.  The ball is moving in a horizontal circle.   If the string can withstand maximum tension of 50.0 N, what is the maximum speed the ball can attain before the cord breaks? </a:t>
            </a:r>
          </a:p>
        </p:txBody>
      </p:sp>
      <p:graphicFrame>
        <p:nvGraphicFramePr>
          <p:cNvPr id="515076" name="Object 2"/>
          <p:cNvGraphicFramePr>
            <a:graphicFrameLocks noChangeAspect="1"/>
          </p:cNvGraphicFramePr>
          <p:nvPr/>
        </p:nvGraphicFramePr>
        <p:xfrm>
          <a:off x="4876800" y="2043113"/>
          <a:ext cx="808038" cy="547687"/>
        </p:xfrm>
        <a:graphic>
          <a:graphicData uri="http://schemas.openxmlformats.org/presentationml/2006/ole">
            <mc:AlternateContent xmlns:mc="http://schemas.openxmlformats.org/markup-compatibility/2006">
              <mc:Choice xmlns:v="urn:schemas-microsoft-com:vml" Requires="v">
                <p:oleObj spid="_x0000_s151149" name="Equation" r:id="rId3" imgW="304560" imgH="228600" progId="Equation.DSMT4">
                  <p:embed/>
                </p:oleObj>
              </mc:Choice>
              <mc:Fallback>
                <p:oleObj name="Equation" r:id="rId3" imgW="30456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043113"/>
                        <a:ext cx="808038" cy="5476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5077" name="Text Box 5"/>
          <p:cNvSpPr txBox="1">
            <a:spLocks noChangeArrowheads="1"/>
          </p:cNvSpPr>
          <p:nvPr/>
        </p:nvSpPr>
        <p:spPr bwMode="auto">
          <a:xfrm>
            <a:off x="3200400" y="1981200"/>
            <a:ext cx="1371600" cy="7016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990000"/>
                </a:solidFill>
                <a:latin typeface="Monotype Corsiva" charset="0"/>
              </a:rPr>
              <a:t>Centripetal  acceleration:</a:t>
            </a:r>
            <a:endParaRPr lang="en-US" sz="2000" b="1">
              <a:solidFill>
                <a:srgbClr val="990000"/>
              </a:solidFill>
              <a:latin typeface="Monotype Corsiva" charset="0"/>
            </a:endParaRPr>
          </a:p>
        </p:txBody>
      </p:sp>
      <p:graphicFrame>
        <p:nvGraphicFramePr>
          <p:cNvPr id="515078" name="Object 3"/>
          <p:cNvGraphicFramePr>
            <a:graphicFrameLocks noChangeAspect="1"/>
          </p:cNvGraphicFramePr>
          <p:nvPr/>
        </p:nvGraphicFramePr>
        <p:xfrm>
          <a:off x="4614863" y="3000375"/>
          <a:ext cx="1163637" cy="554038"/>
        </p:xfrm>
        <a:graphic>
          <a:graphicData uri="http://schemas.openxmlformats.org/presentationml/2006/ole">
            <mc:AlternateContent xmlns:mc="http://schemas.openxmlformats.org/markup-compatibility/2006">
              <mc:Choice xmlns:v="urn:schemas-microsoft-com:vml" Requires="v">
                <p:oleObj spid="_x0000_s151150" name="Equation" r:id="rId5" imgW="495000" imgH="253800" progId="Equation.3">
                  <p:embed/>
                </p:oleObj>
              </mc:Choice>
              <mc:Fallback>
                <p:oleObj name="Equation" r:id="rId5" imgW="495000" imgH="253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4863" y="3000375"/>
                        <a:ext cx="1163637" cy="554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5079" name="Text Box 7"/>
          <p:cNvSpPr txBox="1">
            <a:spLocks noChangeArrowheads="1"/>
          </p:cNvSpPr>
          <p:nvPr/>
        </p:nvSpPr>
        <p:spPr bwMode="auto">
          <a:xfrm>
            <a:off x="2819400" y="2879725"/>
            <a:ext cx="1752600" cy="7016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990000"/>
                </a:solidFill>
                <a:latin typeface="Monotype Corsiva" charset="0"/>
              </a:rPr>
              <a:t>When does the string break?</a:t>
            </a:r>
            <a:endParaRPr lang="en-US" sz="2000" b="1">
              <a:solidFill>
                <a:srgbClr val="990000"/>
              </a:solidFill>
              <a:latin typeface="Monotype Corsiva" charset="0"/>
            </a:endParaRPr>
          </a:p>
        </p:txBody>
      </p:sp>
      <p:sp>
        <p:nvSpPr>
          <p:cNvPr id="515080" name="Text Box 8"/>
          <p:cNvSpPr txBox="1">
            <a:spLocks noChangeArrowheads="1"/>
          </p:cNvSpPr>
          <p:nvPr/>
        </p:nvSpPr>
        <p:spPr bwMode="auto">
          <a:xfrm>
            <a:off x="1981200" y="3810000"/>
            <a:ext cx="6781800" cy="3968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990000"/>
                </a:solidFill>
                <a:latin typeface="Monotype Corsiva" charset="0"/>
              </a:rPr>
              <a:t>when the required centripetal force is greater than the sustainable tension.</a:t>
            </a:r>
            <a:endParaRPr lang="en-US" sz="2000" b="1">
              <a:solidFill>
                <a:srgbClr val="990000"/>
              </a:solidFill>
              <a:latin typeface="Monotype Corsiva" charset="0"/>
            </a:endParaRPr>
          </a:p>
        </p:txBody>
      </p:sp>
      <p:graphicFrame>
        <p:nvGraphicFramePr>
          <p:cNvPr id="515081" name="Object 4"/>
          <p:cNvGraphicFramePr>
            <a:graphicFrameLocks noChangeAspect="1"/>
          </p:cNvGraphicFramePr>
          <p:nvPr/>
        </p:nvGraphicFramePr>
        <p:xfrm>
          <a:off x="2049463" y="4343400"/>
          <a:ext cx="1074737" cy="685800"/>
        </p:xfrm>
        <a:graphic>
          <a:graphicData uri="http://schemas.openxmlformats.org/presentationml/2006/ole">
            <mc:AlternateContent xmlns:mc="http://schemas.openxmlformats.org/markup-compatibility/2006">
              <mc:Choice xmlns:v="urn:schemas-microsoft-com:vml" Requires="v">
                <p:oleObj spid="_x0000_s151151" name="Equation" r:id="rId7" imgW="457200" imgH="419040" progId="Equation.DSMT4">
                  <p:embed/>
                </p:oleObj>
              </mc:Choice>
              <mc:Fallback>
                <p:oleObj name="Equation" r:id="rId7" imgW="457200" imgH="419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49463" y="4343400"/>
                        <a:ext cx="1074737" cy="685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5082" name="Text Box 10"/>
          <p:cNvSpPr txBox="1">
            <a:spLocks noChangeArrowheads="1"/>
          </p:cNvSpPr>
          <p:nvPr/>
        </p:nvSpPr>
        <p:spPr bwMode="auto">
          <a:xfrm>
            <a:off x="685800" y="5181600"/>
            <a:ext cx="3429000" cy="7302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000">
                <a:solidFill>
                  <a:schemeClr val="accent2"/>
                </a:solidFill>
                <a:latin typeface="Arial Narrow" charset="0"/>
              </a:rPr>
              <a:t>Calculate the tension of the cord when speed of the ball is 5.00m/s.</a:t>
            </a:r>
            <a:endParaRPr lang="en-US" sz="2000"/>
          </a:p>
        </p:txBody>
      </p:sp>
      <p:graphicFrame>
        <p:nvGraphicFramePr>
          <p:cNvPr id="515083" name="Object 5"/>
          <p:cNvGraphicFramePr>
            <a:graphicFrameLocks noChangeAspect="1"/>
          </p:cNvGraphicFramePr>
          <p:nvPr/>
        </p:nvGraphicFramePr>
        <p:xfrm>
          <a:off x="4495800" y="5392738"/>
          <a:ext cx="485775" cy="261937"/>
        </p:xfrm>
        <a:graphic>
          <a:graphicData uri="http://schemas.openxmlformats.org/presentationml/2006/ole">
            <mc:AlternateContent xmlns:mc="http://schemas.openxmlformats.org/markup-compatibility/2006">
              <mc:Choice xmlns:v="urn:schemas-microsoft-com:vml" Requires="v">
                <p:oleObj spid="_x0000_s151152" name="Equation" r:id="rId9" imgW="266400" imgH="164880" progId="Equation.DSMT4">
                  <p:embed/>
                </p:oleObj>
              </mc:Choice>
              <mc:Fallback>
                <p:oleObj name="Equation" r:id="rId9" imgW="26640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5392738"/>
                        <a:ext cx="485775" cy="2619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84" name="Object 6"/>
          <p:cNvGraphicFramePr>
            <a:graphicFrameLocks noChangeAspect="1"/>
          </p:cNvGraphicFramePr>
          <p:nvPr/>
        </p:nvGraphicFramePr>
        <p:xfrm>
          <a:off x="3733800" y="4584700"/>
          <a:ext cx="447675" cy="215900"/>
        </p:xfrm>
        <a:graphic>
          <a:graphicData uri="http://schemas.openxmlformats.org/presentationml/2006/ole">
            <mc:AlternateContent xmlns:mc="http://schemas.openxmlformats.org/markup-compatibility/2006">
              <mc:Choice xmlns:v="urn:schemas-microsoft-com:vml" Requires="v">
                <p:oleObj spid="_x0000_s151153" name="Equation" r:id="rId11" imgW="241200" imgH="139680" progId="Equation.DSMT4">
                  <p:embed/>
                </p:oleObj>
              </mc:Choice>
              <mc:Fallback>
                <p:oleObj name="Equation" r:id="rId11" imgW="241200" imgH="1396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33800" y="4584700"/>
                        <a:ext cx="447675" cy="2159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85" name="Object 7"/>
          <p:cNvGraphicFramePr>
            <a:graphicFrameLocks noChangeAspect="1"/>
          </p:cNvGraphicFramePr>
          <p:nvPr/>
        </p:nvGraphicFramePr>
        <p:xfrm>
          <a:off x="5826125" y="3040063"/>
          <a:ext cx="955675" cy="471487"/>
        </p:xfrm>
        <a:graphic>
          <a:graphicData uri="http://schemas.openxmlformats.org/presentationml/2006/ole">
            <mc:AlternateContent xmlns:mc="http://schemas.openxmlformats.org/markup-compatibility/2006">
              <mc:Choice xmlns:v="urn:schemas-microsoft-com:vml" Requires="v">
                <p:oleObj spid="_x0000_s151154" name="Equation" r:id="rId13" imgW="406080" imgH="215640" progId="Equation.3">
                  <p:embed/>
                </p:oleObj>
              </mc:Choice>
              <mc:Fallback>
                <p:oleObj name="Equation" r:id="rId13" imgW="406080" imgH="215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26125" y="3040063"/>
                        <a:ext cx="955675" cy="4714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86" name="Object 8"/>
          <p:cNvGraphicFramePr>
            <a:graphicFrameLocks noChangeAspect="1"/>
          </p:cNvGraphicFramePr>
          <p:nvPr/>
        </p:nvGraphicFramePr>
        <p:xfrm>
          <a:off x="6781800" y="2819400"/>
          <a:ext cx="804863" cy="914400"/>
        </p:xfrm>
        <a:graphic>
          <a:graphicData uri="http://schemas.openxmlformats.org/presentationml/2006/ole">
            <mc:AlternateContent xmlns:mc="http://schemas.openxmlformats.org/markup-compatibility/2006">
              <mc:Choice xmlns:v="urn:schemas-microsoft-com:vml" Requires="v">
                <p:oleObj spid="_x0000_s151155" name="Equation" r:id="rId15" imgW="342720" imgH="419040" progId="Equation.3">
                  <p:embed/>
                </p:oleObj>
              </mc:Choice>
              <mc:Fallback>
                <p:oleObj name="Equation" r:id="rId15" imgW="342720" imgH="4190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81800" y="2819400"/>
                        <a:ext cx="804863" cy="914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87" name="Object 9"/>
          <p:cNvGraphicFramePr>
            <a:graphicFrameLocks noChangeAspect="1"/>
          </p:cNvGraphicFramePr>
          <p:nvPr/>
        </p:nvGraphicFramePr>
        <p:xfrm>
          <a:off x="7543800" y="3095625"/>
          <a:ext cx="625475" cy="360363"/>
        </p:xfrm>
        <a:graphic>
          <a:graphicData uri="http://schemas.openxmlformats.org/presentationml/2006/ole">
            <mc:AlternateContent xmlns:mc="http://schemas.openxmlformats.org/markup-compatibility/2006">
              <mc:Choice xmlns:v="urn:schemas-microsoft-com:vml" Requires="v">
                <p:oleObj spid="_x0000_s151156" name="Equation" r:id="rId17" imgW="266400" imgH="164880" progId="Equation.3">
                  <p:embed/>
                </p:oleObj>
              </mc:Choice>
              <mc:Fallback>
                <p:oleObj name="Equation" r:id="rId17" imgW="266400" imgH="1648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43800" y="3095625"/>
                        <a:ext cx="625475" cy="3603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515088" name="Picture 16" descr="FG05_01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2400" y="1905000"/>
            <a:ext cx="25146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5089" name="Object 10"/>
          <p:cNvGraphicFramePr>
            <a:graphicFrameLocks noChangeAspect="1"/>
          </p:cNvGraphicFramePr>
          <p:nvPr/>
        </p:nvGraphicFramePr>
        <p:xfrm>
          <a:off x="3176588" y="4572000"/>
          <a:ext cx="328612" cy="269875"/>
        </p:xfrm>
        <a:graphic>
          <a:graphicData uri="http://schemas.openxmlformats.org/presentationml/2006/ole">
            <mc:AlternateContent xmlns:mc="http://schemas.openxmlformats.org/markup-compatibility/2006">
              <mc:Choice xmlns:v="urn:schemas-microsoft-com:vml" Requires="v">
                <p:oleObj spid="_x0000_s151157" name="Equation" r:id="rId20" imgW="139680" imgH="164880" progId="Equation.DSMT4">
                  <p:embed/>
                </p:oleObj>
              </mc:Choice>
              <mc:Fallback>
                <p:oleObj name="Equation" r:id="rId20" imgW="139680" imgH="1648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176588" y="4572000"/>
                        <a:ext cx="328612" cy="269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90" name="Object 11"/>
          <p:cNvGraphicFramePr>
            <a:graphicFrameLocks noChangeAspect="1"/>
          </p:cNvGraphicFramePr>
          <p:nvPr/>
        </p:nvGraphicFramePr>
        <p:xfrm>
          <a:off x="4114800" y="4343400"/>
          <a:ext cx="847725" cy="685800"/>
        </p:xfrm>
        <a:graphic>
          <a:graphicData uri="http://schemas.openxmlformats.org/presentationml/2006/ole">
            <mc:AlternateContent xmlns:mc="http://schemas.openxmlformats.org/markup-compatibility/2006">
              <mc:Choice xmlns:v="urn:schemas-microsoft-com:vml" Requires="v">
                <p:oleObj spid="_x0000_s151158" name="Equation" r:id="rId22" imgW="457200" imgH="444240" progId="Equation.DSMT4">
                  <p:embed/>
                </p:oleObj>
              </mc:Choice>
              <mc:Fallback>
                <p:oleObj name="Equation" r:id="rId22" imgW="457200" imgH="4442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114800" y="4343400"/>
                        <a:ext cx="847725" cy="685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91" name="Object 12"/>
          <p:cNvGraphicFramePr>
            <a:graphicFrameLocks noChangeAspect="1"/>
          </p:cNvGraphicFramePr>
          <p:nvPr/>
        </p:nvGraphicFramePr>
        <p:xfrm>
          <a:off x="4897438" y="4343400"/>
          <a:ext cx="2874962" cy="685800"/>
        </p:xfrm>
        <a:graphic>
          <a:graphicData uri="http://schemas.openxmlformats.org/presentationml/2006/ole">
            <mc:AlternateContent xmlns:mc="http://schemas.openxmlformats.org/markup-compatibility/2006">
              <mc:Choice xmlns:v="urn:schemas-microsoft-com:vml" Requires="v">
                <p:oleObj spid="_x0000_s151159" name="Equation" r:id="rId24" imgW="1549080" imgH="444240" progId="Equation.DSMT4">
                  <p:embed/>
                </p:oleObj>
              </mc:Choice>
              <mc:Fallback>
                <p:oleObj name="Equation" r:id="rId24" imgW="1549080" imgH="44424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897438" y="4343400"/>
                        <a:ext cx="2874962" cy="685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92" name="Object 13"/>
          <p:cNvGraphicFramePr>
            <a:graphicFrameLocks noChangeAspect="1"/>
          </p:cNvGraphicFramePr>
          <p:nvPr/>
        </p:nvGraphicFramePr>
        <p:xfrm>
          <a:off x="4876800" y="5181600"/>
          <a:ext cx="833438" cy="665163"/>
        </p:xfrm>
        <a:graphic>
          <a:graphicData uri="http://schemas.openxmlformats.org/presentationml/2006/ole">
            <mc:AlternateContent xmlns:mc="http://schemas.openxmlformats.org/markup-compatibility/2006">
              <mc:Choice xmlns:v="urn:schemas-microsoft-com:vml" Requires="v">
                <p:oleObj spid="_x0000_s151160" name="Equation" r:id="rId26" imgW="457200" imgH="419040" progId="Equation.DSMT4">
                  <p:embed/>
                </p:oleObj>
              </mc:Choice>
              <mc:Fallback>
                <p:oleObj name="Equation" r:id="rId26" imgW="457200" imgH="41904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876800" y="5181600"/>
                        <a:ext cx="833438" cy="6651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93" name="Object 14"/>
          <p:cNvGraphicFramePr>
            <a:graphicFrameLocks noChangeAspect="1"/>
          </p:cNvGraphicFramePr>
          <p:nvPr/>
        </p:nvGraphicFramePr>
        <p:xfrm>
          <a:off x="5638800" y="5140325"/>
          <a:ext cx="2982913" cy="727075"/>
        </p:xfrm>
        <a:graphic>
          <a:graphicData uri="http://schemas.openxmlformats.org/presentationml/2006/ole">
            <mc:AlternateContent xmlns:mc="http://schemas.openxmlformats.org/markup-compatibility/2006">
              <mc:Choice xmlns:v="urn:schemas-microsoft-com:vml" Requires="v">
                <p:oleObj spid="_x0000_s151161" name="Equation" r:id="rId28" imgW="1638000" imgH="457200" progId="Equation.DSMT4">
                  <p:embed/>
                </p:oleObj>
              </mc:Choice>
              <mc:Fallback>
                <p:oleObj name="Equation" r:id="rId28" imgW="1638000" imgH="45720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638800" y="5140325"/>
                        <a:ext cx="2982913" cy="7270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94" name="Object 15"/>
          <p:cNvGraphicFramePr>
            <a:graphicFrameLocks noChangeAspect="1"/>
          </p:cNvGraphicFramePr>
          <p:nvPr>
            <p:extLst>
              <p:ext uri="{D42A27DB-BD31-4B8C-83A1-F6EECF244321}">
                <p14:modId xmlns:p14="http://schemas.microsoft.com/office/powerpoint/2010/main" val="1193820911"/>
              </p:ext>
            </p:extLst>
          </p:nvPr>
        </p:nvGraphicFramePr>
        <p:xfrm>
          <a:off x="5634038" y="1752600"/>
          <a:ext cx="538162" cy="1003300"/>
        </p:xfrm>
        <a:graphic>
          <a:graphicData uri="http://schemas.openxmlformats.org/presentationml/2006/ole">
            <mc:AlternateContent xmlns:mc="http://schemas.openxmlformats.org/markup-compatibility/2006">
              <mc:Choice xmlns:v="urn:schemas-microsoft-com:vml" Requires="v">
                <p:oleObj spid="_x0000_s151162" name="Equation" r:id="rId30" imgW="203200" imgH="419100" progId="Equation.DSMT4">
                  <p:embed/>
                </p:oleObj>
              </mc:Choice>
              <mc:Fallback>
                <p:oleObj name="Equation" r:id="rId30" imgW="203200" imgH="419100" progId="Equation.DSMT4">
                  <p:embed/>
                  <p:pic>
                    <p:nvPicPr>
                      <p:cNvPr id="0" name=""/>
                      <p:cNvPicPr>
                        <a:picLocks noChangeAspect="1" noChangeArrowheads="1"/>
                      </p:cNvPicPr>
                      <p:nvPr/>
                    </p:nvPicPr>
                    <p:blipFill>
                      <a:blip r:embed="rId31"/>
                      <a:srcRect/>
                      <a:stretch>
                        <a:fillRect/>
                      </a:stretch>
                    </p:blipFill>
                    <p:spPr bwMode="auto">
                      <a:xfrm>
                        <a:off x="5634038" y="1752600"/>
                        <a:ext cx="538162" cy="10033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4601" name="Slide Number Placeholder 2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F57B67F-5DC6-A343-A1C6-A44A4BAB07C3}"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spTree>
    <p:extLst>
      <p:ext uri="{BB962C8B-B14F-4D97-AF65-F5344CB8AC3E}">
        <p14:creationId xmlns:p14="http://schemas.microsoft.com/office/powerpoint/2010/main" val="217469438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16906</TotalTime>
  <Words>1036</Words>
  <Application>Microsoft Macintosh PowerPoint</Application>
  <PresentationFormat>On-screen Show (4:3)</PresentationFormat>
  <Paragraphs>106</Paragraphs>
  <Slides>12</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phys1443-spring02</vt:lpstr>
      <vt:lpstr>Equation</vt:lpstr>
      <vt:lpstr>PHYS 1441 – Section 001 Lecture #10</vt:lpstr>
      <vt:lpstr>Announcements</vt:lpstr>
      <vt:lpstr>Reminder: Special Project #3</vt:lpstr>
      <vt:lpstr>Definition of the Uniform Circular Motion</vt:lpstr>
      <vt:lpstr>Speed of a uniform circular motion?</vt:lpstr>
      <vt:lpstr>Ex. :  A Tire-Balancing Machine</vt:lpstr>
      <vt:lpstr>Newton’s Second Law &amp; Centripetal Force</vt:lpstr>
      <vt:lpstr>Ex. Effect of Radius on Centripetal Acceleration</vt:lpstr>
      <vt:lpstr>Example 5.1: Uniform Circular Motion</vt:lpstr>
      <vt:lpstr>Unbanked Curve and Centripetal Force</vt:lpstr>
      <vt:lpstr>Banked Curves</vt:lpstr>
      <vt:lpstr>Ex. The Daytona 500</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510</cp:revision>
  <dcterms:created xsi:type="dcterms:W3CDTF">2012-06-05T17:02:23Z</dcterms:created>
  <dcterms:modified xsi:type="dcterms:W3CDTF">2014-06-19T20:25:22Z</dcterms:modified>
</cp:coreProperties>
</file>